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6" r:id="rId2"/>
    <p:sldId id="262" r:id="rId3"/>
    <p:sldId id="263" r:id="rId4"/>
    <p:sldId id="425" r:id="rId5"/>
    <p:sldId id="484" r:id="rId6"/>
    <p:sldId id="296" r:id="rId7"/>
    <p:sldId id="469" r:id="rId8"/>
    <p:sldId id="458" r:id="rId9"/>
    <p:sldId id="487" r:id="rId10"/>
    <p:sldId id="496" r:id="rId11"/>
    <p:sldId id="482" r:id="rId12"/>
    <p:sldId id="483" r:id="rId13"/>
    <p:sldId id="383" r:id="rId14"/>
    <p:sldId id="868" r:id="rId15"/>
    <p:sldId id="506" r:id="rId16"/>
    <p:sldId id="507" r:id="rId17"/>
    <p:sldId id="265" r:id="rId18"/>
    <p:sldId id="508" r:id="rId19"/>
    <p:sldId id="498" r:id="rId20"/>
    <p:sldId id="488" r:id="rId21"/>
    <p:sldId id="489" r:id="rId22"/>
    <p:sldId id="501" r:id="rId23"/>
    <p:sldId id="500" r:id="rId24"/>
    <p:sldId id="502" r:id="rId25"/>
    <p:sldId id="493" r:id="rId26"/>
    <p:sldId id="464" r:id="rId27"/>
    <p:sldId id="494" r:id="rId28"/>
    <p:sldId id="466" r:id="rId29"/>
    <p:sldId id="503" r:id="rId30"/>
    <p:sldId id="505" r:id="rId31"/>
    <p:sldId id="504" r:id="rId32"/>
    <p:sldId id="499" r:id="rId33"/>
    <p:sldId id="477" r:id="rId34"/>
    <p:sldId id="479" r:id="rId35"/>
    <p:sldId id="478" r:id="rId36"/>
    <p:sldId id="485" r:id="rId37"/>
    <p:sldId id="46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1010"/>
    <a:srgbClr val="53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8" autoAdjust="0"/>
    <p:restoredTop sz="76067" autoAdjust="0"/>
  </p:normalViewPr>
  <p:slideViewPr>
    <p:cSldViewPr snapToGrid="0">
      <p:cViewPr varScale="1">
        <p:scale>
          <a:sx n="62" d="100"/>
          <a:sy n="62" d="100"/>
        </p:scale>
        <p:origin x="1512" y="3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D8BF7-C0B5-47C7-8E0A-50C282D60222}" type="datetimeFigureOut">
              <a:rPr lang="en-GB" smtClean="0"/>
              <a:t>03/10/2023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155F2-89D4-4079-A7B6-69701340A2ED}" type="slidenum">
              <a:rPr lang="en-GB" smtClean="0"/>
              <a:t>‹#›</a:t>
            </a:fld>
            <a:endParaRPr lang="en-GB"/>
          </a:p>
        </p:txBody>
      </p:sp>
    </p:spTree>
    <p:extLst>
      <p:ext uri="{BB962C8B-B14F-4D97-AF65-F5344CB8AC3E}">
        <p14:creationId xmlns:p14="http://schemas.microsoft.com/office/powerpoint/2010/main" val="1384143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ae.es/consultas/uso-de-los-pronombres-los-las-les-leismo-laismo-loism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colocar</a:t>
            </a:r>
            <a:r>
              <a:rPr lang="en-GB" b="1" dirty="0">
                <a:solidFill>
                  <a:srgbClr val="FF0000"/>
                </a:solidFill>
              </a:rPr>
              <a:t>.</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colocar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mezclar</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thanks to Rachel Hawkes for her input on the lesson material</a:t>
            </a:r>
            <a:r>
              <a:rPr lang="en-GB" sz="1200" kern="1200" baseline="0" dirty="0">
                <a:solidFill>
                  <a:schemeClr val="tx1"/>
                </a:solidFill>
                <a:effectLst/>
                <a:latin typeface="+mn-lt"/>
                <a:ea typeface="+mn-ea"/>
                <a:cs typeface="+mn-cs"/>
              </a:rPr>
              <a:t> and </a:t>
            </a:r>
            <a:r>
              <a:rPr lang="en-GB" sz="1200" b="0" i="0" kern="1200" dirty="0">
                <a:solidFill>
                  <a:schemeClr val="tx1"/>
                </a:solidFill>
                <a:effectLst/>
                <a:latin typeface="+mn-lt"/>
                <a:ea typeface="+mn-ea"/>
                <a:cs typeface="+mn-cs"/>
              </a:rPr>
              <a:t>Blanca Román for native teacher feedback.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the following</a:t>
            </a:r>
            <a:r>
              <a:rPr lang="en-GB" sz="1200" b="0" baseline="0" dirty="0"/>
              <a:t> features:</a:t>
            </a:r>
            <a:endParaRPr lang="en-GB" sz="1200"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direct objects ‘lo’</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‘la’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pre-verbal</a:t>
            </a:r>
            <a:r>
              <a:rPr lang="en-GB" sz="1200" kern="1200" baseline="0" dirty="0">
                <a:solidFill>
                  <a:schemeClr val="tx1"/>
                </a:solidFill>
                <a:effectLst/>
                <a:latin typeface="+mn-lt"/>
                <a:ea typeface="+mn-ea"/>
                <a:cs typeface="+mn-cs"/>
              </a:rPr>
              <a:t> position of object pronouns</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present tense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singular persons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penultimate syllable stress</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pan [1341]; huevo [1994]; leche [1397]; vino [1344]; dulce [1860]; </a:t>
            </a:r>
            <a:r>
              <a:rPr lang="en-GB" sz="1200" kern="1200" dirty="0" err="1">
                <a:solidFill>
                  <a:schemeClr val="tx1"/>
                </a:solidFill>
                <a:effectLst/>
                <a:latin typeface="+mn-lt"/>
                <a:ea typeface="+mn-ea"/>
                <a:cs typeface="+mn-cs"/>
              </a:rPr>
              <a:t>tradicional</a:t>
            </a:r>
            <a:r>
              <a:rPr lang="en-GB" sz="1200" kern="1200" dirty="0">
                <a:solidFill>
                  <a:schemeClr val="tx1"/>
                </a:solidFill>
                <a:effectLst/>
                <a:latin typeface="+mn-lt"/>
                <a:ea typeface="+mn-ea"/>
                <a:cs typeface="+mn-cs"/>
              </a:rPr>
              <a:t> [1222]; fresco [1494]; caliente [1810]; </a:t>
            </a:r>
            <a:r>
              <a:rPr lang="en-GB" sz="1200" kern="1200" dirty="0" err="1">
                <a:solidFill>
                  <a:schemeClr val="tx1"/>
                </a:solidFill>
                <a:effectLst/>
                <a:latin typeface="+mn-lt"/>
                <a:ea typeface="+mn-ea"/>
                <a:cs typeface="+mn-cs"/>
              </a:rPr>
              <a:t>colocar</a:t>
            </a:r>
            <a:r>
              <a:rPr lang="en-GB" sz="1200" kern="1200" dirty="0">
                <a:solidFill>
                  <a:schemeClr val="tx1"/>
                </a:solidFill>
                <a:effectLst/>
                <a:latin typeface="+mn-lt"/>
                <a:ea typeface="+mn-ea"/>
                <a:cs typeface="+mn-cs"/>
              </a:rPr>
              <a:t> [801]; </a:t>
            </a:r>
            <a:r>
              <a:rPr lang="en-GB" sz="1200" kern="1200" dirty="0" err="1">
                <a:solidFill>
                  <a:schemeClr val="tx1"/>
                </a:solidFill>
                <a:effectLst/>
                <a:latin typeface="+mn-lt"/>
                <a:ea typeface="+mn-ea"/>
                <a:cs typeface="+mn-cs"/>
              </a:rPr>
              <a:t>mezclar</a:t>
            </a:r>
            <a:r>
              <a:rPr lang="en-GB" sz="1200" kern="1200" dirty="0">
                <a:solidFill>
                  <a:schemeClr val="tx1"/>
                </a:solidFill>
                <a:effectLst/>
                <a:latin typeface="+mn-lt"/>
                <a:ea typeface="+mn-ea"/>
                <a:cs typeface="+mn-cs"/>
              </a:rPr>
              <a:t> [1567]; </a:t>
            </a:r>
            <a:r>
              <a:rPr lang="en-GB" sz="1200" kern="1200" dirty="0" err="1">
                <a:solidFill>
                  <a:schemeClr val="tx1"/>
                </a:solidFill>
                <a:effectLst/>
                <a:latin typeface="+mn-lt"/>
                <a:ea typeface="+mn-ea"/>
                <a:cs typeface="+mn-cs"/>
              </a:rPr>
              <a:t>cortar</a:t>
            </a:r>
            <a:r>
              <a:rPr lang="en-GB" sz="1200" kern="1200" dirty="0">
                <a:solidFill>
                  <a:schemeClr val="tx1"/>
                </a:solidFill>
                <a:effectLst/>
                <a:latin typeface="+mn-lt"/>
                <a:ea typeface="+mn-ea"/>
                <a:cs typeface="+mn-cs"/>
              </a:rPr>
              <a:t> [755]; </a:t>
            </a:r>
            <a:r>
              <a:rPr lang="en-GB" sz="1200" kern="1200" dirty="0" err="1">
                <a:solidFill>
                  <a:schemeClr val="tx1"/>
                </a:solidFill>
                <a:effectLst/>
                <a:latin typeface="+mn-lt"/>
                <a:ea typeface="+mn-ea"/>
                <a:cs typeface="+mn-cs"/>
              </a:rPr>
              <a:t>verdura</a:t>
            </a:r>
            <a:r>
              <a:rPr lang="en-GB" sz="1200" kern="1200" dirty="0">
                <a:solidFill>
                  <a:schemeClr val="tx1"/>
                </a:solidFill>
                <a:effectLst/>
                <a:latin typeface="+mn-lt"/>
                <a:ea typeface="+mn-ea"/>
                <a:cs typeface="+mn-cs"/>
              </a:rPr>
              <a:t> [4335]; soler [559]; </a:t>
            </a:r>
            <a:r>
              <a:rPr lang="en-GB" sz="1200" kern="1200" dirty="0" err="1">
                <a:solidFill>
                  <a:schemeClr val="tx1"/>
                </a:solidFill>
                <a:effectLst/>
                <a:latin typeface="+mn-lt"/>
                <a:ea typeface="+mn-ea"/>
                <a:cs typeface="+mn-cs"/>
              </a:rPr>
              <a:t>probar</a:t>
            </a:r>
            <a:r>
              <a:rPr lang="en-GB" sz="1200" kern="1200" dirty="0">
                <a:solidFill>
                  <a:schemeClr val="tx1"/>
                </a:solidFill>
                <a:effectLst/>
                <a:latin typeface="+mn-lt"/>
                <a:ea typeface="+mn-ea"/>
                <a:cs typeface="+mn-cs"/>
              </a:rPr>
              <a:t> [959]; </a:t>
            </a:r>
            <a:r>
              <a:rPr lang="en-GB" sz="1200" kern="1200" dirty="0" err="1">
                <a:solidFill>
                  <a:schemeClr val="tx1"/>
                </a:solidFill>
                <a:effectLst/>
                <a:latin typeface="+mn-lt"/>
                <a:ea typeface="+mn-ea"/>
                <a:cs typeface="+mn-cs"/>
              </a:rPr>
              <a:t>costar</a:t>
            </a:r>
            <a:r>
              <a:rPr lang="en-GB" sz="1200" kern="1200" dirty="0">
                <a:solidFill>
                  <a:schemeClr val="tx1"/>
                </a:solidFill>
                <a:effectLst/>
                <a:latin typeface="+mn-lt"/>
                <a:ea typeface="+mn-ea"/>
                <a:cs typeface="+mn-cs"/>
              </a:rPr>
              <a:t> [775]; </a:t>
            </a:r>
            <a:r>
              <a:rPr lang="en-GB" sz="1200" kern="1200" dirty="0" err="1">
                <a:solidFill>
                  <a:schemeClr val="tx1"/>
                </a:solidFill>
                <a:effectLst/>
                <a:latin typeface="+mn-lt"/>
                <a:ea typeface="+mn-ea"/>
                <a:cs typeface="+mn-cs"/>
              </a:rPr>
              <a:t>preferir</a:t>
            </a:r>
            <a:r>
              <a:rPr lang="en-GB" sz="1200" kern="1200" dirty="0">
                <a:solidFill>
                  <a:schemeClr val="tx1"/>
                </a:solidFill>
                <a:effectLst/>
                <a:latin typeface="+mn-lt"/>
                <a:ea typeface="+mn-ea"/>
                <a:cs typeface="+mn-cs"/>
              </a:rPr>
              <a:t> [714]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 soler [559]; </a:t>
            </a:r>
            <a:r>
              <a:rPr lang="en-GB" sz="1200" kern="1200" dirty="0" err="1">
                <a:solidFill>
                  <a:schemeClr val="tx1"/>
                </a:solidFill>
                <a:effectLst/>
                <a:latin typeface="+mn-lt"/>
                <a:ea typeface="+mn-ea"/>
                <a:cs typeface="+mn-cs"/>
              </a:rPr>
              <a:t>probar</a:t>
            </a:r>
            <a:r>
              <a:rPr lang="en-GB" sz="1200" kern="1200" dirty="0">
                <a:solidFill>
                  <a:schemeClr val="tx1"/>
                </a:solidFill>
                <a:effectLst/>
                <a:latin typeface="+mn-lt"/>
                <a:ea typeface="+mn-ea"/>
                <a:cs typeface="+mn-cs"/>
              </a:rPr>
              <a:t> [959]; </a:t>
            </a:r>
            <a:r>
              <a:rPr lang="en-GB" sz="1200" kern="1200" dirty="0" err="1">
                <a:solidFill>
                  <a:schemeClr val="tx1"/>
                </a:solidFill>
                <a:effectLst/>
                <a:latin typeface="+mn-lt"/>
                <a:ea typeface="+mn-ea"/>
                <a:cs typeface="+mn-cs"/>
              </a:rPr>
              <a:t>costar</a:t>
            </a:r>
            <a:r>
              <a:rPr lang="en-GB" sz="1200" kern="1200" dirty="0">
                <a:solidFill>
                  <a:schemeClr val="tx1"/>
                </a:solidFill>
                <a:effectLst/>
                <a:latin typeface="+mn-lt"/>
                <a:ea typeface="+mn-ea"/>
                <a:cs typeface="+mn-cs"/>
              </a:rPr>
              <a:t> [775]; </a:t>
            </a:r>
            <a:r>
              <a:rPr lang="en-GB" sz="1200" kern="1200" dirty="0" err="1">
                <a:solidFill>
                  <a:schemeClr val="tx1"/>
                </a:solidFill>
                <a:effectLst/>
                <a:latin typeface="+mn-lt"/>
                <a:ea typeface="+mn-ea"/>
                <a:cs typeface="+mn-cs"/>
              </a:rPr>
              <a:t>preferir</a:t>
            </a:r>
            <a:r>
              <a:rPr lang="en-GB" sz="1200" kern="1200" dirty="0">
                <a:solidFill>
                  <a:schemeClr val="tx1"/>
                </a:solidFill>
                <a:effectLst/>
                <a:latin typeface="+mn-lt"/>
                <a:ea typeface="+mn-ea"/>
                <a:cs typeface="+mn-cs"/>
              </a:rPr>
              <a:t> [714] are introduced in lesson 2</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Y8 3.2.5 </a:t>
            </a:r>
          </a:p>
          <a:p>
            <a:r>
              <a:rPr lang="es-ES" dirty="0"/>
              <a:t>conducir [998]; traducir [2037]; discutir [1310]; dirigir [390]; francés [562]; ruso [1645]; rápido [870]; despacio [3383]; personaje [595]; actor [1533]; actriz [3567]; escena [1089]</a:t>
            </a:r>
          </a:p>
          <a:p>
            <a:endParaRPr lang="es-ES" dirty="0"/>
          </a:p>
          <a:p>
            <a:r>
              <a:rPr lang="en-GB" sz="1200" b="1" kern="1200" dirty="0">
                <a:solidFill>
                  <a:schemeClr val="tx1"/>
                </a:solidFill>
                <a:effectLst/>
                <a:latin typeface="+mn-lt"/>
                <a:ea typeface="+mn-ea"/>
                <a:cs typeface="+mn-cs"/>
              </a:rPr>
              <a:t>Y8 3.1.5</a:t>
            </a:r>
          </a:p>
          <a:p>
            <a:r>
              <a:rPr lang="en-GB" sz="1200" kern="1200" dirty="0" err="1">
                <a:solidFill>
                  <a:schemeClr val="tx1"/>
                </a:solidFill>
                <a:effectLst/>
                <a:latin typeface="+mn-lt"/>
                <a:ea typeface="+mn-ea"/>
                <a:cs typeface="+mn-cs"/>
              </a:rPr>
              <a:t>hice</a:t>
            </a:r>
            <a:r>
              <a:rPr lang="en-GB" sz="1200" kern="1200" dirty="0">
                <a:solidFill>
                  <a:schemeClr val="tx1"/>
                </a:solidFill>
                <a:effectLst/>
                <a:latin typeface="+mn-lt"/>
                <a:ea typeface="+mn-ea"/>
                <a:cs typeface="+mn-cs"/>
              </a:rPr>
              <a:t> [26]; </a:t>
            </a:r>
            <a:r>
              <a:rPr lang="en-GB" sz="1200" kern="1200" dirty="0" err="1">
                <a:solidFill>
                  <a:schemeClr val="tx1"/>
                </a:solidFill>
                <a:effectLst/>
                <a:latin typeface="+mn-lt"/>
                <a:ea typeface="+mn-ea"/>
                <a:cs typeface="+mn-cs"/>
              </a:rPr>
              <a:t>hizo</a:t>
            </a:r>
            <a:r>
              <a:rPr lang="en-GB" sz="1200" kern="1200" dirty="0">
                <a:solidFill>
                  <a:schemeClr val="tx1"/>
                </a:solidFill>
                <a:effectLst/>
                <a:latin typeface="+mn-lt"/>
                <a:ea typeface="+mn-ea"/>
                <a:cs typeface="+mn-cs"/>
              </a:rPr>
              <a:t> [26]; </a:t>
            </a:r>
            <a:r>
              <a:rPr lang="en-GB" sz="1200" kern="1200" dirty="0" err="1">
                <a:solidFill>
                  <a:schemeClr val="tx1"/>
                </a:solidFill>
                <a:effectLst/>
                <a:latin typeface="+mn-lt"/>
                <a:ea typeface="+mn-ea"/>
                <a:cs typeface="+mn-cs"/>
              </a:rPr>
              <a:t>evitar</a:t>
            </a:r>
            <a:r>
              <a:rPr lang="en-GB" sz="1200" kern="1200" dirty="0">
                <a:solidFill>
                  <a:schemeClr val="tx1"/>
                </a:solidFill>
                <a:effectLst/>
                <a:latin typeface="+mn-lt"/>
                <a:ea typeface="+mn-ea"/>
                <a:cs typeface="+mn-cs"/>
              </a:rPr>
              <a:t> [495]; fila [1976]; </a:t>
            </a:r>
            <a:r>
              <a:rPr lang="en-GB" sz="1200" kern="1200" dirty="0" err="1">
                <a:solidFill>
                  <a:schemeClr val="tx1"/>
                </a:solidFill>
                <a:effectLst/>
                <a:latin typeface="+mn-lt"/>
                <a:ea typeface="+mn-ea"/>
                <a:cs typeface="+mn-cs"/>
              </a:rPr>
              <a:t>fuego</a:t>
            </a:r>
            <a:r>
              <a:rPr lang="en-GB" sz="1200" kern="1200" dirty="0">
                <a:solidFill>
                  <a:schemeClr val="tx1"/>
                </a:solidFill>
                <a:effectLst/>
                <a:latin typeface="+mn-lt"/>
                <a:ea typeface="+mn-ea"/>
                <a:cs typeface="+mn-cs"/>
              </a:rPr>
              <a:t> [884]; </a:t>
            </a:r>
            <a:r>
              <a:rPr lang="en-GB" sz="1200" kern="1200" dirty="0" err="1">
                <a:solidFill>
                  <a:schemeClr val="tx1"/>
                </a:solidFill>
                <a:effectLst/>
                <a:latin typeface="+mn-lt"/>
                <a:ea typeface="+mn-ea"/>
                <a:cs typeface="+mn-cs"/>
              </a:rPr>
              <a:t>daño</a:t>
            </a:r>
            <a:r>
              <a:rPr lang="en-GB" sz="1200" kern="1200" dirty="0">
                <a:solidFill>
                  <a:schemeClr val="tx1"/>
                </a:solidFill>
                <a:effectLst/>
                <a:latin typeface="+mn-lt"/>
                <a:ea typeface="+mn-ea"/>
                <a:cs typeface="+mn-cs"/>
              </a:rPr>
              <a:t> [1319]; </a:t>
            </a:r>
            <a:r>
              <a:rPr lang="en-GB" sz="1200" kern="1200" dirty="0" err="1">
                <a:solidFill>
                  <a:schemeClr val="tx1"/>
                </a:solidFill>
                <a:effectLst/>
                <a:latin typeface="+mn-lt"/>
                <a:ea typeface="+mn-ea"/>
                <a:cs typeface="+mn-cs"/>
              </a:rPr>
              <a:t>habitación</a:t>
            </a:r>
            <a:r>
              <a:rPr lang="en-GB" sz="1200" kern="1200" dirty="0">
                <a:solidFill>
                  <a:schemeClr val="tx1"/>
                </a:solidFill>
                <a:effectLst/>
                <a:latin typeface="+mn-lt"/>
                <a:ea typeface="+mn-ea"/>
                <a:cs typeface="+mn-cs"/>
              </a:rPr>
              <a:t> [1069]; fondo¹ [413]; </a:t>
            </a:r>
            <a:r>
              <a:rPr lang="en-GB" sz="1200" kern="1200" dirty="0" err="1">
                <a:solidFill>
                  <a:schemeClr val="tx1"/>
                </a:solidFill>
                <a:effectLst/>
                <a:latin typeface="+mn-lt"/>
                <a:ea typeface="+mn-ea"/>
                <a:cs typeface="+mn-cs"/>
              </a:rPr>
              <a:t>jardín</a:t>
            </a:r>
            <a:r>
              <a:rPr lang="en-GB" sz="1200" kern="1200" dirty="0">
                <a:solidFill>
                  <a:schemeClr val="tx1"/>
                </a:solidFill>
                <a:effectLst/>
                <a:latin typeface="+mn-lt"/>
                <a:ea typeface="+mn-ea"/>
                <a:cs typeface="+mn-cs"/>
              </a:rPr>
              <a:t> [1195]; </a:t>
            </a:r>
            <a:r>
              <a:rPr lang="en-GB" sz="1200" kern="1200" dirty="0" err="1">
                <a:solidFill>
                  <a:schemeClr val="tx1"/>
                </a:solidFill>
                <a:effectLst/>
                <a:latin typeface="+mn-lt"/>
                <a:ea typeface="+mn-ea"/>
                <a:cs typeface="+mn-cs"/>
              </a:rPr>
              <a:t>estadio</a:t>
            </a:r>
            <a:r>
              <a:rPr lang="en-GB" sz="1200" kern="1200" dirty="0">
                <a:solidFill>
                  <a:schemeClr val="tx1"/>
                </a:solidFill>
                <a:effectLst/>
                <a:latin typeface="+mn-lt"/>
                <a:ea typeface="+mn-ea"/>
                <a:cs typeface="+mn-cs"/>
              </a:rPr>
              <a:t> [2581]; campo² [342]; mayo [909]; </a:t>
            </a:r>
            <a:r>
              <a:rPr lang="en-GB" sz="1200" kern="1200" dirty="0" err="1">
                <a:solidFill>
                  <a:schemeClr val="tx1"/>
                </a:solidFill>
                <a:effectLst/>
                <a:latin typeface="+mn-lt"/>
                <a:ea typeface="+mn-ea"/>
                <a:cs typeface="+mn-cs"/>
              </a:rPr>
              <a:t>junio</a:t>
            </a:r>
            <a:r>
              <a:rPr lang="en-GB" sz="1200" kern="1200" dirty="0">
                <a:solidFill>
                  <a:schemeClr val="tx1"/>
                </a:solidFill>
                <a:effectLst/>
                <a:latin typeface="+mn-lt"/>
                <a:ea typeface="+mn-ea"/>
                <a:cs typeface="+mn-cs"/>
              </a:rPr>
              <a:t> [1035]; </a:t>
            </a:r>
            <a:r>
              <a:rPr lang="en-GB" sz="1200" kern="1200" dirty="0" err="1">
                <a:solidFill>
                  <a:schemeClr val="tx1"/>
                </a:solidFill>
                <a:effectLst/>
                <a:latin typeface="+mn-lt"/>
                <a:ea typeface="+mn-ea"/>
                <a:cs typeface="+mn-cs"/>
              </a:rPr>
              <a:t>viejo</a:t>
            </a:r>
            <a:r>
              <a:rPr lang="en-GB" sz="1200" kern="1200" dirty="0">
                <a:solidFill>
                  <a:schemeClr val="tx1"/>
                </a:solidFill>
                <a:effectLst/>
                <a:latin typeface="+mn-lt"/>
                <a:ea typeface="+mn-ea"/>
                <a:cs typeface="+mn-cs"/>
              </a:rPr>
              <a:t> [225]; dentro [548]</a:t>
            </a:r>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pronunciation of words with penultimate syllable stress.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read out each sentence in pairs and note down the words with penultimate syllable stress.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Click to show the answers for each sentence. The words with penultimate syllable stress appear in bold.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9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a:t>
            </a:r>
            <a:r>
              <a:rPr lang="en-US" b="0" baseline="0" dirty="0" err="1"/>
              <a:t>recognising</a:t>
            </a:r>
            <a:r>
              <a:rPr lang="en-US" b="0" baseline="0" dirty="0"/>
              <a:t> the gender of the direct object pronouns ‘lo’ and ‘la’.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if it refers to A or B, depending on the direct object pronoun that they hear. Note that in this activity, all pronouns refer to ‘it’ (rather than ‘him’ or ‘her’).</a:t>
            </a:r>
          </a:p>
          <a:p>
            <a:pPr marL="228600" indent="-228600">
              <a:buAutoNum type="arabicPeriod"/>
            </a:pPr>
            <a:r>
              <a:rPr lang="en-US" b="0" baseline="0" dirty="0"/>
              <a:t>Students write the action and place in English.</a:t>
            </a:r>
          </a:p>
          <a:p>
            <a:pPr marL="228600" indent="-228600">
              <a:buAutoNum type="arabicPeriod"/>
            </a:pPr>
            <a:r>
              <a:rPr lang="en-US" b="0" baseline="0" dirty="0"/>
              <a:t>Show the answers and give feedback. S</a:t>
            </a:r>
            <a:r>
              <a:rPr lang="en-GB" dirty="0" err="1"/>
              <a:t>tudents</a:t>
            </a:r>
            <a:r>
              <a:rPr lang="en-GB" dirty="0"/>
              <a:t> may be interested</a:t>
            </a:r>
            <a:r>
              <a:rPr lang="en-GB" baseline="0" dirty="0"/>
              <a:t> to know</a:t>
            </a:r>
            <a:r>
              <a:rPr lang="en-GB" dirty="0"/>
              <a:t> how to say some</a:t>
            </a:r>
            <a:r>
              <a:rPr lang="en-GB" baseline="0" dirty="0"/>
              <a:t> of the unknown</a:t>
            </a:r>
            <a:r>
              <a:rPr lang="en-GB" dirty="0"/>
              <a:t> words in Spanish (and they</a:t>
            </a:r>
            <a:r>
              <a:rPr lang="en-GB" baseline="0" dirty="0"/>
              <a:t> may learn their meanings incidentally)</a:t>
            </a:r>
            <a:r>
              <a:rPr lang="en-GB" dirty="0"/>
              <a:t>.</a:t>
            </a:r>
            <a:r>
              <a:rPr lang="en-GB" baseline="0" dirty="0"/>
              <a:t> These are:</a:t>
            </a:r>
            <a:endParaRPr lang="en-GB" dirty="0"/>
          </a:p>
          <a:p>
            <a:pPr marL="171450" indent="-171450">
              <a:buFont typeface="Arial" panose="020B0604020202020204" pitchFamily="34" charset="0"/>
              <a:buChar char="•"/>
            </a:pPr>
            <a:r>
              <a:rPr lang="en-GB" dirty="0"/>
              <a:t>cheese: el queso [3187]</a:t>
            </a:r>
          </a:p>
          <a:p>
            <a:pPr marL="171450" indent="-171450">
              <a:buFont typeface="Arial" panose="020B0604020202020204" pitchFamily="34" charset="0"/>
              <a:buChar char="•"/>
            </a:pPr>
            <a:r>
              <a:rPr lang="en-GB" dirty="0"/>
              <a:t>honey: la </a:t>
            </a:r>
            <a:r>
              <a:rPr lang="en-GB" dirty="0" err="1"/>
              <a:t>miel</a:t>
            </a:r>
            <a:r>
              <a:rPr lang="en-GB" dirty="0"/>
              <a:t> [3201]</a:t>
            </a:r>
          </a:p>
          <a:p>
            <a:pPr marL="171450" indent="-171450">
              <a:buFont typeface="Arial" panose="020B0604020202020204" pitchFamily="34" charset="0"/>
              <a:buChar char="•"/>
            </a:pPr>
            <a:r>
              <a:rPr lang="en-GB" dirty="0"/>
              <a:t>juice: el jugo [3756]; </a:t>
            </a:r>
            <a:r>
              <a:rPr lang="en-GB" dirty="0" err="1"/>
              <a:t>zumo</a:t>
            </a:r>
            <a:r>
              <a:rPr lang="en-GB" dirty="0"/>
              <a:t> [&gt;5000] is also used in Spain</a:t>
            </a:r>
          </a:p>
          <a:p>
            <a:pPr marL="171450" indent="-171450">
              <a:buFont typeface="Arial" panose="020B0604020202020204" pitchFamily="34" charset="0"/>
              <a:buChar char="•"/>
            </a:pPr>
            <a:r>
              <a:rPr lang="en-GB" dirty="0"/>
              <a:t>banana: el </a:t>
            </a:r>
            <a:r>
              <a:rPr lang="en-GB" dirty="0" err="1"/>
              <a:t>plátano</a:t>
            </a:r>
            <a:r>
              <a:rPr lang="en-GB" dirty="0"/>
              <a:t> [&gt;5000]</a:t>
            </a:r>
          </a:p>
          <a:p>
            <a:pPr marL="171450" indent="-171450">
              <a:buFont typeface="Arial" panose="020B0604020202020204" pitchFamily="34" charset="0"/>
              <a:buChar char="•"/>
            </a:pPr>
            <a:r>
              <a:rPr lang="en-GB" dirty="0"/>
              <a:t>apple: la manzana [3214]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Lo </a:t>
            </a:r>
            <a:r>
              <a:rPr lang="en-GB" dirty="0" err="1"/>
              <a:t>compra</a:t>
            </a:r>
            <a:r>
              <a:rPr lang="en-GB" dirty="0"/>
              <a:t> </a:t>
            </a:r>
            <a:r>
              <a:rPr lang="en-GB" dirty="0" err="1"/>
              <a:t>en</a:t>
            </a:r>
            <a:r>
              <a:rPr lang="en-GB" dirty="0"/>
              <a:t> el mercado.</a:t>
            </a:r>
          </a:p>
          <a:p>
            <a:pPr marL="228600" indent="-228600">
              <a:buAutoNum type="arabicPeriod"/>
            </a:pPr>
            <a:r>
              <a:rPr lang="en-GB" dirty="0"/>
              <a:t>Lo </a:t>
            </a:r>
            <a:r>
              <a:rPr lang="en-GB" dirty="0" err="1"/>
              <a:t>deja</a:t>
            </a:r>
            <a:r>
              <a:rPr lang="en-GB" dirty="0"/>
              <a:t> al </a:t>
            </a:r>
            <a:r>
              <a:rPr lang="en-GB" dirty="0" err="1"/>
              <a:t>lado</a:t>
            </a:r>
            <a:r>
              <a:rPr lang="en-GB" dirty="0"/>
              <a:t> de la </a:t>
            </a:r>
            <a:r>
              <a:rPr lang="en-GB" dirty="0" err="1"/>
              <a:t>ventana</a:t>
            </a:r>
            <a:r>
              <a:rPr lang="en-GB" dirty="0"/>
              <a:t>.</a:t>
            </a:r>
          </a:p>
          <a:p>
            <a:pPr marL="228600" indent="-228600">
              <a:buAutoNum type="arabicPeriod"/>
            </a:pPr>
            <a:r>
              <a:rPr lang="en-GB" dirty="0"/>
              <a:t>La </a:t>
            </a:r>
            <a:r>
              <a:rPr lang="en-GB" dirty="0" err="1"/>
              <a:t>coloca</a:t>
            </a:r>
            <a:r>
              <a:rPr lang="en-GB" dirty="0"/>
              <a:t> </a:t>
            </a:r>
            <a:r>
              <a:rPr lang="en-GB" dirty="0" err="1"/>
              <a:t>encima</a:t>
            </a:r>
            <a:r>
              <a:rPr lang="en-GB" dirty="0"/>
              <a:t> de la mesa.</a:t>
            </a:r>
          </a:p>
          <a:p>
            <a:pPr marL="228600" indent="-228600">
              <a:buAutoNum type="arabicPeriod"/>
            </a:pPr>
            <a:r>
              <a:rPr lang="en-GB" dirty="0"/>
              <a:t>Lo </a:t>
            </a:r>
            <a:r>
              <a:rPr lang="en-GB" dirty="0" err="1"/>
              <a:t>corta</a:t>
            </a:r>
            <a:r>
              <a:rPr lang="en-GB" dirty="0"/>
              <a:t> </a:t>
            </a:r>
            <a:r>
              <a:rPr lang="en-GB" dirty="0" err="1"/>
              <a:t>en</a:t>
            </a:r>
            <a:r>
              <a:rPr lang="en-GB" dirty="0"/>
              <a:t> la </a:t>
            </a:r>
            <a:r>
              <a:rPr lang="en-GB" dirty="0" err="1"/>
              <a:t>cocina</a:t>
            </a:r>
            <a:r>
              <a:rPr lang="en-GB" dirty="0"/>
              <a:t>.</a:t>
            </a:r>
          </a:p>
          <a:p>
            <a:pPr marL="228600" indent="-228600">
              <a:buAutoNum type="arabicPeriod"/>
            </a:pPr>
            <a:r>
              <a:rPr lang="en-GB" dirty="0"/>
              <a:t>La</a:t>
            </a:r>
            <a:r>
              <a:rPr lang="en-GB" baseline="0" dirty="0"/>
              <a:t> </a:t>
            </a:r>
            <a:r>
              <a:rPr lang="en-GB" baseline="0" dirty="0" err="1"/>
              <a:t>mezcla</a:t>
            </a:r>
            <a:r>
              <a:rPr lang="en-GB" baseline="0" dirty="0"/>
              <a:t> </a:t>
            </a:r>
            <a:r>
              <a:rPr lang="en-GB" baseline="0" dirty="0" err="1"/>
              <a:t>en</a:t>
            </a:r>
            <a:r>
              <a:rPr lang="en-GB" baseline="0" dirty="0"/>
              <a:t> un </a:t>
            </a:r>
            <a:r>
              <a:rPr lang="en-GB" baseline="0" dirty="0" err="1"/>
              <a:t>vaso</a:t>
            </a:r>
            <a:r>
              <a:rPr lang="en-GB" baseline="0" dirty="0"/>
              <a:t>.</a:t>
            </a:r>
          </a:p>
          <a:p>
            <a:pPr marL="228600" indent="-228600">
              <a:buAutoNum type="arabicPeriod"/>
            </a:pPr>
            <a:r>
              <a:rPr lang="en-GB" baseline="0" dirty="0"/>
              <a:t>La </a:t>
            </a:r>
            <a:r>
              <a:rPr lang="en-GB" baseline="0" dirty="0" err="1"/>
              <a:t>saca</a:t>
            </a:r>
            <a:r>
              <a:rPr lang="en-GB" baseline="0" dirty="0"/>
              <a:t> de la </a:t>
            </a:r>
            <a:r>
              <a:rPr lang="en-GB" baseline="0" dirty="0" err="1"/>
              <a:t>bolsa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p>
          <a:p>
            <a:pPr marL="228600" indent="-228600">
              <a:buAutoNum type="arabicPeriod"/>
            </a:pPr>
            <a:r>
              <a:rPr lang="en-GB" dirty="0"/>
              <a:t>Some food items have not been previously taught, although this does not impede the completion of the activity as the aim is to identify ‘lo’ being masculine and ‘la’ being feminine.</a:t>
            </a:r>
          </a:p>
          <a:p>
            <a:pPr marL="228600" indent="-228600">
              <a:buAutoNum type="arabicPeriod"/>
            </a:pPr>
            <a:r>
              <a:rPr lang="en-GB" dirty="0"/>
              <a:t>An alternative use of this activity could be full</a:t>
            </a:r>
            <a:r>
              <a:rPr lang="en-GB" baseline="0" dirty="0"/>
              <a:t> or partial sentence transcription. Some students may engage in this anyway, taking notes before writing their answer in English.</a:t>
            </a:r>
          </a:p>
          <a:p>
            <a:pPr marL="228600" indent="-228600">
              <a:buAutoNum type="arabicPeriod"/>
            </a:pPr>
            <a:endParaRPr lang="en-GB" baseline="0" dirty="0"/>
          </a:p>
          <a:p>
            <a:pPr marL="0" indent="0">
              <a:buNone/>
            </a:pPr>
            <a:r>
              <a:rPr lang="en-GB" b="1" baseline="0" dirty="0"/>
              <a:t>Frequency of unknown words or cognates:</a:t>
            </a:r>
          </a:p>
          <a:p>
            <a:pPr marL="0" indent="0">
              <a:buFont typeface="Arial" panose="020B0604020202020204" pitchFamily="34" charset="0"/>
              <a:buNone/>
            </a:pPr>
            <a:r>
              <a:rPr lang="en-GB" dirty="0"/>
              <a:t>queso [3187]; </a:t>
            </a:r>
            <a:r>
              <a:rPr lang="en-GB" dirty="0" err="1"/>
              <a:t>miel</a:t>
            </a:r>
            <a:r>
              <a:rPr lang="en-GB" dirty="0"/>
              <a:t> [3201];</a:t>
            </a:r>
            <a:r>
              <a:rPr lang="en-GB" baseline="0" dirty="0"/>
              <a:t> </a:t>
            </a:r>
            <a:r>
              <a:rPr lang="en-GB" dirty="0"/>
              <a:t>jugo [3756]; </a:t>
            </a:r>
            <a:r>
              <a:rPr lang="en-GB" dirty="0" err="1"/>
              <a:t>zumo</a:t>
            </a:r>
            <a:r>
              <a:rPr lang="en-GB" dirty="0"/>
              <a:t> [&gt;5000] is also used in Spain; el </a:t>
            </a:r>
            <a:r>
              <a:rPr lang="en-GB" dirty="0" err="1"/>
              <a:t>plátano</a:t>
            </a:r>
            <a:r>
              <a:rPr lang="en-GB" dirty="0"/>
              <a:t> [&gt;5000];</a:t>
            </a:r>
            <a:r>
              <a:rPr lang="en-GB" baseline="0" dirty="0"/>
              <a:t> </a:t>
            </a:r>
            <a:r>
              <a:rPr lang="en-GB" dirty="0"/>
              <a:t>manzana [3214]; </a:t>
            </a:r>
            <a:r>
              <a:rPr lang="en-GB" dirty="0" err="1"/>
              <a:t>acción</a:t>
            </a:r>
            <a:r>
              <a:rPr lang="en-GB" dirty="0"/>
              <a:t> [404]</a:t>
            </a:r>
          </a:p>
          <a:p>
            <a:pPr marL="0" indent="0">
              <a:buNone/>
            </a:pP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05535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indent="0">
              <a:buNone/>
            </a:pPr>
            <a:r>
              <a:rPr lang="en-US" b="1" dirty="0"/>
              <a:t>Aims: </a:t>
            </a:r>
          </a:p>
          <a:p>
            <a:pPr marL="285750" indent="-285750">
              <a:buAutoNum type="romanLcParenR"/>
            </a:pPr>
            <a:r>
              <a:rPr lang="en-US" b="0" dirty="0"/>
              <a:t>to </a:t>
            </a:r>
            <a:r>
              <a:rPr lang="en-GB" b="0" dirty="0"/>
              <a:t>produce 6 written sentences using direct</a:t>
            </a:r>
            <a:r>
              <a:rPr lang="en-GB" b="0" baseline="0" dirty="0"/>
              <a:t> object pronouns ‘lo’ and ‘</a:t>
            </a:r>
            <a:r>
              <a:rPr lang="en-GB" b="0" baseline="0"/>
              <a:t>la’.</a:t>
            </a:r>
            <a:endParaRPr lang="en-GB" b="0" baseline="0" dirty="0"/>
          </a:p>
          <a:p>
            <a:pPr marL="285750" indent="-285750">
              <a:buAutoNum type="romanLcParenR"/>
            </a:pPr>
            <a:r>
              <a:rPr lang="en-GB" b="0" baseline="0" dirty="0"/>
              <a:t>to do so with accurate word order (pronoun before the </a:t>
            </a:r>
            <a:r>
              <a:rPr lang="en-GB" b="0" baseline="0"/>
              <a:t>verb).</a:t>
            </a:r>
            <a:endParaRPr lang="en-GB" b="0" baseline="0" dirty="0"/>
          </a:p>
          <a:p>
            <a:pPr marL="285750" indent="-285750">
              <a:buAutoNum type="romanLcParenR"/>
            </a:pPr>
            <a:r>
              <a:rPr lang="en-GB" b="0" baseline="0" dirty="0"/>
              <a:t>to also </a:t>
            </a:r>
            <a:r>
              <a:rPr lang="en-GB" b="0" baseline="0"/>
              <a:t>produce vocabulary.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Go through instructions</a:t>
            </a:r>
            <a:r>
              <a:rPr lang="en-US" b="0" baseline="0" dirty="0"/>
              <a:t> with students. Explain that they’ll need to write a sentence with ‘lo’ or ‘la’ based on the English and picture prompts. It will be worth reminding them of the pre-verbal position of the pronoun (see line 3 of instructions).</a:t>
            </a:r>
          </a:p>
          <a:p>
            <a:pPr marL="228600" indent="-228600">
              <a:buAutoNum type="arabicPeriod"/>
            </a:pPr>
            <a:r>
              <a:rPr lang="en-US" b="0" baseline="0" dirty="0"/>
              <a:t>S</a:t>
            </a:r>
            <a:r>
              <a:rPr lang="en-US" b="0" dirty="0"/>
              <a:t>tudents read each sentence in English and write it in Spanish. </a:t>
            </a:r>
            <a:endParaRPr lang="en-US" b="0" baseline="0" dirty="0"/>
          </a:p>
          <a:p>
            <a:pPr marL="228600" indent="-228600">
              <a:buAutoNum type="arabicPeriod"/>
            </a:pPr>
            <a:r>
              <a:rPr lang="en-US" b="0" baseline="0" dirty="0"/>
              <a:t>Show the answers one by one and give feedback. S</a:t>
            </a:r>
            <a:r>
              <a:rPr lang="en-GB" dirty="0" err="1"/>
              <a:t>tudents</a:t>
            </a:r>
            <a:r>
              <a:rPr lang="en-GB" dirty="0"/>
              <a:t> may be interested</a:t>
            </a:r>
            <a:r>
              <a:rPr lang="en-GB" baseline="0" dirty="0"/>
              <a:t> to know</a:t>
            </a:r>
            <a:r>
              <a:rPr lang="en-GB" dirty="0"/>
              <a:t> how to say one</a:t>
            </a:r>
            <a:r>
              <a:rPr lang="en-GB" baseline="0" dirty="0"/>
              <a:t> further unknown</a:t>
            </a:r>
            <a:r>
              <a:rPr lang="en-GB" dirty="0"/>
              <a:t> word in Spanish in one of the pictures: </a:t>
            </a:r>
            <a:r>
              <a:rPr lang="en-GB" baseline="0" dirty="0"/>
              <a:t>pastel [&gt;5000]. </a:t>
            </a:r>
            <a:r>
              <a:rPr lang="en-GB" dirty="0"/>
              <a:t>They </a:t>
            </a:r>
            <a:r>
              <a:rPr lang="en-GB" baseline="0" dirty="0"/>
              <a:t>may learn its meaning incidentally. </a:t>
            </a:r>
            <a:endParaRPr lang="en-US"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82894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 (two slides) – timing can be flexible depending on number of rounds. </a:t>
            </a:r>
            <a:br>
              <a:rPr lang="en-GB" b="1" dirty="0"/>
            </a:br>
            <a:br>
              <a:rPr lang="en-GB" b="1" dirty="0"/>
            </a:br>
            <a:r>
              <a:rPr lang="en-GB" b="1" dirty="0"/>
              <a:t>Aim: </a:t>
            </a:r>
            <a:r>
              <a:rPr lang="en-GB" b="0" dirty="0"/>
              <a:t>to practise making and understanding statements using ‘lo’ and ‘la’ + present tense verb</a:t>
            </a:r>
          </a:p>
          <a:p>
            <a:endParaRPr lang="en-GB" b="0" dirty="0"/>
          </a:p>
          <a:p>
            <a:r>
              <a:rPr lang="en-GB" b="1" dirty="0"/>
              <a:t>Procedure:</a:t>
            </a:r>
          </a:p>
          <a:p>
            <a:pPr marL="228600" indent="-228600">
              <a:buAutoNum type="arabicPeriod"/>
            </a:pPr>
            <a:r>
              <a:rPr lang="en-GB" b="0" dirty="0"/>
              <a:t>Student As turn away from the board.  They are going to start 6 sentences – either ‘lo’ or ‘lo’ (their own choice each time).</a:t>
            </a:r>
          </a:p>
          <a:p>
            <a:pPr marL="228600" indent="-228600">
              <a:buAutoNum type="arabicPeriod"/>
            </a:pPr>
            <a:r>
              <a:rPr lang="en-GB" b="0" dirty="0"/>
              <a:t>Student Bs face the board and, working in number order 1-6, they answer the question differently, according to whether they hear ‘lo’ or ‘la’.</a:t>
            </a:r>
          </a:p>
          <a:p>
            <a:pPr marL="228600" indent="-228600">
              <a:buAutoNum type="arabicPeriod"/>
            </a:pPr>
            <a:r>
              <a:rPr lang="en-GB" b="0" dirty="0"/>
              <a:t>Student As note down the response in Spanish (and then English).  This practises transcription and then comprehension.</a:t>
            </a:r>
          </a:p>
          <a:p>
            <a:pPr marL="228600" indent="-228600">
              <a:buAutoNum type="arabicPeriod"/>
            </a:pPr>
            <a:r>
              <a:rPr lang="en-GB" b="0" dirty="0"/>
              <a:t>When all 6 statements have been made, As turn back to the board and check their responses with B – checking that the responses match the prompts.</a:t>
            </a:r>
          </a:p>
          <a:p>
            <a:pPr marL="228600" indent="-228600">
              <a:buAutoNum type="arabicPeriod"/>
            </a:pPr>
            <a:r>
              <a:rPr lang="en-GB" b="0" dirty="0"/>
              <a:t>Then swap roles and move to the next slide for Round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10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Slide 2/2</a:t>
            </a:r>
            <a:br>
              <a:rPr lang="en-GB" b="0" dirty="0"/>
            </a:b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colocar</a:t>
            </a:r>
            <a:r>
              <a:rPr lang="en-GB" b="1" dirty="0">
                <a:solidFill>
                  <a:srgbClr val="FF0000"/>
                </a:solidFill>
              </a:rPr>
              <a:t>.</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colocar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mezclar</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thanks to Rachel Hawkes for her input on the lesson material</a:t>
            </a:r>
            <a:r>
              <a:rPr lang="en-GB" sz="1200" kern="1200" baseline="0" dirty="0">
                <a:solidFill>
                  <a:schemeClr val="tx1"/>
                </a:solidFill>
                <a:effectLst/>
                <a:latin typeface="+mn-lt"/>
                <a:ea typeface="+mn-ea"/>
                <a:cs typeface="+mn-cs"/>
              </a:rPr>
              <a:t> and </a:t>
            </a:r>
            <a:r>
              <a:rPr lang="en-GB" sz="1200" b="0" i="0" kern="1200" dirty="0">
                <a:solidFill>
                  <a:schemeClr val="tx1"/>
                </a:solidFill>
                <a:effectLst/>
                <a:latin typeface="+mn-lt"/>
                <a:ea typeface="+mn-ea"/>
                <a:cs typeface="+mn-cs"/>
              </a:rPr>
              <a:t>Blanca Román for native teacher feedback.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Introduction of direct objects ‘los’</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‘las’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Introduction of several new radical</a:t>
            </a:r>
            <a:r>
              <a:rPr lang="en-GB" sz="1200" kern="1200" baseline="0" dirty="0">
                <a:solidFill>
                  <a:schemeClr val="tx1"/>
                </a:solidFill>
                <a:effectLst/>
                <a:latin typeface="+mn-lt"/>
                <a:ea typeface="+mn-ea"/>
                <a:cs typeface="+mn-cs"/>
              </a:rPr>
              <a:t> changing verbs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penultimate syllable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Consolidation of </a:t>
            </a:r>
            <a:r>
              <a:rPr lang="en-GB" sz="1200" kern="1200" dirty="0">
                <a:solidFill>
                  <a:schemeClr val="tx1"/>
                </a:solidFill>
                <a:effectLst/>
                <a:latin typeface="+mn-lt"/>
                <a:ea typeface="+mn-ea"/>
                <a:cs typeface="+mn-cs"/>
              </a:rPr>
              <a:t>definite articles ‘los’</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‘las’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pan [1341]; huevo [1994]; leche [1397]; vino [1344]; dulce [1860]; </a:t>
            </a:r>
            <a:r>
              <a:rPr lang="en-GB" sz="1200" kern="1200" dirty="0" err="1">
                <a:solidFill>
                  <a:schemeClr val="tx1"/>
                </a:solidFill>
                <a:effectLst/>
                <a:latin typeface="+mn-lt"/>
                <a:ea typeface="+mn-ea"/>
                <a:cs typeface="+mn-cs"/>
              </a:rPr>
              <a:t>tradicional</a:t>
            </a:r>
            <a:r>
              <a:rPr lang="en-GB" sz="1200" kern="1200" dirty="0">
                <a:solidFill>
                  <a:schemeClr val="tx1"/>
                </a:solidFill>
                <a:effectLst/>
                <a:latin typeface="+mn-lt"/>
                <a:ea typeface="+mn-ea"/>
                <a:cs typeface="+mn-cs"/>
              </a:rPr>
              <a:t> [1222]; fresco [1494]; caliente [1810]; </a:t>
            </a:r>
            <a:r>
              <a:rPr lang="en-GB" sz="1200" kern="1200" dirty="0" err="1">
                <a:solidFill>
                  <a:schemeClr val="tx1"/>
                </a:solidFill>
                <a:effectLst/>
                <a:latin typeface="+mn-lt"/>
                <a:ea typeface="+mn-ea"/>
                <a:cs typeface="+mn-cs"/>
              </a:rPr>
              <a:t>colocar</a:t>
            </a:r>
            <a:r>
              <a:rPr lang="en-GB" sz="1200" kern="1200" dirty="0">
                <a:solidFill>
                  <a:schemeClr val="tx1"/>
                </a:solidFill>
                <a:effectLst/>
                <a:latin typeface="+mn-lt"/>
                <a:ea typeface="+mn-ea"/>
                <a:cs typeface="+mn-cs"/>
              </a:rPr>
              <a:t> [801]; </a:t>
            </a:r>
            <a:r>
              <a:rPr lang="en-GB" sz="1200" kern="1200" dirty="0" err="1">
                <a:solidFill>
                  <a:schemeClr val="tx1"/>
                </a:solidFill>
                <a:effectLst/>
                <a:latin typeface="+mn-lt"/>
                <a:ea typeface="+mn-ea"/>
                <a:cs typeface="+mn-cs"/>
              </a:rPr>
              <a:t>mezclar</a:t>
            </a:r>
            <a:r>
              <a:rPr lang="en-GB" sz="1200" kern="1200" dirty="0">
                <a:solidFill>
                  <a:schemeClr val="tx1"/>
                </a:solidFill>
                <a:effectLst/>
                <a:latin typeface="+mn-lt"/>
                <a:ea typeface="+mn-ea"/>
                <a:cs typeface="+mn-cs"/>
              </a:rPr>
              <a:t> [1567]; </a:t>
            </a:r>
            <a:r>
              <a:rPr lang="en-GB" sz="1200" kern="1200" dirty="0" err="1">
                <a:solidFill>
                  <a:schemeClr val="tx1"/>
                </a:solidFill>
                <a:effectLst/>
                <a:latin typeface="+mn-lt"/>
                <a:ea typeface="+mn-ea"/>
                <a:cs typeface="+mn-cs"/>
              </a:rPr>
              <a:t>cortar</a:t>
            </a:r>
            <a:r>
              <a:rPr lang="en-GB" sz="1200" kern="1200" dirty="0">
                <a:solidFill>
                  <a:schemeClr val="tx1"/>
                </a:solidFill>
                <a:effectLst/>
                <a:latin typeface="+mn-lt"/>
                <a:ea typeface="+mn-ea"/>
                <a:cs typeface="+mn-cs"/>
              </a:rPr>
              <a:t> [755]; </a:t>
            </a:r>
            <a:r>
              <a:rPr lang="en-GB" sz="1200" kern="1200" dirty="0" err="1">
                <a:solidFill>
                  <a:schemeClr val="tx1"/>
                </a:solidFill>
                <a:effectLst/>
                <a:latin typeface="+mn-lt"/>
                <a:ea typeface="+mn-ea"/>
                <a:cs typeface="+mn-cs"/>
              </a:rPr>
              <a:t>verdura</a:t>
            </a:r>
            <a:r>
              <a:rPr lang="en-GB" sz="1200" kern="1200" dirty="0">
                <a:solidFill>
                  <a:schemeClr val="tx1"/>
                </a:solidFill>
                <a:effectLst/>
                <a:latin typeface="+mn-lt"/>
                <a:ea typeface="+mn-ea"/>
                <a:cs typeface="+mn-cs"/>
              </a:rPr>
              <a:t> [4335]; soler [559]; </a:t>
            </a:r>
            <a:r>
              <a:rPr lang="en-GB" sz="1200" kern="1200" dirty="0" err="1">
                <a:solidFill>
                  <a:schemeClr val="tx1"/>
                </a:solidFill>
                <a:effectLst/>
                <a:latin typeface="+mn-lt"/>
                <a:ea typeface="+mn-ea"/>
                <a:cs typeface="+mn-cs"/>
              </a:rPr>
              <a:t>probar</a:t>
            </a:r>
            <a:r>
              <a:rPr lang="en-GB" sz="1200" kern="1200" dirty="0">
                <a:solidFill>
                  <a:schemeClr val="tx1"/>
                </a:solidFill>
                <a:effectLst/>
                <a:latin typeface="+mn-lt"/>
                <a:ea typeface="+mn-ea"/>
                <a:cs typeface="+mn-cs"/>
              </a:rPr>
              <a:t> [959]; </a:t>
            </a:r>
            <a:r>
              <a:rPr lang="en-GB" sz="1200" kern="1200" dirty="0" err="1">
                <a:solidFill>
                  <a:schemeClr val="tx1"/>
                </a:solidFill>
                <a:effectLst/>
                <a:latin typeface="+mn-lt"/>
                <a:ea typeface="+mn-ea"/>
                <a:cs typeface="+mn-cs"/>
              </a:rPr>
              <a:t>costar</a:t>
            </a:r>
            <a:r>
              <a:rPr lang="en-GB" sz="1200" kern="1200" dirty="0">
                <a:solidFill>
                  <a:schemeClr val="tx1"/>
                </a:solidFill>
                <a:effectLst/>
                <a:latin typeface="+mn-lt"/>
                <a:ea typeface="+mn-ea"/>
                <a:cs typeface="+mn-cs"/>
              </a:rPr>
              <a:t> [775]; </a:t>
            </a:r>
            <a:r>
              <a:rPr lang="en-GB" sz="1200" kern="1200" dirty="0" err="1">
                <a:solidFill>
                  <a:schemeClr val="tx1"/>
                </a:solidFill>
                <a:effectLst/>
                <a:latin typeface="+mn-lt"/>
                <a:ea typeface="+mn-ea"/>
                <a:cs typeface="+mn-cs"/>
              </a:rPr>
              <a:t>preferir</a:t>
            </a:r>
            <a:r>
              <a:rPr lang="en-GB" sz="1200" kern="1200" dirty="0">
                <a:solidFill>
                  <a:schemeClr val="tx1"/>
                </a:solidFill>
                <a:effectLst/>
                <a:latin typeface="+mn-lt"/>
                <a:ea typeface="+mn-ea"/>
                <a:cs typeface="+mn-cs"/>
              </a:rPr>
              <a:t> [714]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 soler [559]; </a:t>
            </a:r>
            <a:r>
              <a:rPr lang="en-GB" sz="1200" kern="1200" dirty="0" err="1">
                <a:solidFill>
                  <a:schemeClr val="tx1"/>
                </a:solidFill>
                <a:effectLst/>
                <a:latin typeface="+mn-lt"/>
                <a:ea typeface="+mn-ea"/>
                <a:cs typeface="+mn-cs"/>
              </a:rPr>
              <a:t>probar</a:t>
            </a:r>
            <a:r>
              <a:rPr lang="en-GB" sz="1200" kern="1200" dirty="0">
                <a:solidFill>
                  <a:schemeClr val="tx1"/>
                </a:solidFill>
                <a:effectLst/>
                <a:latin typeface="+mn-lt"/>
                <a:ea typeface="+mn-ea"/>
                <a:cs typeface="+mn-cs"/>
              </a:rPr>
              <a:t> [959]; </a:t>
            </a:r>
            <a:r>
              <a:rPr lang="en-GB" sz="1200" kern="1200" dirty="0" err="1">
                <a:solidFill>
                  <a:schemeClr val="tx1"/>
                </a:solidFill>
                <a:effectLst/>
                <a:latin typeface="+mn-lt"/>
                <a:ea typeface="+mn-ea"/>
                <a:cs typeface="+mn-cs"/>
              </a:rPr>
              <a:t>costar</a:t>
            </a:r>
            <a:r>
              <a:rPr lang="en-GB" sz="1200" kern="1200" dirty="0">
                <a:solidFill>
                  <a:schemeClr val="tx1"/>
                </a:solidFill>
                <a:effectLst/>
                <a:latin typeface="+mn-lt"/>
                <a:ea typeface="+mn-ea"/>
                <a:cs typeface="+mn-cs"/>
              </a:rPr>
              <a:t> [775]; </a:t>
            </a:r>
            <a:r>
              <a:rPr lang="en-GB" sz="1200" kern="1200" dirty="0" err="1">
                <a:solidFill>
                  <a:schemeClr val="tx1"/>
                </a:solidFill>
                <a:effectLst/>
                <a:latin typeface="+mn-lt"/>
                <a:ea typeface="+mn-ea"/>
                <a:cs typeface="+mn-cs"/>
              </a:rPr>
              <a:t>preferir</a:t>
            </a:r>
            <a:r>
              <a:rPr lang="en-GB" sz="1200" kern="1200" dirty="0">
                <a:solidFill>
                  <a:schemeClr val="tx1"/>
                </a:solidFill>
                <a:effectLst/>
                <a:latin typeface="+mn-lt"/>
                <a:ea typeface="+mn-ea"/>
                <a:cs typeface="+mn-cs"/>
              </a:rPr>
              <a:t> [714] are introduced in lesson 2</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b="1" kern="1200" dirty="0">
                <a:solidFill>
                  <a:schemeClr val="tx1"/>
                </a:solidFill>
                <a:effectLst/>
                <a:latin typeface="+mn-lt"/>
                <a:ea typeface="+mn-ea"/>
                <a:cs typeface="+mn-cs"/>
              </a:rPr>
              <a:t>Y8 3.1.5</a:t>
            </a:r>
          </a:p>
          <a:p>
            <a:r>
              <a:rPr lang="en-GB" sz="1200" kern="1200" dirty="0" err="1">
                <a:solidFill>
                  <a:schemeClr val="tx1"/>
                </a:solidFill>
                <a:effectLst/>
                <a:latin typeface="+mn-lt"/>
                <a:ea typeface="+mn-ea"/>
                <a:cs typeface="+mn-cs"/>
              </a:rPr>
              <a:t>hice</a:t>
            </a:r>
            <a:r>
              <a:rPr lang="en-GB" sz="1200" kern="1200" dirty="0">
                <a:solidFill>
                  <a:schemeClr val="tx1"/>
                </a:solidFill>
                <a:effectLst/>
                <a:latin typeface="+mn-lt"/>
                <a:ea typeface="+mn-ea"/>
                <a:cs typeface="+mn-cs"/>
              </a:rPr>
              <a:t> [26]; </a:t>
            </a:r>
            <a:r>
              <a:rPr lang="en-GB" sz="1200" kern="1200" dirty="0" err="1">
                <a:solidFill>
                  <a:schemeClr val="tx1"/>
                </a:solidFill>
                <a:effectLst/>
                <a:latin typeface="+mn-lt"/>
                <a:ea typeface="+mn-ea"/>
                <a:cs typeface="+mn-cs"/>
              </a:rPr>
              <a:t>hizo</a:t>
            </a:r>
            <a:r>
              <a:rPr lang="en-GB" sz="1200" kern="1200" dirty="0">
                <a:solidFill>
                  <a:schemeClr val="tx1"/>
                </a:solidFill>
                <a:effectLst/>
                <a:latin typeface="+mn-lt"/>
                <a:ea typeface="+mn-ea"/>
                <a:cs typeface="+mn-cs"/>
              </a:rPr>
              <a:t> [26]; </a:t>
            </a:r>
            <a:r>
              <a:rPr lang="en-GB" sz="1200" kern="1200" dirty="0" err="1">
                <a:solidFill>
                  <a:schemeClr val="tx1"/>
                </a:solidFill>
                <a:effectLst/>
                <a:latin typeface="+mn-lt"/>
                <a:ea typeface="+mn-ea"/>
                <a:cs typeface="+mn-cs"/>
              </a:rPr>
              <a:t>evitar</a:t>
            </a:r>
            <a:r>
              <a:rPr lang="en-GB" sz="1200" kern="1200" dirty="0">
                <a:solidFill>
                  <a:schemeClr val="tx1"/>
                </a:solidFill>
                <a:effectLst/>
                <a:latin typeface="+mn-lt"/>
                <a:ea typeface="+mn-ea"/>
                <a:cs typeface="+mn-cs"/>
              </a:rPr>
              <a:t> [495]; fila [1976]; </a:t>
            </a:r>
            <a:r>
              <a:rPr lang="en-GB" sz="1200" kern="1200" dirty="0" err="1">
                <a:solidFill>
                  <a:schemeClr val="tx1"/>
                </a:solidFill>
                <a:effectLst/>
                <a:latin typeface="+mn-lt"/>
                <a:ea typeface="+mn-ea"/>
                <a:cs typeface="+mn-cs"/>
              </a:rPr>
              <a:t>fuego</a:t>
            </a:r>
            <a:r>
              <a:rPr lang="en-GB" sz="1200" kern="1200" dirty="0">
                <a:solidFill>
                  <a:schemeClr val="tx1"/>
                </a:solidFill>
                <a:effectLst/>
                <a:latin typeface="+mn-lt"/>
                <a:ea typeface="+mn-ea"/>
                <a:cs typeface="+mn-cs"/>
              </a:rPr>
              <a:t> [884]; </a:t>
            </a:r>
            <a:r>
              <a:rPr lang="en-GB" sz="1200" kern="1200" dirty="0" err="1">
                <a:solidFill>
                  <a:schemeClr val="tx1"/>
                </a:solidFill>
                <a:effectLst/>
                <a:latin typeface="+mn-lt"/>
                <a:ea typeface="+mn-ea"/>
                <a:cs typeface="+mn-cs"/>
              </a:rPr>
              <a:t>daño</a:t>
            </a:r>
            <a:r>
              <a:rPr lang="en-GB" sz="1200" kern="1200" dirty="0">
                <a:solidFill>
                  <a:schemeClr val="tx1"/>
                </a:solidFill>
                <a:effectLst/>
                <a:latin typeface="+mn-lt"/>
                <a:ea typeface="+mn-ea"/>
                <a:cs typeface="+mn-cs"/>
              </a:rPr>
              <a:t> [1319]; </a:t>
            </a:r>
            <a:r>
              <a:rPr lang="en-GB" sz="1200" kern="1200" dirty="0" err="1">
                <a:solidFill>
                  <a:schemeClr val="tx1"/>
                </a:solidFill>
                <a:effectLst/>
                <a:latin typeface="+mn-lt"/>
                <a:ea typeface="+mn-ea"/>
                <a:cs typeface="+mn-cs"/>
              </a:rPr>
              <a:t>habitación</a:t>
            </a:r>
            <a:r>
              <a:rPr lang="en-GB" sz="1200" kern="1200" dirty="0">
                <a:solidFill>
                  <a:schemeClr val="tx1"/>
                </a:solidFill>
                <a:effectLst/>
                <a:latin typeface="+mn-lt"/>
                <a:ea typeface="+mn-ea"/>
                <a:cs typeface="+mn-cs"/>
              </a:rPr>
              <a:t> [1069]; fondo¹ [413]; </a:t>
            </a:r>
            <a:r>
              <a:rPr lang="en-GB" sz="1200" kern="1200" dirty="0" err="1">
                <a:solidFill>
                  <a:schemeClr val="tx1"/>
                </a:solidFill>
                <a:effectLst/>
                <a:latin typeface="+mn-lt"/>
                <a:ea typeface="+mn-ea"/>
                <a:cs typeface="+mn-cs"/>
              </a:rPr>
              <a:t>jardín</a:t>
            </a:r>
            <a:r>
              <a:rPr lang="en-GB" sz="1200" kern="1200" dirty="0">
                <a:solidFill>
                  <a:schemeClr val="tx1"/>
                </a:solidFill>
                <a:effectLst/>
                <a:latin typeface="+mn-lt"/>
                <a:ea typeface="+mn-ea"/>
                <a:cs typeface="+mn-cs"/>
              </a:rPr>
              <a:t> [1195]; </a:t>
            </a:r>
            <a:r>
              <a:rPr lang="en-GB" sz="1200" kern="1200" dirty="0" err="1">
                <a:solidFill>
                  <a:schemeClr val="tx1"/>
                </a:solidFill>
                <a:effectLst/>
                <a:latin typeface="+mn-lt"/>
                <a:ea typeface="+mn-ea"/>
                <a:cs typeface="+mn-cs"/>
              </a:rPr>
              <a:t>estadio</a:t>
            </a:r>
            <a:r>
              <a:rPr lang="en-GB" sz="1200" kern="1200" dirty="0">
                <a:solidFill>
                  <a:schemeClr val="tx1"/>
                </a:solidFill>
                <a:effectLst/>
                <a:latin typeface="+mn-lt"/>
                <a:ea typeface="+mn-ea"/>
                <a:cs typeface="+mn-cs"/>
              </a:rPr>
              <a:t> [2581]; campo² [342]; mayo [909]; </a:t>
            </a:r>
            <a:r>
              <a:rPr lang="en-GB" sz="1200" kern="1200" dirty="0" err="1">
                <a:solidFill>
                  <a:schemeClr val="tx1"/>
                </a:solidFill>
                <a:effectLst/>
                <a:latin typeface="+mn-lt"/>
                <a:ea typeface="+mn-ea"/>
                <a:cs typeface="+mn-cs"/>
              </a:rPr>
              <a:t>junio</a:t>
            </a:r>
            <a:r>
              <a:rPr lang="en-GB" sz="1200" kern="1200" dirty="0">
                <a:solidFill>
                  <a:schemeClr val="tx1"/>
                </a:solidFill>
                <a:effectLst/>
                <a:latin typeface="+mn-lt"/>
                <a:ea typeface="+mn-ea"/>
                <a:cs typeface="+mn-cs"/>
              </a:rPr>
              <a:t> [1035]; </a:t>
            </a:r>
            <a:r>
              <a:rPr lang="en-GB" sz="1200" kern="1200" dirty="0" err="1">
                <a:solidFill>
                  <a:schemeClr val="tx1"/>
                </a:solidFill>
                <a:effectLst/>
                <a:latin typeface="+mn-lt"/>
                <a:ea typeface="+mn-ea"/>
                <a:cs typeface="+mn-cs"/>
              </a:rPr>
              <a:t>viejo</a:t>
            </a:r>
            <a:r>
              <a:rPr lang="en-GB" sz="1200" kern="1200" dirty="0">
                <a:solidFill>
                  <a:schemeClr val="tx1"/>
                </a:solidFill>
                <a:effectLst/>
                <a:latin typeface="+mn-lt"/>
                <a:ea typeface="+mn-ea"/>
                <a:cs typeface="+mn-cs"/>
              </a:rPr>
              <a:t> [225]; dentro [548]</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r>
              <a:rPr lang="es-ES" b="1" dirty="0"/>
              <a:t>Y8 3.2.5 </a:t>
            </a:r>
          </a:p>
          <a:p>
            <a:r>
              <a:rPr lang="es-ES" dirty="0"/>
              <a:t>conducir [998]; traducir [2037]; discutir [1310]; dirigir [390]; francés [562]; ruso [1645]; rápido [870]; despacio [3383]; personaje [595]; actor [1533]; actriz [3567]; escena [1089]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290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1 minute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consolidate students’ knowledge of vocabulary from 8.3.1.5.</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Click to reveal the English.</a:t>
            </a:r>
            <a:endParaRPr lang="en-GB" dirty="0"/>
          </a:p>
          <a:p>
            <a:pPr marL="228600" lvl="0" indent="-228600" algn="l" rtl="0">
              <a:spcBef>
                <a:spcPts val="0"/>
              </a:spcBef>
              <a:spcAft>
                <a:spcPts val="0"/>
              </a:spcAft>
              <a:buClr>
                <a:schemeClr val="dk1"/>
              </a:buClr>
              <a:buSzPts val="1200"/>
              <a:buFont typeface="Calibri"/>
              <a:buAutoNum type="arabicPeriod"/>
            </a:pPr>
            <a:r>
              <a:rPr lang="en-GB" b="0" dirty="0"/>
              <a:t>Students say out loud the word in Spanish from the selection.</a:t>
            </a:r>
            <a:endParaRPr lang="en-GB" b="1"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5"/>
          </p:nvPr>
        </p:nvSpPr>
        <p:spPr/>
        <p:txBody>
          <a:bodyPr/>
          <a:lstStyle/>
          <a:p>
            <a:fld id="{ED0155F2-89D4-4079-A7B6-69701340A2ED}" type="slidenum">
              <a:rPr lang="en-GB" smtClean="0"/>
              <a:t>16</a:t>
            </a:fld>
            <a:endParaRPr lang="en-GB"/>
          </a:p>
        </p:txBody>
      </p:sp>
    </p:spTree>
    <p:extLst>
      <p:ext uri="{BB962C8B-B14F-4D97-AF65-F5344CB8AC3E}">
        <p14:creationId xmlns:p14="http://schemas.microsoft.com/office/powerpoint/2010/main" val="123741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1"/>
              <a:t>: </a:t>
            </a:r>
            <a:r>
              <a:rPr lang="en-GB" b="0"/>
              <a:t>1 minute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promote recall of meanings in English of this week’s revisited vocabulary set from 8.3.1.5</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Give students 30 seconds to consider the options, then remove the English meanings with a click of </a:t>
            </a:r>
            <a:r>
              <a:rPr lang="en-GB" b="0"/>
              <a:t>the mouse.</a:t>
            </a:r>
            <a:endParaRPr b="0" dirty="0"/>
          </a:p>
          <a:p>
            <a:pPr marL="0" lvl="0" indent="0" algn="l" rtl="0">
              <a:spcBef>
                <a:spcPts val="0"/>
              </a:spcBef>
              <a:spcAft>
                <a:spcPts val="0"/>
              </a:spcAft>
              <a:buNone/>
            </a:pPr>
            <a:r>
              <a:rPr lang="en-GB" b="0" dirty="0"/>
              <a:t>2. </a:t>
            </a:r>
            <a:r>
              <a:rPr lang="en-GB" b="0"/>
              <a:t>Students give </a:t>
            </a:r>
            <a:r>
              <a:rPr lang="en-GB" b="0" dirty="0"/>
              <a:t>the translation of the 8 words </a:t>
            </a:r>
            <a:r>
              <a:rPr lang="en-GB" b="0"/>
              <a:t>in English (orally). </a:t>
            </a:r>
            <a:r>
              <a:rPr lang="en-GB" b="0" dirty="0"/>
              <a:t>Click the mouse to then show the answers when the students have finished.</a:t>
            </a:r>
            <a:endParaRPr b="0" dirty="0"/>
          </a:p>
          <a:p>
            <a:pPr marL="0" lvl="0" indent="0" algn="l" rtl="0">
              <a:spcBef>
                <a:spcPts val="0"/>
              </a:spcBef>
              <a:spcAft>
                <a:spcPts val="0"/>
              </a:spcAft>
              <a:buNone/>
            </a:pPr>
            <a:endParaRPr b="0" dirty="0"/>
          </a:p>
          <a:p>
            <a:pPr marL="0" lvl="0" indent="0" algn="l" rtl="0">
              <a:spcBef>
                <a:spcPts val="0"/>
              </a:spcBef>
              <a:spcAft>
                <a:spcPts val="0"/>
              </a:spcAft>
              <a:buNone/>
            </a:pPr>
            <a:endParaRPr b="1" dirty="0"/>
          </a:p>
        </p:txBody>
      </p:sp>
      <p:sp>
        <p:nvSpPr>
          <p:cNvPr id="161" name="Google Shape;1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6813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2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promote recall of the Spanish words</a:t>
            </a:r>
            <a:r>
              <a:rPr lang="en-GB" b="0" baseline="0" dirty="0"/>
              <a:t> </a:t>
            </a:r>
            <a:r>
              <a:rPr lang="en-GB" b="0" dirty="0"/>
              <a:t>with correct spellings.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Students write the word in Spanish for the eight vocabulary items. </a:t>
            </a:r>
            <a:endParaRPr lang="en-GB" dirty="0"/>
          </a:p>
          <a:p>
            <a:pPr marL="0" lvl="0" indent="0" algn="l" rtl="0">
              <a:spcBef>
                <a:spcPts val="0"/>
              </a:spcBef>
              <a:spcAft>
                <a:spcPts val="0"/>
              </a:spcAft>
              <a:buNone/>
            </a:pPr>
            <a:r>
              <a:rPr lang="en-GB" b="0" dirty="0"/>
              <a:t>2. Teachers click to show the answers one by one.</a:t>
            </a:r>
          </a:p>
          <a:p>
            <a:pPr marL="0" lvl="0" indent="0" algn="l" rtl="0">
              <a:spcBef>
                <a:spcPts val="0"/>
              </a:spcBef>
              <a:spcAft>
                <a:spcPts val="0"/>
              </a:spcAft>
              <a:buNone/>
            </a:pPr>
            <a:endParaRPr lang="en-GB" b="1" dirty="0"/>
          </a:p>
          <a:p>
            <a:endParaRPr lang="en-GB" dirty="0"/>
          </a:p>
        </p:txBody>
      </p:sp>
      <p:sp>
        <p:nvSpPr>
          <p:cNvPr id="4" name="Slide Number Placeholder 3"/>
          <p:cNvSpPr>
            <a:spLocks noGrp="1"/>
          </p:cNvSpPr>
          <p:nvPr>
            <p:ph type="sldNum" sz="quarter" idx="5"/>
          </p:nvPr>
        </p:nvSpPr>
        <p:spPr/>
        <p:txBody>
          <a:bodyPr/>
          <a:lstStyle/>
          <a:p>
            <a:fld id="{ED0155F2-89D4-4079-A7B6-69701340A2ED}" type="slidenum">
              <a:rPr lang="en-GB" smtClean="0"/>
              <a:t>18</a:t>
            </a:fld>
            <a:endParaRPr lang="en-GB"/>
          </a:p>
        </p:txBody>
      </p:sp>
    </p:spTree>
    <p:extLst>
      <p:ext uri="{BB962C8B-B14F-4D97-AF65-F5344CB8AC3E}">
        <p14:creationId xmlns:p14="http://schemas.microsoft.com/office/powerpoint/2010/main" val="2653936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a:t>
            </a:r>
            <a:r>
              <a:rPr lang="en-US" b="0" i="0" dirty="0"/>
              <a:t> minutes </a:t>
            </a:r>
          </a:p>
          <a:p>
            <a:endParaRPr lang="en-US" b="1" dirty="0"/>
          </a:p>
          <a:p>
            <a:r>
              <a:rPr lang="en-US" b="1" dirty="0"/>
              <a:t>Aim: </a:t>
            </a:r>
            <a:r>
              <a:rPr lang="en-US" b="0" dirty="0"/>
              <a:t>to revisit words from both of this week’s revisited vocabulary sets</a:t>
            </a:r>
            <a:r>
              <a:rPr lang="en-US" b="0" baseline="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a:t>
            </a:r>
            <a:r>
              <a:rPr lang="en-GB" baseline="0" dirty="0"/>
              <a:t> either work by themselves or in pairs, matching up words with the corresponding picture (1 minute)</a:t>
            </a:r>
            <a:br>
              <a:rPr lang="en-GB" baseline="0" dirty="0"/>
            </a:br>
            <a:r>
              <a:rPr lang="en-GB" b="0" baseline="0" dirty="0"/>
              <a:t>2. </a:t>
            </a:r>
            <a:r>
              <a:rPr lang="en-GB" baseline="0" dirty="0"/>
              <a:t>Then the teacher shows the answers one by one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aseline="0" dirty="0"/>
              <a:t>After one more click, the Spanish words are covered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aseline="0" dirty="0"/>
              <a:t>Students work in pairs. One says a random letter and the other says the word in Spanish as fast as possible. Students take turns (2 minutes).</a:t>
            </a:r>
            <a:br>
              <a:rPr lang="en-GB" baseline="0" dirty="0"/>
            </a:b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To increase the level of difficulty for a higher-ability group, students </a:t>
            </a:r>
            <a:r>
              <a:rPr lang="en-GB" baseline="0">
                <a:sym typeface="Wingdings" panose="05000000000000000000" pitchFamily="2" charset="2"/>
              </a:rPr>
              <a:t>could skip </a:t>
            </a:r>
            <a:r>
              <a:rPr lang="en-GB" baseline="0" dirty="0">
                <a:sym typeface="Wingdings" panose="05000000000000000000" pitchFamily="2" charset="2"/>
              </a:rPr>
              <a:t>steps 1-3 and go straight to step 4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Images free from clipart-library.com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7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Timing: </a:t>
            </a:r>
            <a:r>
              <a:rPr lang="en-GB" sz="1200" b="0" baseline="0" dirty="0"/>
              <a:t>3 minutes</a:t>
            </a:r>
          </a:p>
          <a:p>
            <a:endParaRPr lang="en-GB" sz="1200" b="1" baseline="0" dirty="0"/>
          </a:p>
          <a:p>
            <a:pPr marL="0"/>
            <a:r>
              <a:rPr lang="en-GB" sz="1200" b="1" baseline="0" dirty="0"/>
              <a:t>Aim: </a:t>
            </a:r>
            <a:r>
              <a:rPr lang="en-GB" sz="1200" b="0" baseline="0" dirty="0"/>
              <a:t>to revise in productive mode/oral modality 12 items of vocabulary from this week’s </a:t>
            </a:r>
            <a:r>
              <a:rPr lang="en-GB" sz="1200" b="0" baseline="0"/>
              <a:t>revisited set, 8.3.2.5</a:t>
            </a:r>
            <a:r>
              <a:rPr lang="en-GB" sz="1200" b="0" baseline="0" dirty="0"/>
              <a:t>, within a limited time frame. </a:t>
            </a:r>
          </a:p>
          <a:p>
            <a:pPr marL="0"/>
            <a:endParaRPr lang="en-GB" sz="1200" b="0" baseline="0" dirty="0"/>
          </a:p>
          <a:p>
            <a:r>
              <a:rPr lang="en-GB" sz="1200" b="1" baseline="0" dirty="0"/>
              <a:t>Procedure:</a:t>
            </a:r>
          </a:p>
          <a:p>
            <a:r>
              <a:rPr lang="en-GB" sz="1200" baseline="0" dirty="0"/>
              <a:t>1. Click and press enter to bring up an English prompt. It will disappear after 3 seconds. Note that the prompts do not appear in alphabetical order in order to increase the challenge.</a:t>
            </a:r>
          </a:p>
          <a:p>
            <a:r>
              <a:rPr lang="en-GB" sz="1200" baseline="0" dirty="0"/>
              <a:t>2. Students say the Spanish word before the English prompt has faded away.</a:t>
            </a:r>
            <a:br>
              <a:rPr lang="en-GB" sz="1200" baseline="0" dirty="0"/>
            </a:br>
            <a:r>
              <a:rPr lang="en-GB" sz="1200" baseline="0" dirty="0"/>
              <a:t>3. Ensure that definite articles are known for any words that are nouns (in order to check that students remember the gender).</a:t>
            </a:r>
          </a:p>
          <a:p>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a:solidFill>
                  <a:schemeClr val="tx1"/>
                </a:solidFill>
                <a:effectLst/>
                <a:latin typeface="+mn-lt"/>
                <a:ea typeface="+mn-ea"/>
                <a:cs typeface="+mn-cs"/>
              </a:rPr>
              <a:t>ANSWERS</a:t>
            </a:r>
            <a:r>
              <a:rPr lang="en-GB" sz="1400" b="1" kern="1200" dirty="0">
                <a:solidFill>
                  <a:schemeClr val="tx1"/>
                </a:solidFill>
                <a:effectLst/>
                <a:latin typeface="+mn-lt"/>
                <a:ea typeface="+mn-ea"/>
                <a:cs typeface="+mn-cs"/>
              </a:rPr>
              <a:t>:</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dirigir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conducir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discutir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ruso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 = el actor</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traducir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rápido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escena</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personaje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J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actriz</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francés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i="0" dirty="0">
                <a:effectLst/>
                <a:latin typeface="Calibri" panose="020F0502020204030204" pitchFamily="34" charset="0"/>
                <a:ea typeface="Times New Roman" panose="02020603050405020304" pitchFamily="18" charset="0"/>
                <a:cs typeface="Times New Roman" panose="02020603050405020304" pitchFamily="18" charset="0"/>
              </a:rPr>
              <a:t>L = </a:t>
            </a:r>
            <a:r>
              <a:rPr lang="en-GB" sz="1800" i="0" dirty="0" err="1">
                <a:effectLst/>
                <a:latin typeface="Calibri" panose="020F0502020204030204" pitchFamily="34" charset="0"/>
                <a:ea typeface="Times New Roman" panose="02020603050405020304" pitchFamily="18" charset="0"/>
                <a:cs typeface="Times New Roman" panose="02020603050405020304" pitchFamily="18" charset="0"/>
              </a:rPr>
              <a:t>despacio</a:t>
            </a:r>
            <a:endParaRPr lang="en-GB" sz="1800" i="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176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2 minutes</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Further </a:t>
            </a:r>
            <a:r>
              <a:rPr lang="en-GB" baseline="0" dirty="0"/>
              <a:t>rounds of learning can be facilitated by one pupil turning away from the board, and his/her partner asking him/her the </a:t>
            </a:r>
            <a:r>
              <a:rPr lang="en-GB" baseline="0"/>
              <a:t>meanings (‘¿Cómo </a:t>
            </a:r>
            <a:r>
              <a:rPr lang="en-GB" baseline="0" dirty="0"/>
              <a:t>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469331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radical change </a:t>
            </a:r>
            <a:r>
              <a:rPr lang="en-GB" b="0"/>
              <a:t>verbs o&gt;ue.</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a:t>
            </a:r>
            <a:r>
              <a:rPr lang="en-US" b="0"/>
              <a:t>up the explanation </a:t>
            </a:r>
            <a:r>
              <a:rPr lang="en-US" b="0" dirty="0"/>
              <a:t>and examples.</a:t>
            </a:r>
          </a:p>
          <a:p>
            <a:pPr marL="228600" indent="-228600">
              <a:buAutoNum type="arabicPeriod"/>
            </a:pPr>
            <a:endParaRPr lang="en-US" b="0" dirty="0"/>
          </a:p>
          <a:p>
            <a:pPr marL="0" indent="0">
              <a:buNone/>
            </a:pPr>
            <a:r>
              <a:rPr lang="en-US" b="1" dirty="0"/>
              <a:t>Notes:</a:t>
            </a:r>
          </a:p>
          <a:p>
            <a:pPr marL="228600" indent="-228600">
              <a:buAutoNum type="arabicPeriod"/>
            </a:pPr>
            <a:r>
              <a:rPr lang="en-US" b="0"/>
              <a:t>Students </a:t>
            </a:r>
            <a:r>
              <a:rPr lang="en-US" b="0" dirty="0"/>
              <a:t>might wonder about the word ‘</a:t>
            </a:r>
            <a:r>
              <a:rPr lang="en-US" b="0" dirty="0" err="1"/>
              <a:t>suelo</a:t>
            </a:r>
            <a:r>
              <a:rPr lang="en-US" b="0" dirty="0"/>
              <a:t>’, as they have learned this word in Y7 with the meaning ‘floor’. This is correct; however, the context will always determine the meaning of the word. A sentence like ‘</a:t>
            </a:r>
            <a:r>
              <a:rPr lang="en-US" b="0" dirty="0" err="1"/>
              <a:t>Suelo</a:t>
            </a:r>
            <a:r>
              <a:rPr lang="en-US" b="0" dirty="0"/>
              <a:t> </a:t>
            </a:r>
            <a:r>
              <a:rPr lang="en-US" b="0" dirty="0" err="1"/>
              <a:t>limpiar</a:t>
            </a:r>
            <a:r>
              <a:rPr lang="en-US" b="0" dirty="0"/>
              <a:t> el </a:t>
            </a:r>
            <a:r>
              <a:rPr lang="en-US" b="0" dirty="0" err="1"/>
              <a:t>suelo</a:t>
            </a:r>
            <a:r>
              <a:rPr lang="en-US" b="0" dirty="0"/>
              <a:t>’ is perfectly </a:t>
            </a:r>
            <a:r>
              <a:rPr lang="en-US" b="0"/>
              <a:t>possible!</a:t>
            </a:r>
          </a:p>
          <a:p>
            <a:pPr marL="228600" indent="-228600">
              <a:buAutoNum type="arabicPeriod"/>
            </a:pPr>
            <a:r>
              <a:rPr lang="en-US" b="0"/>
              <a:t>It</a:t>
            </a:r>
            <a:r>
              <a:rPr lang="en-US" b="0" baseline="0"/>
              <a:t> may be useful to add that stem changes are typically on the last vowel of the stem.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solidFill>
                  <a:srgbClr val="002060"/>
                </a:solidFill>
                <a:latin typeface="Century Gothic" panose="020B0502020202020204" pitchFamily="34" charset="0"/>
                <a:ea typeface="Calibri" panose="020F0502020204030204" pitchFamily="34" charset="0"/>
                <a:sym typeface="Wingdings" pitchFamily="2" charset="2"/>
              </a:rPr>
              <a:t>Ac</a:t>
            </a:r>
            <a:r>
              <a:rPr lang="en-GB" sz="1200" b="1">
                <a:solidFill>
                  <a:srgbClr val="002060"/>
                </a:solidFill>
                <a:latin typeface="Century Gothic" panose="020B0502020202020204" pitchFamily="34" charset="0"/>
                <a:ea typeface="Calibri" panose="020F0502020204030204" pitchFamily="34" charset="0"/>
                <a:sym typeface="Wingdings" pitchFamily="2" charset="2"/>
              </a:rPr>
              <a:t>o</a:t>
            </a:r>
            <a:r>
              <a:rPr lang="en-GB" sz="1200">
                <a:solidFill>
                  <a:srgbClr val="002060"/>
                </a:solidFill>
                <a:latin typeface="Century Gothic" panose="020B0502020202020204" pitchFamily="34" charset="0"/>
                <a:ea typeface="Calibri" panose="020F0502020204030204" pitchFamily="34" charset="0"/>
                <a:sym typeface="Wingdings" pitchFamily="2" charset="2"/>
              </a:rPr>
              <a:t>rdar  a</a:t>
            </a:r>
            <a:r>
              <a:rPr lang="en-GB" sz="1200" b="1">
                <a:solidFill>
                  <a:srgbClr val="002060"/>
                </a:solidFill>
                <a:latin typeface="Century Gothic" panose="020B0502020202020204" pitchFamily="34" charset="0"/>
                <a:ea typeface="Calibri" panose="020F0502020204030204" pitchFamily="34" charset="0"/>
                <a:sym typeface="Wingdings" pitchFamily="2" charset="2"/>
              </a:rPr>
              <a:t>cue</a:t>
            </a:r>
            <a:r>
              <a:rPr lang="en-GB" sz="1200">
                <a:solidFill>
                  <a:srgbClr val="002060"/>
                </a:solidFill>
                <a:latin typeface="Century Gothic" panose="020B0502020202020204" pitchFamily="34" charset="0"/>
                <a:ea typeface="Calibri" panose="020F0502020204030204" pitchFamily="34" charset="0"/>
                <a:sym typeface="Wingdings" pitchFamily="2" charset="2"/>
              </a:rPr>
              <a:t>rdas</a:t>
            </a:r>
            <a:r>
              <a:rPr lang="en-US" sz="1200" b="0" baseline="0">
                <a:solidFill>
                  <a:schemeClr val="tx1"/>
                </a:solidFill>
                <a:latin typeface="+mn-lt"/>
                <a:ea typeface="+mn-ea"/>
                <a:sym typeface="Wingdings" pitchFamily="2" charset="2"/>
              </a:rPr>
              <a:t> is another example of a verb with the o-&gt;ue change. Students saw this verb last week.</a:t>
            </a:r>
            <a:endParaRPr lang="en-GB" sz="1200">
              <a:solidFill>
                <a:srgbClr val="002060"/>
              </a:solidFill>
              <a:latin typeface="Century Gothic" panose="020B0502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624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 </a:t>
            </a:r>
            <a:r>
              <a:rPr lang="en-GB" b="0"/>
              <a:t>‘la’ </a:t>
            </a:r>
            <a:r>
              <a:rPr lang="en-GB" b="0" dirty="0"/>
              <a:t>and to introduce </a:t>
            </a:r>
            <a:r>
              <a:rPr lang="en-GB" b="0"/>
              <a:t>‘las</a:t>
            </a:r>
            <a:r>
              <a:rPr lang="en-GB" b="0" dirty="0"/>
              <a:t>’.</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explanation and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90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p>
          <a:p>
            <a:endParaRPr lang="en-GB" b="1" dirty="0"/>
          </a:p>
          <a:p>
            <a:r>
              <a:rPr lang="en-GB" b="1" dirty="0"/>
              <a:t>Aim: </a:t>
            </a:r>
            <a:r>
              <a:rPr lang="en-GB" b="0" dirty="0"/>
              <a:t>to</a:t>
            </a:r>
            <a:r>
              <a:rPr lang="en-GB" b="0" baseline="0" dirty="0"/>
              <a:t> practise understanding the meaning of </a:t>
            </a:r>
            <a:r>
              <a:rPr lang="en-GB" b="0" baseline="0"/>
              <a:t>the feminine direct object pronouns </a:t>
            </a:r>
            <a:r>
              <a:rPr lang="en-GB" b="0" baseline="0" dirty="0"/>
              <a:t>(‘la’ for ‘it’ and or ‘las’ for ‘them</a:t>
            </a:r>
            <a:r>
              <a:rPr lang="en-GB" b="0" baseline="0"/>
              <a:t>’) with reference to the preceding noun.</a:t>
            </a:r>
            <a:endParaRPr lang="en-GB" b="1"/>
          </a:p>
          <a:p>
            <a:endParaRPr lang="en-GB" b="1"/>
          </a:p>
          <a:p>
            <a:r>
              <a:rPr lang="en-GB" b="1"/>
              <a:t>Procedure</a:t>
            </a:r>
            <a:r>
              <a:rPr lang="en-GB" b="1" dirty="0"/>
              <a:t>:</a:t>
            </a:r>
          </a:p>
          <a:p>
            <a:pPr marL="228600" indent="-228600">
              <a:buAutoNum type="arabicPeriod"/>
            </a:pPr>
            <a:r>
              <a:rPr lang="en-GB" b="0" dirty="0"/>
              <a:t>Students write 1-6 in their books. For each sentence, they will need to write the missing noun (by paying attention to the pronoun) and</a:t>
            </a:r>
            <a:r>
              <a:rPr lang="en-GB" b="0" baseline="0" dirty="0"/>
              <a:t> to translate the underlined part of the sentence.</a:t>
            </a:r>
          </a:p>
          <a:p>
            <a:pPr marL="228600" indent="-228600">
              <a:buAutoNum type="arabicPeriod"/>
            </a:pPr>
            <a:r>
              <a:rPr lang="en-GB" b="0" baseline="0" dirty="0"/>
              <a:t>Click to show answers item by item. The correct noun first appears, and then the English translation of the underlined </a:t>
            </a:r>
            <a:r>
              <a:rPr lang="en-GB" b="0" baseline="0"/>
              <a:t>text. </a:t>
            </a:r>
          </a:p>
          <a:p>
            <a:pPr marL="0" indent="0">
              <a:buNone/>
            </a:pPr>
            <a:endParaRPr lang="en-GB" b="1" dirty="0"/>
          </a:p>
          <a:p>
            <a:r>
              <a:rPr lang="en-GB" b="1" dirty="0"/>
              <a:t>Notes</a:t>
            </a:r>
            <a:r>
              <a:rPr lang="en-GB" b="1"/>
              <a:t>: </a:t>
            </a:r>
          </a:p>
          <a:p>
            <a:r>
              <a:rPr lang="en-GB" b="0"/>
              <a:t>1. The</a:t>
            </a:r>
            <a:r>
              <a:rPr lang="en-GB" b="0" baseline="0"/>
              <a:t> </a:t>
            </a:r>
            <a:r>
              <a:rPr lang="en-GB" b="0" baseline="0" dirty="0"/>
              <a:t>activity could be adapted for different levels of ability by increasing or decreasing the amount of text that students are required to translate. </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74709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Slide 2/2</a:t>
            </a:r>
          </a:p>
          <a:p>
            <a:endParaRPr lang="en-GB" b="0"/>
          </a:p>
          <a:p>
            <a:r>
              <a:rPr lang="en-GB" b="1"/>
              <a:t>Frequency of unknown words:</a:t>
            </a:r>
          </a:p>
          <a:p>
            <a:r>
              <a:rPr lang="en-GB" b="0"/>
              <a:t>cocinar [3074]; plátano</a:t>
            </a:r>
            <a:r>
              <a:rPr lang="en-GB" b="0" baseline="0"/>
              <a:t> [&gt;5000]</a:t>
            </a:r>
            <a:endParaRPr lang="en-GB" b="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291185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 ‘lo’ and to introduce ‘los’.</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explanation and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0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p>
          <a:p>
            <a:r>
              <a:rPr lang="en-US" b="0" dirty="0"/>
              <a:t>to </a:t>
            </a:r>
            <a:r>
              <a:rPr lang="en-US" b="0"/>
              <a:t>practise recognising the masculine direct</a:t>
            </a:r>
            <a:r>
              <a:rPr lang="en-US" b="0" baseline="0"/>
              <a:t> object pronouns</a:t>
            </a:r>
            <a:r>
              <a:rPr lang="en-US" b="0"/>
              <a:t> </a:t>
            </a:r>
            <a:r>
              <a:rPr lang="en-US" b="1" dirty="0"/>
              <a:t>‘</a:t>
            </a:r>
            <a:r>
              <a:rPr lang="en-GB" sz="1200" dirty="0">
                <a:solidFill>
                  <a:schemeClr val="bg1"/>
                </a:solidFill>
              </a:rPr>
              <a:t>lo’ vs ‘los’ in object-first sentences.</a:t>
            </a:r>
          </a:p>
          <a:p>
            <a:r>
              <a:rPr lang="en-GB" sz="1200" b="0" dirty="0">
                <a:solidFill>
                  <a:schemeClr val="bg1"/>
                </a:solidFill>
              </a:rPr>
              <a:t>to understand the meaning</a:t>
            </a:r>
            <a:r>
              <a:rPr lang="en-GB" sz="1200" b="0" baseline="0" dirty="0">
                <a:solidFill>
                  <a:schemeClr val="bg1"/>
                </a:solidFill>
              </a:rPr>
              <a:t> of the verb in each sentence.</a:t>
            </a:r>
            <a:endParaRPr lang="en-US" b="0" dirty="0"/>
          </a:p>
          <a:p>
            <a:endParaRPr lang="en-US" b="1" dirty="0"/>
          </a:p>
          <a:p>
            <a:r>
              <a:rPr lang="en-US" b="1" dirty="0"/>
              <a:t>Procedure:</a:t>
            </a:r>
          </a:p>
          <a:p>
            <a:r>
              <a:rPr lang="en-US" b="0" dirty="0"/>
              <a:t>1. Click the number trigger to play</a:t>
            </a:r>
            <a:r>
              <a:rPr lang="en-US" b="0" baseline="0" dirty="0"/>
              <a:t> the audio.</a:t>
            </a:r>
            <a:endParaRPr lang="en-US" b="0" dirty="0"/>
          </a:p>
          <a:p>
            <a:r>
              <a:rPr lang="en-US" b="0" dirty="0"/>
              <a:t>2. Students listen and indicate whether</a:t>
            </a:r>
            <a:r>
              <a:rPr lang="en-US" b="0" baseline="0" dirty="0"/>
              <a:t> the phrase is referring to ‘pan’ (singular) or ’huevos (plural).</a:t>
            </a:r>
            <a:endParaRPr lang="en-US" b="0" dirty="0"/>
          </a:p>
          <a:p>
            <a:r>
              <a:rPr lang="en-US" b="0" dirty="0"/>
              <a:t>3. Click to reveal</a:t>
            </a:r>
            <a:r>
              <a:rPr lang="en-US" b="0" baseline="0" dirty="0"/>
              <a:t> the answers one by one.</a:t>
            </a:r>
            <a:br>
              <a:rPr lang="en-US" b="0" baseline="0" dirty="0"/>
            </a:b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Los </a:t>
            </a:r>
            <a:r>
              <a:rPr lang="en-GB" dirty="0" err="1"/>
              <a:t>necesitas</a:t>
            </a:r>
            <a:r>
              <a:rPr lang="en-GB" dirty="0"/>
              <a:t> frescos.</a:t>
            </a:r>
          </a:p>
          <a:p>
            <a:pPr marL="228600" indent="-228600">
              <a:buAutoNum type="arabicPeriod"/>
            </a:pPr>
            <a:r>
              <a:rPr lang="en-GB" dirty="0"/>
              <a:t>Lo </a:t>
            </a:r>
            <a:r>
              <a:rPr lang="en-GB" dirty="0" err="1"/>
              <a:t>colocas</a:t>
            </a:r>
            <a:r>
              <a:rPr lang="en-GB" dirty="0"/>
              <a:t> </a:t>
            </a:r>
            <a:r>
              <a:rPr lang="en-GB" dirty="0" err="1"/>
              <a:t>en</a:t>
            </a:r>
            <a:r>
              <a:rPr lang="en-GB" dirty="0"/>
              <a:t> la mesa.</a:t>
            </a:r>
          </a:p>
          <a:p>
            <a:pPr marL="228600" indent="-228600">
              <a:buAutoNum type="arabicPeriod"/>
            </a:pPr>
            <a:r>
              <a:rPr lang="en-GB" dirty="0"/>
              <a:t>Lo </a:t>
            </a:r>
            <a:r>
              <a:rPr lang="en-GB" dirty="0" err="1"/>
              <a:t>cortas</a:t>
            </a:r>
            <a:r>
              <a:rPr lang="en-GB" dirty="0"/>
              <a:t> </a:t>
            </a:r>
            <a:r>
              <a:rPr lang="en-GB" dirty="0" err="1"/>
              <a:t>en</a:t>
            </a:r>
            <a:r>
              <a:rPr lang="en-GB" dirty="0"/>
              <a:t> </a:t>
            </a:r>
            <a:r>
              <a:rPr lang="en-GB" dirty="0" err="1"/>
              <a:t>partes</a:t>
            </a:r>
            <a:r>
              <a:rPr lang="en-GB" dirty="0"/>
              <a:t> </a:t>
            </a:r>
            <a:r>
              <a:rPr lang="en-GB" dirty="0" err="1"/>
              <a:t>pequeñas</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Los </a:t>
            </a:r>
            <a:r>
              <a:rPr lang="en-GB" dirty="0" err="1"/>
              <a:t>mezclas</a:t>
            </a:r>
            <a:r>
              <a:rPr lang="en-GB" dirty="0"/>
              <a:t> primero.</a:t>
            </a:r>
          </a:p>
          <a:p>
            <a:pPr marL="228600" indent="-228600">
              <a:buAutoNum type="arabicPeriod"/>
            </a:pPr>
            <a:r>
              <a:rPr lang="en-GB" dirty="0"/>
              <a:t>Lo </a:t>
            </a:r>
            <a:r>
              <a:rPr lang="en-GB" dirty="0" err="1"/>
              <a:t>preparas</a:t>
            </a:r>
            <a:r>
              <a:rPr lang="en-GB" dirty="0"/>
              <a:t> con la leche.</a:t>
            </a:r>
          </a:p>
          <a:p>
            <a:pPr marL="228600" indent="-228600">
              <a:buAutoNum type="arabicPeriod"/>
            </a:pPr>
            <a:r>
              <a:rPr lang="en-GB" dirty="0"/>
              <a:t>Los </a:t>
            </a:r>
            <a:r>
              <a:rPr lang="en-GB" dirty="0" err="1"/>
              <a:t>dejas</a:t>
            </a:r>
            <a:r>
              <a:rPr lang="en-GB" dirty="0"/>
              <a:t> </a:t>
            </a:r>
            <a:r>
              <a:rPr lang="en-GB" dirty="0" err="1"/>
              <a:t>en</a:t>
            </a:r>
            <a:r>
              <a:rPr lang="en-GB" dirty="0"/>
              <a:t> el </a:t>
            </a:r>
            <a:r>
              <a:rPr lang="en-GB" dirty="0" err="1"/>
              <a:t>plato</a:t>
            </a:r>
            <a:r>
              <a:rPr lang="en-GB" dirty="0"/>
              <a:t>.</a:t>
            </a:r>
          </a:p>
          <a:p>
            <a:pPr marL="228600" indent="-228600">
              <a:buAutoNum type="arabicPeriod"/>
            </a:pPr>
            <a:r>
              <a:rPr lang="en-GB" dirty="0"/>
              <a:t>Los </a:t>
            </a:r>
            <a:r>
              <a:rPr lang="en-GB" dirty="0" err="1"/>
              <a:t>pruebas</a:t>
            </a:r>
            <a:r>
              <a:rPr lang="en-GB" baseline="0" dirty="0"/>
              <a: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Lo comes con un café.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Frequency of unknown words or</a:t>
            </a:r>
            <a:r>
              <a:rPr lang="en-GB" b="1" baseline="0"/>
              <a:t>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azúcar [2007]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423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4 minutes</a:t>
            </a:r>
          </a:p>
          <a:p>
            <a:endParaRPr lang="en-US" b="1" dirty="0"/>
          </a:p>
          <a:p>
            <a:r>
              <a:rPr lang="en-US" b="1"/>
              <a:t>Aims:</a:t>
            </a:r>
          </a:p>
          <a:p>
            <a:r>
              <a:rPr lang="en-US" b="0"/>
              <a:t>to </a:t>
            </a:r>
            <a:r>
              <a:rPr lang="en-US" b="0" err="1"/>
              <a:t>practise</a:t>
            </a:r>
            <a:r>
              <a:rPr lang="en-US" b="0"/>
              <a:t> recognising the gender of the pronouns ‘los</a:t>
            </a:r>
            <a:r>
              <a:rPr lang="en-US" b="0" dirty="0"/>
              <a:t>’ and ‘</a:t>
            </a:r>
            <a:r>
              <a:rPr lang="en-US" b="0"/>
              <a:t>las’ in object-first sentences.</a:t>
            </a:r>
          </a:p>
          <a:p>
            <a:r>
              <a:rPr lang="en-US" b="0"/>
              <a:t>to </a:t>
            </a:r>
            <a:r>
              <a:rPr lang="es-ES" b="0"/>
              <a:t>help students understand some</a:t>
            </a:r>
            <a:r>
              <a:rPr lang="es-ES" b="0" baseline="0"/>
              <a:t> fragments of the text </a:t>
            </a:r>
            <a:r>
              <a:rPr lang="es-ES" b="0"/>
              <a:t>that they</a:t>
            </a:r>
            <a:r>
              <a:rPr lang="es-ES" b="0" baseline="0"/>
              <a:t> will encounter in</a:t>
            </a:r>
            <a:r>
              <a:rPr lang="es-ES" b="0"/>
              <a:t> the next activity</a:t>
            </a:r>
            <a:r>
              <a:rPr lang="es-ES" b="0" dirty="0"/>
              <a:t>.</a:t>
            </a:r>
            <a:endParaRPr lang="en-US" b="1" dirty="0"/>
          </a:p>
          <a:p>
            <a:endParaRPr lang="en-US" b="1" dirty="0"/>
          </a:p>
          <a:p>
            <a:r>
              <a:rPr lang="en-US" b="1" dirty="0"/>
              <a:t>Procedure:</a:t>
            </a:r>
          </a:p>
          <a:p>
            <a:pPr marL="228600" indent="-228600">
              <a:buAutoNum type="arabicPeriod"/>
            </a:pPr>
            <a:r>
              <a:rPr lang="en-US" b="0" dirty="0"/>
              <a:t>Students read </a:t>
            </a:r>
            <a:r>
              <a:rPr lang="en-US" b="0"/>
              <a:t>each sentence </a:t>
            </a:r>
            <a:r>
              <a:rPr lang="en-US" b="0" dirty="0"/>
              <a:t>and decide whether it’s referring to </a:t>
            </a:r>
            <a:r>
              <a:rPr lang="en-US" b="0"/>
              <a:t>a plural masculine or plural feminine </a:t>
            </a:r>
            <a:r>
              <a:rPr lang="en-US" b="0" dirty="0"/>
              <a:t>object.</a:t>
            </a:r>
          </a:p>
          <a:p>
            <a:pPr marL="228600" indent="-228600">
              <a:buAutoNum type="arabicPeriod"/>
            </a:pPr>
            <a:r>
              <a:rPr lang="en-US" b="0" baseline="0"/>
              <a:t>Show </a:t>
            </a:r>
            <a:r>
              <a:rPr lang="en-US" b="0" baseline="0" dirty="0"/>
              <a:t>the answers with </a:t>
            </a:r>
            <a:r>
              <a:rPr lang="en-US" b="0" baseline="0"/>
              <a:t>further clicks and elicit oral translations in English.</a:t>
            </a:r>
            <a:br>
              <a:rPr lang="en-US" b="0" baseline="0" dirty="0"/>
            </a:b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253486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9 minutes</a:t>
            </a:r>
          </a:p>
          <a:p>
            <a:endParaRPr lang="en-US" b="1" dirty="0"/>
          </a:p>
          <a:p>
            <a:r>
              <a:rPr lang="en-US" b="1" dirty="0"/>
              <a:t>Aim:</a:t>
            </a:r>
          </a:p>
          <a:p>
            <a:r>
              <a:rPr lang="en-US" b="0" dirty="0"/>
              <a:t>to see the examples</a:t>
            </a:r>
            <a:r>
              <a:rPr lang="en-US" b="0" baseline="0" dirty="0"/>
              <a:t> of</a:t>
            </a:r>
            <a:r>
              <a:rPr lang="en-US" b="0" dirty="0"/>
              <a:t> ‘los’ and ‘las’ on the previous slide in the context of a dialogue</a:t>
            </a:r>
          </a:p>
          <a:p>
            <a:r>
              <a:rPr lang="en-US" b="0" dirty="0"/>
              <a:t>to understand the vocabulary in the text</a:t>
            </a:r>
          </a:p>
          <a:p>
            <a:r>
              <a:rPr lang="en-US" b="0" dirty="0"/>
              <a:t>to</a:t>
            </a:r>
            <a:r>
              <a:rPr lang="en-US" b="0" baseline="0" dirty="0"/>
              <a:t> correctly identify which of the five sentences are true and false, and why</a:t>
            </a:r>
            <a:endParaRPr lang="en-US" b="0" dirty="0"/>
          </a:p>
          <a:p>
            <a:endParaRPr lang="en-US" b="1" dirty="0"/>
          </a:p>
          <a:p>
            <a:r>
              <a:rPr lang="en-US" b="1" dirty="0"/>
              <a:t>Procedure:</a:t>
            </a:r>
          </a:p>
          <a:p>
            <a:pPr marL="228600" indent="-228600">
              <a:buAutoNum type="arabicPeriod"/>
            </a:pPr>
            <a:r>
              <a:rPr lang="en-US" b="0" dirty="0"/>
              <a:t>Go through</a:t>
            </a:r>
            <a:r>
              <a:rPr lang="en-US" b="0" baseline="0" dirty="0"/>
              <a:t> instructions with students. The word ‘</a:t>
            </a:r>
            <a:r>
              <a:rPr lang="en-US" b="0" baseline="0" dirty="0" err="1"/>
              <a:t>dependiente</a:t>
            </a:r>
            <a:r>
              <a:rPr lang="en-US" b="0" baseline="0" dirty="0"/>
              <a:t>’ (shop assistant) was glossed in an earlier resource, but hasn’t been taught as vocabulary, so ensure that its meaning is clear.</a:t>
            </a:r>
            <a:endParaRPr lang="en-US" b="0" dirty="0"/>
          </a:p>
          <a:p>
            <a:pPr marL="228600" indent="-228600">
              <a:buAutoNum type="arabicPeriod"/>
            </a:pPr>
            <a:r>
              <a:rPr lang="en-US" b="0" dirty="0"/>
              <a:t>Students read </a:t>
            </a:r>
            <a:r>
              <a:rPr lang="es-ES" b="0" dirty="0"/>
              <a:t>and listen to </a:t>
            </a:r>
            <a:r>
              <a:rPr lang="es-ES" b="0" dirty="0" err="1"/>
              <a:t>the</a:t>
            </a:r>
            <a:r>
              <a:rPr lang="es-ES" b="0" dirty="0"/>
              <a:t> dialogue, </a:t>
            </a:r>
            <a:r>
              <a:rPr lang="es-ES" b="0" dirty="0" err="1"/>
              <a:t>trying</a:t>
            </a:r>
            <a:r>
              <a:rPr lang="es-ES" b="0" dirty="0"/>
              <a:t> to </a:t>
            </a:r>
            <a:r>
              <a:rPr lang="es-ES" b="0" dirty="0" err="1"/>
              <a:t>get</a:t>
            </a:r>
            <a:r>
              <a:rPr lang="es-ES" b="0" dirty="0"/>
              <a:t> </a:t>
            </a:r>
            <a:r>
              <a:rPr lang="es-ES" b="0" dirty="0" err="1"/>
              <a:t>the</a:t>
            </a:r>
            <a:r>
              <a:rPr lang="es-ES" b="0" dirty="0"/>
              <a:t> </a:t>
            </a:r>
            <a:r>
              <a:rPr lang="es-ES" b="0" dirty="0" err="1"/>
              <a:t>gist</a:t>
            </a:r>
            <a:r>
              <a:rPr lang="es-ES" b="0" dirty="0"/>
              <a:t> of </a:t>
            </a:r>
            <a:r>
              <a:rPr lang="es-ES" b="0" dirty="0" err="1"/>
              <a:t>the</a:t>
            </a:r>
            <a:r>
              <a:rPr lang="es-ES" b="0" dirty="0"/>
              <a:t> </a:t>
            </a:r>
            <a:r>
              <a:rPr lang="es-ES" b="0" dirty="0" err="1"/>
              <a:t>text</a:t>
            </a:r>
            <a:r>
              <a:rPr lang="es-ES" b="0" dirty="0"/>
              <a:t>.</a:t>
            </a:r>
          </a:p>
          <a:p>
            <a:pPr marL="228600" indent="-228600">
              <a:buAutoNum type="arabicPeriod"/>
            </a:pPr>
            <a:r>
              <a:rPr lang="es-ES" b="0" dirty="0" err="1"/>
              <a:t>Students</a:t>
            </a:r>
            <a:r>
              <a:rPr lang="es-ES" b="0" dirty="0"/>
              <a:t> </a:t>
            </a:r>
            <a:r>
              <a:rPr lang="es-ES" b="0" dirty="0" err="1"/>
              <a:t>then</a:t>
            </a:r>
            <a:r>
              <a:rPr lang="es-ES" b="0" dirty="0"/>
              <a:t> </a:t>
            </a:r>
            <a:r>
              <a:rPr lang="es-ES" b="0" dirty="0" err="1"/>
              <a:t>read</a:t>
            </a:r>
            <a:r>
              <a:rPr lang="es-ES" b="0" dirty="0"/>
              <a:t> </a:t>
            </a:r>
            <a:r>
              <a:rPr lang="es-ES" b="0" dirty="0" err="1"/>
              <a:t>the</a:t>
            </a:r>
            <a:r>
              <a:rPr lang="es-ES" b="0" dirty="0"/>
              <a:t> </a:t>
            </a:r>
            <a:r>
              <a:rPr lang="es-ES" b="0" dirty="0" err="1"/>
              <a:t>statements</a:t>
            </a:r>
            <a:r>
              <a:rPr lang="es-ES" b="0" dirty="0"/>
              <a:t> in English and decide </a:t>
            </a:r>
            <a:r>
              <a:rPr lang="es-ES" b="0" dirty="0" err="1"/>
              <a:t>whether</a:t>
            </a:r>
            <a:r>
              <a:rPr lang="es-ES" b="0" dirty="0"/>
              <a:t> </a:t>
            </a:r>
            <a:r>
              <a:rPr lang="es-ES" b="0" dirty="0" err="1"/>
              <a:t>they</a:t>
            </a:r>
            <a:r>
              <a:rPr lang="es-ES" b="0" dirty="0"/>
              <a:t> are true </a:t>
            </a:r>
            <a:r>
              <a:rPr lang="es-ES" b="0" dirty="0" err="1"/>
              <a:t>or</a:t>
            </a:r>
            <a:r>
              <a:rPr lang="es-ES" b="0" dirty="0"/>
              <a:t> false.</a:t>
            </a:r>
          </a:p>
          <a:p>
            <a:pPr marL="228600" indent="-228600">
              <a:buAutoNum type="arabicPeriod"/>
            </a:pPr>
            <a:r>
              <a:rPr lang="es-ES" b="0" dirty="0" err="1"/>
              <a:t>Draw</a:t>
            </a:r>
            <a:r>
              <a:rPr lang="es-ES" b="0" baseline="0" dirty="0"/>
              <a:t> </a:t>
            </a:r>
            <a:r>
              <a:rPr lang="es-ES" b="0" baseline="0" dirty="0" err="1"/>
              <a:t>students</a:t>
            </a:r>
            <a:r>
              <a:rPr lang="es-ES" b="0" baseline="0" dirty="0"/>
              <a:t>’ </a:t>
            </a:r>
            <a:r>
              <a:rPr lang="es-ES" b="0" baseline="0" dirty="0" err="1"/>
              <a:t>attention</a:t>
            </a:r>
            <a:r>
              <a:rPr lang="es-ES" b="0" baseline="0" dirty="0"/>
              <a:t> to </a:t>
            </a:r>
            <a:r>
              <a:rPr lang="es-ES" b="0" baseline="0" dirty="0" err="1"/>
              <a:t>several</a:t>
            </a:r>
            <a:r>
              <a:rPr lang="es-ES" b="0" baseline="0" dirty="0"/>
              <a:t> </a:t>
            </a:r>
            <a:r>
              <a:rPr lang="es-ES" b="0" baseline="0" dirty="0" err="1"/>
              <a:t>features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where</a:t>
            </a:r>
            <a:r>
              <a:rPr lang="es-ES" b="0" baseline="0" dirty="0"/>
              <a:t> </a:t>
            </a:r>
            <a:r>
              <a:rPr lang="es-ES" b="0" baseline="0" dirty="0" err="1"/>
              <a:t>there</a:t>
            </a:r>
            <a:r>
              <a:rPr lang="es-ES" b="0" baseline="0" dirty="0"/>
              <a:t> </a:t>
            </a:r>
            <a:r>
              <a:rPr lang="es-ES" b="0" baseline="0" dirty="0" err="1"/>
              <a:t>is</a:t>
            </a:r>
            <a:r>
              <a:rPr lang="es-ES" b="0" baseline="0" dirty="0"/>
              <a:t> </a:t>
            </a:r>
            <a:r>
              <a:rPr lang="es-ES" b="0" baseline="0" dirty="0" err="1"/>
              <a:t>not</a:t>
            </a:r>
            <a:r>
              <a:rPr lang="es-ES" b="0" baseline="0" dirty="0"/>
              <a:t> a </a:t>
            </a:r>
            <a:r>
              <a:rPr lang="es-ES" b="0" baseline="0" dirty="0" err="1"/>
              <a:t>word</a:t>
            </a:r>
            <a:r>
              <a:rPr lang="es-ES" b="0" baseline="0" dirty="0"/>
              <a:t> </a:t>
            </a:r>
            <a:r>
              <a:rPr lang="es-ES" b="0" baseline="0" dirty="0" err="1"/>
              <a:t>for</a:t>
            </a:r>
            <a:r>
              <a:rPr lang="es-ES" b="0" baseline="0" dirty="0"/>
              <a:t> </a:t>
            </a:r>
            <a:r>
              <a:rPr lang="es-ES" b="0" baseline="0" dirty="0" err="1"/>
              <a:t>word</a:t>
            </a:r>
            <a:r>
              <a:rPr lang="es-ES" b="0" baseline="0" dirty="0"/>
              <a:t> </a:t>
            </a:r>
            <a:r>
              <a:rPr lang="es-ES" b="0" baseline="0" dirty="0" err="1"/>
              <a:t>translation</a:t>
            </a:r>
            <a:r>
              <a:rPr lang="es-ES" b="0" baseline="0" dirty="0"/>
              <a:t> </a:t>
            </a:r>
            <a:r>
              <a:rPr lang="es-ES" b="0" baseline="0" dirty="0" err="1"/>
              <a:t>into</a:t>
            </a:r>
            <a:r>
              <a:rPr lang="es-ES" b="0" baseline="0" dirty="0"/>
              <a:t> English: </a:t>
            </a:r>
            <a:endParaRPr lang="es-ES" b="0" dirty="0"/>
          </a:p>
          <a:p>
            <a:pPr marL="0" indent="0">
              <a:buNone/>
            </a:pPr>
            <a:endParaRPr lang="es-ES" b="0" dirty="0"/>
          </a:p>
          <a:p>
            <a:pPr marL="0" indent="0">
              <a:buNone/>
            </a:pPr>
            <a:r>
              <a:rPr lang="es-ES" b="1" dirty="0"/>
              <a:t>Notes:</a:t>
            </a:r>
          </a:p>
          <a:p>
            <a:pPr marL="0" indent="0">
              <a:buNone/>
            </a:pPr>
            <a:r>
              <a:rPr lang="es-ES" b="0" dirty="0" err="1"/>
              <a:t>Here</a:t>
            </a:r>
            <a:r>
              <a:rPr lang="es-ES" b="0" baseline="0" dirty="0"/>
              <a:t> are </a:t>
            </a:r>
            <a:r>
              <a:rPr lang="es-ES" b="0" baseline="0" dirty="0" err="1"/>
              <a:t>some</a:t>
            </a:r>
            <a:r>
              <a:rPr lang="es-ES" b="0" baseline="0" dirty="0"/>
              <a:t> </a:t>
            </a:r>
            <a:r>
              <a:rPr lang="es-ES" b="0" baseline="0" dirty="0" err="1"/>
              <a:t>additional</a:t>
            </a:r>
            <a:r>
              <a:rPr lang="es-ES" b="0" baseline="0" dirty="0"/>
              <a:t> uses of </a:t>
            </a:r>
            <a:r>
              <a:rPr lang="es-ES" b="0" baseline="0" dirty="0" err="1"/>
              <a:t>the</a:t>
            </a:r>
            <a:r>
              <a:rPr lang="es-ES" b="0" baseline="0" dirty="0"/>
              <a:t> </a:t>
            </a:r>
            <a:r>
              <a:rPr lang="es-ES" b="0" baseline="0" dirty="0" err="1"/>
              <a:t>text</a:t>
            </a:r>
            <a:r>
              <a:rPr lang="es-ES" b="0" baseline="0" dirty="0"/>
              <a:t>:</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in </a:t>
            </a:r>
            <a:r>
              <a:rPr lang="es-ES" b="0" baseline="0" dirty="0" err="1"/>
              <a:t>pairs</a:t>
            </a:r>
            <a:r>
              <a:rPr lang="es-ES" b="0" baseline="0" dirty="0"/>
              <a:t> (</a:t>
            </a:r>
            <a:r>
              <a:rPr lang="es-ES" b="0" baseline="0" dirty="0" err="1"/>
              <a:t>see</a:t>
            </a:r>
            <a:r>
              <a:rPr lang="es-ES" b="0" baseline="0" dirty="0"/>
              <a:t> </a:t>
            </a:r>
            <a:r>
              <a:rPr lang="es-ES" b="0" baseline="0" dirty="0" err="1"/>
              <a:t>next</a:t>
            </a:r>
            <a:r>
              <a:rPr lang="es-ES" b="0" baseline="0" dirty="0"/>
              <a:t> </a:t>
            </a:r>
            <a:r>
              <a:rPr lang="es-ES" b="0" baseline="0" dirty="0" err="1"/>
              <a:t>slide</a:t>
            </a:r>
            <a:r>
              <a:rPr lang="es-ES" b="0" baseline="0" dirty="0"/>
              <a:t> </a:t>
            </a:r>
            <a:r>
              <a:rPr lang="es-ES" b="0" baseline="0" dirty="0" err="1"/>
              <a:t>for</a:t>
            </a:r>
            <a:r>
              <a:rPr lang="es-ES" b="0" baseline="0" dirty="0"/>
              <a:t> </a:t>
            </a:r>
            <a:r>
              <a:rPr lang="es-ES" b="0" baseline="0" dirty="0" err="1"/>
              <a:t>extracts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that</a:t>
            </a:r>
            <a:r>
              <a:rPr lang="es-ES" b="0" baseline="0" dirty="0"/>
              <a:t> can be </a:t>
            </a:r>
            <a:r>
              <a:rPr lang="es-ES" b="0" baseline="0" dirty="0" err="1"/>
              <a:t>used</a:t>
            </a:r>
            <a:r>
              <a:rPr lang="es-ES" b="0" baseline="0" dirty="0"/>
              <a:t> </a:t>
            </a:r>
            <a:r>
              <a:rPr lang="es-ES" b="0" baseline="0" dirty="0" err="1"/>
              <a:t>for</a:t>
            </a:r>
            <a:r>
              <a:rPr lang="es-ES" b="0" baseline="0" dirty="0"/>
              <a:t> </a:t>
            </a:r>
            <a:r>
              <a:rPr lang="es-ES" b="0" baseline="0" dirty="0" err="1"/>
              <a:t>practice</a:t>
            </a:r>
            <a:r>
              <a:rPr lang="es-ES" b="0" baseline="0" dirty="0"/>
              <a:t> of </a:t>
            </a:r>
            <a:r>
              <a:rPr lang="es-ES" b="0" baseline="0" dirty="0" err="1"/>
              <a:t>penultimate</a:t>
            </a:r>
            <a:r>
              <a:rPr lang="es-ES" b="0" baseline="0" dirty="0"/>
              <a:t> </a:t>
            </a:r>
            <a:r>
              <a:rPr lang="es-ES" b="0" baseline="0" dirty="0" err="1"/>
              <a:t>syllable</a:t>
            </a:r>
            <a:r>
              <a:rPr lang="es-ES" b="0" baseline="0" dirty="0"/>
              <a:t> stress)</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a:t>
            </a:r>
            <a:r>
              <a:rPr lang="es-ES" b="0" baseline="0" dirty="0" err="1"/>
              <a:t>with</a:t>
            </a:r>
            <a:r>
              <a:rPr lang="es-ES" b="0" baseline="0" dirty="0"/>
              <a:t> </a:t>
            </a:r>
            <a:r>
              <a:rPr lang="es-ES" b="0" baseline="0" dirty="0" err="1"/>
              <a:t>pairs</a:t>
            </a:r>
            <a:r>
              <a:rPr lang="es-ES" b="0" baseline="0" dirty="0"/>
              <a:t> of </a:t>
            </a:r>
            <a:r>
              <a:rPr lang="es-ES" b="0" baseline="0" dirty="0" err="1"/>
              <a:t>pronouns</a:t>
            </a:r>
            <a:r>
              <a:rPr lang="es-ES" b="0" baseline="0" dirty="0"/>
              <a:t> and </a:t>
            </a:r>
            <a:r>
              <a:rPr lang="es-ES" b="0" baseline="0" dirty="0" err="1"/>
              <a:t>verbs</a:t>
            </a:r>
            <a:r>
              <a:rPr lang="es-ES" b="0" baseline="0" dirty="0"/>
              <a:t> (</a:t>
            </a:r>
            <a:r>
              <a:rPr lang="es-ES" b="0" baseline="0" dirty="0" err="1"/>
              <a:t>e.g</a:t>
            </a:r>
            <a:r>
              <a:rPr lang="es-ES" b="0" baseline="0" dirty="0"/>
              <a:t>. los colocas) </a:t>
            </a:r>
            <a:r>
              <a:rPr lang="es-ES" b="0" baseline="0" dirty="0" err="1"/>
              <a:t>given</a:t>
            </a:r>
            <a:r>
              <a:rPr lang="es-ES" b="0" baseline="0" dirty="0"/>
              <a:t> as a </a:t>
            </a:r>
            <a:r>
              <a:rPr lang="es-ES" b="0" baseline="0" dirty="0" err="1"/>
              <a:t>prompt</a:t>
            </a:r>
            <a:r>
              <a:rPr lang="es-ES" b="0" baseline="0" dirty="0"/>
              <a:t> in English (‘</a:t>
            </a:r>
            <a:r>
              <a:rPr lang="es-ES" b="0" baseline="0" dirty="0" err="1"/>
              <a:t>you</a:t>
            </a:r>
            <a:r>
              <a:rPr lang="es-ES" b="0" baseline="0" dirty="0"/>
              <a:t> place </a:t>
            </a:r>
            <a:r>
              <a:rPr lang="es-ES" b="0" baseline="0" dirty="0" err="1"/>
              <a:t>them</a:t>
            </a:r>
            <a:r>
              <a:rPr lang="es-ES" b="0" baseline="0" dirty="0"/>
              <a:t>’) to </a:t>
            </a:r>
            <a:r>
              <a:rPr lang="es-ES" b="0" baseline="0" dirty="0" err="1"/>
              <a:t>prompt</a:t>
            </a:r>
            <a:r>
              <a:rPr lang="es-ES" b="0" baseline="0" dirty="0"/>
              <a:t> </a:t>
            </a:r>
            <a:r>
              <a:rPr lang="es-ES" b="0" baseline="0" dirty="0" err="1"/>
              <a:t>productive</a:t>
            </a:r>
            <a:r>
              <a:rPr lang="es-ES" b="0" baseline="0" dirty="0"/>
              <a:t> </a:t>
            </a:r>
            <a:r>
              <a:rPr lang="es-ES" b="0" baseline="0" dirty="0" err="1"/>
              <a:t>recall</a:t>
            </a:r>
            <a:r>
              <a:rPr lang="es-ES" b="0" baseline="0" dirty="0"/>
              <a:t> </a:t>
            </a:r>
            <a:r>
              <a:rPr lang="es-ES" b="0" baseline="0" dirty="0" err="1"/>
              <a:t>under</a:t>
            </a:r>
            <a:r>
              <a:rPr lang="es-ES" b="0" baseline="0" dirty="0"/>
              <a:t> </a:t>
            </a:r>
            <a:r>
              <a:rPr lang="es-ES" b="0" baseline="0" dirty="0" err="1"/>
              <a:t>some</a:t>
            </a:r>
            <a:r>
              <a:rPr lang="es-ES" b="0" baseline="0" dirty="0"/>
              <a:t> time </a:t>
            </a:r>
            <a:r>
              <a:rPr lang="es-ES" b="0" baseline="0" dirty="0" err="1"/>
              <a:t>pressure</a:t>
            </a:r>
            <a:r>
              <a:rPr lang="es-ES" b="0" baseline="0" dirty="0"/>
              <a:t>.</a:t>
            </a:r>
          </a:p>
          <a:p>
            <a:pPr marL="171450" indent="-171450">
              <a:buFontTx/>
              <a:buChar char="-"/>
            </a:pPr>
            <a:r>
              <a:rPr lang="es-ES" b="0" baseline="0" dirty="0" err="1"/>
              <a:t>splitting</a:t>
            </a:r>
            <a:r>
              <a:rPr lang="es-ES" b="0" baseline="0" dirty="0"/>
              <a:t> </a:t>
            </a:r>
            <a:r>
              <a:rPr lang="es-ES" b="0" baseline="0" dirty="0" err="1"/>
              <a:t>the</a:t>
            </a:r>
            <a:r>
              <a:rPr lang="es-ES" b="0" baseline="0" dirty="0"/>
              <a:t> </a:t>
            </a:r>
            <a:r>
              <a:rPr lang="es-ES" b="0" baseline="0" dirty="0" err="1"/>
              <a:t>text</a:t>
            </a:r>
            <a:r>
              <a:rPr lang="es-ES" b="0" baseline="0" dirty="0"/>
              <a:t> </a:t>
            </a:r>
            <a:r>
              <a:rPr lang="es-ES" b="0" baseline="0" dirty="0" err="1"/>
              <a:t>into</a:t>
            </a:r>
            <a:r>
              <a:rPr lang="es-ES" b="0" baseline="0" dirty="0"/>
              <a:t> </a:t>
            </a:r>
            <a:r>
              <a:rPr lang="es-ES" b="0" baseline="0" dirty="0" err="1"/>
              <a:t>jumbled</a:t>
            </a:r>
            <a:r>
              <a:rPr lang="es-ES" b="0" baseline="0" dirty="0"/>
              <a:t> </a:t>
            </a:r>
            <a:r>
              <a:rPr lang="es-ES" b="0" baseline="0" dirty="0" err="1"/>
              <a:t>parts</a:t>
            </a:r>
            <a:r>
              <a:rPr lang="es-ES" b="0" baseline="0" dirty="0"/>
              <a:t> and </a:t>
            </a:r>
            <a:r>
              <a:rPr lang="es-ES" b="0" baseline="0" dirty="0" err="1"/>
              <a:t>asking</a:t>
            </a:r>
            <a:r>
              <a:rPr lang="es-ES" b="0" baseline="0" dirty="0"/>
              <a:t> </a:t>
            </a:r>
            <a:r>
              <a:rPr lang="es-ES" b="0" baseline="0" dirty="0" err="1"/>
              <a:t>students</a:t>
            </a:r>
            <a:r>
              <a:rPr lang="es-ES" b="0" baseline="0" dirty="0"/>
              <a:t> to </a:t>
            </a:r>
            <a:r>
              <a:rPr lang="es-ES" b="0" baseline="0" dirty="0" err="1"/>
              <a:t>reorder</a:t>
            </a:r>
            <a:r>
              <a:rPr lang="es-ES" b="0" baseline="0" dirty="0"/>
              <a:t> </a:t>
            </a:r>
            <a:r>
              <a:rPr lang="es-ES" b="0" baseline="0" dirty="0" err="1"/>
              <a:t>them</a:t>
            </a:r>
            <a:endParaRPr lang="es-ES" b="0" baseline="0" dirty="0"/>
          </a:p>
          <a:p>
            <a:pPr marL="171450" indent="-171450">
              <a:buFontTx/>
              <a:buChar char="-"/>
            </a:pPr>
            <a:r>
              <a:rPr lang="es-ES" b="0" baseline="0" dirty="0" err="1"/>
              <a:t>rewriting</a:t>
            </a:r>
            <a:r>
              <a:rPr lang="es-ES" b="0" baseline="0" dirty="0"/>
              <a:t> </a:t>
            </a:r>
            <a:r>
              <a:rPr lang="es-ES" b="0" baseline="0" dirty="0" err="1"/>
              <a:t>the</a:t>
            </a:r>
            <a:r>
              <a:rPr lang="es-ES" b="0" baseline="0" dirty="0"/>
              <a:t> </a:t>
            </a:r>
            <a:r>
              <a:rPr lang="es-ES" b="0" baseline="0" dirty="0" err="1"/>
              <a:t>text</a:t>
            </a:r>
            <a:r>
              <a:rPr lang="es-ES" b="0" baseline="0" dirty="0"/>
              <a:t> in a new </a:t>
            </a:r>
            <a:r>
              <a:rPr lang="es-ES" b="0" baseline="0" dirty="0" err="1"/>
              <a:t>way</a:t>
            </a:r>
            <a:r>
              <a:rPr lang="es-ES" b="0" baseline="0" dirty="0"/>
              <a:t> (</a:t>
            </a:r>
            <a:r>
              <a:rPr lang="es-ES" b="0" baseline="0" dirty="0" err="1"/>
              <a:t>e.g</a:t>
            </a:r>
            <a:r>
              <a:rPr lang="es-ES" b="0" baseline="0" dirty="0"/>
              <a:t>. </a:t>
            </a:r>
            <a:r>
              <a:rPr lang="es-ES" b="0" baseline="0" dirty="0" err="1"/>
              <a:t>with</a:t>
            </a:r>
            <a:r>
              <a:rPr lang="es-ES" b="0" baseline="0" dirty="0"/>
              <a:t> </a:t>
            </a:r>
            <a:r>
              <a:rPr lang="es-ES" b="0" baseline="0" dirty="0" err="1"/>
              <a:t>different</a:t>
            </a:r>
            <a:r>
              <a:rPr lang="es-ES" b="0" baseline="0" dirty="0"/>
              <a:t> </a:t>
            </a:r>
            <a:r>
              <a:rPr lang="es-ES" b="0" baseline="0" dirty="0" err="1"/>
              <a:t>items</a:t>
            </a:r>
            <a:r>
              <a:rPr lang="es-ES" b="0" baseline="0" dirty="0"/>
              <a:t> </a:t>
            </a:r>
            <a:r>
              <a:rPr lang="es-ES" b="0" baseline="0" dirty="0" err="1"/>
              <a:t>of</a:t>
            </a:r>
            <a:r>
              <a:rPr lang="es-ES" b="0" baseline="0" dirty="0"/>
              <a:t> </a:t>
            </a:r>
            <a:r>
              <a:rPr lang="es-ES" b="0" baseline="0" dirty="0" err="1"/>
              <a:t>food</a:t>
            </a:r>
            <a:r>
              <a:rPr lang="es-ES" b="0" baseline="0" dirty="0"/>
              <a:t>) and </a:t>
            </a:r>
            <a:r>
              <a:rPr lang="es-ES" b="0" baseline="0" dirty="0" err="1"/>
              <a:t>checking</a:t>
            </a:r>
            <a:r>
              <a:rPr lang="es-ES" b="0" baseline="0" dirty="0"/>
              <a:t> </a:t>
            </a:r>
            <a:r>
              <a:rPr lang="es-ES" b="0" baseline="0" dirty="0" err="1"/>
              <a:t>that</a:t>
            </a:r>
            <a:r>
              <a:rPr lang="es-ES" b="0" baseline="0" dirty="0"/>
              <a:t> </a:t>
            </a:r>
            <a:r>
              <a:rPr lang="es-ES" b="0" baseline="0" dirty="0" err="1"/>
              <a:t>the</a:t>
            </a:r>
            <a:r>
              <a:rPr lang="es-ES" b="0" baseline="0" dirty="0"/>
              <a:t> </a:t>
            </a:r>
            <a:r>
              <a:rPr lang="es-ES" b="0" baseline="0" dirty="0" err="1"/>
              <a:t>pronouns</a:t>
            </a:r>
            <a:r>
              <a:rPr lang="es-ES" b="0" baseline="0" dirty="0"/>
              <a:t> </a:t>
            </a:r>
            <a:r>
              <a:rPr lang="es-ES" b="0" baseline="0" dirty="0" err="1"/>
              <a:t>maintain</a:t>
            </a:r>
            <a:r>
              <a:rPr lang="es-ES" b="0" baseline="0" dirty="0"/>
              <a:t> </a:t>
            </a:r>
            <a:r>
              <a:rPr lang="es-ES" b="0" baseline="0" dirty="0" err="1"/>
              <a:t>the</a:t>
            </a:r>
            <a:r>
              <a:rPr lang="es-ES" b="0" baseline="0" dirty="0"/>
              <a:t> </a:t>
            </a:r>
            <a:r>
              <a:rPr lang="es-ES" b="0" baseline="0" dirty="0" err="1"/>
              <a:t>correct</a:t>
            </a:r>
            <a:r>
              <a:rPr lang="es-ES" b="0" baseline="0" dirty="0"/>
              <a:t> </a:t>
            </a:r>
            <a:r>
              <a:rPr lang="es-ES" b="0" baseline="0" dirty="0" err="1"/>
              <a:t>agreement</a:t>
            </a:r>
            <a:r>
              <a:rPr lang="es-ES" b="0" baseline="0" dirty="0"/>
              <a:t>. </a:t>
            </a:r>
            <a:r>
              <a:rPr lang="es-ES" b="0" baseline="0" dirty="0" err="1"/>
              <a:t>It</a:t>
            </a:r>
            <a:r>
              <a:rPr lang="es-ES" b="0" baseline="0" dirty="0"/>
              <a:t> </a:t>
            </a:r>
            <a:r>
              <a:rPr lang="es-ES" b="0" baseline="0" dirty="0" err="1"/>
              <a:t>may</a:t>
            </a:r>
            <a:r>
              <a:rPr lang="es-ES" b="0" baseline="0" dirty="0"/>
              <a:t> be </a:t>
            </a:r>
            <a:r>
              <a:rPr lang="es-ES" b="0" baseline="0" dirty="0" err="1"/>
              <a:t>necessary</a:t>
            </a:r>
            <a:r>
              <a:rPr lang="es-ES" b="0" baseline="0" dirty="0"/>
              <a:t> </a:t>
            </a:r>
            <a:r>
              <a:rPr lang="es-ES" b="0" baseline="0" dirty="0" err="1"/>
              <a:t>to</a:t>
            </a:r>
            <a:r>
              <a:rPr lang="es-ES" b="0" baseline="0" dirty="0"/>
              <a:t> </a:t>
            </a:r>
            <a:r>
              <a:rPr lang="es-ES" b="0" baseline="0" dirty="0" err="1"/>
              <a:t>provide</a:t>
            </a:r>
            <a:r>
              <a:rPr lang="es-ES" b="0" baseline="0" dirty="0"/>
              <a:t> </a:t>
            </a:r>
            <a:r>
              <a:rPr lang="es-ES" b="0" baseline="0" dirty="0" err="1"/>
              <a:t>some</a:t>
            </a:r>
            <a:r>
              <a:rPr lang="es-ES" b="0" baseline="0" dirty="0"/>
              <a:t> </a:t>
            </a:r>
            <a:r>
              <a:rPr lang="es-ES" b="0" baseline="0" dirty="0" err="1"/>
              <a:t>of</a:t>
            </a:r>
            <a:r>
              <a:rPr lang="es-ES" b="0" baseline="0" dirty="0"/>
              <a:t> </a:t>
            </a:r>
            <a:r>
              <a:rPr lang="es-ES" b="0" baseline="0" dirty="0" err="1"/>
              <a:t>the</a:t>
            </a:r>
            <a:r>
              <a:rPr lang="es-ES" b="0" baseline="0" dirty="0"/>
              <a:t> </a:t>
            </a:r>
            <a:r>
              <a:rPr lang="es-ES" b="0" baseline="0" dirty="0" err="1"/>
              <a:t>food</a:t>
            </a:r>
            <a:r>
              <a:rPr lang="es-ES" b="0" baseline="0" dirty="0"/>
              <a:t> </a:t>
            </a:r>
            <a:r>
              <a:rPr lang="es-ES" b="0" baseline="0" dirty="0" err="1"/>
              <a:t>items</a:t>
            </a:r>
            <a:r>
              <a:rPr lang="es-ES" b="0" baseline="0" dirty="0"/>
              <a:t> </a:t>
            </a:r>
            <a:r>
              <a:rPr lang="es-ES" b="0" baseline="0" dirty="0" err="1"/>
              <a:t>used</a:t>
            </a:r>
            <a:r>
              <a:rPr lang="es-ES" b="0" baseline="0" dirty="0"/>
              <a:t> in </a:t>
            </a:r>
            <a:r>
              <a:rPr lang="es-ES" b="0" baseline="0" dirty="0" err="1"/>
              <a:t>lesson</a:t>
            </a:r>
            <a:r>
              <a:rPr lang="es-ES" b="0" baseline="0" dirty="0"/>
              <a:t> 1 </a:t>
            </a:r>
            <a:r>
              <a:rPr lang="es-ES" b="0" baseline="0" dirty="0" err="1"/>
              <a:t>to</a:t>
            </a:r>
            <a:r>
              <a:rPr lang="es-ES" b="0" baseline="0" dirty="0"/>
              <a:t> </a:t>
            </a:r>
            <a:r>
              <a:rPr lang="es-ES" b="0" baseline="0" dirty="0" err="1"/>
              <a:t>support</a:t>
            </a:r>
            <a:r>
              <a:rPr lang="es-ES" b="0" baseline="0" dirty="0"/>
              <a:t> </a:t>
            </a:r>
            <a:r>
              <a:rPr lang="es-ES" b="0" baseline="0" dirty="0" err="1"/>
              <a:t>practice</a:t>
            </a:r>
            <a:r>
              <a:rPr lang="es-ES" b="0" baseline="0" dirty="0"/>
              <a:t> </a:t>
            </a:r>
            <a:r>
              <a:rPr lang="es-ES" b="0" baseline="0" dirty="0" err="1"/>
              <a:t>here</a:t>
            </a:r>
            <a:r>
              <a:rPr lang="es-ES" b="0" baseline="0" dirty="0"/>
              <a:t>.</a:t>
            </a:r>
          </a:p>
          <a:p>
            <a:pPr marL="171450" indent="-171450">
              <a:buFontTx/>
              <a:buChar char="-"/>
            </a:pPr>
            <a:endParaRPr lang="es-ES" b="0" baseline="0" dirty="0"/>
          </a:p>
          <a:p>
            <a:pPr marL="0" indent="0">
              <a:buFontTx/>
              <a:buNone/>
            </a:pPr>
            <a:r>
              <a:rPr lang="es-ES" b="1" baseline="0" dirty="0" err="1"/>
              <a:t>Frequency</a:t>
            </a:r>
            <a:r>
              <a:rPr lang="es-ES" b="1" baseline="0" dirty="0"/>
              <a:t> </a:t>
            </a:r>
            <a:r>
              <a:rPr lang="es-ES" b="1" baseline="0" dirty="0" err="1"/>
              <a:t>of</a:t>
            </a:r>
            <a:r>
              <a:rPr lang="es-ES" b="1" baseline="0" dirty="0"/>
              <a:t> </a:t>
            </a:r>
            <a:r>
              <a:rPr lang="es-ES" b="1" baseline="0" dirty="0" err="1"/>
              <a:t>unknown</a:t>
            </a:r>
            <a:r>
              <a:rPr lang="es-ES" b="1" baseline="0" dirty="0"/>
              <a:t> </a:t>
            </a:r>
            <a:r>
              <a:rPr lang="es-ES" b="1" baseline="0" dirty="0" err="1"/>
              <a:t>words</a:t>
            </a:r>
            <a:r>
              <a:rPr lang="es-ES" b="1" baseline="0" dirty="0"/>
              <a:t> </a:t>
            </a:r>
            <a:r>
              <a:rPr lang="es-ES" b="1" baseline="0" dirty="0" err="1"/>
              <a:t>or</a:t>
            </a:r>
            <a:r>
              <a:rPr lang="es-ES" b="1" baseline="0" dirty="0"/>
              <a:t> </a:t>
            </a:r>
            <a:r>
              <a:rPr lang="es-ES" b="1" baseline="0" dirty="0" err="1"/>
              <a:t>cognates</a:t>
            </a:r>
            <a:r>
              <a:rPr lang="es-ES" b="1" baseline="0" dirty="0"/>
              <a:t>:</a:t>
            </a:r>
          </a:p>
          <a:p>
            <a:pPr marL="0" indent="0">
              <a:buFontTx/>
              <a:buNone/>
            </a:pPr>
            <a:r>
              <a:rPr lang="es-ES" b="0" baseline="0" dirty="0"/>
              <a:t>dependiente [&gt;5000]</a:t>
            </a:r>
          </a:p>
          <a:p>
            <a:pPr marL="171450" indent="-171450">
              <a:buFontTx/>
              <a:buChar char="-"/>
            </a:pPr>
            <a:endParaRPr lang="es-ES" b="0" baseline="0" dirty="0"/>
          </a:p>
          <a:p>
            <a:pPr marL="171450" indent="-171450">
              <a:buFontTx/>
              <a:buChar char="-"/>
            </a:pPr>
            <a:endParaRPr lang="es-E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769867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a:t>
            </a:r>
            <a:r>
              <a:rPr lang="en-US" b="0" dirty="0" err="1"/>
              <a:t>practise</a:t>
            </a:r>
            <a:r>
              <a:rPr lang="en-US" b="0" dirty="0"/>
              <a:t> penultimate syllable stress.</a:t>
            </a:r>
          </a:p>
          <a:p>
            <a:endParaRPr lang="en-US" b="1" dirty="0"/>
          </a:p>
          <a:p>
            <a:r>
              <a:rPr lang="en-US" b="1" dirty="0"/>
              <a:t>Procedure:</a:t>
            </a:r>
          </a:p>
          <a:p>
            <a:pPr marL="228600" indent="-228600">
              <a:buAutoNum type="arabicPeriod"/>
            </a:pPr>
            <a:r>
              <a:rPr lang="en-US" b="0" dirty="0"/>
              <a:t>Students read each sentence and note down the words with penultimate syllable stress.</a:t>
            </a:r>
          </a:p>
          <a:p>
            <a:pPr marL="228600" indent="-228600">
              <a:buAutoNum type="arabicPeriod"/>
            </a:pPr>
            <a:r>
              <a:rPr lang="en-US" b="0" dirty="0"/>
              <a:t>Students listen to each sentence.</a:t>
            </a:r>
          </a:p>
          <a:p>
            <a:pPr marL="228600" indent="-228600">
              <a:buAutoNum type="arabicPeriod"/>
            </a:pPr>
            <a:r>
              <a:rPr lang="en-US" b="0" dirty="0"/>
              <a:t>Teacher shows the answers.</a:t>
            </a:r>
          </a:p>
          <a:p>
            <a:pPr marL="228600" indent="-228600">
              <a:buAutoNum type="arabicPeriod"/>
            </a:pPr>
            <a:endParaRPr lang="en-US" b="0" dirty="0"/>
          </a:p>
          <a:p>
            <a:pPr marL="0" indent="0">
              <a:buNone/>
            </a:pPr>
            <a:r>
              <a:rPr lang="en-US" b="1" dirty="0"/>
              <a:t>Note: </a:t>
            </a:r>
            <a:r>
              <a:rPr lang="en-US" b="0" dirty="0"/>
              <a:t>some sentences have been changed slightly</a:t>
            </a:r>
            <a:r>
              <a:rPr lang="en-US" b="0" baseline="0" dirty="0"/>
              <a:t> to facilitate practice with penultimate syllable stress.</a:t>
            </a:r>
            <a:endParaRPr lang="es-E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427817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 TO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Answers </a:t>
            </a:r>
            <a:r>
              <a:rPr lang="en-GB" b="0" baseline="0" dirty="0"/>
              <a:t>are animated to appear one by one</a:t>
            </a:r>
            <a:r>
              <a:rPr lang="en-GB" b="0" baseline="0"/>
              <a:t>, from left </a:t>
            </a:r>
            <a:r>
              <a:rPr lang="en-GB" b="0" baseline="0" dirty="0"/>
              <a:t>to right</a:t>
            </a:r>
            <a:r>
              <a:rPr lang="en-GB" b="0" baseline="0"/>
              <a:t>, proceeding row by row. This allows for further practice,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Alternatively, the animations could be removed to show all of the answers straight away.</a:t>
            </a:r>
            <a:endParaRPr lang="x-none"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19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[1/2]</a:t>
            </a:r>
          </a:p>
          <a:p>
            <a:r>
              <a:rPr lang="en-US" b="1"/>
              <a:t>Timing: </a:t>
            </a:r>
            <a:r>
              <a:rPr lang="en-US" b="0"/>
              <a:t>6 minutes</a:t>
            </a:r>
          </a:p>
          <a:p>
            <a:endParaRPr lang="en-US" b="1"/>
          </a:p>
          <a:p>
            <a:r>
              <a:rPr lang="en-US" b="1"/>
              <a:t>Aim: </a:t>
            </a:r>
          </a:p>
          <a:p>
            <a:r>
              <a:rPr lang="en-US" b="0"/>
              <a:t>to practise producing the pronouns ‘los’ and ‘las’ in a written</a:t>
            </a:r>
            <a:r>
              <a:rPr lang="en-US" b="0" baseline="0"/>
              <a:t> dialogue</a:t>
            </a:r>
          </a:p>
          <a:p>
            <a:r>
              <a:rPr lang="en-US" b="0" baseline="0"/>
              <a:t>to also produce other aspects of the language, including new vocabulary items</a:t>
            </a:r>
            <a:endParaRPr lang="en-US" b="0"/>
          </a:p>
          <a:p>
            <a:endParaRPr lang="en-US" b="1"/>
          </a:p>
          <a:p>
            <a:r>
              <a:rPr lang="en-US" b="1"/>
              <a:t>Procedure:</a:t>
            </a:r>
          </a:p>
          <a:p>
            <a:pPr marL="228600" indent="-228600">
              <a:buAutoNum type="arabicPeriod"/>
            </a:pPr>
            <a:r>
              <a:rPr lang="en-US" b="0"/>
              <a:t>Students read </a:t>
            </a:r>
            <a:r>
              <a:rPr lang="es-ES" b="0"/>
              <a:t>the dialogue and write the translation in Spanish.</a:t>
            </a:r>
          </a:p>
          <a:p>
            <a:pPr marL="228600" indent="-228600">
              <a:buAutoNum type="arabicPeriod"/>
            </a:pPr>
            <a:r>
              <a:rPr lang="es-ES" b="0"/>
              <a:t>Teacher clicks to bring</a:t>
            </a:r>
            <a:r>
              <a:rPr lang="es-ES" b="0" baseline="0"/>
              <a:t> up each missing part of the translation.</a:t>
            </a:r>
            <a:endParaRPr lang="es-ES" b="0"/>
          </a:p>
          <a:p>
            <a:pPr marL="228600" indent="-228600">
              <a:buAutoNum type="arabicPeriod"/>
            </a:pPr>
            <a:endParaRPr lang="es-ES" b="0"/>
          </a:p>
          <a:p>
            <a:pPr marL="0" indent="0">
              <a:buNone/>
            </a:pPr>
            <a:r>
              <a:rPr lang="es-ES" b="1"/>
              <a:t>Notes:</a:t>
            </a:r>
          </a:p>
          <a:p>
            <a:pPr marL="228600" indent="-228600">
              <a:buAutoNum type="arabicPeriod"/>
            </a:pPr>
            <a:r>
              <a:rPr lang="es-ES" b="0"/>
              <a:t>See slide 33 for</a:t>
            </a:r>
            <a:r>
              <a:rPr lang="es-ES" b="0" baseline="0"/>
              <a:t> a version of the activity for higher-ability groups</a:t>
            </a:r>
            <a:r>
              <a:rPr lang="es-ES" b="0"/>
              <a:t>.</a:t>
            </a:r>
          </a:p>
          <a:p>
            <a:pPr marL="0" indent="0">
              <a:buNone/>
            </a:pPr>
            <a:endParaRPr lang="es-ES" b="0"/>
          </a:p>
          <a:p>
            <a:pPr marL="0" indent="0">
              <a:buNone/>
            </a:pPr>
            <a:r>
              <a:rPr lang="es-ES" b="1"/>
              <a:t>Frequency of unknown words or cognates:</a:t>
            </a:r>
          </a:p>
          <a:p>
            <a:pPr marL="0" indent="0">
              <a:buNone/>
            </a:pPr>
            <a:r>
              <a:rPr lang="es-ES" b="0"/>
              <a:t>manzana [3214]</a:t>
            </a:r>
            <a:endParaRPr lang="es-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894331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ALTERNATIVE</a:t>
            </a:r>
            <a:r>
              <a:rPr lang="en-US" b="1" baseline="0"/>
              <a:t> VERSION – HIGHER ABILITY</a:t>
            </a:r>
            <a:endParaRPr lang="en-US" b="1"/>
          </a:p>
          <a:p>
            <a:r>
              <a:rPr lang="en-GB"/>
              <a:t>Activity</a:t>
            </a:r>
            <a:r>
              <a:rPr lang="en-GB" baseline="0"/>
              <a:t> as described on the previous slide, but this time requiring a full translation of the dialogue.</a:t>
            </a:r>
          </a:p>
          <a:p>
            <a:r>
              <a:rPr lang="en-GB" baseline="0"/>
              <a:t>Note that the dialogue has been modified very slightly to ensure that all language produced is part of existing productive knowledge or glossed.</a:t>
            </a:r>
          </a:p>
          <a:p>
            <a:r>
              <a:rPr lang="en-GB" baseline="0"/>
              <a:t>It is likely to take longer than the 6 minutes envisaged for the version on the previous slide, given that it requires more writing.</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967627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mn-lt"/>
                <a:ea typeface="Calibri"/>
                <a:cs typeface="Calibri"/>
                <a:sym typeface="Calibri"/>
              </a:rPr>
              <a:t>Note:</a:t>
            </a:r>
            <a:r>
              <a:rPr lang="en-GB" sz="1200" b="1" i="0" baseline="0" dirty="0">
                <a:latin typeface="+mn-lt"/>
                <a:ea typeface="Calibri"/>
                <a:cs typeface="Calibri"/>
                <a:sym typeface="Calibri"/>
              </a:rPr>
              <a:t> </a:t>
            </a:r>
            <a:r>
              <a:rPr lang="en-GB" sz="1200" i="0" dirty="0">
                <a:latin typeface="+mn-lt"/>
                <a:ea typeface="Calibri"/>
                <a:cs typeface="Calibri"/>
                <a:sym typeface="Calibri"/>
              </a:rPr>
              <a:t>9.1.1.6 will revisit words from Year 7 and Year 8 in a single set. There are no additional sets to revisit.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The Vocabulary Learning Homework answers are available </a:t>
            </a:r>
            <a:r>
              <a:rPr lang="en-GB" sz="1200" i="0" dirty="0" err="1">
                <a:latin typeface="+mn-lt"/>
                <a:ea typeface="Calibri"/>
                <a:cs typeface="Calibri"/>
                <a:sym typeface="Calibri"/>
              </a:rPr>
              <a:t>here:https</a:t>
            </a:r>
            <a:r>
              <a:rPr lang="en-GB" sz="1200" i="0" dirty="0">
                <a:latin typeface="+mn-lt"/>
                <a:ea typeface="Calibri"/>
                <a:cs typeface="Calibri"/>
                <a:sym typeface="Calibri"/>
              </a:rPr>
              <a:t>://rachelhawkes.com/</a:t>
            </a:r>
            <a:r>
              <a:rPr lang="en-GB" sz="1200" i="0" dirty="0" err="1">
                <a:latin typeface="+mn-lt"/>
                <a:ea typeface="Calibri"/>
                <a:cs typeface="Calibri"/>
                <a:sym typeface="Calibri"/>
              </a:rPr>
              <a:t>LDPresources</a:t>
            </a:r>
            <a:r>
              <a:rPr lang="en-GB" sz="1200" i="0" dirty="0">
                <a:latin typeface="+mn-lt"/>
                <a:ea typeface="Calibri"/>
                <a:cs typeface="Calibri"/>
                <a:sym typeface="Calibri"/>
              </a:rPr>
              <a:t>/Yr9Spanish/Spanish_Y9_Term1i_Wk6_audio_HW_sheet_answers.docx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872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ALTERNATIVE SPEAKING WITH HANDOUTS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producing the direct object pronouns ‘lo’ and ‘la’.</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producing vocabulary.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understanding the gender of the pronoun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14, and the picture cards (the answer options) are on slide 13. The answer options </a:t>
            </a:r>
            <a:r>
              <a:rPr lang="en-GB" b="0" i="0" baseline="0" dirty="0"/>
              <a:t>should be displayed on the board during the activity</a:t>
            </a:r>
            <a:r>
              <a:rPr lang="en-GB" b="0"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decides which image ‘lo’ or ‘la’ is referring to. This will be the image that matches the gender of the pronoun. Person B then writes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 15.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It may be useful to remind students that ‘</a:t>
            </a:r>
            <a:r>
              <a:rPr lang="en-GB" b="0" baseline="0" dirty="0" err="1"/>
              <a:t>agua</a:t>
            </a:r>
            <a:r>
              <a:rPr lang="en-GB" b="0" baseline="0" dirty="0"/>
              <a:t>’ is a feminine noun (see next slide, where it appears with ‘(f)’). However, it takes the masculine article ‘</a:t>
            </a:r>
            <a:r>
              <a:rPr lang="en-GB" b="0" baseline="0" dirty="0" err="1"/>
              <a:t>el</a:t>
            </a:r>
            <a:r>
              <a:rPr lang="en-GB" b="0" baseline="0" dirty="0"/>
              <a:t>’ as it would be difficult to say *la </a:t>
            </a:r>
            <a:r>
              <a:rPr lang="en-GB" b="0" baseline="0" dirty="0" err="1"/>
              <a:t>agua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Most of the food items on slide 14 are known vocabulary items. ‘Sweet pastry’ could be translated as ‘dulce’, which was taught earlier in the lesson. To challenge higher achieving groups, students could be required to write the food itself (rather than only the letter that matches the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6735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baseline="0">
                <a:solidFill>
                  <a:schemeClr val="tx1"/>
                </a:solidFill>
                <a:effectLst/>
                <a:latin typeface="+mn-lt"/>
                <a:ea typeface="+mn-ea"/>
                <a:cs typeface="+mn-cs"/>
              </a:rPr>
              <a:t>DISPLAY THIS </a:t>
            </a:r>
            <a:r>
              <a:rPr lang="en-GB" sz="1200" b="1" i="0" kern="1200" baseline="0" dirty="0">
                <a:solidFill>
                  <a:schemeClr val="tx1"/>
                </a:solidFill>
                <a:effectLst/>
                <a:latin typeface="+mn-lt"/>
                <a:ea typeface="+mn-ea"/>
                <a:cs typeface="+mn-cs"/>
              </a:rPr>
              <a:t>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9353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blank answer grid</a:t>
            </a:r>
            <a:endParaRPr lang="en-GB" dirty="0"/>
          </a:p>
          <a:p>
            <a:r>
              <a:rPr lang="en-GB" b="1" dirty="0"/>
              <a:t>DO NOT </a:t>
            </a:r>
            <a:r>
              <a:rPr lang="en-GB" b="1"/>
              <a:t>DISPLAY</a:t>
            </a:r>
            <a:r>
              <a:rPr lang="en-GB" b="1" baseline="0"/>
              <a:t> DURING THE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4429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completed answer grid</a:t>
            </a:r>
            <a:endParaRPr lang="en-GB" dirty="0"/>
          </a:p>
          <a:p>
            <a:r>
              <a:rPr lang="en-GB" b="1" dirty="0"/>
              <a:t>DISPLAY</a:t>
            </a:r>
            <a:r>
              <a:rPr lang="en-GB" b="1" baseline="0" dirty="0"/>
              <a:t> FOR FEEDBACK</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5838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 READING</a:t>
            </a:r>
            <a:endParaRPr lang="en-US" b="0" dirty="0"/>
          </a:p>
          <a:p>
            <a:r>
              <a:rPr lang="en-US" b="1" dirty="0"/>
              <a:t>Timing:</a:t>
            </a:r>
            <a:r>
              <a:rPr lang="en-US" b="1" baseline="0" dirty="0"/>
              <a:t> </a:t>
            </a:r>
            <a:r>
              <a:rPr lang="en-US" b="0" baseline="0" dirty="0"/>
              <a:t>7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t>
            </a:r>
            <a:r>
              <a:rPr lang="en-US" b="0" dirty="0" err="1"/>
              <a:t>practise</a:t>
            </a:r>
            <a:r>
              <a:rPr lang="en-US" b="0" baseline="0" dirty="0"/>
              <a:t> differentiating between the two meanings of ‘las’</a:t>
            </a:r>
            <a:r>
              <a:rPr lang="es-ES" b="0" baseline="0" dirty="0"/>
              <a:t> (‘the’ and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a:solidFill>
                  <a:schemeClr val="tx1"/>
                </a:solidFill>
                <a:effectLst/>
                <a:latin typeface="+mn-lt"/>
                <a:ea typeface="+mn-ea"/>
                <a:cs typeface="+mn-cs"/>
              </a:rPr>
              <a:t>to understand sentences with new and revisited vocabulary.</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Students read the sentences</a:t>
            </a:r>
            <a:r>
              <a:rPr lang="en-US" b="0" baseline="0" dirty="0"/>
              <a:t> in Spanish and decide if the word ‘las’ means ‘the’ or ‘them’ in each case.</a:t>
            </a:r>
          </a:p>
          <a:p>
            <a:r>
              <a:rPr lang="en-US" b="0" baseline="0" dirty="0"/>
              <a:t>2. Click to bring up the answers.</a:t>
            </a:r>
            <a:endParaRPr lang="en-US"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46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a:t>
            </a:r>
            <a:r>
              <a:rPr lang="en-GB" baseline="0"/>
              <a:t>English meaning.</a:t>
            </a:r>
            <a:br>
              <a:rPr lang="en-GB" baseline="0" dirty="0"/>
            </a:br>
            <a:r>
              <a:rPr lang="en-GB" b="1" baseline="0" dirty="0"/>
              <a:t>2. </a:t>
            </a:r>
            <a:r>
              <a:rPr lang="en-GB" baseline="0" dirty="0"/>
              <a:t>Then the teacher removes the English words or pictures (one by one) and they try to recall the English orally (chorally), looking at </a:t>
            </a:r>
            <a:r>
              <a:rPr lang="en-GB" baseline="0"/>
              <a:t>the Spanish.</a:t>
            </a:r>
            <a:br>
              <a:rPr lang="en-GB" baseline="0" dirty="0"/>
            </a:br>
            <a:r>
              <a:rPr lang="en-GB" b="1" baseline="0" dirty="0"/>
              <a:t>3. </a:t>
            </a:r>
            <a:r>
              <a:rPr lang="en-GB" baseline="0" dirty="0"/>
              <a:t>Then the Spanish meanings are removed (one by one) and they to recall them orally (again, chorally), looking at </a:t>
            </a:r>
            <a:r>
              <a:rPr lang="en-GB" baseline="0"/>
              <a:t>the English.</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3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 ‘lo’ ahead of subsequent</a:t>
            </a:r>
            <a:r>
              <a:rPr lang="en-GB" b="0" baseline="0" dirty="0"/>
              <a:t> activities.</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After presenting the final</a:t>
            </a:r>
            <a:r>
              <a:rPr lang="en-US" b="0" baseline="0" dirty="0"/>
              <a:t> sentence, r</a:t>
            </a:r>
            <a:r>
              <a:rPr lang="en-US" b="0" dirty="0"/>
              <a:t>emind</a:t>
            </a:r>
            <a:r>
              <a:rPr lang="en-US" b="0" baseline="0" dirty="0"/>
              <a:t> students that sometimes we don’t hear the subject. For example, we might not hear a person’s name because it has already been mentioned or is made clear by the context. For example, ‘lo </a:t>
            </a:r>
            <a:r>
              <a:rPr lang="en-US" b="0" baseline="0" dirty="0" err="1"/>
              <a:t>recoge</a:t>
            </a:r>
            <a:r>
              <a:rPr lang="en-US" b="0" baseline="0" dirty="0"/>
              <a:t>’ means ‘S/he picks him / it (m) up’.</a:t>
            </a:r>
            <a:endParaRPr lang="en-US" b="0" dirty="0"/>
          </a:p>
          <a:p>
            <a:endParaRPr lang="en-GB" dirty="0"/>
          </a:p>
          <a:p>
            <a:r>
              <a:rPr lang="en-GB" b="1" dirty="0"/>
              <a:t>Note: </a:t>
            </a:r>
            <a:r>
              <a:rPr lang="en-GB" b="0" dirty="0"/>
              <a:t>The RAE also accepts</a:t>
            </a:r>
            <a:r>
              <a:rPr lang="en-GB" b="0" baseline="0" dirty="0"/>
              <a:t> the use of ‘le’ for direct objects when the referent is human and male.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https://www.rae.es/consultas/uso-de-los-pronombres-los-las-les-leismo-laismo-loismo</a:t>
            </a:r>
            <a:endParaRPr lang="en-GB" sz="1200" u="sng" kern="1200" dirty="0">
              <a:solidFill>
                <a:schemeClr val="tx1"/>
              </a:solidFill>
              <a:effectLst/>
              <a:latin typeface="+mn-lt"/>
              <a:ea typeface="+mn-ea"/>
              <a:cs typeface="+mn-cs"/>
            </a:endParaRPr>
          </a:p>
          <a:p>
            <a:r>
              <a:rPr lang="en-GB" b="0" dirty="0"/>
              <a:t>This use of ‘le’,</a:t>
            </a:r>
            <a:r>
              <a:rPr lang="en-GB" b="0" baseline="0" dirty="0"/>
              <a:t> referred to as </a:t>
            </a:r>
            <a:r>
              <a:rPr lang="en-GB" b="0" i="1" baseline="0" dirty="0"/>
              <a:t>leísmo</a:t>
            </a:r>
            <a:r>
              <a:rPr lang="en-GB" b="0" baseline="0" dirty="0"/>
              <a:t>, is common in the centre and north of Spain (Butt and Benjamin, 2004).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4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a:t>
            </a:r>
            <a:r>
              <a:rPr lang="en-US" b="1" dirty="0"/>
              <a:t>: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r>
              <a:rPr lang="en-US" b="0"/>
              <a:t>to </a:t>
            </a:r>
            <a:r>
              <a:rPr lang="en-GB" b="0"/>
              <a:t>recap the direct object pronoun ‘la’ ahead of subsequent</a:t>
            </a:r>
            <a:r>
              <a:rPr lang="en-GB" b="0" baseline="0"/>
              <a:t> activities.</a:t>
            </a:r>
            <a:endParaRPr lang="en-GB">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a:t>Click </a:t>
            </a:r>
            <a:r>
              <a:rPr lang="en-US" b="0" dirty="0"/>
              <a:t>to bring up the </a:t>
            </a:r>
            <a:r>
              <a:rPr lang="en-US" b="0"/>
              <a:t>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After presenting the final</a:t>
            </a:r>
            <a:r>
              <a:rPr lang="en-US" b="0" baseline="0"/>
              <a:t> sentence, r</a:t>
            </a:r>
            <a:r>
              <a:rPr lang="en-US" b="0"/>
              <a:t>emind</a:t>
            </a:r>
            <a:r>
              <a:rPr lang="en-US" b="0" baseline="0"/>
              <a:t> students that sometimes we don’t hear the subject. For example, we might not hear a person’s name because it has already been mentioned or is made clear by the context. For example, ‘la busca’ means ‘S/he looks for her / it (f)’.</a:t>
            </a:r>
            <a:endParaRPr lang="en-US" b="0"/>
          </a:p>
          <a:p>
            <a:pPr marL="228600" indent="-228600">
              <a:buAutoNum type="arabicPeriod"/>
            </a:pP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53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understanding the possible meanings of the pronouns ‘lo’ (‘him’ or ‘it’) and ‘la’ (‘her’ 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r>
              <a:rPr lang="en-US" b="0" dirty="0"/>
              <a:t>1.</a:t>
            </a:r>
            <a:r>
              <a:rPr lang="en-US" b="0" baseline="0" dirty="0"/>
              <a:t> Draw students’ attention to the title. ‘Comida’ is </a:t>
            </a:r>
            <a:r>
              <a:rPr lang="en-US" b="0" baseline="0"/>
              <a:t>used here to mean ‘meal’.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read the sentences</a:t>
            </a:r>
            <a:r>
              <a:rPr lang="en-US" b="0" baseline="0" dirty="0"/>
              <a:t> in Spanish and decide if the corresponding sentence in English refers to ‘it’, ‘him’ or ‘her’. They will need to pay attention to the pronoun and to the meaning of the verb (whether it is most likely to be used for a living or non-living thing) in order to do this.</a:t>
            </a:r>
          </a:p>
          <a:p>
            <a:r>
              <a:rPr lang="en-US" b="0" baseline="0" dirty="0"/>
              <a:t>3. Show the answers and give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teacher will need to make it clear to students that the ‘it’, ‘him’ and ‘her’ columns do not refer to the verb ending (as is often the case in these activities), but instead to the pronoun highlighted in bold.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ingrediente [4063]</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br>
              <a:rPr lang="en-US" b="0" baseline="0" dirty="0"/>
            </a:br>
            <a:endParaRPr lang="en-US"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455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understand</a:t>
            </a:r>
            <a:r>
              <a:rPr lang="en-US" b="0" baseline="0" dirty="0"/>
              <a:t> the meanings of ‘lo’ and ‘la’ </a:t>
            </a:r>
            <a:r>
              <a:rPr lang="en-US" b="0" baseline="0"/>
              <a:t>in context.</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Explain the task to students. They will need to match up the two sentence halves by paying attention to the gender of the noun or person mentioned in the </a:t>
            </a:r>
            <a:r>
              <a:rPr lang="en-US" b="0" baseline="0"/>
              <a:t>first part, and to the animacy of the verb.</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Elicit answers from students. Ask for an oral translation of the full sentence in English to check understanding.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Each answer is</a:t>
            </a:r>
            <a:r>
              <a:rPr lang="en-US" b="0" baseline="0" dirty="0"/>
              <a:t> revealed on a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Frequency of unknown words or cognates:</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bol</a:t>
            </a:r>
            <a:r>
              <a:rPr lang="en-US" b="0" baseline="0" dirty="0"/>
              <a:t> [&gt;5000]</a:t>
            </a:r>
            <a:br>
              <a:rPr lang="en-US" b="0" baseline="0" dirty="0"/>
            </a:br>
            <a:endParaRPr lang="en-US"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625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4190848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5904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1655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55094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35203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65787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5591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61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9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4281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443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0083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384043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2786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757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304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5090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7.jpeg"/><Relationship Id="rId21" Type="http://schemas.openxmlformats.org/officeDocument/2006/relationships/image" Target="../media/image29.png"/><Relationship Id="rId7" Type="http://schemas.openxmlformats.org/officeDocument/2006/relationships/audio" Target="../media/audio4.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image" Target="../media/image19.png"/><Relationship Id="rId5" Type="http://schemas.openxmlformats.org/officeDocument/2006/relationships/audio" Target="../media/audio2.wav"/><Relationship Id="rId15" Type="http://schemas.openxmlformats.org/officeDocument/2006/relationships/image" Target="../media/image23.png"/><Relationship Id="rId10" Type="http://schemas.openxmlformats.org/officeDocument/2006/relationships/image" Target="../media/image18.tiff"/><Relationship Id="rId19"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tiff"/><Relationship Id="rId10"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0.tiff"/><Relationship Id="rId1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image" Target="../media/image43.png"/><Relationship Id="rId17" Type="http://schemas.openxmlformats.org/officeDocument/2006/relationships/image" Target="../media/image45.png"/><Relationship Id="rId2" Type="http://schemas.openxmlformats.org/officeDocument/2006/relationships/notesSlide" Target="../notesSlides/notesSlide14.xml"/><Relationship Id="rId16" Type="http://schemas.microsoft.com/office/2007/relationships/hdphoto" Target="../media/hdphoto6.wdp"/><Relationship Id="rId1" Type="http://schemas.openxmlformats.org/officeDocument/2006/relationships/slideLayout" Target="../slideLayouts/slideLayout3.xml"/><Relationship Id="rId6" Type="http://schemas.openxmlformats.org/officeDocument/2006/relationships/image" Target="../media/image37.png"/><Relationship Id="rId11" Type="http://schemas.microsoft.com/office/2007/relationships/hdphoto" Target="../media/hdphoto5.wdp"/><Relationship Id="rId5" Type="http://schemas.openxmlformats.org/officeDocument/2006/relationships/image" Target="../media/image39.png"/><Relationship Id="rId15" Type="http://schemas.openxmlformats.org/officeDocument/2006/relationships/image" Target="../media/image8.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52.jfif"/><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audio" Target="../media/audio10.wav"/><Relationship Id="rId12" Type="http://schemas.openxmlformats.org/officeDocument/2006/relationships/image" Target="../media/image63.jpeg"/><Relationship Id="rId17" Type="http://schemas.openxmlformats.org/officeDocument/2006/relationships/image" Target="../media/image68.png"/><Relationship Id="rId2" Type="http://schemas.openxmlformats.org/officeDocument/2006/relationships/notesSlide" Target="../notesSlides/notesSlide26.xml"/><Relationship Id="rId16"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66.png"/><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microsoft.com/office/2007/relationships/hdphoto" Target="../media/hdphoto8.wdp"/><Relationship Id="rId5" Type="http://schemas.openxmlformats.org/officeDocument/2006/relationships/image" Target="../media/image69.png"/><Relationship Id="rId10" Type="http://schemas.openxmlformats.org/officeDocument/2006/relationships/image" Target="../media/image71.jpeg"/><Relationship Id="rId4" Type="http://schemas.microsoft.com/office/2007/relationships/hdphoto" Target="../media/hdphoto7.wdp"/><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16.xml"/><Relationship Id="rId7" Type="http://schemas.openxmlformats.org/officeDocument/2006/relationships/image" Target="../media/image7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3.tiff"/><Relationship Id="rId5" Type="http://schemas.openxmlformats.org/officeDocument/2006/relationships/image" Target="../media/image72.png"/><Relationship Id="rId4" Type="http://schemas.openxmlformats.org/officeDocument/2006/relationships/notesSlide" Target="../notesSlides/notesSlide28.xml"/><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77.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12.wdp"/><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79.png"/><Relationship Id="rId5" Type="http://schemas.microsoft.com/office/2007/relationships/hdphoto" Target="../media/hdphoto11.wdp"/><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12.wdp"/><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79.png"/><Relationship Id="rId5" Type="http://schemas.microsoft.com/office/2007/relationships/hdphoto" Target="../media/hdphoto11.wdp"/><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hyperlink" Target="https://quizlet.com/_9uysv4?x=1jqt&amp;i=24nvzi" TargetMode="External"/><Relationship Id="rId4" Type="http://schemas.openxmlformats.org/officeDocument/2006/relationships/hyperlink" Target="https://www.rachelhawkes.com/LDPresources/Yr9Spanish/Spanish_Y9_Term1i_Wk6_audio_HW_sheet.doc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4.tiff"/><Relationship Id="rId5" Type="http://schemas.openxmlformats.org/officeDocument/2006/relationships/image" Target="../media/image83.tiff"/><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7.png"/><Relationship Id="rId3" Type="http://schemas.openxmlformats.org/officeDocument/2006/relationships/image" Target="../media/image42.png"/><Relationship Id="rId7" Type="http://schemas.openxmlformats.org/officeDocument/2006/relationships/image" Target="../media/image8.png"/><Relationship Id="rId12" Type="http://schemas.openxmlformats.org/officeDocument/2006/relationships/image" Target="../media/image43.png"/><Relationship Id="rId2" Type="http://schemas.openxmlformats.org/officeDocument/2006/relationships/notesSlide" Target="../notesSlides/notesSlide34.xml"/><Relationship Id="rId16"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39.png"/><Relationship Id="rId5" Type="http://schemas.openxmlformats.org/officeDocument/2006/relationships/image" Target="../media/image10.tiff"/><Relationship Id="rId15" Type="http://schemas.openxmlformats.org/officeDocument/2006/relationships/image" Target="../media/image29.png"/><Relationship Id="rId10" Type="http://schemas.openxmlformats.org/officeDocument/2006/relationships/image" Target="../media/image45.png"/><Relationship Id="rId4" Type="http://schemas.microsoft.com/office/2007/relationships/hdphoto" Target="../media/hdphoto5.wdp"/><Relationship Id="rId9" Type="http://schemas.openxmlformats.org/officeDocument/2006/relationships/image" Target="../media/image40.pn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tiff"/><Relationship Id="rId5"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a:t>
            </a:r>
            <a:r>
              <a:rPr lang="en-GB" sz="2400" dirty="0">
                <a:solidFill>
                  <a:prstClr val="white"/>
                </a:solidFill>
                <a:latin typeface="Century Gothic" panose="020B0502020202020204" pitchFamily="34" charset="0"/>
              </a:rPr>
              <a:t>5</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9</a:t>
            </a:r>
            <a:endParaRPr lang="en-GB" b="1" dirty="0"/>
          </a:p>
          <a:p>
            <a:pPr>
              <a:spcBef>
                <a:spcPct val="0"/>
              </a:spcBef>
              <a:defRPr/>
            </a:pPr>
            <a:br>
              <a:rPr lang="en-GB" sz="1600" dirty="0"/>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Amanda Izquierdo / Louise Caruso</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rPr>
              <a:t>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Nick Avery</a:t>
            </a:r>
            <a:br>
              <a:rPr lang="en-GB" sz="1400" dirty="0"/>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br>
              <a:rPr lang="en-GB" sz="1400" dirty="0"/>
            </a:b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03.10.2023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797175"/>
            <a:ext cx="7649494" cy="844549"/>
          </a:xfrm>
        </p:spPr>
        <p:txBody>
          <a:bodyPr>
            <a:noAutofit/>
          </a:bodyPr>
          <a:lstStyle/>
          <a:p>
            <a:r>
              <a:rPr lang="en-GB" sz="2800" dirty="0">
                <a:solidFill>
                  <a:prstClr val="white"/>
                </a:solidFill>
              </a:rPr>
              <a:t>direct objects ‘lo’ and ‘la’[revisited]</a:t>
            </a:r>
            <a:endParaRPr lang="en-US" sz="2800" dirty="0"/>
          </a:p>
          <a:p>
            <a:r>
              <a:rPr lang="en-GB" sz="2800" dirty="0">
                <a:solidFill>
                  <a:prstClr val="white"/>
                </a:solidFill>
              </a:rPr>
              <a:t>present tense –</a:t>
            </a:r>
            <a:r>
              <a:rPr lang="en-GB" sz="2800" dirty="0" err="1">
                <a:solidFill>
                  <a:prstClr val="white"/>
                </a:solidFill>
              </a:rPr>
              <a:t>ar</a:t>
            </a:r>
            <a:r>
              <a:rPr lang="en-GB" sz="2800" dirty="0">
                <a:solidFill>
                  <a:prstClr val="white"/>
                </a:solidFill>
              </a:rPr>
              <a:t> verbs [revisited]</a:t>
            </a:r>
            <a:endParaRPr lang="en-US" sz="2800" dirty="0"/>
          </a:p>
          <a:p>
            <a:endParaRPr lang="en-GB" sz="2800" dirty="0"/>
          </a:p>
          <a:p>
            <a:endParaRPr lang="en-GB" sz="28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8" y="1643449"/>
            <a:ext cx="6640512" cy="1153726"/>
          </a:xfrm>
        </p:spPr>
        <p:txBody>
          <a:bodyPr>
            <a:normAutofit/>
          </a:bodyPr>
          <a:lstStyle/>
          <a:p>
            <a:r>
              <a:rPr lang="en-GB" sz="4000" b="1" dirty="0">
                <a:solidFill>
                  <a:prstClr val="white"/>
                </a:solidFill>
              </a:rPr>
              <a:t>Comer y </a:t>
            </a:r>
            <a:r>
              <a:rPr lang="en-GB" sz="4000" b="1" dirty="0" err="1">
                <a:solidFill>
                  <a:prstClr val="white"/>
                </a:solidFill>
              </a:rPr>
              <a:t>beber</a:t>
            </a:r>
            <a:endParaRPr lang="en-GB" sz="4000" b="1" dirty="0">
              <a:solidFill>
                <a:prstClr val="white"/>
              </a:solidFill>
            </a:endParaRPr>
          </a:p>
          <a:p>
            <a:r>
              <a:rPr lang="en-GB" sz="2800" b="0" dirty="0">
                <a:solidFill>
                  <a:prstClr val="white"/>
                </a:solidFill>
              </a:rPr>
              <a:t>Talking about food</a:t>
            </a:r>
            <a:endParaRPr lang="en-GB" sz="2800" b="0" dirty="0"/>
          </a:p>
        </p:txBody>
      </p:sp>
      <p:pic>
        <p:nvPicPr>
          <p:cNvPr id="5" name="Imagen 8">
            <a:extLst>
              <a:ext uri="{FF2B5EF4-FFF2-40B4-BE49-F238E27FC236}">
                <a16:creationId xmlns:a16="http://schemas.microsoft.com/office/drawing/2014/main" id="{7FF65C2A-7C0B-4F3E-B8DB-AF75CFF31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6002" y="3455904"/>
            <a:ext cx="4676186" cy="2873320"/>
          </a:xfrm>
          <a:prstGeom prst="rect">
            <a:avLst/>
          </a:prstGeom>
        </p:spPr>
      </p:pic>
      <p:pic>
        <p:nvPicPr>
          <p:cNvPr id="6" name="Imagen 6">
            <a:extLst>
              <a:ext uri="{FF2B5EF4-FFF2-40B4-BE49-F238E27FC236}">
                <a16:creationId xmlns:a16="http://schemas.microsoft.com/office/drawing/2014/main" id="{0321405B-0A9E-4C7B-9BF5-71EB325446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0141" y="4869590"/>
            <a:ext cx="1023421" cy="1816101"/>
          </a:xfrm>
          <a:prstGeom prst="rect">
            <a:avLst/>
          </a:prstGeom>
        </p:spPr>
      </p:pic>
      <p:sp>
        <p:nvSpPr>
          <p:cNvPr id="7" name="Rectangle: Rounded Corners 6">
            <a:extLst>
              <a:ext uri="{FF2B5EF4-FFF2-40B4-BE49-F238E27FC236}">
                <a16:creationId xmlns:a16="http://schemas.microsoft.com/office/drawing/2014/main" id="{2265357B-1556-4ECA-BA12-9649A4E67810}"/>
              </a:ext>
            </a:extLst>
          </p:cNvPr>
          <p:cNvSpPr/>
          <p:nvPr/>
        </p:nvSpPr>
        <p:spPr>
          <a:xfrm rot="15931350">
            <a:off x="6656356" y="5664110"/>
            <a:ext cx="242649" cy="395375"/>
          </a:xfrm>
          <a:prstGeom prst="roundRect">
            <a:avLst/>
          </a:prstGeom>
          <a:solidFill>
            <a:srgbClr val="631010"/>
          </a:solidFill>
          <a:ln>
            <a:solidFill>
              <a:srgbClr val="530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2DD55F0-764A-41CA-847C-5F32BF487DBC}"/>
              </a:ext>
            </a:extLst>
          </p:cNvPr>
          <p:cNvSpPr txBox="1"/>
          <p:nvPr/>
        </p:nvSpPr>
        <p:spPr>
          <a:xfrm>
            <a:off x="6346299" y="6120430"/>
            <a:ext cx="862762" cy="246221"/>
          </a:xfrm>
          <a:prstGeom prst="rect">
            <a:avLst/>
          </a:prstGeom>
          <a:noFill/>
        </p:spPr>
        <p:txBody>
          <a:bodyPr wrap="square" rtlCol="0">
            <a:spAutoFit/>
          </a:bodyPr>
          <a:lstStyle/>
          <a:p>
            <a:r>
              <a:rPr lang="en-GB" sz="1000" b="1" dirty="0">
                <a:solidFill>
                  <a:schemeClr val="bg1"/>
                </a:solidFill>
                <a:latin typeface="Eras Bold ITC" panose="020B0907030504020204" pitchFamily="34" charset="0"/>
              </a:rPr>
              <a:t>CALIENTE</a:t>
            </a:r>
          </a:p>
        </p:txBody>
      </p:sp>
      <p:pic>
        <p:nvPicPr>
          <p:cNvPr id="9" name="Picture 2" descr="holy family catholic church - Clip Art Library">
            <a:extLst>
              <a:ext uri="{FF2B5EF4-FFF2-40B4-BE49-F238E27FC236}">
                <a16:creationId xmlns:a16="http://schemas.microsoft.com/office/drawing/2014/main" id="{98587250-15F9-471B-9F9F-3CE58D48CFB5}"/>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6984237" y="5597045"/>
            <a:ext cx="2443177" cy="120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17">
            <a:extLst>
              <a:ext uri="{FF2B5EF4-FFF2-40B4-BE49-F238E27FC236}">
                <a16:creationId xmlns:a16="http://schemas.microsoft.com/office/drawing/2014/main" id="{94D3612B-9A8E-4B36-8C75-759D4A1950F8}"/>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9314169" y="5206732"/>
            <a:ext cx="1797533" cy="1546831"/>
          </a:xfrm>
          <a:prstGeom prst="rect">
            <a:avLst/>
          </a:prstGeom>
        </p:spPr>
      </p:pic>
    </p:spTree>
    <p:extLst>
      <p:ext uri="{BB962C8B-B14F-4D97-AF65-F5344CB8AC3E}">
        <p14:creationId xmlns:p14="http://schemas.microsoft.com/office/powerpoint/2010/main" val="76840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600701" cy="647577"/>
          </a:xfrm>
        </p:spPr>
        <p:txBody>
          <a:bodyPr>
            <a:normAutofit/>
          </a:bodyPr>
          <a:lstStyle/>
          <a:p>
            <a:pPr lvl="0">
              <a:lnSpc>
                <a:spcPct val="100000"/>
              </a:lnSpc>
              <a:spcBef>
                <a:spcPts val="0"/>
              </a:spcBef>
            </a:pPr>
            <a:r>
              <a:rPr lang="en-GB" sz="2800" b="1" dirty="0">
                <a:solidFill>
                  <a:schemeClr val="bg1"/>
                </a:solidFill>
                <a:ea typeface="+mn-ea"/>
                <a:cs typeface="+mn-cs"/>
              </a:rPr>
              <a:t>Lucía </a:t>
            </a:r>
            <a:r>
              <a:rPr lang="en-GB" sz="2800" b="1" dirty="0" err="1">
                <a:solidFill>
                  <a:schemeClr val="bg1"/>
                </a:solidFill>
                <a:ea typeface="+mn-ea"/>
                <a:cs typeface="+mn-cs"/>
              </a:rPr>
              <a:t>prepara</a:t>
            </a:r>
            <a:r>
              <a:rPr lang="en-GB" sz="2800" b="1" dirty="0">
                <a:solidFill>
                  <a:schemeClr val="bg1"/>
                </a:solidFill>
                <a:ea typeface="+mn-ea"/>
                <a:cs typeface="+mn-cs"/>
              </a:rPr>
              <a:t> una comida</a:t>
            </a:r>
            <a:endParaRPr lang="en-GB" sz="3600" b="1" dirty="0">
              <a:solidFill>
                <a:schemeClr val="bg1"/>
              </a:solidFill>
            </a:endParaRPr>
          </a:p>
        </p:txBody>
      </p:sp>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82286" y="2088085"/>
            <a:ext cx="11845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latin typeface="Century Gothic" panose="020F0302020204030204"/>
              </a:rPr>
              <a:t>¿</a:t>
            </a:r>
            <a:r>
              <a:rPr lang="en-GB" sz="2400" b="1" noProof="0" dirty="0" err="1">
                <a:latin typeface="Century Gothic" panose="020F0302020204030204"/>
              </a:rPr>
              <a:t>Qué</a:t>
            </a:r>
            <a:r>
              <a:rPr lang="en-GB" sz="2400" b="1" noProof="0" dirty="0">
                <a:latin typeface="Century Gothic" panose="020F0302020204030204"/>
              </a:rPr>
              <a:t> palabras </a:t>
            </a:r>
            <a:r>
              <a:rPr lang="en-GB" sz="2400" b="1" noProof="0" dirty="0" err="1">
                <a:latin typeface="Century Gothic" panose="020F0302020204030204"/>
              </a:rPr>
              <a:t>tienen</a:t>
            </a:r>
            <a:r>
              <a:rPr lang="en-GB" sz="2400" b="1" noProof="0" dirty="0">
                <a:latin typeface="Century Gothic" panose="020F0302020204030204"/>
              </a:rPr>
              <a:t> el </a:t>
            </a:r>
            <a:r>
              <a:rPr lang="en-GB" sz="2400" b="1" noProof="0" dirty="0" err="1">
                <a:latin typeface="Century Gothic" panose="020F0302020204030204"/>
              </a:rPr>
              <a:t>énfasis</a:t>
            </a:r>
            <a:r>
              <a:rPr lang="en-GB" sz="2400" b="1" noProof="0" dirty="0">
                <a:latin typeface="Century Gothic" panose="020F0302020204030204"/>
              </a:rPr>
              <a:t> </a:t>
            </a:r>
            <a:r>
              <a:rPr lang="en-GB" sz="2400" b="1" noProof="0" dirty="0" err="1">
                <a:latin typeface="Century Gothic" panose="020F0302020204030204"/>
              </a:rPr>
              <a:t>en</a:t>
            </a:r>
            <a:r>
              <a:rPr lang="en-GB" sz="2400" b="1" noProof="0" dirty="0">
                <a:latin typeface="Century Gothic" panose="020F0302020204030204"/>
              </a:rPr>
              <a:t> la </a:t>
            </a:r>
            <a:r>
              <a:rPr lang="en-GB" sz="2400" b="1" noProof="0" dirty="0" err="1">
                <a:latin typeface="Century Gothic" panose="020F0302020204030204"/>
              </a:rPr>
              <a:t>penúltima</a:t>
            </a:r>
            <a:r>
              <a:rPr lang="en-GB" sz="2400" b="1" noProof="0" dirty="0">
                <a:latin typeface="Century Gothic" panose="020F0302020204030204"/>
              </a:rPr>
              <a:t> </a:t>
            </a:r>
            <a:r>
              <a:rPr lang="en-GB" sz="2400" b="1" noProof="0" dirty="0" err="1">
                <a:latin typeface="Century Gothic" panose="020F0302020204030204"/>
              </a:rPr>
              <a:t>sílaba</a:t>
            </a:r>
            <a:r>
              <a:rPr lang="en-GB" sz="2400" b="1" noProof="0" dirty="0">
                <a:latin typeface="Century Gothic" panose="020F0302020204030204"/>
              </a:rPr>
              <a:t>? Lee las </a:t>
            </a:r>
            <a:r>
              <a:rPr lang="en-GB" sz="2400" b="1" noProof="0" dirty="0" err="1">
                <a:latin typeface="Century Gothic" panose="020F0302020204030204"/>
              </a:rPr>
              <a:t>frases</a:t>
            </a:r>
            <a:r>
              <a:rPr lang="en-GB" sz="2400" b="1" noProof="0" dirty="0">
                <a:latin typeface="Century Gothic" panose="020F0302020204030204"/>
              </a:rPr>
              <a:t> </a:t>
            </a:r>
            <a:r>
              <a:rPr lang="en-GB" sz="2400" b="1" noProof="0" dirty="0" err="1">
                <a:latin typeface="Century Gothic" panose="020F0302020204030204"/>
              </a:rPr>
              <a:t>en</a:t>
            </a:r>
            <a:r>
              <a:rPr lang="en-GB" sz="2400" b="1" noProof="0" dirty="0">
                <a:latin typeface="Century Gothic" panose="020F0302020204030204"/>
              </a:rPr>
              <a:t> parejas y </a:t>
            </a:r>
            <a:r>
              <a:rPr lang="en-GB" sz="2400" b="1" noProof="0" dirty="0" err="1">
                <a:latin typeface="Century Gothic" panose="020F0302020204030204"/>
              </a:rPr>
              <a:t>marca</a:t>
            </a:r>
            <a:r>
              <a:rPr lang="en-GB" sz="2400" b="1" noProof="0" dirty="0">
                <a:latin typeface="Century Gothic" panose="020F0302020204030204"/>
              </a:rPr>
              <a:t> las </a:t>
            </a:r>
            <a:r>
              <a:rPr lang="en-GB" sz="2400" b="1" noProof="0" dirty="0" err="1">
                <a:latin typeface="Century Gothic" panose="020F0302020204030204"/>
              </a:rPr>
              <a:t>sílabas</a:t>
            </a:r>
            <a:r>
              <a:rPr lang="en-GB" sz="2400" b="1" noProof="0" dirty="0">
                <a:latin typeface="Century Gothic" panose="020F0302020204030204"/>
              </a:rPr>
              <a:t> con </a:t>
            </a:r>
            <a:r>
              <a:rPr lang="en-GB" sz="2400" b="1" noProof="0" dirty="0" err="1">
                <a:latin typeface="Century Gothic" panose="020F0302020204030204"/>
              </a:rPr>
              <a:t>énfasis</a:t>
            </a:r>
            <a:r>
              <a:rPr lang="en-GB" sz="2400" b="1" noProof="0" dirty="0">
                <a:latin typeface="Century Gothic" panose="020F0302020204030204"/>
              </a:rPr>
              <a:t>.</a:t>
            </a:r>
          </a:p>
        </p:txBody>
      </p:sp>
      <p:pic>
        <p:nvPicPr>
          <p:cNvPr id="4" name="Imagen 3">
            <a:extLst>
              <a:ext uri="{FF2B5EF4-FFF2-40B4-BE49-F238E27FC236}">
                <a16:creationId xmlns:a16="http://schemas.microsoft.com/office/drawing/2014/main" id="{06598457-CD6F-EE4F-B13F-A381CAE2E1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6574" y="77978"/>
            <a:ext cx="1289905" cy="1200329"/>
          </a:xfrm>
          <a:prstGeom prst="rect">
            <a:avLst/>
          </a:prstGeom>
        </p:spPr>
      </p:pic>
      <p:sp>
        <p:nvSpPr>
          <p:cNvPr id="22" name="TextBox 19">
            <a:extLst>
              <a:ext uri="{FF2B5EF4-FFF2-40B4-BE49-F238E27FC236}">
                <a16:creationId xmlns:a16="http://schemas.microsoft.com/office/drawing/2014/main" id="{8AE2ADC0-3F91-C74D-B0C5-BFEB0655E763}"/>
              </a:ext>
            </a:extLst>
          </p:cNvPr>
          <p:cNvSpPr txBox="1"/>
          <p:nvPr/>
        </p:nvSpPr>
        <p:spPr>
          <a:xfrm>
            <a:off x="56105" y="3015031"/>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1. Lucía </a:t>
            </a:r>
            <a:r>
              <a:rPr lang="en-GB" sz="2400" dirty="0" err="1">
                <a:solidFill>
                  <a:schemeClr val="accent5">
                    <a:lumMod val="50000"/>
                  </a:schemeClr>
                </a:solidFill>
                <a:latin typeface="Century Gothic" panose="020B0502020202020204" pitchFamily="34" charset="0"/>
              </a:rPr>
              <a:t>ve</a:t>
            </a:r>
            <a:r>
              <a:rPr lang="en-GB" sz="2400" dirty="0">
                <a:solidFill>
                  <a:schemeClr val="accent5">
                    <a:lumMod val="50000"/>
                  </a:schemeClr>
                </a:solidFill>
                <a:latin typeface="Century Gothic" panose="020B0502020202020204" pitchFamily="34" charset="0"/>
              </a:rPr>
              <a:t> al </a:t>
            </a:r>
            <a:r>
              <a:rPr lang="en-GB" sz="2400" dirty="0" err="1">
                <a:solidFill>
                  <a:schemeClr val="accent5">
                    <a:lumMod val="50000"/>
                  </a:schemeClr>
                </a:solidFill>
                <a:latin typeface="Century Gothic" panose="020B0502020202020204" pitchFamily="34" charset="0"/>
              </a:rPr>
              <a:t>profesor</a:t>
            </a:r>
            <a:r>
              <a:rPr lang="en-GB" sz="2400" dirty="0">
                <a:solidFill>
                  <a:schemeClr val="accent5">
                    <a:lumMod val="50000"/>
                  </a:schemeClr>
                </a:solidFill>
                <a:latin typeface="Century Gothic" panose="020B0502020202020204" pitchFamily="34" charset="0"/>
              </a:rPr>
              <a:t> del colegio </a:t>
            </a:r>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el mercado, </a:t>
            </a:r>
            <a:r>
              <a:rPr lang="en-GB" sz="2400" dirty="0" err="1">
                <a:solidFill>
                  <a:schemeClr val="accent5">
                    <a:lumMod val="50000"/>
                  </a:schemeClr>
                </a:solidFill>
                <a:latin typeface="Century Gothic" panose="020B0502020202020204" pitchFamily="34" charset="0"/>
              </a:rPr>
              <a:t>entonces</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saluda</a:t>
            </a:r>
            <a:r>
              <a:rPr lang="en-GB" sz="2400" dirty="0">
                <a:solidFill>
                  <a:schemeClr val="accent5">
                    <a:lumMod val="50000"/>
                  </a:schemeClr>
                </a:solidFill>
                <a:latin typeface="Century Gothic" panose="020B0502020202020204" pitchFamily="34" charset="0"/>
              </a:rPr>
              <a:t>.</a:t>
            </a:r>
          </a:p>
        </p:txBody>
      </p:sp>
      <p:sp>
        <p:nvSpPr>
          <p:cNvPr id="23" name="TextBox 19">
            <a:extLst>
              <a:ext uri="{FF2B5EF4-FFF2-40B4-BE49-F238E27FC236}">
                <a16:creationId xmlns:a16="http://schemas.microsoft.com/office/drawing/2014/main" id="{26C6A9E6-F471-0F47-8AAA-63C55415AA6C}"/>
              </a:ext>
            </a:extLst>
          </p:cNvPr>
          <p:cNvSpPr txBox="1"/>
          <p:nvPr/>
        </p:nvSpPr>
        <p:spPr>
          <a:xfrm>
            <a:off x="109421" y="3719713"/>
            <a:ext cx="11817558"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tía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vive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cerca</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ella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entonces</a:t>
            </a:r>
            <a:r>
              <a:rPr lang="en-GB" sz="2400" dirty="0">
                <a:solidFill>
                  <a:schemeClr val="accent5">
                    <a:lumMod val="50000"/>
                  </a:schemeClr>
                </a:solidFill>
                <a:latin typeface="Century Gothic" panose="020B0502020202020204" pitchFamily="34" charset="0"/>
              </a:rPr>
              <a:t> la llama para </a:t>
            </a:r>
            <a:r>
              <a:rPr lang="en-GB" sz="2400" dirty="0" err="1">
                <a:solidFill>
                  <a:schemeClr val="accent5">
                    <a:lumMod val="50000"/>
                  </a:schemeClr>
                </a:solidFill>
                <a:latin typeface="Century Gothic" panose="020B0502020202020204" pitchFamily="34" charset="0"/>
              </a:rPr>
              <a:t>pedir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ingredientes</a:t>
            </a:r>
            <a:r>
              <a:rPr lang="en-GB" sz="2400" dirty="0">
                <a:solidFill>
                  <a:schemeClr val="accent5">
                    <a:lumMod val="50000"/>
                  </a:schemeClr>
                </a:solidFill>
                <a:latin typeface="Century Gothic" panose="020B0502020202020204" pitchFamily="34" charset="0"/>
              </a:rPr>
              <a:t>.</a:t>
            </a:r>
          </a:p>
        </p:txBody>
      </p:sp>
      <p:sp>
        <p:nvSpPr>
          <p:cNvPr id="24" name="TextBox 19">
            <a:extLst>
              <a:ext uri="{FF2B5EF4-FFF2-40B4-BE49-F238E27FC236}">
                <a16:creationId xmlns:a16="http://schemas.microsoft.com/office/drawing/2014/main" id="{58CC4CFB-CB65-754C-B9E9-DE3F03D5728C}"/>
              </a:ext>
            </a:extLst>
          </p:cNvPr>
          <p:cNvSpPr txBox="1"/>
          <p:nvPr/>
        </p:nvSpPr>
        <p:spPr>
          <a:xfrm>
            <a:off x="109421" y="4424395"/>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Ahora</a:t>
            </a:r>
            <a:r>
              <a:rPr lang="en-GB" sz="2400" dirty="0">
                <a:solidFill>
                  <a:schemeClr val="accent5">
                    <a:lumMod val="50000"/>
                  </a:schemeClr>
                </a:solidFill>
                <a:latin typeface="Century Gothic" panose="020B0502020202020204" pitchFamily="34" charset="0"/>
              </a:rPr>
              <a:t> Lucía </a:t>
            </a:r>
            <a:r>
              <a:rPr lang="en-GB" sz="2400" dirty="0" err="1">
                <a:solidFill>
                  <a:schemeClr val="accent5">
                    <a:lumMod val="50000"/>
                  </a:schemeClr>
                </a:solidFill>
                <a:latin typeface="Century Gothic" panose="020B0502020202020204" pitchFamily="34" charset="0"/>
              </a:rPr>
              <a:t>tiene</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fruta</a:t>
            </a:r>
            <a:r>
              <a:rPr lang="en-GB" sz="2400" dirty="0">
                <a:solidFill>
                  <a:schemeClr val="accent5">
                    <a:lumMod val="50000"/>
                  </a:schemeClr>
                </a:solidFill>
                <a:latin typeface="Century Gothic" panose="020B0502020202020204" pitchFamily="34" charset="0"/>
              </a:rPr>
              <a:t> y la </a:t>
            </a:r>
            <a:r>
              <a:rPr lang="en-GB" sz="2400" dirty="0" err="1">
                <a:solidFill>
                  <a:schemeClr val="accent5">
                    <a:lumMod val="50000"/>
                  </a:schemeClr>
                </a:solidFill>
                <a:latin typeface="Century Gothic" panose="020B0502020202020204" pitchFamily="34" charset="0"/>
              </a:rPr>
              <a:t>corta</a:t>
            </a:r>
            <a:r>
              <a:rPr lang="en-GB" sz="2400" dirty="0">
                <a:solidFill>
                  <a:schemeClr val="accent5">
                    <a:lumMod val="50000"/>
                  </a:schemeClr>
                </a:solidFill>
                <a:latin typeface="Century Gothic" panose="020B0502020202020204" pitchFamily="34" charset="0"/>
              </a:rPr>
              <a:t>.</a:t>
            </a:r>
          </a:p>
        </p:txBody>
      </p:sp>
      <p:sp>
        <p:nvSpPr>
          <p:cNvPr id="25" name="TextBox 19">
            <a:extLst>
              <a:ext uri="{FF2B5EF4-FFF2-40B4-BE49-F238E27FC236}">
                <a16:creationId xmlns:a16="http://schemas.microsoft.com/office/drawing/2014/main" id="{2C562CCF-5917-714F-97FC-217B9AC4A5CE}"/>
              </a:ext>
            </a:extLst>
          </p:cNvPr>
          <p:cNvSpPr txBox="1"/>
          <p:nvPr/>
        </p:nvSpPr>
        <p:spPr>
          <a:xfrm>
            <a:off x="109421" y="5129077"/>
            <a:ext cx="12082579"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4. Daniel </a:t>
            </a:r>
            <a:r>
              <a:rPr lang="en-GB" sz="2400" dirty="0" err="1">
                <a:solidFill>
                  <a:schemeClr val="accent5">
                    <a:lumMod val="50000"/>
                  </a:schemeClr>
                </a:solidFill>
                <a:latin typeface="Century Gothic" panose="020B0502020202020204" pitchFamily="34" charset="0"/>
              </a:rPr>
              <a:t>quiere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ayudar</a:t>
            </a: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así</a:t>
            </a:r>
            <a:r>
              <a:rPr lang="en-GB" sz="2400" dirty="0">
                <a:solidFill>
                  <a:schemeClr val="accent5">
                    <a:lumMod val="50000"/>
                  </a:schemeClr>
                </a:solidFill>
                <a:latin typeface="Century Gothic" panose="020B0502020202020204" pitchFamily="34" charset="0"/>
              </a:rPr>
              <a:t> que la </a:t>
            </a:r>
            <a:r>
              <a:rPr lang="en-GB" sz="2400" dirty="0" err="1">
                <a:solidFill>
                  <a:schemeClr val="accent5">
                    <a:lumMod val="50000"/>
                  </a:schemeClr>
                </a:solidFill>
                <a:latin typeface="Century Gothic" panose="020B0502020202020204" pitchFamily="34" charset="0"/>
              </a:rPr>
              <a:t>acompaña</a:t>
            </a:r>
            <a:r>
              <a:rPr lang="en-GB" sz="2400" dirty="0">
                <a:solidFill>
                  <a:schemeClr val="accent5">
                    <a:lumMod val="50000"/>
                  </a:schemeClr>
                </a:solidFill>
                <a:latin typeface="Century Gothic" panose="020B0502020202020204" pitchFamily="34" charset="0"/>
              </a:rPr>
              <a:t> a la </a:t>
            </a:r>
            <a:r>
              <a:rPr lang="en-GB" sz="2400" dirty="0" err="1">
                <a:solidFill>
                  <a:schemeClr val="accent5">
                    <a:lumMod val="50000"/>
                  </a:schemeClr>
                </a:solidFill>
                <a:latin typeface="Century Gothic" panose="020B0502020202020204" pitchFamily="34" charset="0"/>
              </a:rPr>
              <a:t>cocina</a:t>
            </a:r>
            <a:r>
              <a:rPr lang="en-GB" sz="2400" dirty="0">
                <a:solidFill>
                  <a:schemeClr val="accent5">
                    <a:lumMod val="50000"/>
                  </a:schemeClr>
                </a:solidFill>
                <a:latin typeface="Century Gothic" panose="020B0502020202020204" pitchFamily="34" charset="0"/>
              </a:rPr>
              <a:t>.</a:t>
            </a:r>
          </a:p>
        </p:txBody>
      </p:sp>
      <p:sp>
        <p:nvSpPr>
          <p:cNvPr id="26" name="TextBox 19">
            <a:extLst>
              <a:ext uri="{FF2B5EF4-FFF2-40B4-BE49-F238E27FC236}">
                <a16:creationId xmlns:a16="http://schemas.microsoft.com/office/drawing/2014/main" id="{0433FE85-7C21-C74A-9AD1-2875433EC89A}"/>
              </a:ext>
            </a:extLst>
          </p:cNvPr>
          <p:cNvSpPr txBox="1"/>
          <p:nvPr/>
        </p:nvSpPr>
        <p:spPr>
          <a:xfrm>
            <a:off x="109421" y="5833759"/>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Cuando</a:t>
            </a:r>
            <a:r>
              <a:rPr lang="en-GB" sz="2400" dirty="0">
                <a:solidFill>
                  <a:schemeClr val="accent5">
                    <a:lumMod val="50000"/>
                  </a:schemeClr>
                </a:solidFill>
                <a:latin typeface="Century Gothic" panose="020B0502020202020204" pitchFamily="34" charset="0"/>
              </a:rPr>
              <a:t> el dulce </a:t>
            </a:r>
            <a:r>
              <a:rPr lang="en-GB" sz="2400" dirty="0" err="1">
                <a:solidFill>
                  <a:schemeClr val="accent5">
                    <a:lumMod val="50000"/>
                  </a:schemeClr>
                </a:solidFill>
                <a:latin typeface="Century Gothic" panose="020B0502020202020204" pitchFamily="34" charset="0"/>
              </a:rPr>
              <a:t>está</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listo</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coloca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encima</a:t>
            </a:r>
            <a:r>
              <a:rPr lang="en-GB" sz="2400" dirty="0">
                <a:solidFill>
                  <a:schemeClr val="accent5">
                    <a:lumMod val="50000"/>
                  </a:schemeClr>
                </a:solidFill>
                <a:latin typeface="Century Gothic" panose="020B0502020202020204" pitchFamily="34" charset="0"/>
              </a:rPr>
              <a:t> de la mesa.</a:t>
            </a:r>
          </a:p>
        </p:txBody>
      </p:sp>
      <p:sp>
        <p:nvSpPr>
          <p:cNvPr id="27" name="TextBox 19">
            <a:extLst>
              <a:ext uri="{FF2B5EF4-FFF2-40B4-BE49-F238E27FC236}">
                <a16:creationId xmlns:a16="http://schemas.microsoft.com/office/drawing/2014/main" id="{AEAF8AC9-E218-344F-B240-7B3EF7505B99}"/>
              </a:ext>
            </a:extLst>
          </p:cNvPr>
          <p:cNvSpPr txBox="1"/>
          <p:nvPr/>
        </p:nvSpPr>
        <p:spPr>
          <a:xfrm>
            <a:off x="56105" y="3017286"/>
            <a:ext cx="10827795" cy="461665"/>
          </a:xfrm>
          <a:prstGeom prst="rect">
            <a:avLst/>
          </a:prstGeom>
          <a:noFill/>
        </p:spPr>
        <p:txBody>
          <a:bodyPr wrap="square" rtlCol="0">
            <a:spAutoFit/>
          </a:bodyPr>
          <a:lstStyle/>
          <a:p>
            <a:pPr lvl="0">
              <a:defRPr/>
            </a:pPr>
            <a:r>
              <a:rPr lang="en-GB" sz="2400" dirty="0">
                <a:latin typeface="Century Gothic" panose="020B0502020202020204" pitchFamily="34" charset="0"/>
              </a:rPr>
              <a:t>1. Lu</a:t>
            </a:r>
            <a:r>
              <a:rPr lang="en-GB" sz="2400" b="1" dirty="0">
                <a:latin typeface="Century Gothic" panose="020B0502020202020204" pitchFamily="34" charset="0"/>
              </a:rPr>
              <a:t>cí</a:t>
            </a:r>
            <a:r>
              <a:rPr lang="en-GB" sz="2400" dirty="0">
                <a:latin typeface="Century Gothic" panose="020B0502020202020204" pitchFamily="34" charset="0"/>
              </a:rPr>
              <a:t>a </a:t>
            </a:r>
            <a:r>
              <a:rPr lang="en-GB" sz="2400" dirty="0" err="1">
                <a:latin typeface="Century Gothic" panose="020B0502020202020204" pitchFamily="34" charset="0"/>
              </a:rPr>
              <a:t>ve</a:t>
            </a:r>
            <a:r>
              <a:rPr lang="en-GB" sz="2400" dirty="0">
                <a:latin typeface="Century Gothic" panose="020B0502020202020204" pitchFamily="34" charset="0"/>
              </a:rPr>
              <a:t> al </a:t>
            </a:r>
            <a:r>
              <a:rPr lang="en-GB" sz="2400" dirty="0" err="1">
                <a:latin typeface="Century Gothic" panose="020B0502020202020204" pitchFamily="34" charset="0"/>
              </a:rPr>
              <a:t>profesor</a:t>
            </a:r>
            <a:r>
              <a:rPr lang="en-GB" sz="2400" dirty="0">
                <a:latin typeface="Century Gothic" panose="020B0502020202020204" pitchFamily="34" charset="0"/>
              </a:rPr>
              <a:t> del co</a:t>
            </a:r>
            <a:r>
              <a:rPr lang="en-GB" sz="2400" b="1" dirty="0">
                <a:latin typeface="Century Gothic" panose="020B0502020202020204" pitchFamily="34" charset="0"/>
              </a:rPr>
              <a:t>le</a:t>
            </a:r>
            <a:r>
              <a:rPr lang="en-GB" sz="2400" dirty="0">
                <a:latin typeface="Century Gothic" panose="020B0502020202020204" pitchFamily="34" charset="0"/>
              </a:rPr>
              <a:t>gio </a:t>
            </a:r>
            <a:r>
              <a:rPr lang="en-GB" sz="2400" dirty="0" err="1">
                <a:latin typeface="Century Gothic" panose="020B0502020202020204" pitchFamily="34" charset="0"/>
              </a:rPr>
              <a:t>en</a:t>
            </a:r>
            <a:r>
              <a:rPr lang="en-GB" sz="2400" dirty="0">
                <a:latin typeface="Century Gothic" panose="020B0502020202020204" pitchFamily="34" charset="0"/>
              </a:rPr>
              <a:t> el mer</a:t>
            </a:r>
            <a:r>
              <a:rPr lang="en-GB" sz="2400" b="1" dirty="0">
                <a:latin typeface="Century Gothic" panose="020B0502020202020204" pitchFamily="34" charset="0"/>
              </a:rPr>
              <a:t>ca</a:t>
            </a:r>
            <a:r>
              <a:rPr lang="en-GB" sz="2400" dirty="0">
                <a:latin typeface="Century Gothic" panose="020B0502020202020204" pitchFamily="34" charset="0"/>
              </a:rPr>
              <a:t>do, </a:t>
            </a:r>
            <a:r>
              <a:rPr lang="en-GB" sz="2400" dirty="0" err="1">
                <a:latin typeface="Century Gothic" panose="020B0502020202020204" pitchFamily="34" charset="0"/>
              </a:rPr>
              <a:t>en</a:t>
            </a:r>
            <a:r>
              <a:rPr lang="en-GB" sz="2400" b="1" dirty="0" err="1">
                <a:latin typeface="Century Gothic" panose="020B0502020202020204" pitchFamily="34" charset="0"/>
              </a:rPr>
              <a:t>ton</a:t>
            </a:r>
            <a:r>
              <a:rPr lang="en-GB" sz="2400" dirty="0" err="1">
                <a:latin typeface="Century Gothic" panose="020B0502020202020204" pitchFamily="34" charset="0"/>
              </a:rPr>
              <a:t>ces</a:t>
            </a:r>
            <a:r>
              <a:rPr lang="en-GB" sz="2400" dirty="0">
                <a:latin typeface="Century Gothic" panose="020B0502020202020204" pitchFamily="34" charset="0"/>
              </a:rPr>
              <a:t> lo </a:t>
            </a:r>
            <a:r>
              <a:rPr lang="en-GB" sz="2400" dirty="0" err="1">
                <a:latin typeface="Century Gothic" panose="020B0502020202020204" pitchFamily="34" charset="0"/>
              </a:rPr>
              <a:t>sa</a:t>
            </a:r>
            <a:r>
              <a:rPr lang="en-GB" sz="2400" b="1" dirty="0" err="1">
                <a:latin typeface="Century Gothic" panose="020B0502020202020204" pitchFamily="34" charset="0"/>
              </a:rPr>
              <a:t>lu</a:t>
            </a:r>
            <a:r>
              <a:rPr lang="en-GB" sz="2400" dirty="0" err="1">
                <a:latin typeface="Century Gothic" panose="020B0502020202020204" pitchFamily="34" charset="0"/>
              </a:rPr>
              <a:t>da</a:t>
            </a:r>
            <a:r>
              <a:rPr lang="en-GB" sz="2400" dirty="0">
                <a:latin typeface="Century Gothic" panose="020B0502020202020204" pitchFamily="34" charset="0"/>
              </a:rPr>
              <a:t>.</a:t>
            </a:r>
          </a:p>
        </p:txBody>
      </p:sp>
      <p:sp>
        <p:nvSpPr>
          <p:cNvPr id="28" name="TextBox 19">
            <a:extLst>
              <a:ext uri="{FF2B5EF4-FFF2-40B4-BE49-F238E27FC236}">
                <a16:creationId xmlns:a16="http://schemas.microsoft.com/office/drawing/2014/main" id="{DBF1057E-5257-7943-B3E6-DAF1B5F9422C}"/>
              </a:ext>
            </a:extLst>
          </p:cNvPr>
          <p:cNvSpPr txBox="1"/>
          <p:nvPr/>
        </p:nvSpPr>
        <p:spPr>
          <a:xfrm>
            <a:off x="109421" y="3725303"/>
            <a:ext cx="11817558" cy="461665"/>
          </a:xfrm>
          <a:prstGeom prst="rect">
            <a:avLst/>
          </a:prstGeom>
          <a:noFill/>
        </p:spPr>
        <p:txBody>
          <a:bodyPr wrap="square" rtlCol="0">
            <a:spAutoFit/>
          </a:bodyPr>
          <a:lstStyle/>
          <a:p>
            <a:pPr lvl="0">
              <a:defRPr/>
            </a:pPr>
            <a:r>
              <a:rPr lang="en-GB" sz="2400" dirty="0">
                <a:latin typeface="Century Gothic" panose="020B0502020202020204" pitchFamily="34" charset="0"/>
              </a:rPr>
              <a:t>2. </a:t>
            </a:r>
            <a:r>
              <a:rPr lang="en-GB" sz="2400" dirty="0" err="1">
                <a:latin typeface="Century Gothic" panose="020B0502020202020204" pitchFamily="34" charset="0"/>
              </a:rPr>
              <a:t>Su</a:t>
            </a:r>
            <a:r>
              <a:rPr lang="en-GB" sz="2400" dirty="0">
                <a:latin typeface="Century Gothic" panose="020B0502020202020204" pitchFamily="34" charset="0"/>
              </a:rPr>
              <a:t> </a:t>
            </a:r>
            <a:r>
              <a:rPr lang="en-GB" sz="2400" b="1" dirty="0" err="1">
                <a:latin typeface="Century Gothic" panose="020B0502020202020204" pitchFamily="34" charset="0"/>
              </a:rPr>
              <a:t>tí</a:t>
            </a:r>
            <a:r>
              <a:rPr lang="en-GB" sz="2400" dirty="0" err="1">
                <a:latin typeface="Century Gothic" panose="020B0502020202020204" pitchFamily="34" charset="0"/>
              </a:rPr>
              <a:t>a</a:t>
            </a:r>
            <a:r>
              <a:rPr lang="en-GB" sz="2400" dirty="0">
                <a:latin typeface="Century Gothic" panose="020B0502020202020204" pitchFamily="34" charset="0"/>
              </a:rPr>
              <a:t> </a:t>
            </a:r>
            <a:r>
              <a:rPr lang="en-GB" sz="2400" b="1" dirty="0" err="1">
                <a:latin typeface="Century Gothic" panose="020B0502020202020204" pitchFamily="34" charset="0"/>
              </a:rPr>
              <a:t>vi</a:t>
            </a:r>
            <a:r>
              <a:rPr lang="en-GB" sz="2400" dirty="0" err="1">
                <a:latin typeface="Century Gothic" panose="020B0502020202020204" pitchFamily="34" charset="0"/>
              </a:rPr>
              <a:t>ve</a:t>
            </a:r>
            <a:r>
              <a:rPr lang="en-GB" sz="2400" dirty="0">
                <a:latin typeface="Century Gothic" panose="020B0502020202020204" pitchFamily="34" charset="0"/>
              </a:rPr>
              <a:t> </a:t>
            </a:r>
            <a:r>
              <a:rPr lang="en-GB" sz="2400" b="1" dirty="0" err="1">
                <a:latin typeface="Century Gothic" panose="020B0502020202020204" pitchFamily="34" charset="0"/>
              </a:rPr>
              <a:t>cer</a:t>
            </a:r>
            <a:r>
              <a:rPr lang="en-GB" sz="2400" dirty="0" err="1">
                <a:latin typeface="Century Gothic" panose="020B0502020202020204" pitchFamily="34" charset="0"/>
              </a:rPr>
              <a:t>ca</a:t>
            </a:r>
            <a:r>
              <a:rPr lang="en-GB" sz="2400" dirty="0">
                <a:latin typeface="Century Gothic" panose="020B0502020202020204" pitchFamily="34" charset="0"/>
              </a:rPr>
              <a:t> de </a:t>
            </a:r>
            <a:r>
              <a:rPr lang="en-GB" sz="2400" dirty="0" err="1">
                <a:latin typeface="Century Gothic" panose="020B0502020202020204" pitchFamily="34" charset="0"/>
              </a:rPr>
              <a:t>ella</a:t>
            </a:r>
            <a:r>
              <a:rPr lang="en-GB" sz="2400" dirty="0">
                <a:latin typeface="Century Gothic" panose="020B0502020202020204" pitchFamily="34" charset="0"/>
              </a:rPr>
              <a:t> </a:t>
            </a:r>
            <a:r>
              <a:rPr lang="en-GB" sz="2400" dirty="0" err="1">
                <a:latin typeface="Century Gothic" panose="020B0502020202020204" pitchFamily="34" charset="0"/>
              </a:rPr>
              <a:t>en</a:t>
            </a:r>
            <a:r>
              <a:rPr lang="en-GB" sz="2400" b="1" dirty="0" err="1">
                <a:latin typeface="Century Gothic" panose="020B0502020202020204" pitchFamily="34" charset="0"/>
              </a:rPr>
              <a:t>ton</a:t>
            </a:r>
            <a:r>
              <a:rPr lang="en-GB" sz="2400" dirty="0" err="1">
                <a:latin typeface="Century Gothic" panose="020B0502020202020204" pitchFamily="34" charset="0"/>
              </a:rPr>
              <a:t>ces</a:t>
            </a:r>
            <a:r>
              <a:rPr lang="en-GB" sz="2400" dirty="0">
                <a:latin typeface="Century Gothic" panose="020B0502020202020204" pitchFamily="34" charset="0"/>
              </a:rPr>
              <a:t> la </a:t>
            </a:r>
            <a:r>
              <a:rPr lang="en-GB" sz="2400" b="1" dirty="0">
                <a:latin typeface="Century Gothic" panose="020B0502020202020204" pitchFamily="34" charset="0"/>
              </a:rPr>
              <a:t>lla</a:t>
            </a:r>
            <a:r>
              <a:rPr lang="en-GB" sz="2400" dirty="0">
                <a:latin typeface="Century Gothic" panose="020B0502020202020204" pitchFamily="34" charset="0"/>
              </a:rPr>
              <a:t>ma </a:t>
            </a:r>
            <a:r>
              <a:rPr lang="en-GB" sz="2400" b="1" dirty="0">
                <a:latin typeface="Century Gothic" panose="020B0502020202020204" pitchFamily="34" charset="0"/>
              </a:rPr>
              <a:t>pa</a:t>
            </a:r>
            <a:r>
              <a:rPr lang="en-GB" sz="2400" dirty="0">
                <a:latin typeface="Century Gothic" panose="020B0502020202020204" pitchFamily="34" charset="0"/>
              </a:rPr>
              <a:t>ra </a:t>
            </a:r>
            <a:r>
              <a:rPr lang="en-GB" sz="2400" dirty="0" err="1">
                <a:latin typeface="Century Gothic" panose="020B0502020202020204" pitchFamily="34" charset="0"/>
              </a:rPr>
              <a:t>pedir</a:t>
            </a:r>
            <a:r>
              <a:rPr lang="en-GB" sz="2400" dirty="0">
                <a:latin typeface="Century Gothic" panose="020B0502020202020204" pitchFamily="34" charset="0"/>
              </a:rPr>
              <a:t> </a:t>
            </a:r>
            <a:r>
              <a:rPr lang="en-GB" sz="2400" dirty="0" err="1">
                <a:latin typeface="Century Gothic" panose="020B0502020202020204" pitchFamily="34" charset="0"/>
              </a:rPr>
              <a:t>ingre</a:t>
            </a:r>
            <a:r>
              <a:rPr lang="en-GB" sz="2400" b="1" dirty="0" err="1">
                <a:latin typeface="Century Gothic" panose="020B0502020202020204" pitchFamily="34" charset="0"/>
              </a:rPr>
              <a:t>dien</a:t>
            </a:r>
            <a:r>
              <a:rPr lang="en-GB" sz="2400" dirty="0" err="1">
                <a:latin typeface="Century Gothic" panose="020B0502020202020204" pitchFamily="34" charset="0"/>
              </a:rPr>
              <a:t>tes</a:t>
            </a:r>
            <a:r>
              <a:rPr lang="en-GB" sz="2400" dirty="0">
                <a:latin typeface="Century Gothic" panose="020B0502020202020204" pitchFamily="34" charset="0"/>
              </a:rPr>
              <a:t>.</a:t>
            </a:r>
          </a:p>
        </p:txBody>
      </p:sp>
      <p:sp>
        <p:nvSpPr>
          <p:cNvPr id="29" name="TextBox 19">
            <a:extLst>
              <a:ext uri="{FF2B5EF4-FFF2-40B4-BE49-F238E27FC236}">
                <a16:creationId xmlns:a16="http://schemas.microsoft.com/office/drawing/2014/main" id="{21F3E444-5FD6-1C4D-89EF-C1FAD9877B27}"/>
              </a:ext>
            </a:extLst>
          </p:cNvPr>
          <p:cNvSpPr txBox="1"/>
          <p:nvPr/>
        </p:nvSpPr>
        <p:spPr>
          <a:xfrm>
            <a:off x="109421" y="4420066"/>
            <a:ext cx="10827795" cy="461665"/>
          </a:xfrm>
          <a:prstGeom prst="rect">
            <a:avLst/>
          </a:prstGeom>
          <a:noFill/>
        </p:spPr>
        <p:txBody>
          <a:bodyPr wrap="square" rtlCol="0">
            <a:spAutoFit/>
          </a:bodyPr>
          <a:lstStyle/>
          <a:p>
            <a:pPr lvl="0">
              <a:defRPr/>
            </a:pPr>
            <a:r>
              <a:rPr lang="en-GB" sz="2400" dirty="0">
                <a:latin typeface="Century Gothic" panose="020B0502020202020204" pitchFamily="34" charset="0"/>
              </a:rPr>
              <a:t>3. </a:t>
            </a:r>
            <a:r>
              <a:rPr lang="en-GB" sz="2400" dirty="0" err="1">
                <a:latin typeface="Century Gothic" panose="020B0502020202020204" pitchFamily="34" charset="0"/>
              </a:rPr>
              <a:t>A</a:t>
            </a:r>
            <a:r>
              <a:rPr lang="en-GB" sz="2400" b="1" dirty="0" err="1">
                <a:latin typeface="Century Gothic" panose="020B0502020202020204" pitchFamily="34" charset="0"/>
              </a:rPr>
              <a:t>ho</a:t>
            </a:r>
            <a:r>
              <a:rPr lang="en-GB" sz="2400" dirty="0" err="1">
                <a:latin typeface="Century Gothic" panose="020B0502020202020204" pitchFamily="34" charset="0"/>
              </a:rPr>
              <a:t>ra</a:t>
            </a:r>
            <a:r>
              <a:rPr lang="en-GB" sz="2400" dirty="0">
                <a:latin typeface="Century Gothic" panose="020B0502020202020204" pitchFamily="34" charset="0"/>
              </a:rPr>
              <a:t> Lu</a:t>
            </a:r>
            <a:r>
              <a:rPr lang="en-GB" sz="2400" b="1" dirty="0">
                <a:latin typeface="Century Gothic" panose="020B0502020202020204" pitchFamily="34" charset="0"/>
              </a:rPr>
              <a:t>cí</a:t>
            </a:r>
            <a:r>
              <a:rPr lang="en-GB" sz="2400" dirty="0">
                <a:latin typeface="Century Gothic" panose="020B0502020202020204" pitchFamily="34" charset="0"/>
              </a:rPr>
              <a:t>a </a:t>
            </a:r>
            <a:r>
              <a:rPr lang="en-GB" sz="2400" b="1" dirty="0" err="1">
                <a:latin typeface="Century Gothic" panose="020B0502020202020204" pitchFamily="34" charset="0"/>
              </a:rPr>
              <a:t>tie</a:t>
            </a:r>
            <a:r>
              <a:rPr lang="en-GB" sz="2400" dirty="0" err="1">
                <a:latin typeface="Century Gothic" panose="020B0502020202020204" pitchFamily="34" charset="0"/>
              </a:rPr>
              <a:t>ne</a:t>
            </a:r>
            <a:r>
              <a:rPr lang="en-GB" sz="2400" dirty="0">
                <a:latin typeface="Century Gothic" panose="020B0502020202020204" pitchFamily="34" charset="0"/>
              </a:rPr>
              <a:t> la </a:t>
            </a:r>
            <a:r>
              <a:rPr lang="en-GB" sz="2400" b="1" dirty="0" err="1">
                <a:latin typeface="Century Gothic" panose="020B0502020202020204" pitchFamily="34" charset="0"/>
              </a:rPr>
              <a:t>fru</a:t>
            </a:r>
            <a:r>
              <a:rPr lang="en-GB" sz="2400" dirty="0" err="1">
                <a:latin typeface="Century Gothic" panose="020B0502020202020204" pitchFamily="34" charset="0"/>
              </a:rPr>
              <a:t>ta</a:t>
            </a:r>
            <a:r>
              <a:rPr lang="en-GB" sz="2400" dirty="0">
                <a:latin typeface="Century Gothic" panose="020B0502020202020204" pitchFamily="34" charset="0"/>
              </a:rPr>
              <a:t> y la </a:t>
            </a:r>
            <a:r>
              <a:rPr lang="en-GB" sz="2400" b="1" dirty="0" err="1">
                <a:latin typeface="Century Gothic" panose="020B0502020202020204" pitchFamily="34" charset="0"/>
              </a:rPr>
              <a:t>cor</a:t>
            </a:r>
            <a:r>
              <a:rPr lang="en-GB" sz="2400" dirty="0" err="1">
                <a:latin typeface="Century Gothic" panose="020B0502020202020204" pitchFamily="34" charset="0"/>
              </a:rPr>
              <a:t>ta</a:t>
            </a:r>
            <a:r>
              <a:rPr lang="en-GB" sz="2400" dirty="0">
                <a:latin typeface="Century Gothic" panose="020B0502020202020204" pitchFamily="34" charset="0"/>
              </a:rPr>
              <a:t>.</a:t>
            </a:r>
          </a:p>
        </p:txBody>
      </p:sp>
      <p:sp>
        <p:nvSpPr>
          <p:cNvPr id="34" name="TextBox 19">
            <a:extLst>
              <a:ext uri="{FF2B5EF4-FFF2-40B4-BE49-F238E27FC236}">
                <a16:creationId xmlns:a16="http://schemas.microsoft.com/office/drawing/2014/main" id="{82308FBF-B074-B642-A4B0-547AFF92067A}"/>
              </a:ext>
            </a:extLst>
          </p:cNvPr>
          <p:cNvSpPr txBox="1"/>
          <p:nvPr/>
        </p:nvSpPr>
        <p:spPr>
          <a:xfrm>
            <a:off x="109421" y="5124748"/>
            <a:ext cx="12082579" cy="461665"/>
          </a:xfrm>
          <a:prstGeom prst="rect">
            <a:avLst/>
          </a:prstGeom>
          <a:noFill/>
        </p:spPr>
        <p:txBody>
          <a:bodyPr wrap="square" rtlCol="0">
            <a:spAutoFit/>
          </a:bodyPr>
          <a:lstStyle/>
          <a:p>
            <a:pPr lvl="0">
              <a:defRPr/>
            </a:pPr>
            <a:r>
              <a:rPr lang="en-GB" sz="2400" dirty="0">
                <a:latin typeface="Century Gothic" panose="020B0502020202020204" pitchFamily="34" charset="0"/>
              </a:rPr>
              <a:t>4. Daniel </a:t>
            </a:r>
            <a:r>
              <a:rPr lang="en-GB" sz="2400" b="1" dirty="0" err="1">
                <a:latin typeface="Century Gothic" panose="020B0502020202020204" pitchFamily="34" charset="0"/>
              </a:rPr>
              <a:t>quie</a:t>
            </a:r>
            <a:r>
              <a:rPr lang="en-GB" sz="2400" dirty="0" err="1">
                <a:latin typeface="Century Gothic" panose="020B0502020202020204" pitchFamily="34" charset="0"/>
              </a:rPr>
              <a:t>re</a:t>
            </a:r>
            <a:r>
              <a:rPr lang="en-GB" sz="2400" dirty="0">
                <a:latin typeface="Century Gothic" panose="020B0502020202020204" pitchFamily="34" charset="0"/>
              </a:rPr>
              <a:t> </a:t>
            </a:r>
            <a:r>
              <a:rPr lang="en-GB" sz="2400" dirty="0" err="1">
                <a:latin typeface="Century Gothic" panose="020B0502020202020204" pitchFamily="34" charset="0"/>
              </a:rPr>
              <a:t>ayudar</a:t>
            </a:r>
            <a:r>
              <a:rPr lang="en-GB" sz="2400" dirty="0">
                <a:latin typeface="Century Gothic" panose="020B0502020202020204" pitchFamily="34" charset="0"/>
              </a:rPr>
              <a:t> a </a:t>
            </a:r>
            <a:r>
              <a:rPr lang="en-GB" sz="2400" dirty="0" err="1">
                <a:latin typeface="Century Gothic" panose="020B0502020202020204" pitchFamily="34" charset="0"/>
              </a:rPr>
              <a:t>su</a:t>
            </a:r>
            <a:r>
              <a:rPr lang="en-GB" sz="2400" dirty="0">
                <a:latin typeface="Century Gothic" panose="020B0502020202020204" pitchFamily="34" charset="0"/>
              </a:rPr>
              <a:t> </a:t>
            </a:r>
            <a:r>
              <a:rPr lang="en-GB" sz="2400" dirty="0" err="1">
                <a:latin typeface="Century Gothic" panose="020B0502020202020204" pitchFamily="34" charset="0"/>
              </a:rPr>
              <a:t>her</a:t>
            </a:r>
            <a:r>
              <a:rPr lang="en-GB" sz="2400" b="1" dirty="0" err="1">
                <a:latin typeface="Century Gothic" panose="020B0502020202020204" pitchFamily="34" charset="0"/>
              </a:rPr>
              <a:t>ma</a:t>
            </a:r>
            <a:r>
              <a:rPr lang="en-GB" sz="2400" dirty="0" err="1">
                <a:latin typeface="Century Gothic" panose="020B0502020202020204" pitchFamily="34" charset="0"/>
              </a:rPr>
              <a:t>na</a:t>
            </a:r>
            <a:r>
              <a:rPr lang="en-GB" sz="2400" dirty="0">
                <a:latin typeface="Century Gothic" panose="020B0502020202020204" pitchFamily="34" charset="0"/>
              </a:rPr>
              <a:t> </a:t>
            </a:r>
            <a:r>
              <a:rPr lang="en-GB" sz="2400" dirty="0" err="1">
                <a:latin typeface="Century Gothic" panose="020B0502020202020204" pitchFamily="34" charset="0"/>
              </a:rPr>
              <a:t>así</a:t>
            </a:r>
            <a:r>
              <a:rPr lang="en-GB" sz="2400" dirty="0">
                <a:latin typeface="Century Gothic" panose="020B0502020202020204" pitchFamily="34" charset="0"/>
              </a:rPr>
              <a:t> que la </a:t>
            </a:r>
            <a:r>
              <a:rPr lang="en-GB" sz="2400" dirty="0" err="1">
                <a:latin typeface="Century Gothic" panose="020B0502020202020204" pitchFamily="34" charset="0"/>
              </a:rPr>
              <a:t>acom</a:t>
            </a:r>
            <a:r>
              <a:rPr lang="en-GB" sz="2400" b="1" dirty="0" err="1">
                <a:latin typeface="Century Gothic" panose="020B0502020202020204" pitchFamily="34" charset="0"/>
              </a:rPr>
              <a:t>pa</a:t>
            </a:r>
            <a:r>
              <a:rPr lang="en-GB" sz="2400" dirty="0" err="1">
                <a:latin typeface="Century Gothic" panose="020B0502020202020204" pitchFamily="34" charset="0"/>
              </a:rPr>
              <a:t>ña</a:t>
            </a:r>
            <a:r>
              <a:rPr lang="en-GB" sz="2400" dirty="0">
                <a:latin typeface="Century Gothic" panose="020B0502020202020204" pitchFamily="34" charset="0"/>
              </a:rPr>
              <a:t> a la </a:t>
            </a:r>
            <a:r>
              <a:rPr lang="en-GB" sz="2400" dirty="0" err="1">
                <a:latin typeface="Century Gothic" panose="020B0502020202020204" pitchFamily="34" charset="0"/>
              </a:rPr>
              <a:t>co</a:t>
            </a:r>
            <a:r>
              <a:rPr lang="en-GB" sz="2400" b="1" dirty="0" err="1">
                <a:latin typeface="Century Gothic" panose="020B0502020202020204" pitchFamily="34" charset="0"/>
              </a:rPr>
              <a:t>ci</a:t>
            </a:r>
            <a:r>
              <a:rPr lang="en-GB" sz="2400" dirty="0" err="1">
                <a:latin typeface="Century Gothic" panose="020B0502020202020204" pitchFamily="34" charset="0"/>
              </a:rPr>
              <a:t>na</a:t>
            </a:r>
            <a:r>
              <a:rPr lang="en-GB" sz="2400" dirty="0">
                <a:latin typeface="Century Gothic" panose="020B0502020202020204" pitchFamily="34" charset="0"/>
              </a:rPr>
              <a:t>.</a:t>
            </a:r>
          </a:p>
        </p:txBody>
      </p:sp>
      <p:sp>
        <p:nvSpPr>
          <p:cNvPr id="36" name="TextBox 19">
            <a:extLst>
              <a:ext uri="{FF2B5EF4-FFF2-40B4-BE49-F238E27FC236}">
                <a16:creationId xmlns:a16="http://schemas.microsoft.com/office/drawing/2014/main" id="{EC20D3B9-E4F0-B343-AE39-301B152BC28A}"/>
              </a:ext>
            </a:extLst>
          </p:cNvPr>
          <p:cNvSpPr txBox="1"/>
          <p:nvPr/>
        </p:nvSpPr>
        <p:spPr>
          <a:xfrm>
            <a:off x="109421" y="5833759"/>
            <a:ext cx="10827795" cy="461665"/>
          </a:xfrm>
          <a:prstGeom prst="rect">
            <a:avLst/>
          </a:prstGeom>
          <a:noFill/>
        </p:spPr>
        <p:txBody>
          <a:bodyPr wrap="square" rtlCol="0">
            <a:spAutoFit/>
          </a:bodyPr>
          <a:lstStyle/>
          <a:p>
            <a:pPr lvl="0">
              <a:defRPr/>
            </a:pPr>
            <a:r>
              <a:rPr lang="en-GB" sz="2400" dirty="0">
                <a:latin typeface="Century Gothic" panose="020B0502020202020204" pitchFamily="34" charset="0"/>
              </a:rPr>
              <a:t>5. </a:t>
            </a:r>
            <a:r>
              <a:rPr lang="en-GB" sz="2400" b="1" dirty="0" err="1">
                <a:latin typeface="Century Gothic" panose="020B0502020202020204" pitchFamily="34" charset="0"/>
              </a:rPr>
              <a:t>Cuan</a:t>
            </a:r>
            <a:r>
              <a:rPr lang="en-GB" sz="2400" dirty="0" err="1">
                <a:latin typeface="Century Gothic" panose="020B0502020202020204" pitchFamily="34" charset="0"/>
              </a:rPr>
              <a:t>do</a:t>
            </a:r>
            <a:r>
              <a:rPr lang="en-GB" sz="2400" dirty="0">
                <a:latin typeface="Century Gothic" panose="020B0502020202020204" pitchFamily="34" charset="0"/>
              </a:rPr>
              <a:t> el </a:t>
            </a:r>
            <a:r>
              <a:rPr lang="en-GB" sz="2400" b="1" dirty="0">
                <a:latin typeface="Century Gothic" panose="020B0502020202020204" pitchFamily="34" charset="0"/>
              </a:rPr>
              <a:t>dul</a:t>
            </a:r>
            <a:r>
              <a:rPr lang="en-GB" sz="2400" dirty="0">
                <a:latin typeface="Century Gothic" panose="020B0502020202020204" pitchFamily="34" charset="0"/>
              </a:rPr>
              <a:t>ce </a:t>
            </a:r>
            <a:r>
              <a:rPr lang="en-GB" sz="2400" dirty="0" err="1">
                <a:latin typeface="Century Gothic" panose="020B0502020202020204" pitchFamily="34" charset="0"/>
              </a:rPr>
              <a:t>está</a:t>
            </a:r>
            <a:r>
              <a:rPr lang="en-GB" sz="2400" dirty="0">
                <a:latin typeface="Century Gothic" panose="020B0502020202020204" pitchFamily="34" charset="0"/>
              </a:rPr>
              <a:t> </a:t>
            </a:r>
            <a:r>
              <a:rPr lang="en-GB" sz="2400" b="1" dirty="0" err="1">
                <a:latin typeface="Century Gothic" panose="020B0502020202020204" pitchFamily="34" charset="0"/>
              </a:rPr>
              <a:t>lis</a:t>
            </a:r>
            <a:r>
              <a:rPr lang="en-GB" sz="2400" dirty="0" err="1">
                <a:latin typeface="Century Gothic" panose="020B0502020202020204" pitchFamily="34" charset="0"/>
              </a:rPr>
              <a:t>to</a:t>
            </a:r>
            <a:r>
              <a:rPr lang="en-GB" sz="2400" dirty="0">
                <a:latin typeface="Century Gothic" panose="020B0502020202020204" pitchFamily="34" charset="0"/>
              </a:rPr>
              <a:t> lo </a:t>
            </a:r>
            <a:r>
              <a:rPr lang="en-GB" sz="2400" dirty="0" err="1">
                <a:latin typeface="Century Gothic" panose="020B0502020202020204" pitchFamily="34" charset="0"/>
              </a:rPr>
              <a:t>co</a:t>
            </a:r>
            <a:r>
              <a:rPr lang="en-GB" sz="2400" b="1" dirty="0" err="1">
                <a:latin typeface="Century Gothic" panose="020B0502020202020204" pitchFamily="34" charset="0"/>
              </a:rPr>
              <a:t>lo</a:t>
            </a:r>
            <a:r>
              <a:rPr lang="en-GB" sz="2400" dirty="0" err="1">
                <a:latin typeface="Century Gothic" panose="020B0502020202020204" pitchFamily="34" charset="0"/>
              </a:rPr>
              <a:t>ca</a:t>
            </a:r>
            <a:r>
              <a:rPr lang="en-GB" sz="2400" dirty="0">
                <a:latin typeface="Century Gothic" panose="020B0502020202020204" pitchFamily="34" charset="0"/>
              </a:rPr>
              <a:t> </a:t>
            </a:r>
            <a:r>
              <a:rPr lang="en-GB" sz="2400" dirty="0" err="1">
                <a:latin typeface="Century Gothic" panose="020B0502020202020204" pitchFamily="34" charset="0"/>
              </a:rPr>
              <a:t>en</a:t>
            </a:r>
            <a:r>
              <a:rPr lang="en-GB" sz="2400" b="1" dirty="0" err="1">
                <a:latin typeface="Century Gothic" panose="020B0502020202020204" pitchFamily="34" charset="0"/>
              </a:rPr>
              <a:t>ci</a:t>
            </a:r>
            <a:r>
              <a:rPr lang="en-GB" sz="2400" dirty="0" err="1">
                <a:latin typeface="Century Gothic" panose="020B0502020202020204" pitchFamily="34" charset="0"/>
              </a:rPr>
              <a:t>ma</a:t>
            </a:r>
            <a:r>
              <a:rPr lang="en-GB" sz="2400" dirty="0">
                <a:latin typeface="Century Gothic" panose="020B0502020202020204" pitchFamily="34" charset="0"/>
              </a:rPr>
              <a:t> de la </a:t>
            </a:r>
            <a:r>
              <a:rPr lang="en-GB" sz="2400" b="1" dirty="0">
                <a:latin typeface="Century Gothic" panose="020B0502020202020204" pitchFamily="34" charset="0"/>
              </a:rPr>
              <a:t>me</a:t>
            </a:r>
            <a:r>
              <a:rPr lang="en-GB" sz="2400" dirty="0">
                <a:latin typeface="Century Gothic" panose="020B0502020202020204" pitchFamily="34" charset="0"/>
              </a:rPr>
              <a:t>sa.</a:t>
            </a:r>
          </a:p>
        </p:txBody>
      </p:sp>
      <p:sp>
        <p:nvSpPr>
          <p:cNvPr id="37" name="CuadroTexto 36">
            <a:extLst>
              <a:ext uri="{FF2B5EF4-FFF2-40B4-BE49-F238E27FC236}">
                <a16:creationId xmlns:a16="http://schemas.microsoft.com/office/drawing/2014/main" id="{A711FFBC-9B40-BF4F-B51E-1EE86C2DF0E8}"/>
              </a:ext>
            </a:extLst>
          </p:cNvPr>
          <p:cNvSpPr txBox="1"/>
          <p:nvPr/>
        </p:nvSpPr>
        <p:spPr>
          <a:xfrm>
            <a:off x="82286" y="1249501"/>
            <a:ext cx="12137166" cy="830997"/>
          </a:xfrm>
          <a:prstGeom prst="rect">
            <a:avLst/>
          </a:prstGeom>
          <a:noFill/>
        </p:spPr>
        <p:txBody>
          <a:bodyPr wrap="square" rtlCol="0">
            <a:spAutoFit/>
          </a:bodyPr>
          <a:lstStyle/>
          <a:p>
            <a:r>
              <a:rPr lang="es-GB" sz="2400" i="1" dirty="0"/>
              <a:t>Remember: when reading words aloud in Spanish, stress the penultimate syllable for any word ending in a vowel, ‘n’ or ‘s’ (unless there is a written accent).</a:t>
            </a:r>
          </a:p>
        </p:txBody>
      </p:sp>
      <p:pic>
        <p:nvPicPr>
          <p:cNvPr id="1026" name="Picture 2" descr="fruit salad clipart png - Clip Art Library">
            <a:extLst>
              <a:ext uri="{FF2B5EF4-FFF2-40B4-BE49-F238E27FC236}">
                <a16:creationId xmlns:a16="http://schemas.microsoft.com/office/drawing/2014/main" id="{603AC53A-3061-2B4E-9D4A-72767BFAEF1E}"/>
              </a:ext>
            </a:extLst>
          </p:cNvPr>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415020" y="4054318"/>
            <a:ext cx="1511959" cy="95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4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4"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5764788" y="79239"/>
            <a:ext cx="1184585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Daniel </a:t>
            </a:r>
            <a:r>
              <a:rPr lang="en-GB" sz="2200" b="1" noProof="0" dirty="0" err="1">
                <a:solidFill>
                  <a:srgbClr val="4472C4">
                    <a:lumMod val="50000"/>
                  </a:srgbClr>
                </a:solidFill>
                <a:latin typeface="Century Gothic" panose="020F0302020204030204"/>
              </a:rPr>
              <a:t>también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ayuda</a:t>
            </a:r>
            <a:r>
              <a:rPr lang="en-GB" sz="2200" b="1"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dirty="0" err="1">
                <a:ln>
                  <a:noFill/>
                </a:ln>
                <a:solidFill>
                  <a:srgbClr val="4472C4">
                    <a:lumMod val="50000"/>
                  </a:srgbClr>
                </a:solidFill>
                <a:effectLst/>
                <a:uLnTx/>
                <a:uFillTx/>
                <a:latin typeface="Century Gothic" panose="020F0302020204030204"/>
              </a:rPr>
              <a:t>Escucha</a:t>
            </a:r>
            <a:r>
              <a:rPr kumimoji="0" lang="en-GB" sz="2200" b="1" i="0" u="none" strike="noStrike" kern="1200" cap="none" spc="0" normalizeH="0" baseline="0" dirty="0">
                <a:ln>
                  <a:noFill/>
                </a:ln>
                <a:solidFill>
                  <a:srgbClr val="4472C4">
                    <a:lumMod val="50000"/>
                  </a:srgbClr>
                </a:solidFill>
                <a:effectLst/>
                <a:uLnTx/>
                <a:uFillTx/>
                <a:latin typeface="Century Gothic" panose="020F0302020204030204"/>
              </a:rPr>
              <a:t>. ¿Es ‘A’ o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Escribe la </a:t>
            </a:r>
            <a:r>
              <a:rPr lang="en-GB" sz="2200" b="1" noProof="0" dirty="0" err="1">
                <a:solidFill>
                  <a:srgbClr val="4472C4">
                    <a:lumMod val="50000"/>
                  </a:srgbClr>
                </a:solidFill>
                <a:latin typeface="Century Gothic" panose="020F0302020204030204"/>
              </a:rPr>
              <a:t>acción</a:t>
            </a:r>
            <a:r>
              <a:rPr lang="en-GB" sz="2200" b="1" noProof="0" dirty="0">
                <a:solidFill>
                  <a:srgbClr val="4472C4">
                    <a:lumMod val="50000"/>
                  </a:srgbClr>
                </a:solidFill>
                <a:latin typeface="Century Gothic" panose="020F0302020204030204"/>
              </a:rPr>
              <a:t> y el </a:t>
            </a:r>
            <a:r>
              <a:rPr lang="en-GB" sz="2200" b="1" noProof="0" dirty="0" err="1">
                <a:solidFill>
                  <a:srgbClr val="4472C4">
                    <a:lumMod val="50000"/>
                  </a:srgbClr>
                </a:solidFill>
                <a:latin typeface="Century Gothic" panose="020F0302020204030204"/>
              </a:rPr>
              <a:t>lugar</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en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inglés</a:t>
            </a:r>
            <a:r>
              <a:rPr lang="en-GB" sz="2200" b="1" noProof="0" dirty="0">
                <a:solidFill>
                  <a:srgbClr val="4472C4">
                    <a:lumMod val="50000"/>
                  </a:srgbClr>
                </a:solidFill>
                <a:latin typeface="Century Gothic" panose="020F0302020204030204"/>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Rectángulo 3">
            <a:extLst>
              <a:ext uri="{FF2B5EF4-FFF2-40B4-BE49-F238E27FC236}">
                <a16:creationId xmlns:a16="http://schemas.microsoft.com/office/drawing/2014/main" id="{FED29D64-FA66-7C45-8726-ADC7B5E4C621}"/>
              </a:ext>
            </a:extLst>
          </p:cNvPr>
          <p:cNvSpPr/>
          <p:nvPr/>
        </p:nvSpPr>
        <p:spPr>
          <a:xfrm>
            <a:off x="700365" y="1236261"/>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0" name="CuadroTexto 7">
            <a:extLst>
              <a:ext uri="{FF2B5EF4-FFF2-40B4-BE49-F238E27FC236}">
                <a16:creationId xmlns:a16="http://schemas.microsoft.com/office/drawing/2014/main" id="{51C1BE4E-6907-1B4A-89E6-B13BD82AA7DA}"/>
              </a:ext>
            </a:extLst>
          </p:cNvPr>
          <p:cNvSpPr txBox="1"/>
          <p:nvPr/>
        </p:nvSpPr>
        <p:spPr>
          <a:xfrm>
            <a:off x="2424424" y="2370850"/>
            <a:ext cx="1673856" cy="400110"/>
          </a:xfrm>
          <a:prstGeom prst="rect">
            <a:avLst/>
          </a:prstGeom>
          <a:noFill/>
        </p:spPr>
        <p:txBody>
          <a:bodyPr wrap="none" rtlCol="0">
            <a:spAutoFit/>
          </a:bodyPr>
          <a:lstStyle/>
          <a:p>
            <a:r>
              <a:rPr lang="es-GB" sz="2000" b="1" dirty="0"/>
              <a:t>B</a:t>
            </a:r>
            <a:r>
              <a:rPr lang="es-GB" sz="2000" dirty="0"/>
              <a:t> </a:t>
            </a:r>
            <a:r>
              <a:rPr lang="en-GB" sz="2000" dirty="0"/>
              <a:t>bread (m)</a:t>
            </a:r>
            <a:endParaRPr lang="es-GB" sz="2000" dirty="0"/>
          </a:p>
        </p:txBody>
      </p:sp>
      <p:pic>
        <p:nvPicPr>
          <p:cNvPr id="12" name="Picture 6" descr="Slice Of Bread Clipart Black And Whit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5205" y="1460994"/>
            <a:ext cx="1275993" cy="956995"/>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5">
            <a:extLst>
              <a:ext uri="{FF2B5EF4-FFF2-40B4-BE49-F238E27FC236}">
                <a16:creationId xmlns:a16="http://schemas.microsoft.com/office/drawing/2014/main" id="{D0B255D7-DEA5-2C43-B112-7F3AC9DC7D51}"/>
              </a:ext>
            </a:extLst>
          </p:cNvPr>
          <p:cNvSpPr txBox="1"/>
          <p:nvPr/>
        </p:nvSpPr>
        <p:spPr>
          <a:xfrm>
            <a:off x="749235" y="2370396"/>
            <a:ext cx="1255472" cy="400110"/>
          </a:xfrm>
          <a:prstGeom prst="rect">
            <a:avLst/>
          </a:prstGeom>
          <a:noFill/>
        </p:spPr>
        <p:txBody>
          <a:bodyPr wrap="none" rtlCol="0">
            <a:spAutoFit/>
          </a:bodyPr>
          <a:lstStyle/>
          <a:p>
            <a:r>
              <a:rPr lang="es-GB" sz="2000" b="1" dirty="0"/>
              <a:t>A</a:t>
            </a:r>
            <a:r>
              <a:rPr lang="es-GB" sz="2000" dirty="0"/>
              <a:t> </a:t>
            </a:r>
            <a:r>
              <a:rPr lang="en-GB" sz="2000" dirty="0"/>
              <a:t>milk (f)</a:t>
            </a:r>
            <a:endParaRPr lang="es-GB" sz="2000" dirty="0"/>
          </a:p>
        </p:txBody>
      </p:sp>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p:txBody>
          <a:bodyPr>
            <a:normAutofit fontScale="90000"/>
          </a:bodyPr>
          <a:lstStyle/>
          <a:p>
            <a:r>
              <a:rPr lang="en-GB" sz="2800" b="1" dirty="0">
                <a:solidFill>
                  <a:schemeClr val="bg1"/>
                </a:solidFill>
              </a:rPr>
              <a:t>Y Daniel, ¿</a:t>
            </a:r>
            <a:r>
              <a:rPr lang="en-GB" sz="2800" b="1" dirty="0" err="1">
                <a:solidFill>
                  <a:schemeClr val="bg1"/>
                </a:solidFill>
              </a:rPr>
              <a:t>cómo</a:t>
            </a:r>
            <a:r>
              <a:rPr lang="en-GB" sz="2800" b="1" dirty="0">
                <a:solidFill>
                  <a:schemeClr val="bg1"/>
                </a:solidFill>
              </a:rPr>
              <a:t> </a:t>
            </a:r>
            <a:r>
              <a:rPr lang="en-GB" sz="2800" b="1" dirty="0" err="1">
                <a:solidFill>
                  <a:schemeClr val="bg1"/>
                </a:solidFill>
              </a:rPr>
              <a:t>ayuda</a:t>
            </a:r>
            <a:r>
              <a:rPr lang="en-GB" sz="2800" b="1" dirty="0">
                <a:solidFill>
                  <a:schemeClr val="bg1"/>
                </a:solidFill>
              </a:rPr>
              <a:t>?</a:t>
            </a:r>
            <a:endParaRPr lang="en-GB" sz="2800" dirty="0"/>
          </a:p>
        </p:txBody>
      </p:sp>
      <p:sp>
        <p:nvSpPr>
          <p:cNvPr id="21" name="Action Button: Custom 20">
            <a:hlinkClick r:id="" action="ppaction://noaction" highlightClick="1">
              <a:snd r:embed="rId4" name="Lo compra en el mercado.wav"/>
            </a:hlinkClick>
          </p:cNvPr>
          <p:cNvSpPr/>
          <p:nvPr/>
        </p:nvSpPr>
        <p:spPr>
          <a:xfrm>
            <a:off x="113640" y="175188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a:snd r:embed="rId5" name="Lo deja al lado de la ventana.wav"/>
            </a:hlinkClick>
          </p:cNvPr>
          <p:cNvSpPr/>
          <p:nvPr/>
        </p:nvSpPr>
        <p:spPr>
          <a:xfrm>
            <a:off x="113640" y="35674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a:snd r:embed="rId6" name="La coloca encima de la mesa.wav"/>
            </a:hlinkClick>
          </p:cNvPr>
          <p:cNvSpPr/>
          <p:nvPr/>
        </p:nvSpPr>
        <p:spPr>
          <a:xfrm>
            <a:off x="113640" y="53384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TextBox 28"/>
          <p:cNvSpPr txBox="1"/>
          <p:nvPr/>
        </p:nvSpPr>
        <p:spPr>
          <a:xfrm>
            <a:off x="4323723" y="1701876"/>
            <a:ext cx="1620383" cy="707886"/>
          </a:xfrm>
          <a:prstGeom prst="rect">
            <a:avLst/>
          </a:prstGeom>
          <a:noFill/>
        </p:spPr>
        <p:txBody>
          <a:bodyPr wrap="square" rtlCol="0">
            <a:spAutoFit/>
          </a:bodyPr>
          <a:lstStyle/>
          <a:p>
            <a:r>
              <a:rPr lang="en-GB" sz="2000" dirty="0">
                <a:solidFill>
                  <a:srgbClr val="002060"/>
                </a:solidFill>
              </a:rPr>
              <a:t>buys it at the market</a:t>
            </a:r>
          </a:p>
        </p:txBody>
      </p:sp>
      <p:sp>
        <p:nvSpPr>
          <p:cNvPr id="30" name="Oval 29"/>
          <p:cNvSpPr/>
          <p:nvPr/>
        </p:nvSpPr>
        <p:spPr>
          <a:xfrm>
            <a:off x="2309696" y="2379217"/>
            <a:ext cx="507219" cy="4139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ángulo 3">
            <a:extLst>
              <a:ext uri="{FF2B5EF4-FFF2-40B4-BE49-F238E27FC236}">
                <a16:creationId xmlns:a16="http://schemas.microsoft.com/office/drawing/2014/main" id="{FED29D64-FA66-7C45-8726-ADC7B5E4C621}"/>
              </a:ext>
            </a:extLst>
          </p:cNvPr>
          <p:cNvSpPr/>
          <p:nvPr/>
        </p:nvSpPr>
        <p:spPr>
          <a:xfrm>
            <a:off x="700365" y="300611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2" name="CuadroTexto 7">
            <a:extLst>
              <a:ext uri="{FF2B5EF4-FFF2-40B4-BE49-F238E27FC236}">
                <a16:creationId xmlns:a16="http://schemas.microsoft.com/office/drawing/2014/main" id="{51C1BE4E-6907-1B4A-89E6-B13BD82AA7DA}"/>
              </a:ext>
            </a:extLst>
          </p:cNvPr>
          <p:cNvSpPr txBox="1"/>
          <p:nvPr/>
        </p:nvSpPr>
        <p:spPr>
          <a:xfrm>
            <a:off x="2169039" y="4125293"/>
            <a:ext cx="2121093" cy="400110"/>
          </a:xfrm>
          <a:prstGeom prst="rect">
            <a:avLst/>
          </a:prstGeom>
          <a:noFill/>
        </p:spPr>
        <p:txBody>
          <a:bodyPr wrap="none" rtlCol="0">
            <a:spAutoFit/>
          </a:bodyPr>
          <a:lstStyle/>
          <a:p>
            <a:r>
              <a:rPr lang="es-GB" sz="2000" b="1" dirty="0"/>
              <a:t>B </a:t>
            </a:r>
            <a:r>
              <a:rPr lang="es-GB" sz="2000" dirty="0"/>
              <a:t>vegetable (f)</a:t>
            </a:r>
            <a:r>
              <a:rPr lang="es-GB" sz="2000" b="1" dirty="0"/>
              <a:t> </a:t>
            </a:r>
            <a:endParaRPr lang="es-GB" sz="2000" dirty="0"/>
          </a:p>
        </p:txBody>
      </p:sp>
      <p:sp>
        <p:nvSpPr>
          <p:cNvPr id="35" name="CuadroTexto 5">
            <a:extLst>
              <a:ext uri="{FF2B5EF4-FFF2-40B4-BE49-F238E27FC236}">
                <a16:creationId xmlns:a16="http://schemas.microsoft.com/office/drawing/2014/main" id="{D0B255D7-DEA5-2C43-B112-7F3AC9DC7D51}"/>
              </a:ext>
            </a:extLst>
          </p:cNvPr>
          <p:cNvSpPr txBox="1"/>
          <p:nvPr/>
        </p:nvSpPr>
        <p:spPr>
          <a:xfrm>
            <a:off x="749568" y="4132314"/>
            <a:ext cx="1534394" cy="400110"/>
          </a:xfrm>
          <a:prstGeom prst="rect">
            <a:avLst/>
          </a:prstGeom>
          <a:noFill/>
        </p:spPr>
        <p:txBody>
          <a:bodyPr wrap="none" rtlCol="0">
            <a:spAutoFit/>
          </a:bodyPr>
          <a:lstStyle/>
          <a:p>
            <a:r>
              <a:rPr lang="es-GB" sz="2000" b="1" dirty="0"/>
              <a:t>A </a:t>
            </a:r>
            <a:r>
              <a:rPr lang="es-GB" sz="2000" dirty="0"/>
              <a:t>wine (m)</a:t>
            </a:r>
          </a:p>
        </p:txBody>
      </p:sp>
      <p:sp>
        <p:nvSpPr>
          <p:cNvPr id="36" name="TextBox 35"/>
          <p:cNvSpPr txBox="1"/>
          <p:nvPr/>
        </p:nvSpPr>
        <p:spPr>
          <a:xfrm>
            <a:off x="4323723" y="3309699"/>
            <a:ext cx="1578896" cy="1015663"/>
          </a:xfrm>
          <a:prstGeom prst="rect">
            <a:avLst/>
          </a:prstGeom>
          <a:noFill/>
        </p:spPr>
        <p:txBody>
          <a:bodyPr wrap="square" rtlCol="0">
            <a:spAutoFit/>
          </a:bodyPr>
          <a:lstStyle/>
          <a:p>
            <a:r>
              <a:rPr lang="en-GB" sz="2000">
                <a:solidFill>
                  <a:srgbClr val="002060"/>
                </a:solidFill>
              </a:rPr>
              <a:t>leaves it next </a:t>
            </a:r>
            <a:r>
              <a:rPr lang="en-GB" sz="2000" dirty="0">
                <a:solidFill>
                  <a:srgbClr val="002060"/>
                </a:solidFill>
              </a:rPr>
              <a:t>to the window</a:t>
            </a:r>
          </a:p>
        </p:txBody>
      </p:sp>
      <p:sp>
        <p:nvSpPr>
          <p:cNvPr id="45" name="Rectángulo 3">
            <a:extLst>
              <a:ext uri="{FF2B5EF4-FFF2-40B4-BE49-F238E27FC236}">
                <a16:creationId xmlns:a16="http://schemas.microsoft.com/office/drawing/2014/main" id="{FED29D64-FA66-7C45-8726-ADC7B5E4C621}"/>
              </a:ext>
            </a:extLst>
          </p:cNvPr>
          <p:cNvSpPr/>
          <p:nvPr/>
        </p:nvSpPr>
        <p:spPr>
          <a:xfrm>
            <a:off x="700365" y="4789618"/>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6" name="CuadroTexto 7">
            <a:extLst>
              <a:ext uri="{FF2B5EF4-FFF2-40B4-BE49-F238E27FC236}">
                <a16:creationId xmlns:a16="http://schemas.microsoft.com/office/drawing/2014/main" id="{51C1BE4E-6907-1B4A-89E6-B13BD82AA7DA}"/>
              </a:ext>
            </a:extLst>
          </p:cNvPr>
          <p:cNvSpPr txBox="1"/>
          <p:nvPr/>
        </p:nvSpPr>
        <p:spPr>
          <a:xfrm>
            <a:off x="2523700" y="5908792"/>
            <a:ext cx="1418978" cy="400110"/>
          </a:xfrm>
          <a:prstGeom prst="rect">
            <a:avLst/>
          </a:prstGeom>
          <a:noFill/>
        </p:spPr>
        <p:txBody>
          <a:bodyPr wrap="none" rtlCol="0">
            <a:spAutoFit/>
          </a:bodyPr>
          <a:lstStyle/>
          <a:p>
            <a:r>
              <a:rPr lang="es-GB" sz="2000" b="1" dirty="0"/>
              <a:t>B </a:t>
            </a:r>
            <a:r>
              <a:rPr lang="es-GB" sz="2000" dirty="0"/>
              <a:t>egg (m)</a:t>
            </a:r>
          </a:p>
        </p:txBody>
      </p:sp>
      <p:sp>
        <p:nvSpPr>
          <p:cNvPr id="49" name="CuadroTexto 5">
            <a:extLst>
              <a:ext uri="{FF2B5EF4-FFF2-40B4-BE49-F238E27FC236}">
                <a16:creationId xmlns:a16="http://schemas.microsoft.com/office/drawing/2014/main" id="{D0B255D7-DEA5-2C43-B112-7F3AC9DC7D51}"/>
              </a:ext>
            </a:extLst>
          </p:cNvPr>
          <p:cNvSpPr txBox="1"/>
          <p:nvPr/>
        </p:nvSpPr>
        <p:spPr>
          <a:xfrm>
            <a:off x="749235" y="5903765"/>
            <a:ext cx="1378904" cy="400110"/>
          </a:xfrm>
          <a:prstGeom prst="rect">
            <a:avLst/>
          </a:prstGeom>
          <a:noFill/>
        </p:spPr>
        <p:txBody>
          <a:bodyPr wrap="none" rtlCol="0">
            <a:spAutoFit/>
          </a:bodyPr>
          <a:lstStyle/>
          <a:p>
            <a:r>
              <a:rPr lang="es-GB" sz="2000" b="1" dirty="0"/>
              <a:t>A </a:t>
            </a:r>
            <a:r>
              <a:rPr lang="es-GB" sz="2000" dirty="0"/>
              <a:t>food (f)</a:t>
            </a:r>
          </a:p>
        </p:txBody>
      </p:sp>
      <p:sp>
        <p:nvSpPr>
          <p:cNvPr id="51" name="TextBox 50"/>
          <p:cNvSpPr txBox="1"/>
          <p:nvPr/>
        </p:nvSpPr>
        <p:spPr>
          <a:xfrm>
            <a:off x="4323723" y="5149604"/>
            <a:ext cx="1620383" cy="707886"/>
          </a:xfrm>
          <a:prstGeom prst="rect">
            <a:avLst/>
          </a:prstGeom>
          <a:noFill/>
        </p:spPr>
        <p:txBody>
          <a:bodyPr wrap="square" rtlCol="0">
            <a:spAutoFit/>
          </a:bodyPr>
          <a:lstStyle/>
          <a:p>
            <a:r>
              <a:rPr lang="en-GB" sz="2000">
                <a:solidFill>
                  <a:srgbClr val="002060"/>
                </a:solidFill>
              </a:rPr>
              <a:t>places it on </a:t>
            </a:r>
            <a:r>
              <a:rPr lang="en-GB" sz="2000" dirty="0">
                <a:solidFill>
                  <a:srgbClr val="002060"/>
                </a:solidFill>
              </a:rPr>
              <a:t>the table</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3" name="Rectángulo 3">
            <a:extLst>
              <a:ext uri="{FF2B5EF4-FFF2-40B4-BE49-F238E27FC236}">
                <a16:creationId xmlns:a16="http://schemas.microsoft.com/office/drawing/2014/main" id="{FED29D64-FA66-7C45-8726-ADC7B5E4C621}"/>
              </a:ext>
            </a:extLst>
          </p:cNvPr>
          <p:cNvSpPr/>
          <p:nvPr/>
        </p:nvSpPr>
        <p:spPr>
          <a:xfrm>
            <a:off x="6566870" y="1229752"/>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4" name="CuadroTexto 7">
            <a:extLst>
              <a:ext uri="{FF2B5EF4-FFF2-40B4-BE49-F238E27FC236}">
                <a16:creationId xmlns:a16="http://schemas.microsoft.com/office/drawing/2014/main" id="{51C1BE4E-6907-1B4A-89E6-B13BD82AA7DA}"/>
              </a:ext>
            </a:extLst>
          </p:cNvPr>
          <p:cNvSpPr txBox="1"/>
          <p:nvPr/>
        </p:nvSpPr>
        <p:spPr>
          <a:xfrm>
            <a:off x="8168414" y="2350763"/>
            <a:ext cx="1829347" cy="400110"/>
          </a:xfrm>
          <a:prstGeom prst="rect">
            <a:avLst/>
          </a:prstGeom>
          <a:noFill/>
        </p:spPr>
        <p:txBody>
          <a:bodyPr wrap="none" rtlCol="0">
            <a:spAutoFit/>
          </a:bodyPr>
          <a:lstStyle/>
          <a:p>
            <a:r>
              <a:rPr lang="es-GB" sz="2000" dirty="0"/>
              <a:t>B cheese (m)</a:t>
            </a:r>
          </a:p>
        </p:txBody>
      </p:sp>
      <p:sp>
        <p:nvSpPr>
          <p:cNvPr id="57" name="CuadroTexto 5">
            <a:extLst>
              <a:ext uri="{FF2B5EF4-FFF2-40B4-BE49-F238E27FC236}">
                <a16:creationId xmlns:a16="http://schemas.microsoft.com/office/drawing/2014/main" id="{D0B255D7-DEA5-2C43-B112-7F3AC9DC7D51}"/>
              </a:ext>
            </a:extLst>
          </p:cNvPr>
          <p:cNvSpPr txBox="1"/>
          <p:nvPr/>
        </p:nvSpPr>
        <p:spPr>
          <a:xfrm>
            <a:off x="6665635" y="2355260"/>
            <a:ext cx="1236236" cy="400110"/>
          </a:xfrm>
          <a:prstGeom prst="rect">
            <a:avLst/>
          </a:prstGeom>
          <a:noFill/>
        </p:spPr>
        <p:txBody>
          <a:bodyPr wrap="none" rtlCol="0">
            <a:spAutoFit/>
          </a:bodyPr>
          <a:lstStyle/>
          <a:p>
            <a:r>
              <a:rPr lang="es-GB" sz="2000" dirty="0"/>
              <a:t>A fruit (f)</a:t>
            </a:r>
          </a:p>
        </p:txBody>
      </p:sp>
      <p:sp>
        <p:nvSpPr>
          <p:cNvPr id="58" name="Action Button: Custom 57">
            <a:hlinkClick r:id="" action="ppaction://noaction" highlightClick="1">
              <a:snd r:embed="rId7" name="Lo corta en la cocina.wav"/>
            </a:hlinkClick>
          </p:cNvPr>
          <p:cNvSpPr/>
          <p:nvPr/>
        </p:nvSpPr>
        <p:spPr>
          <a:xfrm>
            <a:off x="5980145" y="174538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a:snd r:embed="rId8" name="La mezcla en un vaso.wav"/>
            </a:hlinkClick>
          </p:cNvPr>
          <p:cNvSpPr/>
          <p:nvPr/>
        </p:nvSpPr>
        <p:spPr>
          <a:xfrm>
            <a:off x="5980145" y="356096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a:snd r:embed="rId9" name="La saca de la bolsa.wav"/>
            </a:hlinkClick>
          </p:cNvPr>
          <p:cNvSpPr/>
          <p:nvPr/>
        </p:nvSpPr>
        <p:spPr>
          <a:xfrm>
            <a:off x="5980145" y="533191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p:cNvSpPr txBox="1"/>
          <p:nvPr/>
        </p:nvSpPr>
        <p:spPr>
          <a:xfrm>
            <a:off x="10207391" y="1702015"/>
            <a:ext cx="1713735" cy="707886"/>
          </a:xfrm>
          <a:prstGeom prst="rect">
            <a:avLst/>
          </a:prstGeom>
          <a:noFill/>
        </p:spPr>
        <p:txBody>
          <a:bodyPr wrap="square" rtlCol="0">
            <a:spAutoFit/>
          </a:bodyPr>
          <a:lstStyle/>
          <a:p>
            <a:r>
              <a:rPr lang="en-GB" sz="2000" dirty="0">
                <a:solidFill>
                  <a:srgbClr val="002060"/>
                </a:solidFill>
              </a:rPr>
              <a:t>cuts it in </a:t>
            </a:r>
          </a:p>
          <a:p>
            <a:r>
              <a:rPr lang="en-GB" sz="2000" dirty="0">
                <a:solidFill>
                  <a:srgbClr val="002060"/>
                </a:solidFill>
              </a:rPr>
              <a:t>the kitchen</a:t>
            </a:r>
          </a:p>
        </p:txBody>
      </p:sp>
      <p:sp>
        <p:nvSpPr>
          <p:cNvPr id="63" name="Rectángulo 3">
            <a:extLst>
              <a:ext uri="{FF2B5EF4-FFF2-40B4-BE49-F238E27FC236}">
                <a16:creationId xmlns:a16="http://schemas.microsoft.com/office/drawing/2014/main" id="{FED29D64-FA66-7C45-8726-ADC7B5E4C621}"/>
              </a:ext>
            </a:extLst>
          </p:cNvPr>
          <p:cNvSpPr/>
          <p:nvPr/>
        </p:nvSpPr>
        <p:spPr>
          <a:xfrm>
            <a:off x="6566870" y="2999610"/>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64" name="CuadroTexto 7">
            <a:extLst>
              <a:ext uri="{FF2B5EF4-FFF2-40B4-BE49-F238E27FC236}">
                <a16:creationId xmlns:a16="http://schemas.microsoft.com/office/drawing/2014/main" id="{51C1BE4E-6907-1B4A-89E6-B13BD82AA7DA}"/>
              </a:ext>
            </a:extLst>
          </p:cNvPr>
          <p:cNvSpPr txBox="1"/>
          <p:nvPr/>
        </p:nvSpPr>
        <p:spPr>
          <a:xfrm>
            <a:off x="8402348" y="4132664"/>
            <a:ext cx="1523174" cy="400110"/>
          </a:xfrm>
          <a:prstGeom prst="rect">
            <a:avLst/>
          </a:prstGeom>
          <a:noFill/>
        </p:spPr>
        <p:txBody>
          <a:bodyPr wrap="none" rtlCol="0">
            <a:spAutoFit/>
          </a:bodyPr>
          <a:lstStyle/>
          <a:p>
            <a:r>
              <a:rPr lang="es-GB" sz="2000" dirty="0"/>
              <a:t>B juice (m)</a:t>
            </a:r>
          </a:p>
        </p:txBody>
      </p:sp>
      <p:sp>
        <p:nvSpPr>
          <p:cNvPr id="65" name="CuadroTexto 5">
            <a:extLst>
              <a:ext uri="{FF2B5EF4-FFF2-40B4-BE49-F238E27FC236}">
                <a16:creationId xmlns:a16="http://schemas.microsoft.com/office/drawing/2014/main" id="{D0B255D7-DEA5-2C43-B112-7F3AC9DC7D51}"/>
              </a:ext>
            </a:extLst>
          </p:cNvPr>
          <p:cNvSpPr txBox="1"/>
          <p:nvPr/>
        </p:nvSpPr>
        <p:spPr>
          <a:xfrm>
            <a:off x="6588108" y="4125293"/>
            <a:ext cx="1569660" cy="400110"/>
          </a:xfrm>
          <a:prstGeom prst="rect">
            <a:avLst/>
          </a:prstGeom>
          <a:noFill/>
        </p:spPr>
        <p:txBody>
          <a:bodyPr wrap="none" rtlCol="0">
            <a:spAutoFit/>
          </a:bodyPr>
          <a:lstStyle/>
          <a:p>
            <a:r>
              <a:rPr lang="es-GB" sz="2000" dirty="0"/>
              <a:t>A honey (f)</a:t>
            </a:r>
          </a:p>
        </p:txBody>
      </p:sp>
      <p:sp>
        <p:nvSpPr>
          <p:cNvPr id="67" name="Rectángulo 3">
            <a:extLst>
              <a:ext uri="{FF2B5EF4-FFF2-40B4-BE49-F238E27FC236}">
                <a16:creationId xmlns:a16="http://schemas.microsoft.com/office/drawing/2014/main" id="{FED29D64-FA66-7C45-8726-ADC7B5E4C621}"/>
              </a:ext>
            </a:extLst>
          </p:cNvPr>
          <p:cNvSpPr/>
          <p:nvPr/>
        </p:nvSpPr>
        <p:spPr>
          <a:xfrm>
            <a:off x="6566870" y="478310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68" name="CuadroTexto 7">
            <a:extLst>
              <a:ext uri="{FF2B5EF4-FFF2-40B4-BE49-F238E27FC236}">
                <a16:creationId xmlns:a16="http://schemas.microsoft.com/office/drawing/2014/main" id="{51C1BE4E-6907-1B4A-89E6-B13BD82AA7DA}"/>
              </a:ext>
            </a:extLst>
          </p:cNvPr>
          <p:cNvSpPr txBox="1"/>
          <p:nvPr/>
        </p:nvSpPr>
        <p:spPr>
          <a:xfrm>
            <a:off x="8542298" y="5919888"/>
            <a:ext cx="1487908" cy="400110"/>
          </a:xfrm>
          <a:prstGeom prst="rect">
            <a:avLst/>
          </a:prstGeom>
          <a:noFill/>
        </p:spPr>
        <p:txBody>
          <a:bodyPr wrap="none" rtlCol="0">
            <a:spAutoFit/>
          </a:bodyPr>
          <a:lstStyle/>
          <a:p>
            <a:r>
              <a:rPr lang="es-GB" sz="2000" dirty="0"/>
              <a:t>B apple (f)</a:t>
            </a:r>
          </a:p>
        </p:txBody>
      </p:sp>
      <p:sp>
        <p:nvSpPr>
          <p:cNvPr id="69" name="CuadroTexto 5">
            <a:extLst>
              <a:ext uri="{FF2B5EF4-FFF2-40B4-BE49-F238E27FC236}">
                <a16:creationId xmlns:a16="http://schemas.microsoft.com/office/drawing/2014/main" id="{D0B255D7-DEA5-2C43-B112-7F3AC9DC7D51}"/>
              </a:ext>
            </a:extLst>
          </p:cNvPr>
          <p:cNvSpPr txBox="1"/>
          <p:nvPr/>
        </p:nvSpPr>
        <p:spPr>
          <a:xfrm>
            <a:off x="6656094" y="5908792"/>
            <a:ext cx="1959191" cy="400110"/>
          </a:xfrm>
          <a:prstGeom prst="rect">
            <a:avLst/>
          </a:prstGeom>
          <a:noFill/>
        </p:spPr>
        <p:txBody>
          <a:bodyPr wrap="none" rtlCol="0">
            <a:spAutoFit/>
          </a:bodyPr>
          <a:lstStyle/>
          <a:p>
            <a:r>
              <a:rPr lang="es-GB" sz="2000" dirty="0"/>
              <a:t>A banana (m)</a:t>
            </a:r>
          </a:p>
        </p:txBody>
      </p:sp>
      <p:pic>
        <p:nvPicPr>
          <p:cNvPr id="40" name="Imagen 39">
            <a:extLst>
              <a:ext uri="{FF2B5EF4-FFF2-40B4-BE49-F238E27FC236}">
                <a16:creationId xmlns:a16="http://schemas.microsoft.com/office/drawing/2014/main" id="{59503538-708E-6B4C-922D-23BD968A6011}"/>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7414" y="1359909"/>
            <a:ext cx="986125" cy="986125"/>
          </a:xfrm>
          <a:prstGeom prst="rect">
            <a:avLst/>
          </a:prstGeom>
        </p:spPr>
      </p:pic>
      <p:sp>
        <p:nvSpPr>
          <p:cNvPr id="3" name="CuadroTexto 2">
            <a:extLst>
              <a:ext uri="{FF2B5EF4-FFF2-40B4-BE49-F238E27FC236}">
                <a16:creationId xmlns:a16="http://schemas.microsoft.com/office/drawing/2014/main" id="{BBBF4F0B-B43C-0748-9E12-1A838E30C071}"/>
              </a:ext>
            </a:extLst>
          </p:cNvPr>
          <p:cNvSpPr txBox="1"/>
          <p:nvPr/>
        </p:nvSpPr>
        <p:spPr>
          <a:xfrm>
            <a:off x="4375657" y="1233736"/>
            <a:ext cx="2008883" cy="400110"/>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dirty="0">
              <a:solidFill>
                <a:schemeClr val="accent5">
                  <a:lumMod val="50000"/>
                </a:schemeClr>
              </a:solidFill>
            </a:endParaRPr>
          </a:p>
        </p:txBody>
      </p:sp>
      <p:pic>
        <p:nvPicPr>
          <p:cNvPr id="42" name="Imagen 41">
            <a:extLst>
              <a:ext uri="{FF2B5EF4-FFF2-40B4-BE49-F238E27FC236}">
                <a16:creationId xmlns:a16="http://schemas.microsoft.com/office/drawing/2014/main" id="{9C3AE777-037B-C444-858F-136C53CA563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61512" y="3028212"/>
            <a:ext cx="566596" cy="1252744"/>
          </a:xfrm>
          <a:prstGeom prst="rect">
            <a:avLst/>
          </a:prstGeom>
        </p:spPr>
      </p:pic>
      <p:pic>
        <p:nvPicPr>
          <p:cNvPr id="43" name="Imagen 42">
            <a:extLst>
              <a:ext uri="{FF2B5EF4-FFF2-40B4-BE49-F238E27FC236}">
                <a16:creationId xmlns:a16="http://schemas.microsoft.com/office/drawing/2014/main" id="{AA650381-2FB8-2848-B9FC-5853557A606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939084" y="5083631"/>
            <a:ext cx="619452" cy="841239"/>
          </a:xfrm>
          <a:prstGeom prst="rect">
            <a:avLst/>
          </a:prstGeom>
        </p:spPr>
      </p:pic>
      <p:pic>
        <p:nvPicPr>
          <p:cNvPr id="5" name="Imagen 4">
            <a:extLst>
              <a:ext uri="{FF2B5EF4-FFF2-40B4-BE49-F238E27FC236}">
                <a16:creationId xmlns:a16="http://schemas.microsoft.com/office/drawing/2014/main" id="{D2C7F87C-D0A1-F04F-8030-9C6DDE047DE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8471" y="4932475"/>
            <a:ext cx="1256626" cy="958799"/>
          </a:xfrm>
          <a:prstGeom prst="rect">
            <a:avLst/>
          </a:prstGeom>
        </p:spPr>
      </p:pic>
      <p:pic>
        <p:nvPicPr>
          <p:cNvPr id="6" name="Imagen 5">
            <a:extLst>
              <a:ext uri="{FF2B5EF4-FFF2-40B4-BE49-F238E27FC236}">
                <a16:creationId xmlns:a16="http://schemas.microsoft.com/office/drawing/2014/main" id="{02AFF320-32E3-4E4E-94B6-B87C4F4670B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64687" y="1433204"/>
            <a:ext cx="1087371" cy="946013"/>
          </a:xfrm>
          <a:prstGeom prst="rect">
            <a:avLst/>
          </a:prstGeom>
        </p:spPr>
      </p:pic>
      <p:pic>
        <p:nvPicPr>
          <p:cNvPr id="7" name="Imagen 6">
            <a:extLst>
              <a:ext uri="{FF2B5EF4-FFF2-40B4-BE49-F238E27FC236}">
                <a16:creationId xmlns:a16="http://schemas.microsoft.com/office/drawing/2014/main" id="{23D13E82-E8BB-CC43-B0E6-3AB854D9C81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611756" y="1291075"/>
            <a:ext cx="1063909" cy="1063909"/>
          </a:xfrm>
          <a:prstGeom prst="rect">
            <a:avLst/>
          </a:prstGeom>
        </p:spPr>
      </p:pic>
      <p:pic>
        <p:nvPicPr>
          <p:cNvPr id="8" name="Imagen 7">
            <a:extLst>
              <a:ext uri="{FF2B5EF4-FFF2-40B4-BE49-F238E27FC236}">
                <a16:creationId xmlns:a16="http://schemas.microsoft.com/office/drawing/2014/main" id="{FFCB619B-2D6B-9B4D-9AB0-EDB545BD282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62509" y="3162840"/>
            <a:ext cx="1017723" cy="1017723"/>
          </a:xfrm>
          <a:prstGeom prst="rect">
            <a:avLst/>
          </a:prstGeom>
        </p:spPr>
      </p:pic>
      <p:pic>
        <p:nvPicPr>
          <p:cNvPr id="16" name="Imagen 15">
            <a:extLst>
              <a:ext uri="{FF2B5EF4-FFF2-40B4-BE49-F238E27FC236}">
                <a16:creationId xmlns:a16="http://schemas.microsoft.com/office/drawing/2014/main" id="{61B1CFC0-6019-8D40-BA30-F6AB77DD44A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771791" y="4970416"/>
            <a:ext cx="930263" cy="985710"/>
          </a:xfrm>
          <a:prstGeom prst="rect">
            <a:avLst/>
          </a:prstGeom>
        </p:spPr>
      </p:pic>
      <p:pic>
        <p:nvPicPr>
          <p:cNvPr id="24" name="Imagen 23">
            <a:extLst>
              <a:ext uri="{FF2B5EF4-FFF2-40B4-BE49-F238E27FC236}">
                <a16:creationId xmlns:a16="http://schemas.microsoft.com/office/drawing/2014/main" id="{BD813ECF-3B8B-964E-B103-F59B195D38A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807928" y="4914345"/>
            <a:ext cx="1178376" cy="1178376"/>
          </a:xfrm>
          <a:prstGeom prst="rect">
            <a:avLst/>
          </a:prstGeom>
        </p:spPr>
      </p:pic>
      <p:sp>
        <p:nvSpPr>
          <p:cNvPr id="55" name="CuadroTexto 54">
            <a:extLst>
              <a:ext uri="{FF2B5EF4-FFF2-40B4-BE49-F238E27FC236}">
                <a16:creationId xmlns:a16="http://schemas.microsoft.com/office/drawing/2014/main" id="{FA961B83-37EA-B34D-B372-BD2186B4082C}"/>
              </a:ext>
            </a:extLst>
          </p:cNvPr>
          <p:cNvSpPr txBox="1"/>
          <p:nvPr/>
        </p:nvSpPr>
        <p:spPr>
          <a:xfrm>
            <a:off x="10066126" y="1163991"/>
            <a:ext cx="2008883" cy="707886"/>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a:solidFill>
                <a:schemeClr val="accent5">
                  <a:lumMod val="50000"/>
                </a:schemeClr>
              </a:solidFill>
            </a:endParaRPr>
          </a:p>
          <a:p>
            <a:endParaRPr lang="es-GB" sz="2000" b="1" dirty="0">
              <a:solidFill>
                <a:schemeClr val="accent5">
                  <a:lumMod val="50000"/>
                </a:schemeClr>
              </a:solidFill>
            </a:endParaRPr>
          </a:p>
        </p:txBody>
      </p:sp>
      <p:sp>
        <p:nvSpPr>
          <p:cNvPr id="62" name="TextBox 60">
            <a:extLst>
              <a:ext uri="{FF2B5EF4-FFF2-40B4-BE49-F238E27FC236}">
                <a16:creationId xmlns:a16="http://schemas.microsoft.com/office/drawing/2014/main" id="{2D5B35FF-CDEC-B54E-9143-70DAF55954DB}"/>
              </a:ext>
            </a:extLst>
          </p:cNvPr>
          <p:cNvSpPr txBox="1"/>
          <p:nvPr/>
        </p:nvSpPr>
        <p:spPr>
          <a:xfrm>
            <a:off x="10207391" y="3457458"/>
            <a:ext cx="1713735" cy="707886"/>
          </a:xfrm>
          <a:prstGeom prst="rect">
            <a:avLst/>
          </a:prstGeom>
          <a:noFill/>
        </p:spPr>
        <p:txBody>
          <a:bodyPr wrap="square" rtlCol="0">
            <a:spAutoFit/>
          </a:bodyPr>
          <a:lstStyle/>
          <a:p>
            <a:r>
              <a:rPr lang="en-GB" sz="2000" dirty="0">
                <a:solidFill>
                  <a:srgbClr val="002060"/>
                </a:solidFill>
              </a:rPr>
              <a:t>mixes it in </a:t>
            </a:r>
          </a:p>
          <a:p>
            <a:r>
              <a:rPr lang="en-GB" sz="2000" dirty="0">
                <a:solidFill>
                  <a:srgbClr val="002060"/>
                </a:solidFill>
              </a:rPr>
              <a:t>a glass</a:t>
            </a:r>
          </a:p>
        </p:txBody>
      </p:sp>
      <p:sp>
        <p:nvSpPr>
          <p:cNvPr id="71" name="TextBox 60">
            <a:extLst>
              <a:ext uri="{FF2B5EF4-FFF2-40B4-BE49-F238E27FC236}">
                <a16:creationId xmlns:a16="http://schemas.microsoft.com/office/drawing/2014/main" id="{B4A73CB2-94CD-8C4D-92F0-AF82EE4298CF}"/>
              </a:ext>
            </a:extLst>
          </p:cNvPr>
          <p:cNvSpPr txBox="1"/>
          <p:nvPr/>
        </p:nvSpPr>
        <p:spPr>
          <a:xfrm>
            <a:off x="10207391" y="5149590"/>
            <a:ext cx="1713735" cy="707886"/>
          </a:xfrm>
          <a:prstGeom prst="rect">
            <a:avLst/>
          </a:prstGeom>
          <a:noFill/>
        </p:spPr>
        <p:txBody>
          <a:bodyPr wrap="square" rtlCol="0">
            <a:spAutoFit/>
          </a:bodyPr>
          <a:lstStyle/>
          <a:p>
            <a:r>
              <a:rPr lang="en-GB" sz="2000">
                <a:solidFill>
                  <a:srgbClr val="002060"/>
                </a:solidFill>
              </a:rPr>
              <a:t>takes it out of the </a:t>
            </a:r>
            <a:r>
              <a:rPr lang="en-GB" sz="2000" dirty="0">
                <a:solidFill>
                  <a:srgbClr val="002060"/>
                </a:solidFill>
              </a:rPr>
              <a:t>bag</a:t>
            </a:r>
          </a:p>
        </p:txBody>
      </p:sp>
      <p:sp>
        <p:nvSpPr>
          <p:cNvPr id="72" name="Oval 29">
            <a:extLst>
              <a:ext uri="{FF2B5EF4-FFF2-40B4-BE49-F238E27FC236}">
                <a16:creationId xmlns:a16="http://schemas.microsoft.com/office/drawing/2014/main" id="{A46EC26C-C039-A24B-A3A5-BE1B670C35A7}"/>
              </a:ext>
            </a:extLst>
          </p:cNvPr>
          <p:cNvSpPr/>
          <p:nvPr/>
        </p:nvSpPr>
        <p:spPr>
          <a:xfrm>
            <a:off x="700365" y="4160900"/>
            <a:ext cx="507219" cy="4139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Oval 29">
            <a:extLst>
              <a:ext uri="{FF2B5EF4-FFF2-40B4-BE49-F238E27FC236}">
                <a16:creationId xmlns:a16="http://schemas.microsoft.com/office/drawing/2014/main" id="{E0FA1DCA-2BCA-6245-8142-BF8B889F0382}"/>
              </a:ext>
            </a:extLst>
          </p:cNvPr>
          <p:cNvSpPr/>
          <p:nvPr/>
        </p:nvSpPr>
        <p:spPr>
          <a:xfrm>
            <a:off x="667994" y="5889885"/>
            <a:ext cx="507219" cy="4139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 name="Oval 29">
            <a:extLst>
              <a:ext uri="{FF2B5EF4-FFF2-40B4-BE49-F238E27FC236}">
                <a16:creationId xmlns:a16="http://schemas.microsoft.com/office/drawing/2014/main" id="{6BD8A462-A82D-8C4E-B97E-85D1923C2B20}"/>
              </a:ext>
            </a:extLst>
          </p:cNvPr>
          <p:cNvSpPr/>
          <p:nvPr/>
        </p:nvSpPr>
        <p:spPr>
          <a:xfrm>
            <a:off x="8077360" y="2373077"/>
            <a:ext cx="507219" cy="4139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 name="Oval 29">
            <a:extLst>
              <a:ext uri="{FF2B5EF4-FFF2-40B4-BE49-F238E27FC236}">
                <a16:creationId xmlns:a16="http://schemas.microsoft.com/office/drawing/2014/main" id="{48E73DAE-EB24-4B4D-B065-9BDDE0B412BC}"/>
              </a:ext>
            </a:extLst>
          </p:cNvPr>
          <p:cNvSpPr/>
          <p:nvPr/>
        </p:nvSpPr>
        <p:spPr>
          <a:xfrm>
            <a:off x="6498207" y="4160900"/>
            <a:ext cx="507219" cy="4139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Oval 29">
            <a:extLst>
              <a:ext uri="{FF2B5EF4-FFF2-40B4-BE49-F238E27FC236}">
                <a16:creationId xmlns:a16="http://schemas.microsoft.com/office/drawing/2014/main" id="{B16567C7-94D5-8244-A351-E3B998637677}"/>
              </a:ext>
            </a:extLst>
          </p:cNvPr>
          <p:cNvSpPr/>
          <p:nvPr/>
        </p:nvSpPr>
        <p:spPr>
          <a:xfrm>
            <a:off x="8452578" y="5914771"/>
            <a:ext cx="507219" cy="4139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5" name="Imagen 24">
            <a:extLst>
              <a:ext uri="{FF2B5EF4-FFF2-40B4-BE49-F238E27FC236}">
                <a16:creationId xmlns:a16="http://schemas.microsoft.com/office/drawing/2014/main" id="{AD373981-AA59-E248-BD55-3885C280E715}"/>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71791" y="3019009"/>
            <a:ext cx="698719" cy="1072781"/>
          </a:xfrm>
          <a:prstGeom prst="rect">
            <a:avLst/>
          </a:prstGeom>
        </p:spPr>
      </p:pic>
      <p:pic>
        <p:nvPicPr>
          <p:cNvPr id="13" name="Picture 12"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004079" y="144891"/>
            <a:ext cx="903913" cy="903913"/>
          </a:xfrm>
          <a:prstGeom prst="rect">
            <a:avLst/>
          </a:prstGeom>
        </p:spPr>
      </p:pic>
      <p:pic>
        <p:nvPicPr>
          <p:cNvPr id="66" name="Picture 2" descr="carrot clipart png - Clip Art Library">
            <a:extLst>
              <a:ext uri="{FF2B5EF4-FFF2-40B4-BE49-F238E27FC236}">
                <a16:creationId xmlns:a16="http://schemas.microsoft.com/office/drawing/2014/main" id="{3732EBE0-FE4E-5349-A103-3F315860A1E9}"/>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719731" y="3056306"/>
            <a:ext cx="1083241" cy="10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6" grpId="0"/>
      <p:bldP spid="51" grpId="0"/>
      <p:bldP spid="61" grpId="0"/>
      <p:bldP spid="62" grpId="0"/>
      <p:bldP spid="71" grpId="0"/>
      <p:bldP spid="72" grpId="0" animBg="1"/>
      <p:bldP spid="73" grpId="0" animBg="1"/>
      <p:bldP spid="74" grpId="0" animBg="1"/>
      <p:bldP spid="75" grpId="0" animBg="1"/>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7">
            <a:extLst>
              <a:ext uri="{FF2B5EF4-FFF2-40B4-BE49-F238E27FC236}">
                <a16:creationId xmlns:a16="http://schemas.microsoft.com/office/drawing/2014/main" id="{51C1BE4E-6907-1B4A-89E6-B13BD82AA7DA}"/>
              </a:ext>
            </a:extLst>
          </p:cNvPr>
          <p:cNvSpPr txBox="1"/>
          <p:nvPr/>
        </p:nvSpPr>
        <p:spPr>
          <a:xfrm>
            <a:off x="6481834" y="3577642"/>
            <a:ext cx="453970" cy="400110"/>
          </a:xfrm>
          <a:prstGeom prst="rect">
            <a:avLst/>
          </a:prstGeom>
          <a:noFill/>
        </p:spPr>
        <p:txBody>
          <a:bodyPr wrap="none" rtlCol="0">
            <a:spAutoFit/>
          </a:bodyPr>
          <a:lstStyle/>
          <a:p>
            <a:r>
              <a:rPr lang="en-GB" sz="2000" b="1"/>
              <a:t>(f</a:t>
            </a:r>
            <a:r>
              <a:rPr lang="en-GB" sz="2000" b="1" dirty="0"/>
              <a:t>)</a:t>
            </a:r>
            <a:endParaRPr lang="es-GB" sz="2000" b="1" dirty="0"/>
          </a:p>
        </p:txBody>
      </p:sp>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a:xfrm>
            <a:off x="0" y="213557"/>
            <a:ext cx="2468880" cy="647577"/>
          </a:xfrm>
        </p:spPr>
        <p:txBody>
          <a:bodyPr>
            <a:normAutofit/>
          </a:bodyPr>
          <a:lstStyle/>
          <a:p>
            <a:r>
              <a:rPr lang="en-GB" sz="2800" b="1" dirty="0">
                <a:solidFill>
                  <a:schemeClr val="bg1"/>
                </a:solidFill>
              </a:rPr>
              <a:t>¡A </a:t>
            </a:r>
            <a:r>
              <a:rPr lang="en-GB" sz="2800" b="1" dirty="0" err="1">
                <a:solidFill>
                  <a:schemeClr val="bg1"/>
                </a:solidFill>
              </a:rPr>
              <a:t>escribir</a:t>
            </a:r>
            <a:r>
              <a:rPr lang="en-GB" sz="2800" b="1" dirty="0">
                <a:solidFill>
                  <a:schemeClr val="bg1"/>
                </a:solidFill>
              </a:rPr>
              <a:t>!</a:t>
            </a:r>
            <a:endParaRPr lang="en-GB" sz="2800" dirty="0"/>
          </a:p>
        </p:txBody>
      </p:sp>
      <p:sp>
        <p:nvSpPr>
          <p:cNvPr id="21" name="Action Button: Custom 20">
            <a:hlinkClick r:id="" action="ppaction://noaction" highlightClick="1"/>
          </p:cNvPr>
          <p:cNvSpPr/>
          <p:nvPr/>
        </p:nvSpPr>
        <p:spPr>
          <a:xfrm>
            <a:off x="332857" y="1490476"/>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p:cNvPr>
          <p:cNvSpPr/>
          <p:nvPr/>
        </p:nvSpPr>
        <p:spPr>
          <a:xfrm>
            <a:off x="332857" y="3306064"/>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p:cNvPr>
          <p:cNvSpPr/>
          <p:nvPr/>
        </p:nvSpPr>
        <p:spPr>
          <a:xfrm>
            <a:off x="332857" y="5077007"/>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9" name="TextBox 28"/>
          <p:cNvSpPr txBox="1"/>
          <p:nvPr/>
        </p:nvSpPr>
        <p:spPr>
          <a:xfrm>
            <a:off x="8144096" y="2887870"/>
            <a:ext cx="3915972" cy="707886"/>
          </a:xfrm>
          <a:prstGeom prst="rect">
            <a:avLst/>
          </a:prstGeom>
          <a:noFill/>
        </p:spPr>
        <p:txBody>
          <a:bodyPr wrap="square" rtlCol="0">
            <a:spAutoFit/>
          </a:bodyPr>
          <a:lstStyle/>
          <a:p>
            <a:r>
              <a:rPr lang="en-GB" sz="2000"/>
              <a:t>S/he </a:t>
            </a:r>
            <a:r>
              <a:rPr lang="en-GB" sz="2000" dirty="0"/>
              <a:t>buys </a:t>
            </a:r>
            <a:r>
              <a:rPr lang="en-GB" sz="2000" b="1"/>
              <a:t>it</a:t>
            </a:r>
            <a:r>
              <a:rPr lang="en-GB" sz="2000"/>
              <a:t> with other fresh products </a:t>
            </a:r>
            <a:r>
              <a:rPr lang="en-GB" sz="2000" dirty="0"/>
              <a:t>at the market.</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8" name="Action Button: Custom 57">
            <a:hlinkClick r:id="" action="ppaction://noaction" highlightClick="1"/>
          </p:cNvPr>
          <p:cNvSpPr/>
          <p:nvPr/>
        </p:nvSpPr>
        <p:spPr>
          <a:xfrm>
            <a:off x="6066908" y="1483967"/>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p:cNvPr>
          <p:cNvSpPr/>
          <p:nvPr/>
        </p:nvSpPr>
        <p:spPr>
          <a:xfrm>
            <a:off x="6066908" y="3299555"/>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p:cNvPr>
          <p:cNvSpPr/>
          <p:nvPr/>
        </p:nvSpPr>
        <p:spPr>
          <a:xfrm>
            <a:off x="6066908" y="5070498"/>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p:cNvSpPr txBox="1"/>
          <p:nvPr/>
        </p:nvSpPr>
        <p:spPr>
          <a:xfrm>
            <a:off x="8144096" y="3638561"/>
            <a:ext cx="4213367" cy="707886"/>
          </a:xfrm>
          <a:prstGeom prst="rect">
            <a:avLst/>
          </a:prstGeom>
          <a:noFill/>
        </p:spPr>
        <p:txBody>
          <a:bodyPr wrap="square" rtlCol="0">
            <a:spAutoFit/>
          </a:bodyPr>
          <a:lstStyle/>
          <a:p>
            <a:r>
              <a:rPr lang="en-GB" sz="2000" i="1" dirty="0"/>
              <a:t>La </a:t>
            </a:r>
            <a:r>
              <a:rPr lang="en-GB" sz="2000" i="1" err="1"/>
              <a:t>compra</a:t>
            </a:r>
            <a:r>
              <a:rPr lang="en-GB" sz="2000" i="1"/>
              <a:t> con otros productos frescos </a:t>
            </a:r>
            <a:r>
              <a:rPr lang="en-GB" sz="2000" i="1" dirty="0" err="1"/>
              <a:t>en</a:t>
            </a:r>
            <a:r>
              <a:rPr lang="en-GB" sz="2000" i="1" dirty="0"/>
              <a:t> el mercado.</a:t>
            </a:r>
          </a:p>
        </p:txBody>
      </p:sp>
      <p:pic>
        <p:nvPicPr>
          <p:cNvPr id="24" name="Picture 2" descr="holy family catholic church - Clip Art Library">
            <a:extLst>
              <a:ext uri="{FF2B5EF4-FFF2-40B4-BE49-F238E27FC236}">
                <a16:creationId xmlns:a16="http://schemas.microsoft.com/office/drawing/2014/main" id="{516C11F6-6B60-944A-9654-6B6F0C2C035A}"/>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6659787" y="4941702"/>
            <a:ext cx="1129888" cy="5589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8E1A1BB5-64ED-7348-9B2B-3BE817DBD2F9}"/>
              </a:ext>
            </a:extLst>
          </p:cNvPr>
          <p:cNvSpPr txBox="1"/>
          <p:nvPr/>
        </p:nvSpPr>
        <p:spPr>
          <a:xfrm>
            <a:off x="2097362" y="5024331"/>
            <a:ext cx="3915972" cy="400110"/>
          </a:xfrm>
          <a:prstGeom prst="rect">
            <a:avLst/>
          </a:prstGeom>
          <a:noFill/>
        </p:spPr>
        <p:txBody>
          <a:bodyPr wrap="square" rtlCol="0">
            <a:spAutoFit/>
          </a:bodyPr>
          <a:lstStyle/>
          <a:p>
            <a:r>
              <a:rPr lang="en-GB" sz="2000"/>
              <a:t>S/he leaves </a:t>
            </a:r>
            <a:r>
              <a:rPr lang="en-GB" sz="2000" b="1"/>
              <a:t>it</a:t>
            </a:r>
            <a:r>
              <a:rPr lang="en-GB" sz="2000"/>
              <a:t> in the glass.</a:t>
            </a:r>
            <a:endParaRPr lang="en-GB" sz="2000" dirty="0"/>
          </a:p>
        </p:txBody>
      </p:sp>
      <p:sp>
        <p:nvSpPr>
          <p:cNvPr id="26" name="TextBox 28">
            <a:extLst>
              <a:ext uri="{FF2B5EF4-FFF2-40B4-BE49-F238E27FC236}">
                <a16:creationId xmlns:a16="http://schemas.microsoft.com/office/drawing/2014/main" id="{7ABF6E65-8DC2-C147-940E-871BABA48051}"/>
              </a:ext>
            </a:extLst>
          </p:cNvPr>
          <p:cNvSpPr txBox="1"/>
          <p:nvPr/>
        </p:nvSpPr>
        <p:spPr>
          <a:xfrm>
            <a:off x="8144096" y="4752053"/>
            <a:ext cx="3915972" cy="707886"/>
          </a:xfrm>
          <a:prstGeom prst="rect">
            <a:avLst/>
          </a:prstGeom>
          <a:noFill/>
        </p:spPr>
        <p:txBody>
          <a:bodyPr wrap="square" rtlCol="0">
            <a:spAutoFit/>
          </a:bodyPr>
          <a:lstStyle/>
          <a:p>
            <a:r>
              <a:rPr lang="en-GB" sz="2000"/>
              <a:t>S/he </a:t>
            </a:r>
            <a:r>
              <a:rPr lang="en-GB" sz="2000" dirty="0"/>
              <a:t>takes </a:t>
            </a:r>
            <a:r>
              <a:rPr lang="en-GB" sz="2000" b="1" dirty="0"/>
              <a:t>it</a:t>
            </a:r>
            <a:r>
              <a:rPr lang="en-GB" sz="2000" dirty="0"/>
              <a:t> out of the bag and places </a:t>
            </a:r>
            <a:r>
              <a:rPr lang="en-GB" sz="2000" b="1" dirty="0"/>
              <a:t>it</a:t>
            </a:r>
            <a:r>
              <a:rPr lang="en-GB" sz="2000" dirty="0"/>
              <a:t> on the table.</a:t>
            </a:r>
          </a:p>
        </p:txBody>
      </p:sp>
      <p:sp>
        <p:nvSpPr>
          <p:cNvPr id="27" name="TextBox 28">
            <a:extLst>
              <a:ext uri="{FF2B5EF4-FFF2-40B4-BE49-F238E27FC236}">
                <a16:creationId xmlns:a16="http://schemas.microsoft.com/office/drawing/2014/main" id="{C6E27FC9-6F5A-134E-86A9-83D7F5AA6870}"/>
              </a:ext>
            </a:extLst>
          </p:cNvPr>
          <p:cNvSpPr txBox="1"/>
          <p:nvPr/>
        </p:nvSpPr>
        <p:spPr>
          <a:xfrm>
            <a:off x="8215608" y="1313447"/>
            <a:ext cx="3915972" cy="707886"/>
          </a:xfrm>
          <a:prstGeom prst="rect">
            <a:avLst/>
          </a:prstGeom>
          <a:noFill/>
        </p:spPr>
        <p:txBody>
          <a:bodyPr wrap="square" rtlCol="0">
            <a:spAutoFit/>
          </a:bodyPr>
          <a:lstStyle/>
          <a:p>
            <a:r>
              <a:rPr lang="en-GB" sz="2000"/>
              <a:t>S/he </a:t>
            </a:r>
            <a:r>
              <a:rPr lang="en-GB" sz="2000" dirty="0"/>
              <a:t>mixes </a:t>
            </a:r>
            <a:r>
              <a:rPr lang="en-GB" sz="2000" b="1" dirty="0"/>
              <a:t>it</a:t>
            </a:r>
            <a:r>
              <a:rPr lang="en-GB" sz="2000" dirty="0"/>
              <a:t> with a </a:t>
            </a:r>
            <a:r>
              <a:rPr lang="en-GB" sz="2000"/>
              <a:t>little bit of hot water</a:t>
            </a:r>
            <a:r>
              <a:rPr lang="en-GB" sz="2000" dirty="0"/>
              <a:t>.</a:t>
            </a:r>
          </a:p>
        </p:txBody>
      </p:sp>
      <p:sp>
        <p:nvSpPr>
          <p:cNvPr id="28" name="TextBox 28">
            <a:extLst>
              <a:ext uri="{FF2B5EF4-FFF2-40B4-BE49-F238E27FC236}">
                <a16:creationId xmlns:a16="http://schemas.microsoft.com/office/drawing/2014/main" id="{E317A019-E696-3646-AAD6-405E4F3B6E8F}"/>
              </a:ext>
            </a:extLst>
          </p:cNvPr>
          <p:cNvSpPr txBox="1"/>
          <p:nvPr/>
        </p:nvSpPr>
        <p:spPr>
          <a:xfrm>
            <a:off x="2081617" y="1457213"/>
            <a:ext cx="3915972" cy="400110"/>
          </a:xfrm>
          <a:prstGeom prst="rect">
            <a:avLst/>
          </a:prstGeom>
          <a:noFill/>
        </p:spPr>
        <p:txBody>
          <a:bodyPr wrap="square" rtlCol="0">
            <a:spAutoFit/>
          </a:bodyPr>
          <a:lstStyle/>
          <a:p>
            <a:r>
              <a:rPr lang="en-GB" sz="2000"/>
              <a:t>S/he </a:t>
            </a:r>
            <a:r>
              <a:rPr lang="en-GB" sz="2000" dirty="0"/>
              <a:t>prepares </a:t>
            </a:r>
            <a:r>
              <a:rPr lang="en-GB" sz="2000" b="1" dirty="0"/>
              <a:t>it</a:t>
            </a:r>
            <a:r>
              <a:rPr lang="en-GB" sz="2000" dirty="0"/>
              <a:t> with egg.</a:t>
            </a:r>
          </a:p>
        </p:txBody>
      </p:sp>
      <p:sp>
        <p:nvSpPr>
          <p:cNvPr id="30" name="TextBox 28">
            <a:extLst>
              <a:ext uri="{FF2B5EF4-FFF2-40B4-BE49-F238E27FC236}">
                <a16:creationId xmlns:a16="http://schemas.microsoft.com/office/drawing/2014/main" id="{238E9F12-CFD1-EB49-8A4F-B6DB8E25364F}"/>
              </a:ext>
            </a:extLst>
          </p:cNvPr>
          <p:cNvSpPr txBox="1"/>
          <p:nvPr/>
        </p:nvSpPr>
        <p:spPr>
          <a:xfrm>
            <a:off x="2081617" y="3236587"/>
            <a:ext cx="3915972" cy="400110"/>
          </a:xfrm>
          <a:prstGeom prst="rect">
            <a:avLst/>
          </a:prstGeom>
          <a:noFill/>
        </p:spPr>
        <p:txBody>
          <a:bodyPr wrap="square" rtlCol="0">
            <a:spAutoFit/>
          </a:bodyPr>
          <a:lstStyle/>
          <a:p>
            <a:r>
              <a:rPr lang="en-GB" sz="2000"/>
              <a:t>S/he </a:t>
            </a:r>
            <a:r>
              <a:rPr lang="en-GB" sz="2000" dirty="0"/>
              <a:t>looks for </a:t>
            </a:r>
            <a:r>
              <a:rPr lang="en-GB" sz="2000" b="1" dirty="0"/>
              <a:t>it</a:t>
            </a:r>
            <a:r>
              <a:rPr lang="en-GB" sz="2000" dirty="0"/>
              <a:t> in </a:t>
            </a:r>
            <a:r>
              <a:rPr lang="en-GB" sz="2000"/>
              <a:t>the kitchen.</a:t>
            </a:r>
            <a:endParaRPr lang="en-GB" sz="2000" dirty="0"/>
          </a:p>
        </p:txBody>
      </p:sp>
      <p:pic>
        <p:nvPicPr>
          <p:cNvPr id="32" name="Imagen 31">
            <a:extLst>
              <a:ext uri="{FF2B5EF4-FFF2-40B4-BE49-F238E27FC236}">
                <a16:creationId xmlns:a16="http://schemas.microsoft.com/office/drawing/2014/main" id="{8A21E89E-5139-384A-AC90-7820EC957DA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3868" y="2910112"/>
            <a:ext cx="1212207" cy="1212207"/>
          </a:xfrm>
          <a:prstGeom prst="rect">
            <a:avLst/>
          </a:prstGeom>
        </p:spPr>
      </p:pic>
      <p:pic>
        <p:nvPicPr>
          <p:cNvPr id="34" name="Imagen 33">
            <a:extLst>
              <a:ext uri="{FF2B5EF4-FFF2-40B4-BE49-F238E27FC236}">
                <a16:creationId xmlns:a16="http://schemas.microsoft.com/office/drawing/2014/main" id="{0F4FC4D7-FA12-CF45-98F2-17CA6943073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694543" y="1130280"/>
            <a:ext cx="1402819" cy="1207168"/>
          </a:xfrm>
          <a:prstGeom prst="rect">
            <a:avLst/>
          </a:prstGeom>
        </p:spPr>
      </p:pic>
      <p:sp>
        <p:nvSpPr>
          <p:cNvPr id="35" name="CuadroTexto 7">
            <a:extLst>
              <a:ext uri="{FF2B5EF4-FFF2-40B4-BE49-F238E27FC236}">
                <a16:creationId xmlns:a16="http://schemas.microsoft.com/office/drawing/2014/main" id="{F1982D63-5D00-254E-A31A-B1E3E9EC2CE2}"/>
              </a:ext>
            </a:extLst>
          </p:cNvPr>
          <p:cNvSpPr txBox="1"/>
          <p:nvPr/>
        </p:nvSpPr>
        <p:spPr>
          <a:xfrm>
            <a:off x="622439" y="5646575"/>
            <a:ext cx="620683" cy="400110"/>
          </a:xfrm>
          <a:prstGeom prst="rect">
            <a:avLst/>
          </a:prstGeom>
          <a:noFill/>
        </p:spPr>
        <p:txBody>
          <a:bodyPr wrap="none" rtlCol="0">
            <a:spAutoFit/>
          </a:bodyPr>
          <a:lstStyle/>
          <a:p>
            <a:r>
              <a:rPr lang="en-GB" sz="2000" b="1" dirty="0"/>
              <a:t>(m)</a:t>
            </a:r>
            <a:endParaRPr lang="es-GB" sz="2000" b="1" dirty="0"/>
          </a:p>
        </p:txBody>
      </p:sp>
      <p:sp>
        <p:nvSpPr>
          <p:cNvPr id="36" name="CuadroTexto 7">
            <a:extLst>
              <a:ext uri="{FF2B5EF4-FFF2-40B4-BE49-F238E27FC236}">
                <a16:creationId xmlns:a16="http://schemas.microsoft.com/office/drawing/2014/main" id="{7CECC8D5-B90F-CE43-910E-C7E844AB1669}"/>
              </a:ext>
            </a:extLst>
          </p:cNvPr>
          <p:cNvSpPr txBox="1"/>
          <p:nvPr/>
        </p:nvSpPr>
        <p:spPr>
          <a:xfrm>
            <a:off x="6398477" y="5625116"/>
            <a:ext cx="620683" cy="400110"/>
          </a:xfrm>
          <a:prstGeom prst="rect">
            <a:avLst/>
          </a:prstGeom>
          <a:noFill/>
        </p:spPr>
        <p:txBody>
          <a:bodyPr wrap="none" rtlCol="0">
            <a:spAutoFit/>
          </a:bodyPr>
          <a:lstStyle/>
          <a:p>
            <a:r>
              <a:rPr lang="en-GB" sz="2000" b="1" dirty="0"/>
              <a:t>(m)</a:t>
            </a:r>
            <a:endParaRPr lang="es-GB" sz="2000" b="1" dirty="0"/>
          </a:p>
        </p:txBody>
      </p:sp>
      <p:sp>
        <p:nvSpPr>
          <p:cNvPr id="37" name="CuadroTexto 7">
            <a:extLst>
              <a:ext uri="{FF2B5EF4-FFF2-40B4-BE49-F238E27FC236}">
                <a16:creationId xmlns:a16="http://schemas.microsoft.com/office/drawing/2014/main" id="{C945AA8F-F67D-CE43-A765-B423B92EFD4B}"/>
              </a:ext>
            </a:extLst>
          </p:cNvPr>
          <p:cNvSpPr txBox="1"/>
          <p:nvPr/>
        </p:nvSpPr>
        <p:spPr>
          <a:xfrm>
            <a:off x="6483436" y="1957055"/>
            <a:ext cx="452368" cy="400110"/>
          </a:xfrm>
          <a:prstGeom prst="rect">
            <a:avLst/>
          </a:prstGeom>
          <a:noFill/>
        </p:spPr>
        <p:txBody>
          <a:bodyPr wrap="none" rtlCol="0">
            <a:spAutoFit/>
          </a:bodyPr>
          <a:lstStyle/>
          <a:p>
            <a:r>
              <a:rPr lang="en-GB" sz="2000" b="1"/>
              <a:t>(f)</a:t>
            </a:r>
            <a:endParaRPr lang="es-GB" sz="2000" b="1" dirty="0"/>
          </a:p>
        </p:txBody>
      </p:sp>
      <p:sp>
        <p:nvSpPr>
          <p:cNvPr id="38" name="CuadroTexto 7">
            <a:extLst>
              <a:ext uri="{FF2B5EF4-FFF2-40B4-BE49-F238E27FC236}">
                <a16:creationId xmlns:a16="http://schemas.microsoft.com/office/drawing/2014/main" id="{FB468BF1-E71D-1D40-B2F3-C6CA1F047FEE}"/>
              </a:ext>
            </a:extLst>
          </p:cNvPr>
          <p:cNvSpPr txBox="1"/>
          <p:nvPr/>
        </p:nvSpPr>
        <p:spPr>
          <a:xfrm>
            <a:off x="537377" y="2210654"/>
            <a:ext cx="1502334" cy="400110"/>
          </a:xfrm>
          <a:prstGeom prst="rect">
            <a:avLst/>
          </a:prstGeom>
          <a:noFill/>
        </p:spPr>
        <p:txBody>
          <a:bodyPr wrap="none" rtlCol="0">
            <a:spAutoFit/>
          </a:bodyPr>
          <a:lstStyle/>
          <a:p>
            <a:r>
              <a:rPr lang="en-GB" sz="2000"/>
              <a:t>[cake] </a:t>
            </a:r>
            <a:r>
              <a:rPr lang="en-GB" sz="2000" b="1"/>
              <a:t>(m)</a:t>
            </a:r>
            <a:endParaRPr lang="es-GB" sz="2000" b="1" dirty="0"/>
          </a:p>
        </p:txBody>
      </p:sp>
      <p:sp>
        <p:nvSpPr>
          <p:cNvPr id="39" name="CuadroTexto 7">
            <a:extLst>
              <a:ext uri="{FF2B5EF4-FFF2-40B4-BE49-F238E27FC236}">
                <a16:creationId xmlns:a16="http://schemas.microsoft.com/office/drawing/2014/main" id="{9822C9B0-392C-054C-9E47-4C99703B9B3C}"/>
              </a:ext>
            </a:extLst>
          </p:cNvPr>
          <p:cNvSpPr txBox="1"/>
          <p:nvPr/>
        </p:nvSpPr>
        <p:spPr>
          <a:xfrm>
            <a:off x="622439" y="4045203"/>
            <a:ext cx="453970" cy="400110"/>
          </a:xfrm>
          <a:prstGeom prst="rect">
            <a:avLst/>
          </a:prstGeom>
          <a:noFill/>
        </p:spPr>
        <p:txBody>
          <a:bodyPr wrap="none" rtlCol="0">
            <a:spAutoFit/>
          </a:bodyPr>
          <a:lstStyle/>
          <a:p>
            <a:r>
              <a:rPr lang="en-GB" sz="2000" b="1" dirty="0"/>
              <a:t>(f)</a:t>
            </a:r>
            <a:endParaRPr lang="es-GB" sz="2000" b="1" dirty="0"/>
          </a:p>
        </p:txBody>
      </p:sp>
      <p:pic>
        <p:nvPicPr>
          <p:cNvPr id="41" name="Imagen 40">
            <a:extLst>
              <a:ext uri="{FF2B5EF4-FFF2-40B4-BE49-F238E27FC236}">
                <a16:creationId xmlns:a16="http://schemas.microsoft.com/office/drawing/2014/main" id="{0ED4A8DC-E803-8A4B-8D6D-3DF217D2B6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19248" y="1307407"/>
            <a:ext cx="1017723" cy="1017723"/>
          </a:xfrm>
          <a:prstGeom prst="rect">
            <a:avLst/>
          </a:prstGeom>
        </p:spPr>
      </p:pic>
      <p:sp>
        <p:nvSpPr>
          <p:cNvPr id="42" name="TextBox 39">
            <a:extLst>
              <a:ext uri="{FF2B5EF4-FFF2-40B4-BE49-F238E27FC236}">
                <a16:creationId xmlns:a16="http://schemas.microsoft.com/office/drawing/2014/main" id="{AF87A16D-ACDD-1146-B622-0E854A418146}"/>
              </a:ext>
            </a:extLst>
          </p:cNvPr>
          <p:cNvSpPr txBox="1"/>
          <p:nvPr/>
        </p:nvSpPr>
        <p:spPr>
          <a:xfrm>
            <a:off x="2121321" y="5400353"/>
            <a:ext cx="3915972" cy="400110"/>
          </a:xfrm>
          <a:prstGeom prst="rect">
            <a:avLst/>
          </a:prstGeom>
          <a:noFill/>
        </p:spPr>
        <p:txBody>
          <a:bodyPr wrap="square" rtlCol="0">
            <a:spAutoFit/>
          </a:bodyPr>
          <a:lstStyle/>
          <a:p>
            <a:r>
              <a:rPr lang="en-GB" sz="2000" i="1"/>
              <a:t>Lo deja en el vaso.</a:t>
            </a:r>
            <a:endParaRPr lang="en-GB" sz="2000" i="1" dirty="0"/>
          </a:p>
        </p:txBody>
      </p:sp>
      <p:sp>
        <p:nvSpPr>
          <p:cNvPr id="43" name="TextBox 39">
            <a:extLst>
              <a:ext uri="{FF2B5EF4-FFF2-40B4-BE49-F238E27FC236}">
                <a16:creationId xmlns:a16="http://schemas.microsoft.com/office/drawing/2014/main" id="{A1D1E002-8DB2-AF49-8108-58E824DF59FD}"/>
              </a:ext>
            </a:extLst>
          </p:cNvPr>
          <p:cNvSpPr txBox="1"/>
          <p:nvPr/>
        </p:nvSpPr>
        <p:spPr>
          <a:xfrm>
            <a:off x="8144096" y="5446520"/>
            <a:ext cx="3915972" cy="707886"/>
          </a:xfrm>
          <a:prstGeom prst="rect">
            <a:avLst/>
          </a:prstGeom>
          <a:noFill/>
        </p:spPr>
        <p:txBody>
          <a:bodyPr wrap="square" rtlCol="0">
            <a:spAutoFit/>
          </a:bodyPr>
          <a:lstStyle/>
          <a:p>
            <a:r>
              <a:rPr lang="en-GB" sz="2000" i="1" dirty="0"/>
              <a:t>Lo </a:t>
            </a:r>
            <a:r>
              <a:rPr lang="en-GB" sz="2000" i="1" dirty="0" err="1"/>
              <a:t>saca</a:t>
            </a:r>
            <a:r>
              <a:rPr lang="en-GB" sz="2000" i="1" dirty="0"/>
              <a:t> de la </a:t>
            </a:r>
            <a:r>
              <a:rPr lang="en-GB" sz="2000" i="1" dirty="0" err="1"/>
              <a:t>bolsa</a:t>
            </a:r>
            <a:r>
              <a:rPr lang="en-GB" sz="2000" i="1" dirty="0"/>
              <a:t> </a:t>
            </a:r>
            <a:r>
              <a:rPr lang="en-GB" sz="2000" i="1"/>
              <a:t>y lo coloca </a:t>
            </a:r>
            <a:r>
              <a:rPr lang="en-GB" sz="2000" i="1" dirty="0" err="1"/>
              <a:t>encima</a:t>
            </a:r>
            <a:r>
              <a:rPr lang="en-GB" sz="2000" i="1" dirty="0"/>
              <a:t> de la mesa.</a:t>
            </a:r>
          </a:p>
        </p:txBody>
      </p:sp>
      <p:sp>
        <p:nvSpPr>
          <p:cNvPr id="44" name="TextBox 39">
            <a:extLst>
              <a:ext uri="{FF2B5EF4-FFF2-40B4-BE49-F238E27FC236}">
                <a16:creationId xmlns:a16="http://schemas.microsoft.com/office/drawing/2014/main" id="{66534C62-66B7-DF4C-AF02-49A9B14F0C02}"/>
              </a:ext>
            </a:extLst>
          </p:cNvPr>
          <p:cNvSpPr txBox="1"/>
          <p:nvPr/>
        </p:nvSpPr>
        <p:spPr>
          <a:xfrm>
            <a:off x="8212283" y="1984777"/>
            <a:ext cx="3915972" cy="707886"/>
          </a:xfrm>
          <a:prstGeom prst="rect">
            <a:avLst/>
          </a:prstGeom>
          <a:noFill/>
        </p:spPr>
        <p:txBody>
          <a:bodyPr wrap="square" rtlCol="0">
            <a:spAutoFit/>
          </a:bodyPr>
          <a:lstStyle/>
          <a:p>
            <a:r>
              <a:rPr lang="en-GB" sz="2000" i="1" dirty="0"/>
              <a:t>La </a:t>
            </a:r>
            <a:r>
              <a:rPr lang="en-GB" sz="2000" i="1" dirty="0" err="1"/>
              <a:t>mezcla</a:t>
            </a:r>
            <a:r>
              <a:rPr lang="en-GB" sz="2000" i="1" dirty="0"/>
              <a:t> con un poco </a:t>
            </a:r>
            <a:r>
              <a:rPr lang="en-GB" sz="2000" i="1"/>
              <a:t>de agua caliente.</a:t>
            </a:r>
            <a:endParaRPr lang="en-GB" sz="2000" i="1" dirty="0"/>
          </a:p>
        </p:txBody>
      </p:sp>
      <p:sp>
        <p:nvSpPr>
          <p:cNvPr id="45" name="TextBox 39">
            <a:extLst>
              <a:ext uri="{FF2B5EF4-FFF2-40B4-BE49-F238E27FC236}">
                <a16:creationId xmlns:a16="http://schemas.microsoft.com/office/drawing/2014/main" id="{7319B9B9-13C6-0C41-9F07-3CD0DAADBCBB}"/>
              </a:ext>
            </a:extLst>
          </p:cNvPr>
          <p:cNvSpPr txBox="1"/>
          <p:nvPr/>
        </p:nvSpPr>
        <p:spPr>
          <a:xfrm>
            <a:off x="2081617" y="1857323"/>
            <a:ext cx="3915972" cy="400110"/>
          </a:xfrm>
          <a:prstGeom prst="rect">
            <a:avLst/>
          </a:prstGeom>
          <a:noFill/>
        </p:spPr>
        <p:txBody>
          <a:bodyPr wrap="square" rtlCol="0">
            <a:spAutoFit/>
          </a:bodyPr>
          <a:lstStyle/>
          <a:p>
            <a:r>
              <a:rPr lang="en-GB" sz="2000" i="1"/>
              <a:t>Lo </a:t>
            </a:r>
            <a:r>
              <a:rPr lang="en-GB" sz="2000" i="1" dirty="0" err="1"/>
              <a:t>prepara</a:t>
            </a:r>
            <a:r>
              <a:rPr lang="en-GB" sz="2000" i="1" dirty="0"/>
              <a:t> con huevo.</a:t>
            </a:r>
          </a:p>
        </p:txBody>
      </p:sp>
      <p:sp>
        <p:nvSpPr>
          <p:cNvPr id="46" name="TextBox 39">
            <a:extLst>
              <a:ext uri="{FF2B5EF4-FFF2-40B4-BE49-F238E27FC236}">
                <a16:creationId xmlns:a16="http://schemas.microsoft.com/office/drawing/2014/main" id="{25CB465C-A17F-D34E-8E9E-BAF3EB6D6251}"/>
              </a:ext>
            </a:extLst>
          </p:cNvPr>
          <p:cNvSpPr txBox="1"/>
          <p:nvPr/>
        </p:nvSpPr>
        <p:spPr>
          <a:xfrm>
            <a:off x="2115692" y="3636697"/>
            <a:ext cx="3438186" cy="400110"/>
          </a:xfrm>
          <a:prstGeom prst="rect">
            <a:avLst/>
          </a:prstGeom>
          <a:noFill/>
        </p:spPr>
        <p:txBody>
          <a:bodyPr wrap="square" rtlCol="0">
            <a:spAutoFit/>
          </a:bodyPr>
          <a:lstStyle/>
          <a:p>
            <a:r>
              <a:rPr lang="en-GB" sz="2000" i="1" dirty="0"/>
              <a:t>La </a:t>
            </a:r>
            <a:r>
              <a:rPr lang="en-GB" sz="2000" i="1" dirty="0" err="1"/>
              <a:t>busca</a:t>
            </a:r>
            <a:r>
              <a:rPr lang="en-GB" sz="2000" i="1" dirty="0"/>
              <a:t> </a:t>
            </a:r>
            <a:r>
              <a:rPr lang="en-GB" sz="2000" i="1" dirty="0" err="1"/>
              <a:t>en</a:t>
            </a:r>
            <a:r>
              <a:rPr lang="en-GB" sz="2000" i="1" dirty="0"/>
              <a:t> </a:t>
            </a:r>
            <a:r>
              <a:rPr lang="en-GB" sz="2000" i="1"/>
              <a:t>la cocina.</a:t>
            </a:r>
            <a:endParaRPr lang="en-GB" sz="2000" i="1" dirty="0"/>
          </a:p>
        </p:txBody>
      </p:sp>
      <p:sp>
        <p:nvSpPr>
          <p:cNvPr id="47" name="TextBox 46"/>
          <p:cNvSpPr txBox="1"/>
          <p:nvPr/>
        </p:nvSpPr>
        <p:spPr>
          <a:xfrm>
            <a:off x="3340748" y="162646"/>
            <a:ext cx="699401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err="1">
                <a:latin typeface="Century Gothic" panose="020F0302020204030204"/>
              </a:rPr>
              <a:t>Ahora</a:t>
            </a:r>
            <a:r>
              <a:rPr lang="en-GB" sz="2200" b="1" noProof="0" dirty="0">
                <a:latin typeface="Century Gothic" panose="020F0302020204030204"/>
              </a:rPr>
              <a:t> escribe las seis </a:t>
            </a:r>
            <a:r>
              <a:rPr lang="en-GB" sz="2200" b="1" noProof="0" dirty="0" err="1">
                <a:latin typeface="Century Gothic" panose="020F0302020204030204"/>
              </a:rPr>
              <a:t>frases</a:t>
            </a:r>
            <a:r>
              <a:rPr lang="en-GB" sz="2200" b="1" noProof="0" dirty="0">
                <a:latin typeface="Century Gothic" panose="020F0302020204030204"/>
              </a:rPr>
              <a:t> </a:t>
            </a:r>
            <a:r>
              <a:rPr lang="en-GB" sz="2200" b="1" noProof="0" dirty="0" err="1">
                <a:latin typeface="Century Gothic" panose="020F0302020204030204"/>
              </a:rPr>
              <a:t>en</a:t>
            </a:r>
            <a:r>
              <a:rPr lang="en-GB" sz="2200" b="1" noProof="0" dirty="0">
                <a:latin typeface="Century Gothic" panose="020F0302020204030204"/>
              </a:rPr>
              <a:t> </a:t>
            </a:r>
            <a:r>
              <a:rPr lang="en-GB" sz="2200" b="1" noProof="0" dirty="0" err="1">
                <a:latin typeface="Century Gothic" panose="020F0302020204030204"/>
              </a:rPr>
              <a:t>español</a:t>
            </a:r>
            <a:r>
              <a:rPr lang="en-GB" sz="2200" b="1" noProof="0" dirty="0">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latin typeface="Century Gothic" panose="020F0302020204030204"/>
              </a:rPr>
              <a:t>Debes</a:t>
            </a:r>
            <a:r>
              <a:rPr lang="en-GB" sz="2200" b="1" dirty="0">
                <a:latin typeface="Century Gothic" panose="020F0302020204030204"/>
              </a:rPr>
              <a:t> </a:t>
            </a:r>
            <a:r>
              <a:rPr lang="en-GB" sz="2200" b="1" dirty="0" err="1">
                <a:latin typeface="Century Gothic" panose="020F0302020204030204"/>
              </a:rPr>
              <a:t>mirar</a:t>
            </a:r>
            <a:r>
              <a:rPr lang="en-GB" sz="2200" b="1" dirty="0">
                <a:latin typeface="Century Gothic" panose="020F0302020204030204"/>
              </a:rPr>
              <a:t> la imagen para </a:t>
            </a:r>
            <a:r>
              <a:rPr lang="en-GB" sz="2200" b="1" dirty="0" err="1">
                <a:latin typeface="Century Gothic" panose="020F0302020204030204"/>
              </a:rPr>
              <a:t>saber</a:t>
            </a:r>
            <a:r>
              <a:rPr lang="en-GB" sz="2200" b="1" dirty="0">
                <a:latin typeface="Century Gothic" panose="020F0302020204030204"/>
              </a:rPr>
              <a:t> </a:t>
            </a:r>
            <a:r>
              <a:rPr lang="en-GB" sz="2200" b="1" dirty="0" err="1">
                <a:latin typeface="Century Gothic" panose="020F0302020204030204"/>
              </a:rPr>
              <a:t>si</a:t>
            </a:r>
            <a:r>
              <a:rPr lang="en-GB" sz="2200" b="1" dirty="0">
                <a:latin typeface="Century Gothic" panose="020F0302020204030204"/>
              </a:rPr>
              <a:t> es ‘lo’ o ‘la’.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F0302020204030204"/>
              </a:rPr>
              <a:t>¡</a:t>
            </a:r>
            <a:r>
              <a:rPr lang="en-GB" sz="2200" b="1" dirty="0" err="1">
                <a:latin typeface="Century Gothic" panose="020F0302020204030204"/>
              </a:rPr>
              <a:t>Atención</a:t>
            </a:r>
            <a:r>
              <a:rPr lang="en-GB" sz="2200" b="1" dirty="0">
                <a:latin typeface="Century Gothic" panose="020F0302020204030204"/>
              </a:rPr>
              <a:t>! La </a:t>
            </a:r>
            <a:r>
              <a:rPr lang="en-GB" sz="2200" b="1" dirty="0" err="1">
                <a:latin typeface="Century Gothic" panose="020F0302020204030204"/>
              </a:rPr>
              <a:t>frase</a:t>
            </a:r>
            <a:r>
              <a:rPr lang="en-GB" sz="2200" b="1" dirty="0">
                <a:latin typeface="Century Gothic" panose="020F0302020204030204"/>
              </a:rPr>
              <a:t> </a:t>
            </a:r>
            <a:r>
              <a:rPr lang="en-GB" sz="2200" b="1" dirty="0" err="1">
                <a:latin typeface="Century Gothic" panose="020F0302020204030204"/>
              </a:rPr>
              <a:t>empieza</a:t>
            </a:r>
            <a:r>
              <a:rPr lang="en-GB" sz="2200" b="1" dirty="0">
                <a:latin typeface="Century Gothic" panose="020F0302020204030204"/>
              </a:rPr>
              <a:t> con ‘lo’ o ‘la’.</a:t>
            </a:r>
          </a:p>
        </p:txBody>
      </p:sp>
      <p:pic>
        <p:nvPicPr>
          <p:cNvPr id="49" name="Imagen 24">
            <a:extLst>
              <a:ext uri="{FF2B5EF4-FFF2-40B4-BE49-F238E27FC236}">
                <a16:creationId xmlns:a16="http://schemas.microsoft.com/office/drawing/2014/main" id="{AD373981-AA59-E248-BD55-3885C280E71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33" y="4402644"/>
            <a:ext cx="809829" cy="1243374"/>
          </a:xfrm>
          <a:prstGeom prst="rect">
            <a:avLst/>
          </a:prstGeom>
        </p:spPr>
      </p:pic>
      <p:pic>
        <p:nvPicPr>
          <p:cNvPr id="1026" name="Picture 2" descr="carrot clipart png - Clip Art Library">
            <a:extLst>
              <a:ext uri="{FF2B5EF4-FFF2-40B4-BE49-F238E27FC236}">
                <a16:creationId xmlns:a16="http://schemas.microsoft.com/office/drawing/2014/main" id="{748B12DB-4F0F-1F4F-B17F-C2DAF59FA32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02858" y="2890993"/>
            <a:ext cx="1083241" cy="10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2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20990" y="4019440"/>
            <a:ext cx="20513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Un ejemplo:</a:t>
            </a:r>
          </a:p>
        </p:txBody>
      </p:sp>
      <p:sp>
        <p:nvSpPr>
          <p:cNvPr id="46" name="Oval Callout 45"/>
          <p:cNvSpPr/>
          <p:nvPr/>
        </p:nvSpPr>
        <p:spPr>
          <a:xfrm>
            <a:off x="2347918" y="3133491"/>
            <a:ext cx="2123558" cy="885950"/>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Lo</a:t>
            </a:r>
            <a:endPar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47" name="TextBox 46"/>
          <p:cNvSpPr txBox="1"/>
          <p:nvPr/>
        </p:nvSpPr>
        <p:spPr>
          <a:xfrm>
            <a:off x="220990" y="4459554"/>
            <a:ext cx="24914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Persona A (</a:t>
            </a:r>
            <a:r>
              <a:rPr kumimoji="0" lang="en-GB" sz="22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habla</a:t>
            </a: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p>
        </p:txBody>
      </p:sp>
      <p:sp>
        <p:nvSpPr>
          <p:cNvPr id="48" name="TextBox 47"/>
          <p:cNvSpPr txBox="1"/>
          <p:nvPr/>
        </p:nvSpPr>
        <p:spPr>
          <a:xfrm>
            <a:off x="10413076" y="3861839"/>
            <a:ext cx="28648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habla</a:t>
            </a: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p>
        </p:txBody>
      </p:sp>
      <p:sp>
        <p:nvSpPr>
          <p:cNvPr id="2" name="Título 1">
            <a:extLst>
              <a:ext uri="{FF2B5EF4-FFF2-40B4-BE49-F238E27FC236}">
                <a16:creationId xmlns:a16="http://schemas.microsoft.com/office/drawing/2014/main" id="{BED2BC8F-189A-4144-B86B-BCE6C5A1E11C}"/>
              </a:ext>
            </a:extLst>
          </p:cNvPr>
          <p:cNvSpPr>
            <a:spLocks noGrp="1"/>
          </p:cNvSpPr>
          <p:nvPr>
            <p:ph type="title"/>
          </p:nvPr>
        </p:nvSpPr>
        <p:spPr>
          <a:xfrm>
            <a:off x="0" y="144534"/>
            <a:ext cx="4471476" cy="573506"/>
          </a:xfrm>
        </p:spPr>
        <p:txBody>
          <a:bodyPr>
            <a:normAutofit/>
          </a:bodyPr>
          <a:lstStyle/>
          <a:p>
            <a:r>
              <a:rPr lang="en-GB" sz="2400" b="1" dirty="0" err="1">
                <a:solidFill>
                  <a:schemeClr val="bg1"/>
                </a:solidFill>
              </a:rPr>
              <a:t>Hablamos</a:t>
            </a:r>
            <a:r>
              <a:rPr lang="en-GB" sz="2400" b="1" dirty="0">
                <a:solidFill>
                  <a:schemeClr val="bg1"/>
                </a:solidFill>
              </a:rPr>
              <a:t> de comida</a:t>
            </a:r>
            <a:endParaRPr lang="es-GB" sz="2400" b="1" dirty="0">
              <a:solidFill>
                <a:schemeClr val="bg1"/>
              </a:solidFill>
            </a:endParaRPr>
          </a:p>
        </p:txBody>
      </p:sp>
      <p:sp>
        <p:nvSpPr>
          <p:cNvPr id="30" name="Google Shape;1461;p35">
            <a:extLst>
              <a:ext uri="{FF2B5EF4-FFF2-40B4-BE49-F238E27FC236}">
                <a16:creationId xmlns:a16="http://schemas.microsoft.com/office/drawing/2014/main" id="{0A55877C-246E-420B-84E0-A7DBCEF63460}"/>
              </a:ext>
            </a:extLst>
          </p:cNvPr>
          <p:cNvSpPr/>
          <p:nvPr/>
        </p:nvSpPr>
        <p:spPr>
          <a:xfrm>
            <a:off x="9540143" y="89402"/>
            <a:ext cx="2557508" cy="488392"/>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5" name="Picture 14" descr="A blue and white person with a letter&#10;&#10;Description automatically generated">
            <a:extLst>
              <a:ext uri="{FF2B5EF4-FFF2-40B4-BE49-F238E27FC236}">
                <a16:creationId xmlns:a16="http://schemas.microsoft.com/office/drawing/2014/main" id="{AF24D1E8-8645-47AA-9DDA-F0234C636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91" y="696189"/>
            <a:ext cx="914479" cy="987638"/>
          </a:xfrm>
          <a:prstGeom prst="rect">
            <a:avLst/>
          </a:prstGeom>
        </p:spPr>
      </p:pic>
      <p:pic>
        <p:nvPicPr>
          <p:cNvPr id="17" name="Picture 16" descr="A blue and white person with a white b on a black background&#10;&#10;Description automatically generated">
            <a:extLst>
              <a:ext uri="{FF2B5EF4-FFF2-40B4-BE49-F238E27FC236}">
                <a16:creationId xmlns:a16="http://schemas.microsoft.com/office/drawing/2014/main" id="{FF3A14E9-64BF-4F27-B8E8-DAF367458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91" y="1579577"/>
            <a:ext cx="914479" cy="1018120"/>
          </a:xfrm>
          <a:prstGeom prst="rect">
            <a:avLst/>
          </a:prstGeom>
        </p:spPr>
      </p:pic>
      <p:pic>
        <p:nvPicPr>
          <p:cNvPr id="19" name="Picture 18" descr="A yellow and blue oval shaped objects&#10;&#10;Description automatically generated with medium confidence">
            <a:extLst>
              <a:ext uri="{FF2B5EF4-FFF2-40B4-BE49-F238E27FC236}">
                <a16:creationId xmlns:a16="http://schemas.microsoft.com/office/drawing/2014/main" id="{7298EDB2-E328-4DB3-999B-EE717B1F2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479" y="108434"/>
            <a:ext cx="1864840" cy="1219212"/>
          </a:xfrm>
          <a:prstGeom prst="rect">
            <a:avLst/>
          </a:prstGeom>
        </p:spPr>
      </p:pic>
      <p:sp>
        <p:nvSpPr>
          <p:cNvPr id="36" name="TextBox 35">
            <a:extLst>
              <a:ext uri="{FF2B5EF4-FFF2-40B4-BE49-F238E27FC236}">
                <a16:creationId xmlns:a16="http://schemas.microsoft.com/office/drawing/2014/main" id="{5F74E6C7-7601-4EDC-AC56-0ED06965E4DF}"/>
              </a:ext>
            </a:extLst>
          </p:cNvPr>
          <p:cNvSpPr txBox="1"/>
          <p:nvPr/>
        </p:nvSpPr>
        <p:spPr>
          <a:xfrm>
            <a:off x="1562470" y="2614006"/>
            <a:ext cx="103868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Write in Spanish what you hear, then translate into English.</a:t>
            </a:r>
          </a:p>
        </p:txBody>
      </p:sp>
      <p:sp>
        <p:nvSpPr>
          <p:cNvPr id="37" name="TextBox 36">
            <a:extLst>
              <a:ext uri="{FF2B5EF4-FFF2-40B4-BE49-F238E27FC236}">
                <a16:creationId xmlns:a16="http://schemas.microsoft.com/office/drawing/2014/main" id="{1F8DC053-AF9E-464C-95F0-D26062AB9C52}"/>
              </a:ext>
            </a:extLst>
          </p:cNvPr>
          <p:cNvSpPr txBox="1"/>
          <p:nvPr/>
        </p:nvSpPr>
        <p:spPr>
          <a:xfrm>
            <a:off x="1562470" y="1059308"/>
            <a:ext cx="103868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Turn away from the board.</a:t>
            </a:r>
            <a:br>
              <a:rPr kumimoji="0" lang="en-GB" sz="2000" b="0" i="0" u="none" strike="noStrike" kern="1200" cap="none" spc="0" normalizeH="0" baseline="0" noProof="0" dirty="0">
                <a:ln>
                  <a:noFill/>
                </a:ln>
                <a:solidFill>
                  <a:srgbClr val="3A3838"/>
                </a:solidFill>
                <a:effectLst/>
                <a:uLnTx/>
                <a:uFillTx/>
                <a:latin typeface="Century Gothic"/>
                <a:ea typeface="+mn-ea"/>
                <a:cs typeface="+mn-cs"/>
              </a:rPr>
            </a:br>
            <a:r>
              <a:rPr kumimoji="0" lang="en-GB" sz="2000" b="0" i="0" u="none" strike="noStrike" kern="1200" cap="none" spc="0" normalizeH="0" baseline="0" noProof="0" dirty="0">
                <a:ln>
                  <a:noFill/>
                </a:ln>
                <a:solidFill>
                  <a:srgbClr val="3A3838"/>
                </a:solidFill>
                <a:effectLst/>
                <a:uLnTx/>
                <a:uFillTx/>
                <a:latin typeface="Century Gothic"/>
                <a:ea typeface="+mn-ea"/>
                <a:cs typeface="+mn-cs"/>
              </a:rPr>
              <a:t>Say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it (m)</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‘it (f)’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Spanish to start a sentence.</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DC68580B-0355-4602-BA13-1D59CEE4181A}"/>
              </a:ext>
            </a:extLst>
          </p:cNvPr>
          <p:cNvSpPr txBox="1"/>
          <p:nvPr/>
        </p:nvSpPr>
        <p:spPr>
          <a:xfrm>
            <a:off x="1551460" y="1848821"/>
            <a:ext cx="103868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Finish the sentence in Spanish, using the prompts, according to which word you heard (‘lo’ or ‘la’).</a:t>
            </a:r>
          </a:p>
        </p:txBody>
      </p:sp>
      <p:pic>
        <p:nvPicPr>
          <p:cNvPr id="39" name="Picture 38" descr="A blue and white person with a letter&#10;&#10;Description automatically generated">
            <a:extLst>
              <a:ext uri="{FF2B5EF4-FFF2-40B4-BE49-F238E27FC236}">
                <a16:creationId xmlns:a16="http://schemas.microsoft.com/office/drawing/2014/main" id="{E9E94E14-DB83-464C-B0D2-23C06F079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13" y="2361957"/>
            <a:ext cx="914479" cy="987638"/>
          </a:xfrm>
          <a:prstGeom prst="rect">
            <a:avLst/>
          </a:prstGeom>
        </p:spPr>
      </p:pic>
      <p:sp>
        <p:nvSpPr>
          <p:cNvPr id="40" name="Oval Callout 45">
            <a:extLst>
              <a:ext uri="{FF2B5EF4-FFF2-40B4-BE49-F238E27FC236}">
                <a16:creationId xmlns:a16="http://schemas.microsoft.com/office/drawing/2014/main" id="{A50B7765-7529-4E9D-AEDF-4277CB328A67}"/>
              </a:ext>
            </a:extLst>
          </p:cNvPr>
          <p:cNvSpPr/>
          <p:nvPr/>
        </p:nvSpPr>
        <p:spPr>
          <a:xfrm>
            <a:off x="9316933" y="2277736"/>
            <a:ext cx="2301041" cy="1236614"/>
          </a:xfrm>
          <a:prstGeom prst="wedgeEllipseCallout">
            <a:avLst>
              <a:gd name="adj1" fmla="val 57303"/>
              <a:gd name="adj2" fmla="val 6106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A3838"/>
                </a:solidFill>
                <a:latin typeface="Century Gothic" panose="020B0502020202020204" pitchFamily="34" charset="0"/>
              </a:rPr>
              <a:t>Lo </a:t>
            </a:r>
            <a:r>
              <a:rPr lang="en-GB" sz="2000" b="1" dirty="0" err="1">
                <a:solidFill>
                  <a:srgbClr val="3A3838"/>
                </a:solidFill>
                <a:latin typeface="Century Gothic" panose="020B0502020202020204" pitchFamily="34" charset="0"/>
              </a:rPr>
              <a:t>compra</a:t>
            </a:r>
            <a:r>
              <a:rPr lang="en-GB" sz="2000" b="1" dirty="0">
                <a:solidFill>
                  <a:srgbClr val="3A3838"/>
                </a:solidFill>
                <a:latin typeface="Century Gothic" panose="020B0502020202020204" pitchFamily="34" charset="0"/>
              </a:rPr>
              <a:t> </a:t>
            </a:r>
            <a:r>
              <a:rPr lang="en-GB" sz="2000" b="1" dirty="0" err="1">
                <a:solidFill>
                  <a:srgbClr val="3A3838"/>
                </a:solidFill>
                <a:latin typeface="Century Gothic" panose="020B0502020202020204" pitchFamily="34" charset="0"/>
              </a:rPr>
              <a:t>en</a:t>
            </a:r>
            <a:r>
              <a:rPr lang="en-GB" sz="2000" b="1" dirty="0">
                <a:solidFill>
                  <a:srgbClr val="3A3838"/>
                </a:solidFill>
                <a:latin typeface="Century Gothic" panose="020B0502020202020204" pitchFamily="34" charset="0"/>
              </a:rPr>
              <a:t> </a:t>
            </a:r>
            <a:r>
              <a:rPr lang="en-GB" sz="2000" b="1" dirty="0" err="1">
                <a:solidFill>
                  <a:srgbClr val="3A3838"/>
                </a:solidFill>
                <a:latin typeface="Century Gothic" panose="020B0502020202020204" pitchFamily="34" charset="0"/>
              </a:rPr>
              <a:t>el</a:t>
            </a:r>
            <a:r>
              <a:rPr lang="en-GB" sz="2000" b="1" dirty="0">
                <a:solidFill>
                  <a:srgbClr val="3A3838"/>
                </a:solidFill>
                <a:latin typeface="Century Gothic" panose="020B0502020202020204" pitchFamily="34" charset="0"/>
              </a:rPr>
              <a:t> mercado.</a:t>
            </a:r>
            <a:endPar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graphicFrame>
        <p:nvGraphicFramePr>
          <p:cNvPr id="20" name="Table 19">
            <a:extLst>
              <a:ext uri="{FF2B5EF4-FFF2-40B4-BE49-F238E27FC236}">
                <a16:creationId xmlns:a16="http://schemas.microsoft.com/office/drawing/2014/main" id="{CE19276B-0D23-4681-89CE-A0DBCBD09E7B}"/>
              </a:ext>
            </a:extLst>
          </p:cNvPr>
          <p:cNvGraphicFramePr>
            <a:graphicFrameLocks noGrp="1"/>
          </p:cNvGraphicFramePr>
          <p:nvPr>
            <p:extLst>
              <p:ext uri="{D42A27DB-BD31-4B8C-83A1-F6EECF244321}">
                <p14:modId xmlns:p14="http://schemas.microsoft.com/office/powerpoint/2010/main" val="2480140701"/>
              </p:ext>
            </p:extLst>
          </p:nvPr>
        </p:nvGraphicFramePr>
        <p:xfrm>
          <a:off x="6639941" y="3843885"/>
          <a:ext cx="3773135" cy="2212300"/>
        </p:xfrm>
        <a:graphic>
          <a:graphicData uri="http://schemas.openxmlformats.org/drawingml/2006/table">
            <a:tbl>
              <a:tblPr firstRow="1" bandRow="1">
                <a:tableStyleId>{5940675A-B579-460E-94D1-54222C63F5DA}</a:tableStyleId>
              </a:tblPr>
              <a:tblGrid>
                <a:gridCol w="1872229">
                  <a:extLst>
                    <a:ext uri="{9D8B030D-6E8A-4147-A177-3AD203B41FA5}">
                      <a16:colId xmlns:a16="http://schemas.microsoft.com/office/drawing/2014/main" val="3179540757"/>
                    </a:ext>
                  </a:extLst>
                </a:gridCol>
                <a:gridCol w="1900906">
                  <a:extLst>
                    <a:ext uri="{9D8B030D-6E8A-4147-A177-3AD203B41FA5}">
                      <a16:colId xmlns:a16="http://schemas.microsoft.com/office/drawing/2014/main" val="2291596027"/>
                    </a:ext>
                  </a:extLst>
                </a:gridCol>
              </a:tblGrid>
              <a:tr h="2212300">
                <a:tc>
                  <a:txBody>
                    <a:bodyPr/>
                    <a:lstStyle/>
                    <a:p>
                      <a:pPr algn="ctr"/>
                      <a:r>
                        <a:rPr lang="en-GB" sz="2000" b="1" dirty="0"/>
                        <a:t>…</a:t>
                      </a:r>
                      <a:r>
                        <a:rPr lang="en-GB" sz="2000" b="1" dirty="0" err="1"/>
                        <a:t>compra</a:t>
                      </a:r>
                      <a:r>
                        <a:rPr lang="en-GB" sz="2000" b="1" dirty="0"/>
                        <a:t> </a:t>
                      </a:r>
                      <a:r>
                        <a:rPr lang="en-GB" sz="2000" b="1" dirty="0" err="1"/>
                        <a:t>en</a:t>
                      </a:r>
                      <a:r>
                        <a:rPr lang="en-GB" sz="2000" b="1" dirty="0"/>
                        <a:t> </a:t>
                      </a:r>
                      <a:r>
                        <a:rPr lang="en-GB" sz="2000" b="1" dirty="0" err="1"/>
                        <a:t>el</a:t>
                      </a:r>
                      <a:r>
                        <a:rPr lang="en-GB" sz="2000" b="1" dirty="0"/>
                        <a:t> mercado</a:t>
                      </a:r>
                    </a:p>
                  </a:txBody>
                  <a:tcPr anchor="b">
                    <a:solidFill>
                      <a:srgbClr val="FEF4F4"/>
                    </a:solidFill>
                  </a:tcPr>
                </a:tc>
                <a:tc>
                  <a:txBody>
                    <a:bodyPr/>
                    <a:lstStyle/>
                    <a:p>
                      <a:pPr algn="ctr"/>
                      <a:r>
                        <a:rPr lang="en-GB" sz="2000" b="1" dirty="0"/>
                        <a:t>…</a:t>
                      </a:r>
                      <a:r>
                        <a:rPr lang="en-GB" sz="2000" b="1" dirty="0" err="1"/>
                        <a:t>compra</a:t>
                      </a:r>
                      <a:r>
                        <a:rPr lang="en-GB" sz="2000" b="1" dirty="0"/>
                        <a:t> </a:t>
                      </a:r>
                      <a:r>
                        <a:rPr lang="en-GB" sz="2000" b="1" dirty="0" err="1"/>
                        <a:t>todos</a:t>
                      </a:r>
                      <a:r>
                        <a:rPr lang="en-GB" sz="2000" b="1" dirty="0"/>
                        <a:t> los días.</a:t>
                      </a:r>
                    </a:p>
                  </a:txBody>
                  <a:tcPr anchor="b">
                    <a:solidFill>
                      <a:srgbClr val="FEF4F4"/>
                    </a:solidFill>
                  </a:tcPr>
                </a:tc>
                <a:extLst>
                  <a:ext uri="{0D108BD9-81ED-4DB2-BD59-A6C34878D82A}">
                    <a16:rowId xmlns:a16="http://schemas.microsoft.com/office/drawing/2014/main" val="1495984772"/>
                  </a:ext>
                </a:extLst>
              </a:tr>
            </a:tbl>
          </a:graphicData>
        </a:graphic>
      </p:graphicFrame>
      <p:sp>
        <p:nvSpPr>
          <p:cNvPr id="21" name="TextBox 20">
            <a:extLst>
              <a:ext uri="{FF2B5EF4-FFF2-40B4-BE49-F238E27FC236}">
                <a16:creationId xmlns:a16="http://schemas.microsoft.com/office/drawing/2014/main" id="{42C5696A-3C81-4556-A88B-7D01B2481FF5}"/>
              </a:ext>
            </a:extLst>
          </p:cNvPr>
          <p:cNvSpPr txBox="1"/>
          <p:nvPr/>
        </p:nvSpPr>
        <p:spPr>
          <a:xfrm>
            <a:off x="6268246" y="4148541"/>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22" name="TextBox 21">
            <a:extLst>
              <a:ext uri="{FF2B5EF4-FFF2-40B4-BE49-F238E27FC236}">
                <a16:creationId xmlns:a16="http://schemas.microsoft.com/office/drawing/2014/main" id="{3ED0B9F9-9930-47DB-9CDB-F913789686AD}"/>
              </a:ext>
            </a:extLst>
          </p:cNvPr>
          <p:cNvSpPr txBox="1"/>
          <p:nvPr/>
        </p:nvSpPr>
        <p:spPr>
          <a:xfrm>
            <a:off x="6594834" y="3850525"/>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(m</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pic>
        <p:nvPicPr>
          <p:cNvPr id="23" name="Picture 6" descr="chocolate clipart - Clip Art Library">
            <a:extLst>
              <a:ext uri="{FF2B5EF4-FFF2-40B4-BE49-F238E27FC236}">
                <a16:creationId xmlns:a16="http://schemas.microsoft.com/office/drawing/2014/main" id="{3A80856D-A493-4335-985E-EDFF4E68DD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72421" y="4055223"/>
            <a:ext cx="1279419" cy="7761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arrot clipart png - Clip Art Library">
            <a:extLst>
              <a:ext uri="{FF2B5EF4-FFF2-40B4-BE49-F238E27FC236}">
                <a16:creationId xmlns:a16="http://schemas.microsoft.com/office/drawing/2014/main" id="{656588DA-3A66-49BF-A2FD-1690367586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26741" y="3914538"/>
            <a:ext cx="1083241" cy="10575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42AA0A8-E839-4B21-97BA-A3D108AC56A0}"/>
              </a:ext>
            </a:extLst>
          </p:cNvPr>
          <p:cNvSpPr txBox="1"/>
          <p:nvPr/>
        </p:nvSpPr>
        <p:spPr>
          <a:xfrm>
            <a:off x="8606316" y="3996285"/>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Tree>
    <p:extLst>
      <p:ext uri="{BB962C8B-B14F-4D97-AF65-F5344CB8AC3E}">
        <p14:creationId xmlns:p14="http://schemas.microsoft.com/office/powerpoint/2010/main" val="27721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p:bldP spid="48" grpId="0"/>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0" y="194383"/>
            <a:ext cx="3680342" cy="624340"/>
          </a:xfrm>
        </p:spPr>
        <p:txBody>
          <a:bodyPr>
            <a:noAutofit/>
          </a:bodyPr>
          <a:lstStyle/>
          <a:p>
            <a:r>
              <a:rPr lang="en-GB" sz="2400" dirty="0" err="1"/>
              <a:t>Hablamos</a:t>
            </a:r>
            <a:r>
              <a:rPr lang="en-GB" sz="2400" dirty="0"/>
              <a:t> de comida</a:t>
            </a:r>
          </a:p>
        </p:txBody>
      </p:sp>
      <p:sp>
        <p:nvSpPr>
          <p:cNvPr id="4" name="Google Shape;1461;p35">
            <a:extLst>
              <a:ext uri="{FF2B5EF4-FFF2-40B4-BE49-F238E27FC236}">
                <a16:creationId xmlns:a16="http://schemas.microsoft.com/office/drawing/2014/main" id="{F6815F4F-2480-46F4-B523-ED67589B6B4B}"/>
              </a:ext>
            </a:extLst>
          </p:cNvPr>
          <p:cNvSpPr/>
          <p:nvPr/>
        </p:nvSpPr>
        <p:spPr>
          <a:xfrm>
            <a:off x="10676965" y="89401"/>
            <a:ext cx="1420685" cy="800495"/>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747040220"/>
              </p:ext>
            </p:extLst>
          </p:nvPr>
        </p:nvGraphicFramePr>
        <p:xfrm>
          <a:off x="312171" y="1383999"/>
          <a:ext cx="3773135" cy="2212300"/>
        </p:xfrm>
        <a:graphic>
          <a:graphicData uri="http://schemas.openxmlformats.org/drawingml/2006/table">
            <a:tbl>
              <a:tblPr firstRow="1" bandRow="1">
                <a:tableStyleId>{5940675A-B579-460E-94D1-54222C63F5DA}</a:tableStyleId>
              </a:tblPr>
              <a:tblGrid>
                <a:gridCol w="1872229">
                  <a:extLst>
                    <a:ext uri="{9D8B030D-6E8A-4147-A177-3AD203B41FA5}">
                      <a16:colId xmlns:a16="http://schemas.microsoft.com/office/drawing/2014/main" val="3179540757"/>
                    </a:ext>
                  </a:extLst>
                </a:gridCol>
                <a:gridCol w="1900906">
                  <a:extLst>
                    <a:ext uri="{9D8B030D-6E8A-4147-A177-3AD203B41FA5}">
                      <a16:colId xmlns:a16="http://schemas.microsoft.com/office/drawing/2014/main" val="2291596027"/>
                    </a:ext>
                  </a:extLst>
                </a:gridCol>
              </a:tblGrid>
              <a:tr h="2212300">
                <a:tc>
                  <a:txBody>
                    <a:bodyPr/>
                    <a:lstStyle/>
                    <a:p>
                      <a:pPr algn="ctr"/>
                      <a:r>
                        <a:rPr lang="en-GB" sz="2000" b="1" dirty="0"/>
                        <a:t>…</a:t>
                      </a:r>
                      <a:r>
                        <a:rPr lang="en-GB" sz="2000" b="1" dirty="0" err="1"/>
                        <a:t>compra</a:t>
                      </a:r>
                      <a:r>
                        <a:rPr lang="en-GB" sz="2000" b="1" dirty="0"/>
                        <a:t> </a:t>
                      </a:r>
                      <a:r>
                        <a:rPr lang="en-GB" sz="2000" b="1" dirty="0" err="1"/>
                        <a:t>en</a:t>
                      </a:r>
                      <a:r>
                        <a:rPr lang="en-GB" sz="2000" b="1" dirty="0"/>
                        <a:t> </a:t>
                      </a:r>
                      <a:r>
                        <a:rPr lang="en-GB" sz="2000" b="1" dirty="0" err="1"/>
                        <a:t>el</a:t>
                      </a:r>
                      <a:r>
                        <a:rPr lang="en-GB" sz="2000" b="1" dirty="0"/>
                        <a:t> mercado</a:t>
                      </a:r>
                    </a:p>
                  </a:txBody>
                  <a:tcPr anchor="b">
                    <a:solidFill>
                      <a:srgbClr val="FEF4F4"/>
                    </a:solidFill>
                  </a:tcPr>
                </a:tc>
                <a:tc>
                  <a:txBody>
                    <a:bodyPr/>
                    <a:lstStyle/>
                    <a:p>
                      <a:pPr algn="ctr"/>
                      <a:r>
                        <a:rPr lang="en-GB" sz="2000" b="1" dirty="0"/>
                        <a:t>…</a:t>
                      </a:r>
                      <a:r>
                        <a:rPr lang="en-GB" sz="2000" b="1" dirty="0" err="1"/>
                        <a:t>compra</a:t>
                      </a:r>
                      <a:r>
                        <a:rPr lang="en-GB" sz="2000" b="1" dirty="0"/>
                        <a:t> </a:t>
                      </a:r>
                      <a:r>
                        <a:rPr lang="en-GB" sz="2000" b="1" dirty="0" err="1"/>
                        <a:t>todos</a:t>
                      </a:r>
                      <a:r>
                        <a:rPr lang="en-GB" sz="2000" b="1" dirty="0"/>
                        <a:t> los días.</a:t>
                      </a:r>
                    </a:p>
                  </a:txBody>
                  <a:tcPr anchor="b">
                    <a:solidFill>
                      <a:srgbClr val="FEF4F4"/>
                    </a:solidFill>
                  </a:tcPr>
                </a:tc>
                <a:extLst>
                  <a:ext uri="{0D108BD9-81ED-4DB2-BD59-A6C34878D82A}">
                    <a16:rowId xmlns:a16="http://schemas.microsoft.com/office/drawing/2014/main" val="1495984772"/>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79" y="204981"/>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89401"/>
            <a:ext cx="6560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Say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it</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(m)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‘it (f)’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Spanish to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Finish the sentence in Spanish, according to these prompts, depending on the start.</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4" name="Table 53">
            <a:extLst>
              <a:ext uri="{FF2B5EF4-FFF2-40B4-BE49-F238E27FC236}">
                <a16:creationId xmlns:a16="http://schemas.microsoft.com/office/drawing/2014/main" id="{CCFDAF3D-6AAB-4B21-834D-10D94B396EF7}"/>
              </a:ext>
            </a:extLst>
          </p:cNvPr>
          <p:cNvGraphicFramePr>
            <a:graphicFrameLocks noGrp="1"/>
          </p:cNvGraphicFramePr>
          <p:nvPr>
            <p:extLst>
              <p:ext uri="{D42A27DB-BD31-4B8C-83A1-F6EECF244321}">
                <p14:modId xmlns:p14="http://schemas.microsoft.com/office/powerpoint/2010/main" val="1976386372"/>
              </p:ext>
            </p:extLst>
          </p:nvPr>
        </p:nvGraphicFramePr>
        <p:xfrm>
          <a:off x="290861" y="4040927"/>
          <a:ext cx="3773135" cy="2212300"/>
        </p:xfrm>
        <a:graphic>
          <a:graphicData uri="http://schemas.openxmlformats.org/drawingml/2006/table">
            <a:tbl>
              <a:tblPr firstRow="1" bandRow="1">
                <a:tableStyleId>{5940675A-B579-460E-94D1-54222C63F5DA}</a:tableStyleId>
              </a:tblPr>
              <a:tblGrid>
                <a:gridCol w="1918939">
                  <a:extLst>
                    <a:ext uri="{9D8B030D-6E8A-4147-A177-3AD203B41FA5}">
                      <a16:colId xmlns:a16="http://schemas.microsoft.com/office/drawing/2014/main" val="3179540757"/>
                    </a:ext>
                  </a:extLst>
                </a:gridCol>
                <a:gridCol w="1854196">
                  <a:extLst>
                    <a:ext uri="{9D8B030D-6E8A-4147-A177-3AD203B41FA5}">
                      <a16:colId xmlns:a16="http://schemas.microsoft.com/office/drawing/2014/main" val="2291596027"/>
                    </a:ext>
                  </a:extLst>
                </a:gridCol>
              </a:tblGrid>
              <a:tr h="2212300">
                <a:tc>
                  <a:txBody>
                    <a:bodyPr/>
                    <a:lstStyle/>
                    <a:p>
                      <a:pPr algn="ctr"/>
                      <a:r>
                        <a:rPr lang="en-GB" sz="2000" b="1" dirty="0"/>
                        <a:t>…</a:t>
                      </a:r>
                      <a:r>
                        <a:rPr lang="en-GB" sz="2000" b="1" dirty="0" err="1"/>
                        <a:t>coloca</a:t>
                      </a:r>
                      <a:r>
                        <a:rPr lang="en-GB" sz="2000" b="1" dirty="0"/>
                        <a:t> </a:t>
                      </a:r>
                      <a:r>
                        <a:rPr lang="en-GB" sz="2000" b="1" dirty="0" err="1"/>
                        <a:t>en</a:t>
                      </a:r>
                      <a:r>
                        <a:rPr lang="en-GB" sz="2000" b="1" dirty="0"/>
                        <a:t> la mesa</a:t>
                      </a:r>
                    </a:p>
                  </a:txBody>
                  <a:tcPr anchor="b">
                    <a:solidFill>
                      <a:srgbClr val="FEF4F4"/>
                    </a:solidFill>
                  </a:tcPr>
                </a:tc>
                <a:tc>
                  <a:txBody>
                    <a:bodyPr/>
                    <a:lstStyle/>
                    <a:p>
                      <a:pPr algn="ctr"/>
                      <a:r>
                        <a:rPr lang="en-GB" sz="2000" b="1" dirty="0"/>
                        <a:t>…</a:t>
                      </a:r>
                      <a:r>
                        <a:rPr lang="en-GB" sz="2000" b="1" dirty="0" err="1"/>
                        <a:t>coloca</a:t>
                      </a:r>
                      <a:r>
                        <a:rPr lang="en-GB" sz="2000" b="1" dirty="0"/>
                        <a:t> </a:t>
                      </a:r>
                      <a:r>
                        <a:rPr lang="en-GB" sz="2000" b="1" dirty="0" err="1"/>
                        <a:t>en</a:t>
                      </a:r>
                      <a:r>
                        <a:rPr lang="en-GB" sz="2000" b="1" dirty="0"/>
                        <a:t> la </a:t>
                      </a:r>
                      <a:r>
                        <a:rPr lang="en-GB" sz="2000" b="1" dirty="0" err="1"/>
                        <a:t>silla</a:t>
                      </a:r>
                      <a:r>
                        <a:rPr lang="en-GB" sz="2000" b="1" dirty="0"/>
                        <a:t>.</a:t>
                      </a:r>
                    </a:p>
                  </a:txBody>
                  <a:tcPr anchor="b">
                    <a:solidFill>
                      <a:srgbClr val="FEF4F4"/>
                    </a:solidFill>
                  </a:tcPr>
                </a:tc>
                <a:extLst>
                  <a:ext uri="{0D108BD9-81ED-4DB2-BD59-A6C34878D82A}">
                    <a16:rowId xmlns:a16="http://schemas.microsoft.com/office/drawing/2014/main" val="1495984772"/>
                  </a:ext>
                </a:extLst>
              </a:tr>
            </a:tbl>
          </a:graphicData>
        </a:graphic>
      </p:graphicFrame>
      <p:graphicFrame>
        <p:nvGraphicFramePr>
          <p:cNvPr id="57" name="Table 56">
            <a:extLst>
              <a:ext uri="{FF2B5EF4-FFF2-40B4-BE49-F238E27FC236}">
                <a16:creationId xmlns:a16="http://schemas.microsoft.com/office/drawing/2014/main" id="{F5D6130C-3162-41B8-B5D8-99D129F444CD}"/>
              </a:ext>
            </a:extLst>
          </p:cNvPr>
          <p:cNvGraphicFramePr>
            <a:graphicFrameLocks noGrp="1"/>
          </p:cNvGraphicFramePr>
          <p:nvPr>
            <p:extLst>
              <p:ext uri="{D42A27DB-BD31-4B8C-83A1-F6EECF244321}">
                <p14:modId xmlns:p14="http://schemas.microsoft.com/office/powerpoint/2010/main" val="1346017896"/>
              </p:ext>
            </p:extLst>
          </p:nvPr>
        </p:nvGraphicFramePr>
        <p:xfrm>
          <a:off x="4393073" y="4040927"/>
          <a:ext cx="3773135" cy="2212300"/>
        </p:xfrm>
        <a:graphic>
          <a:graphicData uri="http://schemas.openxmlformats.org/drawingml/2006/table">
            <a:tbl>
              <a:tblPr firstRow="1" bandRow="1">
                <a:tableStyleId>{5940675A-B579-460E-94D1-54222C63F5DA}</a:tableStyleId>
              </a:tblPr>
              <a:tblGrid>
                <a:gridCol w="1906127">
                  <a:extLst>
                    <a:ext uri="{9D8B030D-6E8A-4147-A177-3AD203B41FA5}">
                      <a16:colId xmlns:a16="http://schemas.microsoft.com/office/drawing/2014/main" val="3179540757"/>
                    </a:ext>
                  </a:extLst>
                </a:gridCol>
                <a:gridCol w="1867008">
                  <a:extLst>
                    <a:ext uri="{9D8B030D-6E8A-4147-A177-3AD203B41FA5}">
                      <a16:colId xmlns:a16="http://schemas.microsoft.com/office/drawing/2014/main" val="2291596027"/>
                    </a:ext>
                  </a:extLst>
                </a:gridCol>
              </a:tblGrid>
              <a:tr h="2212300">
                <a:tc>
                  <a:txBody>
                    <a:bodyPr/>
                    <a:lstStyle/>
                    <a:p>
                      <a:pPr algn="ctr"/>
                      <a:r>
                        <a:rPr lang="en-GB" sz="2000" b="1" dirty="0" err="1"/>
                        <a:t>Prepara</a:t>
                      </a:r>
                      <a:r>
                        <a:rPr lang="en-GB" sz="2000" b="1" dirty="0"/>
                        <a:t> </a:t>
                      </a:r>
                      <a:r>
                        <a:rPr lang="en-GB" sz="2000" b="1" dirty="0" err="1"/>
                        <a:t>en</a:t>
                      </a:r>
                      <a:r>
                        <a:rPr lang="en-GB" sz="2000" b="1" dirty="0"/>
                        <a:t> la </a:t>
                      </a:r>
                      <a:r>
                        <a:rPr lang="en-GB" sz="2000" b="1" dirty="0" err="1"/>
                        <a:t>cocina</a:t>
                      </a:r>
                      <a:r>
                        <a:rPr lang="en-GB" sz="2000" b="1" dirty="0"/>
                        <a:t>.</a:t>
                      </a:r>
                    </a:p>
                  </a:txBody>
                  <a:tcPr anchor="b">
                    <a:solidFill>
                      <a:srgbClr val="FEF4F4"/>
                    </a:solidFill>
                  </a:tcPr>
                </a:tc>
                <a:tc>
                  <a:txBody>
                    <a:bodyPr/>
                    <a:lstStyle/>
                    <a:p>
                      <a:pPr algn="ctr"/>
                      <a:r>
                        <a:rPr lang="en-GB" sz="2000" b="1" dirty="0" err="1"/>
                        <a:t>Prepara</a:t>
                      </a:r>
                      <a:r>
                        <a:rPr lang="en-GB" sz="2000" b="1" dirty="0"/>
                        <a:t> </a:t>
                      </a:r>
                      <a:r>
                        <a:rPr lang="en-GB" sz="2000" b="1" dirty="0" err="1"/>
                        <a:t>en</a:t>
                      </a:r>
                      <a:r>
                        <a:rPr lang="en-GB" sz="2000" b="1" dirty="0"/>
                        <a:t> </a:t>
                      </a:r>
                      <a:r>
                        <a:rPr lang="en-GB" sz="2000" b="1" dirty="0" err="1"/>
                        <a:t>el</a:t>
                      </a:r>
                      <a:r>
                        <a:rPr lang="en-GB" sz="2000" b="1" dirty="0"/>
                        <a:t> </a:t>
                      </a:r>
                      <a:r>
                        <a:rPr lang="en-GB" sz="2000" b="1" dirty="0" err="1"/>
                        <a:t>salón</a:t>
                      </a:r>
                      <a:r>
                        <a:rPr lang="en-GB" sz="2000" b="1" dirty="0"/>
                        <a:t>.</a:t>
                      </a:r>
                    </a:p>
                  </a:txBody>
                  <a:tcPr anchor="b">
                    <a:solidFill>
                      <a:srgbClr val="FEF4F4"/>
                    </a:solidFill>
                  </a:tcPr>
                </a:tc>
                <a:extLst>
                  <a:ext uri="{0D108BD9-81ED-4DB2-BD59-A6C34878D82A}">
                    <a16:rowId xmlns:a16="http://schemas.microsoft.com/office/drawing/2014/main" val="1495984772"/>
                  </a:ext>
                </a:extLst>
              </a:tr>
            </a:tbl>
          </a:graphicData>
        </a:graphic>
      </p:graphicFrame>
      <p:graphicFrame>
        <p:nvGraphicFramePr>
          <p:cNvPr id="63" name="Table 62">
            <a:extLst>
              <a:ext uri="{FF2B5EF4-FFF2-40B4-BE49-F238E27FC236}">
                <a16:creationId xmlns:a16="http://schemas.microsoft.com/office/drawing/2014/main" id="{7FB6B0D6-80D3-4D4C-A892-730556DB50D8}"/>
              </a:ext>
            </a:extLst>
          </p:cNvPr>
          <p:cNvGraphicFramePr>
            <a:graphicFrameLocks noGrp="1"/>
          </p:cNvGraphicFramePr>
          <p:nvPr>
            <p:extLst>
              <p:ext uri="{D42A27DB-BD31-4B8C-83A1-F6EECF244321}">
                <p14:modId xmlns:p14="http://schemas.microsoft.com/office/powerpoint/2010/main" val="2784516138"/>
              </p:ext>
            </p:extLst>
          </p:nvPr>
        </p:nvGraphicFramePr>
        <p:xfrm>
          <a:off x="8397555" y="4040927"/>
          <a:ext cx="3773135" cy="2234184"/>
        </p:xfrm>
        <a:graphic>
          <a:graphicData uri="http://schemas.openxmlformats.org/drawingml/2006/table">
            <a:tbl>
              <a:tblPr firstRow="1" bandRow="1">
                <a:tableStyleId>{5940675A-B579-460E-94D1-54222C63F5DA}</a:tableStyleId>
              </a:tblPr>
              <a:tblGrid>
                <a:gridCol w="1876745">
                  <a:extLst>
                    <a:ext uri="{9D8B030D-6E8A-4147-A177-3AD203B41FA5}">
                      <a16:colId xmlns:a16="http://schemas.microsoft.com/office/drawing/2014/main" val="3179540757"/>
                    </a:ext>
                  </a:extLst>
                </a:gridCol>
                <a:gridCol w="1896390">
                  <a:extLst>
                    <a:ext uri="{9D8B030D-6E8A-4147-A177-3AD203B41FA5}">
                      <a16:colId xmlns:a16="http://schemas.microsoft.com/office/drawing/2014/main" val="2291596027"/>
                    </a:ext>
                  </a:extLst>
                </a:gridCol>
              </a:tblGrid>
              <a:tr h="2234184">
                <a:tc>
                  <a:txBody>
                    <a:bodyPr/>
                    <a:lstStyle/>
                    <a:p>
                      <a:pPr algn="ctr"/>
                      <a:r>
                        <a:rPr lang="en-GB" sz="2000" b="1" dirty="0" err="1"/>
                        <a:t>lleva</a:t>
                      </a:r>
                      <a:r>
                        <a:rPr lang="en-GB" sz="2000" b="1" dirty="0"/>
                        <a:t> </a:t>
                      </a:r>
                      <a:r>
                        <a:rPr lang="en-GB" sz="2000" b="1" dirty="0" err="1"/>
                        <a:t>en</a:t>
                      </a:r>
                      <a:r>
                        <a:rPr lang="en-GB" sz="2000" b="1" dirty="0"/>
                        <a:t> una </a:t>
                      </a:r>
                      <a:r>
                        <a:rPr lang="en-GB" sz="2000" b="1" dirty="0" err="1"/>
                        <a:t>bolsa</a:t>
                      </a:r>
                      <a:r>
                        <a:rPr lang="en-GB" sz="2000" b="1" dirty="0"/>
                        <a:t>.</a:t>
                      </a:r>
                    </a:p>
                  </a:txBody>
                  <a:tcPr anchor="b">
                    <a:solidFill>
                      <a:srgbClr val="FEF4F4"/>
                    </a:solidFill>
                  </a:tcPr>
                </a:tc>
                <a:tc>
                  <a:txBody>
                    <a:bodyPr/>
                    <a:lstStyle/>
                    <a:p>
                      <a:pPr algn="ctr"/>
                      <a:r>
                        <a:rPr lang="en-GB" sz="2000" b="1" dirty="0" err="1"/>
                        <a:t>Lleva</a:t>
                      </a:r>
                      <a:r>
                        <a:rPr lang="en-GB" sz="2000" b="1" dirty="0"/>
                        <a:t> </a:t>
                      </a:r>
                      <a:r>
                        <a:rPr lang="en-GB" sz="2000" b="1" dirty="0" err="1"/>
                        <a:t>en</a:t>
                      </a:r>
                      <a:r>
                        <a:rPr lang="en-GB" sz="2000" b="1" dirty="0"/>
                        <a:t> </a:t>
                      </a:r>
                      <a:r>
                        <a:rPr lang="en-GB" sz="2000" b="1" dirty="0" err="1"/>
                        <a:t>el</a:t>
                      </a:r>
                      <a:r>
                        <a:rPr lang="en-GB" sz="2000" b="1" dirty="0"/>
                        <a:t> </a:t>
                      </a:r>
                      <a:r>
                        <a:rPr lang="en-GB" sz="2000" b="1" dirty="0" err="1"/>
                        <a:t>coche</a:t>
                      </a:r>
                      <a:r>
                        <a:rPr lang="en-GB" sz="2000" b="1" dirty="0"/>
                        <a:t>.</a:t>
                      </a:r>
                    </a:p>
                  </a:txBody>
                  <a:tcPr anchor="b">
                    <a:solidFill>
                      <a:srgbClr val="FEF4F4"/>
                    </a:solidFill>
                  </a:tcPr>
                </a:tc>
                <a:extLst>
                  <a:ext uri="{0D108BD9-81ED-4DB2-BD59-A6C34878D82A}">
                    <a16:rowId xmlns:a16="http://schemas.microsoft.com/office/drawing/2014/main" val="1495984772"/>
                  </a:ext>
                </a:extLst>
              </a:tr>
            </a:tbl>
          </a:graphicData>
        </a:graphic>
      </p:graphicFrame>
      <p:pic>
        <p:nvPicPr>
          <p:cNvPr id="62" name="Picture 61" descr="A flag of germany with red yellow and black stripes&#10;&#10;Description automatically generated">
            <a:extLst>
              <a:ext uri="{FF2B5EF4-FFF2-40B4-BE49-F238E27FC236}">
                <a16:creationId xmlns:a16="http://schemas.microsoft.com/office/drawing/2014/main" id="{28AE1933-315A-41F7-BC46-CF357764A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4132" y="2614911"/>
            <a:ext cx="534960" cy="320976"/>
          </a:xfrm>
          <a:prstGeom prst="rect">
            <a:avLst/>
          </a:prstGeom>
        </p:spPr>
      </p:pic>
      <p:pic>
        <p:nvPicPr>
          <p:cNvPr id="127" name="Imagen 88">
            <a:extLst>
              <a:ext uri="{FF2B5EF4-FFF2-40B4-BE49-F238E27FC236}">
                <a16:creationId xmlns:a16="http://schemas.microsoft.com/office/drawing/2014/main" id="{4FF8520C-F462-4CE1-83AC-412A2B9D8F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8185" y="4249708"/>
            <a:ext cx="1501998" cy="1146017"/>
          </a:xfrm>
          <a:prstGeom prst="rect">
            <a:avLst/>
          </a:prstGeom>
        </p:spPr>
      </p:pic>
      <p:sp>
        <p:nvSpPr>
          <p:cNvPr id="133" name="TextBox 132">
            <a:extLst>
              <a:ext uri="{FF2B5EF4-FFF2-40B4-BE49-F238E27FC236}">
                <a16:creationId xmlns:a16="http://schemas.microsoft.com/office/drawing/2014/main" id="{089B48E7-207D-455F-8FDC-5B3BD71E9D5E}"/>
              </a:ext>
            </a:extLst>
          </p:cNvPr>
          <p:cNvSpPr txBox="1"/>
          <p:nvPr/>
        </p:nvSpPr>
        <p:spPr>
          <a:xfrm>
            <a:off x="267064" y="1390639"/>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(m</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pic>
        <p:nvPicPr>
          <p:cNvPr id="134" name="Picture 6" descr="chocolate clipart - Clip Art Library">
            <a:extLst>
              <a:ext uri="{FF2B5EF4-FFF2-40B4-BE49-F238E27FC236}">
                <a16:creationId xmlns:a16="http://schemas.microsoft.com/office/drawing/2014/main" id="{D79080E6-7FD4-4842-8386-9D6D327AE75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4651" y="1595337"/>
            <a:ext cx="1279419" cy="77616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carrot clipart png - Clip Art Library">
            <a:extLst>
              <a:ext uri="{FF2B5EF4-FFF2-40B4-BE49-F238E27FC236}">
                <a16:creationId xmlns:a16="http://schemas.microsoft.com/office/drawing/2014/main" id="{59738F55-A961-4080-8276-ED5741C544F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12316" y="1434809"/>
            <a:ext cx="1083241" cy="1057537"/>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2C4BFE4E-294E-487C-8628-C722FA0A8781}"/>
              </a:ext>
            </a:extLst>
          </p:cNvPr>
          <p:cNvSpPr txBox="1"/>
          <p:nvPr/>
        </p:nvSpPr>
        <p:spPr>
          <a:xfrm>
            <a:off x="8528433" y="4247094"/>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graphicFrame>
        <p:nvGraphicFramePr>
          <p:cNvPr id="138" name="Table 137">
            <a:extLst>
              <a:ext uri="{FF2B5EF4-FFF2-40B4-BE49-F238E27FC236}">
                <a16:creationId xmlns:a16="http://schemas.microsoft.com/office/drawing/2014/main" id="{F5A5FC27-9416-40B6-849C-6B464367DD65}"/>
              </a:ext>
            </a:extLst>
          </p:cNvPr>
          <p:cNvGraphicFramePr>
            <a:graphicFrameLocks noGrp="1"/>
          </p:cNvGraphicFramePr>
          <p:nvPr>
            <p:extLst>
              <p:ext uri="{D42A27DB-BD31-4B8C-83A1-F6EECF244321}">
                <p14:modId xmlns:p14="http://schemas.microsoft.com/office/powerpoint/2010/main" val="3209045292"/>
              </p:ext>
            </p:extLst>
          </p:nvPr>
        </p:nvGraphicFramePr>
        <p:xfrm>
          <a:off x="4371657" y="1377141"/>
          <a:ext cx="3773135" cy="2212300"/>
        </p:xfrm>
        <a:graphic>
          <a:graphicData uri="http://schemas.openxmlformats.org/drawingml/2006/table">
            <a:tbl>
              <a:tblPr firstRow="1" bandRow="1">
                <a:tableStyleId>{5940675A-B579-460E-94D1-54222C63F5DA}</a:tableStyleId>
              </a:tblPr>
              <a:tblGrid>
                <a:gridCol w="1872229">
                  <a:extLst>
                    <a:ext uri="{9D8B030D-6E8A-4147-A177-3AD203B41FA5}">
                      <a16:colId xmlns:a16="http://schemas.microsoft.com/office/drawing/2014/main" val="3179540757"/>
                    </a:ext>
                  </a:extLst>
                </a:gridCol>
                <a:gridCol w="1900906">
                  <a:extLst>
                    <a:ext uri="{9D8B030D-6E8A-4147-A177-3AD203B41FA5}">
                      <a16:colId xmlns:a16="http://schemas.microsoft.com/office/drawing/2014/main" val="2291596027"/>
                    </a:ext>
                  </a:extLst>
                </a:gridCol>
              </a:tblGrid>
              <a:tr h="2212300">
                <a:tc>
                  <a:txBody>
                    <a:bodyPr/>
                    <a:lstStyle/>
                    <a:p>
                      <a:pPr algn="ctr"/>
                      <a:r>
                        <a:rPr lang="en-GB" sz="2000" b="1" dirty="0"/>
                        <a:t>…</a:t>
                      </a:r>
                      <a:r>
                        <a:rPr lang="en-GB" sz="2000" b="1" dirty="0" err="1"/>
                        <a:t>saca</a:t>
                      </a:r>
                      <a:r>
                        <a:rPr lang="en-GB" sz="2000" b="1" dirty="0"/>
                        <a:t> de la </a:t>
                      </a:r>
                      <a:r>
                        <a:rPr lang="en-GB" sz="2000" b="1" dirty="0" err="1"/>
                        <a:t>caja</a:t>
                      </a:r>
                      <a:r>
                        <a:rPr lang="en-GB" sz="2000" b="1" dirty="0"/>
                        <a:t>.</a:t>
                      </a:r>
                    </a:p>
                  </a:txBody>
                  <a:tcPr anchor="b">
                    <a:solidFill>
                      <a:srgbClr val="FEF4F4"/>
                    </a:solidFill>
                  </a:tcPr>
                </a:tc>
                <a:tc>
                  <a:txBody>
                    <a:bodyPr/>
                    <a:lstStyle/>
                    <a:p>
                      <a:pPr algn="ctr"/>
                      <a:r>
                        <a:rPr lang="en-GB" sz="2000" b="1" dirty="0"/>
                        <a:t>…</a:t>
                      </a:r>
                      <a:r>
                        <a:rPr lang="en-GB" sz="2000" b="1" dirty="0" err="1"/>
                        <a:t>saca</a:t>
                      </a:r>
                      <a:r>
                        <a:rPr lang="en-GB" sz="2000" b="1" dirty="0"/>
                        <a:t> de la </a:t>
                      </a:r>
                      <a:r>
                        <a:rPr lang="en-GB" sz="2000" b="1" dirty="0" err="1"/>
                        <a:t>bolsa</a:t>
                      </a:r>
                      <a:r>
                        <a:rPr lang="en-GB" sz="2000" b="1" dirty="0"/>
                        <a:t>.</a:t>
                      </a:r>
                    </a:p>
                  </a:txBody>
                  <a:tcPr anchor="b">
                    <a:solidFill>
                      <a:srgbClr val="FEF4F4"/>
                    </a:solidFill>
                  </a:tcPr>
                </a:tc>
                <a:extLst>
                  <a:ext uri="{0D108BD9-81ED-4DB2-BD59-A6C34878D82A}">
                    <a16:rowId xmlns:a16="http://schemas.microsoft.com/office/drawing/2014/main" val="1495984772"/>
                  </a:ext>
                </a:extLst>
              </a:tr>
            </a:tbl>
          </a:graphicData>
        </a:graphic>
      </p:graphicFrame>
      <p:graphicFrame>
        <p:nvGraphicFramePr>
          <p:cNvPr id="139" name="Table 138">
            <a:extLst>
              <a:ext uri="{FF2B5EF4-FFF2-40B4-BE49-F238E27FC236}">
                <a16:creationId xmlns:a16="http://schemas.microsoft.com/office/drawing/2014/main" id="{8C96CBEE-62D2-47B2-891C-A4F4F6A5B96D}"/>
              </a:ext>
            </a:extLst>
          </p:cNvPr>
          <p:cNvGraphicFramePr>
            <a:graphicFrameLocks noGrp="1"/>
          </p:cNvGraphicFramePr>
          <p:nvPr>
            <p:extLst>
              <p:ext uri="{D42A27DB-BD31-4B8C-83A1-F6EECF244321}">
                <p14:modId xmlns:p14="http://schemas.microsoft.com/office/powerpoint/2010/main" val="2863959831"/>
              </p:ext>
            </p:extLst>
          </p:nvPr>
        </p:nvGraphicFramePr>
        <p:xfrm>
          <a:off x="8395666" y="1377141"/>
          <a:ext cx="3773135" cy="2212300"/>
        </p:xfrm>
        <a:graphic>
          <a:graphicData uri="http://schemas.openxmlformats.org/drawingml/2006/table">
            <a:tbl>
              <a:tblPr firstRow="1" bandRow="1">
                <a:tableStyleId>{5940675A-B579-460E-94D1-54222C63F5DA}</a:tableStyleId>
              </a:tblPr>
              <a:tblGrid>
                <a:gridCol w="1872229">
                  <a:extLst>
                    <a:ext uri="{9D8B030D-6E8A-4147-A177-3AD203B41FA5}">
                      <a16:colId xmlns:a16="http://schemas.microsoft.com/office/drawing/2014/main" val="3179540757"/>
                    </a:ext>
                  </a:extLst>
                </a:gridCol>
                <a:gridCol w="1900906">
                  <a:extLst>
                    <a:ext uri="{9D8B030D-6E8A-4147-A177-3AD203B41FA5}">
                      <a16:colId xmlns:a16="http://schemas.microsoft.com/office/drawing/2014/main" val="2291596027"/>
                    </a:ext>
                  </a:extLst>
                </a:gridCol>
              </a:tblGrid>
              <a:tr h="2212300">
                <a:tc>
                  <a:txBody>
                    <a:bodyPr/>
                    <a:lstStyle/>
                    <a:p>
                      <a:pPr algn="ctr"/>
                      <a:r>
                        <a:rPr lang="en-GB" sz="2000" b="1" dirty="0"/>
                        <a:t>…</a:t>
                      </a:r>
                      <a:r>
                        <a:rPr lang="en-GB" sz="2000" b="1" dirty="0" err="1"/>
                        <a:t>corta</a:t>
                      </a:r>
                      <a:r>
                        <a:rPr lang="en-GB" sz="2000" b="1" dirty="0"/>
                        <a:t>.</a:t>
                      </a:r>
                    </a:p>
                  </a:txBody>
                  <a:tcPr anchor="b">
                    <a:solidFill>
                      <a:srgbClr val="FEF4F4"/>
                    </a:solidFill>
                  </a:tcPr>
                </a:tc>
                <a:tc>
                  <a:txBody>
                    <a:bodyPr/>
                    <a:lstStyle/>
                    <a:p>
                      <a:pPr algn="ctr"/>
                      <a:r>
                        <a:rPr lang="en-GB" sz="2000" b="1" dirty="0"/>
                        <a:t>…come.</a:t>
                      </a:r>
                    </a:p>
                  </a:txBody>
                  <a:tcPr anchor="b">
                    <a:solidFill>
                      <a:srgbClr val="FEF4F4"/>
                    </a:solidFill>
                  </a:tcPr>
                </a:tc>
                <a:extLst>
                  <a:ext uri="{0D108BD9-81ED-4DB2-BD59-A6C34878D82A}">
                    <a16:rowId xmlns:a16="http://schemas.microsoft.com/office/drawing/2014/main" val="1495984772"/>
                  </a:ext>
                </a:extLst>
              </a:tr>
            </a:tbl>
          </a:graphicData>
        </a:graphic>
      </p:graphicFrame>
      <p:pic>
        <p:nvPicPr>
          <p:cNvPr id="140" name="Imagen 85">
            <a:extLst>
              <a:ext uri="{FF2B5EF4-FFF2-40B4-BE49-F238E27FC236}">
                <a16:creationId xmlns:a16="http://schemas.microsoft.com/office/drawing/2014/main" id="{BBDB8BEC-521D-4CFA-8533-8579DE1329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8999" y="1641425"/>
            <a:ext cx="1017756" cy="885448"/>
          </a:xfrm>
          <a:prstGeom prst="rect">
            <a:avLst/>
          </a:prstGeom>
        </p:spPr>
      </p:pic>
      <p:sp>
        <p:nvSpPr>
          <p:cNvPr id="141" name="TextBox 140">
            <a:extLst>
              <a:ext uri="{FF2B5EF4-FFF2-40B4-BE49-F238E27FC236}">
                <a16:creationId xmlns:a16="http://schemas.microsoft.com/office/drawing/2014/main" id="{8F84D318-2E86-4CA6-9EB7-ACB73A617E4C}"/>
              </a:ext>
            </a:extLst>
          </p:cNvPr>
          <p:cNvSpPr txBox="1"/>
          <p:nvPr/>
        </p:nvSpPr>
        <p:spPr>
          <a:xfrm>
            <a:off x="4460107" y="1390259"/>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pic>
        <p:nvPicPr>
          <p:cNvPr id="142" name="Imagen 82">
            <a:extLst>
              <a:ext uri="{FF2B5EF4-FFF2-40B4-BE49-F238E27FC236}">
                <a16:creationId xmlns:a16="http://schemas.microsoft.com/office/drawing/2014/main" id="{ED1EE09B-495D-4652-A113-3E3DEF19875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84500" y="1828222"/>
            <a:ext cx="734844" cy="997946"/>
          </a:xfrm>
          <a:prstGeom prst="rect">
            <a:avLst/>
          </a:prstGeom>
        </p:spPr>
      </p:pic>
      <p:sp>
        <p:nvSpPr>
          <p:cNvPr id="143" name="TextBox 142">
            <a:extLst>
              <a:ext uri="{FF2B5EF4-FFF2-40B4-BE49-F238E27FC236}">
                <a16:creationId xmlns:a16="http://schemas.microsoft.com/office/drawing/2014/main" id="{681B71D8-2A1D-4881-9C6D-7A4844EC375B}"/>
              </a:ext>
            </a:extLst>
          </p:cNvPr>
          <p:cNvSpPr txBox="1"/>
          <p:nvPr/>
        </p:nvSpPr>
        <p:spPr>
          <a:xfrm>
            <a:off x="7453555" y="1424507"/>
            <a:ext cx="734844" cy="369332"/>
          </a:xfrm>
          <a:prstGeom prst="rect">
            <a:avLst/>
          </a:prstGeom>
          <a:noFill/>
        </p:spPr>
        <p:txBody>
          <a:bodyPr wrap="square">
            <a:spAutoFit/>
          </a:bodyPr>
          <a:lstStyle/>
          <a:p>
            <a:r>
              <a:rPr kumimoji="0" lang="en-GB" sz="1800" i="0" u="none" strike="noStrike" kern="1200" cap="none" spc="0" normalizeH="0" baseline="0" noProof="0" dirty="0">
                <a:ln>
                  <a:noFill/>
                </a:ln>
                <a:effectLst/>
                <a:uLnTx/>
                <a:uFillTx/>
                <a:latin typeface="Century Gothic"/>
                <a:ea typeface="+mn-ea"/>
                <a:cs typeface="+mn-cs"/>
              </a:rPr>
              <a:t>(m)</a:t>
            </a:r>
            <a:endParaRPr lang="en-GB" dirty="0"/>
          </a:p>
        </p:txBody>
      </p:sp>
      <p:pic>
        <p:nvPicPr>
          <p:cNvPr id="151" name="Picture 2" descr="holy family catholic church - Clip Art Library">
            <a:extLst>
              <a:ext uri="{FF2B5EF4-FFF2-40B4-BE49-F238E27FC236}">
                <a16:creationId xmlns:a16="http://schemas.microsoft.com/office/drawing/2014/main" id="{8BB7614F-894F-439A-8735-57BF2B1B75AD}"/>
              </a:ext>
            </a:extLst>
          </p:cNvPr>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8877169" y="2273694"/>
            <a:ext cx="1147618" cy="56770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transparent meat clipart - Clip Art Library">
            <a:extLst>
              <a:ext uri="{FF2B5EF4-FFF2-40B4-BE49-F238E27FC236}">
                <a16:creationId xmlns:a16="http://schemas.microsoft.com/office/drawing/2014/main" id="{22222EED-CE94-44D7-8332-CE39E324029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26017" y="2184163"/>
            <a:ext cx="1243744" cy="616366"/>
          </a:xfrm>
          <a:prstGeom prst="rect">
            <a:avLst/>
          </a:prstGeom>
          <a:noFill/>
          <a:extLst>
            <a:ext uri="{909E8E84-426E-40DD-AFC4-6F175D3DCCD1}">
              <a14:hiddenFill xmlns:a14="http://schemas.microsoft.com/office/drawing/2010/main">
                <a:solidFill>
                  <a:srgbClr val="FFFFFF"/>
                </a:solidFill>
              </a14:hiddenFill>
            </a:ext>
          </a:extLst>
        </p:spPr>
      </p:pic>
      <p:sp>
        <p:nvSpPr>
          <p:cNvPr id="153" name="TextBox 152">
            <a:extLst>
              <a:ext uri="{FF2B5EF4-FFF2-40B4-BE49-F238E27FC236}">
                <a16:creationId xmlns:a16="http://schemas.microsoft.com/office/drawing/2014/main" id="{53D53C89-E014-497F-9A23-7C773F47AD90}"/>
              </a:ext>
            </a:extLst>
          </p:cNvPr>
          <p:cNvSpPr txBox="1"/>
          <p:nvPr/>
        </p:nvSpPr>
        <p:spPr>
          <a:xfrm>
            <a:off x="10926342" y="1669893"/>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
        <p:nvSpPr>
          <p:cNvPr id="154" name="TextBox 153">
            <a:extLst>
              <a:ext uri="{FF2B5EF4-FFF2-40B4-BE49-F238E27FC236}">
                <a16:creationId xmlns:a16="http://schemas.microsoft.com/office/drawing/2014/main" id="{0663CE25-0833-45A8-820E-E6B4A843F970}"/>
              </a:ext>
            </a:extLst>
          </p:cNvPr>
          <p:cNvSpPr txBox="1"/>
          <p:nvPr/>
        </p:nvSpPr>
        <p:spPr>
          <a:xfrm>
            <a:off x="9076809" y="1731448"/>
            <a:ext cx="734844" cy="369332"/>
          </a:xfrm>
          <a:prstGeom prst="rect">
            <a:avLst/>
          </a:prstGeom>
          <a:noFill/>
        </p:spPr>
        <p:txBody>
          <a:bodyPr wrap="square">
            <a:spAutoFit/>
          </a:bodyPr>
          <a:lstStyle/>
          <a:p>
            <a:r>
              <a:rPr kumimoji="0" lang="en-GB" sz="1800" i="0" u="none" strike="noStrike" kern="1200" cap="none" spc="0" normalizeH="0" baseline="0" noProof="0" dirty="0">
                <a:ln>
                  <a:noFill/>
                </a:ln>
                <a:effectLst/>
                <a:uLnTx/>
                <a:uFillTx/>
                <a:latin typeface="Century Gothic"/>
                <a:ea typeface="+mn-ea"/>
                <a:cs typeface="+mn-cs"/>
              </a:rPr>
              <a:t>(m)</a:t>
            </a:r>
            <a:endParaRPr lang="en-GB" dirty="0"/>
          </a:p>
        </p:txBody>
      </p:sp>
      <p:pic>
        <p:nvPicPr>
          <p:cNvPr id="155" name="Imagen 81">
            <a:extLst>
              <a:ext uri="{FF2B5EF4-FFF2-40B4-BE49-F238E27FC236}">
                <a16:creationId xmlns:a16="http://schemas.microsoft.com/office/drawing/2014/main" id="{BC09681E-C383-47B5-99CD-3F72668114C6}"/>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68691" y="4502592"/>
            <a:ext cx="871879" cy="871879"/>
          </a:xfrm>
          <a:prstGeom prst="rect">
            <a:avLst/>
          </a:prstGeom>
        </p:spPr>
      </p:pic>
      <p:pic>
        <p:nvPicPr>
          <p:cNvPr id="156" name="Picture 8" descr="plate clipart - Clip Art Library">
            <a:extLst>
              <a:ext uri="{FF2B5EF4-FFF2-40B4-BE49-F238E27FC236}">
                <a16:creationId xmlns:a16="http://schemas.microsoft.com/office/drawing/2014/main" id="{A8FB5BC8-63EC-404D-BD15-5428E4A546D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361290" y="4580238"/>
            <a:ext cx="1510076" cy="727353"/>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0ABA543A-75C0-4C8C-9162-56DD7D0BBA36}"/>
              </a:ext>
            </a:extLst>
          </p:cNvPr>
          <p:cNvSpPr txBox="1"/>
          <p:nvPr/>
        </p:nvSpPr>
        <p:spPr>
          <a:xfrm>
            <a:off x="2812316" y="3946131"/>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
        <p:nvSpPr>
          <p:cNvPr id="158" name="TextBox 157">
            <a:extLst>
              <a:ext uri="{FF2B5EF4-FFF2-40B4-BE49-F238E27FC236}">
                <a16:creationId xmlns:a16="http://schemas.microsoft.com/office/drawing/2014/main" id="{9508CDB4-EE8E-484D-9A93-6B56DA29E7E1}"/>
              </a:ext>
            </a:extLst>
          </p:cNvPr>
          <p:cNvSpPr txBox="1"/>
          <p:nvPr/>
        </p:nvSpPr>
        <p:spPr>
          <a:xfrm>
            <a:off x="962783" y="4007686"/>
            <a:ext cx="734844" cy="369332"/>
          </a:xfrm>
          <a:prstGeom prst="rect">
            <a:avLst/>
          </a:prstGeom>
          <a:noFill/>
        </p:spPr>
        <p:txBody>
          <a:bodyPr wrap="square">
            <a:spAutoFit/>
          </a:bodyPr>
          <a:lstStyle/>
          <a:p>
            <a:r>
              <a:rPr kumimoji="0" lang="en-GB" sz="1800" i="0" u="none" strike="noStrike" kern="1200" cap="none" spc="0" normalizeH="0" baseline="0" noProof="0" dirty="0">
                <a:ln>
                  <a:noFill/>
                </a:ln>
                <a:effectLst/>
                <a:uLnTx/>
                <a:uFillTx/>
                <a:latin typeface="Century Gothic"/>
                <a:ea typeface="+mn-ea"/>
                <a:cs typeface="+mn-cs"/>
              </a:rPr>
              <a:t>(m)</a:t>
            </a:r>
            <a:endParaRPr lang="en-GB" dirty="0"/>
          </a:p>
        </p:txBody>
      </p:sp>
      <p:pic>
        <p:nvPicPr>
          <p:cNvPr id="159" name="Imagen 83">
            <a:extLst>
              <a:ext uri="{FF2B5EF4-FFF2-40B4-BE49-F238E27FC236}">
                <a16:creationId xmlns:a16="http://schemas.microsoft.com/office/drawing/2014/main" id="{83395484-EFFE-4329-8DED-0A086E4D1C20}"/>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6333621" y="4030150"/>
            <a:ext cx="1713646" cy="1474644"/>
          </a:xfrm>
          <a:prstGeom prst="rect">
            <a:avLst/>
          </a:prstGeom>
        </p:spPr>
      </p:pic>
      <p:sp>
        <p:nvSpPr>
          <p:cNvPr id="160" name="TextBox 159">
            <a:extLst>
              <a:ext uri="{FF2B5EF4-FFF2-40B4-BE49-F238E27FC236}">
                <a16:creationId xmlns:a16="http://schemas.microsoft.com/office/drawing/2014/main" id="{32BD06D3-92F5-48C8-A741-FCE4E2072A15}"/>
              </a:ext>
            </a:extLst>
          </p:cNvPr>
          <p:cNvSpPr txBox="1"/>
          <p:nvPr/>
        </p:nvSpPr>
        <p:spPr>
          <a:xfrm>
            <a:off x="4435568" y="4017808"/>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
        <p:nvSpPr>
          <p:cNvPr id="161" name="TextBox 160">
            <a:extLst>
              <a:ext uri="{FF2B5EF4-FFF2-40B4-BE49-F238E27FC236}">
                <a16:creationId xmlns:a16="http://schemas.microsoft.com/office/drawing/2014/main" id="{972F0822-43C0-4A7F-916D-5430B5DE7D32}"/>
              </a:ext>
            </a:extLst>
          </p:cNvPr>
          <p:cNvSpPr txBox="1"/>
          <p:nvPr/>
        </p:nvSpPr>
        <p:spPr>
          <a:xfrm>
            <a:off x="7429016" y="4052056"/>
            <a:ext cx="734844" cy="369332"/>
          </a:xfrm>
          <a:prstGeom prst="rect">
            <a:avLst/>
          </a:prstGeom>
          <a:noFill/>
        </p:spPr>
        <p:txBody>
          <a:bodyPr wrap="square">
            <a:spAutoFit/>
          </a:bodyPr>
          <a:lstStyle/>
          <a:p>
            <a:r>
              <a:rPr kumimoji="0" lang="en-GB" sz="1800" i="0" u="none" strike="noStrike" kern="1200" cap="none" spc="0" normalizeH="0" baseline="0" noProof="0" dirty="0">
                <a:ln>
                  <a:noFill/>
                </a:ln>
                <a:effectLst/>
                <a:uLnTx/>
                <a:uFillTx/>
                <a:latin typeface="Century Gothic"/>
                <a:ea typeface="+mn-ea"/>
                <a:cs typeface="+mn-cs"/>
              </a:rPr>
              <a:t>(m)</a:t>
            </a:r>
            <a:endParaRPr lang="en-GB" dirty="0"/>
          </a:p>
        </p:txBody>
      </p:sp>
      <p:pic>
        <p:nvPicPr>
          <p:cNvPr id="162" name="Imagen 87">
            <a:extLst>
              <a:ext uri="{FF2B5EF4-FFF2-40B4-BE49-F238E27FC236}">
                <a16:creationId xmlns:a16="http://schemas.microsoft.com/office/drawing/2014/main" id="{78CFCC34-B2D8-45B9-8178-6B148CEBCBE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159950" y="4449097"/>
            <a:ext cx="459851" cy="1016730"/>
          </a:xfrm>
          <a:prstGeom prst="rect">
            <a:avLst/>
          </a:prstGeom>
        </p:spPr>
      </p:pic>
      <p:pic>
        <p:nvPicPr>
          <p:cNvPr id="163" name="Picture 162" descr="glass of water png&#10;">
            <a:extLst>
              <a:ext uri="{FF2B5EF4-FFF2-40B4-BE49-F238E27FC236}">
                <a16:creationId xmlns:a16="http://schemas.microsoft.com/office/drawing/2014/main" id="{2BCD3F49-F8F8-4920-A6D7-D2EDAB41C0F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178989" y="4418480"/>
            <a:ext cx="410069" cy="1095020"/>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E48A95D7-0585-4ACA-8526-044E104D9A37}"/>
              </a:ext>
            </a:extLst>
          </p:cNvPr>
          <p:cNvSpPr txBox="1"/>
          <p:nvPr/>
        </p:nvSpPr>
        <p:spPr>
          <a:xfrm>
            <a:off x="11193120" y="4077360"/>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(m</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
        <p:nvSpPr>
          <p:cNvPr id="165" name="TextBox 164">
            <a:extLst>
              <a:ext uri="{FF2B5EF4-FFF2-40B4-BE49-F238E27FC236}">
                <a16:creationId xmlns:a16="http://schemas.microsoft.com/office/drawing/2014/main" id="{4820FB0C-3F28-4E0E-AB45-D84AA5843A0C}"/>
              </a:ext>
            </a:extLst>
          </p:cNvPr>
          <p:cNvSpPr txBox="1"/>
          <p:nvPr/>
        </p:nvSpPr>
        <p:spPr>
          <a:xfrm>
            <a:off x="2278546" y="1536399"/>
            <a:ext cx="8075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Tree>
    <p:extLst>
      <p:ext uri="{BB962C8B-B14F-4D97-AF65-F5344CB8AC3E}">
        <p14:creationId xmlns:p14="http://schemas.microsoft.com/office/powerpoint/2010/main" val="2557811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620126"/>
            <a:ext cx="4864546" cy="2133438"/>
          </a:xfrm>
        </p:spPr>
        <p:txBody>
          <a:bodyPr>
            <a:normAutofit/>
          </a:bodyPr>
          <a:lstStyle/>
          <a:p>
            <a:endParaRPr lang="en-GB" b="1" dirty="0"/>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a:t>
            </a:r>
            <a:r>
              <a:rPr lang="en-GB" sz="2200" dirty="0">
                <a:solidFill>
                  <a:prstClr val="white"/>
                </a:solidFill>
                <a:latin typeface="Century Gothic" panose="020B0502020202020204" pitchFamily="34" charset="0"/>
              </a:rPr>
              <a:t>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10</a:t>
            </a:r>
          </a:p>
          <a:p>
            <a:pPr>
              <a:spcBef>
                <a:spcPct val="0"/>
              </a:spcBef>
              <a:defRPr/>
            </a:pPr>
            <a:br>
              <a:rPr lang="en-GB" sz="1600" dirty="0"/>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Amanda Izquierdo / Louise Caruso</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rPr>
              <a:t>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Nick Avery</a:t>
            </a:r>
            <a:br>
              <a:rPr lang="en-GB" sz="1400" dirty="0"/>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br>
              <a:rPr lang="en-GB" sz="1400" dirty="0"/>
            </a:b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03.10.2023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84451"/>
            <a:ext cx="7649494" cy="844549"/>
          </a:xfrm>
        </p:spPr>
        <p:txBody>
          <a:bodyPr>
            <a:noAutofit/>
          </a:bodyPr>
          <a:lstStyle/>
          <a:p>
            <a:pPr algn="l"/>
            <a:r>
              <a:rPr lang="en-GB" sz="2800" dirty="0">
                <a:solidFill>
                  <a:prstClr val="white"/>
                </a:solidFill>
              </a:rPr>
              <a:t>direct objects ‘los’ and ‘las’</a:t>
            </a:r>
            <a:endParaRPr lang="en-US" sz="32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8" y="1393325"/>
            <a:ext cx="6640512" cy="1403850"/>
          </a:xfrm>
        </p:spPr>
        <p:txBody>
          <a:bodyPr>
            <a:normAutofit/>
          </a:bodyPr>
          <a:lstStyle/>
          <a:p>
            <a:r>
              <a:rPr lang="en-GB" sz="4300" b="1" dirty="0">
                <a:solidFill>
                  <a:prstClr val="white"/>
                </a:solidFill>
              </a:rPr>
              <a:t>Comer y </a:t>
            </a:r>
            <a:r>
              <a:rPr lang="en-GB" sz="4300" b="1" dirty="0" err="1">
                <a:solidFill>
                  <a:prstClr val="white"/>
                </a:solidFill>
              </a:rPr>
              <a:t>beber</a:t>
            </a:r>
            <a:r>
              <a:rPr lang="en-GB" sz="4300" b="1" dirty="0">
                <a:solidFill>
                  <a:prstClr val="white"/>
                </a:solidFill>
              </a:rPr>
              <a:t> [2]</a:t>
            </a:r>
          </a:p>
          <a:p>
            <a:r>
              <a:rPr lang="en-GB" sz="2800" b="0" dirty="0">
                <a:solidFill>
                  <a:prstClr val="white"/>
                </a:solidFill>
              </a:rPr>
              <a:t>Talking about food</a:t>
            </a:r>
            <a:endParaRPr lang="en-GB" sz="2800" b="0" dirty="0"/>
          </a:p>
        </p:txBody>
      </p:sp>
      <p:pic>
        <p:nvPicPr>
          <p:cNvPr id="5" name="Imagen 4" descr="Imagen que contiene texto, señal, edificio, frente&#10;&#10;Descripción generada automáticamente">
            <a:extLst>
              <a:ext uri="{FF2B5EF4-FFF2-40B4-BE49-F238E27FC236}">
                <a16:creationId xmlns:a16="http://schemas.microsoft.com/office/drawing/2014/main" id="{13C2658A-2F0E-413A-94DD-3D1C50504D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9078" y="3402985"/>
            <a:ext cx="5754130" cy="3027586"/>
          </a:xfrm>
          <a:prstGeom prst="rect">
            <a:avLst/>
          </a:prstGeom>
        </p:spPr>
      </p:pic>
    </p:spTree>
    <p:extLst>
      <p:ext uri="{BB962C8B-B14F-4D97-AF65-F5344CB8AC3E}">
        <p14:creationId xmlns:p14="http://schemas.microsoft.com/office/powerpoint/2010/main" val="203932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9504-0846-4D18-ABCD-2C419EC8E0F7}"/>
              </a:ext>
            </a:extLst>
          </p:cNvPr>
          <p:cNvSpPr>
            <a:spLocks noGrp="1"/>
          </p:cNvSpPr>
          <p:nvPr>
            <p:ph type="title"/>
          </p:nvPr>
        </p:nvSpPr>
        <p:spPr>
          <a:xfrm>
            <a:off x="0" y="213557"/>
            <a:ext cx="2560320" cy="647577"/>
          </a:xfrm>
        </p:spPr>
        <p:txBody>
          <a:bodyPr>
            <a:normAutofit/>
          </a:bodyPr>
          <a:lstStyle/>
          <a:p>
            <a:r>
              <a:rPr lang="en-GB" sz="2800" b="1" dirty="0" err="1">
                <a:solidFill>
                  <a:schemeClr val="lt1"/>
                </a:solidFill>
              </a:rPr>
              <a:t>Vocabulario</a:t>
            </a:r>
            <a:endParaRPr lang="en-GB" sz="2800" dirty="0"/>
          </a:p>
        </p:txBody>
      </p:sp>
      <p:sp>
        <p:nvSpPr>
          <p:cNvPr id="4" name="Google Shape;125;p3">
            <a:extLst>
              <a:ext uri="{FF2B5EF4-FFF2-40B4-BE49-F238E27FC236}">
                <a16:creationId xmlns:a16="http://schemas.microsoft.com/office/drawing/2014/main" id="{624B2C1F-8C67-4B28-B052-B156B4E6F3F0}"/>
              </a:ext>
            </a:extLst>
          </p:cNvPr>
          <p:cNvSpPr/>
          <p:nvPr/>
        </p:nvSpPr>
        <p:spPr>
          <a:xfrm>
            <a:off x="10883900" y="258166"/>
            <a:ext cx="1044243" cy="400919"/>
          </a:xfrm>
          <a:prstGeom prst="roundRect">
            <a:avLst>
              <a:gd name="adj" fmla="val 16667"/>
            </a:avLst>
          </a:prstGeom>
          <a:solidFill>
            <a:srgbClr val="C000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5" name="Google Shape;126;p3">
            <a:extLst>
              <a:ext uri="{FF2B5EF4-FFF2-40B4-BE49-F238E27FC236}">
                <a16:creationId xmlns:a16="http://schemas.microsoft.com/office/drawing/2014/main" id="{9B311928-8B54-4CD3-9D6A-A9B642FE1BFD}"/>
              </a:ext>
            </a:extLst>
          </p:cNvPr>
          <p:cNvGrpSpPr/>
          <p:nvPr/>
        </p:nvGrpSpPr>
        <p:grpSpPr>
          <a:xfrm>
            <a:off x="2894800" y="1515695"/>
            <a:ext cx="2664448" cy="2414097"/>
            <a:chOff x="3063157" y="1319702"/>
            <a:chExt cx="2664448" cy="2414097"/>
          </a:xfrm>
        </p:grpSpPr>
        <p:pic>
          <p:nvPicPr>
            <p:cNvPr id="6" name="Google Shape;127;p3">
              <a:extLst>
                <a:ext uri="{FF2B5EF4-FFF2-40B4-BE49-F238E27FC236}">
                  <a16:creationId xmlns:a16="http://schemas.microsoft.com/office/drawing/2014/main" id="{8FC04866-B2C6-45FB-96D7-7BF59EA2B072}"/>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7" name="Google Shape;128;p3">
              <a:extLst>
                <a:ext uri="{FF2B5EF4-FFF2-40B4-BE49-F238E27FC236}">
                  <a16:creationId xmlns:a16="http://schemas.microsoft.com/office/drawing/2014/main" id="{9B43E77B-876F-4B10-B2DD-D2409DD05FDA}"/>
                </a:ext>
              </a:extLst>
            </p:cNvPr>
            <p:cNvSpPr txBox="1"/>
            <p:nvPr/>
          </p:nvSpPr>
          <p:spPr>
            <a:xfrm rot="20782617">
              <a:off x="3243694" y="2212272"/>
              <a:ext cx="212151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hizo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8" name="Google Shape;129;p3">
            <a:extLst>
              <a:ext uri="{FF2B5EF4-FFF2-40B4-BE49-F238E27FC236}">
                <a16:creationId xmlns:a16="http://schemas.microsoft.com/office/drawing/2014/main" id="{6209C1DD-CD82-4340-8B38-EA166AFC99AC}"/>
              </a:ext>
            </a:extLst>
          </p:cNvPr>
          <p:cNvGrpSpPr/>
          <p:nvPr/>
        </p:nvGrpSpPr>
        <p:grpSpPr>
          <a:xfrm>
            <a:off x="5620639" y="870614"/>
            <a:ext cx="2664448" cy="2414097"/>
            <a:chOff x="3063157" y="1319702"/>
            <a:chExt cx="2664448" cy="2414097"/>
          </a:xfrm>
        </p:grpSpPr>
        <p:pic>
          <p:nvPicPr>
            <p:cNvPr id="9" name="Google Shape;130;p3">
              <a:extLst>
                <a:ext uri="{FF2B5EF4-FFF2-40B4-BE49-F238E27FC236}">
                  <a16:creationId xmlns:a16="http://schemas.microsoft.com/office/drawing/2014/main" id="{3CBEF7D2-5827-4582-BD41-D3B136040439}"/>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0" name="Google Shape;131;p3">
              <a:extLst>
                <a:ext uri="{FF2B5EF4-FFF2-40B4-BE49-F238E27FC236}">
                  <a16:creationId xmlns:a16="http://schemas.microsoft.com/office/drawing/2014/main" id="{6CBCDD72-A05B-485E-9532-217E40378292}"/>
                </a:ext>
              </a:extLst>
            </p:cNvPr>
            <p:cNvSpPr txBox="1"/>
            <p:nvPr/>
          </p:nvSpPr>
          <p:spPr>
            <a:xfrm rot="20782617">
              <a:off x="3300540" y="2247203"/>
              <a:ext cx="2221638"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fuego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1" name="Google Shape;132;p3">
            <a:extLst>
              <a:ext uri="{FF2B5EF4-FFF2-40B4-BE49-F238E27FC236}">
                <a16:creationId xmlns:a16="http://schemas.microsoft.com/office/drawing/2014/main" id="{F4186DA6-C791-4B5B-9941-80F948ACD722}"/>
              </a:ext>
            </a:extLst>
          </p:cNvPr>
          <p:cNvGrpSpPr/>
          <p:nvPr/>
        </p:nvGrpSpPr>
        <p:grpSpPr>
          <a:xfrm>
            <a:off x="8213590" y="301101"/>
            <a:ext cx="2664448" cy="2414097"/>
            <a:chOff x="3063157" y="1319702"/>
            <a:chExt cx="2664448" cy="2414097"/>
          </a:xfrm>
        </p:grpSpPr>
        <p:pic>
          <p:nvPicPr>
            <p:cNvPr id="12" name="Google Shape;133;p3">
              <a:extLst>
                <a:ext uri="{FF2B5EF4-FFF2-40B4-BE49-F238E27FC236}">
                  <a16:creationId xmlns:a16="http://schemas.microsoft.com/office/drawing/2014/main" id="{4E679D3F-FE38-4F18-85C5-0DF7C452105D}"/>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3" name="Google Shape;134;p3">
              <a:extLst>
                <a:ext uri="{FF2B5EF4-FFF2-40B4-BE49-F238E27FC236}">
                  <a16:creationId xmlns:a16="http://schemas.microsoft.com/office/drawing/2014/main" id="{7087125D-254D-4F9C-9FE6-2F0F68DE0A2B}"/>
                </a:ext>
              </a:extLst>
            </p:cNvPr>
            <p:cNvSpPr txBox="1"/>
            <p:nvPr/>
          </p:nvSpPr>
          <p:spPr>
            <a:xfrm rot="20782617">
              <a:off x="3427241" y="1936065"/>
              <a:ext cx="2001872" cy="107717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e</a:t>
              </a:r>
              <a:r>
                <a:rPr kumimoji="0" lang="en-GB" sz="3200" b="0" i="0" u="none" strike="noStrike" kern="0" cap="none" spc="0" normalizeH="0" baseline="0" noProof="0" dirty="0">
                  <a:ln>
                    <a:noFill/>
                  </a:ln>
                  <a:solidFill>
                    <a:srgbClr val="1F3864"/>
                  </a:solidFill>
                  <a:effectLst/>
                  <a:uLnTx/>
                  <a:uFillTx/>
                  <a:latin typeface="Century Gothic"/>
                  <a:cs typeface="Arial"/>
                  <a:sym typeface="Century Gothic"/>
                </a:rPr>
                <a:t>l </a:t>
              </a:r>
              <a:r>
                <a:rPr kumimoji="0" lang="en-GB" sz="3200" b="0" i="0" u="none" strike="noStrike" kern="0" cap="none" spc="0" normalizeH="0" baseline="0" noProof="0" dirty="0" err="1">
                  <a:ln>
                    <a:noFill/>
                  </a:ln>
                  <a:solidFill>
                    <a:srgbClr val="1F3864"/>
                  </a:solidFill>
                  <a:effectLst/>
                  <a:uLnTx/>
                  <a:uFillTx/>
                  <a:latin typeface="Century Gothic"/>
                  <a:cs typeface="Arial"/>
                  <a:sym typeface="Century Gothic"/>
                </a:rPr>
                <a:t>estadio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4" name="Google Shape;135;p3">
            <a:extLst>
              <a:ext uri="{FF2B5EF4-FFF2-40B4-BE49-F238E27FC236}">
                <a16:creationId xmlns:a16="http://schemas.microsoft.com/office/drawing/2014/main" id="{179F5DE4-CB46-498E-A89A-DB83C794EB37}"/>
              </a:ext>
            </a:extLst>
          </p:cNvPr>
          <p:cNvGrpSpPr/>
          <p:nvPr/>
        </p:nvGrpSpPr>
        <p:grpSpPr>
          <a:xfrm>
            <a:off x="738006" y="3686892"/>
            <a:ext cx="2664448" cy="2414097"/>
            <a:chOff x="3063157" y="1319702"/>
            <a:chExt cx="2664448" cy="2414097"/>
          </a:xfrm>
        </p:grpSpPr>
        <p:pic>
          <p:nvPicPr>
            <p:cNvPr id="15" name="Google Shape;136;p3">
              <a:extLst>
                <a:ext uri="{FF2B5EF4-FFF2-40B4-BE49-F238E27FC236}">
                  <a16:creationId xmlns:a16="http://schemas.microsoft.com/office/drawing/2014/main" id="{F7B258D0-9D55-468A-AC41-EEBBE4210FB3}"/>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6" name="Google Shape;137;p3">
              <a:extLst>
                <a:ext uri="{FF2B5EF4-FFF2-40B4-BE49-F238E27FC236}">
                  <a16:creationId xmlns:a16="http://schemas.microsoft.com/office/drawing/2014/main" id="{35CED952-7FA4-49AB-9617-97C046060094}"/>
                </a:ext>
              </a:extLst>
            </p:cNvPr>
            <p:cNvSpPr txBox="1"/>
            <p:nvPr/>
          </p:nvSpPr>
          <p:spPr>
            <a:xfrm rot="20782617">
              <a:off x="3305365" y="2231961"/>
              <a:ext cx="211994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cs typeface="Arial"/>
                  <a:sym typeface="Century Gothic"/>
                </a:rPr>
                <a:t>hice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7" name="Google Shape;138;p3">
            <a:extLst>
              <a:ext uri="{FF2B5EF4-FFF2-40B4-BE49-F238E27FC236}">
                <a16:creationId xmlns:a16="http://schemas.microsoft.com/office/drawing/2014/main" id="{332D4290-8BED-495D-8C14-B26EC66E2646}"/>
              </a:ext>
            </a:extLst>
          </p:cNvPr>
          <p:cNvGrpSpPr/>
          <p:nvPr/>
        </p:nvGrpSpPr>
        <p:grpSpPr>
          <a:xfrm>
            <a:off x="2934144" y="2692254"/>
            <a:ext cx="3348503" cy="3203480"/>
            <a:chOff x="2721129" y="925011"/>
            <a:chExt cx="3348503" cy="3203480"/>
          </a:xfrm>
        </p:grpSpPr>
        <p:pic>
          <p:nvPicPr>
            <p:cNvPr id="18" name="Google Shape;139;p3">
              <a:extLst>
                <a:ext uri="{FF2B5EF4-FFF2-40B4-BE49-F238E27FC236}">
                  <a16:creationId xmlns:a16="http://schemas.microsoft.com/office/drawing/2014/main" id="{7578D237-04FA-4228-939D-DE9767963FE4}"/>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9" name="Google Shape;140;p3">
              <a:extLst>
                <a:ext uri="{FF2B5EF4-FFF2-40B4-BE49-F238E27FC236}">
                  <a16:creationId xmlns:a16="http://schemas.microsoft.com/office/drawing/2014/main" id="{DDECC3D8-C328-4048-A3D9-05DFAAA97EAF}"/>
                </a:ext>
              </a:extLst>
            </p:cNvPr>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viejo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0" name="Google Shape;141;p3">
            <a:extLst>
              <a:ext uri="{FF2B5EF4-FFF2-40B4-BE49-F238E27FC236}">
                <a16:creationId xmlns:a16="http://schemas.microsoft.com/office/drawing/2014/main" id="{1EB3DA76-F733-409F-BE00-2F10BE3984B2}"/>
              </a:ext>
            </a:extLst>
          </p:cNvPr>
          <p:cNvGrpSpPr/>
          <p:nvPr/>
        </p:nvGrpSpPr>
        <p:grpSpPr>
          <a:xfrm>
            <a:off x="5535207" y="2106903"/>
            <a:ext cx="3348503" cy="3203480"/>
            <a:chOff x="2721129" y="925011"/>
            <a:chExt cx="3348503" cy="3203480"/>
          </a:xfrm>
        </p:grpSpPr>
        <p:pic>
          <p:nvPicPr>
            <p:cNvPr id="21" name="Google Shape;142;p3">
              <a:extLst>
                <a:ext uri="{FF2B5EF4-FFF2-40B4-BE49-F238E27FC236}">
                  <a16:creationId xmlns:a16="http://schemas.microsoft.com/office/drawing/2014/main" id="{87AF96CC-3E54-477F-9D3E-65C76393696F}"/>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22" name="Google Shape;143;p3">
              <a:extLst>
                <a:ext uri="{FF2B5EF4-FFF2-40B4-BE49-F238E27FC236}">
                  <a16:creationId xmlns:a16="http://schemas.microsoft.com/office/drawing/2014/main" id="{DA01D277-529E-4385-96C1-1D53EB24BDF4}"/>
                </a:ext>
              </a:extLst>
            </p:cNvPr>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evitar</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23" name="Google Shape;147;p3">
            <a:extLst>
              <a:ext uri="{FF2B5EF4-FFF2-40B4-BE49-F238E27FC236}">
                <a16:creationId xmlns:a16="http://schemas.microsoft.com/office/drawing/2014/main" id="{FC8CF62B-8B0A-4A68-8BDC-867A01C68932}"/>
              </a:ext>
            </a:extLst>
          </p:cNvPr>
          <p:cNvSpPr txBox="1"/>
          <p:nvPr/>
        </p:nvSpPr>
        <p:spPr>
          <a:xfrm>
            <a:off x="5791285" y="5009391"/>
            <a:ext cx="6251636" cy="1107996"/>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ea typeface="Century Gothic"/>
                <a:cs typeface="Century Gothic"/>
                <a:sym typeface="Century Gothic"/>
              </a:rPr>
              <a:t>I did, I made</a:t>
            </a:r>
            <a:endParaRPr kumimoji="0"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4" name="Google Shape;148;p3">
            <a:extLst>
              <a:ext uri="{FF2B5EF4-FFF2-40B4-BE49-F238E27FC236}">
                <a16:creationId xmlns:a16="http://schemas.microsoft.com/office/drawing/2014/main" id="{F5056C8A-60DA-4597-91C0-EDBAD36E3E80}"/>
              </a:ext>
            </a:extLst>
          </p:cNvPr>
          <p:cNvSpPr txBox="1"/>
          <p:nvPr/>
        </p:nvSpPr>
        <p:spPr>
          <a:xfrm>
            <a:off x="5791285" y="5005480"/>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fire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Google Shape;149;p3">
            <a:extLst>
              <a:ext uri="{FF2B5EF4-FFF2-40B4-BE49-F238E27FC236}">
                <a16:creationId xmlns:a16="http://schemas.microsoft.com/office/drawing/2014/main" id="{949628AE-6705-445E-9151-10FC1ECFFDCD}"/>
              </a:ext>
            </a:extLst>
          </p:cNvPr>
          <p:cNvSpPr txBox="1"/>
          <p:nvPr/>
        </p:nvSpPr>
        <p:spPr>
          <a:xfrm>
            <a:off x="5791285" y="5005479"/>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kumimoji="0" lang="en-GB"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a:t>
            </a:r>
            <a:r>
              <a:rPr lang="en-GB" sz="6600" kern="0" dirty="0">
                <a:solidFill>
                  <a:srgbClr val="1F3864"/>
                </a:solidFill>
                <a:latin typeface="Century Gothic"/>
                <a:ea typeface="Century Gothic"/>
                <a:cs typeface="Century Gothic"/>
                <a:sym typeface="Century Gothic"/>
              </a:rPr>
              <a:t>avoid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150;p3">
            <a:extLst>
              <a:ext uri="{FF2B5EF4-FFF2-40B4-BE49-F238E27FC236}">
                <a16:creationId xmlns:a16="http://schemas.microsoft.com/office/drawing/2014/main" id="{3D5568F8-D2DF-4D1F-A77F-6C9998447889}"/>
              </a:ext>
            </a:extLst>
          </p:cNvPr>
          <p:cNvSpPr txBox="1"/>
          <p:nvPr/>
        </p:nvSpPr>
        <p:spPr>
          <a:xfrm>
            <a:off x="5791285" y="5009391"/>
            <a:ext cx="6251636" cy="1107996"/>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ea typeface="Century Gothic"/>
                <a:cs typeface="Century Gothic"/>
                <a:sym typeface="Century Gothic"/>
              </a:rPr>
              <a:t>stadium</a:t>
            </a:r>
            <a:endParaRPr kumimoji="0"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7" name="Google Shape;151;p3">
            <a:extLst>
              <a:ext uri="{FF2B5EF4-FFF2-40B4-BE49-F238E27FC236}">
                <a16:creationId xmlns:a16="http://schemas.microsoft.com/office/drawing/2014/main" id="{993EFB7F-9F9F-4BB5-88EF-13A63F88ADDE}"/>
              </a:ext>
            </a:extLst>
          </p:cNvPr>
          <p:cNvSpPr txBox="1"/>
          <p:nvPr/>
        </p:nvSpPr>
        <p:spPr>
          <a:xfrm>
            <a:off x="5791285" y="5015209"/>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garden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152;p3">
            <a:extLst>
              <a:ext uri="{FF2B5EF4-FFF2-40B4-BE49-F238E27FC236}">
                <a16:creationId xmlns:a16="http://schemas.microsoft.com/office/drawing/2014/main" id="{E71A97F8-C6E4-40ED-9D99-70001255A225}"/>
              </a:ext>
            </a:extLst>
          </p:cNvPr>
          <p:cNvSpPr txBox="1"/>
          <p:nvPr/>
        </p:nvSpPr>
        <p:spPr>
          <a:xfrm>
            <a:off x="5793599" y="5021027"/>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s/he/it did</a:t>
            </a:r>
            <a:endParaRPr kumimoji="0" sz="66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153;p3">
            <a:extLst>
              <a:ext uri="{FF2B5EF4-FFF2-40B4-BE49-F238E27FC236}">
                <a16:creationId xmlns:a16="http://schemas.microsoft.com/office/drawing/2014/main" id="{C9716AE4-0E30-44AA-80C0-FE91D8A69E1C}"/>
              </a:ext>
            </a:extLst>
          </p:cNvPr>
          <p:cNvSpPr txBox="1"/>
          <p:nvPr/>
        </p:nvSpPr>
        <p:spPr>
          <a:xfrm>
            <a:off x="5791285" y="5010717"/>
            <a:ext cx="6251636" cy="1107996"/>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ea typeface="Century Gothic"/>
                <a:cs typeface="Century Gothic"/>
                <a:sym typeface="Century Gothic"/>
              </a:rPr>
              <a:t>old</a:t>
            </a:r>
            <a:endParaRPr kumimoji="0"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nvGrpSpPr>
          <p:cNvPr id="30" name="Google Shape;154;p3">
            <a:extLst>
              <a:ext uri="{FF2B5EF4-FFF2-40B4-BE49-F238E27FC236}">
                <a16:creationId xmlns:a16="http://schemas.microsoft.com/office/drawing/2014/main" id="{ED8ADE13-A142-4A99-89D1-DF72FCA2EAFD}"/>
              </a:ext>
            </a:extLst>
          </p:cNvPr>
          <p:cNvGrpSpPr/>
          <p:nvPr/>
        </p:nvGrpSpPr>
        <p:grpSpPr>
          <a:xfrm>
            <a:off x="8627113" y="1862502"/>
            <a:ext cx="2664448" cy="2414097"/>
            <a:chOff x="8607900" y="1879754"/>
            <a:chExt cx="2664448" cy="2414097"/>
          </a:xfrm>
        </p:grpSpPr>
        <p:pic>
          <p:nvPicPr>
            <p:cNvPr id="31" name="Google Shape;155;p3">
              <a:extLst>
                <a:ext uri="{FF2B5EF4-FFF2-40B4-BE49-F238E27FC236}">
                  <a16:creationId xmlns:a16="http://schemas.microsoft.com/office/drawing/2014/main" id="{45562BB3-FAD8-4136-97DC-2F0E078D152D}"/>
                </a:ext>
              </a:extLst>
            </p:cNvPr>
            <p:cNvPicPr preferRelativeResize="0"/>
            <p:nvPr/>
          </p:nvPicPr>
          <p:blipFill rotWithShape="1">
            <a:blip r:embed="rId3">
              <a:alphaModFix/>
            </a:blip>
            <a:srcRect/>
            <a:stretch/>
          </p:blipFill>
          <p:spPr>
            <a:xfrm rot="1249170">
              <a:off x="8607900" y="1879754"/>
              <a:ext cx="2664448" cy="2414097"/>
            </a:xfrm>
            <a:prstGeom prst="rect">
              <a:avLst/>
            </a:prstGeom>
            <a:noFill/>
            <a:ln>
              <a:noFill/>
            </a:ln>
          </p:spPr>
        </p:pic>
        <p:sp>
          <p:nvSpPr>
            <p:cNvPr id="32" name="Google Shape;156;p3">
              <a:extLst>
                <a:ext uri="{FF2B5EF4-FFF2-40B4-BE49-F238E27FC236}">
                  <a16:creationId xmlns:a16="http://schemas.microsoft.com/office/drawing/2014/main" id="{BD841B5D-BD06-4CAD-B76F-E7D95665F10D}"/>
                </a:ext>
              </a:extLst>
            </p:cNvPr>
            <p:cNvSpPr txBox="1"/>
            <p:nvPr/>
          </p:nvSpPr>
          <p:spPr>
            <a:xfrm rot="20782617">
              <a:off x="8972933" y="2750286"/>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dentro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33" name="Google Shape;157;p3">
            <a:extLst>
              <a:ext uri="{FF2B5EF4-FFF2-40B4-BE49-F238E27FC236}">
                <a16:creationId xmlns:a16="http://schemas.microsoft.com/office/drawing/2014/main" id="{1412B9D5-52CC-417F-AC84-2A714CC78813}"/>
              </a:ext>
            </a:extLst>
          </p:cNvPr>
          <p:cNvSpPr txBox="1"/>
          <p:nvPr/>
        </p:nvSpPr>
        <p:spPr>
          <a:xfrm>
            <a:off x="5788971" y="5013299"/>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inside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97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5000" fill="hold" nodeType="clickEffect">
                                  <p:stCondLst>
                                    <p:cond delay="0"/>
                                  </p:stCondLst>
                                  <p:childTnLst>
                                    <p:animEffect transition="out" filter="fade">
                                      <p:cBhvr>
                                        <p:cTn id="10" dur="500" tmFilter="0, 0; .2, .5; .8, .5; 1, 0"/>
                                        <p:tgtEl>
                                          <p:spTgt spid="14"/>
                                        </p:tgtEl>
                                      </p:cBhvr>
                                    </p:animEffect>
                                    <p:animScale>
                                      <p:cBhvr>
                                        <p:cTn id="11" dur="250" autoRev="1" fill="hold"/>
                                        <p:tgtEl>
                                          <p:spTgt spid="1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5000" fill="hold" nodeType="clickEffect">
                                  <p:stCondLst>
                                    <p:cond delay="0"/>
                                  </p:st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5000" fill="hold" nodeType="clickEffect">
                                  <p:stCondLst>
                                    <p:cond delay="0"/>
                                  </p:stCondLst>
                                  <p:childTnLst>
                                    <p:animEffect transition="out" filter="fade">
                                      <p:cBhvr>
                                        <p:cTn id="28" dur="500" tmFilter="0, 0; .2, .5; .8, .5; 1, 0"/>
                                        <p:tgtEl>
                                          <p:spTgt spid="20"/>
                                        </p:tgtEl>
                                      </p:cBhvr>
                                    </p:animEffect>
                                    <p:animScale>
                                      <p:cBhvr>
                                        <p:cTn id="29" dur="250" autoRev="1" fill="hold"/>
                                        <p:tgtEl>
                                          <p:spTgt spid="20"/>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5000" fill="hold" nodeType="clickEffect">
                                  <p:stCondLst>
                                    <p:cond delay="0"/>
                                  </p:stCondLst>
                                  <p:childTnLst>
                                    <p:animEffect transition="out" filter="fade">
                                      <p:cBhvr>
                                        <p:cTn id="37" dur="500" tmFilter="0, 0; .2, .5; .8, .5; 1, 0"/>
                                        <p:tgtEl>
                                          <p:spTgt spid="11"/>
                                        </p:tgtEl>
                                      </p:cBhvr>
                                    </p:animEffect>
                                    <p:animScale>
                                      <p:cBhvr>
                                        <p:cTn id="38" dur="250" autoRev="1" fill="hold"/>
                                        <p:tgtEl>
                                          <p:spTgt spid="11"/>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mph" presetSubtype="0" repeatCount="5000" fill="hold" nodeType="clickEffect">
                                  <p:stCondLst>
                                    <p:cond delay="0"/>
                                  </p:stCondLst>
                                  <p:childTnLst>
                                    <p:animEffect transition="out" filter="fade">
                                      <p:cBhvr>
                                        <p:cTn id="50" dur="500" tmFilter="0, 0; .2, .5; .8, .5; 1, 0"/>
                                        <p:tgtEl>
                                          <p:spTgt spid="5"/>
                                        </p:tgtEl>
                                      </p:cBhvr>
                                    </p:animEffect>
                                    <p:animScale>
                                      <p:cBhvr>
                                        <p:cTn id="51" dur="250" autoRev="1" fill="hold"/>
                                        <p:tgtEl>
                                          <p:spTgt spid="5"/>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5000" fill="hold" nodeType="click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6" presetClass="emph" presetSubtype="0" repeatCount="5000" fill="hold" nodeType="click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title"/>
          </p:nvPr>
        </p:nvSpPr>
        <p:spPr>
          <a:xfrm>
            <a:off x="10929780" y="248559"/>
            <a:ext cx="1556680" cy="4569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leer</a:t>
            </a:r>
            <a:endParaRPr/>
          </a:p>
        </p:txBody>
      </p:sp>
      <p:grpSp>
        <p:nvGrpSpPr>
          <p:cNvPr id="164" name="Google Shape;164;p4"/>
          <p:cNvGrpSpPr/>
          <p:nvPr/>
        </p:nvGrpSpPr>
        <p:grpSpPr>
          <a:xfrm rot="779618">
            <a:off x="9670374" y="4089652"/>
            <a:ext cx="2664448" cy="2414097"/>
            <a:chOff x="3063157" y="1319702"/>
            <a:chExt cx="2664448" cy="2414097"/>
          </a:xfrm>
        </p:grpSpPr>
        <p:pic>
          <p:nvPicPr>
            <p:cNvPr id="165" name="Google Shape;165;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66" name="Google Shape;166;p4"/>
            <p:cNvSpPr txBox="1"/>
            <p:nvPr/>
          </p:nvSpPr>
          <p:spPr>
            <a:xfrm rot="20782617">
              <a:off x="3281750" y="2175099"/>
              <a:ext cx="230792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evitar</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67" name="Google Shape;167;p4"/>
          <p:cNvGrpSpPr/>
          <p:nvPr/>
        </p:nvGrpSpPr>
        <p:grpSpPr>
          <a:xfrm rot="743501">
            <a:off x="2463489" y="3297703"/>
            <a:ext cx="2664448" cy="2414097"/>
            <a:chOff x="3063157" y="1319702"/>
            <a:chExt cx="2664448" cy="2414097"/>
          </a:xfrm>
        </p:grpSpPr>
        <p:pic>
          <p:nvPicPr>
            <p:cNvPr id="168" name="Google Shape;168;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69" name="Google Shape;169;p4"/>
            <p:cNvSpPr txBox="1"/>
            <p:nvPr/>
          </p:nvSpPr>
          <p:spPr>
            <a:xfrm rot="20782617">
              <a:off x="3428190" y="2190235"/>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el </a:t>
              </a:r>
              <a:r>
                <a:rPr lang="en-GB" sz="3200" kern="0" dirty="0" err="1">
                  <a:solidFill>
                    <a:srgbClr val="1F3864"/>
                  </a:solidFill>
                  <a:latin typeface="Century Gothic"/>
                  <a:cs typeface="Arial"/>
                  <a:sym typeface="Century Gothic"/>
                </a:rPr>
                <a:t>fondo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70" name="Google Shape;170;p4"/>
          <p:cNvGrpSpPr/>
          <p:nvPr/>
        </p:nvGrpSpPr>
        <p:grpSpPr>
          <a:xfrm rot="779389">
            <a:off x="4579944" y="3907108"/>
            <a:ext cx="3348503" cy="3203480"/>
            <a:chOff x="2721129" y="925011"/>
            <a:chExt cx="3348503" cy="3203480"/>
          </a:xfrm>
        </p:grpSpPr>
        <p:pic>
          <p:nvPicPr>
            <p:cNvPr id="171" name="Google Shape;171;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72" name="Google Shape;172;p4"/>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mayo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73" name="Google Shape;173;p4"/>
          <p:cNvGrpSpPr/>
          <p:nvPr/>
        </p:nvGrpSpPr>
        <p:grpSpPr>
          <a:xfrm rot="762122">
            <a:off x="-34160" y="4132722"/>
            <a:ext cx="2664448" cy="2414097"/>
            <a:chOff x="3063157" y="1319702"/>
            <a:chExt cx="2664448" cy="2414097"/>
          </a:xfrm>
        </p:grpSpPr>
        <p:pic>
          <p:nvPicPr>
            <p:cNvPr id="174" name="Google Shape;174;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75" name="Google Shape;175;p4"/>
            <p:cNvSpPr txBox="1"/>
            <p:nvPr/>
          </p:nvSpPr>
          <p:spPr>
            <a:xfrm rot="20782617">
              <a:off x="3428190" y="2190233"/>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junio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76" name="Google Shape;176;p4"/>
          <p:cNvGrpSpPr/>
          <p:nvPr/>
        </p:nvGrpSpPr>
        <p:grpSpPr>
          <a:xfrm rot="739147">
            <a:off x="4877003" y="2283401"/>
            <a:ext cx="2664448" cy="2414097"/>
            <a:chOff x="3063157" y="1319702"/>
            <a:chExt cx="2664448" cy="2414097"/>
          </a:xfrm>
        </p:grpSpPr>
        <p:pic>
          <p:nvPicPr>
            <p:cNvPr id="177" name="Google Shape;177;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78" name="Google Shape;178;p4"/>
            <p:cNvSpPr txBox="1"/>
            <p:nvPr/>
          </p:nvSpPr>
          <p:spPr>
            <a:xfrm rot="20782617">
              <a:off x="3280564" y="2175335"/>
              <a:ext cx="2136344"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el campo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79" name="Google Shape;179;p4"/>
          <p:cNvGrpSpPr/>
          <p:nvPr/>
        </p:nvGrpSpPr>
        <p:grpSpPr>
          <a:xfrm rot="771218">
            <a:off x="6990165" y="2933827"/>
            <a:ext cx="3348503" cy="3203480"/>
            <a:chOff x="2721129" y="925011"/>
            <a:chExt cx="3348503" cy="3203480"/>
          </a:xfrm>
        </p:grpSpPr>
        <p:pic>
          <p:nvPicPr>
            <p:cNvPr id="180" name="Google Shape;180;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81" name="Google Shape;181;p4"/>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daño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82" name="Google Shape;182;p4"/>
          <p:cNvGrpSpPr/>
          <p:nvPr/>
        </p:nvGrpSpPr>
        <p:grpSpPr>
          <a:xfrm rot="751939">
            <a:off x="-45765" y="2266294"/>
            <a:ext cx="2664448" cy="2414097"/>
            <a:chOff x="3063157" y="1319702"/>
            <a:chExt cx="2664448" cy="2414097"/>
          </a:xfrm>
        </p:grpSpPr>
        <p:pic>
          <p:nvPicPr>
            <p:cNvPr id="183" name="Google Shape;183;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84" name="Google Shape;184;p4"/>
            <p:cNvSpPr txBox="1"/>
            <p:nvPr/>
          </p:nvSpPr>
          <p:spPr>
            <a:xfrm rot="20782617">
              <a:off x="3325152" y="1990103"/>
              <a:ext cx="2238522"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 </a:t>
              </a:r>
              <a:r>
                <a:rPr kumimoji="0" lang="en-GB"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habitación</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185" name="Google Shape;185;p4"/>
          <p:cNvSpPr txBox="1"/>
          <p:nvPr/>
        </p:nvSpPr>
        <p:spPr>
          <a:xfrm>
            <a:off x="9887706" y="5779037"/>
            <a:ext cx="2262340"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to avoid</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6" name="Google Shape;186;p4"/>
          <p:cNvSpPr txBox="1"/>
          <p:nvPr/>
        </p:nvSpPr>
        <p:spPr>
          <a:xfrm>
            <a:off x="120459" y="3925564"/>
            <a:ext cx="2375595" cy="52322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800"/>
              <a:buFont typeface="Century Gothic"/>
              <a:buNone/>
              <a:tabLst/>
              <a:defRPr/>
            </a:pPr>
            <a:r>
              <a:rPr lang="en-GB" sz="2800" b="1" kern="0" dirty="0">
                <a:solidFill>
                  <a:srgbClr val="1F3864"/>
                </a:solidFill>
                <a:latin typeface="Century Gothic"/>
                <a:cs typeface="Arial"/>
                <a:sym typeface="Century Gothic"/>
              </a:rPr>
              <a:t>bedroom</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 name="Google Shape;187;p4"/>
          <p:cNvSpPr txBox="1"/>
          <p:nvPr/>
        </p:nvSpPr>
        <p:spPr>
          <a:xfrm>
            <a:off x="40595" y="5742664"/>
            <a:ext cx="2455459"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June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 name="Google Shape;188;p4"/>
          <p:cNvSpPr txBox="1"/>
          <p:nvPr/>
        </p:nvSpPr>
        <p:spPr>
          <a:xfrm>
            <a:off x="2643159" y="4986497"/>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back, end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9" name="Google Shape;189;p4"/>
          <p:cNvSpPr txBox="1"/>
          <p:nvPr/>
        </p:nvSpPr>
        <p:spPr>
          <a:xfrm>
            <a:off x="5227722" y="3855503"/>
            <a:ext cx="2025171" cy="830956"/>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400" b="1" kern="0" dirty="0">
                <a:solidFill>
                  <a:srgbClr val="1F3864"/>
                </a:solidFill>
                <a:latin typeface="Century Gothic"/>
                <a:cs typeface="Arial"/>
                <a:sym typeface="Century Gothic"/>
              </a:rPr>
              <a:t>countryside, pitch</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0" name="Google Shape;190;p4"/>
          <p:cNvSpPr txBox="1"/>
          <p:nvPr/>
        </p:nvSpPr>
        <p:spPr>
          <a:xfrm>
            <a:off x="5121713" y="5783903"/>
            <a:ext cx="2284812"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May</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91" name="Google Shape;191;p4"/>
          <p:cNvSpPr txBox="1"/>
          <p:nvPr/>
        </p:nvSpPr>
        <p:spPr>
          <a:xfrm>
            <a:off x="7608367" y="4762548"/>
            <a:ext cx="2071252" cy="954067"/>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harm, damage</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nvGrpSpPr>
          <p:cNvPr id="192" name="Google Shape;192;p4"/>
          <p:cNvGrpSpPr/>
          <p:nvPr/>
        </p:nvGrpSpPr>
        <p:grpSpPr>
          <a:xfrm rot="751939">
            <a:off x="9338221" y="1888709"/>
            <a:ext cx="3348503" cy="3203480"/>
            <a:chOff x="-2372147" y="2339682"/>
            <a:chExt cx="3348503" cy="3203480"/>
          </a:xfrm>
        </p:grpSpPr>
        <p:pic>
          <p:nvPicPr>
            <p:cNvPr id="193" name="Google Shape;193;p4"/>
            <p:cNvPicPr preferRelativeResize="0"/>
            <p:nvPr/>
          </p:nvPicPr>
          <p:blipFill rotWithShape="1">
            <a:blip r:embed="rId3">
              <a:alphaModFix/>
            </a:blip>
            <a:srcRect/>
            <a:stretch/>
          </p:blipFill>
          <p:spPr>
            <a:xfrm rot="1249170">
              <a:off x="-2030120" y="2734373"/>
              <a:ext cx="2664448" cy="2414097"/>
            </a:xfrm>
            <a:prstGeom prst="rect">
              <a:avLst/>
            </a:prstGeom>
            <a:noFill/>
            <a:ln>
              <a:noFill/>
            </a:ln>
          </p:spPr>
        </p:pic>
        <p:sp>
          <p:nvSpPr>
            <p:cNvPr id="194" name="Google Shape;194;p4"/>
            <p:cNvSpPr txBox="1"/>
            <p:nvPr/>
          </p:nvSpPr>
          <p:spPr>
            <a:xfrm rot="-817383">
              <a:off x="-1770457" y="3649996"/>
              <a:ext cx="213646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fila</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195" name="Google Shape;195;p4"/>
          <p:cNvSpPr txBox="1"/>
          <p:nvPr/>
        </p:nvSpPr>
        <p:spPr>
          <a:xfrm>
            <a:off x="9999889" y="3904716"/>
            <a:ext cx="2025171"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line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96" name="Google Shape;196;p4"/>
          <p:cNvSpPr txBox="1"/>
          <p:nvPr/>
        </p:nvSpPr>
        <p:spPr>
          <a:xfrm>
            <a:off x="276742" y="148238"/>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line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7" name="Google Shape;197;p4"/>
          <p:cNvSpPr txBox="1"/>
          <p:nvPr/>
        </p:nvSpPr>
        <p:spPr>
          <a:xfrm>
            <a:off x="9045969" y="974196"/>
            <a:ext cx="2698991"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to avoid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8" name="Google Shape;198;p4"/>
          <p:cNvSpPr txBox="1"/>
          <p:nvPr/>
        </p:nvSpPr>
        <p:spPr>
          <a:xfrm>
            <a:off x="8063902" y="166057"/>
            <a:ext cx="2976623"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harm, damage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99" name="Google Shape;199;p4"/>
          <p:cNvSpPr txBox="1"/>
          <p:nvPr/>
        </p:nvSpPr>
        <p:spPr>
          <a:xfrm>
            <a:off x="6405031" y="974196"/>
            <a:ext cx="2316872" cy="954067"/>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countryside, pitch</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00" name="Google Shape;200;p4"/>
          <p:cNvSpPr txBox="1"/>
          <p:nvPr/>
        </p:nvSpPr>
        <p:spPr>
          <a:xfrm>
            <a:off x="5477978" y="166057"/>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back, end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201;p4"/>
          <p:cNvSpPr txBox="1"/>
          <p:nvPr/>
        </p:nvSpPr>
        <p:spPr>
          <a:xfrm>
            <a:off x="3483422" y="977881"/>
            <a:ext cx="2597541"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bedroom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2" name="Google Shape;202;p4"/>
          <p:cNvSpPr txBox="1"/>
          <p:nvPr/>
        </p:nvSpPr>
        <p:spPr>
          <a:xfrm>
            <a:off x="2865564" y="144597"/>
            <a:ext cx="2291869" cy="60609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ea typeface="Century Gothic"/>
                <a:cs typeface="Century Gothic"/>
                <a:sym typeface="Century Gothic"/>
              </a:rPr>
              <a:t>May</a:t>
            </a:r>
            <a:endParaRPr kumimoji="0" sz="3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03" name="Google Shape;203;p4"/>
          <p:cNvSpPr txBox="1"/>
          <p:nvPr/>
        </p:nvSpPr>
        <p:spPr>
          <a:xfrm>
            <a:off x="867486" y="976275"/>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June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4" name="Google Shape;204;p4"/>
          <p:cNvSpPr/>
          <p:nvPr/>
        </p:nvSpPr>
        <p:spPr>
          <a:xfrm>
            <a:off x="11214100" y="258166"/>
            <a:ext cx="714043" cy="400919"/>
          </a:xfrm>
          <a:prstGeom prst="roundRect">
            <a:avLst>
              <a:gd name="adj" fmla="val 16667"/>
            </a:avLst>
          </a:prstGeom>
          <a:solidFill>
            <a:srgbClr val="C000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39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9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9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9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19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20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20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20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20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244ABE20-5470-4FCE-9717-D1352CEE3D66}"/>
              </a:ext>
            </a:extLst>
          </p:cNvPr>
          <p:cNvSpPr>
            <a:spLocks noGrp="1"/>
          </p:cNvSpPr>
          <p:nvPr>
            <p:ph type="title"/>
          </p:nvPr>
        </p:nvSpPr>
        <p:spPr>
          <a:xfrm>
            <a:off x="1" y="213557"/>
            <a:ext cx="2867830" cy="647577"/>
          </a:xfrm>
        </p:spPr>
        <p:txBody>
          <a:bodyPr>
            <a:normAutofit/>
          </a:bodyPr>
          <a:lstStyle/>
          <a:p>
            <a:r>
              <a:rPr lang="en-GB" sz="2800" dirty="0" err="1"/>
              <a:t>Vocabulario</a:t>
            </a:r>
            <a:endParaRPr lang="en-GB" sz="2800" dirty="0"/>
          </a:p>
        </p:txBody>
      </p:sp>
      <p:grpSp>
        <p:nvGrpSpPr>
          <p:cNvPr id="4" name="Google Shape;213;p5">
            <a:extLst>
              <a:ext uri="{FF2B5EF4-FFF2-40B4-BE49-F238E27FC236}">
                <a16:creationId xmlns:a16="http://schemas.microsoft.com/office/drawing/2014/main" id="{4DF34335-B45A-47F7-85B7-E2D03ED7CE7C}"/>
              </a:ext>
            </a:extLst>
          </p:cNvPr>
          <p:cNvGrpSpPr/>
          <p:nvPr/>
        </p:nvGrpSpPr>
        <p:grpSpPr>
          <a:xfrm rot="779618">
            <a:off x="2972172" y="1231518"/>
            <a:ext cx="3348503" cy="3203480"/>
            <a:chOff x="2721129" y="925011"/>
            <a:chExt cx="3348503" cy="3203480"/>
          </a:xfrm>
        </p:grpSpPr>
        <p:pic>
          <p:nvPicPr>
            <p:cNvPr id="5" name="Google Shape;214;p5">
              <a:extLst>
                <a:ext uri="{FF2B5EF4-FFF2-40B4-BE49-F238E27FC236}">
                  <a16:creationId xmlns:a16="http://schemas.microsoft.com/office/drawing/2014/main" id="{97294AFC-93FF-46B0-AFC1-0D4BD77A08FD}"/>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6" name="Google Shape;215;p5">
              <a:extLst>
                <a:ext uri="{FF2B5EF4-FFF2-40B4-BE49-F238E27FC236}">
                  <a16:creationId xmlns:a16="http://schemas.microsoft.com/office/drawing/2014/main" id="{16ECC161-8F73-483E-8777-C05FAF5923FA}"/>
                </a:ext>
              </a:extLst>
            </p:cNvPr>
            <p:cNvSpPr txBox="1"/>
            <p:nvPr/>
          </p:nvSpPr>
          <p:spPr>
            <a:xfrm rot="-817383">
              <a:off x="3380085" y="2222169"/>
              <a:ext cx="2136274"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viejo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7" name="Google Shape;216;p5">
            <a:extLst>
              <a:ext uri="{FF2B5EF4-FFF2-40B4-BE49-F238E27FC236}">
                <a16:creationId xmlns:a16="http://schemas.microsoft.com/office/drawing/2014/main" id="{19493689-71D4-4975-812B-B8859ACEC946}"/>
              </a:ext>
            </a:extLst>
          </p:cNvPr>
          <p:cNvGrpSpPr/>
          <p:nvPr/>
        </p:nvGrpSpPr>
        <p:grpSpPr>
          <a:xfrm rot="743501">
            <a:off x="6235180" y="1279669"/>
            <a:ext cx="3348503" cy="3203480"/>
            <a:chOff x="862369" y="1333600"/>
            <a:chExt cx="3348503" cy="3203480"/>
          </a:xfrm>
        </p:grpSpPr>
        <p:pic>
          <p:nvPicPr>
            <p:cNvPr id="8" name="Google Shape;217;p5">
              <a:extLst>
                <a:ext uri="{FF2B5EF4-FFF2-40B4-BE49-F238E27FC236}">
                  <a16:creationId xmlns:a16="http://schemas.microsoft.com/office/drawing/2014/main" id="{8BCA39A3-5A09-4975-B7CD-D78722D006F7}"/>
                </a:ext>
              </a:extLst>
            </p:cNvPr>
            <p:cNvPicPr preferRelativeResize="0"/>
            <p:nvPr/>
          </p:nvPicPr>
          <p:blipFill rotWithShape="1">
            <a:blip r:embed="rId3">
              <a:alphaModFix/>
            </a:blip>
            <a:srcRect/>
            <a:stretch/>
          </p:blipFill>
          <p:spPr>
            <a:xfrm rot="1249170">
              <a:off x="1204396" y="1728291"/>
              <a:ext cx="2664448" cy="2414097"/>
            </a:xfrm>
            <a:prstGeom prst="rect">
              <a:avLst/>
            </a:prstGeom>
            <a:noFill/>
            <a:ln>
              <a:noFill/>
            </a:ln>
          </p:spPr>
        </p:pic>
        <p:sp>
          <p:nvSpPr>
            <p:cNvPr id="9" name="Google Shape;218;p5">
              <a:extLst>
                <a:ext uri="{FF2B5EF4-FFF2-40B4-BE49-F238E27FC236}">
                  <a16:creationId xmlns:a16="http://schemas.microsoft.com/office/drawing/2014/main" id="{79CAA418-0D65-4D7A-A3A0-BC480D6AE3AC}"/>
                </a:ext>
              </a:extLst>
            </p:cNvPr>
            <p:cNvSpPr txBox="1"/>
            <p:nvPr/>
          </p:nvSpPr>
          <p:spPr>
            <a:xfrm rot="-817383">
              <a:off x="1623512" y="254905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hice</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0" name="Google Shape;219;p5">
            <a:extLst>
              <a:ext uri="{FF2B5EF4-FFF2-40B4-BE49-F238E27FC236}">
                <a16:creationId xmlns:a16="http://schemas.microsoft.com/office/drawing/2014/main" id="{922676BF-184B-4805-95E2-49BE3627AC74}"/>
              </a:ext>
            </a:extLst>
          </p:cNvPr>
          <p:cNvGrpSpPr/>
          <p:nvPr/>
        </p:nvGrpSpPr>
        <p:grpSpPr>
          <a:xfrm rot="779389">
            <a:off x="6377762" y="4301496"/>
            <a:ext cx="2664448" cy="2414097"/>
            <a:chOff x="3063157" y="1319702"/>
            <a:chExt cx="2664448" cy="2414097"/>
          </a:xfrm>
        </p:grpSpPr>
        <p:pic>
          <p:nvPicPr>
            <p:cNvPr id="11" name="Google Shape;220;p5">
              <a:extLst>
                <a:ext uri="{FF2B5EF4-FFF2-40B4-BE49-F238E27FC236}">
                  <a16:creationId xmlns:a16="http://schemas.microsoft.com/office/drawing/2014/main" id="{01959818-C57C-4A6D-82B5-5C58F59AE10B}"/>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2" name="Google Shape;221;p5">
              <a:extLst>
                <a:ext uri="{FF2B5EF4-FFF2-40B4-BE49-F238E27FC236}">
                  <a16:creationId xmlns:a16="http://schemas.microsoft.com/office/drawing/2014/main" id="{67DE9C20-AC02-41EF-8C50-2F99AD266D54}"/>
                </a:ext>
              </a:extLst>
            </p:cNvPr>
            <p:cNvSpPr txBox="1"/>
            <p:nvPr/>
          </p:nvSpPr>
          <p:spPr>
            <a:xfrm rot="20782617">
              <a:off x="3332943" y="2217527"/>
              <a:ext cx="204757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la fila</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3" name="Google Shape;222;p5">
            <a:extLst>
              <a:ext uri="{FF2B5EF4-FFF2-40B4-BE49-F238E27FC236}">
                <a16:creationId xmlns:a16="http://schemas.microsoft.com/office/drawing/2014/main" id="{3FE1E40D-6B44-430A-8E17-6A541B670BC6}"/>
              </a:ext>
            </a:extLst>
          </p:cNvPr>
          <p:cNvGrpSpPr/>
          <p:nvPr/>
        </p:nvGrpSpPr>
        <p:grpSpPr>
          <a:xfrm rot="762122">
            <a:off x="3330169" y="4323664"/>
            <a:ext cx="2664448" cy="2414097"/>
            <a:chOff x="3063157" y="1319702"/>
            <a:chExt cx="2664448" cy="2414097"/>
          </a:xfrm>
        </p:grpSpPr>
        <p:pic>
          <p:nvPicPr>
            <p:cNvPr id="14" name="Google Shape;223;p5">
              <a:extLst>
                <a:ext uri="{FF2B5EF4-FFF2-40B4-BE49-F238E27FC236}">
                  <a16:creationId xmlns:a16="http://schemas.microsoft.com/office/drawing/2014/main" id="{649F7ADE-61FE-4738-AC87-23210BF3554C}"/>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5" name="Google Shape;224;p5">
              <a:extLst>
                <a:ext uri="{FF2B5EF4-FFF2-40B4-BE49-F238E27FC236}">
                  <a16:creationId xmlns:a16="http://schemas.microsoft.com/office/drawing/2014/main" id="{48FC8409-4E1D-4132-BB3F-F565958AFA54}"/>
                </a:ext>
              </a:extLst>
            </p:cNvPr>
            <p:cNvSpPr txBox="1"/>
            <p:nvPr/>
          </p:nvSpPr>
          <p:spPr>
            <a:xfrm rot="20782617">
              <a:off x="3307012" y="1978442"/>
              <a:ext cx="2061354" cy="107717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estadio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6" name="Google Shape;225;p5">
            <a:extLst>
              <a:ext uri="{FF2B5EF4-FFF2-40B4-BE49-F238E27FC236}">
                <a16:creationId xmlns:a16="http://schemas.microsoft.com/office/drawing/2014/main" id="{2DB06EE3-CE1A-4E12-8B98-A375544E5C02}"/>
              </a:ext>
            </a:extLst>
          </p:cNvPr>
          <p:cNvGrpSpPr/>
          <p:nvPr/>
        </p:nvGrpSpPr>
        <p:grpSpPr>
          <a:xfrm rot="739147">
            <a:off x="57497" y="1626209"/>
            <a:ext cx="2664448" cy="2414097"/>
            <a:chOff x="3063157" y="1319702"/>
            <a:chExt cx="2664448" cy="2414097"/>
          </a:xfrm>
        </p:grpSpPr>
        <p:pic>
          <p:nvPicPr>
            <p:cNvPr id="17" name="Google Shape;226;p5">
              <a:extLst>
                <a:ext uri="{FF2B5EF4-FFF2-40B4-BE49-F238E27FC236}">
                  <a16:creationId xmlns:a16="http://schemas.microsoft.com/office/drawing/2014/main" id="{1B50DD6C-52B1-42B1-BCA5-22A6A1451018}"/>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8" name="Google Shape;227;p5">
              <a:extLst>
                <a:ext uri="{FF2B5EF4-FFF2-40B4-BE49-F238E27FC236}">
                  <a16:creationId xmlns:a16="http://schemas.microsoft.com/office/drawing/2014/main" id="{367993A8-49E6-4B7E-829F-E0113D88DDD1}"/>
                </a:ext>
              </a:extLst>
            </p:cNvPr>
            <p:cNvSpPr txBox="1"/>
            <p:nvPr/>
          </p:nvSpPr>
          <p:spPr>
            <a:xfrm rot="20782617">
              <a:off x="3254054" y="2221786"/>
              <a:ext cx="229244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jardín</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9" name="Google Shape;228;p5">
            <a:extLst>
              <a:ext uri="{FF2B5EF4-FFF2-40B4-BE49-F238E27FC236}">
                <a16:creationId xmlns:a16="http://schemas.microsoft.com/office/drawing/2014/main" id="{AF917FBF-16A2-4F86-AB0B-7E86BD9DADB5}"/>
              </a:ext>
            </a:extLst>
          </p:cNvPr>
          <p:cNvGrpSpPr/>
          <p:nvPr/>
        </p:nvGrpSpPr>
        <p:grpSpPr>
          <a:xfrm rot="771218">
            <a:off x="9540133" y="4329766"/>
            <a:ext cx="2664448" cy="2414097"/>
            <a:chOff x="3063157" y="1319702"/>
            <a:chExt cx="2664448" cy="2414097"/>
          </a:xfrm>
        </p:grpSpPr>
        <p:pic>
          <p:nvPicPr>
            <p:cNvPr id="20" name="Google Shape;229;p5">
              <a:extLst>
                <a:ext uri="{FF2B5EF4-FFF2-40B4-BE49-F238E27FC236}">
                  <a16:creationId xmlns:a16="http://schemas.microsoft.com/office/drawing/2014/main" id="{122EF200-1FC1-40B6-89DA-2229064B5409}"/>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21" name="Google Shape;230;p5">
              <a:extLst>
                <a:ext uri="{FF2B5EF4-FFF2-40B4-BE49-F238E27FC236}">
                  <a16:creationId xmlns:a16="http://schemas.microsoft.com/office/drawing/2014/main" id="{1152E596-D5A5-498B-BAF1-199A7C675CA8}"/>
                </a:ext>
              </a:extLst>
            </p:cNvPr>
            <p:cNvSpPr txBox="1"/>
            <p:nvPr/>
          </p:nvSpPr>
          <p:spPr>
            <a:xfrm rot="20782617">
              <a:off x="3428189" y="2190234"/>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junio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2" name="Google Shape;231;p5">
            <a:extLst>
              <a:ext uri="{FF2B5EF4-FFF2-40B4-BE49-F238E27FC236}">
                <a16:creationId xmlns:a16="http://schemas.microsoft.com/office/drawing/2014/main" id="{E5D2B0CF-3553-4481-983F-2609FD809B84}"/>
              </a:ext>
            </a:extLst>
          </p:cNvPr>
          <p:cNvGrpSpPr/>
          <p:nvPr/>
        </p:nvGrpSpPr>
        <p:grpSpPr>
          <a:xfrm rot="751939">
            <a:off x="95418" y="4257337"/>
            <a:ext cx="2664448" cy="2414097"/>
            <a:chOff x="3063157" y="1319702"/>
            <a:chExt cx="2664448" cy="2414097"/>
          </a:xfrm>
        </p:grpSpPr>
        <p:pic>
          <p:nvPicPr>
            <p:cNvPr id="23" name="Google Shape;232;p5">
              <a:extLst>
                <a:ext uri="{FF2B5EF4-FFF2-40B4-BE49-F238E27FC236}">
                  <a16:creationId xmlns:a16="http://schemas.microsoft.com/office/drawing/2014/main" id="{51CE1135-D6C4-4E0A-AFEF-C1539C7C8FD2}"/>
                </a:ext>
              </a:extLst>
            </p:cNvPr>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24" name="Google Shape;233;p5">
              <a:extLst>
                <a:ext uri="{FF2B5EF4-FFF2-40B4-BE49-F238E27FC236}">
                  <a16:creationId xmlns:a16="http://schemas.microsoft.com/office/drawing/2014/main" id="{3ED7DE00-2BE7-41AF-9CB4-74AE9FE18228}"/>
                </a:ext>
              </a:extLst>
            </p:cNvPr>
            <p:cNvSpPr txBox="1"/>
            <p:nvPr/>
          </p:nvSpPr>
          <p:spPr>
            <a:xfrm rot="20782617">
              <a:off x="3428190" y="2190234"/>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mayo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Google Shape;234;p5">
            <a:extLst>
              <a:ext uri="{FF2B5EF4-FFF2-40B4-BE49-F238E27FC236}">
                <a16:creationId xmlns:a16="http://schemas.microsoft.com/office/drawing/2014/main" id="{E7DBDAAE-9506-4586-84BA-E609D7EEFD1C}"/>
              </a:ext>
            </a:extLst>
          </p:cNvPr>
          <p:cNvSpPr txBox="1"/>
          <p:nvPr/>
        </p:nvSpPr>
        <p:spPr>
          <a:xfrm>
            <a:off x="330510" y="1360341"/>
            <a:ext cx="2625169"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1" i="0" u="none" strike="noStrike" kern="0" cap="none" spc="0" normalizeH="0" baseline="0" noProof="0" dirty="0">
                <a:ln>
                  <a:noFill/>
                </a:ln>
                <a:solidFill>
                  <a:srgbClr val="1F3864"/>
                </a:solidFill>
                <a:effectLst/>
                <a:uLnTx/>
                <a:uFillTx/>
                <a:latin typeface="Century Gothic"/>
                <a:cs typeface="Arial"/>
                <a:sym typeface="Century Gothic"/>
              </a:rPr>
              <a:t>garden</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235;p5">
            <a:extLst>
              <a:ext uri="{FF2B5EF4-FFF2-40B4-BE49-F238E27FC236}">
                <a16:creationId xmlns:a16="http://schemas.microsoft.com/office/drawing/2014/main" id="{9F211830-CDD1-4528-B938-8349BEB67BAA}"/>
              </a:ext>
            </a:extLst>
          </p:cNvPr>
          <p:cNvSpPr txBox="1"/>
          <p:nvPr/>
        </p:nvSpPr>
        <p:spPr>
          <a:xfrm>
            <a:off x="3367387" y="1371141"/>
            <a:ext cx="2634697"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old</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7" name="Google Shape;236;p5">
            <a:extLst>
              <a:ext uri="{FF2B5EF4-FFF2-40B4-BE49-F238E27FC236}">
                <a16:creationId xmlns:a16="http://schemas.microsoft.com/office/drawing/2014/main" id="{C4BA3813-3B0C-4A7C-9D54-E6C4090CB065}"/>
              </a:ext>
            </a:extLst>
          </p:cNvPr>
          <p:cNvSpPr txBox="1"/>
          <p:nvPr/>
        </p:nvSpPr>
        <p:spPr>
          <a:xfrm>
            <a:off x="6639468" y="1360341"/>
            <a:ext cx="2428137"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did, I made</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8" name="Google Shape;237;p5">
            <a:extLst>
              <a:ext uri="{FF2B5EF4-FFF2-40B4-BE49-F238E27FC236}">
                <a16:creationId xmlns:a16="http://schemas.microsoft.com/office/drawing/2014/main" id="{7AD649AF-687B-4989-9F89-62872D1CF800}"/>
              </a:ext>
            </a:extLst>
          </p:cNvPr>
          <p:cNvSpPr txBox="1"/>
          <p:nvPr/>
        </p:nvSpPr>
        <p:spPr>
          <a:xfrm>
            <a:off x="10069249" y="4036023"/>
            <a:ext cx="1885862"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1" i="0" u="none" strike="noStrike" kern="0" cap="none" spc="0" normalizeH="0" baseline="0" noProof="0" dirty="0">
                <a:ln>
                  <a:noFill/>
                </a:ln>
                <a:solidFill>
                  <a:schemeClr val="accent5">
                    <a:lumMod val="50000"/>
                  </a:schemeClr>
                </a:solidFill>
                <a:effectLst/>
                <a:uLnTx/>
                <a:uFillTx/>
                <a:latin typeface="Arial"/>
                <a:cs typeface="Arial"/>
                <a:sym typeface="Arial"/>
              </a:rPr>
              <a:t>June</a:t>
            </a:r>
            <a:endParaRPr kumimoji="0" sz="2800" b="1"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
        <p:nvSpPr>
          <p:cNvPr id="29" name="Google Shape;238;p5">
            <a:extLst>
              <a:ext uri="{FF2B5EF4-FFF2-40B4-BE49-F238E27FC236}">
                <a16:creationId xmlns:a16="http://schemas.microsoft.com/office/drawing/2014/main" id="{D92BEB4A-C114-433F-911D-596FA971DFE8}"/>
              </a:ext>
            </a:extLst>
          </p:cNvPr>
          <p:cNvSpPr txBox="1"/>
          <p:nvPr/>
        </p:nvSpPr>
        <p:spPr>
          <a:xfrm>
            <a:off x="427300" y="4036023"/>
            <a:ext cx="1856053"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May</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239;p5">
            <a:extLst>
              <a:ext uri="{FF2B5EF4-FFF2-40B4-BE49-F238E27FC236}">
                <a16:creationId xmlns:a16="http://schemas.microsoft.com/office/drawing/2014/main" id="{2958755B-11F4-45E2-9FF9-92A8F80BCE63}"/>
              </a:ext>
            </a:extLst>
          </p:cNvPr>
          <p:cNvSpPr txBox="1"/>
          <p:nvPr/>
        </p:nvSpPr>
        <p:spPr>
          <a:xfrm>
            <a:off x="6727548" y="4063645"/>
            <a:ext cx="2072794"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line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240;p5">
            <a:extLst>
              <a:ext uri="{FF2B5EF4-FFF2-40B4-BE49-F238E27FC236}">
                <a16:creationId xmlns:a16="http://schemas.microsoft.com/office/drawing/2014/main" id="{CCB39024-559E-40A8-9A49-CCE627CB0B63}"/>
              </a:ext>
            </a:extLst>
          </p:cNvPr>
          <p:cNvSpPr txBox="1"/>
          <p:nvPr/>
        </p:nvSpPr>
        <p:spPr>
          <a:xfrm>
            <a:off x="3553737" y="4071600"/>
            <a:ext cx="2074552"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stadium</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nvGrpSpPr>
          <p:cNvPr id="32" name="Google Shape;241;p5">
            <a:extLst>
              <a:ext uri="{FF2B5EF4-FFF2-40B4-BE49-F238E27FC236}">
                <a16:creationId xmlns:a16="http://schemas.microsoft.com/office/drawing/2014/main" id="{27BE6B0A-8CB9-4DAC-B44A-2BD55AED0F8D}"/>
              </a:ext>
            </a:extLst>
          </p:cNvPr>
          <p:cNvGrpSpPr/>
          <p:nvPr/>
        </p:nvGrpSpPr>
        <p:grpSpPr>
          <a:xfrm rot="751939">
            <a:off x="9281736" y="1313947"/>
            <a:ext cx="3348503" cy="3203480"/>
            <a:chOff x="-2372147" y="2339682"/>
            <a:chExt cx="3348503" cy="3203480"/>
          </a:xfrm>
        </p:grpSpPr>
        <p:pic>
          <p:nvPicPr>
            <p:cNvPr id="33" name="Google Shape;242;p5">
              <a:extLst>
                <a:ext uri="{FF2B5EF4-FFF2-40B4-BE49-F238E27FC236}">
                  <a16:creationId xmlns:a16="http://schemas.microsoft.com/office/drawing/2014/main" id="{DA284D2E-8B66-4520-88B0-E7C2B6B5DC04}"/>
                </a:ext>
              </a:extLst>
            </p:cNvPr>
            <p:cNvPicPr preferRelativeResize="0"/>
            <p:nvPr/>
          </p:nvPicPr>
          <p:blipFill rotWithShape="1">
            <a:blip r:embed="rId3">
              <a:alphaModFix/>
            </a:blip>
            <a:srcRect/>
            <a:stretch/>
          </p:blipFill>
          <p:spPr>
            <a:xfrm rot="1249170">
              <a:off x="-2030120" y="2734373"/>
              <a:ext cx="2664448" cy="2414097"/>
            </a:xfrm>
            <a:prstGeom prst="rect">
              <a:avLst/>
            </a:prstGeom>
            <a:noFill/>
            <a:ln>
              <a:noFill/>
            </a:ln>
          </p:spPr>
        </p:pic>
        <p:sp>
          <p:nvSpPr>
            <p:cNvPr id="34" name="Google Shape;243;p5">
              <a:extLst>
                <a:ext uri="{FF2B5EF4-FFF2-40B4-BE49-F238E27FC236}">
                  <a16:creationId xmlns:a16="http://schemas.microsoft.com/office/drawing/2014/main" id="{58084B5B-5063-4F48-92B4-8D090A1051F4}"/>
                </a:ext>
              </a:extLst>
            </p:cNvPr>
            <p:cNvSpPr txBox="1"/>
            <p:nvPr/>
          </p:nvSpPr>
          <p:spPr>
            <a:xfrm rot="-817383">
              <a:off x="-1665087" y="3604886"/>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e</a:t>
              </a: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 </a:t>
              </a: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fondo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35" name="Google Shape;244;p5">
            <a:extLst>
              <a:ext uri="{FF2B5EF4-FFF2-40B4-BE49-F238E27FC236}">
                <a16:creationId xmlns:a16="http://schemas.microsoft.com/office/drawing/2014/main" id="{82EDCCBE-A2D0-450A-902B-0E887867B50C}"/>
              </a:ext>
            </a:extLst>
          </p:cNvPr>
          <p:cNvSpPr txBox="1"/>
          <p:nvPr/>
        </p:nvSpPr>
        <p:spPr>
          <a:xfrm>
            <a:off x="9488562" y="1386849"/>
            <a:ext cx="2595306"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back, end</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8" name="Google Shape;212;p5">
            <a:extLst>
              <a:ext uri="{FF2B5EF4-FFF2-40B4-BE49-F238E27FC236}">
                <a16:creationId xmlns:a16="http://schemas.microsoft.com/office/drawing/2014/main" id="{5230A756-90B2-458F-A106-CF55B2D462DA}"/>
              </a:ext>
            </a:extLst>
          </p:cNvPr>
          <p:cNvSpPr/>
          <p:nvPr/>
        </p:nvSpPr>
        <p:spPr>
          <a:xfrm>
            <a:off x="10553700" y="258166"/>
            <a:ext cx="1374443" cy="400919"/>
          </a:xfrm>
          <a:prstGeom prst="roundRect">
            <a:avLst>
              <a:gd name="adj" fmla="val 16667"/>
            </a:avLst>
          </a:prstGeom>
          <a:solidFill>
            <a:srgbClr val="C000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escribir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777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2483710058"/>
              </p:ext>
            </p:extLst>
          </p:nvPr>
        </p:nvGraphicFramePr>
        <p:xfrm>
          <a:off x="331721" y="1150613"/>
          <a:ext cx="3906171" cy="5120640"/>
        </p:xfrm>
        <a:graphic>
          <a:graphicData uri="http://schemas.openxmlformats.org/drawingml/2006/table">
            <a:tbl>
              <a:tblPr firstRow="1" bandRow="1">
                <a:tableStyleId>{BDBED569-4797-4DF1-A0F4-6AAB3CD982D8}</a:tableStyleId>
              </a:tblPr>
              <a:tblGrid>
                <a:gridCol w="467975">
                  <a:extLst>
                    <a:ext uri="{9D8B030D-6E8A-4147-A177-3AD203B41FA5}">
                      <a16:colId xmlns:a16="http://schemas.microsoft.com/office/drawing/2014/main" val="2621614823"/>
                    </a:ext>
                  </a:extLst>
                </a:gridCol>
                <a:gridCol w="1935724">
                  <a:extLst>
                    <a:ext uri="{9D8B030D-6E8A-4147-A177-3AD203B41FA5}">
                      <a16:colId xmlns:a16="http://schemas.microsoft.com/office/drawing/2014/main" val="2072288972"/>
                    </a:ext>
                  </a:extLst>
                </a:gridCol>
                <a:gridCol w="1502472">
                  <a:extLst>
                    <a:ext uri="{9D8B030D-6E8A-4147-A177-3AD203B41FA5}">
                      <a16:colId xmlns:a16="http://schemas.microsoft.com/office/drawing/2014/main" val="288637694"/>
                    </a:ext>
                  </a:extLst>
                </a:gridCol>
              </a:tblGrid>
              <a:tr h="342686">
                <a:tc>
                  <a:txBody>
                    <a:bodyPr/>
                    <a:lstStyle/>
                    <a:p>
                      <a:pPr algn="ctr"/>
                      <a:endParaRPr lang="es-GB" dirty="0">
                        <a:solidFill>
                          <a:schemeClr val="tx1"/>
                        </a:solidFill>
                      </a:endParaRPr>
                    </a:p>
                  </a:txBody>
                  <a:tcPr/>
                </a:tc>
                <a:tc>
                  <a:txBody>
                    <a:bodyPr/>
                    <a:lstStyle/>
                    <a:p>
                      <a:pPr algn="ctr"/>
                      <a:r>
                        <a:rPr lang="es-GB" dirty="0">
                          <a:solidFill>
                            <a:schemeClr val="tx1"/>
                          </a:solidFill>
                        </a:rPr>
                        <a:t>Palabras</a:t>
                      </a:r>
                    </a:p>
                  </a:txBody>
                  <a:tcPr anchor="ctr"/>
                </a:tc>
                <a:tc>
                  <a:txBody>
                    <a:bodyPr/>
                    <a:lstStyle/>
                    <a:p>
                      <a:pPr algn="ctr"/>
                      <a:r>
                        <a:rPr lang="es-GB" dirty="0">
                          <a:solidFill>
                            <a:schemeClr val="tx1"/>
                          </a:solidFill>
                        </a:rPr>
                        <a:t>¿Qué letra?</a:t>
                      </a:r>
                    </a:p>
                  </a:txBody>
                  <a:tcPr anchor="ctr"/>
                </a:tc>
                <a:extLst>
                  <a:ext uri="{0D108BD9-81ED-4DB2-BD59-A6C34878D82A}">
                    <a16:rowId xmlns:a16="http://schemas.microsoft.com/office/drawing/2014/main" val="3915319745"/>
                  </a:ext>
                </a:extLst>
              </a:tr>
              <a:tr h="371243">
                <a:tc>
                  <a:txBody>
                    <a:bodyPr/>
                    <a:lstStyle/>
                    <a:p>
                      <a:pPr algn="ctr"/>
                      <a:r>
                        <a:rPr lang="es-GB" b="1" dirty="0">
                          <a:solidFill>
                            <a:schemeClr val="tx1"/>
                          </a:solidFill>
                        </a:rPr>
                        <a:t>1</a:t>
                      </a:r>
                    </a:p>
                  </a:txBody>
                  <a:tcPr/>
                </a:tc>
                <a:tc>
                  <a:txBody>
                    <a:bodyPr/>
                    <a:lstStyle/>
                    <a:p>
                      <a:pPr algn="ctr"/>
                      <a:r>
                        <a:rPr lang="en-GB" sz="2000" dirty="0" err="1">
                          <a:solidFill>
                            <a:schemeClr val="tx1"/>
                          </a:solidFill>
                        </a:rPr>
                        <a:t>conducir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650031067"/>
                  </a:ext>
                </a:extLst>
              </a:tr>
              <a:tr h="371243">
                <a:tc>
                  <a:txBody>
                    <a:bodyPr/>
                    <a:lstStyle/>
                    <a:p>
                      <a:pPr algn="ctr"/>
                      <a:r>
                        <a:rPr lang="es-GB" b="1" dirty="0">
                          <a:solidFill>
                            <a:schemeClr val="tx1"/>
                          </a:solidFill>
                        </a:rPr>
                        <a:t>2</a:t>
                      </a:r>
                    </a:p>
                  </a:txBody>
                  <a:tcPr/>
                </a:tc>
                <a:tc>
                  <a:txBody>
                    <a:bodyPr/>
                    <a:lstStyle/>
                    <a:p>
                      <a:pPr algn="ctr"/>
                      <a:r>
                        <a:rPr lang="en-GB" sz="2000" dirty="0" err="1">
                          <a:solidFill>
                            <a:schemeClr val="tx1"/>
                          </a:solidFill>
                        </a:rPr>
                        <a:t>discutir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988676319"/>
                  </a:ext>
                </a:extLst>
              </a:tr>
              <a:tr h="371243">
                <a:tc>
                  <a:txBody>
                    <a:bodyPr/>
                    <a:lstStyle/>
                    <a:p>
                      <a:pPr algn="ctr"/>
                      <a:r>
                        <a:rPr lang="es-GB" b="1" dirty="0">
                          <a:solidFill>
                            <a:schemeClr val="tx1"/>
                          </a:solidFill>
                        </a:rPr>
                        <a:t>3</a:t>
                      </a:r>
                    </a:p>
                  </a:txBody>
                  <a:tcPr/>
                </a:tc>
                <a:tc>
                  <a:txBody>
                    <a:bodyPr/>
                    <a:lstStyle/>
                    <a:p>
                      <a:pPr algn="ctr"/>
                      <a:r>
                        <a:rPr lang="en-GB" sz="2000" dirty="0">
                          <a:solidFill>
                            <a:schemeClr val="tx1"/>
                          </a:solidFill>
                        </a:rPr>
                        <a:t> </a:t>
                      </a:r>
                      <a:r>
                        <a:rPr lang="en-GB" sz="2000" dirty="0" err="1">
                          <a:solidFill>
                            <a:schemeClr val="tx1"/>
                          </a:solidFill>
                        </a:rPr>
                        <a:t>despacio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881987401"/>
                  </a:ext>
                </a:extLst>
              </a:tr>
              <a:tr h="371243">
                <a:tc>
                  <a:txBody>
                    <a:bodyPr/>
                    <a:lstStyle/>
                    <a:p>
                      <a:pPr algn="ctr"/>
                      <a:r>
                        <a:rPr lang="es-GB" b="1" dirty="0">
                          <a:solidFill>
                            <a:schemeClr val="tx1"/>
                          </a:solidFill>
                        </a:rPr>
                        <a:t>4</a:t>
                      </a:r>
                    </a:p>
                  </a:txBody>
                  <a:tcPr/>
                </a:tc>
                <a:tc>
                  <a:txBody>
                    <a:bodyPr/>
                    <a:lstStyle/>
                    <a:p>
                      <a:pPr algn="ctr"/>
                      <a:r>
                        <a:rPr lang="en-GB" sz="2000" dirty="0">
                          <a:solidFill>
                            <a:schemeClr val="tx1"/>
                          </a:solidFill>
                        </a:rPr>
                        <a:t>dentro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446116003"/>
                  </a:ext>
                </a:extLst>
              </a:tr>
              <a:tr h="371243">
                <a:tc>
                  <a:txBody>
                    <a:bodyPr/>
                    <a:lstStyle/>
                    <a:p>
                      <a:pPr algn="ctr"/>
                      <a:r>
                        <a:rPr lang="es-GB" b="1" dirty="0">
                          <a:solidFill>
                            <a:schemeClr val="tx1"/>
                          </a:solidFill>
                        </a:rPr>
                        <a:t>5</a:t>
                      </a:r>
                    </a:p>
                  </a:txBody>
                  <a:tcPr/>
                </a:tc>
                <a:tc>
                  <a:txBody>
                    <a:bodyPr/>
                    <a:lstStyle/>
                    <a:p>
                      <a:pPr algn="ctr"/>
                      <a:r>
                        <a:rPr lang="en-GB" sz="2000" dirty="0">
                          <a:solidFill>
                            <a:schemeClr val="tx1"/>
                          </a:solidFill>
                        </a:rPr>
                        <a:t>el </a:t>
                      </a:r>
                      <a:r>
                        <a:rPr lang="en-GB" sz="2000" dirty="0" err="1">
                          <a:solidFill>
                            <a:schemeClr val="tx1"/>
                          </a:solidFill>
                        </a:rPr>
                        <a:t>fuego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4181519841"/>
                  </a:ext>
                </a:extLst>
              </a:tr>
              <a:tr h="371243">
                <a:tc>
                  <a:txBody>
                    <a:bodyPr/>
                    <a:lstStyle/>
                    <a:p>
                      <a:pPr algn="ctr"/>
                      <a:r>
                        <a:rPr lang="es-GB" b="1" dirty="0">
                          <a:solidFill>
                            <a:schemeClr val="tx1"/>
                          </a:solidFill>
                        </a:rPr>
                        <a:t>6</a:t>
                      </a:r>
                    </a:p>
                  </a:txBody>
                  <a:tcPr/>
                </a:tc>
                <a:tc>
                  <a:txBody>
                    <a:bodyPr/>
                    <a:lstStyle/>
                    <a:p>
                      <a:pPr algn="ctr"/>
                      <a:r>
                        <a:rPr lang="en-GB" sz="2000" dirty="0" err="1">
                          <a:solidFill>
                            <a:schemeClr val="tx1"/>
                          </a:solidFill>
                        </a:rPr>
                        <a:t>hizo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839679555"/>
                  </a:ext>
                </a:extLst>
              </a:tr>
              <a:tr h="371243">
                <a:tc>
                  <a:txBody>
                    <a:bodyPr/>
                    <a:lstStyle/>
                    <a:p>
                      <a:pPr algn="ctr"/>
                      <a:r>
                        <a:rPr lang="es-GB" b="1" dirty="0">
                          <a:solidFill>
                            <a:schemeClr val="tx1"/>
                          </a:solidFill>
                        </a:rPr>
                        <a:t>7</a:t>
                      </a:r>
                    </a:p>
                  </a:txBody>
                  <a:tcPr/>
                </a:tc>
                <a:tc>
                  <a:txBody>
                    <a:bodyPr/>
                    <a:lstStyle/>
                    <a:p>
                      <a:pPr algn="ctr"/>
                      <a:r>
                        <a:rPr lang="en-GB" sz="2000" dirty="0">
                          <a:solidFill>
                            <a:schemeClr val="tx1"/>
                          </a:solidFill>
                        </a:rPr>
                        <a:t>la </a:t>
                      </a:r>
                      <a:r>
                        <a:rPr lang="en-GB" sz="2000" dirty="0" err="1">
                          <a:solidFill>
                            <a:schemeClr val="tx1"/>
                          </a:solidFill>
                        </a:rPr>
                        <a:t>habitación</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640096996"/>
                  </a:ext>
                </a:extLst>
              </a:tr>
              <a:tr h="371243">
                <a:tc>
                  <a:txBody>
                    <a:bodyPr/>
                    <a:lstStyle/>
                    <a:p>
                      <a:pPr algn="ctr"/>
                      <a:r>
                        <a:rPr lang="es-GB" b="1" dirty="0">
                          <a:solidFill>
                            <a:schemeClr val="tx1"/>
                          </a:solidFill>
                        </a:rPr>
                        <a:t>8</a:t>
                      </a:r>
                    </a:p>
                  </a:txBody>
                  <a:tcPr/>
                </a:tc>
                <a:tc>
                  <a:txBody>
                    <a:bodyPr/>
                    <a:lstStyle/>
                    <a:p>
                      <a:pPr algn="ctr"/>
                      <a:r>
                        <a:rPr lang="en-GB" sz="2000" dirty="0" err="1">
                          <a:solidFill>
                            <a:schemeClr val="tx1"/>
                          </a:solidFill>
                        </a:rPr>
                        <a:t>dirigir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356760394"/>
                  </a:ext>
                </a:extLst>
              </a:tr>
              <a:tr h="371243">
                <a:tc>
                  <a:txBody>
                    <a:bodyPr/>
                    <a:lstStyle/>
                    <a:p>
                      <a:pPr algn="ctr"/>
                      <a:r>
                        <a:rPr lang="es-GB" b="1" dirty="0">
                          <a:solidFill>
                            <a:schemeClr val="tx1"/>
                          </a:solidFill>
                        </a:rPr>
                        <a:t>9</a:t>
                      </a:r>
                    </a:p>
                  </a:txBody>
                  <a:tcPr/>
                </a:tc>
                <a:tc>
                  <a:txBody>
                    <a:bodyPr/>
                    <a:lstStyle/>
                    <a:p>
                      <a:pPr algn="ctr"/>
                      <a:r>
                        <a:rPr lang="en-GB" sz="2000" dirty="0">
                          <a:solidFill>
                            <a:schemeClr val="tx1"/>
                          </a:solidFill>
                        </a:rPr>
                        <a:t>el </a:t>
                      </a:r>
                      <a:r>
                        <a:rPr lang="en-GB" sz="2000" dirty="0" err="1">
                          <a:solidFill>
                            <a:schemeClr val="tx1"/>
                          </a:solidFill>
                        </a:rPr>
                        <a:t>daño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781982526"/>
                  </a:ext>
                </a:extLst>
              </a:tr>
              <a:tr h="371243">
                <a:tc>
                  <a:txBody>
                    <a:bodyPr/>
                    <a:lstStyle/>
                    <a:p>
                      <a:pPr algn="ctr"/>
                      <a:r>
                        <a:rPr lang="es-GB" b="1" dirty="0">
                          <a:solidFill>
                            <a:schemeClr val="tx1"/>
                          </a:solidFill>
                        </a:rPr>
                        <a:t>10</a:t>
                      </a:r>
                    </a:p>
                  </a:txBody>
                  <a:tcPr/>
                </a:tc>
                <a:tc>
                  <a:txBody>
                    <a:bodyPr/>
                    <a:lstStyle/>
                    <a:p>
                      <a:pPr algn="ctr"/>
                      <a:r>
                        <a:rPr lang="en-GB" sz="2000" dirty="0">
                          <a:solidFill>
                            <a:schemeClr val="tx1"/>
                          </a:solidFill>
                        </a:rPr>
                        <a:t>el campo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654188192"/>
                  </a:ext>
                </a:extLst>
              </a:tr>
              <a:tr h="371243">
                <a:tc>
                  <a:txBody>
                    <a:bodyPr/>
                    <a:lstStyle/>
                    <a:p>
                      <a:pPr algn="ctr"/>
                      <a:r>
                        <a:rPr lang="es-GB" b="1" dirty="0">
                          <a:solidFill>
                            <a:schemeClr val="tx1"/>
                          </a:solidFill>
                        </a:rPr>
                        <a:t>11</a:t>
                      </a:r>
                    </a:p>
                  </a:txBody>
                  <a:tcPr/>
                </a:tc>
                <a:tc>
                  <a:txBody>
                    <a:bodyPr/>
                    <a:lstStyle/>
                    <a:p>
                      <a:pPr algn="ctr"/>
                      <a:r>
                        <a:rPr lang="en-GB" sz="2000" dirty="0" err="1">
                          <a:solidFill>
                            <a:schemeClr val="tx1"/>
                          </a:solidFill>
                        </a:rPr>
                        <a:t>rápido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702182975"/>
                  </a:ext>
                </a:extLst>
              </a:tr>
              <a:tr h="371243">
                <a:tc>
                  <a:txBody>
                    <a:bodyPr/>
                    <a:lstStyle/>
                    <a:p>
                      <a:pPr algn="ctr"/>
                      <a:r>
                        <a:rPr lang="es-GB" b="1" dirty="0">
                          <a:solidFill>
                            <a:schemeClr val="tx1"/>
                          </a:solidFill>
                        </a:rPr>
                        <a:t>12</a:t>
                      </a:r>
                    </a:p>
                  </a:txBody>
                  <a:tcPr/>
                </a:tc>
                <a:tc>
                  <a:txBody>
                    <a:bodyPr/>
                    <a:lstStyle/>
                    <a:p>
                      <a:pPr algn="ctr"/>
                      <a:r>
                        <a:rPr lang="en-GB" sz="2000" dirty="0">
                          <a:solidFill>
                            <a:schemeClr val="tx1"/>
                          </a:solidFill>
                        </a:rPr>
                        <a:t>el </a:t>
                      </a:r>
                      <a:r>
                        <a:rPr lang="en-GB" sz="2000" dirty="0" err="1">
                          <a:solidFill>
                            <a:schemeClr val="tx1"/>
                          </a:solidFill>
                        </a:rPr>
                        <a:t>francés</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526158312"/>
                  </a:ext>
                </a:extLst>
              </a:tr>
            </a:tbl>
          </a:graphicData>
        </a:graphic>
      </p:graphicFrame>
      <p:sp>
        <p:nvSpPr>
          <p:cNvPr id="15" name="CuadroTexto 14">
            <a:extLst>
              <a:ext uri="{FF2B5EF4-FFF2-40B4-BE49-F238E27FC236}">
                <a16:creationId xmlns:a16="http://schemas.microsoft.com/office/drawing/2014/main" id="{CD66F381-3521-A445-8C7F-3B0810A8951D}"/>
              </a:ext>
            </a:extLst>
          </p:cNvPr>
          <p:cNvSpPr txBox="1"/>
          <p:nvPr/>
        </p:nvSpPr>
        <p:spPr>
          <a:xfrm>
            <a:off x="226524" y="67927"/>
            <a:ext cx="101493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Escribe la letra correcta para cada palabra en español.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F0302020204030204"/>
                <a:ea typeface="+mn-ea"/>
                <a:cs typeface="+mn-cs"/>
              </a:rPr>
              <a:t>Después, las palabras van a desaparecer. Debes decir una letra en español. Tu compañero debe decir la palabra en español. ¡Toma turnos!</a:t>
            </a:r>
          </a:p>
        </p:txBody>
      </p:sp>
      <p:pic>
        <p:nvPicPr>
          <p:cNvPr id="24" name="Imagen 23">
            <a:extLst>
              <a:ext uri="{FF2B5EF4-FFF2-40B4-BE49-F238E27FC236}">
                <a16:creationId xmlns:a16="http://schemas.microsoft.com/office/drawing/2014/main" id="{6EBD0069-47BA-FA49-8BF0-2A6FE2AAC6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7978" y="1414014"/>
            <a:ext cx="1157660" cy="867128"/>
          </a:xfrm>
          <a:prstGeom prst="rect">
            <a:avLst/>
          </a:prstGeom>
        </p:spPr>
      </p:pic>
      <p:pic>
        <p:nvPicPr>
          <p:cNvPr id="26" name="Imagen 25">
            <a:extLst>
              <a:ext uri="{FF2B5EF4-FFF2-40B4-BE49-F238E27FC236}">
                <a16:creationId xmlns:a16="http://schemas.microsoft.com/office/drawing/2014/main" id="{24D55BA2-0865-7E4C-AE03-1CB36102CA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4133" y="2829244"/>
            <a:ext cx="920369" cy="920369"/>
          </a:xfrm>
          <a:prstGeom prst="rect">
            <a:avLst/>
          </a:prstGeom>
        </p:spPr>
      </p:pic>
      <p:pic>
        <p:nvPicPr>
          <p:cNvPr id="27" name="Imagen 26">
            <a:extLst>
              <a:ext uri="{FF2B5EF4-FFF2-40B4-BE49-F238E27FC236}">
                <a16:creationId xmlns:a16="http://schemas.microsoft.com/office/drawing/2014/main" id="{C7870890-89A3-0344-B33E-0610871379E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35296" y="2639807"/>
            <a:ext cx="903855" cy="1233386"/>
          </a:xfrm>
          <a:prstGeom prst="rect">
            <a:avLst/>
          </a:prstGeom>
        </p:spPr>
      </p:pic>
      <p:pic>
        <p:nvPicPr>
          <p:cNvPr id="32" name="Imagen 31">
            <a:extLst>
              <a:ext uri="{FF2B5EF4-FFF2-40B4-BE49-F238E27FC236}">
                <a16:creationId xmlns:a16="http://schemas.microsoft.com/office/drawing/2014/main" id="{8CE9211B-F032-F746-AF7D-AF318C2A09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8385" y="4632746"/>
            <a:ext cx="1339056" cy="915412"/>
          </a:xfrm>
          <a:prstGeom prst="rect">
            <a:avLst/>
          </a:prstGeom>
        </p:spPr>
      </p:pic>
      <p:pic>
        <p:nvPicPr>
          <p:cNvPr id="33" name="Imagen 32">
            <a:extLst>
              <a:ext uri="{FF2B5EF4-FFF2-40B4-BE49-F238E27FC236}">
                <a16:creationId xmlns:a16="http://schemas.microsoft.com/office/drawing/2014/main" id="{28BFCE26-545F-FE47-BAF0-00134B687D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57498" y="1203383"/>
            <a:ext cx="1034657" cy="1156669"/>
          </a:xfrm>
          <a:prstGeom prst="rect">
            <a:avLst/>
          </a:prstGeom>
        </p:spPr>
      </p:pic>
      <p:pic>
        <p:nvPicPr>
          <p:cNvPr id="60" name="Imagen 59">
            <a:extLst>
              <a:ext uri="{FF2B5EF4-FFF2-40B4-BE49-F238E27FC236}">
                <a16:creationId xmlns:a16="http://schemas.microsoft.com/office/drawing/2014/main" id="{EC82000A-6B03-0F42-9930-81585BBB9F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33035" y="4606247"/>
            <a:ext cx="888708" cy="888708"/>
          </a:xfrm>
          <a:prstGeom prst="rect">
            <a:avLst/>
          </a:prstGeom>
        </p:spPr>
      </p:pic>
      <p:pic>
        <p:nvPicPr>
          <p:cNvPr id="61" name="Imagen 60">
            <a:extLst>
              <a:ext uri="{FF2B5EF4-FFF2-40B4-BE49-F238E27FC236}">
                <a16:creationId xmlns:a16="http://schemas.microsoft.com/office/drawing/2014/main" id="{B877C90A-E102-8E46-AF1C-32186B2212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10998" y="4489245"/>
            <a:ext cx="1015663" cy="1015663"/>
          </a:xfrm>
          <a:prstGeom prst="rect">
            <a:avLst/>
          </a:prstGeom>
        </p:spPr>
      </p:pic>
      <p:pic>
        <p:nvPicPr>
          <p:cNvPr id="62" name="Imagen 61">
            <a:extLst>
              <a:ext uri="{FF2B5EF4-FFF2-40B4-BE49-F238E27FC236}">
                <a16:creationId xmlns:a16="http://schemas.microsoft.com/office/drawing/2014/main" id="{283E7DB8-CB4C-5F49-A1D3-2CA56EF191C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34527" y="1591912"/>
            <a:ext cx="989290" cy="989290"/>
          </a:xfrm>
          <a:prstGeom prst="rect">
            <a:avLst/>
          </a:prstGeom>
        </p:spPr>
      </p:pic>
      <p:sp>
        <p:nvSpPr>
          <p:cNvPr id="63" name="CuadroTexto 62">
            <a:extLst>
              <a:ext uri="{FF2B5EF4-FFF2-40B4-BE49-F238E27FC236}">
                <a16:creationId xmlns:a16="http://schemas.microsoft.com/office/drawing/2014/main" id="{65C11BF6-7CDE-FA4F-AA49-63AA0FEEE09F}"/>
              </a:ext>
            </a:extLst>
          </p:cNvPr>
          <p:cNvSpPr txBox="1"/>
          <p:nvPr/>
        </p:nvSpPr>
        <p:spPr>
          <a:xfrm>
            <a:off x="6231082" y="1650952"/>
            <a:ext cx="1697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effectLst/>
                <a:uLnTx/>
                <a:uFillTx/>
                <a:latin typeface="Century Gothic" panose="020F0302020204030204"/>
              </a:rPr>
              <a:t>[</a:t>
            </a:r>
            <a:r>
              <a:rPr lang="en-GB" sz="2400" b="1" dirty="0">
                <a:latin typeface="Century Gothic" panose="020F0302020204030204"/>
              </a:rPr>
              <a:t>harm, damage</a:t>
            </a:r>
            <a:r>
              <a:rPr kumimoji="0" lang="en-GB" sz="2400" b="1" i="0" u="none" strike="noStrike" kern="1200" cap="none" spc="0" normalizeH="0" baseline="0" noProof="0" dirty="0">
                <a:ln>
                  <a:noFill/>
                </a:ln>
                <a:effectLst/>
                <a:uLnTx/>
                <a:uFillTx/>
                <a:latin typeface="Century Gothic" panose="020F0302020204030204"/>
              </a:rPr>
              <a:t>]</a:t>
            </a:r>
            <a:endParaRPr kumimoji="0" lang="es-GB" sz="2400" b="1" i="0" u="none" strike="noStrike" kern="1200" cap="none" spc="0" normalizeH="0" baseline="0" noProof="0" dirty="0">
              <a:ln>
                <a:noFill/>
              </a:ln>
              <a:effectLst/>
              <a:uLnTx/>
              <a:uFillTx/>
              <a:latin typeface="Century Gothic" panose="020F0302020204030204"/>
            </a:endParaRPr>
          </a:p>
        </p:txBody>
      </p:sp>
      <p:sp>
        <p:nvSpPr>
          <p:cNvPr id="64" name="CuadroTexto 63">
            <a:extLst>
              <a:ext uri="{FF2B5EF4-FFF2-40B4-BE49-F238E27FC236}">
                <a16:creationId xmlns:a16="http://schemas.microsoft.com/office/drawing/2014/main" id="{B7B2B4EB-187C-F14E-9919-766C0ADC6D33}"/>
              </a:ext>
            </a:extLst>
          </p:cNvPr>
          <p:cNvSpPr txBox="1"/>
          <p:nvPr/>
        </p:nvSpPr>
        <p:spPr>
          <a:xfrm>
            <a:off x="8134978" y="2327230"/>
            <a:ext cx="14366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[to </a:t>
            </a:r>
            <a:r>
              <a:rPr lang="en-GB" sz="2000" dirty="0">
                <a:latin typeface="Century Gothic" panose="020F0302020204030204"/>
              </a:rPr>
              <a:t>argue</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65" name="CuadroTexto 64">
            <a:extLst>
              <a:ext uri="{FF2B5EF4-FFF2-40B4-BE49-F238E27FC236}">
                <a16:creationId xmlns:a16="http://schemas.microsoft.com/office/drawing/2014/main" id="{98718607-88C8-9448-8AF6-C722E368C8E7}"/>
              </a:ext>
            </a:extLst>
          </p:cNvPr>
          <p:cNvSpPr txBox="1"/>
          <p:nvPr/>
        </p:nvSpPr>
        <p:spPr>
          <a:xfrm>
            <a:off x="6645210" y="3875074"/>
            <a:ext cx="7393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lang="en-GB" sz="2000" dirty="0">
                <a:latin typeface="Century Gothic" panose="020F0302020204030204"/>
              </a:rPr>
              <a:t>fire</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66" name="CuadroTexto 65">
            <a:extLst>
              <a:ext uri="{FF2B5EF4-FFF2-40B4-BE49-F238E27FC236}">
                <a16:creationId xmlns:a16="http://schemas.microsoft.com/office/drawing/2014/main" id="{35741533-7FCA-7546-9960-E5C73BB99D05}"/>
              </a:ext>
            </a:extLst>
          </p:cNvPr>
          <p:cNvSpPr txBox="1"/>
          <p:nvPr/>
        </p:nvSpPr>
        <p:spPr>
          <a:xfrm>
            <a:off x="6311060" y="5652949"/>
            <a:ext cx="15359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lang="en-GB" sz="2000" dirty="0">
                <a:latin typeface="Century Gothic" panose="020F0302020204030204"/>
              </a:rPr>
              <a:t>bedroom</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67" name="CuadroTexto 66">
            <a:extLst>
              <a:ext uri="{FF2B5EF4-FFF2-40B4-BE49-F238E27FC236}">
                <a16:creationId xmlns:a16="http://schemas.microsoft.com/office/drawing/2014/main" id="{5F3EA310-E959-0248-856B-1F4AD6A49A6C}"/>
              </a:ext>
            </a:extLst>
          </p:cNvPr>
          <p:cNvSpPr txBox="1"/>
          <p:nvPr/>
        </p:nvSpPr>
        <p:spPr>
          <a:xfrm>
            <a:off x="8292132" y="5664743"/>
            <a:ext cx="13035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[to </a:t>
            </a:r>
            <a:r>
              <a:rPr lang="en-GB" sz="2000" dirty="0">
                <a:latin typeface="Century Gothic" panose="020F0302020204030204"/>
              </a:rPr>
              <a:t>drive</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68" name="CuadroTexto 67">
            <a:extLst>
              <a:ext uri="{FF2B5EF4-FFF2-40B4-BE49-F238E27FC236}">
                <a16:creationId xmlns:a16="http://schemas.microsoft.com/office/drawing/2014/main" id="{591FC7A1-8E1B-4146-8402-04372D687EA2}"/>
              </a:ext>
            </a:extLst>
          </p:cNvPr>
          <p:cNvSpPr txBox="1"/>
          <p:nvPr/>
        </p:nvSpPr>
        <p:spPr>
          <a:xfrm>
            <a:off x="4316760" y="1214831"/>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a:t>
            </a:r>
          </a:p>
        </p:txBody>
      </p:sp>
      <p:sp>
        <p:nvSpPr>
          <p:cNvPr id="69" name="CuadroTexto 68">
            <a:extLst>
              <a:ext uri="{FF2B5EF4-FFF2-40B4-BE49-F238E27FC236}">
                <a16:creationId xmlns:a16="http://schemas.microsoft.com/office/drawing/2014/main" id="{3941DE6E-4842-984A-9F7E-6A616FC97A73}"/>
              </a:ext>
            </a:extLst>
          </p:cNvPr>
          <p:cNvSpPr txBox="1"/>
          <p:nvPr/>
        </p:nvSpPr>
        <p:spPr>
          <a:xfrm>
            <a:off x="5898232"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a:t>
            </a:r>
          </a:p>
        </p:txBody>
      </p:sp>
      <p:sp>
        <p:nvSpPr>
          <p:cNvPr id="70" name="CuadroTexto 69">
            <a:extLst>
              <a:ext uri="{FF2B5EF4-FFF2-40B4-BE49-F238E27FC236}">
                <a16:creationId xmlns:a16="http://schemas.microsoft.com/office/drawing/2014/main" id="{859848EF-FD76-2D4F-9B38-956B7FD64D07}"/>
              </a:ext>
            </a:extLst>
          </p:cNvPr>
          <p:cNvSpPr txBox="1"/>
          <p:nvPr/>
        </p:nvSpPr>
        <p:spPr>
          <a:xfrm>
            <a:off x="7847058" y="1193257"/>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c)</a:t>
            </a:r>
          </a:p>
        </p:txBody>
      </p:sp>
      <p:sp>
        <p:nvSpPr>
          <p:cNvPr id="71" name="CuadroTexto 70">
            <a:extLst>
              <a:ext uri="{FF2B5EF4-FFF2-40B4-BE49-F238E27FC236}">
                <a16:creationId xmlns:a16="http://schemas.microsoft.com/office/drawing/2014/main" id="{B4E5789A-F55D-5047-98F0-B677A33F8F00}"/>
              </a:ext>
            </a:extLst>
          </p:cNvPr>
          <p:cNvSpPr txBox="1"/>
          <p:nvPr/>
        </p:nvSpPr>
        <p:spPr>
          <a:xfrm>
            <a:off x="9650641"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d)</a:t>
            </a:r>
          </a:p>
        </p:txBody>
      </p:sp>
      <p:sp>
        <p:nvSpPr>
          <p:cNvPr id="72" name="CuadroTexto 71">
            <a:extLst>
              <a:ext uri="{FF2B5EF4-FFF2-40B4-BE49-F238E27FC236}">
                <a16:creationId xmlns:a16="http://schemas.microsoft.com/office/drawing/2014/main" id="{483F78B0-0F39-424F-BEBA-C1108FADF5FF}"/>
              </a:ext>
            </a:extLst>
          </p:cNvPr>
          <p:cNvSpPr txBox="1"/>
          <p:nvPr/>
        </p:nvSpPr>
        <p:spPr>
          <a:xfrm>
            <a:off x="4310270" y="2723233"/>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e)</a:t>
            </a:r>
          </a:p>
        </p:txBody>
      </p:sp>
      <p:sp>
        <p:nvSpPr>
          <p:cNvPr id="73" name="CuadroTexto 72">
            <a:extLst>
              <a:ext uri="{FF2B5EF4-FFF2-40B4-BE49-F238E27FC236}">
                <a16:creationId xmlns:a16="http://schemas.microsoft.com/office/drawing/2014/main" id="{E4870A6A-DC94-F84A-A5CB-C822EEF2459E}"/>
              </a:ext>
            </a:extLst>
          </p:cNvPr>
          <p:cNvSpPr txBox="1"/>
          <p:nvPr/>
        </p:nvSpPr>
        <p:spPr>
          <a:xfrm>
            <a:off x="5942767" y="2723233"/>
            <a:ext cx="3545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f)</a:t>
            </a:r>
          </a:p>
        </p:txBody>
      </p:sp>
      <p:sp>
        <p:nvSpPr>
          <p:cNvPr id="74" name="CuadroTexto 73">
            <a:extLst>
              <a:ext uri="{FF2B5EF4-FFF2-40B4-BE49-F238E27FC236}">
                <a16:creationId xmlns:a16="http://schemas.microsoft.com/office/drawing/2014/main" id="{DB319842-FE1F-094C-8877-4279EE923C37}"/>
              </a:ext>
            </a:extLst>
          </p:cNvPr>
          <p:cNvSpPr txBox="1"/>
          <p:nvPr/>
        </p:nvSpPr>
        <p:spPr>
          <a:xfrm>
            <a:off x="7891593" y="2723233"/>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g)</a:t>
            </a:r>
          </a:p>
        </p:txBody>
      </p:sp>
      <p:sp>
        <p:nvSpPr>
          <p:cNvPr id="75" name="CuadroTexto 74">
            <a:extLst>
              <a:ext uri="{FF2B5EF4-FFF2-40B4-BE49-F238E27FC236}">
                <a16:creationId xmlns:a16="http://schemas.microsoft.com/office/drawing/2014/main" id="{A0F527FA-4775-1A4A-8A13-EF41DEC2D87C}"/>
              </a:ext>
            </a:extLst>
          </p:cNvPr>
          <p:cNvSpPr txBox="1"/>
          <p:nvPr/>
        </p:nvSpPr>
        <p:spPr>
          <a:xfrm>
            <a:off x="9695176" y="2723233"/>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h)</a:t>
            </a:r>
          </a:p>
        </p:txBody>
      </p:sp>
      <p:sp>
        <p:nvSpPr>
          <p:cNvPr id="76" name="CuadroTexto 75">
            <a:extLst>
              <a:ext uri="{FF2B5EF4-FFF2-40B4-BE49-F238E27FC236}">
                <a16:creationId xmlns:a16="http://schemas.microsoft.com/office/drawing/2014/main" id="{D22AC584-F5B5-D949-A4A0-B3CC7020B921}"/>
              </a:ext>
            </a:extLst>
          </p:cNvPr>
          <p:cNvSpPr txBox="1"/>
          <p:nvPr/>
        </p:nvSpPr>
        <p:spPr>
          <a:xfrm>
            <a:off x="4362456" y="4432690"/>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i)</a:t>
            </a:r>
          </a:p>
        </p:txBody>
      </p:sp>
      <p:sp>
        <p:nvSpPr>
          <p:cNvPr id="77" name="CuadroTexto 76">
            <a:extLst>
              <a:ext uri="{FF2B5EF4-FFF2-40B4-BE49-F238E27FC236}">
                <a16:creationId xmlns:a16="http://schemas.microsoft.com/office/drawing/2014/main" id="{97A4C247-545C-5348-83C7-0BBA3B44B874}"/>
              </a:ext>
            </a:extLst>
          </p:cNvPr>
          <p:cNvSpPr txBox="1"/>
          <p:nvPr/>
        </p:nvSpPr>
        <p:spPr>
          <a:xfrm>
            <a:off x="5942767" y="4352939"/>
            <a:ext cx="3497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j)</a:t>
            </a:r>
          </a:p>
        </p:txBody>
      </p:sp>
      <p:sp>
        <p:nvSpPr>
          <p:cNvPr id="78" name="CuadroTexto 77">
            <a:extLst>
              <a:ext uri="{FF2B5EF4-FFF2-40B4-BE49-F238E27FC236}">
                <a16:creationId xmlns:a16="http://schemas.microsoft.com/office/drawing/2014/main" id="{5DF5E46F-2A41-0947-8FE5-44DC389A619A}"/>
              </a:ext>
            </a:extLst>
          </p:cNvPr>
          <p:cNvSpPr txBox="1"/>
          <p:nvPr/>
        </p:nvSpPr>
        <p:spPr>
          <a:xfrm>
            <a:off x="7891593" y="4352939"/>
            <a:ext cx="431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k)</a:t>
            </a:r>
          </a:p>
        </p:txBody>
      </p:sp>
      <p:sp>
        <p:nvSpPr>
          <p:cNvPr id="79" name="CuadroTexto 78">
            <a:extLst>
              <a:ext uri="{FF2B5EF4-FFF2-40B4-BE49-F238E27FC236}">
                <a16:creationId xmlns:a16="http://schemas.microsoft.com/office/drawing/2014/main" id="{0183EADE-4003-AD4B-941F-38B1C1D79FF2}"/>
              </a:ext>
            </a:extLst>
          </p:cNvPr>
          <p:cNvSpPr txBox="1"/>
          <p:nvPr/>
        </p:nvSpPr>
        <p:spPr>
          <a:xfrm>
            <a:off x="9695176" y="4352939"/>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effectLst/>
                <a:uLnTx/>
                <a:uFillTx/>
                <a:latin typeface="Century Gothic" panose="020F0302020204030204"/>
                <a:ea typeface="+mn-ea"/>
                <a:cs typeface="+mn-cs"/>
              </a:rPr>
              <a:t>l)</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80" name="CuadroTexto 79">
            <a:extLst>
              <a:ext uri="{FF2B5EF4-FFF2-40B4-BE49-F238E27FC236}">
                <a16:creationId xmlns:a16="http://schemas.microsoft.com/office/drawing/2014/main" id="{C55F6390-BA50-F84F-BCC5-695BD8887053}"/>
              </a:ext>
            </a:extLst>
          </p:cNvPr>
          <p:cNvSpPr txBox="1"/>
          <p:nvPr/>
        </p:nvSpPr>
        <p:spPr>
          <a:xfrm>
            <a:off x="3400567" y="3470503"/>
            <a:ext cx="3722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h</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81" name="CuadroTexto 80">
            <a:extLst>
              <a:ext uri="{FF2B5EF4-FFF2-40B4-BE49-F238E27FC236}">
                <a16:creationId xmlns:a16="http://schemas.microsoft.com/office/drawing/2014/main" id="{CA631B1B-E106-7F4A-BD3C-EA34BF4625C2}"/>
              </a:ext>
            </a:extLst>
          </p:cNvPr>
          <p:cNvSpPr txBox="1"/>
          <p:nvPr/>
        </p:nvSpPr>
        <p:spPr>
          <a:xfrm>
            <a:off x="3459193" y="4632745"/>
            <a:ext cx="2359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b</a:t>
            </a:r>
          </a:p>
        </p:txBody>
      </p:sp>
      <p:sp>
        <p:nvSpPr>
          <p:cNvPr id="82" name="CuadroTexto 81">
            <a:extLst>
              <a:ext uri="{FF2B5EF4-FFF2-40B4-BE49-F238E27FC236}">
                <a16:creationId xmlns:a16="http://schemas.microsoft.com/office/drawing/2014/main" id="{4B24AB42-31F0-584C-AB1E-5EAA88E03F46}"/>
              </a:ext>
            </a:extLst>
          </p:cNvPr>
          <p:cNvSpPr txBox="1"/>
          <p:nvPr/>
        </p:nvSpPr>
        <p:spPr>
          <a:xfrm>
            <a:off x="3383372" y="1855724"/>
            <a:ext cx="3834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c</a:t>
            </a:r>
          </a:p>
        </p:txBody>
      </p:sp>
      <p:sp>
        <p:nvSpPr>
          <p:cNvPr id="83" name="CuadroTexto 82">
            <a:extLst>
              <a:ext uri="{FF2B5EF4-FFF2-40B4-BE49-F238E27FC236}">
                <a16:creationId xmlns:a16="http://schemas.microsoft.com/office/drawing/2014/main" id="{299F7601-B92E-5843-8EFF-B75D0DBFAA40}"/>
              </a:ext>
            </a:extLst>
          </p:cNvPr>
          <p:cNvSpPr txBox="1"/>
          <p:nvPr/>
        </p:nvSpPr>
        <p:spPr>
          <a:xfrm>
            <a:off x="3361777" y="5864798"/>
            <a:ext cx="4202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e</a:t>
            </a:r>
          </a:p>
        </p:txBody>
      </p:sp>
      <p:sp>
        <p:nvSpPr>
          <p:cNvPr id="84" name="CuadroTexto 83">
            <a:extLst>
              <a:ext uri="{FF2B5EF4-FFF2-40B4-BE49-F238E27FC236}">
                <a16:creationId xmlns:a16="http://schemas.microsoft.com/office/drawing/2014/main" id="{EAF7C20A-07DE-BC47-B6AB-EC41089970B9}"/>
              </a:ext>
            </a:extLst>
          </p:cNvPr>
          <p:cNvSpPr txBox="1"/>
          <p:nvPr/>
        </p:nvSpPr>
        <p:spPr>
          <a:xfrm>
            <a:off x="3369608" y="5068794"/>
            <a:ext cx="3914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g</a:t>
            </a:r>
          </a:p>
        </p:txBody>
      </p:sp>
      <p:sp>
        <p:nvSpPr>
          <p:cNvPr id="86" name="CuadroTexto 85">
            <a:extLst>
              <a:ext uri="{FF2B5EF4-FFF2-40B4-BE49-F238E27FC236}">
                <a16:creationId xmlns:a16="http://schemas.microsoft.com/office/drawing/2014/main" id="{0E451B25-A972-2A4A-9DCD-75C1B706E635}"/>
              </a:ext>
            </a:extLst>
          </p:cNvPr>
          <p:cNvSpPr txBox="1"/>
          <p:nvPr/>
        </p:nvSpPr>
        <p:spPr>
          <a:xfrm>
            <a:off x="3418219" y="3107632"/>
            <a:ext cx="28084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f</a:t>
            </a:r>
          </a:p>
        </p:txBody>
      </p:sp>
      <p:sp>
        <p:nvSpPr>
          <p:cNvPr id="87" name="CuadroTexto 86">
            <a:extLst>
              <a:ext uri="{FF2B5EF4-FFF2-40B4-BE49-F238E27FC236}">
                <a16:creationId xmlns:a16="http://schemas.microsoft.com/office/drawing/2014/main" id="{9A66689C-067B-1749-B976-E61342E14EEA}"/>
              </a:ext>
            </a:extLst>
          </p:cNvPr>
          <p:cNvSpPr txBox="1"/>
          <p:nvPr/>
        </p:nvSpPr>
        <p:spPr>
          <a:xfrm>
            <a:off x="3484013" y="3833616"/>
            <a:ext cx="24718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j</a:t>
            </a:r>
          </a:p>
        </p:txBody>
      </p:sp>
      <p:sp>
        <p:nvSpPr>
          <p:cNvPr id="88" name="CuadroTexto 87">
            <a:extLst>
              <a:ext uri="{FF2B5EF4-FFF2-40B4-BE49-F238E27FC236}">
                <a16:creationId xmlns:a16="http://schemas.microsoft.com/office/drawing/2014/main" id="{6C8F2589-E6AC-DD44-82BC-330E7D441311}"/>
              </a:ext>
            </a:extLst>
          </p:cNvPr>
          <p:cNvSpPr txBox="1"/>
          <p:nvPr/>
        </p:nvSpPr>
        <p:spPr>
          <a:xfrm>
            <a:off x="3364800" y="4236155"/>
            <a:ext cx="3962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d</a:t>
            </a:r>
          </a:p>
        </p:txBody>
      </p:sp>
      <p:sp>
        <p:nvSpPr>
          <p:cNvPr id="89" name="CuadroTexto 88">
            <a:extLst>
              <a:ext uri="{FF2B5EF4-FFF2-40B4-BE49-F238E27FC236}">
                <a16:creationId xmlns:a16="http://schemas.microsoft.com/office/drawing/2014/main" id="{D473647D-17B0-6140-9CC0-C9CB354FB3C1}"/>
              </a:ext>
            </a:extLst>
          </p:cNvPr>
          <p:cNvSpPr txBox="1"/>
          <p:nvPr/>
        </p:nvSpPr>
        <p:spPr>
          <a:xfrm>
            <a:off x="3464409" y="2695889"/>
            <a:ext cx="2455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90" name="CuadroTexto 89">
            <a:extLst>
              <a:ext uri="{FF2B5EF4-FFF2-40B4-BE49-F238E27FC236}">
                <a16:creationId xmlns:a16="http://schemas.microsoft.com/office/drawing/2014/main" id="{94B4C8D2-7504-B34A-9752-76D7EE000378}"/>
              </a:ext>
            </a:extLst>
          </p:cNvPr>
          <p:cNvSpPr txBox="1"/>
          <p:nvPr/>
        </p:nvSpPr>
        <p:spPr>
          <a:xfrm>
            <a:off x="3422507" y="1492853"/>
            <a:ext cx="33855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k</a:t>
            </a:r>
          </a:p>
        </p:txBody>
      </p:sp>
      <p:sp>
        <p:nvSpPr>
          <p:cNvPr id="91" name="CuadroTexto 90">
            <a:extLst>
              <a:ext uri="{FF2B5EF4-FFF2-40B4-BE49-F238E27FC236}">
                <a16:creationId xmlns:a16="http://schemas.microsoft.com/office/drawing/2014/main" id="{FF301C7E-06EB-8642-BFA5-C5DCEB1B2AE5}"/>
              </a:ext>
            </a:extLst>
          </p:cNvPr>
          <p:cNvSpPr txBox="1"/>
          <p:nvPr/>
        </p:nvSpPr>
        <p:spPr>
          <a:xfrm>
            <a:off x="3183128" y="5439191"/>
            <a:ext cx="807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 </a:t>
            </a:r>
            <a:r>
              <a:rPr kumimoji="0" lang="en-GB" sz="2000" b="0" i="0" u="none" strike="noStrike" kern="1200" cap="none" spc="0" normalizeH="0" baseline="0" noProof="0" dirty="0">
                <a:ln>
                  <a:noFill/>
                </a:ln>
                <a:effectLst/>
                <a:uLnTx/>
                <a:uFillTx/>
                <a:latin typeface="Century Gothic" panose="020F0302020204030204"/>
                <a:ea typeface="+mn-ea"/>
                <a:cs typeface="+mn-cs"/>
              </a:rPr>
              <a:t>(L)</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92" name="CuadroTexto 91">
            <a:extLst>
              <a:ext uri="{FF2B5EF4-FFF2-40B4-BE49-F238E27FC236}">
                <a16:creationId xmlns:a16="http://schemas.microsoft.com/office/drawing/2014/main" id="{CE916EA9-1081-E441-A1BC-432C6234455E}"/>
              </a:ext>
            </a:extLst>
          </p:cNvPr>
          <p:cNvSpPr txBox="1"/>
          <p:nvPr/>
        </p:nvSpPr>
        <p:spPr>
          <a:xfrm>
            <a:off x="3405814" y="2237300"/>
            <a:ext cx="3385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a</a:t>
            </a:r>
          </a:p>
        </p:txBody>
      </p:sp>
      <p:sp>
        <p:nvSpPr>
          <p:cNvPr id="85" name="CuadroTexto 63">
            <a:extLst>
              <a:ext uri="{FF2B5EF4-FFF2-40B4-BE49-F238E27FC236}">
                <a16:creationId xmlns:a16="http://schemas.microsoft.com/office/drawing/2014/main" id="{B7B2B4EB-187C-F14E-9919-766C0ADC6D33}"/>
              </a:ext>
            </a:extLst>
          </p:cNvPr>
          <p:cNvSpPr txBox="1"/>
          <p:nvPr/>
        </p:nvSpPr>
        <p:spPr>
          <a:xfrm>
            <a:off x="10069213" y="2372988"/>
            <a:ext cx="1414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a:ln>
                  <a:noFill/>
                </a:ln>
                <a:effectLst/>
                <a:uLnTx/>
                <a:uFillTx/>
                <a:latin typeface="Century Gothic" panose="020F0302020204030204"/>
                <a:ea typeface="+mn-ea"/>
                <a:cs typeface="+mn-cs"/>
              </a:rPr>
              <a:t>to direct</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99" name="Rounded Rectangle 11">
            <a:extLst>
              <a:ext uri="{FF2B5EF4-FFF2-40B4-BE49-F238E27FC236}">
                <a16:creationId xmlns:a16="http://schemas.microsoft.com/office/drawing/2014/main" id="{A316DD52-7894-4A75-969C-CA0645DA2978}"/>
              </a:ext>
            </a:extLst>
          </p:cNvPr>
          <p:cNvSpPr/>
          <p:nvPr/>
        </p:nvSpPr>
        <p:spPr>
          <a:xfrm>
            <a:off x="10038539" y="279400"/>
            <a:ext cx="1889603" cy="379685"/>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800531" y="1514477"/>
            <a:ext cx="1942404" cy="4751207"/>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 name="Title 1"/>
          <p:cNvSpPr>
            <a:spLocks noGrp="1"/>
          </p:cNvSpPr>
          <p:nvPr>
            <p:ph type="title"/>
          </p:nvPr>
        </p:nvSpPr>
        <p:spPr>
          <a:xfrm>
            <a:off x="9523500" y="205258"/>
            <a:ext cx="2979121" cy="519073"/>
          </a:xfrm>
        </p:spPr>
        <p:txBody>
          <a:bodyPr>
            <a:normAutofit/>
          </a:bodyPr>
          <a:lstStyle/>
          <a:p>
            <a:pPr lvl="0" algn="ctr">
              <a:lnSpc>
                <a:spcPct val="100000"/>
              </a:lnSpc>
              <a:spcBef>
                <a:spcPts val="0"/>
              </a:spcBef>
              <a:defRPr/>
            </a:pPr>
            <a:r>
              <a:rPr lang="en-GB" sz="2000" b="1" dirty="0">
                <a:solidFill>
                  <a:prstClr val="white"/>
                </a:solidFill>
              </a:rPr>
              <a:t>leer / </a:t>
            </a:r>
            <a:r>
              <a:rPr lang="en-GB" sz="2000" b="1" dirty="0" err="1">
                <a:solidFill>
                  <a:prstClr val="white"/>
                </a:solidFill>
              </a:rPr>
              <a:t>hablar</a:t>
            </a:r>
            <a:endParaRPr lang="en-GB" sz="2000" b="1" dirty="0">
              <a:solidFill>
                <a:prstClr val="white"/>
              </a:solidFill>
            </a:endParaRPr>
          </a:p>
        </p:txBody>
      </p:sp>
      <p:sp>
        <p:nvSpPr>
          <p:cNvPr id="100" name="CuadroTexto 64">
            <a:extLst>
              <a:ext uri="{FF2B5EF4-FFF2-40B4-BE49-F238E27FC236}">
                <a16:creationId xmlns:a16="http://schemas.microsoft.com/office/drawing/2014/main" id="{98718607-88C8-9448-8AF6-C722E368C8E7}"/>
              </a:ext>
            </a:extLst>
          </p:cNvPr>
          <p:cNvSpPr txBox="1"/>
          <p:nvPr/>
        </p:nvSpPr>
        <p:spPr>
          <a:xfrm>
            <a:off x="8078079" y="3701335"/>
            <a:ext cx="185820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lang="en-GB" sz="2000" dirty="0">
                <a:latin typeface="Century Gothic" panose="020F0302020204030204"/>
              </a:rPr>
              <a:t>countryside,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pitch</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101" name="CuadroTexto 64">
            <a:extLst>
              <a:ext uri="{FF2B5EF4-FFF2-40B4-BE49-F238E27FC236}">
                <a16:creationId xmlns:a16="http://schemas.microsoft.com/office/drawing/2014/main" id="{98718607-88C8-9448-8AF6-C722E368C8E7}"/>
              </a:ext>
            </a:extLst>
          </p:cNvPr>
          <p:cNvSpPr txBox="1"/>
          <p:nvPr/>
        </p:nvSpPr>
        <p:spPr>
          <a:xfrm>
            <a:off x="4664249" y="3813519"/>
            <a:ext cx="1272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lang="en-GB" sz="2000" dirty="0">
                <a:latin typeface="Century Gothic" panose="020F0302020204030204"/>
              </a:rPr>
              <a:t>French</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53" name="CuadroTexto 63">
            <a:extLst>
              <a:ext uri="{FF2B5EF4-FFF2-40B4-BE49-F238E27FC236}">
                <a16:creationId xmlns:a16="http://schemas.microsoft.com/office/drawing/2014/main" id="{B7B2B4EB-187C-F14E-9919-766C0ADC6D33}"/>
              </a:ext>
            </a:extLst>
          </p:cNvPr>
          <p:cNvSpPr txBox="1"/>
          <p:nvPr/>
        </p:nvSpPr>
        <p:spPr>
          <a:xfrm>
            <a:off x="4698690" y="5096368"/>
            <a:ext cx="1069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a:t>
            </a:r>
            <a:r>
              <a:rPr lang="en-GB" sz="2000" b="1" dirty="0">
                <a:latin typeface="Century Gothic" panose="020F0302020204030204"/>
              </a:rPr>
              <a:t>inside</a:t>
            </a:r>
            <a:r>
              <a:rPr kumimoji="0" lang="es-GB" sz="2000" b="1" i="0" u="none" strike="noStrike" kern="1200" cap="none" spc="0" normalizeH="0" baseline="0" noProof="0" dirty="0">
                <a:ln>
                  <a:noFill/>
                </a:ln>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A4A4EDCE-A32D-42CC-9336-02062CF07A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20732" y="2744783"/>
            <a:ext cx="1206253" cy="1143590"/>
          </a:xfrm>
          <a:prstGeom prst="rect">
            <a:avLst/>
          </a:prstGeom>
        </p:spPr>
      </p:pic>
      <p:sp>
        <p:nvSpPr>
          <p:cNvPr id="54" name="CuadroTexto 63">
            <a:extLst>
              <a:ext uri="{FF2B5EF4-FFF2-40B4-BE49-F238E27FC236}">
                <a16:creationId xmlns:a16="http://schemas.microsoft.com/office/drawing/2014/main" id="{F3811831-D123-41A1-AB24-FF78E7E3A167}"/>
              </a:ext>
            </a:extLst>
          </p:cNvPr>
          <p:cNvSpPr txBox="1"/>
          <p:nvPr/>
        </p:nvSpPr>
        <p:spPr>
          <a:xfrm>
            <a:off x="10099152" y="3176897"/>
            <a:ext cx="18896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t>
            </a:r>
            <a:r>
              <a:rPr lang="en-GB" sz="2000" b="1" dirty="0">
                <a:latin typeface="Century Gothic" panose="020F0302020204030204"/>
              </a:rPr>
              <a:t>s/he/it did, made</a:t>
            </a:r>
            <a:r>
              <a:rPr kumimoji="0" lang="es-GB" sz="2000" b="1" i="0" u="none" strike="noStrike" kern="1200" cap="none" spc="0" normalizeH="0" baseline="0" noProof="0" dirty="0">
                <a:ln>
                  <a:noFill/>
                </a:ln>
                <a:effectLst/>
                <a:uLnTx/>
                <a:uFillTx/>
                <a:latin typeface="Century Gothic" panose="020F0302020204030204"/>
                <a:ea typeface="+mn-ea"/>
                <a:cs typeface="+mn-cs"/>
              </a:rPr>
              <a:t>]</a:t>
            </a:r>
          </a:p>
        </p:txBody>
      </p:sp>
      <p:sp>
        <p:nvSpPr>
          <p:cNvPr id="55" name="CuadroTexto 63">
            <a:extLst>
              <a:ext uri="{FF2B5EF4-FFF2-40B4-BE49-F238E27FC236}">
                <a16:creationId xmlns:a16="http://schemas.microsoft.com/office/drawing/2014/main" id="{52967496-0909-41CA-AB3D-A1C090745C09}"/>
              </a:ext>
            </a:extLst>
          </p:cNvPr>
          <p:cNvSpPr txBox="1"/>
          <p:nvPr/>
        </p:nvSpPr>
        <p:spPr>
          <a:xfrm>
            <a:off x="10362109" y="5654617"/>
            <a:ext cx="805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lang="en-GB" sz="2000" dirty="0">
                <a:latin typeface="Century Gothic" panose="020F0302020204030204"/>
              </a:rPr>
              <a:t>fast</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284904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p:bldP spid="87" grpId="0"/>
      <p:bldP spid="88" grpId="0"/>
      <p:bldP spid="89" grpId="0"/>
      <p:bldP spid="90" grpId="0"/>
      <p:bldP spid="91" grpId="0"/>
      <p:bldP spid="9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006833"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908D301-847B-4C4E-9F42-87033038A32A}"/>
              </a:ext>
            </a:extLst>
          </p:cNvPr>
          <p:cNvSpPr txBox="1"/>
          <p:nvPr/>
        </p:nvSpPr>
        <p:spPr>
          <a:xfrm>
            <a:off x="1005227" y="620326"/>
            <a:ext cx="196909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[to </a:t>
            </a:r>
            <a:r>
              <a:rPr lang="en-GB" sz="2800" dirty="0">
                <a:latin typeface="Century Gothic" panose="020F0302020204030204"/>
              </a:rPr>
              <a:t>direct</a:t>
            </a:r>
            <a:r>
              <a:rPr kumimoji="0" lang="en-GB" sz="2800" b="0" i="0" u="none" strike="noStrike" kern="1200" cap="none" spc="0" normalizeH="0" baseline="0" noProof="0" dirty="0">
                <a:ln>
                  <a:noFill/>
                </a:ln>
                <a:effectLst/>
                <a:uLnTx/>
                <a:uFillTx/>
                <a:latin typeface="Century Gothic" panose="020F0302020204030204"/>
                <a:ea typeface="+mn-ea"/>
                <a:cs typeface="+mn-cs"/>
              </a:rPr>
              <a:t>, </a:t>
            </a:r>
            <a:r>
              <a:rPr lang="en-GB" sz="2800" dirty="0">
                <a:latin typeface="Century Gothic" panose="020F0302020204030204"/>
              </a:rPr>
              <a:t>direct</a:t>
            </a:r>
            <a:r>
              <a:rPr kumimoji="0" lang="en-GB" sz="2800" b="0" i="0" u="none" strike="noStrike" kern="1200" cap="none" spc="0" normalizeH="0" baseline="0" noProof="0" dirty="0" err="1">
                <a:ln>
                  <a:noFill/>
                </a:ln>
                <a:effectLst/>
                <a:uLnTx/>
                <a:uFillTx/>
                <a:latin typeface="Century Gothic" panose="020F0302020204030204"/>
                <a:ea typeface="+mn-ea"/>
                <a:cs typeface="+mn-cs"/>
              </a:rPr>
              <a:t>ing</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Rounded Rectangle 2">
            <a:extLst>
              <a:ext uri="{FF2B5EF4-FFF2-40B4-BE49-F238E27FC236}">
                <a16:creationId xmlns:a16="http://schemas.microsoft.com/office/drawing/2014/main" id="{83383291-ED30-4EDE-81E2-7C031C566722}"/>
              </a:ext>
            </a:extLst>
          </p:cNvPr>
          <p:cNvSpPr/>
          <p:nvPr/>
        </p:nvSpPr>
        <p:spPr>
          <a:xfrm>
            <a:off x="933249" y="15329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A</a:t>
            </a:r>
          </a:p>
        </p:txBody>
      </p:sp>
      <p:sp>
        <p:nvSpPr>
          <p:cNvPr id="43" name="Rounded Rectangle 1">
            <a:extLst>
              <a:ext uri="{FF2B5EF4-FFF2-40B4-BE49-F238E27FC236}">
                <a16:creationId xmlns:a16="http://schemas.microsoft.com/office/drawing/2014/main" id="{D0762602-DC30-422E-804A-A83043D3A5F5}"/>
              </a:ext>
            </a:extLst>
          </p:cNvPr>
          <p:cNvSpPr/>
          <p:nvPr/>
        </p:nvSpPr>
        <p:spPr>
          <a:xfrm>
            <a:off x="3362647" y="187711"/>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4" name="Rounded Rectangle 1">
            <a:extLst>
              <a:ext uri="{FF2B5EF4-FFF2-40B4-BE49-F238E27FC236}">
                <a16:creationId xmlns:a16="http://schemas.microsoft.com/office/drawing/2014/main" id="{D353DD39-AFEB-4A4F-8288-C7489332354B}"/>
              </a:ext>
            </a:extLst>
          </p:cNvPr>
          <p:cNvSpPr/>
          <p:nvPr/>
        </p:nvSpPr>
        <p:spPr>
          <a:xfrm>
            <a:off x="5713444" y="187710"/>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5" name="Rounded Rectangle 1">
            <a:extLst>
              <a:ext uri="{FF2B5EF4-FFF2-40B4-BE49-F238E27FC236}">
                <a16:creationId xmlns:a16="http://schemas.microsoft.com/office/drawing/2014/main" id="{E9E96F5A-44CD-4CB5-B03D-B26157C31906}"/>
              </a:ext>
            </a:extLst>
          </p:cNvPr>
          <p:cNvSpPr/>
          <p:nvPr/>
        </p:nvSpPr>
        <p:spPr>
          <a:xfrm>
            <a:off x="8064241"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6" name="Rounded Rectangle 1">
            <a:extLst>
              <a:ext uri="{FF2B5EF4-FFF2-40B4-BE49-F238E27FC236}">
                <a16:creationId xmlns:a16="http://schemas.microsoft.com/office/drawing/2014/main" id="{DC883E77-91C0-43BD-B68B-9B5796A1EFD5}"/>
              </a:ext>
            </a:extLst>
          </p:cNvPr>
          <p:cNvSpPr/>
          <p:nvPr/>
        </p:nvSpPr>
        <p:spPr>
          <a:xfrm>
            <a:off x="100683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7" name="Rounded Rectangle 1">
            <a:extLst>
              <a:ext uri="{FF2B5EF4-FFF2-40B4-BE49-F238E27FC236}">
                <a16:creationId xmlns:a16="http://schemas.microsoft.com/office/drawing/2014/main" id="{0AF8C1C9-DC2D-41BF-9BD7-8E7782E8D317}"/>
              </a:ext>
            </a:extLst>
          </p:cNvPr>
          <p:cNvSpPr/>
          <p:nvPr/>
        </p:nvSpPr>
        <p:spPr>
          <a:xfrm>
            <a:off x="336175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8" name="Rounded Rectangle 1">
            <a:extLst>
              <a:ext uri="{FF2B5EF4-FFF2-40B4-BE49-F238E27FC236}">
                <a16:creationId xmlns:a16="http://schemas.microsoft.com/office/drawing/2014/main" id="{5D78838D-5862-4854-9770-931E565E3DD2}"/>
              </a:ext>
            </a:extLst>
          </p:cNvPr>
          <p:cNvSpPr/>
          <p:nvPr/>
        </p:nvSpPr>
        <p:spPr>
          <a:xfrm>
            <a:off x="571667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9" name="Rounded Rectangle 1">
            <a:extLst>
              <a:ext uri="{FF2B5EF4-FFF2-40B4-BE49-F238E27FC236}">
                <a16:creationId xmlns:a16="http://schemas.microsoft.com/office/drawing/2014/main" id="{AF2C16FD-BC80-4CB8-A0F6-38165CDA1C22}"/>
              </a:ext>
            </a:extLst>
          </p:cNvPr>
          <p:cNvSpPr/>
          <p:nvPr/>
        </p:nvSpPr>
        <p:spPr>
          <a:xfrm>
            <a:off x="807159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0" name="Rounded Rectangle 1">
            <a:extLst>
              <a:ext uri="{FF2B5EF4-FFF2-40B4-BE49-F238E27FC236}">
                <a16:creationId xmlns:a16="http://schemas.microsoft.com/office/drawing/2014/main" id="{788B0553-E194-4AE8-8ED6-37071D63E5CB}"/>
              </a:ext>
            </a:extLst>
          </p:cNvPr>
          <p:cNvSpPr/>
          <p:nvPr/>
        </p:nvSpPr>
        <p:spPr>
          <a:xfrm>
            <a:off x="1006833" y="4374366"/>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1" name="Rounded Rectangle 1">
            <a:extLst>
              <a:ext uri="{FF2B5EF4-FFF2-40B4-BE49-F238E27FC236}">
                <a16:creationId xmlns:a16="http://schemas.microsoft.com/office/drawing/2014/main" id="{F5D6E62C-ABE3-4A41-A750-E56532D6D36B}"/>
              </a:ext>
            </a:extLst>
          </p:cNvPr>
          <p:cNvSpPr/>
          <p:nvPr/>
        </p:nvSpPr>
        <p:spPr>
          <a:xfrm>
            <a:off x="3362647" y="437436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2" name="Rounded Rectangle 1">
            <a:extLst>
              <a:ext uri="{FF2B5EF4-FFF2-40B4-BE49-F238E27FC236}">
                <a16:creationId xmlns:a16="http://schemas.microsoft.com/office/drawing/2014/main" id="{6EA8E0D2-105E-4395-8DF7-C4891E2AA973}"/>
              </a:ext>
            </a:extLst>
          </p:cNvPr>
          <p:cNvSpPr/>
          <p:nvPr/>
        </p:nvSpPr>
        <p:spPr>
          <a:xfrm>
            <a:off x="5718461" y="4374364"/>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3" name="Rounded Rectangle 1">
            <a:extLst>
              <a:ext uri="{FF2B5EF4-FFF2-40B4-BE49-F238E27FC236}">
                <a16:creationId xmlns:a16="http://schemas.microsoft.com/office/drawing/2014/main" id="{7596D2F6-9242-4784-B72D-280B73B29C76}"/>
              </a:ext>
            </a:extLst>
          </p:cNvPr>
          <p:cNvSpPr/>
          <p:nvPr/>
        </p:nvSpPr>
        <p:spPr>
          <a:xfrm>
            <a:off x="8074275" y="4374363"/>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8F5E245-8C62-402A-9B14-47923E328E52}"/>
              </a:ext>
            </a:extLst>
          </p:cNvPr>
          <p:cNvSpPr txBox="1"/>
          <p:nvPr/>
        </p:nvSpPr>
        <p:spPr>
          <a:xfrm>
            <a:off x="3385339" y="644228"/>
            <a:ext cx="19641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[to </a:t>
            </a:r>
            <a:r>
              <a:rPr lang="en-GB" sz="2800" dirty="0">
                <a:latin typeface="Century Gothic" panose="020F0302020204030204"/>
              </a:rPr>
              <a:t>drive, driving</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99B1F8C-D8E5-4F0F-864A-B000EA6EF5C7}"/>
              </a:ext>
            </a:extLst>
          </p:cNvPr>
          <p:cNvSpPr txBox="1"/>
          <p:nvPr/>
        </p:nvSpPr>
        <p:spPr>
          <a:xfrm>
            <a:off x="5716489" y="615139"/>
            <a:ext cx="19660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[to </a:t>
            </a:r>
            <a:r>
              <a:rPr lang="en-GB" sz="2800" dirty="0">
                <a:latin typeface="Century Gothic" panose="020F0302020204030204"/>
              </a:rPr>
              <a:t>argue, arguing</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FC228397-9431-413B-A733-BA29BED64B9D}"/>
              </a:ext>
            </a:extLst>
          </p:cNvPr>
          <p:cNvSpPr txBox="1"/>
          <p:nvPr/>
        </p:nvSpPr>
        <p:spPr>
          <a:xfrm>
            <a:off x="7993528" y="694400"/>
            <a:ext cx="20973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t>
            </a:r>
            <a:r>
              <a:rPr lang="en-GB" sz="2800" dirty="0">
                <a:latin typeface="Century Gothic" panose="020F0302020204030204"/>
              </a:rPr>
              <a:t>Russian</a:t>
            </a:r>
            <a:r>
              <a:rPr kumimoji="0" lang="en-GB" sz="2800" b="0" i="0" u="none" strike="noStrike" kern="1200" cap="none" spc="0" normalizeH="0" baseline="0" noProof="0" dirty="0">
                <a:ln>
                  <a:noFill/>
                </a:ln>
                <a:effectLst/>
                <a:uLnTx/>
                <a:uFillTx/>
                <a:latin typeface="Century Gothic" panose="020F0302020204030204"/>
                <a:ea typeface="+mn-ea"/>
                <a:cs typeface="+mn-cs"/>
              </a:rPr>
              <a:t>] </a:t>
            </a:r>
            <a:r>
              <a:rPr kumimoji="0" lang="en-GB" sz="2600" b="0" i="0" u="none" strike="noStrike" kern="1200" cap="none" spc="0" normalizeH="0" baseline="0" noProof="0" dirty="0">
                <a:ln>
                  <a:noFill/>
                </a:ln>
                <a:effectLst/>
                <a:uLnTx/>
                <a:uFillTx/>
                <a:latin typeface="Century Gothic" panose="020F0302020204030204"/>
                <a:ea typeface="+mn-ea"/>
                <a:cs typeface="+mn-cs"/>
              </a:rPr>
              <a:t>(language)</a:t>
            </a:r>
          </a:p>
        </p:txBody>
      </p:sp>
      <p:sp>
        <p:nvSpPr>
          <p:cNvPr id="57" name="TextBox 56">
            <a:extLst>
              <a:ext uri="{FF2B5EF4-FFF2-40B4-BE49-F238E27FC236}">
                <a16:creationId xmlns:a16="http://schemas.microsoft.com/office/drawing/2014/main" id="{E69F160C-5DD2-43AB-AE09-EBB5645113D0}"/>
              </a:ext>
            </a:extLst>
          </p:cNvPr>
          <p:cNvSpPr txBox="1"/>
          <p:nvPr/>
        </p:nvSpPr>
        <p:spPr>
          <a:xfrm>
            <a:off x="1005227" y="2888498"/>
            <a:ext cx="1969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t>
            </a:r>
            <a:r>
              <a:rPr lang="en-GB" sz="2800" dirty="0">
                <a:latin typeface="Century Gothic" panose="020F0302020204030204"/>
              </a:rPr>
              <a:t>actor</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C4727779-4959-48FA-94BD-6015ACFC2786}"/>
              </a:ext>
            </a:extLst>
          </p:cNvPr>
          <p:cNvSpPr txBox="1"/>
          <p:nvPr/>
        </p:nvSpPr>
        <p:spPr>
          <a:xfrm>
            <a:off x="3280593" y="2491974"/>
            <a:ext cx="205025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mn-cs"/>
              </a:rPr>
              <a:t>[</a:t>
            </a:r>
            <a:r>
              <a:rPr lang="en-GB" sz="2600" dirty="0">
                <a:latin typeface="Century Gothic" panose="020F0302020204030204"/>
              </a:rPr>
              <a:t>to translate, translating</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2F35C646-7DC6-4FB0-9797-C507DFCA4F29}"/>
              </a:ext>
            </a:extLst>
          </p:cNvPr>
          <p:cNvSpPr txBox="1"/>
          <p:nvPr/>
        </p:nvSpPr>
        <p:spPr>
          <a:xfrm>
            <a:off x="5712549" y="2925633"/>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t>
            </a:r>
            <a:r>
              <a:rPr lang="en-GB" sz="2800" dirty="0">
                <a:latin typeface="Century Gothic" panose="020F0302020204030204"/>
              </a:rPr>
              <a:t>fast</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91C6FE03-AAB5-49F6-B22F-626DD9257D86}"/>
              </a:ext>
            </a:extLst>
          </p:cNvPr>
          <p:cNvSpPr txBox="1"/>
          <p:nvPr/>
        </p:nvSpPr>
        <p:spPr>
          <a:xfrm>
            <a:off x="8063346" y="2943519"/>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t>
            </a:r>
            <a:r>
              <a:rPr lang="en-GB" sz="2800" dirty="0">
                <a:latin typeface="Century Gothic" panose="020F0302020204030204"/>
              </a:rPr>
              <a:t>scene</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8A696113-7380-422C-BC45-FBA113A11984}"/>
              </a:ext>
            </a:extLst>
          </p:cNvPr>
          <p:cNvSpPr txBox="1"/>
          <p:nvPr/>
        </p:nvSpPr>
        <p:spPr>
          <a:xfrm>
            <a:off x="1016495" y="4800054"/>
            <a:ext cx="1969988"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mn-cs"/>
              </a:rPr>
              <a:t>[</a:t>
            </a:r>
            <a:r>
              <a:rPr lang="en-GB" sz="2600" dirty="0">
                <a:latin typeface="Century Gothic" panose="020F0302020204030204"/>
              </a:rPr>
              <a:t>character (e.g. in a film</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C9598A40-72E5-489F-8BFF-F4DE641B2C34}"/>
              </a:ext>
            </a:extLst>
          </p:cNvPr>
          <p:cNvSpPr txBox="1"/>
          <p:nvPr/>
        </p:nvSpPr>
        <p:spPr>
          <a:xfrm>
            <a:off x="3348270" y="4923165"/>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F0302020204030204"/>
              </a:rPr>
              <a:t>[actress</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9B246AF-0DCA-4C24-A184-96C94AD0CD90}"/>
              </a:ext>
            </a:extLst>
          </p:cNvPr>
          <p:cNvSpPr txBox="1"/>
          <p:nvPr/>
        </p:nvSpPr>
        <p:spPr>
          <a:xfrm>
            <a:off x="5648471" y="4738499"/>
            <a:ext cx="209814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mn-cs"/>
              </a:rPr>
              <a:t>[</a:t>
            </a:r>
            <a:r>
              <a:rPr lang="en-GB" sz="2600" dirty="0">
                <a:latin typeface="Century Gothic" panose="020F0302020204030204"/>
              </a:rPr>
              <a:t>French] (language</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299AB619-49B5-4D7E-AB8F-872337EAC1BB}"/>
              </a:ext>
            </a:extLst>
          </p:cNvPr>
          <p:cNvSpPr txBox="1"/>
          <p:nvPr/>
        </p:nvSpPr>
        <p:spPr>
          <a:xfrm>
            <a:off x="8070698" y="4923165"/>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t>
            </a:r>
            <a:r>
              <a:rPr lang="en-GB" sz="2800" dirty="0">
                <a:latin typeface="Century Gothic" panose="020F0302020204030204"/>
              </a:rPr>
              <a:t>slow</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66" name="Rounded Rectangle 2">
            <a:extLst>
              <a:ext uri="{FF2B5EF4-FFF2-40B4-BE49-F238E27FC236}">
                <a16:creationId xmlns:a16="http://schemas.microsoft.com/office/drawing/2014/main" id="{10BAC3AE-F80C-431A-87D3-9EAB9FA93CFD}"/>
              </a:ext>
            </a:extLst>
          </p:cNvPr>
          <p:cNvSpPr/>
          <p:nvPr/>
        </p:nvSpPr>
        <p:spPr>
          <a:xfrm>
            <a:off x="3366399" y="18157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B</a:t>
            </a:r>
          </a:p>
        </p:txBody>
      </p:sp>
      <p:sp>
        <p:nvSpPr>
          <p:cNvPr id="67" name="Rounded Rectangle 2">
            <a:extLst>
              <a:ext uri="{FF2B5EF4-FFF2-40B4-BE49-F238E27FC236}">
                <a16:creationId xmlns:a16="http://schemas.microsoft.com/office/drawing/2014/main" id="{6A9E2E9B-5A86-464C-AC24-711456193718}"/>
              </a:ext>
            </a:extLst>
          </p:cNvPr>
          <p:cNvSpPr/>
          <p:nvPr/>
        </p:nvSpPr>
        <p:spPr>
          <a:xfrm>
            <a:off x="5637714" y="15329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C</a:t>
            </a:r>
          </a:p>
        </p:txBody>
      </p:sp>
      <p:sp>
        <p:nvSpPr>
          <p:cNvPr id="68" name="Rounded Rectangle 2">
            <a:extLst>
              <a:ext uri="{FF2B5EF4-FFF2-40B4-BE49-F238E27FC236}">
                <a16:creationId xmlns:a16="http://schemas.microsoft.com/office/drawing/2014/main" id="{03B41B14-0197-4FE1-9AAB-34A7ECFA0C2B}"/>
              </a:ext>
            </a:extLst>
          </p:cNvPr>
          <p:cNvSpPr/>
          <p:nvPr/>
        </p:nvSpPr>
        <p:spPr>
          <a:xfrm>
            <a:off x="8021686" y="13726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D</a:t>
            </a:r>
          </a:p>
        </p:txBody>
      </p:sp>
      <p:sp>
        <p:nvSpPr>
          <p:cNvPr id="69" name="Rounded Rectangle 2">
            <a:extLst>
              <a:ext uri="{FF2B5EF4-FFF2-40B4-BE49-F238E27FC236}">
                <a16:creationId xmlns:a16="http://schemas.microsoft.com/office/drawing/2014/main" id="{1205FCBE-E8A1-4172-98A7-DD08E066C996}"/>
              </a:ext>
            </a:extLst>
          </p:cNvPr>
          <p:cNvSpPr/>
          <p:nvPr/>
        </p:nvSpPr>
        <p:spPr>
          <a:xfrm>
            <a:off x="1021655" y="223928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E</a:t>
            </a:r>
          </a:p>
        </p:txBody>
      </p:sp>
      <p:sp>
        <p:nvSpPr>
          <p:cNvPr id="70" name="Rounded Rectangle 2">
            <a:extLst>
              <a:ext uri="{FF2B5EF4-FFF2-40B4-BE49-F238E27FC236}">
                <a16:creationId xmlns:a16="http://schemas.microsoft.com/office/drawing/2014/main" id="{5A821554-B0B8-4D2E-9861-8C31CEBCF5E6}"/>
              </a:ext>
            </a:extLst>
          </p:cNvPr>
          <p:cNvSpPr/>
          <p:nvPr/>
        </p:nvSpPr>
        <p:spPr>
          <a:xfrm>
            <a:off x="3368999" y="228103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F</a:t>
            </a:r>
          </a:p>
        </p:txBody>
      </p:sp>
      <p:sp>
        <p:nvSpPr>
          <p:cNvPr id="71" name="Rounded Rectangle 2">
            <a:extLst>
              <a:ext uri="{FF2B5EF4-FFF2-40B4-BE49-F238E27FC236}">
                <a16:creationId xmlns:a16="http://schemas.microsoft.com/office/drawing/2014/main" id="{2A611EAB-7FDD-4FBC-8053-23BEC107CEFE}"/>
              </a:ext>
            </a:extLst>
          </p:cNvPr>
          <p:cNvSpPr/>
          <p:nvPr/>
        </p:nvSpPr>
        <p:spPr>
          <a:xfrm>
            <a:off x="5703060" y="227658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G</a:t>
            </a:r>
          </a:p>
        </p:txBody>
      </p:sp>
      <p:sp>
        <p:nvSpPr>
          <p:cNvPr id="72" name="Rounded Rectangle 2">
            <a:extLst>
              <a:ext uri="{FF2B5EF4-FFF2-40B4-BE49-F238E27FC236}">
                <a16:creationId xmlns:a16="http://schemas.microsoft.com/office/drawing/2014/main" id="{8C38A5B9-4832-45CA-B626-D8FEE0770F19}"/>
              </a:ext>
            </a:extLst>
          </p:cNvPr>
          <p:cNvSpPr/>
          <p:nvPr/>
        </p:nvSpPr>
        <p:spPr>
          <a:xfrm>
            <a:off x="8049846" y="229254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H</a:t>
            </a:r>
          </a:p>
        </p:txBody>
      </p:sp>
      <p:sp>
        <p:nvSpPr>
          <p:cNvPr id="73" name="Rounded Rectangle 2">
            <a:extLst>
              <a:ext uri="{FF2B5EF4-FFF2-40B4-BE49-F238E27FC236}">
                <a16:creationId xmlns:a16="http://schemas.microsoft.com/office/drawing/2014/main" id="{97F917C0-66A3-47BB-839C-3158D1B43754}"/>
              </a:ext>
            </a:extLst>
          </p:cNvPr>
          <p:cNvSpPr/>
          <p:nvPr/>
        </p:nvSpPr>
        <p:spPr>
          <a:xfrm>
            <a:off x="933248" y="433408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I</a:t>
            </a:r>
          </a:p>
        </p:txBody>
      </p:sp>
      <p:sp>
        <p:nvSpPr>
          <p:cNvPr id="74" name="Rounded Rectangle 2">
            <a:extLst>
              <a:ext uri="{FF2B5EF4-FFF2-40B4-BE49-F238E27FC236}">
                <a16:creationId xmlns:a16="http://schemas.microsoft.com/office/drawing/2014/main" id="{4947FB0C-AEB0-4EE7-A2B7-176A3EC2B8B8}"/>
              </a:ext>
            </a:extLst>
          </p:cNvPr>
          <p:cNvSpPr/>
          <p:nvPr/>
        </p:nvSpPr>
        <p:spPr>
          <a:xfrm>
            <a:off x="3330251" y="436311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J</a:t>
            </a:r>
          </a:p>
        </p:txBody>
      </p:sp>
      <p:sp>
        <p:nvSpPr>
          <p:cNvPr id="75" name="Rounded Rectangle 2">
            <a:extLst>
              <a:ext uri="{FF2B5EF4-FFF2-40B4-BE49-F238E27FC236}">
                <a16:creationId xmlns:a16="http://schemas.microsoft.com/office/drawing/2014/main" id="{B8CB0E72-71A7-48C4-BAFA-BBDF6864B3B5}"/>
              </a:ext>
            </a:extLst>
          </p:cNvPr>
          <p:cNvSpPr/>
          <p:nvPr/>
        </p:nvSpPr>
        <p:spPr>
          <a:xfrm>
            <a:off x="5675508" y="432677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K</a:t>
            </a:r>
          </a:p>
        </p:txBody>
      </p:sp>
      <p:sp>
        <p:nvSpPr>
          <p:cNvPr id="76" name="Rounded Rectangle 2">
            <a:extLst>
              <a:ext uri="{FF2B5EF4-FFF2-40B4-BE49-F238E27FC236}">
                <a16:creationId xmlns:a16="http://schemas.microsoft.com/office/drawing/2014/main" id="{D2D2FA9D-7AE0-4A55-A132-96D5CE081FF9}"/>
              </a:ext>
            </a:extLst>
          </p:cNvPr>
          <p:cNvSpPr/>
          <p:nvPr/>
        </p:nvSpPr>
        <p:spPr>
          <a:xfrm>
            <a:off x="8027804" y="433408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L</a:t>
            </a:r>
          </a:p>
        </p:txBody>
      </p:sp>
      <p:sp>
        <p:nvSpPr>
          <p:cNvPr id="2" name="Title 1">
            <a:extLst>
              <a:ext uri="{FF2B5EF4-FFF2-40B4-BE49-F238E27FC236}">
                <a16:creationId xmlns:a16="http://schemas.microsoft.com/office/drawing/2014/main" id="{78A36391-E38E-4083-AACB-72C23E46921D}"/>
              </a:ext>
            </a:extLst>
          </p:cNvPr>
          <p:cNvSpPr>
            <a:spLocks noGrp="1"/>
          </p:cNvSpPr>
          <p:nvPr>
            <p:ph type="title"/>
          </p:nvPr>
        </p:nvSpPr>
        <p:spPr>
          <a:xfrm>
            <a:off x="10661967" y="290261"/>
            <a:ext cx="1212963" cy="348962"/>
          </a:xfrm>
        </p:spPr>
        <p:txBody>
          <a:bodyPr>
            <a:noAutofit/>
          </a:bodyPr>
          <a:lstStyle/>
          <a:p>
            <a:pPr algn="ctr"/>
            <a:r>
              <a:rPr lang="en-GB" sz="2000" b="1">
                <a:solidFill>
                  <a:schemeClr val="bg1"/>
                </a:solidFill>
              </a:rPr>
              <a:t>hablar</a:t>
            </a:r>
            <a:endParaRPr lang="en-GB" sz="2000" b="1" dirty="0">
              <a:solidFill>
                <a:schemeClr val="bg1"/>
              </a:solidFill>
            </a:endParaRPr>
          </a:p>
        </p:txBody>
      </p:sp>
      <p:sp>
        <p:nvSpPr>
          <p:cNvPr id="3" name="Rounded Rectangle 2"/>
          <p:cNvSpPr/>
          <p:nvPr/>
        </p:nvSpPr>
        <p:spPr>
          <a:xfrm>
            <a:off x="2408053" y="1822025"/>
            <a:ext cx="6721223" cy="269965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a:ea typeface="+mn-ea"/>
                <a:cs typeface="+mn-cs"/>
              </a:rPr>
              <a:t>¿Cómo se dice en español?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a:ea typeface="+mn-ea"/>
                <a:cs typeface="+mn-cs"/>
              </a:rPr>
              <a:t>¡Tienes tres segundos para decir la palabra! </a:t>
            </a:r>
          </a:p>
        </p:txBody>
      </p:sp>
    </p:spTree>
    <p:extLst>
      <p:ext uri="{BB962C8B-B14F-4D97-AF65-F5344CB8AC3E}">
        <p14:creationId xmlns:p14="http://schemas.microsoft.com/office/powerpoint/2010/main" val="266523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4"/>
                                        </p:tgtEl>
                                        <p:attrNameLst>
                                          <p:attrName>style.opacity</p:attrName>
                                        </p:attrNameLst>
                                      </p:cBhvr>
                                      <p:to>
                                        <p:strVal val="0"/>
                                      </p:to>
                                    </p:set>
                                    <p:animEffect filter="image" prLst="opacity: 0">
                                      <p:cBhvr rctx="IE">
                                        <p:cTn id="12" dur="3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70"/>
                                        </p:tgtEl>
                                        <p:attrNameLst>
                                          <p:attrName>style.opacity</p:attrName>
                                        </p:attrNameLst>
                                      </p:cBhvr>
                                      <p:to>
                                        <p:strVal val="0"/>
                                      </p:to>
                                    </p:set>
                                    <p:animEffect filter="image" prLst="opacity: 0">
                                      <p:cBhvr rctx="IE">
                                        <p:cTn id="17" dur="3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76"/>
                                        </p:tgtEl>
                                        <p:attrNameLst>
                                          <p:attrName>style.opacity</p:attrName>
                                        </p:attrNameLst>
                                      </p:cBhvr>
                                      <p:to>
                                        <p:strVal val="0"/>
                                      </p:to>
                                    </p:set>
                                    <p:animEffect filter="image" prLst="opacity: 0">
                                      <p:cBhvr rctx="IE">
                                        <p:cTn id="22" dur="30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71"/>
                                        </p:tgtEl>
                                        <p:attrNameLst>
                                          <p:attrName>style.opacity</p:attrName>
                                        </p:attrNameLst>
                                      </p:cBhvr>
                                      <p:to>
                                        <p:strVal val="0"/>
                                      </p:to>
                                    </p:set>
                                    <p:animEffect filter="image" prLst="opacity: 0">
                                      <p:cBhvr rctx="IE">
                                        <p:cTn id="27" dur="3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73"/>
                                        </p:tgtEl>
                                        <p:attrNameLst>
                                          <p:attrName>style.opacity</p:attrName>
                                        </p:attrNameLst>
                                      </p:cBhvr>
                                      <p:to>
                                        <p:strVal val="0"/>
                                      </p:to>
                                    </p:set>
                                    <p:animEffect filter="image" prLst="opacity: 0">
                                      <p:cBhvr rctx="IE">
                                        <p:cTn id="32" dur="30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67"/>
                                        </p:tgtEl>
                                        <p:attrNameLst>
                                          <p:attrName>style.opacity</p:attrName>
                                        </p:attrNameLst>
                                      </p:cBhvr>
                                      <p:to>
                                        <p:strVal val="0"/>
                                      </p:to>
                                    </p:set>
                                    <p:animEffect filter="image" prLst="opacity: 0">
                                      <p:cBhvr rctx="IE">
                                        <p:cTn id="37" dur="30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72"/>
                                        </p:tgtEl>
                                        <p:attrNameLst>
                                          <p:attrName>style.opacity</p:attrName>
                                        </p:attrNameLst>
                                      </p:cBhvr>
                                      <p:to>
                                        <p:strVal val="0"/>
                                      </p:to>
                                    </p:set>
                                    <p:animEffect filter="image" prLst="opacity: 0">
                                      <p:cBhvr rctx="IE">
                                        <p:cTn id="42" dur="30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74"/>
                                        </p:tgtEl>
                                        <p:attrNameLst>
                                          <p:attrName>style.opacity</p:attrName>
                                        </p:attrNameLst>
                                      </p:cBhvr>
                                      <p:to>
                                        <p:strVal val="0"/>
                                      </p:to>
                                    </p:set>
                                    <p:animEffect filter="image" prLst="opacity: 0">
                                      <p:cBhvr rctx="IE">
                                        <p:cTn id="47" dur="3000"/>
                                        <p:tgtEl>
                                          <p:spTgt spid="7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69"/>
                                        </p:tgtEl>
                                        <p:attrNameLst>
                                          <p:attrName>style.opacity</p:attrName>
                                        </p:attrNameLst>
                                      </p:cBhvr>
                                      <p:to>
                                        <p:strVal val="0"/>
                                      </p:to>
                                    </p:set>
                                    <p:animEffect filter="image" prLst="opacity: 0">
                                      <p:cBhvr rctx="IE">
                                        <p:cTn id="52" dur="30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68"/>
                                        </p:tgtEl>
                                        <p:attrNameLst>
                                          <p:attrName>style.opacity</p:attrName>
                                        </p:attrNameLst>
                                      </p:cBhvr>
                                      <p:to>
                                        <p:strVal val="0"/>
                                      </p:to>
                                    </p:set>
                                    <p:animEffect filter="image" prLst="opacity: 0">
                                      <p:cBhvr rctx="IE">
                                        <p:cTn id="57" dur="30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75"/>
                                        </p:tgtEl>
                                        <p:attrNameLst>
                                          <p:attrName>style.opacity</p:attrName>
                                        </p:attrNameLst>
                                      </p:cBhvr>
                                      <p:to>
                                        <p:strVal val="0"/>
                                      </p:to>
                                    </p:set>
                                    <p:animEffect filter="image" prLst="opacity: 0">
                                      <p:cBhvr rctx="IE">
                                        <p:cTn id="62" dur="30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66"/>
                                        </p:tgtEl>
                                        <p:attrNameLst>
                                          <p:attrName>style.opacity</p:attrName>
                                        </p:attrNameLst>
                                      </p:cBhvr>
                                      <p:to>
                                        <p:strVal val="0"/>
                                      </p:to>
                                    </p:set>
                                    <p:animEffect filter="image" prLst="opacity: 0">
                                      <p:cBhvr rctx="IE">
                                        <p:cTn id="67" dur="3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06993-2B9A-6F44-A79B-DCE08F3C51CE}"/>
              </a:ext>
            </a:extLst>
          </p:cNvPr>
          <p:cNvSpPr>
            <a:spLocks noGrp="1"/>
          </p:cNvSpPr>
          <p:nvPr>
            <p:ph type="title"/>
          </p:nvPr>
        </p:nvSpPr>
        <p:spPr>
          <a:xfrm>
            <a:off x="0" y="213557"/>
            <a:ext cx="3050403" cy="647577"/>
          </a:xfrm>
        </p:spPr>
        <p:txBody>
          <a:bodyPr>
            <a:normAutofit/>
          </a:bodyPr>
          <a:lstStyle/>
          <a:p>
            <a:r>
              <a:rPr lang="es-GB" sz="2800" b="1" dirty="0">
                <a:solidFill>
                  <a:schemeClr val="bg1"/>
                </a:solidFill>
              </a:rPr>
              <a:t>Vocabular</a:t>
            </a:r>
            <a:r>
              <a:rPr lang="en-GB" sz="2800" b="1" dirty="0">
                <a:solidFill>
                  <a:schemeClr val="bg1"/>
                </a:solidFill>
              </a:rPr>
              <a:t>io</a:t>
            </a:r>
            <a:endParaRPr lang="es-GB" sz="2800" b="1" dirty="0">
              <a:solidFill>
                <a:schemeClr val="bg1"/>
              </a:solidFill>
            </a:endParaRPr>
          </a:p>
        </p:txBody>
      </p:sp>
      <p:sp>
        <p:nvSpPr>
          <p:cNvPr id="6" name="Rounded Rectangle 11">
            <a:extLst>
              <a:ext uri="{FF2B5EF4-FFF2-40B4-BE49-F238E27FC236}">
                <a16:creationId xmlns:a16="http://schemas.microsoft.com/office/drawing/2014/main" id="{0ED47745-6AFD-7C44-9329-C7B8594F8D12}"/>
              </a:ext>
            </a:extLst>
          </p:cNvPr>
          <p:cNvSpPr/>
          <p:nvPr/>
        </p:nvSpPr>
        <p:spPr>
          <a:xfrm>
            <a:off x="10507579" y="258166"/>
            <a:ext cx="1420564"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9">
            <a:extLst>
              <a:ext uri="{FF2B5EF4-FFF2-40B4-BE49-F238E27FC236}">
                <a16:creationId xmlns:a16="http://schemas.microsoft.com/office/drawing/2014/main" id="{20B3E478-8391-E948-84F4-FA1510CBD36D}"/>
              </a:ext>
            </a:extLst>
          </p:cNvPr>
          <p:cNvSpPr txBox="1"/>
          <p:nvPr/>
        </p:nvSpPr>
        <p:spPr>
          <a:xfrm>
            <a:off x="3895012" y="1672082"/>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soler</a:t>
            </a:r>
          </a:p>
        </p:txBody>
      </p:sp>
      <p:sp>
        <p:nvSpPr>
          <p:cNvPr id="8" name="TextBox 9">
            <a:extLst>
              <a:ext uri="{FF2B5EF4-FFF2-40B4-BE49-F238E27FC236}">
                <a16:creationId xmlns:a16="http://schemas.microsoft.com/office/drawing/2014/main" id="{086EC705-EA59-204B-BE44-00FD32FFA3A9}"/>
              </a:ext>
            </a:extLst>
          </p:cNvPr>
          <p:cNvSpPr txBox="1"/>
          <p:nvPr/>
        </p:nvSpPr>
        <p:spPr>
          <a:xfrm>
            <a:off x="3895012" y="4601141"/>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9">
            <a:extLst>
              <a:ext uri="{FF2B5EF4-FFF2-40B4-BE49-F238E27FC236}">
                <a16:creationId xmlns:a16="http://schemas.microsoft.com/office/drawing/2014/main" id="{C6ACAEA3-B1C1-8A4D-BFAC-B6B62CCB3B0C}"/>
              </a:ext>
            </a:extLst>
          </p:cNvPr>
          <p:cNvSpPr txBox="1"/>
          <p:nvPr/>
        </p:nvSpPr>
        <p:spPr>
          <a:xfrm>
            <a:off x="9230364" y="1672083"/>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costar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0938E10-FBBC-8E44-A2CC-06C9C646F6BE}"/>
              </a:ext>
            </a:extLst>
          </p:cNvPr>
          <p:cNvSpPr txBox="1"/>
          <p:nvPr/>
        </p:nvSpPr>
        <p:spPr>
          <a:xfrm>
            <a:off x="9230364" y="4601141"/>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preferir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2">
            <a:extLst>
              <a:ext uri="{FF2B5EF4-FFF2-40B4-BE49-F238E27FC236}">
                <a16:creationId xmlns:a16="http://schemas.microsoft.com/office/drawing/2014/main" id="{1956BA4F-52D2-1644-B1BF-EAB9A016720A}"/>
              </a:ext>
            </a:extLst>
          </p:cNvPr>
          <p:cNvSpPr txBox="1"/>
          <p:nvPr/>
        </p:nvSpPr>
        <p:spPr>
          <a:xfrm>
            <a:off x="160833" y="1672082"/>
            <a:ext cx="3050403" cy="1077218"/>
          </a:xfrm>
          <a:prstGeom prst="rect">
            <a:avLst/>
          </a:prstGeom>
          <a:noFill/>
        </p:spPr>
        <p:txBody>
          <a:bodyPr wrap="square" rtlCol="0">
            <a:spAutoFit/>
          </a:bodyPr>
          <a:lstStyle/>
          <a:p>
            <a:pPr algn="ctr"/>
            <a:r>
              <a:rPr lang="es-GB" sz="3200" b="1" dirty="0">
                <a:solidFill>
                  <a:srgbClr val="7030A0"/>
                </a:solidFill>
                <a:latin typeface="Book Antiqua" panose="02040602050305030304" pitchFamily="18" charset="0"/>
              </a:rPr>
              <a:t>[to usually do something]</a:t>
            </a:r>
          </a:p>
        </p:txBody>
      </p:sp>
      <p:pic>
        <p:nvPicPr>
          <p:cNvPr id="14" name="Imagen 13">
            <a:extLst>
              <a:ext uri="{FF2B5EF4-FFF2-40B4-BE49-F238E27FC236}">
                <a16:creationId xmlns:a16="http://schemas.microsoft.com/office/drawing/2014/main" id="{5E3198F5-4EBE-B840-A831-80BDE4765EE6}"/>
              </a:ext>
            </a:extLst>
          </p:cNvPr>
          <p:cNvPicPr>
            <a:picLocks noChangeAspect="1"/>
          </p:cNvPicPr>
          <p:nvPr/>
        </p:nvPicPr>
        <p:blipFill>
          <a:blip r:embed="rId3"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747216" y="3660877"/>
            <a:ext cx="1877640" cy="1880529"/>
          </a:xfrm>
          <a:prstGeom prst="rect">
            <a:avLst/>
          </a:prstGeom>
        </p:spPr>
      </p:pic>
      <p:sp>
        <p:nvSpPr>
          <p:cNvPr id="15" name="CuadroTexto 14">
            <a:extLst>
              <a:ext uri="{FF2B5EF4-FFF2-40B4-BE49-F238E27FC236}">
                <a16:creationId xmlns:a16="http://schemas.microsoft.com/office/drawing/2014/main" id="{483C2A3C-DF51-5043-BEC8-129BE340A1D0}"/>
              </a:ext>
            </a:extLst>
          </p:cNvPr>
          <p:cNvSpPr txBox="1"/>
          <p:nvPr/>
        </p:nvSpPr>
        <p:spPr>
          <a:xfrm>
            <a:off x="650335" y="5414114"/>
            <a:ext cx="2071401" cy="400110"/>
          </a:xfrm>
          <a:prstGeom prst="rect">
            <a:avLst/>
          </a:prstGeom>
          <a:noFill/>
        </p:spPr>
        <p:txBody>
          <a:bodyPr wrap="none" rtlCol="0">
            <a:spAutoFit/>
          </a:bodyPr>
          <a:lstStyle/>
          <a:p>
            <a:r>
              <a:rPr lang="es-GB" sz="2000" dirty="0">
                <a:solidFill>
                  <a:schemeClr val="accent5">
                    <a:lumMod val="50000"/>
                  </a:schemeClr>
                </a:solidFill>
                <a:highlight>
                  <a:srgbClr val="FBF0D5"/>
                </a:highlight>
              </a:rPr>
              <a:t>[to try, to taste]</a:t>
            </a:r>
          </a:p>
        </p:txBody>
      </p:sp>
      <p:pic>
        <p:nvPicPr>
          <p:cNvPr id="16" name="Imagen 15">
            <a:extLst>
              <a:ext uri="{FF2B5EF4-FFF2-40B4-BE49-F238E27FC236}">
                <a16:creationId xmlns:a16="http://schemas.microsoft.com/office/drawing/2014/main" id="{FCDECE90-A28B-2243-A7EF-CCED7722C8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3331" y="592617"/>
            <a:ext cx="1781119" cy="2158932"/>
          </a:xfrm>
          <a:prstGeom prst="rect">
            <a:avLst/>
          </a:prstGeom>
        </p:spPr>
      </p:pic>
      <p:sp>
        <p:nvSpPr>
          <p:cNvPr id="17" name="CuadroTexto 16">
            <a:extLst>
              <a:ext uri="{FF2B5EF4-FFF2-40B4-BE49-F238E27FC236}">
                <a16:creationId xmlns:a16="http://schemas.microsoft.com/office/drawing/2014/main" id="{FB859F53-A237-194C-AB03-F264ED165BED}"/>
              </a:ext>
            </a:extLst>
          </p:cNvPr>
          <p:cNvSpPr txBox="1"/>
          <p:nvPr/>
        </p:nvSpPr>
        <p:spPr>
          <a:xfrm>
            <a:off x="6443769" y="4724252"/>
            <a:ext cx="2465006" cy="584775"/>
          </a:xfrm>
          <a:prstGeom prst="rect">
            <a:avLst/>
          </a:prstGeom>
          <a:noFill/>
        </p:spPr>
        <p:txBody>
          <a:bodyPr wrap="square" rtlCol="0">
            <a:spAutoFit/>
          </a:bodyPr>
          <a:lstStyle/>
          <a:p>
            <a:pPr algn="ctr"/>
            <a:r>
              <a:rPr lang="es-GB" sz="3200" b="1" dirty="0">
                <a:solidFill>
                  <a:srgbClr val="00B050"/>
                </a:solidFill>
                <a:latin typeface="Chalkboard" panose="03050602040202020205" pitchFamily="66" charset="77"/>
              </a:rPr>
              <a:t>[</a:t>
            </a:r>
            <a:r>
              <a:rPr lang="es-GB" sz="3200" b="1">
                <a:solidFill>
                  <a:srgbClr val="00B050"/>
                </a:solidFill>
                <a:latin typeface="Chalkboard" panose="03050602040202020205" pitchFamily="66" charset="77"/>
              </a:rPr>
              <a:t>to prefer]</a:t>
            </a:r>
            <a:endParaRPr lang="es-GB" sz="3200" b="1" dirty="0">
              <a:solidFill>
                <a:srgbClr val="00B050"/>
              </a:solidFill>
              <a:latin typeface="Chalkboard" panose="03050602040202020205" pitchFamily="66" charset="77"/>
            </a:endParaRPr>
          </a:p>
        </p:txBody>
      </p:sp>
      <p:sp>
        <p:nvSpPr>
          <p:cNvPr id="18" name="CuadroTexto 17">
            <a:extLst>
              <a:ext uri="{FF2B5EF4-FFF2-40B4-BE49-F238E27FC236}">
                <a16:creationId xmlns:a16="http://schemas.microsoft.com/office/drawing/2014/main" id="{3D6735C9-06E1-F748-859B-6FEA2D158345}"/>
              </a:ext>
            </a:extLst>
          </p:cNvPr>
          <p:cNvSpPr txBox="1"/>
          <p:nvPr/>
        </p:nvSpPr>
        <p:spPr>
          <a:xfrm>
            <a:off x="7208595" y="2729287"/>
            <a:ext cx="1210588" cy="400110"/>
          </a:xfrm>
          <a:prstGeom prst="rect">
            <a:avLst/>
          </a:prstGeom>
          <a:noFill/>
        </p:spPr>
        <p:txBody>
          <a:bodyPr wrap="none" rtlCol="0">
            <a:spAutoFit/>
          </a:bodyPr>
          <a:lstStyle/>
          <a:p>
            <a:r>
              <a:rPr lang="es-GB" sz="2000" dirty="0">
                <a:solidFill>
                  <a:schemeClr val="accent5">
                    <a:lumMod val="50000"/>
                  </a:schemeClr>
                </a:solidFill>
                <a:highlight>
                  <a:srgbClr val="FBF0D5"/>
                </a:highlight>
              </a:rPr>
              <a:t>[</a:t>
            </a:r>
            <a:r>
              <a:rPr lang="es-GB" sz="2000">
                <a:solidFill>
                  <a:schemeClr val="accent5">
                    <a:lumMod val="50000"/>
                  </a:schemeClr>
                </a:solidFill>
                <a:highlight>
                  <a:srgbClr val="FBF0D5"/>
                </a:highlight>
              </a:rPr>
              <a:t>to cost]</a:t>
            </a:r>
            <a:endParaRPr lang="es-GB" sz="2000" dirty="0">
              <a:solidFill>
                <a:schemeClr val="accent5">
                  <a:lumMod val="50000"/>
                </a:schemeClr>
              </a:solidFill>
              <a:highlight>
                <a:srgbClr val="FBF0D5"/>
              </a:highlight>
            </a:endParaRPr>
          </a:p>
        </p:txBody>
      </p:sp>
      <p:sp>
        <p:nvSpPr>
          <p:cNvPr id="19" name="Speech Bubble: Rectangle with Corners Rounded 14">
            <a:extLst>
              <a:ext uri="{FF2B5EF4-FFF2-40B4-BE49-F238E27FC236}">
                <a16:creationId xmlns:a16="http://schemas.microsoft.com/office/drawing/2014/main" id="{5BE1C1A8-C0A1-0341-8CD4-04AB77F5628B}"/>
              </a:ext>
            </a:extLst>
          </p:cNvPr>
          <p:cNvSpPr/>
          <p:nvPr/>
        </p:nvSpPr>
        <p:spPr>
          <a:xfrm>
            <a:off x="6416888" y="2764882"/>
            <a:ext cx="5154808" cy="1662808"/>
          </a:xfrm>
          <a:prstGeom prst="wedgeRoundRectCallout">
            <a:avLst>
              <a:gd name="adj1" fmla="val -17375"/>
              <a:gd name="adj2" fmla="val 62670"/>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a:solidFill>
                  <a:srgbClr val="002060"/>
                </a:solidFill>
                <a:latin typeface="Century Gothic" panose="020B0502020202020204" pitchFamily="34" charset="0"/>
                <a:ea typeface="Calibri" panose="020F0502020204030204" pitchFamily="34" charset="0"/>
              </a:rPr>
              <a:t>The stem of ‘preferir’ changes (e-&gt;ie), like ‘querer’.</a:t>
            </a:r>
            <a:endParaRPr lang="en-GB" sz="2000" dirty="0">
              <a:solidFill>
                <a:srgbClr val="002060"/>
              </a:solidFill>
              <a:latin typeface="Century Gothic" panose="020B0502020202020204" pitchFamily="34" charset="0"/>
              <a:ea typeface="Calibri" panose="020F0502020204030204" pitchFamily="34" charset="0"/>
            </a:endParaRPr>
          </a:p>
        </p:txBody>
      </p:sp>
      <p:sp>
        <p:nvSpPr>
          <p:cNvPr id="3" name="Rectangle 2"/>
          <p:cNvSpPr/>
          <p:nvPr/>
        </p:nvSpPr>
        <p:spPr>
          <a:xfrm>
            <a:off x="6594776" y="3556073"/>
            <a:ext cx="2608406" cy="400110"/>
          </a:xfrm>
          <a:prstGeom prst="rect">
            <a:avLst/>
          </a:prstGeom>
        </p:spPr>
        <p:txBody>
          <a:bodyPr wrap="none">
            <a:spAutoFit/>
          </a:bodyPr>
          <a:lstStyle/>
          <a:p>
            <a:r>
              <a:rPr lang="en-GB" sz="2000">
                <a:solidFill>
                  <a:srgbClr val="002060"/>
                </a:solidFill>
                <a:latin typeface="Century Gothic" panose="020B0502020202020204" pitchFamily="34" charset="0"/>
                <a:ea typeface="Calibri" panose="020F0502020204030204" pitchFamily="34" charset="0"/>
              </a:rPr>
              <a:t>qu</a:t>
            </a:r>
            <a:r>
              <a:rPr lang="en-GB" sz="2000" b="1">
                <a:solidFill>
                  <a:srgbClr val="002060"/>
                </a:solidFill>
                <a:latin typeface="Century Gothic" panose="020B0502020202020204" pitchFamily="34" charset="0"/>
                <a:ea typeface="Calibri" panose="020F0502020204030204" pitchFamily="34" charset="0"/>
              </a:rPr>
              <a:t>e</a:t>
            </a:r>
            <a:r>
              <a:rPr lang="en-GB" sz="2000">
                <a:solidFill>
                  <a:srgbClr val="002060"/>
                </a:solidFill>
                <a:latin typeface="Century Gothic" panose="020B0502020202020204" pitchFamily="34" charset="0"/>
                <a:ea typeface="Calibri" panose="020F0502020204030204" pitchFamily="34" charset="0"/>
              </a:rPr>
              <a:t>rer (to want) </a:t>
            </a:r>
            <a:r>
              <a:rPr lang="en-GB" sz="2000">
                <a:solidFill>
                  <a:srgbClr val="002060"/>
                </a:solidFill>
                <a:latin typeface="Century Gothic" panose="020B0502020202020204" pitchFamily="34" charset="0"/>
                <a:ea typeface="Calibri" panose="020F0502020204030204" pitchFamily="34" charset="0"/>
                <a:sym typeface="Wingdings" pitchFamily="2" charset="2"/>
              </a:rPr>
              <a:t> </a:t>
            </a:r>
            <a:endParaRPr lang="en-GB" sz="2000"/>
          </a:p>
        </p:txBody>
      </p:sp>
      <p:sp>
        <p:nvSpPr>
          <p:cNvPr id="5" name="Rectangle 4"/>
          <p:cNvSpPr/>
          <p:nvPr/>
        </p:nvSpPr>
        <p:spPr>
          <a:xfrm>
            <a:off x="9065131" y="3558718"/>
            <a:ext cx="2004075" cy="400110"/>
          </a:xfrm>
          <a:prstGeom prst="rect">
            <a:avLst/>
          </a:prstGeom>
        </p:spPr>
        <p:txBody>
          <a:bodyPr wrap="none">
            <a:spAutoFit/>
          </a:bodyPr>
          <a:lstStyle/>
          <a:p>
            <a:pPr lvl="0" algn="ctr">
              <a:spcAft>
                <a:spcPts val="800"/>
              </a:spcAft>
              <a:defRPr/>
            </a:pPr>
            <a:r>
              <a:rPr lang="en-GB" sz="2000">
                <a:solidFill>
                  <a:srgbClr val="002060"/>
                </a:solidFill>
                <a:latin typeface="Century Gothic" panose="020B0502020202020204" pitchFamily="34" charset="0"/>
                <a:ea typeface="Calibri" panose="020F0502020204030204" pitchFamily="34" charset="0"/>
                <a:sym typeface="Wingdings" pitchFamily="2" charset="2"/>
              </a:rPr>
              <a:t>qu</a:t>
            </a:r>
            <a:r>
              <a:rPr lang="en-GB" sz="2000" b="1">
                <a:solidFill>
                  <a:srgbClr val="002060"/>
                </a:solidFill>
                <a:latin typeface="Century Gothic" panose="020B0502020202020204" pitchFamily="34" charset="0"/>
                <a:ea typeface="Calibri" panose="020F0502020204030204" pitchFamily="34" charset="0"/>
                <a:sym typeface="Wingdings" pitchFamily="2" charset="2"/>
              </a:rPr>
              <a:t>ie</a:t>
            </a:r>
            <a:r>
              <a:rPr lang="en-GB" sz="2000">
                <a:solidFill>
                  <a:srgbClr val="002060"/>
                </a:solidFill>
                <a:latin typeface="Century Gothic" panose="020B0502020202020204" pitchFamily="34" charset="0"/>
                <a:ea typeface="Calibri" panose="020F0502020204030204" pitchFamily="34" charset="0"/>
                <a:sym typeface="Wingdings" pitchFamily="2" charset="2"/>
              </a:rPr>
              <a:t>ro (I want)</a:t>
            </a:r>
            <a:endParaRPr lang="en-GB" sz="2000" dirty="0">
              <a:solidFill>
                <a:srgbClr val="002060"/>
              </a:solidFill>
              <a:latin typeface="Century Gothic" panose="020B0502020202020204" pitchFamily="34" charset="0"/>
              <a:ea typeface="Calibri" panose="020F0502020204030204" pitchFamily="34" charset="0"/>
              <a:sym typeface="Wingdings" pitchFamily="2" charset="2"/>
            </a:endParaRPr>
          </a:p>
        </p:txBody>
      </p:sp>
      <p:sp>
        <p:nvSpPr>
          <p:cNvPr id="11" name="Rectangle 10"/>
          <p:cNvSpPr/>
          <p:nvPr/>
        </p:nvSpPr>
        <p:spPr>
          <a:xfrm>
            <a:off x="6594776" y="3977240"/>
            <a:ext cx="2771913" cy="400110"/>
          </a:xfrm>
          <a:prstGeom prst="rect">
            <a:avLst/>
          </a:prstGeom>
        </p:spPr>
        <p:txBody>
          <a:bodyPr wrap="none">
            <a:spAutoFit/>
          </a:bodyPr>
          <a:lstStyle/>
          <a:p>
            <a:r>
              <a:rPr lang="en-GB" sz="2000">
                <a:solidFill>
                  <a:srgbClr val="002060"/>
                </a:solidFill>
                <a:latin typeface="Century Gothic" panose="020B0502020202020204" pitchFamily="34" charset="0"/>
                <a:ea typeface="Calibri" panose="020F0502020204030204" pitchFamily="34" charset="0"/>
                <a:sym typeface="Wingdings" pitchFamily="2" charset="2"/>
              </a:rPr>
              <a:t>pref</a:t>
            </a:r>
            <a:r>
              <a:rPr lang="en-GB" sz="2000" b="1">
                <a:solidFill>
                  <a:srgbClr val="002060"/>
                </a:solidFill>
                <a:latin typeface="Century Gothic" panose="020B0502020202020204" pitchFamily="34" charset="0"/>
                <a:ea typeface="Calibri" panose="020F0502020204030204" pitchFamily="34" charset="0"/>
                <a:sym typeface="Wingdings" pitchFamily="2" charset="2"/>
              </a:rPr>
              <a:t>e</a:t>
            </a:r>
            <a:r>
              <a:rPr lang="en-GB" sz="2000">
                <a:solidFill>
                  <a:srgbClr val="002060"/>
                </a:solidFill>
                <a:latin typeface="Century Gothic" panose="020B0502020202020204" pitchFamily="34" charset="0"/>
                <a:ea typeface="Calibri" panose="020F0502020204030204" pitchFamily="34" charset="0"/>
                <a:sym typeface="Wingdings" pitchFamily="2" charset="2"/>
              </a:rPr>
              <a:t>rir (to prefer)  </a:t>
            </a:r>
            <a:endParaRPr lang="en-GB" sz="2000"/>
          </a:p>
        </p:txBody>
      </p:sp>
      <p:sp>
        <p:nvSpPr>
          <p:cNvPr id="12" name="Rectangle 11"/>
          <p:cNvSpPr/>
          <p:nvPr/>
        </p:nvSpPr>
        <p:spPr>
          <a:xfrm>
            <a:off x="9203182" y="3936786"/>
            <a:ext cx="2282997" cy="400110"/>
          </a:xfrm>
          <a:prstGeom prst="rect">
            <a:avLst/>
          </a:prstGeom>
        </p:spPr>
        <p:txBody>
          <a:bodyPr wrap="none">
            <a:spAutoFit/>
          </a:bodyPr>
          <a:lstStyle/>
          <a:p>
            <a:pPr lvl="0" algn="ctr">
              <a:spcAft>
                <a:spcPts val="800"/>
              </a:spcAft>
              <a:defRPr/>
            </a:pPr>
            <a:r>
              <a:rPr lang="en-GB" sz="2000">
                <a:solidFill>
                  <a:srgbClr val="002060"/>
                </a:solidFill>
                <a:latin typeface="Century Gothic" panose="020B0502020202020204" pitchFamily="34" charset="0"/>
                <a:ea typeface="Calibri" panose="020F0502020204030204" pitchFamily="34" charset="0"/>
                <a:sym typeface="Wingdings" pitchFamily="2" charset="2"/>
              </a:rPr>
              <a:t>pref</a:t>
            </a:r>
            <a:r>
              <a:rPr lang="en-GB" sz="2000" b="1">
                <a:solidFill>
                  <a:srgbClr val="002060"/>
                </a:solidFill>
                <a:latin typeface="Century Gothic" panose="020B0502020202020204" pitchFamily="34" charset="0"/>
                <a:ea typeface="Calibri" panose="020F0502020204030204" pitchFamily="34" charset="0"/>
                <a:sym typeface="Wingdings" pitchFamily="2" charset="2"/>
              </a:rPr>
              <a:t>ie</a:t>
            </a:r>
            <a:r>
              <a:rPr lang="en-GB" sz="2000">
                <a:solidFill>
                  <a:srgbClr val="002060"/>
                </a:solidFill>
                <a:latin typeface="Century Gothic" panose="020B0502020202020204" pitchFamily="34" charset="0"/>
                <a:ea typeface="Calibri" panose="020F0502020204030204" pitchFamily="34" charset="0"/>
                <a:sym typeface="Wingdings" pitchFamily="2" charset="2"/>
              </a:rPr>
              <a:t>ro (I prefer)</a:t>
            </a:r>
            <a:endParaRPr lang="en-GB" sz="2000" dirty="0">
              <a:solidFill>
                <a:srgbClr val="002060"/>
              </a:solidFill>
              <a:latin typeface="Century Gothic" panose="020B0502020202020204" pitchFamily="34" charset="0"/>
              <a:ea typeface="Calibri" panose="020F0502020204030204" pitchFamily="34" charset="0"/>
              <a:sym typeface="Wingdings" pitchFamily="2" charset="2"/>
            </a:endParaRPr>
          </a:p>
        </p:txBody>
      </p:sp>
    </p:spTree>
    <p:extLst>
      <p:ext uri="{BB962C8B-B14F-4D97-AF65-F5344CB8AC3E}">
        <p14:creationId xmlns:p14="http://schemas.microsoft.com/office/powerpoint/2010/main" val="78675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build="allAtOnce"/>
      <p:bldP spid="13" grpId="0" build="allAtOnce"/>
      <p:bldP spid="15" grpId="0"/>
      <p:bldP spid="15" grpId="1"/>
      <p:bldP spid="17" grpId="0"/>
      <p:bldP spid="17" grpId="1"/>
      <p:bldP spid="18" grpId="0"/>
      <p:bldP spid="18" grpId="1"/>
      <p:bldP spid="19" grpId="0" animBg="1"/>
      <p:bldP spid="19" grpId="1" animBg="1"/>
      <p:bldP spid="3" grpId="0"/>
      <p:bldP spid="3" grpId="1"/>
      <p:bldP spid="5" grpId="0"/>
      <p:bldP spid="5" grpId="1"/>
      <p:bldP spid="11" grpId="0"/>
      <p:bldP spid="11"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671595" cy="894143"/>
          </a:xfrm>
        </p:spPr>
        <p:txBody>
          <a:bodyPr>
            <a:noAutofit/>
          </a:bodyPr>
          <a:lstStyle/>
          <a:p>
            <a:r>
              <a:rPr lang="en-GB" sz="2400" b="1" dirty="0">
                <a:solidFill>
                  <a:schemeClr val="bg1"/>
                </a:solidFill>
              </a:rPr>
              <a:t>Using stem-changing verbs</a:t>
            </a:r>
            <a:br>
              <a:rPr lang="en-GB" sz="2400" b="1" dirty="0">
                <a:solidFill>
                  <a:schemeClr val="bg1"/>
                </a:solidFill>
              </a:rPr>
            </a:br>
            <a:r>
              <a:rPr lang="en-GB" sz="2400" dirty="0" err="1">
                <a:solidFill>
                  <a:schemeClr val="bg1"/>
                </a:solidFill>
              </a:rPr>
              <a:t>Verbs</a:t>
            </a:r>
            <a:r>
              <a:rPr lang="en-GB" sz="2400" dirty="0">
                <a:solidFill>
                  <a:schemeClr val="bg1"/>
                </a:solidFill>
              </a:rPr>
              <a:t> </a:t>
            </a:r>
            <a:r>
              <a:rPr lang="en-GB" sz="2400" dirty="0" err="1">
                <a:solidFill>
                  <a:schemeClr val="bg1"/>
                </a:solidFill>
              </a:rPr>
              <a:t>probar</a:t>
            </a:r>
            <a:r>
              <a:rPr lang="en-GB" sz="2400" dirty="0">
                <a:solidFill>
                  <a:schemeClr val="bg1"/>
                </a:solidFill>
              </a:rPr>
              <a:t>, </a:t>
            </a:r>
            <a:r>
              <a:rPr lang="en-GB" sz="2400" dirty="0" err="1">
                <a:solidFill>
                  <a:schemeClr val="bg1"/>
                </a:solidFill>
              </a:rPr>
              <a:t>costar</a:t>
            </a:r>
            <a:r>
              <a:rPr lang="en-GB" sz="2400" dirty="0">
                <a:solidFill>
                  <a:schemeClr val="bg1"/>
                </a:solidFill>
              </a:rPr>
              <a:t> and soler</a:t>
            </a:r>
            <a:endParaRPr lang="en-GB" sz="2400" b="1" dirty="0">
              <a:solidFill>
                <a:schemeClr val="bg1"/>
              </a:solidFill>
            </a:endParaRPr>
          </a:p>
        </p:txBody>
      </p:sp>
      <p:sp>
        <p:nvSpPr>
          <p:cNvPr id="3" name="Rectangle 2"/>
          <p:cNvSpPr/>
          <p:nvPr/>
        </p:nvSpPr>
        <p:spPr>
          <a:xfrm>
            <a:off x="269226" y="1253232"/>
            <a:ext cx="12001765" cy="492443"/>
          </a:xfrm>
          <a:prstGeom prst="rect">
            <a:avLst/>
          </a:prstGeom>
        </p:spPr>
        <p:txBody>
          <a:bodyPr wrap="square">
            <a:spAutoFit/>
          </a:bodyPr>
          <a:lstStyle/>
          <a:p>
            <a:pPr lvl="0">
              <a:spcAft>
                <a:spcPts val="800"/>
              </a:spcAft>
              <a:defRPr/>
            </a:pPr>
            <a:r>
              <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As you</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know, the stem may change on some verbs.</a:t>
            </a:r>
            <a:endPar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1897638" y="3932362"/>
            <a:ext cx="4068890"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Pr</a:t>
            </a:r>
            <a:r>
              <a:rPr kumimoji="0" lang="en-GB" sz="2400" b="1" i="0"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Wingdings" panose="05000000000000000000" pitchFamily="2" charset="2"/>
              </a:rPr>
              <a:t>ue</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bas</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la</a:t>
            </a:r>
            <a:r>
              <a:rPr kumimoji="0" lang="en-GB" sz="2400" b="0" i="0" u="none" strike="noStrike" kern="0" cap="none" spc="0" normalizeH="0" noProof="0" dirty="0">
                <a:ln>
                  <a:noFill/>
                </a:ln>
                <a:effectLst/>
                <a:uLnTx/>
                <a:uFillTx/>
                <a:latin typeface="Century Gothic" panose="020B0502020202020204" pitchFamily="34" charset="0"/>
                <a:ea typeface="+mn-ea"/>
                <a:cs typeface="Arial"/>
                <a:sym typeface="Wingdings" panose="05000000000000000000" pitchFamily="2" charset="2"/>
              </a:rPr>
              <a:t> leche.</a:t>
            </a:r>
            <a:endParaRPr kumimoji="0" lang="en-GB" sz="2400" b="1" i="0" u="none" strike="noStrike" kern="1200" cap="none" spc="0" normalizeH="0" baseline="0" noProof="0" dirty="0">
              <a:ln>
                <a:noFill/>
              </a:ln>
              <a:effectLst/>
              <a:uLnTx/>
              <a:uFillTx/>
              <a:latin typeface="Century Gothic" panose="020B0502020202020204" pitchFamily="34" charset="0"/>
              <a:ea typeface="+mn-ea"/>
            </a:endParaRPr>
          </a:p>
        </p:txBody>
      </p:sp>
      <p:sp>
        <p:nvSpPr>
          <p:cNvPr id="6" name="Rectangle 5"/>
          <p:cNvSpPr/>
          <p:nvPr/>
        </p:nvSpPr>
        <p:spPr>
          <a:xfrm>
            <a:off x="269225" y="1873107"/>
            <a:ext cx="8901969" cy="523220"/>
          </a:xfrm>
          <a:prstGeom prst="rect">
            <a:avLst/>
          </a:prstGeom>
        </p:spPr>
        <p:txBody>
          <a:bodyPr wrap="square">
            <a:spAutoFit/>
          </a:bodyPr>
          <a:lstStyle/>
          <a:p>
            <a:pPr lvl="0">
              <a:spcAft>
                <a:spcPts val="800"/>
              </a:spcAft>
              <a:defRPr/>
            </a:pPr>
            <a:r>
              <a:rPr lang="en-GB" sz="2600">
                <a:latin typeface="Century Gothic" panose="020B0502020202020204" pitchFamily="34" charset="0"/>
                <a:ea typeface="Calibri" panose="020F0502020204030204" pitchFamily="34" charset="0"/>
              </a:rPr>
              <a:t>One type of change </a:t>
            </a:r>
            <a:r>
              <a:rPr lang="en-GB" sz="2600" dirty="0">
                <a:latin typeface="Century Gothic" panose="020B0502020202020204" pitchFamily="34" charset="0"/>
                <a:ea typeface="Calibri" panose="020F0502020204030204" pitchFamily="34" charset="0"/>
              </a:rPr>
              <a:t>is </a:t>
            </a:r>
            <a:r>
              <a:rPr lang="en-GB" sz="2600" b="1">
                <a:latin typeface="Century Gothic" panose="020B0502020202020204" pitchFamily="34" charset="0"/>
                <a:ea typeface="Calibri" panose="020F0502020204030204" pitchFamily="34" charset="0"/>
              </a:rPr>
              <a:t>o</a:t>
            </a:r>
            <a:r>
              <a:rPr lang="en-GB" sz="2600">
                <a:latin typeface="Century Gothic" panose="020B0502020202020204" pitchFamily="34" charset="0"/>
                <a:ea typeface="Calibri" panose="020F0502020204030204" pitchFamily="34" charset="0"/>
              </a:rPr>
              <a:t> </a:t>
            </a:r>
            <a:r>
              <a:rPr lang="en-GB" sz="2800">
                <a:latin typeface="Century Gothic" panose="020B0502020202020204" pitchFamily="34" charset="0"/>
                <a:ea typeface="Calibri" panose="020F0502020204030204" pitchFamily="34" charset="0"/>
                <a:sym typeface="Wingdings" pitchFamily="2" charset="2"/>
              </a:rPr>
              <a:t></a:t>
            </a:r>
            <a:r>
              <a:rPr lang="en-GB" sz="2600">
                <a:latin typeface="Century Gothic" panose="020B0502020202020204" pitchFamily="34" charset="0"/>
                <a:ea typeface="Calibri" panose="020F0502020204030204" pitchFamily="34" charset="0"/>
              </a:rPr>
              <a:t> </a:t>
            </a:r>
            <a:r>
              <a:rPr lang="en-GB" sz="2600" b="1" dirty="0" err="1">
                <a:latin typeface="Century Gothic" panose="020B0502020202020204" pitchFamily="34" charset="0"/>
                <a:ea typeface="Calibri" panose="020F0502020204030204" pitchFamily="34" charset="0"/>
              </a:rPr>
              <a:t>ue</a:t>
            </a:r>
            <a:r>
              <a:rPr lang="en-GB" sz="2600" dirty="0">
                <a:latin typeface="Century Gothic" panose="020B0502020202020204" pitchFamily="34" charset="0"/>
                <a:ea typeface="Calibri" panose="020F0502020204030204" pitchFamily="34" charset="0"/>
              </a:rPr>
              <a:t>.</a:t>
            </a:r>
          </a:p>
        </p:txBody>
      </p:sp>
      <p:sp>
        <p:nvSpPr>
          <p:cNvPr id="8" name="Rectangle 7"/>
          <p:cNvSpPr/>
          <p:nvPr/>
        </p:nvSpPr>
        <p:spPr>
          <a:xfrm>
            <a:off x="269225" y="4055217"/>
            <a:ext cx="1848332" cy="461665"/>
          </a:xfrm>
          <a:prstGeom prst="rect">
            <a:avLst/>
          </a:prstGeom>
        </p:spPr>
        <p:txBody>
          <a:bodyPr wrap="square">
            <a:spAutoFit/>
          </a:bodyPr>
          <a:lstStyle/>
          <a:p>
            <a:pPr>
              <a:spcAft>
                <a:spcPts val="800"/>
              </a:spcAft>
              <a:defRPr/>
            </a:pPr>
            <a:r>
              <a:rPr lang="en-GB" sz="2400" dirty="0" err="1">
                <a:latin typeface="Century Gothic" panose="020B0502020202020204" pitchFamily="34" charset="0"/>
                <a:ea typeface="Calibri" panose="020F0502020204030204" pitchFamily="34" charset="0"/>
              </a:rPr>
              <a:t>Pr</a:t>
            </a:r>
            <a:r>
              <a:rPr lang="en-GB" sz="2400" b="1" dirty="0" err="1">
                <a:solidFill>
                  <a:srgbClr val="C00000"/>
                </a:solidFill>
                <a:latin typeface="Century Gothic" panose="020B0502020202020204" pitchFamily="34" charset="0"/>
                <a:ea typeface="Calibri" panose="020F0502020204030204" pitchFamily="34" charset="0"/>
              </a:rPr>
              <a:t>o</a:t>
            </a:r>
            <a:r>
              <a:rPr lang="en-GB" sz="2400" dirty="0" err="1">
                <a:latin typeface="Century Gothic" panose="020B0502020202020204" pitchFamily="34" charset="0"/>
                <a:ea typeface="Calibri" panose="020F0502020204030204" pitchFamily="34" charset="0"/>
              </a:rPr>
              <a:t>bar</a:t>
            </a:r>
            <a:r>
              <a:rPr lang="en-GB" sz="2400" dirty="0">
                <a:latin typeface="Century Gothic" panose="020B0502020202020204" pitchFamily="34" charset="0"/>
                <a:ea typeface="Calibri" panose="020F0502020204030204" pitchFamily="34" charset="0"/>
              </a:rPr>
              <a:t> </a:t>
            </a:r>
            <a:r>
              <a:rPr lang="en-GB" sz="2400" dirty="0">
                <a:latin typeface="Century Gothic" panose="020B0502020202020204" pitchFamily="34" charset="0"/>
                <a:ea typeface="Calibri" panose="020F0502020204030204" pitchFamily="34" charset="0"/>
                <a:sym typeface="Wingdings" pitchFamily="2" charset="2"/>
              </a:rPr>
              <a:t> </a:t>
            </a:r>
            <a:endParaRPr lang="en-GB" sz="2400" b="1" dirty="0">
              <a:latin typeface="Century Gothic" panose="020B0502020202020204" pitchFamily="34" charset="0"/>
              <a:ea typeface="Calibri" panose="020F0502020204030204" pitchFamily="34" charset="0"/>
            </a:endParaRPr>
          </a:p>
        </p:txBody>
      </p:sp>
      <p:sp>
        <p:nvSpPr>
          <p:cNvPr id="14" name="Rectangle 7">
            <a:extLst>
              <a:ext uri="{FF2B5EF4-FFF2-40B4-BE49-F238E27FC236}">
                <a16:creationId xmlns:a16="http://schemas.microsoft.com/office/drawing/2014/main" id="{256F6BD7-B4AA-2E48-8E26-9BC3AE3598BC}"/>
              </a:ext>
            </a:extLst>
          </p:cNvPr>
          <p:cNvSpPr/>
          <p:nvPr/>
        </p:nvSpPr>
        <p:spPr>
          <a:xfrm>
            <a:off x="269225" y="4658117"/>
            <a:ext cx="1757884" cy="461665"/>
          </a:xfrm>
          <a:prstGeom prst="rect">
            <a:avLst/>
          </a:prstGeom>
        </p:spPr>
        <p:txBody>
          <a:bodyPr wrap="square">
            <a:spAutoFit/>
          </a:bodyPr>
          <a:lstStyle/>
          <a:p>
            <a:pPr>
              <a:spcAft>
                <a:spcPts val="800"/>
              </a:spcAft>
              <a:defRPr/>
            </a:pPr>
            <a:r>
              <a:rPr lang="en-GB" sz="2400" dirty="0" err="1">
                <a:latin typeface="Century Gothic" panose="020B0502020202020204" pitchFamily="34" charset="0"/>
                <a:ea typeface="Calibri" panose="020F0502020204030204" pitchFamily="34" charset="0"/>
              </a:rPr>
              <a:t>C</a:t>
            </a:r>
            <a:r>
              <a:rPr lang="en-GB" sz="2400" b="1" dirty="0" err="1">
                <a:solidFill>
                  <a:srgbClr val="C00000"/>
                </a:solidFill>
                <a:latin typeface="Century Gothic" panose="020B0502020202020204" pitchFamily="34" charset="0"/>
                <a:ea typeface="Calibri" panose="020F0502020204030204" pitchFamily="34" charset="0"/>
              </a:rPr>
              <a:t>o</a:t>
            </a:r>
            <a:r>
              <a:rPr lang="en-GB" sz="2400" dirty="0" err="1">
                <a:latin typeface="Century Gothic" panose="020B0502020202020204" pitchFamily="34" charset="0"/>
                <a:ea typeface="Calibri" panose="020F0502020204030204" pitchFamily="34" charset="0"/>
              </a:rPr>
              <a:t>star</a:t>
            </a:r>
            <a:r>
              <a:rPr lang="en-GB" sz="2400" dirty="0">
                <a:latin typeface="Century Gothic" panose="020B0502020202020204" pitchFamily="34" charset="0"/>
                <a:ea typeface="Calibri" panose="020F0502020204030204" pitchFamily="34" charset="0"/>
              </a:rPr>
              <a:t> </a:t>
            </a:r>
            <a:r>
              <a:rPr lang="en-GB" sz="2400" dirty="0">
                <a:latin typeface="Century Gothic" panose="020B0502020202020204" pitchFamily="34" charset="0"/>
                <a:ea typeface="Calibri" panose="020F0502020204030204" pitchFamily="34" charset="0"/>
                <a:sym typeface="Wingdings" pitchFamily="2" charset="2"/>
              </a:rPr>
              <a:t> </a:t>
            </a:r>
            <a:endParaRPr lang="en-GB" sz="2400" b="1" dirty="0">
              <a:latin typeface="Century Gothic" panose="020B0502020202020204" pitchFamily="34" charset="0"/>
              <a:ea typeface="Calibri" panose="020F0502020204030204" pitchFamily="34" charset="0"/>
            </a:endParaRPr>
          </a:p>
        </p:txBody>
      </p:sp>
      <p:sp>
        <p:nvSpPr>
          <p:cNvPr id="16" name="TextBox 19">
            <a:extLst>
              <a:ext uri="{FF2B5EF4-FFF2-40B4-BE49-F238E27FC236}">
                <a16:creationId xmlns:a16="http://schemas.microsoft.com/office/drawing/2014/main" id="{77668719-892E-0848-8522-F41FC6338599}"/>
              </a:ext>
            </a:extLst>
          </p:cNvPr>
          <p:cNvSpPr txBox="1"/>
          <p:nvPr/>
        </p:nvSpPr>
        <p:spPr>
          <a:xfrm>
            <a:off x="1897638" y="4535263"/>
            <a:ext cx="4337283"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El pan c</a:t>
            </a:r>
            <a:r>
              <a:rPr kumimoji="0" lang="en-GB" sz="2400" b="1" i="0"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Wingdings" panose="05000000000000000000" pitchFamily="2" charset="2"/>
              </a:rPr>
              <a:t>ue</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sta un euro.</a:t>
            </a:r>
            <a:endParaRPr kumimoji="0" lang="en-GB" sz="2400" b="1" i="0" u="none" strike="noStrike" kern="1200" cap="none" spc="0" normalizeH="0" baseline="0" noProof="0" dirty="0">
              <a:ln>
                <a:noFill/>
              </a:ln>
              <a:effectLst/>
              <a:uLnTx/>
              <a:uFillTx/>
              <a:latin typeface="Century Gothic" panose="020B0502020202020204" pitchFamily="34" charset="0"/>
              <a:ea typeface="+mn-ea"/>
            </a:endParaRPr>
          </a:p>
        </p:txBody>
      </p:sp>
      <p:sp>
        <p:nvSpPr>
          <p:cNvPr id="17" name="Rectangle 7">
            <a:extLst>
              <a:ext uri="{FF2B5EF4-FFF2-40B4-BE49-F238E27FC236}">
                <a16:creationId xmlns:a16="http://schemas.microsoft.com/office/drawing/2014/main" id="{BB44226B-7061-A24C-BE7F-6334D2E17FF0}"/>
              </a:ext>
            </a:extLst>
          </p:cNvPr>
          <p:cNvSpPr/>
          <p:nvPr/>
        </p:nvSpPr>
        <p:spPr>
          <a:xfrm>
            <a:off x="269225" y="5265314"/>
            <a:ext cx="1483961" cy="461665"/>
          </a:xfrm>
          <a:prstGeom prst="rect">
            <a:avLst/>
          </a:prstGeom>
        </p:spPr>
        <p:txBody>
          <a:bodyPr wrap="square">
            <a:spAutoFit/>
          </a:bodyPr>
          <a:lstStyle/>
          <a:p>
            <a:pPr>
              <a:spcAft>
                <a:spcPts val="800"/>
              </a:spcAft>
              <a:defRPr/>
            </a:pPr>
            <a:r>
              <a:rPr lang="en-GB" sz="2400" dirty="0">
                <a:latin typeface="Century Gothic" panose="020B0502020202020204" pitchFamily="34" charset="0"/>
                <a:ea typeface="Calibri" panose="020F0502020204030204" pitchFamily="34" charset="0"/>
              </a:rPr>
              <a:t>S</a:t>
            </a:r>
            <a:r>
              <a:rPr lang="en-GB" sz="2400" b="1" dirty="0">
                <a:solidFill>
                  <a:srgbClr val="C00000"/>
                </a:solidFill>
                <a:latin typeface="Century Gothic" panose="020B0502020202020204" pitchFamily="34" charset="0"/>
                <a:ea typeface="Calibri" panose="020F0502020204030204" pitchFamily="34" charset="0"/>
              </a:rPr>
              <a:t>o</a:t>
            </a:r>
            <a:r>
              <a:rPr lang="en-GB" sz="2400" dirty="0">
                <a:latin typeface="Century Gothic" panose="020B0502020202020204" pitchFamily="34" charset="0"/>
                <a:ea typeface="Calibri" panose="020F0502020204030204" pitchFamily="34" charset="0"/>
              </a:rPr>
              <a:t>ler </a:t>
            </a:r>
            <a:r>
              <a:rPr lang="en-GB" sz="2400" dirty="0">
                <a:latin typeface="Century Gothic" panose="020B0502020202020204" pitchFamily="34" charset="0"/>
                <a:ea typeface="Calibri" panose="020F0502020204030204" pitchFamily="34" charset="0"/>
                <a:sym typeface="Wingdings" pitchFamily="2" charset="2"/>
              </a:rPr>
              <a:t> </a:t>
            </a:r>
            <a:endParaRPr lang="en-GB" sz="2400" b="1" dirty="0">
              <a:latin typeface="Century Gothic" panose="020B0502020202020204" pitchFamily="34" charset="0"/>
              <a:ea typeface="Calibri" panose="020F0502020204030204" pitchFamily="34" charset="0"/>
            </a:endParaRPr>
          </a:p>
        </p:txBody>
      </p:sp>
      <p:sp>
        <p:nvSpPr>
          <p:cNvPr id="18" name="TextBox 19">
            <a:extLst>
              <a:ext uri="{FF2B5EF4-FFF2-40B4-BE49-F238E27FC236}">
                <a16:creationId xmlns:a16="http://schemas.microsoft.com/office/drawing/2014/main" id="{20D9230B-531B-964E-9442-DE1E15C0FF0A}"/>
              </a:ext>
            </a:extLst>
          </p:cNvPr>
          <p:cNvSpPr txBox="1"/>
          <p:nvPr/>
        </p:nvSpPr>
        <p:spPr>
          <a:xfrm>
            <a:off x="1897638" y="5146755"/>
            <a:ext cx="5104813"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Century Gothic" panose="020B0502020202020204" pitchFamily="34" charset="0"/>
                <a:cs typeface="Arial"/>
                <a:sym typeface="Wingdings" panose="05000000000000000000" pitchFamily="2" charset="2"/>
              </a:rPr>
              <a:t>S</a:t>
            </a:r>
            <a:r>
              <a:rPr kumimoji="0" lang="en-GB" sz="2400" b="1" i="0" u="none" strike="noStrike" kern="0" cap="none" spc="0" normalizeH="0" baseline="0" noProof="0" dirty="0" err="1">
                <a:ln>
                  <a:noFill/>
                </a:ln>
                <a:solidFill>
                  <a:srgbClr val="C00000"/>
                </a:solidFill>
                <a:effectLst/>
                <a:uLnTx/>
                <a:uFillTx/>
                <a:latin typeface="Century Gothic" panose="020B0502020202020204" pitchFamily="34" charset="0"/>
                <a:cs typeface="Arial"/>
                <a:sym typeface="Wingdings" panose="05000000000000000000" pitchFamily="2" charset="2"/>
              </a:rPr>
              <a:t>ue</a:t>
            </a:r>
            <a:r>
              <a:rPr kumimoji="0" lang="en-GB" sz="2400" b="0" i="0" u="none" strike="noStrike" kern="0" cap="none" spc="0" normalizeH="0" baseline="0" noProof="0" dirty="0" err="1">
                <a:ln>
                  <a:noFill/>
                </a:ln>
                <a:effectLst/>
                <a:uLnTx/>
                <a:uFillTx/>
                <a:latin typeface="Century Gothic" panose="020B0502020202020204" pitchFamily="34" charset="0"/>
                <a:cs typeface="Arial"/>
                <a:sym typeface="Wingdings" panose="05000000000000000000" pitchFamily="2" charset="2"/>
              </a:rPr>
              <a:t>lo</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 comer</a:t>
            </a:r>
            <a:r>
              <a:rPr kumimoji="0" lang="en-GB" sz="2400" b="0" i="0" u="none" strike="noStrike" kern="0" cap="none" spc="0" normalizeH="0" noProof="0" dirty="0">
                <a:ln>
                  <a:noFill/>
                </a:ln>
                <a:effectLst/>
                <a:uLnTx/>
                <a:uFillTx/>
                <a:latin typeface="Century Gothic" panose="020B0502020202020204" pitchFamily="34" charset="0"/>
                <a:cs typeface="Arial"/>
                <a:sym typeface="Wingdings" panose="05000000000000000000" pitchFamily="2" charset="2"/>
              </a:rPr>
              <a:t> </a:t>
            </a:r>
            <a:r>
              <a:rPr kumimoji="0" lang="en-GB" sz="2400" b="0" i="0" u="none" strike="noStrike" kern="0" cap="none" spc="0" normalizeH="0" noProof="0" dirty="0" err="1">
                <a:ln>
                  <a:noFill/>
                </a:ln>
                <a:effectLst/>
                <a:uLnTx/>
                <a:uFillTx/>
                <a:latin typeface="Century Gothic" panose="020B0502020202020204" pitchFamily="34" charset="0"/>
                <a:cs typeface="Arial"/>
                <a:sym typeface="Wingdings" panose="05000000000000000000" pitchFamily="2" charset="2"/>
              </a:rPr>
              <a:t>temprano</a:t>
            </a:r>
            <a:r>
              <a:rPr kumimoji="0" lang="en-GB" sz="2400" b="0" i="0" u="none" strike="noStrike" kern="0" cap="none" spc="0" normalizeH="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1" i="0" u="none" strike="noStrike" kern="1200" cap="none" spc="0" normalizeH="0" baseline="0" noProof="0" dirty="0">
              <a:ln>
                <a:noFill/>
              </a:ln>
              <a:effectLst/>
              <a:uLnTx/>
              <a:uFillTx/>
              <a:latin typeface="Century Gothic" panose="020B0502020202020204" pitchFamily="34" charset="0"/>
            </a:endParaRPr>
          </a:p>
        </p:txBody>
      </p:sp>
      <p:sp>
        <p:nvSpPr>
          <p:cNvPr id="22" name="TextBox 19">
            <a:extLst>
              <a:ext uri="{FF2B5EF4-FFF2-40B4-BE49-F238E27FC236}">
                <a16:creationId xmlns:a16="http://schemas.microsoft.com/office/drawing/2014/main" id="{9F9724D9-7703-A344-983B-769B30790738}"/>
              </a:ext>
            </a:extLst>
          </p:cNvPr>
          <p:cNvSpPr txBox="1"/>
          <p:nvPr/>
        </p:nvSpPr>
        <p:spPr>
          <a:xfrm>
            <a:off x="5096165" y="3932362"/>
            <a:ext cx="3812571"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i="1" kern="0">
                <a:latin typeface="Century Gothic" panose="020B0502020202020204" pitchFamily="34" charset="0"/>
                <a:cs typeface="Arial"/>
                <a:sym typeface="Wingdings" panose="05000000000000000000" pitchFamily="2" charset="2"/>
              </a:rPr>
              <a:t>You</a:t>
            </a:r>
            <a:r>
              <a:rPr kumimoji="0" lang="en-GB" sz="2400" b="0" i="1" u="none" strike="noStrike" kern="0" cap="none" spc="0" normalizeH="0" baseline="0" noProof="0">
                <a:ln>
                  <a:noFill/>
                </a:ln>
                <a:effectLst/>
                <a:uLnTx/>
                <a:uFillTx/>
                <a:latin typeface="Century Gothic" panose="020B0502020202020204" pitchFamily="34" charset="0"/>
                <a:cs typeface="Arial"/>
                <a:sym typeface="Wingdings" panose="05000000000000000000" pitchFamily="2" charset="2"/>
              </a:rPr>
              <a:t> try/taste </a:t>
            </a:r>
            <a:r>
              <a:rPr kumimoji="0" lang="en-GB" sz="2400" b="0" i="1"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the milk.</a:t>
            </a:r>
            <a:endParaRPr kumimoji="0" lang="en-GB" sz="2400" b="1" i="1" u="none" strike="noStrike" kern="1200" cap="none" spc="0" normalizeH="0" baseline="0" noProof="0" dirty="0">
              <a:ln>
                <a:noFill/>
              </a:ln>
              <a:effectLst/>
              <a:uLnTx/>
              <a:uFillTx/>
              <a:latin typeface="Century Gothic" panose="020B0502020202020204" pitchFamily="34" charset="0"/>
            </a:endParaRPr>
          </a:p>
        </p:txBody>
      </p:sp>
      <p:sp>
        <p:nvSpPr>
          <p:cNvPr id="23" name="TextBox 19">
            <a:extLst>
              <a:ext uri="{FF2B5EF4-FFF2-40B4-BE49-F238E27FC236}">
                <a16:creationId xmlns:a16="http://schemas.microsoft.com/office/drawing/2014/main" id="{C193B9A5-F5D8-3242-A92A-CC5E037A373B}"/>
              </a:ext>
            </a:extLst>
          </p:cNvPr>
          <p:cNvSpPr txBox="1"/>
          <p:nvPr/>
        </p:nvSpPr>
        <p:spPr>
          <a:xfrm>
            <a:off x="5671595" y="4644133"/>
            <a:ext cx="4102727"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GB" sz="2400" i="1" kern="0">
                <a:latin typeface="Century Gothic" panose="020B0502020202020204" pitchFamily="34" charset="0"/>
                <a:cs typeface="Arial"/>
                <a:sym typeface="Wingdings" panose="05000000000000000000" pitchFamily="2" charset="2"/>
              </a:rPr>
              <a:t>The bread </a:t>
            </a:r>
            <a:r>
              <a:rPr lang="en-GB" sz="2400" i="1" kern="0" dirty="0">
                <a:latin typeface="Century Gothic" panose="020B0502020202020204" pitchFamily="34" charset="0"/>
                <a:cs typeface="Arial"/>
                <a:sym typeface="Wingdings" panose="05000000000000000000" pitchFamily="2" charset="2"/>
              </a:rPr>
              <a:t>costs one euro.</a:t>
            </a:r>
            <a:endParaRPr kumimoji="0" lang="en-GB" sz="2400" b="1" i="1" u="none" strike="noStrike" kern="1200" cap="none" spc="0" normalizeH="0" baseline="0" noProof="0" dirty="0">
              <a:ln>
                <a:noFill/>
              </a:ln>
              <a:effectLst/>
              <a:uLnTx/>
              <a:uFillTx/>
              <a:latin typeface="Century Gothic" panose="020B0502020202020204" pitchFamily="34" charset="0"/>
            </a:endParaRPr>
          </a:p>
        </p:txBody>
      </p:sp>
      <p:sp>
        <p:nvSpPr>
          <p:cNvPr id="24" name="TextBox 19">
            <a:extLst>
              <a:ext uri="{FF2B5EF4-FFF2-40B4-BE49-F238E27FC236}">
                <a16:creationId xmlns:a16="http://schemas.microsoft.com/office/drawing/2014/main" id="{49F30F73-D59E-0347-A9B1-676B617766C8}"/>
              </a:ext>
            </a:extLst>
          </p:cNvPr>
          <p:cNvSpPr txBox="1"/>
          <p:nvPr/>
        </p:nvSpPr>
        <p:spPr>
          <a:xfrm>
            <a:off x="5671595" y="5146755"/>
            <a:ext cx="422066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i="1" kern="0" noProof="0" dirty="0">
                <a:latin typeface="Century Gothic" panose="020B0502020202020204" pitchFamily="34" charset="0"/>
                <a:cs typeface="Arial"/>
                <a:sym typeface="Wingdings" panose="05000000000000000000" pitchFamily="2" charset="2"/>
              </a:rPr>
              <a:t>I usually eat early.</a:t>
            </a:r>
            <a:endParaRPr kumimoji="0" lang="en-GB" sz="2400" b="1" i="1" u="none" strike="noStrike" kern="1200" cap="none" spc="0" normalizeH="0" baseline="0" noProof="0" dirty="0">
              <a:ln>
                <a:noFill/>
              </a:ln>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BBA6AA3A-6C0A-4D57-91AA-D4DFBDE91EC6}"/>
              </a:ext>
            </a:extLst>
          </p:cNvPr>
          <p:cNvSpPr/>
          <p:nvPr/>
        </p:nvSpPr>
        <p:spPr>
          <a:xfrm>
            <a:off x="7141356" y="1776635"/>
            <a:ext cx="4059674" cy="1601922"/>
          </a:xfrm>
          <a:prstGeom prst="wedgeRoundRectCallout">
            <a:avLst>
              <a:gd name="adj1" fmla="val -56855"/>
              <a:gd name="adj2" fmla="val -20601"/>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chemeClr val="tx1"/>
                </a:solidFill>
                <a:latin typeface="Century Gothic" panose="020B0502020202020204" pitchFamily="34" charset="0"/>
                <a:ea typeface="Calibri" panose="020F0502020204030204" pitchFamily="34" charset="0"/>
              </a:rPr>
              <a:t>You already know some verbs with this change:</a:t>
            </a:r>
          </a:p>
          <a:p>
            <a:pPr lvl="0" algn="ctr">
              <a:spcAft>
                <a:spcPts val="800"/>
              </a:spcAft>
              <a:defRPr/>
            </a:pPr>
            <a:endParaRPr lang="en-GB" sz="2000" dirty="0">
              <a:solidFill>
                <a:schemeClr val="tx1"/>
              </a:solidFill>
              <a:latin typeface="Century Gothic" panose="020B0502020202020204" pitchFamily="34" charset="0"/>
              <a:ea typeface="Calibri" panose="020F0502020204030204" pitchFamily="34" charset="0"/>
            </a:endParaRPr>
          </a:p>
        </p:txBody>
      </p:sp>
      <p:sp>
        <p:nvSpPr>
          <p:cNvPr id="30" name="Speech Bubble: Rectangle with Corners Rounded 14">
            <a:extLst>
              <a:ext uri="{FF2B5EF4-FFF2-40B4-BE49-F238E27FC236}">
                <a16:creationId xmlns:a16="http://schemas.microsoft.com/office/drawing/2014/main" id="{0EBC1281-9C7A-2D48-AE5C-2B11694383CB}"/>
              </a:ext>
            </a:extLst>
          </p:cNvPr>
          <p:cNvSpPr/>
          <p:nvPr/>
        </p:nvSpPr>
        <p:spPr>
          <a:xfrm>
            <a:off x="8796759" y="5119782"/>
            <a:ext cx="3274813" cy="1158858"/>
          </a:xfrm>
          <a:prstGeom prst="wedgeRoundRectCallout">
            <a:avLst>
              <a:gd name="adj1" fmla="val -58203"/>
              <a:gd name="adj2" fmla="val -16512"/>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chemeClr val="tx1"/>
                </a:solidFill>
                <a:latin typeface="Century Gothic" panose="020B0502020202020204" pitchFamily="34" charset="0"/>
                <a:ea typeface="Calibri" panose="020F0502020204030204" pitchFamily="34" charset="0"/>
              </a:rPr>
              <a:t>‘Soler</a:t>
            </a:r>
            <a:r>
              <a:rPr lang="en-GB" sz="2000">
                <a:solidFill>
                  <a:schemeClr val="tx1"/>
                </a:solidFill>
                <a:latin typeface="Century Gothic" panose="020B0502020202020204" pitchFamily="34" charset="0"/>
                <a:ea typeface="Calibri" panose="020F0502020204030204" pitchFamily="34" charset="0"/>
              </a:rPr>
              <a:t>’ is a modal verb, so it is followed </a:t>
            </a:r>
            <a:r>
              <a:rPr lang="en-GB" sz="2000" dirty="0">
                <a:solidFill>
                  <a:schemeClr val="tx1"/>
                </a:solidFill>
                <a:latin typeface="Century Gothic" panose="020B0502020202020204" pitchFamily="34" charset="0"/>
                <a:ea typeface="Calibri" panose="020F0502020204030204" pitchFamily="34" charset="0"/>
              </a:rPr>
              <a:t>by </a:t>
            </a:r>
            <a:r>
              <a:rPr lang="en-GB" sz="2000">
                <a:solidFill>
                  <a:schemeClr val="tx1"/>
                </a:solidFill>
                <a:latin typeface="Century Gothic" panose="020B0502020202020204" pitchFamily="34" charset="0"/>
                <a:ea typeface="Calibri" panose="020F0502020204030204" pitchFamily="34" charset="0"/>
              </a:rPr>
              <a:t>an infinitive.</a:t>
            </a:r>
            <a:endParaRPr lang="en-GB" sz="2000" dirty="0">
              <a:solidFill>
                <a:schemeClr val="tx1"/>
              </a:solidFill>
              <a:latin typeface="Century Gothic" panose="020B0502020202020204" pitchFamily="34" charset="0"/>
              <a:ea typeface="Calibri" panose="020F0502020204030204" pitchFamily="34" charset="0"/>
            </a:endParaRPr>
          </a:p>
        </p:txBody>
      </p:sp>
      <p:sp>
        <p:nvSpPr>
          <p:cNvPr id="4" name="Rectangle 3"/>
          <p:cNvSpPr/>
          <p:nvPr/>
        </p:nvSpPr>
        <p:spPr>
          <a:xfrm>
            <a:off x="7238612" y="2535276"/>
            <a:ext cx="3865161" cy="400110"/>
          </a:xfrm>
          <a:prstGeom prst="rect">
            <a:avLst/>
          </a:prstGeom>
        </p:spPr>
        <p:txBody>
          <a:bodyPr wrap="none">
            <a:spAutoFit/>
          </a:bodyPr>
          <a:lstStyle/>
          <a:p>
            <a:r>
              <a:rPr lang="en-GB" sz="2000">
                <a:latin typeface="Century Gothic" panose="020B0502020202020204" pitchFamily="34" charset="0"/>
                <a:ea typeface="Calibri" panose="020F0502020204030204" pitchFamily="34" charset="0"/>
              </a:rPr>
              <a:t>p</a:t>
            </a:r>
            <a:r>
              <a:rPr lang="en-GB" sz="2000" b="1">
                <a:latin typeface="Century Gothic" panose="020B0502020202020204" pitchFamily="34" charset="0"/>
                <a:ea typeface="Calibri" panose="020F0502020204030204" pitchFamily="34" charset="0"/>
              </a:rPr>
              <a:t>o</a:t>
            </a:r>
            <a:r>
              <a:rPr lang="en-GB" sz="2000">
                <a:latin typeface="Century Gothic" panose="020B0502020202020204" pitchFamily="34" charset="0"/>
                <a:ea typeface="Calibri" panose="020F0502020204030204" pitchFamily="34" charset="0"/>
              </a:rPr>
              <a:t>der (to be able to, can) </a:t>
            </a:r>
            <a:r>
              <a:rPr lang="en-GB" sz="2000">
                <a:latin typeface="Century Gothic" panose="020B0502020202020204" pitchFamily="34" charset="0"/>
                <a:ea typeface="Calibri" panose="020F0502020204030204" pitchFamily="34" charset="0"/>
                <a:sym typeface="Wingdings" pitchFamily="2" charset="2"/>
              </a:rPr>
              <a:t> </a:t>
            </a:r>
            <a:endParaRPr lang="en-GB" sz="2000"/>
          </a:p>
        </p:txBody>
      </p:sp>
      <p:sp>
        <p:nvSpPr>
          <p:cNvPr id="7" name="Rectangle 6"/>
          <p:cNvSpPr/>
          <p:nvPr/>
        </p:nvSpPr>
        <p:spPr>
          <a:xfrm>
            <a:off x="7238612" y="2872688"/>
            <a:ext cx="3555782" cy="400110"/>
          </a:xfrm>
          <a:prstGeom prst="rect">
            <a:avLst/>
          </a:prstGeom>
        </p:spPr>
        <p:txBody>
          <a:bodyPr wrap="none">
            <a:spAutoFit/>
          </a:bodyPr>
          <a:lstStyle/>
          <a:p>
            <a:pPr lvl="0" algn="ctr">
              <a:spcAft>
                <a:spcPts val="800"/>
              </a:spcAft>
              <a:defRPr/>
            </a:pPr>
            <a:r>
              <a:rPr lang="en-GB" sz="2000">
                <a:latin typeface="Century Gothic" panose="020B0502020202020204" pitchFamily="34" charset="0"/>
                <a:ea typeface="Calibri" panose="020F0502020204030204" pitchFamily="34" charset="0"/>
                <a:sym typeface="Wingdings" pitchFamily="2" charset="2"/>
              </a:rPr>
              <a:t>p</a:t>
            </a:r>
            <a:r>
              <a:rPr lang="en-GB" sz="2000" b="1">
                <a:latin typeface="Century Gothic" panose="020B0502020202020204" pitchFamily="34" charset="0"/>
                <a:ea typeface="Calibri" panose="020F0502020204030204" pitchFamily="34" charset="0"/>
                <a:sym typeface="Wingdings" pitchFamily="2" charset="2"/>
              </a:rPr>
              <a:t>ue</a:t>
            </a:r>
            <a:r>
              <a:rPr lang="en-GB" sz="2000">
                <a:latin typeface="Century Gothic" panose="020B0502020202020204" pitchFamily="34" charset="0"/>
                <a:ea typeface="Calibri" panose="020F0502020204030204" pitchFamily="34" charset="0"/>
                <a:sym typeface="Wingdings" pitchFamily="2" charset="2"/>
              </a:rPr>
              <a:t>do (I am able to, I can)</a:t>
            </a:r>
            <a:endParaRPr lang="en-GB" sz="2000" dirty="0">
              <a:latin typeface="Century Gothic" panose="020B0502020202020204" pitchFamily="34" charset="0"/>
              <a:ea typeface="Calibri" panose="020F0502020204030204" pitchFamily="34" charset="0"/>
              <a:sym typeface="Wingdings" pitchFamily="2" charset="2"/>
            </a:endParaRPr>
          </a:p>
        </p:txBody>
      </p:sp>
      <p:sp>
        <p:nvSpPr>
          <p:cNvPr id="21" name="Rectangle 20"/>
          <p:cNvSpPr/>
          <p:nvPr/>
        </p:nvSpPr>
        <p:spPr>
          <a:xfrm>
            <a:off x="114534" y="3417499"/>
            <a:ext cx="8901969" cy="461665"/>
          </a:xfrm>
          <a:prstGeom prst="rect">
            <a:avLst/>
          </a:prstGeom>
        </p:spPr>
        <p:txBody>
          <a:bodyPr wrap="square">
            <a:spAutoFit/>
          </a:bodyPr>
          <a:lstStyle/>
          <a:p>
            <a:pPr lvl="0">
              <a:spcAft>
                <a:spcPts val="800"/>
              </a:spcAft>
              <a:defRPr/>
            </a:pPr>
            <a:r>
              <a:rPr lang="en-GB" sz="2400">
                <a:latin typeface="Century Gothic" panose="020B0502020202020204" pitchFamily="34" charset="0"/>
                <a:ea typeface="Calibri" panose="020F0502020204030204" pitchFamily="34" charset="0"/>
              </a:rPr>
              <a:t>‘Probar’, ‘costar’ and ‘soler’ work in the same way.</a:t>
            </a:r>
            <a:endParaRPr lang="en-GB" sz="2400" dirty="0">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357161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6" grpId="0"/>
      <p:bldP spid="8" grpId="0"/>
      <p:bldP spid="14" grpId="0"/>
      <p:bldP spid="16" grpId="0"/>
      <p:bldP spid="17" grpId="0"/>
      <p:bldP spid="18" grpId="0"/>
      <p:bldP spid="23" grpId="0"/>
      <p:bldP spid="24" grpId="0"/>
      <p:bldP spid="15" grpId="0" animBg="1"/>
      <p:bldP spid="30" grpId="0" animBg="1"/>
      <p:bldP spid="4" grpId="0"/>
      <p:bldP spid="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8301790" cy="983371"/>
          </a:xfrm>
        </p:spPr>
        <p:txBody>
          <a:bodyPr>
            <a:noAutofit/>
          </a:bodyPr>
          <a:lstStyle/>
          <a:p>
            <a:r>
              <a:rPr lang="en-GB" sz="2800" b="1" dirty="0">
                <a:solidFill>
                  <a:schemeClr val="bg1"/>
                </a:solidFill>
              </a:rPr>
              <a:t>Saying who or what receives the action </a:t>
            </a:r>
            <a:br>
              <a:rPr lang="en-GB" sz="2800" b="1" dirty="0">
                <a:solidFill>
                  <a:schemeClr val="bg1"/>
                </a:solidFill>
              </a:rPr>
            </a:br>
            <a:r>
              <a:rPr lang="en-GB" sz="2800" dirty="0">
                <a:solidFill>
                  <a:schemeClr val="bg1"/>
                </a:solidFill>
              </a:rPr>
              <a:t>using ‘la’ &amp; ‘las’ in object-first sentences</a:t>
            </a:r>
            <a:endParaRPr lang="en-GB" sz="2800" b="1" dirty="0">
              <a:solidFill>
                <a:schemeClr val="bg1"/>
              </a:solidFill>
            </a:endParaRPr>
          </a:p>
        </p:txBody>
      </p:sp>
      <p:sp>
        <p:nvSpPr>
          <p:cNvPr id="3" name="Rectangle 2"/>
          <p:cNvSpPr/>
          <p:nvPr/>
        </p:nvSpPr>
        <p:spPr>
          <a:xfrm>
            <a:off x="314221" y="1201989"/>
            <a:ext cx="11212032" cy="892552"/>
          </a:xfrm>
          <a:prstGeom prst="rect">
            <a:avLst/>
          </a:prstGeom>
        </p:spPr>
        <p:txBody>
          <a:bodyPr wrap="square">
            <a:spAutoFit/>
          </a:bodyPr>
          <a:lstStyle/>
          <a:p>
            <a:pPr lvl="0">
              <a:spcAft>
                <a:spcPts val="800"/>
              </a:spcAft>
              <a:defRPr/>
            </a:pPr>
            <a:r>
              <a:rPr lang="en-GB" sz="2600">
                <a:latin typeface="Century Gothic" panose="020B0502020202020204" pitchFamily="34" charset="0"/>
                <a:ea typeface="Calibri" panose="020F0502020204030204" pitchFamily="34" charset="0"/>
              </a:rPr>
              <a:t>Remember, to mean </a:t>
            </a:r>
            <a:r>
              <a:rPr lang="en-GB" sz="2600" b="1">
                <a:latin typeface="Century Gothic" panose="020B0502020202020204" pitchFamily="34" charset="0"/>
                <a:ea typeface="Calibri" panose="020F0502020204030204" pitchFamily="34" charset="0"/>
              </a:rPr>
              <a:t>‘her’ </a:t>
            </a:r>
            <a:r>
              <a:rPr lang="en-GB" sz="2600" dirty="0">
                <a:latin typeface="Century Gothic" panose="020B0502020202020204" pitchFamily="34" charset="0"/>
                <a:ea typeface="Calibri" panose="020F0502020204030204" pitchFamily="34" charset="0"/>
              </a:rPr>
              <a:t>or</a:t>
            </a:r>
            <a:r>
              <a:rPr lang="en-GB" sz="2600" b="1" dirty="0">
                <a:latin typeface="Century Gothic" panose="020B0502020202020204" pitchFamily="34" charset="0"/>
                <a:ea typeface="Calibri" panose="020F0502020204030204" pitchFamily="34" charset="0"/>
              </a:rPr>
              <a:t> ‘it</a:t>
            </a:r>
            <a:r>
              <a:rPr lang="en-GB" sz="2600" b="1">
                <a:latin typeface="Century Gothic" panose="020B0502020202020204" pitchFamily="34" charset="0"/>
                <a:ea typeface="Calibri" panose="020F0502020204030204" pitchFamily="34" charset="0"/>
              </a:rPr>
              <a:t>’ </a:t>
            </a:r>
            <a:r>
              <a:rPr lang="en-GB" sz="2600">
                <a:latin typeface="Century Gothic" panose="020B0502020202020204" pitchFamily="34" charset="0"/>
                <a:ea typeface="Calibri" panose="020F0502020204030204" pitchFamily="34" charset="0"/>
              </a:rPr>
              <a:t>when referring to a singular (or uncountable) </a:t>
            </a:r>
            <a:r>
              <a:rPr lang="en-GB" sz="2600" i="1">
                <a:latin typeface="Century Gothic" panose="020B0502020202020204" pitchFamily="34" charset="0"/>
                <a:ea typeface="Calibri" panose="020F0502020204030204" pitchFamily="34" charset="0"/>
              </a:rPr>
              <a:t>feminine</a:t>
            </a:r>
            <a:r>
              <a:rPr lang="en-GB" sz="2600">
                <a:latin typeface="Century Gothic" panose="020B0502020202020204" pitchFamily="34" charset="0"/>
                <a:ea typeface="Calibri" panose="020F0502020204030204" pitchFamily="34" charset="0"/>
              </a:rPr>
              <a:t> object, use ____ before a verb.</a:t>
            </a:r>
            <a:endPar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3083714" y="2118339"/>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ea typeface="+mn-ea"/>
              </a:rPr>
              <a:t> </a:t>
            </a:r>
            <a:r>
              <a:rPr kumimoji="0" lang="en-GB" sz="2600" b="0" i="1" u="none" strike="noStrike" kern="1200" cap="none" spc="0" normalizeH="0" baseline="0" noProof="0" dirty="0">
                <a:ln>
                  <a:noFill/>
                </a:ln>
                <a:effectLst/>
                <a:uLnTx/>
                <a:uFillTx/>
                <a:latin typeface="Century Gothic" panose="020B0502020202020204" pitchFamily="34" charset="0"/>
                <a:ea typeface="+mn-ea"/>
              </a:rPr>
              <a:t>I buy </a:t>
            </a:r>
            <a:r>
              <a:rPr kumimoji="0" lang="en-GB" sz="2600" b="0" i="1" strike="noStrike" kern="1200" cap="none" spc="0" normalizeH="0" noProof="0">
                <a:ln>
                  <a:noFill/>
                </a:ln>
                <a:effectLst/>
                <a:uLnTx/>
                <a:uFillTx/>
                <a:latin typeface="Century Gothic" panose="020B0502020202020204" pitchFamily="34" charset="0"/>
                <a:ea typeface="+mn-ea"/>
              </a:rPr>
              <a:t>the fruit</a:t>
            </a:r>
            <a:r>
              <a:rPr kumimoji="0" lang="en-GB" sz="2600" b="0" i="1" u="none" strike="noStrike" kern="1200" cap="none" spc="0" normalizeH="0" noProof="0">
                <a:ln>
                  <a:noFill/>
                </a:ln>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effectLst/>
              <a:uLnTx/>
              <a:uFillTx/>
              <a:latin typeface="Century Gothic" panose="020B0502020202020204" pitchFamily="34" charset="0"/>
              <a:ea typeface="+mn-ea"/>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2444702" y="2619097"/>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ea typeface="+mn-ea"/>
              </a:rPr>
              <a:t> </a:t>
            </a:r>
            <a:r>
              <a:rPr kumimoji="0" lang="en-GB" sz="2600" b="0" i="1" u="none" strike="noStrike" kern="1200" cap="none" spc="0" normalizeH="0" baseline="0" noProof="0" dirty="0">
                <a:ln>
                  <a:noFill/>
                </a:ln>
                <a:effectLst/>
                <a:uLnTx/>
                <a:uFillTx/>
                <a:latin typeface="Century Gothic" panose="020B0502020202020204" pitchFamily="34" charset="0"/>
                <a:ea typeface="+mn-ea"/>
              </a:rPr>
              <a:t>I buy </a:t>
            </a:r>
            <a:r>
              <a:rPr kumimoji="0" lang="en-GB" sz="2600" b="0" i="1" u="sng" strike="noStrike" kern="1200" cap="none" spc="0" normalizeH="0" baseline="0" noProof="0" dirty="0">
                <a:ln>
                  <a:noFill/>
                </a:ln>
                <a:effectLst/>
                <a:uLnTx/>
                <a:uFillTx/>
                <a:latin typeface="Century Gothic" panose="020B0502020202020204" pitchFamily="34" charset="0"/>
                <a:ea typeface="+mn-ea"/>
              </a:rPr>
              <a:t>it</a:t>
            </a:r>
            <a:r>
              <a:rPr kumimoji="0" lang="en-GB" sz="2600" b="0" i="1" u="none" strike="noStrike" kern="1200" cap="none" spc="0" normalizeH="0" baseline="0" noProof="0" dirty="0">
                <a:ln>
                  <a:noFill/>
                </a:ln>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effectLst/>
              <a:uLnTx/>
              <a:uFillTx/>
              <a:latin typeface="Century Gothic" panose="020B0502020202020204" pitchFamily="34" charset="0"/>
              <a:ea typeface="+mn-ea"/>
            </a:endParaRPr>
          </a:p>
        </p:txBody>
      </p:sp>
      <p:sp>
        <p:nvSpPr>
          <p:cNvPr id="6" name="Rectangle 5"/>
          <p:cNvSpPr/>
          <p:nvPr/>
        </p:nvSpPr>
        <p:spPr>
          <a:xfrm>
            <a:off x="299135" y="2199084"/>
            <a:ext cx="3180665" cy="492443"/>
          </a:xfrm>
          <a:prstGeom prst="rect">
            <a:avLst/>
          </a:prstGeom>
        </p:spPr>
        <p:txBody>
          <a:bodyPr wrap="square">
            <a:spAutoFit/>
          </a:bodyPr>
          <a:lstStyle/>
          <a:p>
            <a:pPr lvl="0">
              <a:spcAft>
                <a:spcPts val="800"/>
              </a:spcAft>
              <a:defRPr/>
            </a:pPr>
            <a:r>
              <a:rPr lang="en-GB" sz="2600" err="1">
                <a:latin typeface="Century Gothic" panose="020B0502020202020204" pitchFamily="34" charset="0"/>
                <a:ea typeface="Calibri" panose="020F0502020204030204" pitchFamily="34" charset="0"/>
              </a:rPr>
              <a:t>Compro</a:t>
            </a:r>
            <a:r>
              <a:rPr lang="en-GB" sz="2600">
                <a:latin typeface="Century Gothic" panose="020B0502020202020204" pitchFamily="34" charset="0"/>
                <a:ea typeface="Calibri" panose="020F0502020204030204" pitchFamily="34" charset="0"/>
              </a:rPr>
              <a:t> la fruta</a:t>
            </a:r>
            <a:r>
              <a:rPr lang="en-GB" sz="2600" b="1">
                <a:latin typeface="Century Gothic" panose="020B0502020202020204" pitchFamily="34" charset="0"/>
                <a:ea typeface="Calibri" panose="020F0502020204030204" pitchFamily="34" charset="0"/>
              </a:rPr>
              <a:t>.</a:t>
            </a:r>
            <a:endParaRPr lang="en-GB" sz="2600" dirty="0">
              <a:latin typeface="Century Gothic" panose="020B0502020202020204" pitchFamily="34" charset="0"/>
              <a:ea typeface="Calibri" panose="020F0502020204030204" pitchFamily="34" charset="0"/>
            </a:endParaRPr>
          </a:p>
        </p:txBody>
      </p:sp>
      <p:sp>
        <p:nvSpPr>
          <p:cNvPr id="8" name="Rectangle 7"/>
          <p:cNvSpPr/>
          <p:nvPr/>
        </p:nvSpPr>
        <p:spPr>
          <a:xfrm>
            <a:off x="358623" y="2739454"/>
            <a:ext cx="2086079" cy="492443"/>
          </a:xfrm>
          <a:prstGeom prst="rect">
            <a:avLst/>
          </a:prstGeom>
        </p:spPr>
        <p:txBody>
          <a:bodyPr wrap="square">
            <a:spAutoFit/>
          </a:bodyPr>
          <a:lstStyle/>
          <a:p>
            <a:pPr>
              <a:spcAft>
                <a:spcPts val="800"/>
              </a:spcAft>
              <a:defRPr/>
            </a:pPr>
            <a:r>
              <a:rPr lang="en-GB" sz="2600" b="1" dirty="0">
                <a:solidFill>
                  <a:srgbClr val="C00000"/>
                </a:solidFill>
                <a:latin typeface="Century Gothic" panose="020B0502020202020204" pitchFamily="34" charset="0"/>
                <a:ea typeface="Calibri" panose="020F0502020204030204" pitchFamily="34" charset="0"/>
              </a:rPr>
              <a:t>La</a:t>
            </a:r>
            <a:r>
              <a:rPr lang="en-GB" sz="2600" dirty="0">
                <a:latin typeface="Century Gothic" panose="020B0502020202020204" pitchFamily="34" charset="0"/>
                <a:ea typeface="Calibri" panose="020F0502020204030204" pitchFamily="34" charset="0"/>
              </a:rPr>
              <a:t> </a:t>
            </a:r>
            <a:r>
              <a:rPr lang="en-GB" sz="2600" dirty="0" err="1">
                <a:latin typeface="Century Gothic" panose="020B0502020202020204" pitchFamily="34" charset="0"/>
                <a:ea typeface="Calibri" panose="020F0502020204030204" pitchFamily="34" charset="0"/>
              </a:rPr>
              <a:t>compro</a:t>
            </a:r>
            <a:r>
              <a:rPr lang="en-GB" sz="2600" dirty="0">
                <a:latin typeface="Century Gothic" panose="020B0502020202020204" pitchFamily="34" charset="0"/>
                <a:ea typeface="Calibri" panose="020F0502020204030204" pitchFamily="34" charset="0"/>
              </a:rPr>
              <a:t>.</a:t>
            </a:r>
            <a:endParaRPr lang="en-GB" sz="2600" b="1" dirty="0">
              <a:latin typeface="Century Gothic" panose="020B0502020202020204" pitchFamily="34" charset="0"/>
              <a:ea typeface="Calibri" panose="020F0502020204030204" pitchFamily="34" charset="0"/>
            </a:endParaRPr>
          </a:p>
        </p:txBody>
      </p:sp>
      <p:sp>
        <p:nvSpPr>
          <p:cNvPr id="14" name="Rectangle 2">
            <a:extLst>
              <a:ext uri="{FF2B5EF4-FFF2-40B4-BE49-F238E27FC236}">
                <a16:creationId xmlns:a16="http://schemas.microsoft.com/office/drawing/2014/main" id="{CDA7F708-727D-A14C-9765-BC6B440FE5DA}"/>
              </a:ext>
            </a:extLst>
          </p:cNvPr>
          <p:cNvSpPr/>
          <p:nvPr/>
        </p:nvSpPr>
        <p:spPr>
          <a:xfrm>
            <a:off x="299135" y="3560781"/>
            <a:ext cx="13401779" cy="492443"/>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To mean </a:t>
            </a:r>
            <a:r>
              <a:rPr lang="en-GB" sz="2600" b="1" dirty="0">
                <a:latin typeface="Century Gothic" panose="020B0502020202020204" pitchFamily="34" charset="0"/>
                <a:ea typeface="Calibri" panose="020F0502020204030204" pitchFamily="34" charset="0"/>
              </a:rPr>
              <a:t>‘them’ </a:t>
            </a:r>
            <a:r>
              <a:rPr lang="en-GB" sz="2600" dirty="0">
                <a:latin typeface="Century Gothic" panose="020B0502020202020204" pitchFamily="34" charset="0"/>
                <a:ea typeface="Calibri" panose="020F0502020204030204" pitchFamily="34" charset="0"/>
              </a:rPr>
              <a:t>for a plural feminine object, use </a:t>
            </a:r>
            <a:r>
              <a:rPr lang="en-GB" sz="2600" b="1" dirty="0">
                <a:solidFill>
                  <a:srgbClr val="C00000"/>
                </a:solidFill>
                <a:latin typeface="Century Gothic" panose="020B0502020202020204" pitchFamily="34" charset="0"/>
                <a:ea typeface="Calibri" panose="020F0502020204030204" pitchFamily="34" charset="0"/>
              </a:rPr>
              <a:t>las</a:t>
            </a:r>
            <a:r>
              <a:rPr lang="en-GB" sz="2600" b="1" dirty="0">
                <a:latin typeface="Century Gothic" panose="020B0502020202020204" pitchFamily="34" charset="0"/>
                <a:ea typeface="Calibri" panose="020F0502020204030204" pitchFamily="34" charset="0"/>
              </a:rPr>
              <a:t> </a:t>
            </a:r>
            <a:r>
              <a:rPr lang="en-GB" sz="2600" dirty="0">
                <a:latin typeface="Century Gothic" panose="020B0502020202020204" pitchFamily="34" charset="0"/>
                <a:ea typeface="Calibri" panose="020F0502020204030204" pitchFamily="34" charset="0"/>
              </a:rPr>
              <a:t>before a verb.</a:t>
            </a:r>
            <a:endParaRPr kumimoji="0" lang="en-GB" sz="26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16" name="TextBox 9">
            <a:extLst>
              <a:ext uri="{FF2B5EF4-FFF2-40B4-BE49-F238E27FC236}">
                <a16:creationId xmlns:a16="http://schemas.microsoft.com/office/drawing/2014/main" id="{857F8A30-9CBB-DF46-A4A2-C88E9774EF0B}"/>
              </a:ext>
            </a:extLst>
          </p:cNvPr>
          <p:cNvSpPr txBox="1"/>
          <p:nvPr/>
        </p:nvSpPr>
        <p:spPr>
          <a:xfrm>
            <a:off x="3694606" y="4081222"/>
            <a:ext cx="6083424"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rPr>
              <a:t> </a:t>
            </a:r>
            <a:r>
              <a:rPr lang="en-GB" sz="2600" i="1">
                <a:latin typeface="Century Gothic" panose="020B0502020202020204" pitchFamily="34" charset="0"/>
              </a:rPr>
              <a:t>You</a:t>
            </a:r>
            <a:r>
              <a:rPr kumimoji="0" lang="en-GB" sz="2600" b="0" i="1" u="none" strike="noStrike" kern="1200" cap="none" spc="0" normalizeH="0" baseline="0" noProof="0">
                <a:ln>
                  <a:noFill/>
                </a:ln>
                <a:effectLst/>
                <a:uLnTx/>
                <a:uFillTx/>
                <a:latin typeface="Century Gothic" panose="020B0502020202020204" pitchFamily="34" charset="0"/>
              </a:rPr>
              <a:t> cut (up) </a:t>
            </a:r>
            <a:r>
              <a:rPr kumimoji="0" lang="en-GB" sz="2600" b="0" i="1" strike="noStrike" kern="1200" cap="none" spc="0" normalizeH="0" baseline="0" noProof="0">
                <a:ln>
                  <a:noFill/>
                </a:ln>
                <a:effectLst/>
                <a:uLnTx/>
                <a:uFillTx/>
                <a:latin typeface="Century Gothic" panose="020B0502020202020204" pitchFamily="34" charset="0"/>
              </a:rPr>
              <a:t>the</a:t>
            </a:r>
            <a:r>
              <a:rPr kumimoji="0" lang="en-GB" sz="2600" b="0" i="1" strike="noStrike" kern="1200" cap="none" spc="0" normalizeH="0" noProof="0">
                <a:ln>
                  <a:noFill/>
                </a:ln>
                <a:effectLst/>
                <a:uLnTx/>
                <a:uFillTx/>
                <a:latin typeface="Century Gothic" panose="020B0502020202020204" pitchFamily="34" charset="0"/>
              </a:rPr>
              <a:t> vegetables</a:t>
            </a:r>
            <a:r>
              <a:rPr kumimoji="0" lang="en-GB" sz="2600" b="0" i="1" u="none" strike="noStrike" kern="1200" cap="none" spc="0" normalizeH="0" baseline="0" noProof="0">
                <a:ln>
                  <a:noFill/>
                </a:ln>
                <a:effectLst/>
                <a:uLnTx/>
                <a:uFillTx/>
                <a:latin typeface="Century Gothic" panose="020B0502020202020204" pitchFamily="34" charset="0"/>
              </a:rPr>
              <a:t>.</a:t>
            </a:r>
            <a:endParaRPr kumimoji="0" lang="en-GB" sz="2600" b="1" i="1" u="none" strike="noStrike" kern="1200" cap="none" spc="0" normalizeH="0" baseline="0" noProof="0" dirty="0">
              <a:ln>
                <a:noFill/>
              </a:ln>
              <a:effectLst/>
              <a:uLnTx/>
              <a:uFillTx/>
              <a:latin typeface="Century Gothic" panose="020B0502020202020204" pitchFamily="34" charset="0"/>
            </a:endParaRPr>
          </a:p>
        </p:txBody>
      </p:sp>
      <p:sp>
        <p:nvSpPr>
          <p:cNvPr id="17" name="TextBox 19">
            <a:extLst>
              <a:ext uri="{FF2B5EF4-FFF2-40B4-BE49-F238E27FC236}">
                <a16:creationId xmlns:a16="http://schemas.microsoft.com/office/drawing/2014/main" id="{BDB230E7-E480-A34B-A2B5-1D1FBD2D5205}"/>
              </a:ext>
            </a:extLst>
          </p:cNvPr>
          <p:cNvSpPr txBox="1"/>
          <p:nvPr/>
        </p:nvSpPr>
        <p:spPr>
          <a:xfrm>
            <a:off x="2284249" y="4698860"/>
            <a:ext cx="3873624"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rPr>
              <a:t> </a:t>
            </a:r>
            <a:r>
              <a:rPr lang="en-GB" sz="2600" i="1">
                <a:latin typeface="Century Gothic" panose="020B0502020202020204" pitchFamily="34" charset="0"/>
              </a:rPr>
              <a:t>You</a:t>
            </a:r>
            <a:r>
              <a:rPr kumimoji="0" lang="en-GB" sz="2600" b="0" i="1" u="none" strike="noStrike" kern="1200" cap="none" spc="0" normalizeH="0" baseline="0" noProof="0">
                <a:ln>
                  <a:noFill/>
                </a:ln>
                <a:effectLst/>
                <a:uLnTx/>
                <a:uFillTx/>
                <a:latin typeface="Century Gothic" panose="020B0502020202020204" pitchFamily="34" charset="0"/>
              </a:rPr>
              <a:t> cut </a:t>
            </a:r>
            <a:r>
              <a:rPr kumimoji="0" lang="en-GB" sz="2600" b="0" i="1" u="sng" strike="noStrike" kern="1200" cap="none" spc="0" normalizeH="0" baseline="0" noProof="0">
                <a:ln>
                  <a:noFill/>
                </a:ln>
                <a:effectLst/>
                <a:uLnTx/>
                <a:uFillTx/>
                <a:latin typeface="Century Gothic" panose="020B0502020202020204" pitchFamily="34" charset="0"/>
              </a:rPr>
              <a:t>them</a:t>
            </a:r>
            <a:r>
              <a:rPr kumimoji="0" lang="en-GB" sz="2600" b="0" i="1" strike="noStrike" kern="1200" cap="none" spc="0" normalizeH="0" baseline="0" noProof="0">
                <a:ln>
                  <a:noFill/>
                </a:ln>
                <a:effectLst/>
                <a:uLnTx/>
                <a:uFillTx/>
                <a:latin typeface="Century Gothic" panose="020B0502020202020204" pitchFamily="34" charset="0"/>
              </a:rPr>
              <a:t> (up).</a:t>
            </a:r>
            <a:endParaRPr kumimoji="0" lang="en-GB" sz="2600" b="1" i="1" strike="noStrike" kern="1200" cap="none" spc="0" normalizeH="0" baseline="0" noProof="0" dirty="0">
              <a:ln>
                <a:noFill/>
              </a:ln>
              <a:effectLst/>
              <a:uLnTx/>
              <a:uFillTx/>
              <a:latin typeface="Century Gothic" panose="020B0502020202020204" pitchFamily="34" charset="0"/>
            </a:endParaRPr>
          </a:p>
        </p:txBody>
      </p:sp>
      <p:sp>
        <p:nvSpPr>
          <p:cNvPr id="18" name="Rectangle 5">
            <a:extLst>
              <a:ext uri="{FF2B5EF4-FFF2-40B4-BE49-F238E27FC236}">
                <a16:creationId xmlns:a16="http://schemas.microsoft.com/office/drawing/2014/main" id="{3027C275-C20A-0D4D-8789-29A3DA74DFDA}"/>
              </a:ext>
            </a:extLst>
          </p:cNvPr>
          <p:cNvSpPr/>
          <p:nvPr/>
        </p:nvSpPr>
        <p:spPr>
          <a:xfrm>
            <a:off x="314221" y="4210062"/>
            <a:ext cx="6097118" cy="492443"/>
          </a:xfrm>
          <a:prstGeom prst="rect">
            <a:avLst/>
          </a:prstGeom>
        </p:spPr>
        <p:txBody>
          <a:bodyPr wrap="square">
            <a:spAutoFit/>
          </a:bodyPr>
          <a:lstStyle/>
          <a:p>
            <a:pPr lvl="0">
              <a:spcAft>
                <a:spcPts val="800"/>
              </a:spcAft>
              <a:defRPr/>
            </a:pPr>
            <a:r>
              <a:rPr lang="en-GB" sz="2600">
                <a:latin typeface="Century Gothic" panose="020B0502020202020204" pitchFamily="34" charset="0"/>
                <a:ea typeface="Calibri" panose="020F0502020204030204" pitchFamily="34" charset="0"/>
              </a:rPr>
              <a:t>Cortas las</a:t>
            </a:r>
            <a:r>
              <a:rPr lang="en-GB" sz="2600" b="1">
                <a:latin typeface="Century Gothic" panose="020B0502020202020204" pitchFamily="34" charset="0"/>
                <a:ea typeface="Calibri" panose="020F0502020204030204" pitchFamily="34" charset="0"/>
              </a:rPr>
              <a:t> </a:t>
            </a:r>
            <a:r>
              <a:rPr lang="en-GB" sz="2600">
                <a:latin typeface="Century Gothic" panose="020B0502020202020204" pitchFamily="34" charset="0"/>
                <a:ea typeface="Calibri" panose="020F0502020204030204" pitchFamily="34" charset="0"/>
              </a:rPr>
              <a:t>verduras.</a:t>
            </a:r>
            <a:endParaRPr lang="en-GB" sz="2600" dirty="0">
              <a:latin typeface="Century Gothic" panose="020B0502020202020204" pitchFamily="34" charset="0"/>
              <a:ea typeface="Calibri" panose="020F0502020204030204" pitchFamily="34" charset="0"/>
            </a:endParaRPr>
          </a:p>
        </p:txBody>
      </p:sp>
      <p:sp>
        <p:nvSpPr>
          <p:cNvPr id="22" name="Rectangle 7">
            <a:extLst>
              <a:ext uri="{FF2B5EF4-FFF2-40B4-BE49-F238E27FC236}">
                <a16:creationId xmlns:a16="http://schemas.microsoft.com/office/drawing/2014/main" id="{A4F14E45-B9B1-314F-9F2D-8BD5F99349F0}"/>
              </a:ext>
            </a:extLst>
          </p:cNvPr>
          <p:cNvSpPr/>
          <p:nvPr/>
        </p:nvSpPr>
        <p:spPr>
          <a:xfrm>
            <a:off x="299135" y="4798888"/>
            <a:ext cx="5420535" cy="492443"/>
          </a:xfrm>
          <a:prstGeom prst="rect">
            <a:avLst/>
          </a:prstGeom>
        </p:spPr>
        <p:txBody>
          <a:bodyPr wrap="square">
            <a:spAutoFit/>
          </a:bodyPr>
          <a:lstStyle/>
          <a:p>
            <a:pPr>
              <a:spcAft>
                <a:spcPts val="800"/>
              </a:spcAft>
              <a:defRPr/>
            </a:pPr>
            <a:r>
              <a:rPr lang="en-GB" sz="2600" b="1" dirty="0">
                <a:solidFill>
                  <a:srgbClr val="C00000"/>
                </a:solidFill>
                <a:latin typeface="Century Gothic" panose="020B0502020202020204" pitchFamily="34" charset="0"/>
                <a:ea typeface="Calibri" panose="020F0502020204030204" pitchFamily="34" charset="0"/>
              </a:rPr>
              <a:t>Las</a:t>
            </a:r>
            <a:r>
              <a:rPr lang="en-GB" sz="2600" dirty="0">
                <a:latin typeface="Century Gothic" panose="020B0502020202020204" pitchFamily="34" charset="0"/>
                <a:ea typeface="Calibri" panose="020F0502020204030204" pitchFamily="34" charset="0"/>
              </a:rPr>
              <a:t> </a:t>
            </a:r>
            <a:r>
              <a:rPr lang="en-GB" sz="2600" dirty="0" err="1">
                <a:latin typeface="Century Gothic" panose="020B0502020202020204" pitchFamily="34" charset="0"/>
                <a:ea typeface="Calibri" panose="020F0502020204030204" pitchFamily="34" charset="0"/>
              </a:rPr>
              <a:t>cortas</a:t>
            </a:r>
            <a:r>
              <a:rPr lang="en-GB" sz="2600" dirty="0">
                <a:latin typeface="Century Gothic" panose="020B0502020202020204" pitchFamily="34" charset="0"/>
                <a:ea typeface="Calibri" panose="020F0502020204030204" pitchFamily="34" charset="0"/>
              </a:rPr>
              <a:t>.</a:t>
            </a:r>
            <a:endParaRPr lang="en-GB" sz="2600" b="1" dirty="0">
              <a:latin typeface="Century Gothic" panose="020B0502020202020204" pitchFamily="34" charset="0"/>
              <a:ea typeface="Calibri" panose="020F0502020204030204" pitchFamily="34" charset="0"/>
            </a:endParaRPr>
          </a:p>
        </p:txBody>
      </p:sp>
      <p:sp>
        <p:nvSpPr>
          <p:cNvPr id="4" name="CuadroTexto 3">
            <a:extLst>
              <a:ext uri="{FF2B5EF4-FFF2-40B4-BE49-F238E27FC236}">
                <a16:creationId xmlns:a16="http://schemas.microsoft.com/office/drawing/2014/main" id="{27A170C5-805B-1649-8385-0959B09080E3}"/>
              </a:ext>
            </a:extLst>
          </p:cNvPr>
          <p:cNvSpPr txBox="1"/>
          <p:nvPr/>
        </p:nvSpPr>
        <p:spPr>
          <a:xfrm>
            <a:off x="6157873" y="1584004"/>
            <a:ext cx="484428" cy="492443"/>
          </a:xfrm>
          <a:prstGeom prst="rect">
            <a:avLst/>
          </a:prstGeom>
          <a:noFill/>
        </p:spPr>
        <p:txBody>
          <a:bodyPr wrap="none" rtlCol="0">
            <a:spAutoFit/>
          </a:bodyPr>
          <a:lstStyle/>
          <a:p>
            <a:r>
              <a:rPr lang="es-GB" sz="2600" b="1" dirty="0">
                <a:solidFill>
                  <a:srgbClr val="C00000"/>
                </a:solidFill>
              </a:rPr>
              <a:t>l</a:t>
            </a:r>
            <a:r>
              <a:rPr lang="en-GB" sz="2600" b="1" dirty="0">
                <a:solidFill>
                  <a:srgbClr val="C00000"/>
                </a:solidFill>
              </a:rPr>
              <a:t>a</a:t>
            </a:r>
            <a:endParaRPr lang="es-GB" sz="2600" b="1" dirty="0">
              <a:solidFill>
                <a:srgbClr val="C00000"/>
              </a:solidFill>
            </a:endParaRPr>
          </a:p>
        </p:txBody>
      </p:sp>
      <p:sp>
        <p:nvSpPr>
          <p:cNvPr id="21" name="Speech Bubble: Rectangle with Corners Rounded 14">
            <a:extLst>
              <a:ext uri="{FF2B5EF4-FFF2-40B4-BE49-F238E27FC236}">
                <a16:creationId xmlns:a16="http://schemas.microsoft.com/office/drawing/2014/main" id="{B8CF8A68-20DB-6543-9F76-99197A529C03}"/>
              </a:ext>
            </a:extLst>
          </p:cNvPr>
          <p:cNvSpPr/>
          <p:nvPr/>
        </p:nvSpPr>
        <p:spPr>
          <a:xfrm>
            <a:off x="6157873" y="5195641"/>
            <a:ext cx="5613400" cy="938753"/>
          </a:xfrm>
          <a:prstGeom prst="wedgeRoundRectCallout">
            <a:avLst>
              <a:gd name="adj1" fmla="val -56512"/>
              <a:gd name="adj2" fmla="val -3274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400" b="1" i="1" dirty="0">
                <a:solidFill>
                  <a:schemeClr val="tx1"/>
                </a:solidFill>
                <a:latin typeface="Century Gothic" panose="020B0502020202020204" pitchFamily="34" charset="0"/>
                <a:ea typeface="Calibri" panose="020F0502020204030204" pitchFamily="34" charset="0"/>
              </a:rPr>
              <a:t>¡</a:t>
            </a:r>
            <a:r>
              <a:rPr lang="en-GB" sz="2400" b="1" i="1" dirty="0" err="1">
                <a:solidFill>
                  <a:schemeClr val="tx1"/>
                </a:solidFill>
                <a:latin typeface="Century Gothic" panose="020B0502020202020204" pitchFamily="34" charset="0"/>
                <a:ea typeface="Calibri" panose="020F0502020204030204" pitchFamily="34" charset="0"/>
              </a:rPr>
              <a:t>Ojo</a:t>
            </a:r>
            <a:r>
              <a:rPr lang="en-GB" sz="2400" b="1" i="1" dirty="0">
                <a:solidFill>
                  <a:schemeClr val="tx1"/>
                </a:solidFill>
                <a:latin typeface="Century Gothic" panose="020B0502020202020204" pitchFamily="34" charset="0"/>
                <a:ea typeface="Calibri" panose="020F0502020204030204" pitchFamily="34" charset="0"/>
              </a:rPr>
              <a:t>! </a:t>
            </a:r>
            <a:r>
              <a:rPr lang="en-GB" sz="2400">
                <a:solidFill>
                  <a:schemeClr val="tx1"/>
                </a:solidFill>
                <a:latin typeface="Century Gothic" panose="020B0502020202020204" pitchFamily="34" charset="0"/>
                <a:ea typeface="Calibri" panose="020F0502020204030204" pitchFamily="34" charset="0"/>
              </a:rPr>
              <a:t>‘</a:t>
            </a:r>
            <a:r>
              <a:rPr lang="en-GB" sz="2400" b="1">
                <a:solidFill>
                  <a:schemeClr val="tx1"/>
                </a:solidFill>
                <a:latin typeface="Century Gothic" panose="020B0502020202020204" pitchFamily="34" charset="0"/>
                <a:ea typeface="Calibri" panose="020F0502020204030204" pitchFamily="34" charset="0"/>
              </a:rPr>
              <a:t>La</a:t>
            </a:r>
            <a:r>
              <a:rPr lang="en-GB" sz="2400">
                <a:solidFill>
                  <a:schemeClr val="tx1"/>
                </a:solidFill>
                <a:latin typeface="Century Gothic" panose="020B0502020202020204" pitchFamily="34" charset="0"/>
                <a:ea typeface="Calibri" panose="020F0502020204030204" pitchFamily="34" charset="0"/>
              </a:rPr>
              <a:t>’ and ‘</a:t>
            </a:r>
            <a:r>
              <a:rPr lang="en-GB" sz="2400" b="1">
                <a:solidFill>
                  <a:schemeClr val="tx1"/>
                </a:solidFill>
                <a:latin typeface="Century Gothic" panose="020B0502020202020204" pitchFamily="34" charset="0"/>
                <a:ea typeface="Calibri" panose="020F0502020204030204" pitchFamily="34" charset="0"/>
              </a:rPr>
              <a:t>las</a:t>
            </a:r>
            <a:r>
              <a:rPr lang="en-GB" sz="2400">
                <a:solidFill>
                  <a:schemeClr val="tx1"/>
                </a:solidFill>
                <a:latin typeface="Century Gothic" panose="020B0502020202020204" pitchFamily="34" charset="0"/>
                <a:ea typeface="Calibri" panose="020F0502020204030204" pitchFamily="34" charset="0"/>
              </a:rPr>
              <a:t>’ also mean </a:t>
            </a:r>
            <a:r>
              <a:rPr lang="en-GB" sz="2400" dirty="0">
                <a:solidFill>
                  <a:schemeClr val="tx1"/>
                </a:solidFill>
                <a:latin typeface="Century Gothic" panose="020B0502020202020204" pitchFamily="34" charset="0"/>
                <a:ea typeface="Calibri" panose="020F0502020204030204" pitchFamily="34" charset="0"/>
              </a:rPr>
              <a:t>‘</a:t>
            </a:r>
            <a:r>
              <a:rPr lang="en-GB" sz="2400" i="1">
                <a:solidFill>
                  <a:schemeClr val="tx1"/>
                </a:solidFill>
                <a:latin typeface="Century Gothic" panose="020B0502020202020204" pitchFamily="34" charset="0"/>
                <a:ea typeface="Calibri" panose="020F0502020204030204" pitchFamily="34" charset="0"/>
              </a:rPr>
              <a:t>the</a:t>
            </a:r>
            <a:r>
              <a:rPr lang="en-GB" sz="2400">
                <a:solidFill>
                  <a:schemeClr val="tx1"/>
                </a:solidFill>
                <a:latin typeface="Century Gothic" panose="020B0502020202020204" pitchFamily="34" charset="0"/>
                <a:ea typeface="Calibri" panose="020F0502020204030204" pitchFamily="34" charset="0"/>
              </a:rPr>
              <a:t>’ before a feminine noun!</a:t>
            </a:r>
            <a:endParaRPr lang="en-GB" sz="2400" dirty="0">
              <a:solidFill>
                <a:schemeClr val="tx1"/>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9919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14" grpId="0"/>
      <p:bldP spid="16" grpId="0"/>
      <p:bldP spid="18" grpId="0"/>
      <p:bldP spid="4"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6096001" cy="647577"/>
          </a:xfrm>
        </p:spPr>
        <p:txBody>
          <a:bodyPr>
            <a:normAutofit/>
          </a:bodyPr>
          <a:lstStyle/>
          <a:p>
            <a:r>
              <a:rPr lang="en-GB" sz="2800" b="1">
                <a:solidFill>
                  <a:schemeClr val="bg1"/>
                </a:solidFill>
              </a:rPr>
              <a:t>Lucía prepara algo de comer</a:t>
            </a:r>
          </a:p>
        </p:txBody>
      </p:sp>
      <p:graphicFrame>
        <p:nvGraphicFramePr>
          <p:cNvPr id="6" name="Table 5"/>
          <p:cNvGraphicFramePr>
            <a:graphicFrameLocks noGrp="1"/>
          </p:cNvGraphicFramePr>
          <p:nvPr>
            <p:extLst>
              <p:ext uri="{D42A27DB-BD31-4B8C-83A1-F6EECF244321}">
                <p14:modId xmlns:p14="http://schemas.microsoft.com/office/powerpoint/2010/main" val="922434815"/>
              </p:ext>
            </p:extLst>
          </p:nvPr>
        </p:nvGraphicFramePr>
        <p:xfrm>
          <a:off x="330199" y="1480853"/>
          <a:ext cx="11528125" cy="11633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1941946">
                  <a:extLst>
                    <a:ext uri="{9D8B030D-6E8A-4147-A177-3AD203B41FA5}">
                      <a16:colId xmlns:a16="http://schemas.microsoft.com/office/drawing/2014/main" val="3410402890"/>
                    </a:ext>
                  </a:extLst>
                </a:gridCol>
                <a:gridCol w="3966805">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tc>
                <a:tc>
                  <a:txBody>
                    <a:bodyPr/>
                    <a:lstStyle/>
                    <a:p>
                      <a:endParaRPr lang="en-GB">
                        <a:solidFill>
                          <a:schemeClr val="tx1"/>
                        </a:solidFill>
                      </a:endParaRPr>
                    </a:p>
                  </a:txBody>
                  <a:tcPr/>
                </a:tc>
                <a:tc>
                  <a:txBody>
                    <a:bodyPr/>
                    <a:lstStyle/>
                    <a:p>
                      <a:endParaRPr lang="en-GB">
                        <a:solidFill>
                          <a:schemeClr val="tx1"/>
                        </a:solidFill>
                      </a:endParaRPr>
                    </a:p>
                  </a:txBody>
                  <a:tcPr/>
                </a:tc>
                <a:tc>
                  <a:txBody>
                    <a:bodyPr/>
                    <a:lstStyle/>
                    <a:p>
                      <a:r>
                        <a:rPr lang="en-GB" dirty="0">
                          <a:solidFill>
                            <a:schemeClr val="tx1"/>
                          </a:solidFill>
                        </a:rPr>
                        <a:t>La </a:t>
                      </a:r>
                      <a:r>
                        <a:rPr lang="en-GB" dirty="0" err="1">
                          <a:solidFill>
                            <a:schemeClr val="tx1"/>
                          </a:solidFill>
                        </a:rPr>
                        <a:t>parte</a:t>
                      </a:r>
                      <a:r>
                        <a:rPr lang="en-GB" dirty="0">
                          <a:solidFill>
                            <a:schemeClr val="tx1"/>
                          </a:solidFill>
                        </a:rPr>
                        <a:t> </a:t>
                      </a:r>
                      <a:r>
                        <a:rPr lang="en-GB" dirty="0" err="1">
                          <a:solidFill>
                            <a:schemeClr val="tx1"/>
                          </a:solidFill>
                        </a:rPr>
                        <a:t>subrayada</a:t>
                      </a:r>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1. </a:t>
                      </a:r>
                      <a:r>
                        <a:rPr lang="en-GB" sz="2000" dirty="0" err="1">
                          <a:solidFill>
                            <a:schemeClr val="tx1"/>
                          </a:solidFill>
                        </a:rPr>
                        <a:t>Compra</a:t>
                      </a:r>
                      <a:endParaRPr lang="en-GB" sz="2000" dirty="0">
                        <a:solidFill>
                          <a:schemeClr val="tx1"/>
                        </a:solidFill>
                      </a:endParaRPr>
                    </a:p>
                  </a:txBody>
                  <a:tcPr/>
                </a:tc>
                <a:tc>
                  <a:txBody>
                    <a:bodyPr/>
                    <a:lstStyle/>
                    <a:p>
                      <a:r>
                        <a:rPr lang="en-GB" sz="2000" dirty="0">
                          <a:solidFill>
                            <a:schemeClr val="tx1"/>
                          </a:solidFill>
                        </a:rPr>
                        <a:t>una </a:t>
                      </a:r>
                      <a:r>
                        <a:rPr lang="en-GB" sz="2000" dirty="0" err="1">
                          <a:solidFill>
                            <a:schemeClr val="tx1"/>
                          </a:solidFill>
                        </a:rPr>
                        <a:t>verdura</a:t>
                      </a:r>
                      <a:endParaRPr lang="en-GB" sz="2000" dirty="0">
                        <a:solidFill>
                          <a:schemeClr val="tx1"/>
                        </a:solidFill>
                      </a:endParaRPr>
                    </a:p>
                  </a:txBody>
                  <a:tcPr/>
                </a:tc>
                <a:tc rowSpan="2">
                  <a:txBody>
                    <a:bodyPr/>
                    <a:lstStyle/>
                    <a:p>
                      <a:r>
                        <a:rPr lang="en-GB" sz="2000">
                          <a:solidFill>
                            <a:schemeClr val="tx1"/>
                          </a:solidFill>
                        </a:rPr>
                        <a:t>en el mercado y </a:t>
                      </a:r>
                      <a:r>
                        <a:rPr lang="en-GB" sz="2000" u="sng">
                          <a:solidFill>
                            <a:schemeClr val="tx1"/>
                          </a:solidFill>
                        </a:rPr>
                        <a:t>las pone</a:t>
                      </a:r>
                      <a:r>
                        <a:rPr lang="en-GB" sz="2000" u="sng" baseline="0">
                          <a:solidFill>
                            <a:schemeClr val="tx1"/>
                          </a:solidFill>
                        </a:rPr>
                        <a:t> en una bolsa</a:t>
                      </a:r>
                      <a:r>
                        <a:rPr lang="en-GB" sz="2000" baseline="0">
                          <a:solidFill>
                            <a:schemeClr val="tx1"/>
                          </a:solidFill>
                        </a:rPr>
                        <a:t>.</a:t>
                      </a:r>
                      <a:endParaRPr lang="en-GB" sz="2000">
                        <a:solidFill>
                          <a:schemeClr val="tx1"/>
                        </a:solidFill>
                      </a:endParaRPr>
                    </a:p>
                  </a:txBody>
                  <a:tcPr/>
                </a:tc>
                <a:tc rowSpan="2">
                  <a:txBody>
                    <a:bodyPr/>
                    <a:lstStyle/>
                    <a:p>
                      <a:r>
                        <a:rPr lang="en-GB" sz="2000">
                          <a:solidFill>
                            <a:schemeClr val="tx1"/>
                          </a:solidFill>
                        </a:rPr>
                        <a:t>S/he______________________.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unas</a:t>
                      </a:r>
                      <a:r>
                        <a:rPr lang="en-GB" sz="2000" dirty="0">
                          <a:solidFill>
                            <a:schemeClr val="tx1"/>
                          </a:solidFill>
                        </a:rPr>
                        <a:t> </a:t>
                      </a:r>
                      <a:r>
                        <a:rPr lang="en-GB" sz="2000" dirty="0" err="1">
                          <a:solidFill>
                            <a:schemeClr val="tx1"/>
                          </a:solidFill>
                        </a:rPr>
                        <a:t>verduras</a:t>
                      </a:r>
                      <a:endParaRPr lang="en-GB" sz="2000" dirty="0">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097876722"/>
              </p:ext>
            </p:extLst>
          </p:nvPr>
        </p:nvGraphicFramePr>
        <p:xfrm>
          <a:off x="330199" y="3194439"/>
          <a:ext cx="11528125" cy="11633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1941946">
                  <a:extLst>
                    <a:ext uri="{9D8B030D-6E8A-4147-A177-3AD203B41FA5}">
                      <a16:colId xmlns:a16="http://schemas.microsoft.com/office/drawing/2014/main" val="3410402890"/>
                    </a:ext>
                  </a:extLst>
                </a:gridCol>
                <a:gridCol w="3932820">
                  <a:extLst>
                    <a:ext uri="{9D8B030D-6E8A-4147-A177-3AD203B41FA5}">
                      <a16:colId xmlns:a16="http://schemas.microsoft.com/office/drawing/2014/main" val="4048868260"/>
                    </a:ext>
                  </a:extLst>
                </a:gridCol>
                <a:gridCol w="3885251">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endParaRPr lang="en-GB">
                        <a:solidFill>
                          <a:schemeClr val="tx1"/>
                        </a:solidFill>
                      </a:endParaRPr>
                    </a:p>
                  </a:txBody>
                  <a:tcPr/>
                </a:tc>
                <a:tc>
                  <a:txBody>
                    <a:bodyPr/>
                    <a:lstStyle/>
                    <a:p>
                      <a:r>
                        <a:rPr lang="en-GB" dirty="0">
                          <a:solidFill>
                            <a:schemeClr val="tx1"/>
                          </a:solidFill>
                        </a:rPr>
                        <a:t>La </a:t>
                      </a:r>
                      <a:r>
                        <a:rPr lang="en-GB" dirty="0" err="1">
                          <a:solidFill>
                            <a:schemeClr val="tx1"/>
                          </a:solidFill>
                        </a:rPr>
                        <a:t>parte</a:t>
                      </a:r>
                      <a:r>
                        <a:rPr lang="en-GB" dirty="0">
                          <a:solidFill>
                            <a:schemeClr val="tx1"/>
                          </a:solidFill>
                        </a:rPr>
                        <a:t> </a:t>
                      </a:r>
                      <a:r>
                        <a:rPr lang="en-GB" dirty="0" err="1">
                          <a:solidFill>
                            <a:schemeClr val="tx1"/>
                          </a:solidFill>
                        </a:rPr>
                        <a:t>subrayada</a:t>
                      </a:r>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2. </a:t>
                      </a:r>
                      <a:r>
                        <a:rPr lang="en-GB" sz="2000" dirty="0" err="1">
                          <a:solidFill>
                            <a:schemeClr val="tx1"/>
                          </a:solidFill>
                        </a:rPr>
                        <a:t>Encuentra</a:t>
                      </a:r>
                      <a:endParaRPr lang="en-GB" sz="2000" dirty="0">
                        <a:solidFill>
                          <a:schemeClr val="tx1"/>
                        </a:solidFill>
                      </a:endParaRPr>
                    </a:p>
                  </a:txBody>
                  <a:tcPr/>
                </a:tc>
                <a:tc>
                  <a:txBody>
                    <a:bodyPr/>
                    <a:lstStyle/>
                    <a:p>
                      <a:r>
                        <a:rPr lang="en-GB" sz="2000" dirty="0" err="1">
                          <a:solidFill>
                            <a:schemeClr val="tx1"/>
                          </a:solidFill>
                        </a:rPr>
                        <a:t>unas</a:t>
                      </a:r>
                      <a:r>
                        <a:rPr lang="en-GB" sz="2000" dirty="0">
                          <a:solidFill>
                            <a:schemeClr val="tx1"/>
                          </a:solidFill>
                        </a:rPr>
                        <a:t> </a:t>
                      </a:r>
                      <a:r>
                        <a:rPr lang="en-GB" sz="2000" dirty="0" err="1">
                          <a:solidFill>
                            <a:schemeClr val="tx1"/>
                          </a:solidFill>
                        </a:rPr>
                        <a:t>bebidas</a:t>
                      </a:r>
                      <a:endParaRPr lang="en-GB" sz="2000" dirty="0">
                        <a:solidFill>
                          <a:schemeClr val="tx1"/>
                        </a:solidFill>
                      </a:endParaRPr>
                    </a:p>
                  </a:txBody>
                  <a:tcPr/>
                </a:tc>
                <a:tc rowSpan="2">
                  <a:txBody>
                    <a:bodyPr/>
                    <a:lstStyle/>
                    <a:p>
                      <a:r>
                        <a:rPr lang="en-GB" sz="2000" u="none" dirty="0" err="1">
                          <a:solidFill>
                            <a:schemeClr val="tx1"/>
                          </a:solidFill>
                        </a:rPr>
                        <a:t>pero</a:t>
                      </a:r>
                      <a:r>
                        <a:rPr lang="en-GB" sz="2000" u="none" dirty="0">
                          <a:solidFill>
                            <a:schemeClr val="tx1"/>
                          </a:solidFill>
                        </a:rPr>
                        <a:t> </a:t>
                      </a:r>
                      <a:r>
                        <a:rPr lang="en-GB" sz="2000" u="none" dirty="0" err="1">
                          <a:solidFill>
                            <a:schemeClr val="tx1"/>
                          </a:solidFill>
                        </a:rPr>
                        <a:t>cuestan</a:t>
                      </a:r>
                      <a:r>
                        <a:rPr lang="en-GB" sz="2000" u="none" dirty="0">
                          <a:solidFill>
                            <a:schemeClr val="tx1"/>
                          </a:solidFill>
                        </a:rPr>
                        <a:t> </a:t>
                      </a:r>
                      <a:r>
                        <a:rPr lang="en-GB" sz="2000" u="none" dirty="0" err="1">
                          <a:solidFill>
                            <a:schemeClr val="tx1"/>
                          </a:solidFill>
                        </a:rPr>
                        <a:t>demasiado</a:t>
                      </a:r>
                      <a:r>
                        <a:rPr lang="en-GB" sz="2000" u="none" dirty="0">
                          <a:solidFill>
                            <a:schemeClr val="tx1"/>
                          </a:solidFill>
                        </a:rPr>
                        <a:t> </a:t>
                      </a:r>
                      <a:r>
                        <a:rPr lang="en-GB" sz="2000" u="none" dirty="0" err="1">
                          <a:solidFill>
                            <a:schemeClr val="tx1"/>
                          </a:solidFill>
                        </a:rPr>
                        <a:t>entonces</a:t>
                      </a:r>
                      <a:r>
                        <a:rPr lang="en-GB" sz="2000" u="none" dirty="0">
                          <a:solidFill>
                            <a:schemeClr val="tx1"/>
                          </a:solidFill>
                        </a:rPr>
                        <a:t> </a:t>
                      </a:r>
                      <a:r>
                        <a:rPr lang="en-GB" sz="2000" u="sng" dirty="0">
                          <a:solidFill>
                            <a:schemeClr val="tx1"/>
                          </a:solidFill>
                        </a:rPr>
                        <a:t>no las </a:t>
                      </a:r>
                      <a:r>
                        <a:rPr lang="en-GB" sz="2000" u="sng" dirty="0" err="1">
                          <a:solidFill>
                            <a:schemeClr val="tx1"/>
                          </a:solidFill>
                        </a:rPr>
                        <a:t>compra</a:t>
                      </a:r>
                      <a:r>
                        <a:rPr lang="en-GB" sz="2000" u="sng" dirty="0">
                          <a:solidFill>
                            <a:schemeClr val="tx1"/>
                          </a:solidFill>
                        </a:rPr>
                        <a:t>.</a:t>
                      </a:r>
                    </a:p>
                  </a:txBody>
                  <a:tcPr/>
                </a:tc>
                <a:tc rowSpan="2">
                  <a:txBody>
                    <a:bodyPr/>
                    <a:lstStyle/>
                    <a:p>
                      <a:r>
                        <a:rPr lang="en-GB" sz="2000" dirty="0">
                          <a:solidFill>
                            <a:schemeClr val="tx1"/>
                          </a:solidFill>
                        </a:rPr>
                        <a:t>S/he________________________.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a:solidFill>
                            <a:schemeClr val="tx1"/>
                          </a:solidFill>
                        </a:rPr>
                        <a:t>una </a:t>
                      </a:r>
                      <a:r>
                        <a:rPr lang="en-GB" sz="2000" dirty="0" err="1">
                          <a:solidFill>
                            <a:schemeClr val="tx1"/>
                          </a:solidFill>
                        </a:rPr>
                        <a:t>bebida</a:t>
                      </a:r>
                      <a:endParaRPr lang="en-GB" sz="2000" dirty="0">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635033991"/>
              </p:ext>
            </p:extLst>
          </p:nvPr>
        </p:nvGraphicFramePr>
        <p:xfrm>
          <a:off x="330200" y="4908025"/>
          <a:ext cx="11528125" cy="1163320"/>
        </p:xfrm>
        <a:graphic>
          <a:graphicData uri="http://schemas.openxmlformats.org/drawingml/2006/table">
            <a:tbl>
              <a:tblPr firstRow="1" bandRow="1">
                <a:tableStyleId>{5940675A-B579-460E-94D1-54222C63F5DA}</a:tableStyleId>
              </a:tblPr>
              <a:tblGrid>
                <a:gridCol w="1777733">
                  <a:extLst>
                    <a:ext uri="{9D8B030D-6E8A-4147-A177-3AD203B41FA5}">
                      <a16:colId xmlns:a16="http://schemas.microsoft.com/office/drawing/2014/main" val="681785017"/>
                    </a:ext>
                  </a:extLst>
                </a:gridCol>
                <a:gridCol w="1932321">
                  <a:extLst>
                    <a:ext uri="{9D8B030D-6E8A-4147-A177-3AD203B41FA5}">
                      <a16:colId xmlns:a16="http://schemas.microsoft.com/office/drawing/2014/main" val="3410402890"/>
                    </a:ext>
                  </a:extLst>
                </a:gridCol>
                <a:gridCol w="3966805">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endParaRPr lang="en-GB">
                        <a:solidFill>
                          <a:schemeClr val="tx1"/>
                        </a:solidFill>
                      </a:endParaRPr>
                    </a:p>
                  </a:txBody>
                  <a:tcPr/>
                </a:tc>
                <a:tc>
                  <a:txBody>
                    <a:bodyPr/>
                    <a:lstStyle/>
                    <a:p>
                      <a:r>
                        <a:rPr lang="en-GB" dirty="0">
                          <a:solidFill>
                            <a:schemeClr val="tx1"/>
                          </a:solidFill>
                        </a:rPr>
                        <a:t>La </a:t>
                      </a:r>
                      <a:r>
                        <a:rPr lang="en-GB" dirty="0" err="1">
                          <a:solidFill>
                            <a:schemeClr val="tx1"/>
                          </a:solidFill>
                        </a:rPr>
                        <a:t>parte</a:t>
                      </a:r>
                      <a:r>
                        <a:rPr lang="en-GB" dirty="0">
                          <a:solidFill>
                            <a:schemeClr val="tx1"/>
                          </a:solidFill>
                        </a:rPr>
                        <a:t> </a:t>
                      </a:r>
                      <a:r>
                        <a:rPr lang="en-GB" dirty="0" err="1">
                          <a:solidFill>
                            <a:schemeClr val="tx1"/>
                          </a:solidFill>
                        </a:rPr>
                        <a:t>subrayada</a:t>
                      </a:r>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3. </a:t>
                      </a:r>
                      <a:r>
                        <a:rPr lang="en-GB" sz="2000" dirty="0" err="1">
                          <a:solidFill>
                            <a:schemeClr val="tx1"/>
                          </a:solidFill>
                        </a:rPr>
                        <a:t>Lleva</a:t>
                      </a:r>
                      <a:endParaRPr lang="en-GB" sz="2000" dirty="0">
                        <a:solidFill>
                          <a:schemeClr val="tx1"/>
                        </a:solidFill>
                      </a:endParaRPr>
                    </a:p>
                  </a:txBody>
                  <a:tcPr/>
                </a:tc>
                <a:tc>
                  <a:txBody>
                    <a:bodyPr/>
                    <a:lstStyle/>
                    <a:p>
                      <a:r>
                        <a:rPr lang="en-GB" sz="2000">
                          <a:solidFill>
                            <a:schemeClr val="tx1"/>
                          </a:solidFill>
                        </a:rPr>
                        <a:t>una fruta</a:t>
                      </a:r>
                      <a:endParaRPr lang="en-GB" sz="2000" dirty="0">
                        <a:solidFill>
                          <a:schemeClr val="tx1"/>
                        </a:solidFill>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 casa y </a:t>
                      </a:r>
                      <a:r>
                        <a:rPr lang="en-GB" sz="2000" u="sng" dirty="0">
                          <a:solidFill>
                            <a:schemeClr val="tx1"/>
                          </a:solidFill>
                        </a:rPr>
                        <a:t>la </a:t>
                      </a:r>
                      <a:r>
                        <a:rPr lang="en-GB" sz="2000" u="sng" dirty="0" err="1">
                          <a:solidFill>
                            <a:schemeClr val="tx1"/>
                          </a:solidFill>
                        </a:rPr>
                        <a:t>coloca</a:t>
                      </a:r>
                      <a:r>
                        <a:rPr lang="en-GB" sz="2000" u="sng" dirty="0">
                          <a:solidFill>
                            <a:schemeClr val="tx1"/>
                          </a:solidFill>
                        </a:rPr>
                        <a:t> </a:t>
                      </a:r>
                      <a:r>
                        <a:rPr lang="en-GB" sz="2000" u="sng" dirty="0" err="1">
                          <a:solidFill>
                            <a:schemeClr val="tx1"/>
                          </a:solidFill>
                        </a:rPr>
                        <a:t>en</a:t>
                      </a:r>
                      <a:r>
                        <a:rPr lang="en-GB" sz="2000" u="sng" dirty="0">
                          <a:solidFill>
                            <a:schemeClr val="tx1"/>
                          </a:solidFill>
                        </a:rPr>
                        <a:t> la mesa.</a:t>
                      </a:r>
                    </a:p>
                  </a:txBody>
                  <a:tcPr/>
                </a:tc>
                <a:tc rowSpan="2">
                  <a:txBody>
                    <a:bodyPr/>
                    <a:lstStyle/>
                    <a:p>
                      <a:r>
                        <a:rPr lang="en-GB" sz="2000" dirty="0">
                          <a:solidFill>
                            <a:schemeClr val="tx1"/>
                          </a:solidFill>
                        </a:rPr>
                        <a:t>S/he 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unas</a:t>
                      </a:r>
                      <a:r>
                        <a:rPr lang="en-GB" sz="2000" dirty="0">
                          <a:solidFill>
                            <a:schemeClr val="tx1"/>
                          </a:solidFill>
                        </a:rPr>
                        <a:t> </a:t>
                      </a:r>
                      <a:r>
                        <a:rPr lang="en-GB" sz="2000" dirty="0" err="1">
                          <a:solidFill>
                            <a:schemeClr val="tx1"/>
                          </a:solidFill>
                        </a:rPr>
                        <a:t>frutas</a:t>
                      </a:r>
                      <a:endParaRPr lang="en-GB" sz="2000" dirty="0">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3" name="TextBox 12"/>
          <p:cNvSpPr txBox="1"/>
          <p:nvPr/>
        </p:nvSpPr>
        <p:spPr>
          <a:xfrm>
            <a:off x="11031371" y="869914"/>
            <a:ext cx="749300" cy="400110"/>
          </a:xfrm>
          <a:prstGeom prst="rect">
            <a:avLst/>
          </a:prstGeom>
          <a:noFill/>
        </p:spPr>
        <p:txBody>
          <a:bodyPr wrap="square" rtlCol="0">
            <a:spAutoFit/>
          </a:bodyPr>
          <a:lstStyle/>
          <a:p>
            <a:r>
              <a:rPr lang="en-GB" sz="2000" b="1">
                <a:solidFill>
                  <a:srgbClr val="002060"/>
                </a:solidFill>
              </a:rPr>
              <a:t>[1/2]</a:t>
            </a: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6" name="Oval 15"/>
          <p:cNvSpPr/>
          <p:nvPr/>
        </p:nvSpPr>
        <p:spPr>
          <a:xfrm>
            <a:off x="2043230" y="2284682"/>
            <a:ext cx="2070100" cy="3708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8710080" y="1842705"/>
            <a:ext cx="2794000" cy="400110"/>
          </a:xfrm>
          <a:prstGeom prst="rect">
            <a:avLst/>
          </a:prstGeom>
          <a:noFill/>
        </p:spPr>
        <p:txBody>
          <a:bodyPr wrap="square" rtlCol="0">
            <a:spAutoFit/>
          </a:bodyPr>
          <a:lstStyle/>
          <a:p>
            <a:r>
              <a:rPr lang="en-GB" sz="2000" b="1" dirty="0"/>
              <a:t>puts them in a bag</a:t>
            </a:r>
          </a:p>
        </p:txBody>
      </p:sp>
      <p:sp>
        <p:nvSpPr>
          <p:cNvPr id="12" name="Oval 11">
            <a:extLst>
              <a:ext uri="{FF2B5EF4-FFF2-40B4-BE49-F238E27FC236}">
                <a16:creationId xmlns:a16="http://schemas.microsoft.com/office/drawing/2014/main" id="{DE394C77-C9CF-4C4A-BAB7-000BE939C6A9}"/>
              </a:ext>
            </a:extLst>
          </p:cNvPr>
          <p:cNvSpPr/>
          <p:nvPr/>
        </p:nvSpPr>
        <p:spPr>
          <a:xfrm>
            <a:off x="2043230" y="3590662"/>
            <a:ext cx="2070100" cy="3708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ECAC02D5-A7C1-B348-AEF7-C4081582E675}"/>
              </a:ext>
            </a:extLst>
          </p:cNvPr>
          <p:cNvSpPr txBox="1"/>
          <p:nvPr/>
        </p:nvSpPr>
        <p:spPr>
          <a:xfrm>
            <a:off x="8651509" y="3556291"/>
            <a:ext cx="3206815" cy="400110"/>
          </a:xfrm>
          <a:prstGeom prst="rect">
            <a:avLst/>
          </a:prstGeom>
          <a:noFill/>
        </p:spPr>
        <p:txBody>
          <a:bodyPr wrap="square" rtlCol="0">
            <a:spAutoFit/>
          </a:bodyPr>
          <a:lstStyle/>
          <a:p>
            <a:r>
              <a:rPr lang="en-GB" sz="2000" b="1" dirty="0"/>
              <a:t>doesn’t buy them</a:t>
            </a:r>
          </a:p>
        </p:txBody>
      </p:sp>
      <p:sp>
        <p:nvSpPr>
          <p:cNvPr id="18" name="TextBox 17">
            <a:extLst>
              <a:ext uri="{FF2B5EF4-FFF2-40B4-BE49-F238E27FC236}">
                <a16:creationId xmlns:a16="http://schemas.microsoft.com/office/drawing/2014/main" id="{48FB8AE6-247A-944D-9E0A-44B1A6B580E7}"/>
              </a:ext>
            </a:extLst>
          </p:cNvPr>
          <p:cNvSpPr txBox="1"/>
          <p:nvPr/>
        </p:nvSpPr>
        <p:spPr>
          <a:xfrm>
            <a:off x="8710080" y="5275011"/>
            <a:ext cx="3206815" cy="400110"/>
          </a:xfrm>
          <a:prstGeom prst="rect">
            <a:avLst/>
          </a:prstGeom>
          <a:noFill/>
        </p:spPr>
        <p:txBody>
          <a:bodyPr wrap="square" rtlCol="0">
            <a:spAutoFit/>
          </a:bodyPr>
          <a:lstStyle/>
          <a:p>
            <a:r>
              <a:rPr lang="en-GB" sz="2000" b="1" dirty="0"/>
              <a:t> places it on the table</a:t>
            </a:r>
          </a:p>
        </p:txBody>
      </p:sp>
      <p:sp>
        <p:nvSpPr>
          <p:cNvPr id="19" name="Oval 18">
            <a:extLst>
              <a:ext uri="{FF2B5EF4-FFF2-40B4-BE49-F238E27FC236}">
                <a16:creationId xmlns:a16="http://schemas.microsoft.com/office/drawing/2014/main" id="{B3E76EEA-B811-D74E-B96F-F7D7AFA3CE8E}"/>
              </a:ext>
            </a:extLst>
          </p:cNvPr>
          <p:cNvSpPr/>
          <p:nvPr/>
        </p:nvSpPr>
        <p:spPr>
          <a:xfrm>
            <a:off x="1934931" y="5304248"/>
            <a:ext cx="2070100" cy="3708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1" name="Picture 2" descr="Farmers Market Png Farmers Market Vector - Clip Art Library">
            <a:extLst>
              <a:ext uri="{FF2B5EF4-FFF2-40B4-BE49-F238E27FC236}">
                <a16:creationId xmlns:a16="http://schemas.microsoft.com/office/drawing/2014/main" id="{21061EAD-8F32-044E-8830-CD628472F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0926" y="2246716"/>
            <a:ext cx="1636459" cy="1216572"/>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7964229" y="3927"/>
            <a:ext cx="2290687" cy="1288512"/>
          </a:xfrm>
          <a:prstGeom prst="rect">
            <a:avLst/>
          </a:prstGeom>
        </p:spPr>
      </p:pic>
    </p:spTree>
    <p:extLst>
      <p:ext uri="{BB962C8B-B14F-4D97-AF65-F5344CB8AC3E}">
        <p14:creationId xmlns:p14="http://schemas.microsoft.com/office/powerpoint/2010/main" val="413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2" grpId="0" animBg="1"/>
      <p:bldP spid="14" grpId="0"/>
      <p:bldP spid="18"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6096001" cy="647577"/>
          </a:xfrm>
        </p:spPr>
        <p:txBody>
          <a:bodyPr>
            <a:normAutofit/>
          </a:bodyPr>
          <a:lstStyle/>
          <a:p>
            <a:r>
              <a:rPr lang="en-GB" sz="2800" b="1">
                <a:solidFill>
                  <a:schemeClr val="bg1"/>
                </a:solidFill>
              </a:rPr>
              <a:t>Lucía prepara algo de comer</a:t>
            </a:r>
          </a:p>
        </p:txBody>
      </p:sp>
      <p:sp>
        <p:nvSpPr>
          <p:cNvPr id="3" name="TextBox 2"/>
          <p:cNvSpPr txBox="1"/>
          <p:nvPr/>
        </p:nvSpPr>
        <p:spPr>
          <a:xfrm>
            <a:off x="11031371" y="803043"/>
            <a:ext cx="749300" cy="400110"/>
          </a:xfrm>
          <a:prstGeom prst="rect">
            <a:avLst/>
          </a:prstGeom>
          <a:noFill/>
        </p:spPr>
        <p:txBody>
          <a:bodyPr wrap="square" rtlCol="0">
            <a:spAutoFit/>
          </a:bodyPr>
          <a:lstStyle/>
          <a:p>
            <a:r>
              <a:rPr lang="en-GB" sz="2000" b="1" dirty="0">
                <a:solidFill>
                  <a:srgbClr val="002060"/>
                </a:solidFill>
              </a:rPr>
              <a:t>[2/2]</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13" name="Table 12"/>
          <p:cNvGraphicFramePr>
            <a:graphicFrameLocks noGrp="1"/>
          </p:cNvGraphicFramePr>
          <p:nvPr>
            <p:extLst>
              <p:ext uri="{D42A27DB-BD31-4B8C-83A1-F6EECF244321}">
                <p14:modId xmlns:p14="http://schemas.microsoft.com/office/powerpoint/2010/main" val="938587593"/>
              </p:ext>
            </p:extLst>
          </p:nvPr>
        </p:nvGraphicFramePr>
        <p:xfrm>
          <a:off x="330200" y="3064775"/>
          <a:ext cx="11597943" cy="11633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184868">
                  <a:extLst>
                    <a:ext uri="{9D8B030D-6E8A-4147-A177-3AD203B41FA5}">
                      <a16:colId xmlns:a16="http://schemas.microsoft.com/office/drawing/2014/main" val="3410402890"/>
                    </a:ext>
                  </a:extLst>
                </a:gridCol>
                <a:gridCol w="3898240">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endParaRPr lang="en-GB">
                        <a:solidFill>
                          <a:schemeClr val="tx1"/>
                        </a:solidFill>
                      </a:endParaRPr>
                    </a:p>
                  </a:txBody>
                  <a:tcPr/>
                </a:tc>
                <a:tc>
                  <a:txBody>
                    <a:bodyPr/>
                    <a:lstStyle/>
                    <a:p>
                      <a:r>
                        <a:rPr lang="en-GB" dirty="0">
                          <a:solidFill>
                            <a:schemeClr val="tx1"/>
                          </a:solidFill>
                        </a:rPr>
                        <a:t>La </a:t>
                      </a:r>
                      <a:r>
                        <a:rPr lang="en-GB" dirty="0" err="1">
                          <a:solidFill>
                            <a:schemeClr val="tx1"/>
                          </a:solidFill>
                        </a:rPr>
                        <a:t>parte</a:t>
                      </a:r>
                      <a:r>
                        <a:rPr lang="en-GB" dirty="0">
                          <a:solidFill>
                            <a:schemeClr val="tx1"/>
                          </a:solidFill>
                        </a:rPr>
                        <a:t> </a:t>
                      </a:r>
                      <a:r>
                        <a:rPr lang="en-GB" dirty="0" err="1">
                          <a:solidFill>
                            <a:schemeClr val="tx1"/>
                          </a:solidFill>
                        </a:rPr>
                        <a:t>subrayada</a:t>
                      </a:r>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a:solidFill>
                            <a:schemeClr val="tx1"/>
                          </a:solidFill>
                        </a:rPr>
                        <a:t>5. Corta</a:t>
                      </a:r>
                      <a:endParaRPr lang="en-GB" sz="2000" dirty="0">
                        <a:solidFill>
                          <a:schemeClr val="tx1"/>
                        </a:solidFill>
                      </a:endParaRPr>
                    </a:p>
                  </a:txBody>
                  <a:tcPr/>
                </a:tc>
                <a:tc>
                  <a:txBody>
                    <a:bodyPr/>
                    <a:lstStyle/>
                    <a:p>
                      <a:r>
                        <a:rPr lang="en-GB" sz="2000">
                          <a:solidFill>
                            <a:schemeClr val="tx1"/>
                          </a:solidFill>
                        </a:rPr>
                        <a:t>una </a:t>
                      </a:r>
                      <a:r>
                        <a:rPr lang="en-GB" sz="2000" dirty="0">
                          <a:solidFill>
                            <a:schemeClr val="tx1"/>
                          </a:solidFill>
                        </a:rPr>
                        <a:t>manzana</a:t>
                      </a:r>
                    </a:p>
                  </a:txBody>
                  <a:tcPr/>
                </a:tc>
                <a:tc rowSpan="2">
                  <a:txBody>
                    <a:bodyPr/>
                    <a:lstStyle/>
                    <a:p>
                      <a:r>
                        <a:rPr lang="en-GB" sz="2000" u="none" dirty="0">
                          <a:solidFill>
                            <a:schemeClr val="tx1"/>
                          </a:solidFill>
                        </a:rPr>
                        <a:t>primero y </a:t>
                      </a:r>
                      <a:r>
                        <a:rPr lang="en-GB" sz="2000" u="none" dirty="0" err="1">
                          <a:solidFill>
                            <a:schemeClr val="tx1"/>
                          </a:solidFill>
                        </a:rPr>
                        <a:t>después</a:t>
                      </a:r>
                      <a:r>
                        <a:rPr lang="en-GB" sz="2000" u="none" dirty="0">
                          <a:solidFill>
                            <a:schemeClr val="tx1"/>
                          </a:solidFill>
                        </a:rPr>
                        <a:t> </a:t>
                      </a:r>
                      <a:r>
                        <a:rPr lang="en-GB" sz="2000" u="sng" dirty="0">
                          <a:solidFill>
                            <a:schemeClr val="tx1"/>
                          </a:solidFill>
                        </a:rPr>
                        <a:t>las </a:t>
                      </a:r>
                      <a:r>
                        <a:rPr lang="en-GB" sz="2000" u="sng" dirty="0" err="1">
                          <a:solidFill>
                            <a:schemeClr val="tx1"/>
                          </a:solidFill>
                        </a:rPr>
                        <a:t>mezcla</a:t>
                      </a:r>
                      <a:r>
                        <a:rPr lang="en-GB" sz="2000" u="sng" dirty="0">
                          <a:solidFill>
                            <a:schemeClr val="tx1"/>
                          </a:solidFill>
                        </a:rPr>
                        <a:t> con </a:t>
                      </a:r>
                      <a:r>
                        <a:rPr lang="en-GB" sz="2000" u="sng" dirty="0" err="1">
                          <a:solidFill>
                            <a:schemeClr val="tx1"/>
                          </a:solidFill>
                        </a:rPr>
                        <a:t>el</a:t>
                      </a:r>
                      <a:r>
                        <a:rPr lang="en-GB" sz="2000" u="sng" dirty="0">
                          <a:solidFill>
                            <a:schemeClr val="tx1"/>
                          </a:solidFill>
                        </a:rPr>
                        <a:t> </a:t>
                      </a:r>
                      <a:r>
                        <a:rPr lang="en-GB" sz="2000" u="sng" dirty="0" err="1">
                          <a:solidFill>
                            <a:schemeClr val="tx1"/>
                          </a:solidFill>
                        </a:rPr>
                        <a:t>plátano</a:t>
                      </a:r>
                      <a:r>
                        <a:rPr lang="en-GB" sz="2000" u="sng" dirty="0">
                          <a:solidFill>
                            <a:schemeClr val="tx1"/>
                          </a:solidFill>
                        </a:rPr>
                        <a:t>*.</a:t>
                      </a:r>
                    </a:p>
                  </a:txBody>
                  <a:tcPr/>
                </a:tc>
                <a:tc rowSpan="2">
                  <a:txBody>
                    <a:bodyPr/>
                    <a:lstStyle/>
                    <a:p>
                      <a:r>
                        <a:rPr lang="en-GB" sz="2000" dirty="0">
                          <a:solidFill>
                            <a:schemeClr val="tx1"/>
                          </a:solidFill>
                        </a:rPr>
                        <a:t>S/he_________________________________.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unas</a:t>
                      </a:r>
                      <a:r>
                        <a:rPr lang="en-GB" sz="2000" dirty="0">
                          <a:solidFill>
                            <a:schemeClr val="tx1"/>
                          </a:solidFill>
                        </a:rPr>
                        <a:t> manzanas</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176919780"/>
              </p:ext>
            </p:extLst>
          </p:nvPr>
        </p:nvGraphicFramePr>
        <p:xfrm>
          <a:off x="330200" y="1423833"/>
          <a:ext cx="11597943" cy="1163320"/>
        </p:xfrm>
        <a:graphic>
          <a:graphicData uri="http://schemas.openxmlformats.org/drawingml/2006/table">
            <a:tbl>
              <a:tblPr firstRow="1" bandRow="1">
                <a:tableStyleId>{5940675A-B579-460E-94D1-54222C63F5DA}</a:tableStyleId>
              </a:tblPr>
              <a:tblGrid>
                <a:gridCol w="1683795">
                  <a:extLst>
                    <a:ext uri="{9D8B030D-6E8A-4147-A177-3AD203B41FA5}">
                      <a16:colId xmlns:a16="http://schemas.microsoft.com/office/drawing/2014/main" val="681785017"/>
                    </a:ext>
                  </a:extLst>
                </a:gridCol>
                <a:gridCol w="3102015">
                  <a:extLst>
                    <a:ext uri="{9D8B030D-6E8A-4147-A177-3AD203B41FA5}">
                      <a16:colId xmlns:a16="http://schemas.microsoft.com/office/drawing/2014/main" val="3410402890"/>
                    </a:ext>
                  </a:extLst>
                </a:gridCol>
                <a:gridCol w="3067291">
                  <a:extLst>
                    <a:ext uri="{9D8B030D-6E8A-4147-A177-3AD203B41FA5}">
                      <a16:colId xmlns:a16="http://schemas.microsoft.com/office/drawing/2014/main" val="4048868260"/>
                    </a:ext>
                  </a:extLst>
                </a:gridCol>
                <a:gridCol w="3744842">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endParaRPr lang="en-GB">
                        <a:solidFill>
                          <a:schemeClr val="tx1"/>
                        </a:solidFill>
                      </a:endParaRPr>
                    </a:p>
                  </a:txBody>
                  <a:tcPr/>
                </a:tc>
                <a:tc>
                  <a:txBody>
                    <a:bodyPr/>
                    <a:lstStyle/>
                    <a:p>
                      <a:r>
                        <a:rPr lang="en-GB" dirty="0">
                          <a:solidFill>
                            <a:schemeClr val="tx1"/>
                          </a:solidFill>
                        </a:rPr>
                        <a:t>La </a:t>
                      </a:r>
                      <a:r>
                        <a:rPr lang="en-GB" dirty="0" err="1">
                          <a:solidFill>
                            <a:schemeClr val="tx1"/>
                          </a:solidFill>
                        </a:rPr>
                        <a:t>parte</a:t>
                      </a:r>
                      <a:r>
                        <a:rPr lang="en-GB" dirty="0">
                          <a:solidFill>
                            <a:schemeClr val="tx1"/>
                          </a:solidFill>
                        </a:rPr>
                        <a:t> </a:t>
                      </a:r>
                      <a:r>
                        <a:rPr lang="en-GB" dirty="0" err="1">
                          <a:solidFill>
                            <a:schemeClr val="tx1"/>
                          </a:solidFill>
                        </a:rPr>
                        <a:t>subrayada</a:t>
                      </a:r>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a:solidFill>
                            <a:schemeClr val="tx1"/>
                          </a:solidFill>
                        </a:rPr>
                        <a:t>4. </a:t>
                      </a:r>
                      <a:r>
                        <a:rPr lang="en-GB" sz="2000" err="1">
                          <a:solidFill>
                            <a:schemeClr val="tx1"/>
                          </a:solidFill>
                        </a:rPr>
                        <a:t>Suele</a:t>
                      </a:r>
                      <a:r>
                        <a:rPr lang="en-GB" sz="2000">
                          <a:solidFill>
                            <a:schemeClr val="tx1"/>
                          </a:solidFill>
                        </a:rPr>
                        <a:t> comprar</a:t>
                      </a:r>
                      <a:endParaRPr lang="en-GB" sz="2000" dirty="0">
                        <a:solidFill>
                          <a:schemeClr val="tx1"/>
                        </a:solidFill>
                      </a:endParaRPr>
                    </a:p>
                  </a:txBody>
                  <a:tcPr/>
                </a:tc>
                <a:tc>
                  <a:txBody>
                    <a:bodyPr/>
                    <a:lstStyle/>
                    <a:p>
                      <a:r>
                        <a:rPr lang="en-GB" sz="2000" dirty="0">
                          <a:solidFill>
                            <a:schemeClr val="tx1"/>
                          </a:solidFill>
                        </a:rPr>
                        <a:t>una </a:t>
                      </a:r>
                      <a:r>
                        <a:rPr lang="en-GB" sz="2000" baseline="0" dirty="0">
                          <a:solidFill>
                            <a:schemeClr val="tx1"/>
                          </a:solidFill>
                        </a:rPr>
                        <a:t>carne especial</a:t>
                      </a:r>
                      <a:endParaRPr lang="en-GB" sz="2000" dirty="0">
                        <a:solidFill>
                          <a:schemeClr val="tx1"/>
                        </a:solidFill>
                      </a:endParaRPr>
                    </a:p>
                  </a:txBody>
                  <a:tcPr/>
                </a:tc>
                <a:tc rowSpan="2">
                  <a:txBody>
                    <a:bodyPr/>
                    <a:lstStyle/>
                    <a:p>
                      <a:r>
                        <a:rPr lang="en-GB" sz="2000">
                          <a:solidFill>
                            <a:schemeClr val="tx1"/>
                          </a:solidFill>
                        </a:rPr>
                        <a:t>por la mañana. Luego </a:t>
                      </a:r>
                      <a:r>
                        <a:rPr lang="en-GB" sz="2000" u="sng">
                          <a:solidFill>
                            <a:schemeClr val="tx1"/>
                          </a:solidFill>
                        </a:rPr>
                        <a:t>la cocina*</a:t>
                      </a:r>
                      <a:r>
                        <a:rPr lang="en-GB" sz="2000" u="sng" baseline="0">
                          <a:solidFill>
                            <a:schemeClr val="tx1"/>
                          </a:solidFill>
                        </a:rPr>
                        <a:t> por la tarde</a:t>
                      </a:r>
                      <a:r>
                        <a:rPr lang="en-GB" sz="2000" u="sng">
                          <a:solidFill>
                            <a:schemeClr val="tx1"/>
                          </a:solidFill>
                        </a:rPr>
                        <a:t>.</a:t>
                      </a:r>
                      <a:endParaRPr lang="en-GB" sz="2000" u="sng" dirty="0">
                        <a:solidFill>
                          <a:schemeClr val="tx1"/>
                        </a:solidFill>
                      </a:endParaRPr>
                    </a:p>
                  </a:txBody>
                  <a:tcPr/>
                </a:tc>
                <a:tc rowSpan="2">
                  <a:txBody>
                    <a:bodyPr/>
                    <a:lstStyle/>
                    <a:p>
                      <a:r>
                        <a:rPr lang="en-GB" sz="2000" dirty="0">
                          <a:solidFill>
                            <a:schemeClr val="tx1"/>
                          </a:solidFill>
                        </a:rPr>
                        <a:t>S/he_________________________________.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unas</a:t>
                      </a:r>
                      <a:r>
                        <a:rPr lang="en-GB" sz="2000" dirty="0">
                          <a:solidFill>
                            <a:schemeClr val="tx1"/>
                          </a:solidFill>
                        </a:rPr>
                        <a:t> </a:t>
                      </a:r>
                      <a:r>
                        <a:rPr lang="en-GB" sz="2000" dirty="0" err="1">
                          <a:solidFill>
                            <a:schemeClr val="tx1"/>
                          </a:solidFill>
                        </a:rPr>
                        <a:t>carnes</a:t>
                      </a:r>
                      <a:r>
                        <a:rPr lang="en-GB" sz="2000" dirty="0">
                          <a:solidFill>
                            <a:schemeClr val="tx1"/>
                          </a:solidFill>
                        </a:rPr>
                        <a:t> </a:t>
                      </a:r>
                      <a:r>
                        <a:rPr lang="en-GB" sz="2000" dirty="0" err="1">
                          <a:solidFill>
                            <a:schemeClr val="tx1"/>
                          </a:solidFill>
                        </a:rPr>
                        <a:t>especiales</a:t>
                      </a:r>
                      <a:endParaRPr lang="en-GB" sz="2000" dirty="0">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490928820"/>
              </p:ext>
            </p:extLst>
          </p:nvPr>
        </p:nvGraphicFramePr>
        <p:xfrm>
          <a:off x="330200" y="4705717"/>
          <a:ext cx="11597943" cy="11633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092279">
                  <a:extLst>
                    <a:ext uri="{9D8B030D-6E8A-4147-A177-3AD203B41FA5}">
                      <a16:colId xmlns:a16="http://schemas.microsoft.com/office/drawing/2014/main" val="3410402890"/>
                    </a:ext>
                  </a:extLst>
                </a:gridCol>
                <a:gridCol w="3990829">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endParaRPr lang="en-GB">
                        <a:solidFill>
                          <a:schemeClr val="tx1"/>
                        </a:solidFill>
                      </a:endParaRPr>
                    </a:p>
                  </a:txBody>
                  <a:tcPr/>
                </a:tc>
                <a:tc>
                  <a:txBody>
                    <a:bodyPr/>
                    <a:lstStyle/>
                    <a:p>
                      <a:r>
                        <a:rPr lang="en-GB" dirty="0">
                          <a:solidFill>
                            <a:schemeClr val="tx1"/>
                          </a:solidFill>
                        </a:rPr>
                        <a:t>La </a:t>
                      </a:r>
                      <a:r>
                        <a:rPr lang="en-GB" dirty="0" err="1">
                          <a:solidFill>
                            <a:schemeClr val="tx1"/>
                          </a:solidFill>
                        </a:rPr>
                        <a:t>parte</a:t>
                      </a:r>
                      <a:r>
                        <a:rPr lang="en-GB" dirty="0">
                          <a:solidFill>
                            <a:schemeClr val="tx1"/>
                          </a:solidFill>
                        </a:rPr>
                        <a:t> </a:t>
                      </a:r>
                      <a:r>
                        <a:rPr lang="en-GB" dirty="0" err="1">
                          <a:solidFill>
                            <a:schemeClr val="tx1"/>
                          </a:solidFill>
                        </a:rPr>
                        <a:t>subrayada</a:t>
                      </a:r>
                      <a:endParaRPr lang="en-GB"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6. Pone</a:t>
                      </a:r>
                    </a:p>
                  </a:txBody>
                  <a:tcPr/>
                </a:tc>
                <a:tc>
                  <a:txBody>
                    <a:bodyPr/>
                    <a:lstStyle/>
                    <a:p>
                      <a:r>
                        <a:rPr lang="en-GB" sz="2000">
                          <a:solidFill>
                            <a:schemeClr val="tx1"/>
                          </a:solidFill>
                        </a:rPr>
                        <a:t>unas cosas</a:t>
                      </a:r>
                      <a:endParaRPr lang="en-GB" sz="2000" dirty="0">
                        <a:solidFill>
                          <a:schemeClr val="tx1"/>
                        </a:solidFill>
                      </a:endParaRPr>
                    </a:p>
                  </a:txBody>
                  <a:tcPr/>
                </a:tc>
                <a:tc rowSpan="2">
                  <a:txBody>
                    <a:bodyPr/>
                    <a:lstStyle/>
                    <a:p>
                      <a:r>
                        <a:rPr lang="en-GB" sz="2000" dirty="0" err="1">
                          <a:solidFill>
                            <a:schemeClr val="tx1"/>
                          </a:solidFill>
                        </a:rPr>
                        <a:t>en</a:t>
                      </a:r>
                      <a:r>
                        <a:rPr lang="en-GB" sz="2000" dirty="0">
                          <a:solidFill>
                            <a:schemeClr val="tx1"/>
                          </a:solidFill>
                        </a:rPr>
                        <a:t> la mesa </a:t>
                      </a:r>
                      <a:r>
                        <a:rPr lang="en-GB" sz="2000" dirty="0" err="1">
                          <a:solidFill>
                            <a:schemeClr val="tx1"/>
                          </a:solidFill>
                        </a:rPr>
                        <a:t>pero</a:t>
                      </a:r>
                      <a:r>
                        <a:rPr lang="en-GB" sz="2000" dirty="0">
                          <a:solidFill>
                            <a:schemeClr val="tx1"/>
                          </a:solidFill>
                        </a:rPr>
                        <a:t> </a:t>
                      </a:r>
                      <a:r>
                        <a:rPr lang="en-GB" sz="2000" u="sng" dirty="0" err="1">
                          <a:solidFill>
                            <a:schemeClr val="tx1"/>
                          </a:solidFill>
                        </a:rPr>
                        <a:t>siempre</a:t>
                      </a:r>
                      <a:r>
                        <a:rPr lang="en-GB" sz="2000" u="sng" dirty="0">
                          <a:solidFill>
                            <a:schemeClr val="tx1"/>
                          </a:solidFill>
                        </a:rPr>
                        <a:t> las lava primero.</a:t>
                      </a:r>
                    </a:p>
                  </a:txBody>
                  <a:tcPr/>
                </a:tc>
                <a:tc rowSpan="2">
                  <a:txBody>
                    <a:bodyPr/>
                    <a:lstStyle/>
                    <a:p>
                      <a:r>
                        <a:rPr lang="en-GB" sz="2000" dirty="0">
                          <a:solidFill>
                            <a:schemeClr val="tx1"/>
                          </a:solidFill>
                        </a:rPr>
                        <a:t>S/he_______________________</a:t>
                      </a:r>
                    </a:p>
                    <a:p>
                      <a:r>
                        <a:rPr lang="en-GB" sz="2000" dirty="0">
                          <a:solidFill>
                            <a:schemeClr val="tx1"/>
                          </a:solidFill>
                        </a:rPr>
                        <a:t>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a:solidFill>
                            <a:schemeClr val="tx1"/>
                          </a:solidFill>
                        </a:rPr>
                        <a:t>una </a:t>
                      </a:r>
                      <a:r>
                        <a:rPr lang="en-GB" sz="2000" dirty="0" err="1">
                          <a:solidFill>
                            <a:schemeClr val="tx1"/>
                          </a:solidFill>
                        </a:rPr>
                        <a:t>cosa</a:t>
                      </a:r>
                      <a:endParaRPr lang="en-GB" sz="2000" dirty="0">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0" name="TextBox 9">
            <a:extLst>
              <a:ext uri="{FF2B5EF4-FFF2-40B4-BE49-F238E27FC236}">
                <a16:creationId xmlns:a16="http://schemas.microsoft.com/office/drawing/2014/main" id="{6D5A7AAE-D612-4B4A-8C77-375158584A0C}"/>
              </a:ext>
            </a:extLst>
          </p:cNvPr>
          <p:cNvSpPr txBox="1"/>
          <p:nvPr/>
        </p:nvSpPr>
        <p:spPr>
          <a:xfrm>
            <a:off x="8745911" y="3429195"/>
            <a:ext cx="3153088" cy="400110"/>
          </a:xfrm>
          <a:prstGeom prst="rect">
            <a:avLst/>
          </a:prstGeom>
          <a:noFill/>
        </p:spPr>
        <p:txBody>
          <a:bodyPr wrap="square" rtlCol="0">
            <a:spAutoFit/>
          </a:bodyPr>
          <a:lstStyle/>
          <a:p>
            <a:r>
              <a:rPr lang="en-GB" sz="2000" b="1" dirty="0"/>
              <a:t>mixes them with the</a:t>
            </a:r>
          </a:p>
        </p:txBody>
      </p:sp>
      <p:sp>
        <p:nvSpPr>
          <p:cNvPr id="11" name="Oval 10">
            <a:extLst>
              <a:ext uri="{FF2B5EF4-FFF2-40B4-BE49-F238E27FC236}">
                <a16:creationId xmlns:a16="http://schemas.microsoft.com/office/drawing/2014/main" id="{2B1003C3-A8C7-C540-A61B-A12236F58440}"/>
              </a:ext>
            </a:extLst>
          </p:cNvPr>
          <p:cNvSpPr/>
          <p:nvPr/>
        </p:nvSpPr>
        <p:spPr>
          <a:xfrm>
            <a:off x="1979272" y="3826149"/>
            <a:ext cx="2107209" cy="400039"/>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Oval 11">
            <a:extLst>
              <a:ext uri="{FF2B5EF4-FFF2-40B4-BE49-F238E27FC236}">
                <a16:creationId xmlns:a16="http://schemas.microsoft.com/office/drawing/2014/main" id="{0BCA70CF-99D1-7642-A707-A63BCB1F1C4F}"/>
              </a:ext>
            </a:extLst>
          </p:cNvPr>
          <p:cNvSpPr/>
          <p:nvPr/>
        </p:nvSpPr>
        <p:spPr>
          <a:xfrm>
            <a:off x="1889058" y="1824295"/>
            <a:ext cx="3044142" cy="370873"/>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44522805-95A5-8C46-B1BF-3D8B9DC387D7}"/>
              </a:ext>
            </a:extLst>
          </p:cNvPr>
          <p:cNvSpPr txBox="1"/>
          <p:nvPr/>
        </p:nvSpPr>
        <p:spPr>
          <a:xfrm>
            <a:off x="8857063" y="1783317"/>
            <a:ext cx="2026837" cy="400110"/>
          </a:xfrm>
          <a:prstGeom prst="rect">
            <a:avLst/>
          </a:prstGeom>
          <a:noFill/>
        </p:spPr>
        <p:txBody>
          <a:bodyPr wrap="square" rtlCol="0">
            <a:spAutoFit/>
          </a:bodyPr>
          <a:lstStyle/>
          <a:p>
            <a:r>
              <a:rPr lang="en-GB" sz="2000" b="1" dirty="0"/>
              <a:t>cooks it in the</a:t>
            </a:r>
          </a:p>
        </p:txBody>
      </p:sp>
      <p:sp>
        <p:nvSpPr>
          <p:cNvPr id="17" name="Oval 16">
            <a:extLst>
              <a:ext uri="{FF2B5EF4-FFF2-40B4-BE49-F238E27FC236}">
                <a16:creationId xmlns:a16="http://schemas.microsoft.com/office/drawing/2014/main" id="{6A3693EF-F01C-9A41-9DEF-D1E978DCD43E}"/>
              </a:ext>
            </a:extLst>
          </p:cNvPr>
          <p:cNvSpPr/>
          <p:nvPr/>
        </p:nvSpPr>
        <p:spPr>
          <a:xfrm>
            <a:off x="1889058" y="5101940"/>
            <a:ext cx="2070100" cy="370873"/>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4D402BAB-03E7-5444-AC9E-DAFE63A2CC2C}"/>
              </a:ext>
            </a:extLst>
          </p:cNvPr>
          <p:cNvSpPr txBox="1"/>
          <p:nvPr/>
        </p:nvSpPr>
        <p:spPr>
          <a:xfrm>
            <a:off x="8728550" y="5070691"/>
            <a:ext cx="2765112" cy="400110"/>
          </a:xfrm>
          <a:prstGeom prst="rect">
            <a:avLst/>
          </a:prstGeom>
          <a:noFill/>
        </p:spPr>
        <p:txBody>
          <a:bodyPr wrap="square" rtlCol="0">
            <a:spAutoFit/>
          </a:bodyPr>
          <a:lstStyle/>
          <a:p>
            <a:r>
              <a:rPr lang="en-GB" sz="2000" b="1" dirty="0"/>
              <a:t>always washes them</a:t>
            </a:r>
          </a:p>
        </p:txBody>
      </p:sp>
      <p:pic>
        <p:nvPicPr>
          <p:cNvPr id="19" name="Imagen 4">
            <a:extLst>
              <a:ext uri="{FF2B5EF4-FFF2-40B4-BE49-F238E27FC236}">
                <a16:creationId xmlns:a16="http://schemas.microsoft.com/office/drawing/2014/main" id="{D8BB9AC5-3FC2-F64A-A1EB-4E035FC0F7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4993" y="684591"/>
            <a:ext cx="1256626" cy="958799"/>
          </a:xfrm>
          <a:prstGeom prst="rect">
            <a:avLst/>
          </a:prstGeom>
        </p:spPr>
      </p:pic>
      <p:pic>
        <p:nvPicPr>
          <p:cNvPr id="21" name="Imagen 23">
            <a:extLst>
              <a:ext uri="{FF2B5EF4-FFF2-40B4-BE49-F238E27FC236}">
                <a16:creationId xmlns:a16="http://schemas.microsoft.com/office/drawing/2014/main" id="{F92BCC5C-C436-BA45-969C-41BCE5AE14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8936" y="3667435"/>
            <a:ext cx="1178376" cy="1178376"/>
          </a:xfrm>
          <a:prstGeom prst="rect">
            <a:avLst/>
          </a:prstGeom>
        </p:spPr>
      </p:pic>
      <p:sp>
        <p:nvSpPr>
          <p:cNvPr id="5" name="Rectangle 4"/>
          <p:cNvSpPr/>
          <p:nvPr/>
        </p:nvSpPr>
        <p:spPr>
          <a:xfrm>
            <a:off x="5916793" y="2571993"/>
            <a:ext cx="2509020" cy="400110"/>
          </a:xfrm>
          <a:prstGeom prst="rect">
            <a:avLst/>
          </a:prstGeom>
        </p:spPr>
        <p:txBody>
          <a:bodyPr wrap="none">
            <a:spAutoFit/>
          </a:bodyPr>
          <a:lstStyle/>
          <a:p>
            <a:r>
              <a:rPr lang="en-GB" sz="2000"/>
              <a:t>*cocinar = to cook</a:t>
            </a:r>
          </a:p>
        </p:txBody>
      </p:sp>
      <p:sp>
        <p:nvSpPr>
          <p:cNvPr id="6" name="Rectangle 5"/>
          <p:cNvSpPr/>
          <p:nvPr/>
        </p:nvSpPr>
        <p:spPr>
          <a:xfrm>
            <a:off x="8068929" y="3741040"/>
            <a:ext cx="1172116" cy="400110"/>
          </a:xfrm>
          <a:prstGeom prst="rect">
            <a:avLst/>
          </a:prstGeom>
        </p:spPr>
        <p:txBody>
          <a:bodyPr wrap="none">
            <a:spAutoFit/>
          </a:bodyPr>
          <a:lstStyle/>
          <a:p>
            <a:r>
              <a:rPr lang="en-GB" sz="2000" b="1" dirty="0"/>
              <a:t>banana</a:t>
            </a:r>
          </a:p>
        </p:txBody>
      </p:sp>
      <p:sp>
        <p:nvSpPr>
          <p:cNvPr id="20" name="Rectangle 19"/>
          <p:cNvSpPr/>
          <p:nvPr/>
        </p:nvSpPr>
        <p:spPr>
          <a:xfrm>
            <a:off x="4219017" y="4217436"/>
            <a:ext cx="2879314" cy="400110"/>
          </a:xfrm>
          <a:prstGeom prst="rect">
            <a:avLst/>
          </a:prstGeom>
        </p:spPr>
        <p:txBody>
          <a:bodyPr wrap="none">
            <a:spAutoFit/>
          </a:bodyPr>
          <a:lstStyle/>
          <a:p>
            <a:r>
              <a:rPr lang="en-GB" sz="2000"/>
              <a:t>*el plátano = banana</a:t>
            </a:r>
          </a:p>
        </p:txBody>
      </p:sp>
      <p:sp>
        <p:nvSpPr>
          <p:cNvPr id="7" name="Rectangle 6"/>
          <p:cNvSpPr/>
          <p:nvPr/>
        </p:nvSpPr>
        <p:spPr>
          <a:xfrm>
            <a:off x="8165207" y="2090311"/>
            <a:ext cx="1383712" cy="400110"/>
          </a:xfrm>
          <a:prstGeom prst="rect">
            <a:avLst/>
          </a:prstGeom>
        </p:spPr>
        <p:txBody>
          <a:bodyPr wrap="none">
            <a:spAutoFit/>
          </a:bodyPr>
          <a:lstStyle/>
          <a:p>
            <a:r>
              <a:rPr lang="en-GB" sz="2000" b="1" dirty="0"/>
              <a:t>afternoon</a:t>
            </a:r>
            <a:endParaRPr lang="en-GB" sz="2000" dirty="0"/>
          </a:p>
        </p:txBody>
      </p:sp>
      <p:sp>
        <p:nvSpPr>
          <p:cNvPr id="8" name="Rectangle 7"/>
          <p:cNvSpPr/>
          <p:nvPr/>
        </p:nvSpPr>
        <p:spPr>
          <a:xfrm>
            <a:off x="8066364" y="5363576"/>
            <a:ext cx="588623" cy="400110"/>
          </a:xfrm>
          <a:prstGeom prst="rect">
            <a:avLst/>
          </a:prstGeom>
        </p:spPr>
        <p:txBody>
          <a:bodyPr wrap="none">
            <a:spAutoFit/>
          </a:bodyPr>
          <a:lstStyle/>
          <a:p>
            <a:r>
              <a:rPr lang="en-GB" sz="2000" b="1" dirty="0"/>
              <a:t>first</a:t>
            </a:r>
          </a:p>
        </p:txBody>
      </p:sp>
      <p:pic>
        <p:nvPicPr>
          <p:cNvPr id="22"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7964229" y="3927"/>
            <a:ext cx="2290687" cy="1288512"/>
          </a:xfrm>
          <a:prstGeom prst="rect">
            <a:avLst/>
          </a:prstGeom>
        </p:spPr>
      </p:pic>
    </p:spTree>
    <p:extLst>
      <p:ext uri="{BB962C8B-B14F-4D97-AF65-F5344CB8AC3E}">
        <p14:creationId xmlns:p14="http://schemas.microsoft.com/office/powerpoint/2010/main" val="6819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6" grpId="0"/>
      <p:bldP spid="17" grpId="0" animBg="1"/>
      <p:bldP spid="18"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760506" cy="892552"/>
          </a:xfrm>
        </p:spPr>
        <p:txBody>
          <a:bodyPr>
            <a:normAutofit/>
          </a:bodyPr>
          <a:lstStyle/>
          <a:p>
            <a:r>
              <a:rPr lang="en-GB" sz="2400" b="1" dirty="0">
                <a:solidFill>
                  <a:schemeClr val="bg1"/>
                </a:solidFill>
              </a:rPr>
              <a:t>Saying who or what receives the action </a:t>
            </a:r>
            <a:br>
              <a:rPr lang="en-GB" sz="2400" b="1" dirty="0">
                <a:solidFill>
                  <a:schemeClr val="bg1"/>
                </a:solidFill>
              </a:rPr>
            </a:br>
            <a:r>
              <a:rPr lang="en-GB" sz="2400" dirty="0">
                <a:solidFill>
                  <a:schemeClr val="bg1"/>
                </a:solidFill>
              </a:rPr>
              <a:t>using ‘los’ in object-first sentences</a:t>
            </a:r>
            <a:endParaRPr lang="en-GB" sz="2400" b="1" dirty="0">
              <a:solidFill>
                <a:schemeClr val="bg1"/>
              </a:solidFill>
            </a:endParaRPr>
          </a:p>
        </p:txBody>
      </p:sp>
      <p:sp>
        <p:nvSpPr>
          <p:cNvPr id="3" name="Rectangle 2"/>
          <p:cNvSpPr/>
          <p:nvPr/>
        </p:nvSpPr>
        <p:spPr>
          <a:xfrm>
            <a:off x="314221" y="1201989"/>
            <a:ext cx="11212032" cy="892552"/>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Remember, to mean </a:t>
            </a:r>
            <a:r>
              <a:rPr lang="en-GB" sz="2600" b="1" dirty="0">
                <a:latin typeface="Century Gothic" panose="020B0502020202020204" pitchFamily="34" charset="0"/>
                <a:ea typeface="Calibri" panose="020F0502020204030204" pitchFamily="34" charset="0"/>
              </a:rPr>
              <a:t>‘</a:t>
            </a:r>
            <a:r>
              <a:rPr lang="en-GB" sz="2600" b="1" dirty="0">
                <a:solidFill>
                  <a:srgbClr val="C00000"/>
                </a:solidFill>
                <a:latin typeface="Century Gothic" panose="020B0502020202020204" pitchFamily="34" charset="0"/>
                <a:ea typeface="Calibri" panose="020F0502020204030204" pitchFamily="34" charset="0"/>
              </a:rPr>
              <a:t>him</a:t>
            </a:r>
            <a:r>
              <a:rPr lang="en-GB" sz="2600" b="1" dirty="0">
                <a:latin typeface="Century Gothic" panose="020B0502020202020204" pitchFamily="34" charset="0"/>
                <a:ea typeface="Calibri" panose="020F0502020204030204" pitchFamily="34" charset="0"/>
              </a:rPr>
              <a:t>’ </a:t>
            </a:r>
            <a:r>
              <a:rPr lang="en-GB" sz="2600" dirty="0">
                <a:latin typeface="Century Gothic" panose="020B0502020202020204" pitchFamily="34" charset="0"/>
                <a:ea typeface="Calibri" panose="020F0502020204030204" pitchFamily="34" charset="0"/>
              </a:rPr>
              <a:t>or</a:t>
            </a:r>
            <a:r>
              <a:rPr lang="en-GB" sz="2600" b="1" dirty="0">
                <a:latin typeface="Century Gothic" panose="020B0502020202020204" pitchFamily="34" charset="0"/>
                <a:ea typeface="Calibri" panose="020F0502020204030204" pitchFamily="34" charset="0"/>
              </a:rPr>
              <a:t> ‘</a:t>
            </a:r>
            <a:r>
              <a:rPr lang="en-GB" sz="2600" b="1" dirty="0">
                <a:solidFill>
                  <a:srgbClr val="C00000"/>
                </a:solidFill>
                <a:latin typeface="Century Gothic" panose="020B0502020202020204" pitchFamily="34" charset="0"/>
                <a:ea typeface="Calibri" panose="020F0502020204030204" pitchFamily="34" charset="0"/>
              </a:rPr>
              <a:t>it</a:t>
            </a:r>
            <a:r>
              <a:rPr lang="en-GB" sz="2600" b="1" dirty="0">
                <a:latin typeface="Century Gothic" panose="020B0502020202020204" pitchFamily="34" charset="0"/>
                <a:ea typeface="Calibri" panose="020F0502020204030204" pitchFamily="34" charset="0"/>
              </a:rPr>
              <a:t>’ </a:t>
            </a:r>
            <a:r>
              <a:rPr lang="en-GB" sz="2600" dirty="0">
                <a:latin typeface="Century Gothic" panose="020B0502020202020204" pitchFamily="34" charset="0"/>
                <a:ea typeface="Calibri" panose="020F0502020204030204" pitchFamily="34" charset="0"/>
              </a:rPr>
              <a:t>when</a:t>
            </a:r>
            <a:r>
              <a:rPr lang="en-GB" sz="2600" b="1" dirty="0">
                <a:latin typeface="Century Gothic" panose="020B0502020202020204" pitchFamily="34" charset="0"/>
                <a:ea typeface="Calibri" panose="020F0502020204030204" pitchFamily="34" charset="0"/>
              </a:rPr>
              <a:t> </a:t>
            </a:r>
            <a:r>
              <a:rPr lang="en-GB" sz="2600" dirty="0">
                <a:latin typeface="Century Gothic" panose="020B0502020202020204" pitchFamily="34" charset="0"/>
                <a:ea typeface="Calibri" panose="020F0502020204030204" pitchFamily="34" charset="0"/>
              </a:rPr>
              <a:t>referring to a singular or uncountable </a:t>
            </a:r>
            <a:r>
              <a:rPr lang="en-GB" sz="2600" i="1" dirty="0">
                <a:latin typeface="Century Gothic" panose="020B0502020202020204" pitchFamily="34" charset="0"/>
                <a:ea typeface="Calibri" panose="020F0502020204030204" pitchFamily="34" charset="0"/>
              </a:rPr>
              <a:t>masculine</a:t>
            </a:r>
            <a:r>
              <a:rPr lang="en-GB" sz="2600" dirty="0">
                <a:latin typeface="Century Gothic" panose="020B0502020202020204" pitchFamily="34" charset="0"/>
                <a:ea typeface="Calibri" panose="020F0502020204030204" pitchFamily="34" charset="0"/>
              </a:rPr>
              <a:t> object, use ____before a verb.</a:t>
            </a:r>
            <a:endPar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3722827" y="2276675"/>
            <a:ext cx="7305208"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ea typeface="+mn-ea"/>
              </a:rPr>
              <a:t> </a:t>
            </a:r>
            <a:r>
              <a:rPr kumimoji="0" lang="en-GB" sz="2600" b="0" i="1" u="none" strike="noStrike" kern="1200" cap="none" spc="0" normalizeH="0" baseline="0" noProof="0" dirty="0">
                <a:ln>
                  <a:noFill/>
                </a:ln>
                <a:effectLst/>
                <a:uLnTx/>
                <a:uFillTx/>
                <a:latin typeface="Century Gothic" panose="020B0502020202020204" pitchFamily="34" charset="0"/>
                <a:ea typeface="+mn-ea"/>
              </a:rPr>
              <a:t>I buy </a:t>
            </a:r>
            <a:r>
              <a:rPr kumimoji="0" lang="en-GB" sz="2600" b="0" i="1" u="sng" strike="noStrike" kern="1200" cap="none" spc="0" normalizeH="0" noProof="0" dirty="0">
                <a:ln>
                  <a:noFill/>
                </a:ln>
                <a:effectLst/>
                <a:uLnTx/>
                <a:uFillTx/>
                <a:latin typeface="Century Gothic" panose="020B0502020202020204" pitchFamily="34" charset="0"/>
                <a:ea typeface="+mn-ea"/>
              </a:rPr>
              <a:t>the wine</a:t>
            </a:r>
            <a:r>
              <a:rPr kumimoji="0" lang="en-GB" sz="2600" b="0" i="1" u="none" strike="noStrike" kern="1200" cap="none" spc="0" normalizeH="0" noProof="0" dirty="0">
                <a:ln>
                  <a:noFill/>
                </a:ln>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effectLst/>
              <a:uLnTx/>
              <a:uFillTx/>
              <a:latin typeface="Century Gothic" panose="020B0502020202020204" pitchFamily="34" charset="0"/>
              <a:ea typeface="+mn-ea"/>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3722827" y="2854364"/>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ea typeface="+mn-ea"/>
              </a:rPr>
              <a:t> </a:t>
            </a:r>
            <a:r>
              <a:rPr kumimoji="0" lang="en-GB" sz="2600" b="0" i="1" u="none" strike="noStrike" kern="1200" cap="none" spc="0" normalizeH="0" baseline="0" noProof="0" dirty="0">
                <a:ln>
                  <a:noFill/>
                </a:ln>
                <a:effectLst/>
                <a:uLnTx/>
                <a:uFillTx/>
                <a:latin typeface="Century Gothic" panose="020B0502020202020204" pitchFamily="34" charset="0"/>
                <a:ea typeface="+mn-ea"/>
              </a:rPr>
              <a:t>I buy </a:t>
            </a:r>
            <a:r>
              <a:rPr kumimoji="0" lang="en-GB" sz="2600" b="0" i="1" u="sng" strike="noStrike" kern="1200" cap="none" spc="0" normalizeH="0" baseline="0" noProof="0" dirty="0">
                <a:ln>
                  <a:noFill/>
                </a:ln>
                <a:effectLst/>
                <a:uLnTx/>
                <a:uFillTx/>
                <a:latin typeface="Century Gothic" panose="020B0502020202020204" pitchFamily="34" charset="0"/>
                <a:ea typeface="+mn-ea"/>
              </a:rPr>
              <a:t>it</a:t>
            </a:r>
            <a:r>
              <a:rPr kumimoji="0" lang="en-GB" sz="2600" b="0" i="1" u="none" strike="noStrike" kern="1200" cap="none" spc="0" normalizeH="0" baseline="0" noProof="0" dirty="0">
                <a:ln>
                  <a:noFill/>
                </a:ln>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effectLst/>
              <a:uLnTx/>
              <a:uFillTx/>
              <a:latin typeface="Century Gothic" panose="020B0502020202020204" pitchFamily="34" charset="0"/>
              <a:ea typeface="+mn-ea"/>
            </a:endParaRPr>
          </a:p>
        </p:txBody>
      </p:sp>
      <p:sp>
        <p:nvSpPr>
          <p:cNvPr id="6" name="Rectangle 5"/>
          <p:cNvSpPr/>
          <p:nvPr/>
        </p:nvSpPr>
        <p:spPr>
          <a:xfrm>
            <a:off x="314221" y="2446117"/>
            <a:ext cx="6097118" cy="492443"/>
          </a:xfrm>
          <a:prstGeom prst="rect">
            <a:avLst/>
          </a:prstGeom>
        </p:spPr>
        <p:txBody>
          <a:bodyPr wrap="square">
            <a:spAutoFit/>
          </a:bodyPr>
          <a:lstStyle/>
          <a:p>
            <a:pPr lvl="0">
              <a:spcAft>
                <a:spcPts val="800"/>
              </a:spcAft>
              <a:defRPr/>
            </a:pPr>
            <a:r>
              <a:rPr lang="en-GB" sz="2600" dirty="0" err="1">
                <a:latin typeface="Century Gothic" panose="020B0502020202020204" pitchFamily="34" charset="0"/>
                <a:ea typeface="Calibri" panose="020F0502020204030204" pitchFamily="34" charset="0"/>
              </a:rPr>
              <a:t>Compro</a:t>
            </a:r>
            <a:r>
              <a:rPr lang="en-GB" sz="2600" dirty="0">
                <a:latin typeface="Century Gothic" panose="020B0502020202020204" pitchFamily="34" charset="0"/>
                <a:ea typeface="Calibri" panose="020F0502020204030204" pitchFamily="34" charset="0"/>
              </a:rPr>
              <a:t> </a:t>
            </a:r>
            <a:r>
              <a:rPr lang="en-GB" sz="2600" b="1" dirty="0">
                <a:latin typeface="Century Gothic" panose="020B0502020202020204" pitchFamily="34" charset="0"/>
                <a:ea typeface="Calibri" panose="020F0502020204030204" pitchFamily="34" charset="0"/>
              </a:rPr>
              <a:t>el vino.</a:t>
            </a:r>
            <a:endParaRPr lang="en-GB" sz="2600" dirty="0">
              <a:latin typeface="Century Gothic" panose="020B0502020202020204" pitchFamily="34" charset="0"/>
              <a:ea typeface="Calibri" panose="020F0502020204030204" pitchFamily="34" charset="0"/>
            </a:endParaRPr>
          </a:p>
        </p:txBody>
      </p:sp>
      <p:sp>
        <p:nvSpPr>
          <p:cNvPr id="8" name="Rectangle 7"/>
          <p:cNvSpPr/>
          <p:nvPr/>
        </p:nvSpPr>
        <p:spPr>
          <a:xfrm>
            <a:off x="314221" y="2921883"/>
            <a:ext cx="5420535" cy="492443"/>
          </a:xfrm>
          <a:prstGeom prst="rect">
            <a:avLst/>
          </a:prstGeom>
        </p:spPr>
        <p:txBody>
          <a:bodyPr wrap="square">
            <a:spAutoFit/>
          </a:bodyPr>
          <a:lstStyle/>
          <a:p>
            <a:pPr>
              <a:spcAft>
                <a:spcPts val="800"/>
              </a:spcAft>
              <a:defRPr/>
            </a:pPr>
            <a:r>
              <a:rPr lang="en-GB" sz="2600" b="1" dirty="0">
                <a:latin typeface="Century Gothic" panose="020B0502020202020204" pitchFamily="34" charset="0"/>
                <a:ea typeface="Calibri" panose="020F0502020204030204" pitchFamily="34" charset="0"/>
              </a:rPr>
              <a:t>Lo</a:t>
            </a:r>
            <a:r>
              <a:rPr lang="en-GB" sz="2600" dirty="0">
                <a:latin typeface="Century Gothic" panose="020B0502020202020204" pitchFamily="34" charset="0"/>
                <a:ea typeface="Calibri" panose="020F0502020204030204" pitchFamily="34" charset="0"/>
              </a:rPr>
              <a:t> </a:t>
            </a:r>
            <a:r>
              <a:rPr lang="en-GB" sz="2600" dirty="0" err="1">
                <a:latin typeface="Century Gothic" panose="020B0502020202020204" pitchFamily="34" charset="0"/>
                <a:ea typeface="Calibri" panose="020F0502020204030204" pitchFamily="34" charset="0"/>
              </a:rPr>
              <a:t>compro</a:t>
            </a:r>
            <a:r>
              <a:rPr lang="en-GB" sz="2600" dirty="0">
                <a:latin typeface="Century Gothic" panose="020B0502020202020204" pitchFamily="34" charset="0"/>
                <a:ea typeface="Calibri" panose="020F0502020204030204" pitchFamily="34" charset="0"/>
              </a:rPr>
              <a:t>.</a:t>
            </a:r>
            <a:endParaRPr lang="en-GB" sz="2600" b="1" dirty="0">
              <a:latin typeface="Century Gothic" panose="020B0502020202020204" pitchFamily="34" charset="0"/>
              <a:ea typeface="Calibri" panose="020F0502020204030204" pitchFamily="34" charset="0"/>
            </a:endParaRPr>
          </a:p>
        </p:txBody>
      </p:sp>
      <p:sp>
        <p:nvSpPr>
          <p:cNvPr id="14" name="Rectangle 2">
            <a:extLst>
              <a:ext uri="{FF2B5EF4-FFF2-40B4-BE49-F238E27FC236}">
                <a16:creationId xmlns:a16="http://schemas.microsoft.com/office/drawing/2014/main" id="{CDA7F708-727D-A14C-9765-BC6B440FE5DA}"/>
              </a:ext>
            </a:extLst>
          </p:cNvPr>
          <p:cNvSpPr/>
          <p:nvPr/>
        </p:nvSpPr>
        <p:spPr>
          <a:xfrm>
            <a:off x="314221" y="3907577"/>
            <a:ext cx="11212032" cy="492443"/>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To mean </a:t>
            </a:r>
            <a:r>
              <a:rPr lang="en-GB" sz="2600" b="1" dirty="0">
                <a:latin typeface="Century Gothic" panose="020B0502020202020204" pitchFamily="34" charset="0"/>
                <a:ea typeface="Calibri" panose="020F0502020204030204" pitchFamily="34" charset="0"/>
              </a:rPr>
              <a:t>‘</a:t>
            </a:r>
            <a:r>
              <a:rPr lang="en-GB" sz="2600" b="1" dirty="0">
                <a:solidFill>
                  <a:srgbClr val="FF0000"/>
                </a:solidFill>
                <a:latin typeface="Century Gothic" panose="020B0502020202020204" pitchFamily="34" charset="0"/>
                <a:ea typeface="Calibri" panose="020F0502020204030204" pitchFamily="34" charset="0"/>
              </a:rPr>
              <a:t>them</a:t>
            </a:r>
            <a:r>
              <a:rPr lang="en-GB" sz="2600" b="1" dirty="0">
                <a:latin typeface="Century Gothic" panose="020B0502020202020204" pitchFamily="34" charset="0"/>
                <a:ea typeface="Calibri" panose="020F0502020204030204" pitchFamily="34" charset="0"/>
              </a:rPr>
              <a:t>’ </a:t>
            </a:r>
            <a:r>
              <a:rPr lang="en-GB" sz="2600" dirty="0">
                <a:latin typeface="Century Gothic" panose="020B0502020202020204" pitchFamily="34" charset="0"/>
                <a:ea typeface="Calibri" panose="020F0502020204030204" pitchFamily="34" charset="0"/>
              </a:rPr>
              <a:t>referring to masculine objects in plural, use </a:t>
            </a:r>
            <a:r>
              <a:rPr lang="en-GB" sz="2600" b="1" dirty="0">
                <a:solidFill>
                  <a:srgbClr val="C00000"/>
                </a:solidFill>
                <a:latin typeface="Century Gothic" panose="020B0502020202020204" pitchFamily="34" charset="0"/>
                <a:ea typeface="Calibri" panose="020F0502020204030204" pitchFamily="34" charset="0"/>
              </a:rPr>
              <a:t>los</a:t>
            </a:r>
            <a:r>
              <a:rPr lang="en-GB" sz="2600" dirty="0">
                <a:latin typeface="Century Gothic" panose="020B0502020202020204" pitchFamily="34" charset="0"/>
                <a:ea typeface="Calibri" panose="020F0502020204030204" pitchFamily="34" charset="0"/>
              </a:rPr>
              <a:t>.</a:t>
            </a:r>
            <a:endParaRPr kumimoji="0" lang="en-GB" sz="26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16" name="TextBox 9">
            <a:extLst>
              <a:ext uri="{FF2B5EF4-FFF2-40B4-BE49-F238E27FC236}">
                <a16:creationId xmlns:a16="http://schemas.microsoft.com/office/drawing/2014/main" id="{857F8A30-9CBB-DF46-A4A2-C88E9774EF0B}"/>
              </a:ext>
            </a:extLst>
          </p:cNvPr>
          <p:cNvSpPr txBox="1"/>
          <p:nvPr/>
        </p:nvSpPr>
        <p:spPr>
          <a:xfrm>
            <a:off x="4292476" y="4461659"/>
            <a:ext cx="4237726"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rPr>
              <a:t> </a:t>
            </a:r>
            <a:r>
              <a:rPr lang="en-GB" sz="2600" i="1" dirty="0">
                <a:latin typeface="Century Gothic" panose="020B0502020202020204" pitchFamily="34" charset="0"/>
              </a:rPr>
              <a:t>You</a:t>
            </a:r>
            <a:r>
              <a:rPr kumimoji="0" lang="en-GB" sz="2600" b="0" i="1" u="none" strike="noStrike" kern="1200" cap="none" spc="0" normalizeH="0" baseline="0" noProof="0" dirty="0">
                <a:ln>
                  <a:noFill/>
                </a:ln>
                <a:effectLst/>
                <a:uLnTx/>
                <a:uFillTx/>
                <a:latin typeface="Century Gothic" panose="020B0502020202020204" pitchFamily="34" charset="0"/>
              </a:rPr>
              <a:t> mix </a:t>
            </a:r>
            <a:r>
              <a:rPr kumimoji="0" lang="en-GB" sz="2600" b="0" i="1" u="sng" strike="noStrike" kern="1200" cap="none" spc="0" normalizeH="0" baseline="0" noProof="0" dirty="0">
                <a:ln>
                  <a:noFill/>
                </a:ln>
                <a:effectLst/>
                <a:uLnTx/>
                <a:uFillTx/>
                <a:latin typeface="Century Gothic" panose="020B0502020202020204" pitchFamily="34" charset="0"/>
              </a:rPr>
              <a:t>the eggs</a:t>
            </a:r>
            <a:r>
              <a:rPr kumimoji="0" lang="en-GB" sz="2600" b="0" i="1" u="none" strike="noStrike" kern="1200" cap="none" spc="0" normalizeH="0" baseline="0" noProof="0" dirty="0">
                <a:ln>
                  <a:noFill/>
                </a:ln>
                <a:effectLst/>
                <a:uLnTx/>
                <a:uFillTx/>
                <a:latin typeface="Century Gothic" panose="020B0502020202020204" pitchFamily="34" charset="0"/>
              </a:rPr>
              <a:t>.</a:t>
            </a:r>
            <a:endParaRPr kumimoji="0" lang="en-GB" sz="2600" b="1" i="1" u="none" strike="noStrike" kern="1200" cap="none" spc="0" normalizeH="0" baseline="0" noProof="0" dirty="0">
              <a:ln>
                <a:noFill/>
              </a:ln>
              <a:effectLst/>
              <a:uLnTx/>
              <a:uFillTx/>
              <a:latin typeface="Century Gothic" panose="020B0502020202020204" pitchFamily="34" charset="0"/>
            </a:endParaRPr>
          </a:p>
        </p:txBody>
      </p:sp>
      <p:sp>
        <p:nvSpPr>
          <p:cNvPr id="17" name="TextBox 19">
            <a:extLst>
              <a:ext uri="{FF2B5EF4-FFF2-40B4-BE49-F238E27FC236}">
                <a16:creationId xmlns:a16="http://schemas.microsoft.com/office/drawing/2014/main" id="{BDB230E7-E480-A34B-A2B5-1D1FBD2D5205}"/>
              </a:ext>
            </a:extLst>
          </p:cNvPr>
          <p:cNvSpPr txBox="1"/>
          <p:nvPr/>
        </p:nvSpPr>
        <p:spPr>
          <a:xfrm>
            <a:off x="4292476" y="5013811"/>
            <a:ext cx="3271740"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rPr>
              <a:t> </a:t>
            </a:r>
            <a:r>
              <a:rPr lang="en-GB" sz="2600" i="1" dirty="0">
                <a:latin typeface="Century Gothic" panose="020B0502020202020204" pitchFamily="34" charset="0"/>
              </a:rPr>
              <a:t>You</a:t>
            </a:r>
            <a:r>
              <a:rPr kumimoji="0" lang="en-GB" sz="2600" b="0" i="1" u="none" strike="noStrike" kern="1200" cap="none" spc="0" normalizeH="0" baseline="0" noProof="0" dirty="0">
                <a:ln>
                  <a:noFill/>
                </a:ln>
                <a:effectLst/>
                <a:uLnTx/>
                <a:uFillTx/>
                <a:latin typeface="Century Gothic" panose="020B0502020202020204" pitchFamily="34" charset="0"/>
              </a:rPr>
              <a:t> mix </a:t>
            </a:r>
            <a:r>
              <a:rPr kumimoji="0" lang="en-GB" sz="2600" b="0" i="1" u="sng" strike="noStrike" kern="1200" cap="none" spc="0" normalizeH="0" baseline="0" noProof="0" dirty="0">
                <a:ln>
                  <a:noFill/>
                </a:ln>
                <a:effectLst/>
                <a:uLnTx/>
                <a:uFillTx/>
                <a:latin typeface="Century Gothic" panose="020B0502020202020204" pitchFamily="34" charset="0"/>
              </a:rPr>
              <a:t>them</a:t>
            </a:r>
            <a:r>
              <a:rPr kumimoji="0" lang="en-GB" sz="2600" b="0" i="1" u="none" strike="noStrike" kern="1200" cap="none" spc="0" normalizeH="0" baseline="0" noProof="0" dirty="0">
                <a:ln>
                  <a:noFill/>
                </a:ln>
                <a:effectLst/>
                <a:uLnTx/>
                <a:uFillTx/>
                <a:latin typeface="Century Gothic" panose="020B0502020202020204" pitchFamily="34" charset="0"/>
              </a:rPr>
              <a:t>.</a:t>
            </a:r>
            <a:endParaRPr kumimoji="0" lang="en-GB" sz="2600" b="1" i="1" u="none" strike="noStrike" kern="1200" cap="none" spc="0" normalizeH="0" baseline="0" noProof="0" dirty="0">
              <a:ln>
                <a:noFill/>
              </a:ln>
              <a:effectLst/>
              <a:uLnTx/>
              <a:uFillTx/>
              <a:latin typeface="Century Gothic" panose="020B0502020202020204" pitchFamily="34" charset="0"/>
            </a:endParaRPr>
          </a:p>
        </p:txBody>
      </p:sp>
      <p:sp>
        <p:nvSpPr>
          <p:cNvPr id="18" name="Rectangle 5">
            <a:extLst>
              <a:ext uri="{FF2B5EF4-FFF2-40B4-BE49-F238E27FC236}">
                <a16:creationId xmlns:a16="http://schemas.microsoft.com/office/drawing/2014/main" id="{3027C275-C20A-0D4D-8789-29A3DA74DFDA}"/>
              </a:ext>
            </a:extLst>
          </p:cNvPr>
          <p:cNvSpPr/>
          <p:nvPr/>
        </p:nvSpPr>
        <p:spPr>
          <a:xfrm>
            <a:off x="314221" y="4652863"/>
            <a:ext cx="6097118" cy="492443"/>
          </a:xfrm>
          <a:prstGeom prst="rect">
            <a:avLst/>
          </a:prstGeom>
        </p:spPr>
        <p:txBody>
          <a:bodyPr wrap="square">
            <a:spAutoFit/>
          </a:bodyPr>
          <a:lstStyle/>
          <a:p>
            <a:pPr lvl="0">
              <a:spcAft>
                <a:spcPts val="800"/>
              </a:spcAft>
              <a:defRPr/>
            </a:pPr>
            <a:r>
              <a:rPr lang="en-GB" sz="2600" dirty="0" err="1">
                <a:latin typeface="Century Gothic" panose="020B0502020202020204" pitchFamily="34" charset="0"/>
                <a:ea typeface="Calibri" panose="020F0502020204030204" pitchFamily="34" charset="0"/>
              </a:rPr>
              <a:t>Mezclas</a:t>
            </a:r>
            <a:r>
              <a:rPr lang="en-GB" sz="2600" dirty="0">
                <a:latin typeface="Century Gothic" panose="020B0502020202020204" pitchFamily="34" charset="0"/>
                <a:ea typeface="Calibri" panose="020F0502020204030204" pitchFamily="34" charset="0"/>
              </a:rPr>
              <a:t> </a:t>
            </a:r>
            <a:r>
              <a:rPr lang="en-GB" sz="2600" b="1" dirty="0">
                <a:latin typeface="Century Gothic" panose="020B0502020202020204" pitchFamily="34" charset="0"/>
                <a:ea typeface="Calibri" panose="020F0502020204030204" pitchFamily="34" charset="0"/>
              </a:rPr>
              <a:t>los huevos</a:t>
            </a:r>
            <a:r>
              <a:rPr lang="en-GB" sz="2600" dirty="0">
                <a:latin typeface="Century Gothic" panose="020B0502020202020204" pitchFamily="34" charset="0"/>
                <a:ea typeface="Calibri" panose="020F0502020204030204" pitchFamily="34" charset="0"/>
              </a:rPr>
              <a:t>.</a:t>
            </a:r>
          </a:p>
        </p:txBody>
      </p:sp>
      <p:sp>
        <p:nvSpPr>
          <p:cNvPr id="22" name="Rectangle 7">
            <a:extLst>
              <a:ext uri="{FF2B5EF4-FFF2-40B4-BE49-F238E27FC236}">
                <a16:creationId xmlns:a16="http://schemas.microsoft.com/office/drawing/2014/main" id="{A4F14E45-B9B1-314F-9F2D-8BD5F99349F0}"/>
              </a:ext>
            </a:extLst>
          </p:cNvPr>
          <p:cNvSpPr/>
          <p:nvPr/>
        </p:nvSpPr>
        <p:spPr>
          <a:xfrm>
            <a:off x="314221" y="5168954"/>
            <a:ext cx="5420535" cy="492443"/>
          </a:xfrm>
          <a:prstGeom prst="rect">
            <a:avLst/>
          </a:prstGeom>
        </p:spPr>
        <p:txBody>
          <a:bodyPr wrap="square">
            <a:spAutoFit/>
          </a:bodyPr>
          <a:lstStyle/>
          <a:p>
            <a:pPr>
              <a:spcAft>
                <a:spcPts val="800"/>
              </a:spcAft>
              <a:defRPr/>
            </a:pPr>
            <a:r>
              <a:rPr lang="en-GB" sz="2600" b="1" dirty="0">
                <a:latin typeface="Century Gothic" panose="020B0502020202020204" pitchFamily="34" charset="0"/>
                <a:ea typeface="Calibri" panose="020F0502020204030204" pitchFamily="34" charset="0"/>
              </a:rPr>
              <a:t>Los</a:t>
            </a:r>
            <a:r>
              <a:rPr lang="en-GB" sz="2600" dirty="0">
                <a:latin typeface="Century Gothic" panose="020B0502020202020204" pitchFamily="34" charset="0"/>
                <a:ea typeface="Calibri" panose="020F0502020204030204" pitchFamily="34" charset="0"/>
              </a:rPr>
              <a:t> </a:t>
            </a:r>
            <a:r>
              <a:rPr lang="en-GB" sz="2600" dirty="0" err="1">
                <a:latin typeface="Century Gothic" panose="020B0502020202020204" pitchFamily="34" charset="0"/>
                <a:ea typeface="Calibri" panose="020F0502020204030204" pitchFamily="34" charset="0"/>
              </a:rPr>
              <a:t>mezclas</a:t>
            </a:r>
            <a:r>
              <a:rPr lang="en-GB" sz="2600" dirty="0">
                <a:latin typeface="Century Gothic" panose="020B0502020202020204" pitchFamily="34" charset="0"/>
                <a:ea typeface="Calibri" panose="020F0502020204030204" pitchFamily="34" charset="0"/>
              </a:rPr>
              <a:t>.</a:t>
            </a:r>
            <a:endParaRPr lang="en-GB" sz="2600" b="1" dirty="0">
              <a:latin typeface="Century Gothic" panose="020B0502020202020204" pitchFamily="34" charset="0"/>
              <a:ea typeface="Calibri" panose="020F0502020204030204" pitchFamily="34" charset="0"/>
            </a:endParaRPr>
          </a:p>
        </p:txBody>
      </p:sp>
      <p:sp>
        <p:nvSpPr>
          <p:cNvPr id="4" name="CuadroTexto 3">
            <a:extLst>
              <a:ext uri="{FF2B5EF4-FFF2-40B4-BE49-F238E27FC236}">
                <a16:creationId xmlns:a16="http://schemas.microsoft.com/office/drawing/2014/main" id="{27A170C5-805B-1649-8385-0959B09080E3}"/>
              </a:ext>
            </a:extLst>
          </p:cNvPr>
          <p:cNvSpPr txBox="1"/>
          <p:nvPr/>
        </p:nvSpPr>
        <p:spPr>
          <a:xfrm>
            <a:off x="6282490" y="1590226"/>
            <a:ext cx="478016" cy="492443"/>
          </a:xfrm>
          <a:prstGeom prst="rect">
            <a:avLst/>
          </a:prstGeom>
          <a:noFill/>
        </p:spPr>
        <p:txBody>
          <a:bodyPr wrap="none" rtlCol="0">
            <a:spAutoFit/>
          </a:bodyPr>
          <a:lstStyle/>
          <a:p>
            <a:r>
              <a:rPr lang="es-GB" sz="2600" b="1" dirty="0">
                <a:solidFill>
                  <a:srgbClr val="C00000"/>
                </a:solidFill>
              </a:rPr>
              <a:t>lo</a:t>
            </a:r>
          </a:p>
        </p:txBody>
      </p:sp>
      <p:sp>
        <p:nvSpPr>
          <p:cNvPr id="21" name="Speech Bubble: Rectangle with Corners Rounded 14">
            <a:extLst>
              <a:ext uri="{FF2B5EF4-FFF2-40B4-BE49-F238E27FC236}">
                <a16:creationId xmlns:a16="http://schemas.microsoft.com/office/drawing/2014/main" id="{B8CF8A68-20DB-6543-9F76-99197A529C03}"/>
              </a:ext>
            </a:extLst>
          </p:cNvPr>
          <p:cNvSpPr/>
          <p:nvPr/>
        </p:nvSpPr>
        <p:spPr>
          <a:xfrm>
            <a:off x="8044383" y="4886951"/>
            <a:ext cx="3807560" cy="1069349"/>
          </a:xfrm>
          <a:prstGeom prst="wedgeRoundRectCallout">
            <a:avLst>
              <a:gd name="adj1" fmla="val -59169"/>
              <a:gd name="adj2" fmla="val 1227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b="1" i="1" dirty="0">
                <a:solidFill>
                  <a:srgbClr val="002060"/>
                </a:solidFill>
                <a:latin typeface="Century Gothic" panose="020B0502020202020204" pitchFamily="34" charset="0"/>
                <a:ea typeface="Calibri" panose="020F0502020204030204" pitchFamily="34" charset="0"/>
              </a:rPr>
              <a:t>¡</a:t>
            </a:r>
            <a:r>
              <a:rPr lang="en-GB" sz="2000" b="1" i="1" dirty="0" err="1">
                <a:solidFill>
                  <a:srgbClr val="002060"/>
                </a:solidFill>
                <a:latin typeface="Century Gothic" panose="020B0502020202020204" pitchFamily="34" charset="0"/>
                <a:ea typeface="Calibri" panose="020F0502020204030204" pitchFamily="34" charset="0"/>
              </a:rPr>
              <a:t>Ojo</a:t>
            </a:r>
            <a:r>
              <a:rPr lang="en-GB" sz="2000" b="1" i="1" dirty="0">
                <a:solidFill>
                  <a:srgbClr val="002060"/>
                </a:solidFill>
                <a:latin typeface="Century Gothic" panose="020B0502020202020204" pitchFamily="34" charset="0"/>
                <a:ea typeface="Calibri" panose="020F0502020204030204" pitchFamily="34" charset="0"/>
              </a:rPr>
              <a:t>! </a:t>
            </a:r>
            <a:r>
              <a:rPr lang="en-GB" sz="2000" dirty="0">
                <a:solidFill>
                  <a:srgbClr val="002060"/>
                </a:solidFill>
                <a:latin typeface="Century Gothic" panose="020B0502020202020204" pitchFamily="34" charset="0"/>
                <a:ea typeface="Calibri" panose="020F0502020204030204" pitchFamily="34" charset="0"/>
              </a:rPr>
              <a:t>‘</a:t>
            </a:r>
            <a:r>
              <a:rPr lang="en-GB" sz="2000" b="1" dirty="0">
                <a:solidFill>
                  <a:srgbClr val="002060"/>
                </a:solidFill>
                <a:latin typeface="Century Gothic" panose="020B0502020202020204" pitchFamily="34" charset="0"/>
                <a:ea typeface="Calibri" panose="020F0502020204030204" pitchFamily="34" charset="0"/>
              </a:rPr>
              <a:t>Los</a:t>
            </a:r>
            <a:r>
              <a:rPr lang="en-GB" sz="2000">
                <a:solidFill>
                  <a:srgbClr val="002060"/>
                </a:solidFill>
                <a:latin typeface="Century Gothic" panose="020B0502020202020204" pitchFamily="34" charset="0"/>
                <a:ea typeface="Calibri" panose="020F0502020204030204" pitchFamily="34" charset="0"/>
              </a:rPr>
              <a:t>’ also means </a:t>
            </a:r>
            <a:r>
              <a:rPr lang="en-GB" sz="2000" dirty="0">
                <a:solidFill>
                  <a:srgbClr val="002060"/>
                </a:solidFill>
                <a:latin typeface="Century Gothic" panose="020B0502020202020204" pitchFamily="34" charset="0"/>
                <a:ea typeface="Calibri" panose="020F0502020204030204" pitchFamily="34" charset="0"/>
              </a:rPr>
              <a:t>‘the</a:t>
            </a:r>
            <a:r>
              <a:rPr lang="en-GB" sz="2000">
                <a:solidFill>
                  <a:srgbClr val="002060"/>
                </a:solidFill>
                <a:latin typeface="Century Gothic" panose="020B0502020202020204" pitchFamily="34" charset="0"/>
                <a:ea typeface="Calibri" panose="020F0502020204030204" pitchFamily="34" charset="0"/>
              </a:rPr>
              <a:t>’ before a plural masculine noun!</a:t>
            </a:r>
            <a:endParaRPr lang="en-GB" sz="2000" dirty="0">
              <a:solidFill>
                <a:srgbClr val="002060"/>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37819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14" grpId="0"/>
      <p:bldP spid="16" grpId="0"/>
      <p:bldP spid="18" grpId="0"/>
      <p:bldP spid="4"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269832" cy="647577"/>
          </a:xfrm>
        </p:spPr>
        <p:txBody>
          <a:bodyPr>
            <a:normAutofit/>
          </a:bodyPr>
          <a:lstStyle/>
          <a:p>
            <a:r>
              <a:rPr lang="en-GB" sz="2800" b="1" dirty="0">
                <a:solidFill>
                  <a:schemeClr val="bg1"/>
                </a:solidFill>
              </a:rPr>
              <a:t>Daniel </a:t>
            </a:r>
            <a:r>
              <a:rPr lang="en-GB" sz="2800" b="1" dirty="0" err="1">
                <a:solidFill>
                  <a:schemeClr val="bg1"/>
                </a:solidFill>
              </a:rPr>
              <a:t>prepara</a:t>
            </a:r>
            <a:r>
              <a:rPr lang="en-GB" sz="2800" b="1" dirty="0">
                <a:solidFill>
                  <a:schemeClr val="bg1"/>
                </a:solidFill>
              </a:rPr>
              <a:t> un </a:t>
            </a:r>
            <a:r>
              <a:rPr lang="en-GB" sz="2800" b="1" dirty="0" err="1">
                <a:solidFill>
                  <a:schemeClr val="bg1"/>
                </a:solidFill>
              </a:rPr>
              <a:t>plato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110952" y="1101066"/>
            <a:ext cx="120119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Escucha</a:t>
            </a:r>
            <a:r>
              <a:rPr lang="en-US" sz="2200" b="1" dirty="0">
                <a:solidFill>
                  <a:srgbClr val="4472C4">
                    <a:lumMod val="50000"/>
                  </a:srgbClr>
                </a:solidFill>
                <a:latin typeface="Century Gothic" panose="020F0302020204030204"/>
              </a:rPr>
              <a:t> las </a:t>
            </a:r>
            <a:r>
              <a:rPr lang="en-US" sz="2200" b="1" dirty="0" err="1">
                <a:solidFill>
                  <a:srgbClr val="4472C4">
                    <a:lumMod val="50000"/>
                  </a:srgbClr>
                </a:solidFill>
                <a:latin typeface="Century Gothic" panose="020F0302020204030204"/>
              </a:rPr>
              <a:t>instrucciones</a:t>
            </a:r>
            <a:r>
              <a:rPr lang="en-US" sz="2200" b="1" dirty="0">
                <a:solidFill>
                  <a:srgbClr val="4472C4">
                    <a:lumMod val="50000"/>
                  </a:srgbClr>
                </a:solidFill>
                <a:latin typeface="Century Gothic" panose="020F0302020204030204"/>
              </a:rPr>
              <a:t> </a:t>
            </a:r>
            <a:r>
              <a:rPr lang="en-US" sz="2200" b="1">
                <a:solidFill>
                  <a:srgbClr val="4472C4">
                    <a:lumMod val="50000"/>
                  </a:srgbClr>
                </a:solidFill>
                <a:latin typeface="Century Gothic" panose="020F0302020204030204"/>
              </a:rPr>
              <a:t>para un </a:t>
            </a:r>
            <a:r>
              <a:rPr lang="en-US" sz="2200" b="1" dirty="0" err="1">
                <a:solidFill>
                  <a:srgbClr val="4472C4">
                    <a:lumMod val="50000"/>
                  </a:srgbClr>
                </a:solidFill>
                <a:latin typeface="Century Gothic" panose="020F0302020204030204"/>
              </a:rPr>
              <a:t>plato</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tradicional</a:t>
            </a:r>
            <a:r>
              <a:rPr lang="en-US" sz="22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¿Habla del pan o de los huevos?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6" name="Table 5"/>
          <p:cNvGraphicFramePr>
            <a:graphicFrameLocks noGrp="1"/>
          </p:cNvGraphicFramePr>
          <p:nvPr>
            <p:extLst>
              <p:ext uri="{D42A27DB-BD31-4B8C-83A1-F6EECF244321}">
                <p14:modId xmlns:p14="http://schemas.microsoft.com/office/powerpoint/2010/main" val="3918272912"/>
              </p:ext>
            </p:extLst>
          </p:nvPr>
        </p:nvGraphicFramePr>
        <p:xfrm>
          <a:off x="263856" y="1814440"/>
          <a:ext cx="10785151" cy="4487616"/>
        </p:xfrm>
        <a:graphic>
          <a:graphicData uri="http://schemas.openxmlformats.org/drawingml/2006/table">
            <a:tbl>
              <a:tblPr firstRow="1" bandRow="1">
                <a:tableStyleId>{BDBED569-4797-4DF1-A0F4-6AAB3CD982D8}</a:tableStyleId>
              </a:tblPr>
              <a:tblGrid>
                <a:gridCol w="761416">
                  <a:extLst>
                    <a:ext uri="{9D8B030D-6E8A-4147-A177-3AD203B41FA5}">
                      <a16:colId xmlns:a16="http://schemas.microsoft.com/office/drawing/2014/main" val="486871964"/>
                    </a:ext>
                  </a:extLst>
                </a:gridCol>
                <a:gridCol w="1416699">
                  <a:extLst>
                    <a:ext uri="{9D8B030D-6E8A-4147-A177-3AD203B41FA5}">
                      <a16:colId xmlns:a16="http://schemas.microsoft.com/office/drawing/2014/main" val="753690958"/>
                    </a:ext>
                  </a:extLst>
                </a:gridCol>
                <a:gridCol w="1516364">
                  <a:extLst>
                    <a:ext uri="{9D8B030D-6E8A-4147-A177-3AD203B41FA5}">
                      <a16:colId xmlns:a16="http://schemas.microsoft.com/office/drawing/2014/main" val="4040071849"/>
                    </a:ext>
                  </a:extLst>
                </a:gridCol>
                <a:gridCol w="7090672">
                  <a:extLst>
                    <a:ext uri="{9D8B030D-6E8A-4147-A177-3AD203B41FA5}">
                      <a16:colId xmlns:a16="http://schemas.microsoft.com/office/drawing/2014/main" val="1880259839"/>
                    </a:ext>
                  </a:extLst>
                </a:gridCol>
              </a:tblGrid>
              <a:tr h="537200">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algn="ctr"/>
                      <a:r>
                        <a:rPr lang="en-GB" sz="2000">
                          <a:solidFill>
                            <a:schemeClr val="tx1"/>
                          </a:solidFill>
                        </a:rPr>
                        <a:t>pan</a:t>
                      </a:r>
                      <a:endParaRPr lang="en-GB" sz="2000" b="1" dirty="0">
                        <a:solidFill>
                          <a:schemeClr val="tx1"/>
                        </a:solidFill>
                        <a:latin typeface="Century Gothic" panose="020B0502020202020204" pitchFamily="34" charset="0"/>
                      </a:endParaRPr>
                    </a:p>
                  </a:txBody>
                  <a:tcPr anchor="ctr"/>
                </a:tc>
                <a:tc>
                  <a:txBody>
                    <a:bodyPr/>
                    <a:lstStyle/>
                    <a:p>
                      <a:pPr algn="ctr"/>
                      <a:r>
                        <a:rPr lang="en-GB" sz="2000">
                          <a:solidFill>
                            <a:schemeClr val="tx1"/>
                          </a:solidFill>
                        </a:rPr>
                        <a:t>huevos</a:t>
                      </a:r>
                      <a:endParaRPr lang="en-GB" sz="2000" b="1" dirty="0">
                        <a:solidFill>
                          <a:schemeClr val="tx1"/>
                        </a:solidFill>
                        <a:latin typeface="Century Gothic" panose="020B0502020202020204" pitchFamily="34" charset="0"/>
                      </a:endParaRPr>
                    </a:p>
                  </a:txBody>
                  <a:tcPr anchor="ctr"/>
                </a:tc>
                <a:tc>
                  <a:txBody>
                    <a:bodyPr/>
                    <a:lstStyle/>
                    <a:p>
                      <a:pPr algn="ctr"/>
                      <a:r>
                        <a:rPr lang="en-GB" sz="2000" dirty="0">
                          <a:solidFill>
                            <a:schemeClr val="tx1"/>
                          </a:solidFill>
                        </a:rPr>
                        <a:t>¿</a:t>
                      </a:r>
                      <a:r>
                        <a:rPr lang="en-GB" sz="2000" dirty="0" err="1">
                          <a:solidFill>
                            <a:schemeClr val="tx1"/>
                          </a:solidFill>
                        </a:rPr>
                        <a:t>Qué</a:t>
                      </a:r>
                      <a:r>
                        <a:rPr lang="en-GB" sz="2000" dirty="0">
                          <a:solidFill>
                            <a:schemeClr val="tx1"/>
                          </a:solidFill>
                        </a:rPr>
                        <a:t> </a:t>
                      </a:r>
                      <a:r>
                        <a:rPr lang="en-GB" sz="2000" dirty="0" err="1">
                          <a:solidFill>
                            <a:schemeClr val="tx1"/>
                          </a:solidFill>
                        </a:rPr>
                        <a:t>significa</a:t>
                      </a:r>
                      <a:r>
                        <a:rPr lang="en-GB" sz="2000" dirty="0">
                          <a:solidFill>
                            <a:schemeClr val="tx1"/>
                          </a:solidFill>
                        </a:rPr>
                        <a:t>?</a:t>
                      </a:r>
                      <a:endParaRPr lang="en-GB" sz="20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b"/>
                </a:tc>
                <a:extLst>
                  <a:ext uri="{0D108BD9-81ED-4DB2-BD59-A6C34878D82A}">
                    <a16:rowId xmlns:a16="http://schemas.microsoft.com/office/drawing/2014/main" val="3442370797"/>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nchor="b"/>
                </a:tc>
                <a:extLst>
                  <a:ext uri="{0D108BD9-81ED-4DB2-BD59-A6C34878D82A}">
                    <a16:rowId xmlns:a16="http://schemas.microsoft.com/office/drawing/2014/main" val="1890588510"/>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extLst>
                  <a:ext uri="{0D108BD9-81ED-4DB2-BD59-A6C34878D82A}">
                    <a16:rowId xmlns:a16="http://schemas.microsoft.com/office/drawing/2014/main" val="4098199311"/>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extLst>
                  <a:ext uri="{0D108BD9-81ED-4DB2-BD59-A6C34878D82A}">
                    <a16:rowId xmlns:a16="http://schemas.microsoft.com/office/drawing/2014/main" val="2906487638"/>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extLst>
                  <a:ext uri="{0D108BD9-81ED-4DB2-BD59-A6C34878D82A}">
                    <a16:rowId xmlns:a16="http://schemas.microsoft.com/office/drawing/2014/main" val="2076436072"/>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extLst>
                  <a:ext uri="{0D108BD9-81ED-4DB2-BD59-A6C34878D82A}">
                    <a16:rowId xmlns:a16="http://schemas.microsoft.com/office/drawing/2014/main" val="238271135"/>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extLst>
                  <a:ext uri="{0D108BD9-81ED-4DB2-BD59-A6C34878D82A}">
                    <a16:rowId xmlns:a16="http://schemas.microsoft.com/office/drawing/2014/main" val="1975175003"/>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14"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4578" y="243530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Custom 17">
            <a:hlinkClick r:id="" action="ppaction://noaction" highlightClick="1">
              <a:snd r:embed="rId4" name="Los necesitas frescos.wav"/>
            </a:hlinkClick>
          </p:cNvPr>
          <p:cNvSpPr/>
          <p:nvPr/>
        </p:nvSpPr>
        <p:spPr>
          <a:xfrm>
            <a:off x="458674" y="241438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8">
            <a:hlinkClick r:id="" action="ppaction://noaction" highlightClick="1">
              <a:snd r:embed="rId5" name="Lo colocas en la mesa.wav"/>
            </a:hlinkClick>
          </p:cNvPr>
          <p:cNvSpPr/>
          <p:nvPr/>
        </p:nvSpPr>
        <p:spPr>
          <a:xfrm>
            <a:off x="458674" y="289903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9">
            <a:hlinkClick r:id="" action="ppaction://noaction" highlightClick="1">
              <a:snd r:embed="rId6" name="Lo cortas en partes pequen%CC%83as.wav"/>
            </a:hlinkClick>
          </p:cNvPr>
          <p:cNvSpPr/>
          <p:nvPr/>
        </p:nvSpPr>
        <p:spPr>
          <a:xfrm>
            <a:off x="458674" y="338109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7" name="Los mezclas primero.wav"/>
            </a:hlinkClick>
          </p:cNvPr>
          <p:cNvSpPr/>
          <p:nvPr/>
        </p:nvSpPr>
        <p:spPr>
          <a:xfrm>
            <a:off x="456785" y="387713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21">
            <a:hlinkClick r:id="" action="ppaction://noaction" highlightClick="1">
              <a:snd r:embed="rId8" name="Lo preparas con la leche.wav"/>
            </a:hlinkClick>
          </p:cNvPr>
          <p:cNvSpPr/>
          <p:nvPr/>
        </p:nvSpPr>
        <p:spPr>
          <a:xfrm>
            <a:off x="469942" y="438549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22">
            <a:hlinkClick r:id="" action="ppaction://noaction" highlightClick="1">
              <a:snd r:embed="rId9" name="Los dejas en el plato.wav"/>
            </a:hlinkClick>
          </p:cNvPr>
          <p:cNvSpPr/>
          <p:nvPr/>
        </p:nvSpPr>
        <p:spPr>
          <a:xfrm>
            <a:off x="469942" y="486755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Action Button: Custom 23">
            <a:hlinkClick r:id="" action="ppaction://noaction" highlightClick="1">
              <a:snd r:embed="rId10" name="Los pruebas.wav"/>
            </a:hlinkClick>
          </p:cNvPr>
          <p:cNvSpPr/>
          <p:nvPr/>
        </p:nvSpPr>
        <p:spPr>
          <a:xfrm>
            <a:off x="469942" y="534961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24">
            <a:hlinkClick r:id="" action="ppaction://noaction" highlightClick="1">
              <a:snd r:embed="rId11" name="Lo comes con un cafe%CC%81.wav"/>
            </a:hlinkClick>
          </p:cNvPr>
          <p:cNvSpPr/>
          <p:nvPr/>
        </p:nvSpPr>
        <p:spPr>
          <a:xfrm>
            <a:off x="469942" y="585858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7"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5070" y="292902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erson pouring milk on white ceramic bowl">
            <a:extLst>
              <a:ext uri="{FF2B5EF4-FFF2-40B4-BE49-F238E27FC236}">
                <a16:creationId xmlns:a16="http://schemas.microsoft.com/office/drawing/2014/main" id="{1E69C32E-0AFF-5046-8E1E-FC996E0EE09C}"/>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612030" y="230353"/>
            <a:ext cx="1990539" cy="92090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FD9526B-3FF9-B44C-9C63-7B0EB60F7CA9}"/>
              </a:ext>
            </a:extLst>
          </p:cNvPr>
          <p:cNvSpPr txBox="1"/>
          <p:nvPr/>
        </p:nvSpPr>
        <p:spPr>
          <a:xfrm>
            <a:off x="4061652" y="2435300"/>
            <a:ext cx="3799438" cy="400110"/>
          </a:xfrm>
          <a:prstGeom prst="rect">
            <a:avLst/>
          </a:prstGeom>
          <a:noFill/>
        </p:spPr>
        <p:txBody>
          <a:bodyPr wrap="none" rtlCol="0">
            <a:spAutoFit/>
          </a:bodyPr>
          <a:lstStyle/>
          <a:p>
            <a:r>
              <a:rPr lang="en-GB" sz="2000" dirty="0"/>
              <a:t>You </a:t>
            </a:r>
            <a:r>
              <a:rPr lang="en-GB" sz="2000"/>
              <a:t>____________  to be fresh</a:t>
            </a:r>
            <a:r>
              <a:rPr lang="en-GB" sz="2000" dirty="0"/>
              <a:t>.</a:t>
            </a:r>
            <a:endParaRPr lang="en-GB" sz="2000" dirty="0">
              <a:latin typeface="Century Gothic" panose="020B0502020202020204" pitchFamily="34" charset="0"/>
            </a:endParaRPr>
          </a:p>
        </p:txBody>
      </p:sp>
      <p:sp>
        <p:nvSpPr>
          <p:cNvPr id="11" name="CuadroTexto 10">
            <a:extLst>
              <a:ext uri="{FF2B5EF4-FFF2-40B4-BE49-F238E27FC236}">
                <a16:creationId xmlns:a16="http://schemas.microsoft.com/office/drawing/2014/main" id="{EBC77DB9-502D-B84E-8D4A-7D426379CF62}"/>
              </a:ext>
            </a:extLst>
          </p:cNvPr>
          <p:cNvSpPr txBox="1"/>
          <p:nvPr/>
        </p:nvSpPr>
        <p:spPr>
          <a:xfrm>
            <a:off x="4061653" y="2879470"/>
            <a:ext cx="4198585" cy="400110"/>
          </a:xfrm>
          <a:prstGeom prst="rect">
            <a:avLst/>
          </a:prstGeom>
          <a:noFill/>
        </p:spPr>
        <p:txBody>
          <a:bodyPr wrap="none" rtlCol="0">
            <a:spAutoFit/>
          </a:bodyPr>
          <a:lstStyle/>
          <a:p>
            <a:r>
              <a:rPr lang="en-GB" sz="2000" dirty="0"/>
              <a:t>You ______________ on the table.</a:t>
            </a:r>
            <a:endParaRPr lang="en-GB" sz="2000" dirty="0">
              <a:latin typeface="Century Gothic" panose="020B0502020202020204" pitchFamily="34" charset="0"/>
            </a:endParaRPr>
          </a:p>
        </p:txBody>
      </p:sp>
      <p:sp>
        <p:nvSpPr>
          <p:cNvPr id="35" name="CuadroTexto 34">
            <a:extLst>
              <a:ext uri="{FF2B5EF4-FFF2-40B4-BE49-F238E27FC236}">
                <a16:creationId xmlns:a16="http://schemas.microsoft.com/office/drawing/2014/main" id="{5F9ADA44-EAE5-484F-B264-11833068181C}"/>
              </a:ext>
            </a:extLst>
          </p:cNvPr>
          <p:cNvSpPr txBox="1"/>
          <p:nvPr/>
        </p:nvSpPr>
        <p:spPr>
          <a:xfrm>
            <a:off x="4061653" y="3343685"/>
            <a:ext cx="4501553" cy="400110"/>
          </a:xfrm>
          <a:prstGeom prst="rect">
            <a:avLst/>
          </a:prstGeom>
          <a:noFill/>
        </p:spPr>
        <p:txBody>
          <a:bodyPr wrap="none" rtlCol="0">
            <a:spAutoFit/>
          </a:bodyPr>
          <a:lstStyle/>
          <a:p>
            <a:r>
              <a:rPr lang="en-GB" sz="2000" dirty="0"/>
              <a:t>You </a:t>
            </a:r>
            <a:r>
              <a:rPr lang="en-GB" sz="2000"/>
              <a:t>______________ into </a:t>
            </a:r>
            <a:r>
              <a:rPr lang="en-GB" sz="2000" dirty="0"/>
              <a:t>small parts.</a:t>
            </a:r>
            <a:endParaRPr lang="en-GB" sz="2000" dirty="0">
              <a:latin typeface="Century Gothic" panose="020B0502020202020204" pitchFamily="34" charset="0"/>
            </a:endParaRPr>
          </a:p>
        </p:txBody>
      </p:sp>
      <p:sp>
        <p:nvSpPr>
          <p:cNvPr id="36" name="CuadroTexto 35">
            <a:extLst>
              <a:ext uri="{FF2B5EF4-FFF2-40B4-BE49-F238E27FC236}">
                <a16:creationId xmlns:a16="http://schemas.microsoft.com/office/drawing/2014/main" id="{751B6B0D-1E7B-6240-97D8-C145D18BCDF0}"/>
              </a:ext>
            </a:extLst>
          </p:cNvPr>
          <p:cNvSpPr txBox="1"/>
          <p:nvPr/>
        </p:nvSpPr>
        <p:spPr>
          <a:xfrm>
            <a:off x="4096727" y="3859859"/>
            <a:ext cx="3062057" cy="400110"/>
          </a:xfrm>
          <a:prstGeom prst="rect">
            <a:avLst/>
          </a:prstGeom>
          <a:noFill/>
        </p:spPr>
        <p:txBody>
          <a:bodyPr wrap="none" rtlCol="0">
            <a:spAutoFit/>
          </a:bodyPr>
          <a:lstStyle/>
          <a:p>
            <a:r>
              <a:rPr lang="en-GB" sz="2000" dirty="0"/>
              <a:t>You ______________ first.</a:t>
            </a:r>
            <a:endParaRPr lang="en-GB" sz="2000" dirty="0">
              <a:latin typeface="Century Gothic" panose="020B0502020202020204" pitchFamily="34" charset="0"/>
            </a:endParaRPr>
          </a:p>
        </p:txBody>
      </p:sp>
      <p:sp>
        <p:nvSpPr>
          <p:cNvPr id="37" name="CuadroTexto 36">
            <a:extLst>
              <a:ext uri="{FF2B5EF4-FFF2-40B4-BE49-F238E27FC236}">
                <a16:creationId xmlns:a16="http://schemas.microsoft.com/office/drawing/2014/main" id="{BCFD8849-185E-DC4D-808E-CB245268D59A}"/>
              </a:ext>
            </a:extLst>
          </p:cNvPr>
          <p:cNvSpPr txBox="1"/>
          <p:nvPr/>
        </p:nvSpPr>
        <p:spPr>
          <a:xfrm>
            <a:off x="4061652" y="4355794"/>
            <a:ext cx="4198585" cy="400110"/>
          </a:xfrm>
          <a:prstGeom prst="rect">
            <a:avLst/>
          </a:prstGeom>
          <a:noFill/>
        </p:spPr>
        <p:txBody>
          <a:bodyPr wrap="none" rtlCol="0">
            <a:spAutoFit/>
          </a:bodyPr>
          <a:lstStyle/>
          <a:p>
            <a:r>
              <a:rPr lang="en-GB" sz="2000" dirty="0"/>
              <a:t>You ______________ with the milk.</a:t>
            </a:r>
            <a:endParaRPr lang="en-GB" sz="2000" dirty="0">
              <a:latin typeface="Century Gothic" panose="020B0502020202020204" pitchFamily="34" charset="0"/>
            </a:endParaRPr>
          </a:p>
        </p:txBody>
      </p:sp>
      <p:sp>
        <p:nvSpPr>
          <p:cNvPr id="38" name="CuadroTexto 37">
            <a:extLst>
              <a:ext uri="{FF2B5EF4-FFF2-40B4-BE49-F238E27FC236}">
                <a16:creationId xmlns:a16="http://schemas.microsoft.com/office/drawing/2014/main" id="{787BD0E0-71F1-1144-BED6-3DBE68189E36}"/>
              </a:ext>
            </a:extLst>
          </p:cNvPr>
          <p:cNvSpPr txBox="1"/>
          <p:nvPr/>
        </p:nvSpPr>
        <p:spPr>
          <a:xfrm>
            <a:off x="4096727" y="4876032"/>
            <a:ext cx="4198585" cy="400110"/>
          </a:xfrm>
          <a:prstGeom prst="rect">
            <a:avLst/>
          </a:prstGeom>
          <a:noFill/>
        </p:spPr>
        <p:txBody>
          <a:bodyPr wrap="none" rtlCol="0">
            <a:spAutoFit/>
          </a:bodyPr>
          <a:lstStyle/>
          <a:p>
            <a:r>
              <a:rPr lang="en-GB" sz="2000" dirty="0"/>
              <a:t>You ______________ on the plate.</a:t>
            </a:r>
            <a:endParaRPr lang="en-GB" sz="2000" dirty="0">
              <a:latin typeface="Century Gothic" panose="020B0502020202020204" pitchFamily="34" charset="0"/>
            </a:endParaRPr>
          </a:p>
        </p:txBody>
      </p:sp>
      <p:sp>
        <p:nvSpPr>
          <p:cNvPr id="40" name="CuadroTexto 39">
            <a:extLst>
              <a:ext uri="{FF2B5EF4-FFF2-40B4-BE49-F238E27FC236}">
                <a16:creationId xmlns:a16="http://schemas.microsoft.com/office/drawing/2014/main" id="{4D8CECBC-7FA6-0E4E-82B9-6B351C898758}"/>
              </a:ext>
            </a:extLst>
          </p:cNvPr>
          <p:cNvSpPr txBox="1"/>
          <p:nvPr/>
        </p:nvSpPr>
        <p:spPr>
          <a:xfrm>
            <a:off x="4096727" y="5376547"/>
            <a:ext cx="2725426" cy="400110"/>
          </a:xfrm>
          <a:prstGeom prst="rect">
            <a:avLst/>
          </a:prstGeom>
          <a:noFill/>
        </p:spPr>
        <p:txBody>
          <a:bodyPr wrap="none" rtlCol="0">
            <a:spAutoFit/>
          </a:bodyPr>
          <a:lstStyle/>
          <a:p>
            <a:r>
              <a:rPr lang="en-GB" sz="2000"/>
              <a:t>You _______________.</a:t>
            </a:r>
            <a:endParaRPr lang="en-GB" sz="2000" dirty="0">
              <a:latin typeface="Century Gothic" panose="020B0502020202020204" pitchFamily="34" charset="0"/>
            </a:endParaRPr>
          </a:p>
        </p:txBody>
      </p:sp>
      <p:sp>
        <p:nvSpPr>
          <p:cNvPr id="41" name="CuadroTexto 40">
            <a:extLst>
              <a:ext uri="{FF2B5EF4-FFF2-40B4-BE49-F238E27FC236}">
                <a16:creationId xmlns:a16="http://schemas.microsoft.com/office/drawing/2014/main" id="{6EB1DA33-1585-2D42-952F-4EA6056A514D}"/>
              </a:ext>
            </a:extLst>
          </p:cNvPr>
          <p:cNvSpPr txBox="1"/>
          <p:nvPr/>
        </p:nvSpPr>
        <p:spPr>
          <a:xfrm>
            <a:off x="4096727" y="5859417"/>
            <a:ext cx="3679212" cy="400110"/>
          </a:xfrm>
          <a:prstGeom prst="rect">
            <a:avLst/>
          </a:prstGeom>
          <a:noFill/>
        </p:spPr>
        <p:txBody>
          <a:bodyPr wrap="none" rtlCol="0">
            <a:spAutoFit/>
          </a:bodyPr>
          <a:lstStyle/>
          <a:p>
            <a:r>
              <a:rPr lang="en-GB" sz="2000"/>
              <a:t>You _________ </a:t>
            </a:r>
            <a:r>
              <a:rPr lang="en-GB" sz="2000" dirty="0"/>
              <a:t>with a coffee.</a:t>
            </a:r>
            <a:endParaRPr lang="en-GB" sz="2000" dirty="0">
              <a:latin typeface="Century Gothic" panose="020B0502020202020204" pitchFamily="34" charset="0"/>
            </a:endParaRPr>
          </a:p>
        </p:txBody>
      </p:sp>
      <p:pic>
        <p:nvPicPr>
          <p:cNvPr id="42" name="Picture 2" descr="http://www.clker.com/cliparts/h/n/L/q/t/u/bright-green-tick-md.png">
            <a:extLst>
              <a:ext uri="{FF2B5EF4-FFF2-40B4-BE49-F238E27FC236}">
                <a16:creationId xmlns:a16="http://schemas.microsoft.com/office/drawing/2014/main" id="{E42B14C2-18D5-A548-AE9F-727D79E284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5070" y="345711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ker.com/cliparts/h/n/L/q/t/u/bright-green-tick-md.png">
            <a:extLst>
              <a:ext uri="{FF2B5EF4-FFF2-40B4-BE49-F238E27FC236}">
                <a16:creationId xmlns:a16="http://schemas.microsoft.com/office/drawing/2014/main" id="{B7036049-0F4F-BF4F-89B4-ADD8C045C4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4578" y="393857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h/n/L/q/t/u/bright-green-tick-md.png">
            <a:extLst>
              <a:ext uri="{FF2B5EF4-FFF2-40B4-BE49-F238E27FC236}">
                <a16:creationId xmlns:a16="http://schemas.microsoft.com/office/drawing/2014/main" id="{E28BF651-23A7-7B41-BDF6-A295C3FE74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5070" y="440029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ker.com/cliparts/h/n/L/q/t/u/bright-green-tick-md.png">
            <a:extLst>
              <a:ext uri="{FF2B5EF4-FFF2-40B4-BE49-F238E27FC236}">
                <a16:creationId xmlns:a16="http://schemas.microsoft.com/office/drawing/2014/main" id="{0005EC4B-7919-6943-BC0A-91D426EA08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4578" y="4852015"/>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h/n/L/q/t/u/bright-green-tick-md.png">
            <a:extLst>
              <a:ext uri="{FF2B5EF4-FFF2-40B4-BE49-F238E27FC236}">
                <a16:creationId xmlns:a16="http://schemas.microsoft.com/office/drawing/2014/main" id="{757A7989-4A67-DA4F-830D-31B71CC8CB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4578" y="539241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www.clker.com/cliparts/h/n/L/q/t/u/bright-green-tick-md.png">
            <a:extLst>
              <a:ext uri="{FF2B5EF4-FFF2-40B4-BE49-F238E27FC236}">
                <a16:creationId xmlns:a16="http://schemas.microsoft.com/office/drawing/2014/main" id="{A152CCEE-E223-E648-A200-1891D1F9F2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534" y="590049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715220" y="2415262"/>
            <a:ext cx="1837297" cy="400110"/>
          </a:xfrm>
          <a:prstGeom prst="rect">
            <a:avLst/>
          </a:prstGeom>
        </p:spPr>
        <p:txBody>
          <a:bodyPr wrap="square">
            <a:spAutoFit/>
          </a:bodyPr>
          <a:lstStyle/>
          <a:p>
            <a:r>
              <a:rPr lang="en-GB" sz="2000" b="1" dirty="0"/>
              <a:t>need them</a:t>
            </a:r>
          </a:p>
        </p:txBody>
      </p:sp>
      <p:sp>
        <p:nvSpPr>
          <p:cNvPr id="30" name="Rectangle 29"/>
          <p:cNvSpPr/>
          <p:nvPr/>
        </p:nvSpPr>
        <p:spPr>
          <a:xfrm>
            <a:off x="4671397" y="2832996"/>
            <a:ext cx="1737834" cy="400110"/>
          </a:xfrm>
          <a:prstGeom prst="rect">
            <a:avLst/>
          </a:prstGeom>
        </p:spPr>
        <p:txBody>
          <a:bodyPr wrap="square">
            <a:spAutoFit/>
          </a:bodyPr>
          <a:lstStyle/>
          <a:p>
            <a:pPr algn="ctr"/>
            <a:r>
              <a:rPr lang="en-GB" sz="2000" b="1" dirty="0"/>
              <a:t>place it</a:t>
            </a:r>
          </a:p>
        </p:txBody>
      </p:sp>
      <p:sp>
        <p:nvSpPr>
          <p:cNvPr id="26" name="Rectangle 29">
            <a:extLst>
              <a:ext uri="{FF2B5EF4-FFF2-40B4-BE49-F238E27FC236}">
                <a16:creationId xmlns:a16="http://schemas.microsoft.com/office/drawing/2014/main" id="{B831A802-51A6-DF4A-9F0E-A81672609A29}"/>
              </a:ext>
            </a:extLst>
          </p:cNvPr>
          <p:cNvSpPr/>
          <p:nvPr/>
        </p:nvSpPr>
        <p:spPr>
          <a:xfrm>
            <a:off x="4773657" y="3806563"/>
            <a:ext cx="1800669" cy="400110"/>
          </a:xfrm>
          <a:prstGeom prst="rect">
            <a:avLst/>
          </a:prstGeom>
        </p:spPr>
        <p:txBody>
          <a:bodyPr wrap="square">
            <a:spAutoFit/>
          </a:bodyPr>
          <a:lstStyle/>
          <a:p>
            <a:pPr algn="ctr"/>
            <a:r>
              <a:rPr lang="en-GB" sz="2000" b="1" dirty="0"/>
              <a:t>mix them</a:t>
            </a:r>
          </a:p>
        </p:txBody>
      </p:sp>
      <p:sp>
        <p:nvSpPr>
          <p:cNvPr id="31" name="Rectangle 29">
            <a:extLst>
              <a:ext uri="{FF2B5EF4-FFF2-40B4-BE49-F238E27FC236}">
                <a16:creationId xmlns:a16="http://schemas.microsoft.com/office/drawing/2014/main" id="{EEF850D8-BC5A-7E43-A4DF-18B5C424BBBF}"/>
              </a:ext>
            </a:extLst>
          </p:cNvPr>
          <p:cNvSpPr/>
          <p:nvPr/>
        </p:nvSpPr>
        <p:spPr>
          <a:xfrm>
            <a:off x="4682665" y="4294710"/>
            <a:ext cx="1726566" cy="400110"/>
          </a:xfrm>
          <a:prstGeom prst="rect">
            <a:avLst/>
          </a:prstGeom>
        </p:spPr>
        <p:txBody>
          <a:bodyPr wrap="square">
            <a:spAutoFit/>
          </a:bodyPr>
          <a:lstStyle/>
          <a:p>
            <a:pPr algn="ctr"/>
            <a:r>
              <a:rPr lang="en-GB" sz="2000" b="1" dirty="0"/>
              <a:t>prepare it</a:t>
            </a:r>
          </a:p>
        </p:txBody>
      </p:sp>
      <p:sp>
        <p:nvSpPr>
          <p:cNvPr id="32" name="Rectangle 29">
            <a:extLst>
              <a:ext uri="{FF2B5EF4-FFF2-40B4-BE49-F238E27FC236}">
                <a16:creationId xmlns:a16="http://schemas.microsoft.com/office/drawing/2014/main" id="{653EFF83-45BE-384F-8528-EDDBD6238177}"/>
              </a:ext>
            </a:extLst>
          </p:cNvPr>
          <p:cNvSpPr/>
          <p:nvPr/>
        </p:nvSpPr>
        <p:spPr>
          <a:xfrm>
            <a:off x="4772330" y="5363030"/>
            <a:ext cx="1975634" cy="400110"/>
          </a:xfrm>
          <a:prstGeom prst="rect">
            <a:avLst/>
          </a:prstGeom>
        </p:spPr>
        <p:txBody>
          <a:bodyPr wrap="square">
            <a:spAutoFit/>
          </a:bodyPr>
          <a:lstStyle/>
          <a:p>
            <a:pPr algn="ctr"/>
            <a:r>
              <a:rPr lang="en-GB" sz="2000" b="1" dirty="0"/>
              <a:t>try/taste them</a:t>
            </a:r>
          </a:p>
        </p:txBody>
      </p:sp>
      <p:sp>
        <p:nvSpPr>
          <p:cNvPr id="33" name="Rectangle 29">
            <a:extLst>
              <a:ext uri="{FF2B5EF4-FFF2-40B4-BE49-F238E27FC236}">
                <a16:creationId xmlns:a16="http://schemas.microsoft.com/office/drawing/2014/main" id="{AC50716A-2FC2-654A-8C9E-84E89E24966B}"/>
              </a:ext>
            </a:extLst>
          </p:cNvPr>
          <p:cNvSpPr/>
          <p:nvPr/>
        </p:nvSpPr>
        <p:spPr>
          <a:xfrm>
            <a:off x="4326166" y="5838731"/>
            <a:ext cx="1834778" cy="400110"/>
          </a:xfrm>
          <a:prstGeom prst="rect">
            <a:avLst/>
          </a:prstGeom>
        </p:spPr>
        <p:txBody>
          <a:bodyPr wrap="square">
            <a:spAutoFit/>
          </a:bodyPr>
          <a:lstStyle/>
          <a:p>
            <a:pPr algn="ctr"/>
            <a:r>
              <a:rPr lang="en-GB" sz="2000" b="1"/>
              <a:t>eat </a:t>
            </a:r>
            <a:r>
              <a:rPr lang="en-GB" sz="2000" b="1" dirty="0"/>
              <a:t>it</a:t>
            </a:r>
          </a:p>
        </p:txBody>
      </p:sp>
      <p:sp>
        <p:nvSpPr>
          <p:cNvPr id="34" name="Rectangle 29">
            <a:extLst>
              <a:ext uri="{FF2B5EF4-FFF2-40B4-BE49-F238E27FC236}">
                <a16:creationId xmlns:a16="http://schemas.microsoft.com/office/drawing/2014/main" id="{5E6C90DB-F3A2-4341-BF53-F9A26DE60216}"/>
              </a:ext>
            </a:extLst>
          </p:cNvPr>
          <p:cNvSpPr/>
          <p:nvPr/>
        </p:nvSpPr>
        <p:spPr>
          <a:xfrm>
            <a:off x="4671397" y="3297211"/>
            <a:ext cx="1737834" cy="400110"/>
          </a:xfrm>
          <a:prstGeom prst="rect">
            <a:avLst/>
          </a:prstGeom>
        </p:spPr>
        <p:txBody>
          <a:bodyPr wrap="square">
            <a:spAutoFit/>
          </a:bodyPr>
          <a:lstStyle/>
          <a:p>
            <a:pPr algn="ctr"/>
            <a:r>
              <a:rPr lang="en-GB" sz="2000" b="1" dirty="0"/>
              <a:t>cut it</a:t>
            </a:r>
          </a:p>
        </p:txBody>
      </p:sp>
      <p:sp>
        <p:nvSpPr>
          <p:cNvPr id="39" name="Rectangle 29">
            <a:extLst>
              <a:ext uri="{FF2B5EF4-FFF2-40B4-BE49-F238E27FC236}">
                <a16:creationId xmlns:a16="http://schemas.microsoft.com/office/drawing/2014/main" id="{CB471DC8-2FAF-B547-A6B6-2960BA4FA205}"/>
              </a:ext>
            </a:extLst>
          </p:cNvPr>
          <p:cNvSpPr/>
          <p:nvPr/>
        </p:nvSpPr>
        <p:spPr>
          <a:xfrm>
            <a:off x="4682665" y="4817595"/>
            <a:ext cx="1774649" cy="400110"/>
          </a:xfrm>
          <a:prstGeom prst="rect">
            <a:avLst/>
          </a:prstGeom>
        </p:spPr>
        <p:txBody>
          <a:bodyPr wrap="square">
            <a:spAutoFit/>
          </a:bodyPr>
          <a:lstStyle/>
          <a:p>
            <a:pPr algn="ctr"/>
            <a:r>
              <a:rPr lang="en-GB" sz="2000" b="1" dirty="0"/>
              <a:t>leave them</a:t>
            </a:r>
          </a:p>
        </p:txBody>
      </p:sp>
      <p:pic>
        <p:nvPicPr>
          <p:cNvPr id="13" name="Imagen 12">
            <a:extLst>
              <a:ext uri="{FF2B5EF4-FFF2-40B4-BE49-F238E27FC236}">
                <a16:creationId xmlns:a16="http://schemas.microsoft.com/office/drawing/2014/main" id="{9D44D198-AF21-0940-9150-0B94E507B1B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98693" y="2360238"/>
            <a:ext cx="1454753" cy="1101066"/>
          </a:xfrm>
          <a:prstGeom prst="rect">
            <a:avLst/>
          </a:prstGeom>
        </p:spPr>
      </p:pic>
      <p:pic>
        <p:nvPicPr>
          <p:cNvPr id="15" name="Imagen 14">
            <a:extLst>
              <a:ext uri="{FF2B5EF4-FFF2-40B4-BE49-F238E27FC236}">
                <a16:creationId xmlns:a16="http://schemas.microsoft.com/office/drawing/2014/main" id="{12DA612D-783D-F043-A671-3B0DC6D0BB8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9269038" y="4037446"/>
            <a:ext cx="1325109" cy="855858"/>
          </a:xfrm>
          <a:prstGeom prst="rect">
            <a:avLst/>
          </a:prstGeom>
        </p:spPr>
      </p:pic>
      <p:pic>
        <p:nvPicPr>
          <p:cNvPr id="1026" name="Picture 2" descr="http://www.clker.com/cliparts/b/f/8/7/11949840501422194168toque_01.svg.me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201911" y="2517207"/>
            <a:ext cx="743322" cy="8628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33818" y="3219909"/>
            <a:ext cx="859971" cy="859971"/>
          </a:xfrm>
          <a:prstGeom prst="rect">
            <a:avLst/>
          </a:prstGeom>
        </p:spPr>
      </p:pic>
      <p:sp>
        <p:nvSpPr>
          <p:cNvPr id="48" name="Speech Bubble: Rectangle with Corners Rounded 14">
            <a:extLst>
              <a:ext uri="{FF2B5EF4-FFF2-40B4-BE49-F238E27FC236}">
                <a16:creationId xmlns:a16="http://schemas.microsoft.com/office/drawing/2014/main" id="{E37FDBA4-4952-5945-BB39-7BCFFC61EB79}"/>
              </a:ext>
            </a:extLst>
          </p:cNvPr>
          <p:cNvSpPr/>
          <p:nvPr/>
        </p:nvSpPr>
        <p:spPr>
          <a:xfrm>
            <a:off x="7607300" y="754911"/>
            <a:ext cx="4165600" cy="1067518"/>
          </a:xfrm>
          <a:prstGeom prst="wedgeRoundRectCallout">
            <a:avLst>
              <a:gd name="adj1" fmla="val -61222"/>
              <a:gd name="adj2" fmla="val -39628"/>
              <a:gd name="adj3" fmla="val 16667"/>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chemeClr val="bg1"/>
                </a:solidFill>
                <a:latin typeface="Century Gothic" panose="020B0502020202020204" pitchFamily="34" charset="0"/>
                <a:ea typeface="Calibri" panose="020F0502020204030204" pitchFamily="34" charset="0"/>
              </a:rPr>
              <a:t>Las </a:t>
            </a:r>
            <a:r>
              <a:rPr lang="en-GB" sz="2000" b="1" err="1">
                <a:solidFill>
                  <a:schemeClr val="bg1"/>
                </a:solidFill>
                <a:latin typeface="Century Gothic" panose="020B0502020202020204" pitchFamily="34" charset="0"/>
                <a:ea typeface="Calibri" panose="020F0502020204030204" pitchFamily="34" charset="0"/>
              </a:rPr>
              <a:t>Torrijas</a:t>
            </a:r>
            <a:r>
              <a:rPr lang="en-GB" sz="2000">
                <a:solidFill>
                  <a:schemeClr val="bg1"/>
                </a:solidFill>
                <a:latin typeface="Century Gothic" panose="020B0502020202020204" pitchFamily="34" charset="0"/>
                <a:ea typeface="Calibri" panose="020F0502020204030204" pitchFamily="34" charset="0"/>
              </a:rPr>
              <a:t> son un dulce tradicional de España. Tienen pan, huevo y azúcar*.</a:t>
            </a:r>
            <a:endParaRPr lang="en-GB" sz="2000" dirty="0">
              <a:solidFill>
                <a:srgbClr val="002060"/>
              </a:solidFill>
              <a:latin typeface="Century Gothic" panose="020B0502020202020204" pitchFamily="34" charset="0"/>
              <a:ea typeface="Calibri" panose="020F0502020204030204" pitchFamily="34" charset="0"/>
            </a:endParaRPr>
          </a:p>
        </p:txBody>
      </p:sp>
      <p:sp>
        <p:nvSpPr>
          <p:cNvPr id="12" name="Rectangle 11"/>
          <p:cNvSpPr/>
          <p:nvPr/>
        </p:nvSpPr>
        <p:spPr>
          <a:xfrm>
            <a:off x="9690100" y="1867239"/>
            <a:ext cx="2416046" cy="400110"/>
          </a:xfrm>
          <a:prstGeom prst="rect">
            <a:avLst/>
          </a:prstGeom>
          <a:solidFill>
            <a:schemeClr val="accent4">
              <a:lumMod val="20000"/>
              <a:lumOff val="80000"/>
            </a:schemeClr>
          </a:solidFill>
        </p:spPr>
        <p:txBody>
          <a:bodyPr wrap="none">
            <a:spAutoFit/>
          </a:bodyPr>
          <a:lstStyle/>
          <a:p>
            <a:r>
              <a:rPr lang="en-GB" sz="2000">
                <a:solidFill>
                  <a:srgbClr val="002060"/>
                </a:solidFill>
                <a:latin typeface="Century Gothic" panose="020B0502020202020204" pitchFamily="34" charset="0"/>
                <a:ea typeface="Calibri" panose="020F0502020204030204" pitchFamily="34" charset="0"/>
              </a:rPr>
              <a:t>*el azúcar = sugar</a:t>
            </a:r>
            <a:endParaRPr lang="en-GB" sz="2000">
              <a:solidFill>
                <a:srgbClr val="002060"/>
              </a:solidFill>
            </a:endParaRPr>
          </a:p>
        </p:txBody>
      </p:sp>
      <p:pic>
        <p:nvPicPr>
          <p:cNvPr id="8" name="Picture 7">
            <a:extLst>
              <a:ext uri="{FF2B5EF4-FFF2-40B4-BE49-F238E27FC236}">
                <a16:creationId xmlns:a16="http://schemas.microsoft.com/office/drawing/2014/main" id="{F17F9DEE-F6FE-8C4F-BB7C-F3AC987CEA4C}"/>
              </a:ext>
            </a:extLst>
          </p:cNvPr>
          <p:cNvPicPr>
            <a:picLocks noChangeAspect="1"/>
          </p:cNvPicPr>
          <p:nvPr/>
        </p:nvPicPr>
        <p:blipFill>
          <a:blip r:embed="rId17"/>
          <a:stretch>
            <a:fillRect/>
          </a:stretch>
        </p:blipFill>
        <p:spPr>
          <a:xfrm>
            <a:off x="9143002" y="5318852"/>
            <a:ext cx="1295400" cy="983204"/>
          </a:xfrm>
          <a:prstGeom prst="rect">
            <a:avLst/>
          </a:prstGeom>
        </p:spPr>
      </p:pic>
    </p:spTree>
    <p:extLst>
      <p:ext uri="{BB962C8B-B14F-4D97-AF65-F5344CB8AC3E}">
        <p14:creationId xmlns:p14="http://schemas.microsoft.com/office/powerpoint/2010/main" val="11222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6" grpId="0"/>
      <p:bldP spid="31" grpId="0"/>
      <p:bldP spid="32" grpId="0"/>
      <p:bldP spid="33" grpId="0"/>
      <p:bldP spid="34" grpId="0"/>
      <p:bldP spid="39" grpId="0"/>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EF88DF-79A6-B949-864E-95239991CD75}"/>
              </a:ext>
            </a:extLst>
          </p:cNvPr>
          <p:cNvSpPr>
            <a:spLocks noGrp="1"/>
          </p:cNvSpPr>
          <p:nvPr>
            <p:ph type="title"/>
          </p:nvPr>
        </p:nvSpPr>
        <p:spPr>
          <a:xfrm>
            <a:off x="304800" y="263530"/>
            <a:ext cx="10856023" cy="776127"/>
          </a:xfrm>
        </p:spPr>
        <p:txBody>
          <a:bodyPr>
            <a:noAutofit/>
          </a:bodyPr>
          <a:lstStyle/>
          <a:p>
            <a:r>
              <a:rPr lang="es-GB" sz="2400" b="1" dirty="0"/>
              <a:t>Vamos a leer y escuchar un diálogo en el mercado</a:t>
            </a:r>
            <a:r>
              <a:rPr lang="es-GB" sz="2400" b="1"/>
              <a:t>. </a:t>
            </a:r>
            <a:br>
              <a:rPr lang="en-GB" sz="2400" b="1"/>
            </a:br>
            <a:r>
              <a:rPr lang="es-GB" sz="2400" b="1"/>
              <a:t>Antes</a:t>
            </a:r>
            <a:r>
              <a:rPr lang="es-GB" sz="2400" b="1" dirty="0"/>
              <a:t>, vamos a leer unas partes del diálogo. Marca la opción correcta:</a:t>
            </a:r>
          </a:p>
        </p:txBody>
      </p:sp>
      <p:sp>
        <p:nvSpPr>
          <p:cNvPr id="4" name="Rounded Rectangle 11">
            <a:extLst>
              <a:ext uri="{FF2B5EF4-FFF2-40B4-BE49-F238E27FC236}">
                <a16:creationId xmlns:a16="http://schemas.microsoft.com/office/drawing/2014/main" id="{8F8855D8-49B9-FF4E-A799-689394079865}"/>
              </a:ext>
            </a:extLst>
          </p:cNvPr>
          <p:cNvSpPr/>
          <p:nvPr/>
        </p:nvSpPr>
        <p:spPr>
          <a:xfrm>
            <a:off x="10820400" y="258166"/>
            <a:ext cx="11077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CuadroTexto 4">
            <a:extLst>
              <a:ext uri="{FF2B5EF4-FFF2-40B4-BE49-F238E27FC236}">
                <a16:creationId xmlns:a16="http://schemas.microsoft.com/office/drawing/2014/main" id="{F5F1F4C2-48F0-DC46-BD7D-6378C8ACBF8E}"/>
              </a:ext>
            </a:extLst>
          </p:cNvPr>
          <p:cNvSpPr txBox="1"/>
          <p:nvPr/>
        </p:nvSpPr>
        <p:spPr>
          <a:xfrm>
            <a:off x="304800" y="2029566"/>
            <a:ext cx="5227713" cy="461665"/>
          </a:xfrm>
          <a:prstGeom prst="rect">
            <a:avLst/>
          </a:prstGeom>
          <a:noFill/>
        </p:spPr>
        <p:txBody>
          <a:bodyPr wrap="none" rtlCol="0">
            <a:spAutoFit/>
          </a:bodyPr>
          <a:lstStyle/>
          <a:p>
            <a:r>
              <a:rPr lang="es-GB" sz="2400" dirty="0"/>
              <a:t>1. Los tengo grandes </a:t>
            </a:r>
            <a:r>
              <a:rPr lang="es-GB" sz="2400"/>
              <a:t>y pequeños</a:t>
            </a:r>
            <a:r>
              <a:rPr lang="en-GB" sz="2400"/>
              <a:t>.</a:t>
            </a:r>
            <a:endParaRPr lang="es-GB" sz="2400" dirty="0"/>
          </a:p>
        </p:txBody>
      </p:sp>
      <p:sp>
        <p:nvSpPr>
          <p:cNvPr id="6" name="CuadroTexto 5">
            <a:extLst>
              <a:ext uri="{FF2B5EF4-FFF2-40B4-BE49-F238E27FC236}">
                <a16:creationId xmlns:a16="http://schemas.microsoft.com/office/drawing/2014/main" id="{25B5D0BE-194F-A741-AED1-4BF99BE170D3}"/>
              </a:ext>
            </a:extLst>
          </p:cNvPr>
          <p:cNvSpPr txBox="1"/>
          <p:nvPr/>
        </p:nvSpPr>
        <p:spPr>
          <a:xfrm>
            <a:off x="304800" y="2755353"/>
            <a:ext cx="5351145" cy="461665"/>
          </a:xfrm>
          <a:prstGeom prst="rect">
            <a:avLst/>
          </a:prstGeom>
          <a:noFill/>
        </p:spPr>
        <p:txBody>
          <a:bodyPr wrap="none" rtlCol="0">
            <a:spAutoFit/>
          </a:bodyPr>
          <a:lstStyle/>
          <a:p>
            <a:r>
              <a:rPr lang="es-GB" sz="2400" dirty="0"/>
              <a:t>2</a:t>
            </a:r>
            <a:r>
              <a:rPr lang="es-GB" sz="2400"/>
              <a:t>. ¡</a:t>
            </a:r>
            <a:r>
              <a:rPr lang="en-GB" sz="2400"/>
              <a:t>Las necesito para hacer torrijas!</a:t>
            </a:r>
            <a:endParaRPr lang="es-GB" sz="2400" dirty="0"/>
          </a:p>
        </p:txBody>
      </p:sp>
      <p:sp>
        <p:nvSpPr>
          <p:cNvPr id="7" name="CuadroTexto 6">
            <a:extLst>
              <a:ext uri="{FF2B5EF4-FFF2-40B4-BE49-F238E27FC236}">
                <a16:creationId xmlns:a16="http://schemas.microsoft.com/office/drawing/2014/main" id="{28782340-7984-384A-BB5A-23B52559E44A}"/>
              </a:ext>
            </a:extLst>
          </p:cNvPr>
          <p:cNvSpPr txBox="1"/>
          <p:nvPr/>
        </p:nvSpPr>
        <p:spPr>
          <a:xfrm>
            <a:off x="304800" y="3481140"/>
            <a:ext cx="5083443" cy="461665"/>
          </a:xfrm>
          <a:prstGeom prst="rect">
            <a:avLst/>
          </a:prstGeom>
          <a:noFill/>
        </p:spPr>
        <p:txBody>
          <a:bodyPr wrap="none" rtlCol="0">
            <a:spAutoFit/>
          </a:bodyPr>
          <a:lstStyle/>
          <a:p>
            <a:r>
              <a:rPr lang="es-GB" sz="2400"/>
              <a:t>3. ¿</a:t>
            </a:r>
            <a:r>
              <a:rPr lang="en-GB" sz="2400"/>
              <a:t>Los prefieres calientes o fríos</a:t>
            </a:r>
            <a:r>
              <a:rPr lang="es-GB" sz="2400"/>
              <a:t>?</a:t>
            </a:r>
            <a:endParaRPr lang="es-GB" sz="2400" dirty="0"/>
          </a:p>
        </p:txBody>
      </p:sp>
      <p:sp>
        <p:nvSpPr>
          <p:cNvPr id="8" name="CuadroTexto 7">
            <a:extLst>
              <a:ext uri="{FF2B5EF4-FFF2-40B4-BE49-F238E27FC236}">
                <a16:creationId xmlns:a16="http://schemas.microsoft.com/office/drawing/2014/main" id="{37BDCBEB-2086-E84E-BA47-68EB8F80E508}"/>
              </a:ext>
            </a:extLst>
          </p:cNvPr>
          <p:cNvSpPr txBox="1"/>
          <p:nvPr/>
        </p:nvSpPr>
        <p:spPr>
          <a:xfrm>
            <a:off x="304800" y="4932714"/>
            <a:ext cx="4740400" cy="461665"/>
          </a:xfrm>
          <a:prstGeom prst="rect">
            <a:avLst/>
          </a:prstGeom>
          <a:noFill/>
        </p:spPr>
        <p:txBody>
          <a:bodyPr wrap="none" rtlCol="0">
            <a:spAutoFit/>
          </a:bodyPr>
          <a:lstStyle/>
          <a:p>
            <a:r>
              <a:rPr lang="es-GB" sz="2400" dirty="0"/>
              <a:t>5. No, </a:t>
            </a:r>
            <a:r>
              <a:rPr lang="es-GB" sz="2400"/>
              <a:t>los </a:t>
            </a:r>
            <a:r>
              <a:rPr lang="en-GB" sz="2400"/>
              <a:t>pongo </a:t>
            </a:r>
            <a:r>
              <a:rPr lang="es-GB" sz="2400"/>
              <a:t>en </a:t>
            </a:r>
            <a:r>
              <a:rPr lang="es-GB" sz="2400" dirty="0"/>
              <a:t>otra bolsa.</a:t>
            </a:r>
          </a:p>
        </p:txBody>
      </p:sp>
      <p:sp>
        <p:nvSpPr>
          <p:cNvPr id="9" name="CuadroTexto 8">
            <a:extLst>
              <a:ext uri="{FF2B5EF4-FFF2-40B4-BE49-F238E27FC236}">
                <a16:creationId xmlns:a16="http://schemas.microsoft.com/office/drawing/2014/main" id="{A4CB2887-E2D2-C04E-AB93-21BEE4B18DB9}"/>
              </a:ext>
            </a:extLst>
          </p:cNvPr>
          <p:cNvSpPr txBox="1"/>
          <p:nvPr/>
        </p:nvSpPr>
        <p:spPr>
          <a:xfrm>
            <a:off x="304800" y="5658503"/>
            <a:ext cx="3441968" cy="461665"/>
          </a:xfrm>
          <a:prstGeom prst="rect">
            <a:avLst/>
          </a:prstGeom>
          <a:noFill/>
        </p:spPr>
        <p:txBody>
          <a:bodyPr wrap="none" rtlCol="0">
            <a:spAutoFit/>
          </a:bodyPr>
          <a:lstStyle/>
          <a:p>
            <a:r>
              <a:rPr lang="es-GB" sz="2400" dirty="0"/>
              <a:t>6. ¿Las tienes frescas?</a:t>
            </a:r>
          </a:p>
        </p:txBody>
      </p:sp>
      <p:sp>
        <p:nvSpPr>
          <p:cNvPr id="10" name="CuadroTexto 9">
            <a:extLst>
              <a:ext uri="{FF2B5EF4-FFF2-40B4-BE49-F238E27FC236}">
                <a16:creationId xmlns:a16="http://schemas.microsoft.com/office/drawing/2014/main" id="{1C839AC2-43E6-274D-AF27-564C9E529363}"/>
              </a:ext>
            </a:extLst>
          </p:cNvPr>
          <p:cNvSpPr txBox="1"/>
          <p:nvPr/>
        </p:nvSpPr>
        <p:spPr>
          <a:xfrm>
            <a:off x="304800" y="4206927"/>
            <a:ext cx="4346062" cy="461665"/>
          </a:xfrm>
          <a:prstGeom prst="rect">
            <a:avLst/>
          </a:prstGeom>
          <a:noFill/>
        </p:spPr>
        <p:txBody>
          <a:bodyPr wrap="none" rtlCol="0">
            <a:spAutoFit/>
          </a:bodyPr>
          <a:lstStyle/>
          <a:p>
            <a:r>
              <a:rPr lang="es-GB" sz="2400" dirty="0"/>
              <a:t>4. ¿Los colocas en </a:t>
            </a:r>
            <a:r>
              <a:rPr lang="es-GB" sz="2400"/>
              <a:t>la bolsa?</a:t>
            </a:r>
            <a:endParaRPr lang="es-GB" sz="2400" dirty="0"/>
          </a:p>
        </p:txBody>
      </p:sp>
      <p:pic>
        <p:nvPicPr>
          <p:cNvPr id="11" name="Picture 2" descr="holy family catholic church - Clip Art Library">
            <a:extLst>
              <a:ext uri="{FF2B5EF4-FFF2-40B4-BE49-F238E27FC236}">
                <a16:creationId xmlns:a16="http://schemas.microsoft.com/office/drawing/2014/main" id="{198F3E9C-02AB-4E4C-B886-291001503BA8}"/>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8656024" y="935360"/>
            <a:ext cx="1129888" cy="55893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D38EBBE7-923B-444A-8E48-A4E3D5E268C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99" b="99451" l="2484" r="100000">
                        <a14:foregroundMark x1="78261" y1="93544" x2="82298" y2="50549"/>
                        <a14:foregroundMark x1="82298" y1="50549" x2="55901" y2="14286"/>
                        <a14:foregroundMark x1="55901" y1="14286" x2="47516" y2="7692"/>
                        <a14:foregroundMark x1="47516" y1="7692" x2="32298" y2="12637"/>
                        <a14:foregroundMark x1="32298" y1="12637" x2="4348" y2="52610"/>
                        <a14:foregroundMark x1="4348" y1="52610" x2="9006" y2="76099"/>
                        <a14:foregroundMark x1="9006" y1="76099" x2="17702" y2="91071"/>
                        <a14:foregroundMark x1="17702" y1="91071" x2="31056" y2="97940"/>
                        <a14:foregroundMark x1="31056" y1="97940" x2="44410" y2="99451"/>
                        <a14:foregroundMark x1="44099" y1="4945" x2="55590" y2="94231"/>
                        <a14:foregroundMark x1="86646" y1="75137" x2="24845" y2="76236"/>
                        <a14:foregroundMark x1="24845" y1="76236" x2="9317" y2="81319"/>
                        <a14:foregroundMark x1="9317" y1="81319" x2="12112" y2="89423"/>
                        <a14:foregroundMark x1="12112" y1="89423" x2="29503" y2="96154"/>
                        <a14:foregroundMark x1="29503" y1="96154" x2="51863" y2="96154"/>
                        <a14:foregroundMark x1="51863" y1="96154" x2="71429" y2="91346"/>
                        <a14:foregroundMark x1="71429" y1="91346" x2="62422" y2="82692"/>
                        <a14:foregroundMark x1="62422" y1="82692" x2="30124" y2="78434"/>
                        <a14:foregroundMark x1="30124" y1="78434" x2="27640" y2="77198"/>
                        <a14:foregroundMark x1="2795" y1="57830" x2="4037" y2="31456"/>
                        <a14:foregroundMark x1="27640" y1="2198" x2="48447" y2="1099"/>
                        <a14:foregroundMark x1="48447" y1="1099" x2="63665" y2="2198"/>
                        <a14:foregroundMark x1="53727" y1="61264" x2="18944" y2="57005"/>
                        <a14:foregroundMark x1="18944" y1="57005" x2="4037" y2="48489"/>
                      </a14:backgroundRemoval>
                    </a14:imgEffect>
                  </a14:imgLayer>
                </a14:imgProps>
              </a:ext>
              <a:ext uri="{28A0092B-C50C-407E-A947-70E740481C1C}">
                <a14:useLocalDpi xmlns:a14="http://schemas.microsoft.com/office/drawing/2010/main"/>
              </a:ext>
            </a:extLst>
          </a:blip>
          <a:srcRect/>
          <a:stretch/>
        </p:blipFill>
        <p:spPr>
          <a:xfrm>
            <a:off x="11043106" y="788175"/>
            <a:ext cx="353003" cy="797580"/>
          </a:xfrm>
          <a:prstGeom prst="rect">
            <a:avLst/>
          </a:prstGeom>
        </p:spPr>
      </p:pic>
      <p:pic>
        <p:nvPicPr>
          <p:cNvPr id="13" name="Imagen 12">
            <a:extLst>
              <a:ext uri="{FF2B5EF4-FFF2-40B4-BE49-F238E27FC236}">
                <a16:creationId xmlns:a16="http://schemas.microsoft.com/office/drawing/2014/main" id="{BBA2D0C0-4C0F-EA48-9F33-246C643BF91C}"/>
              </a:ext>
            </a:extLst>
          </p:cNvPr>
          <p:cNvPicPr>
            <a:picLocks noChangeAspect="1"/>
          </p:cNvPicPr>
          <p:nvPr/>
        </p:nvPicPr>
        <p:blipFill rotWithShape="1">
          <a:blip r:embed="rId5" cstate="screen">
            <a:extLst>
              <a:ext uri="{BEBA8EAE-BF5A-486C-A8C5-ECC9F3942E4B}">
                <a14:imgProps xmlns:a14="http://schemas.microsoft.com/office/drawing/2010/main">
                  <a14:imgLayer r:embed="rId7">
                    <a14:imgEffect>
                      <a14:backgroundRemoval t="1099" b="99451" l="2484" r="100000">
                        <a14:foregroundMark x1="78261" y1="93544" x2="82298" y2="50549"/>
                        <a14:foregroundMark x1="82298" y1="50549" x2="55901" y2="14286"/>
                        <a14:foregroundMark x1="55901" y1="14286" x2="47516" y2="7692"/>
                        <a14:foregroundMark x1="47516" y1="7692" x2="32298" y2="12637"/>
                        <a14:foregroundMark x1="32298" y1="12637" x2="4348" y2="52610"/>
                        <a14:foregroundMark x1="4348" y1="52610" x2="9006" y2="76099"/>
                        <a14:foregroundMark x1="9006" y1="76099" x2="17702" y2="91071"/>
                        <a14:foregroundMark x1="17702" y1="91071" x2="31056" y2="97940"/>
                        <a14:foregroundMark x1="31056" y1="97940" x2="44410" y2="99451"/>
                        <a14:foregroundMark x1="44099" y1="4945" x2="55590" y2="94231"/>
                        <a14:foregroundMark x1="86646" y1="75137" x2="24845" y2="76236"/>
                        <a14:foregroundMark x1="24845" y1="76236" x2="9317" y2="81319"/>
                        <a14:foregroundMark x1="9317" y1="81319" x2="12112" y2="89423"/>
                        <a14:foregroundMark x1="12112" y1="89423" x2="29503" y2="96154"/>
                        <a14:foregroundMark x1="29503" y1="96154" x2="51863" y2="96154"/>
                        <a14:foregroundMark x1="51863" y1="96154" x2="71429" y2="91346"/>
                        <a14:foregroundMark x1="71429" y1="91346" x2="62422" y2="82692"/>
                        <a14:foregroundMark x1="62422" y1="82692" x2="30124" y2="78434"/>
                        <a14:foregroundMark x1="30124" y1="78434" x2="27640" y2="77198"/>
                        <a14:foregroundMark x1="2795" y1="57830" x2="4037" y2="31456"/>
                        <a14:foregroundMark x1="27640" y1="2198" x2="48447" y2="1099"/>
                        <a14:foregroundMark x1="48447" y1="1099" x2="63665" y2="2198"/>
                        <a14:foregroundMark x1="53727" y1="61264" x2="18944" y2="57005"/>
                        <a14:foregroundMark x1="18944" y1="57005" x2="4037" y2="48489"/>
                      </a14:backgroundRemoval>
                    </a14:imgEffect>
                  </a14:imgLayer>
                </a14:imgProps>
              </a:ext>
              <a:ext uri="{28A0092B-C50C-407E-A947-70E740481C1C}">
                <a14:useLocalDpi xmlns:a14="http://schemas.microsoft.com/office/drawing/2010/main"/>
              </a:ext>
            </a:extLst>
          </a:blip>
          <a:srcRect/>
          <a:stretch/>
        </p:blipFill>
        <p:spPr>
          <a:xfrm>
            <a:off x="11431612" y="788175"/>
            <a:ext cx="353003" cy="797580"/>
          </a:xfrm>
          <a:prstGeom prst="rect">
            <a:avLst/>
          </a:prstGeom>
        </p:spPr>
      </p:pic>
      <p:pic>
        <p:nvPicPr>
          <p:cNvPr id="14" name="Picture 2" descr="holy family catholic church - Clip Art Library">
            <a:extLst>
              <a:ext uri="{FF2B5EF4-FFF2-40B4-BE49-F238E27FC236}">
                <a16:creationId xmlns:a16="http://schemas.microsoft.com/office/drawing/2014/main" id="{270C3A4D-6C3D-004E-A514-E51C8AA221FB}"/>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8">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9004098" y="1027725"/>
            <a:ext cx="1129888" cy="558937"/>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4BD5F3D5-D9F0-854E-996B-184810E3D255}"/>
              </a:ext>
            </a:extLst>
          </p:cNvPr>
          <p:cNvSpPr txBox="1"/>
          <p:nvPr/>
        </p:nvSpPr>
        <p:spPr>
          <a:xfrm>
            <a:off x="8922110" y="1535024"/>
            <a:ext cx="1067921" cy="400110"/>
          </a:xfrm>
          <a:prstGeom prst="rect">
            <a:avLst/>
          </a:prstGeom>
          <a:noFill/>
        </p:spPr>
        <p:txBody>
          <a:bodyPr wrap="none" rtlCol="0">
            <a:spAutoFit/>
          </a:bodyPr>
          <a:lstStyle/>
          <a:p>
            <a:r>
              <a:rPr lang="es-GB" sz="2000" b="1" dirty="0"/>
              <a:t>(m. pl.)</a:t>
            </a:r>
          </a:p>
        </p:txBody>
      </p:sp>
      <p:sp>
        <p:nvSpPr>
          <p:cNvPr id="16" name="CuadroTexto 15">
            <a:extLst>
              <a:ext uri="{FF2B5EF4-FFF2-40B4-BE49-F238E27FC236}">
                <a16:creationId xmlns:a16="http://schemas.microsoft.com/office/drawing/2014/main" id="{DDC6354D-909C-4146-BFD6-2F2FB8CD9AB0}"/>
              </a:ext>
            </a:extLst>
          </p:cNvPr>
          <p:cNvSpPr txBox="1"/>
          <p:nvPr/>
        </p:nvSpPr>
        <p:spPr>
          <a:xfrm>
            <a:off x="11003517" y="1535024"/>
            <a:ext cx="899605" cy="400110"/>
          </a:xfrm>
          <a:prstGeom prst="rect">
            <a:avLst/>
          </a:prstGeom>
          <a:noFill/>
        </p:spPr>
        <p:txBody>
          <a:bodyPr wrap="none" rtlCol="0">
            <a:spAutoFit/>
          </a:bodyPr>
          <a:lstStyle/>
          <a:p>
            <a:r>
              <a:rPr lang="es-GB" sz="2000" b="1" dirty="0"/>
              <a:t>(f. pl.)</a:t>
            </a:r>
          </a:p>
        </p:txBody>
      </p:sp>
      <p:pic>
        <p:nvPicPr>
          <p:cNvPr id="17" name="Picture 2" descr="http://www.clker.com/cliparts/h/n/L/q/t/u/bright-green-tick-md.png">
            <a:extLst>
              <a:ext uri="{FF2B5EF4-FFF2-40B4-BE49-F238E27FC236}">
                <a16:creationId xmlns:a16="http://schemas.microsoft.com/office/drawing/2014/main" id="{26EC0D91-BE58-BF48-8DAC-F8BECC8E0FC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3" y="2029566"/>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a:extLst>
              <a:ext uri="{FF2B5EF4-FFF2-40B4-BE49-F238E27FC236}">
                <a16:creationId xmlns:a16="http://schemas.microsoft.com/office/drawing/2014/main" id="{9D29C2C0-5CDE-4543-91DB-99C5158E880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60822" y="2580240"/>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a:extLst>
              <a:ext uri="{FF2B5EF4-FFF2-40B4-BE49-F238E27FC236}">
                <a16:creationId xmlns:a16="http://schemas.microsoft.com/office/drawing/2014/main" id="{00F1BD15-A1EA-B942-8307-E317AE246B4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2" y="3448181"/>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a:extLst>
              <a:ext uri="{FF2B5EF4-FFF2-40B4-BE49-F238E27FC236}">
                <a16:creationId xmlns:a16="http://schemas.microsoft.com/office/drawing/2014/main" id="{B2B89186-7055-1F4C-A6B6-0E5816B4528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1" y="4167721"/>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h/n/L/q/t/u/bright-green-tick-md.png">
            <a:extLst>
              <a:ext uri="{FF2B5EF4-FFF2-40B4-BE49-F238E27FC236}">
                <a16:creationId xmlns:a16="http://schemas.microsoft.com/office/drawing/2014/main" id="{E187A489-18FF-7040-B006-A216803A4AE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3" y="4887262"/>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7BFF110A-6BFB-5849-8B7E-A0DA5301C26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60823" y="5608160"/>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descr="Imagen que contiene texto, señal, edificio, frente&#10;&#10;Descripción generada automáticamente">
            <a:extLst>
              <a:ext uri="{FF2B5EF4-FFF2-40B4-BE49-F238E27FC236}">
                <a16:creationId xmlns:a16="http://schemas.microsoft.com/office/drawing/2014/main" id="{6ABB2F5C-D95B-2446-A145-C9CFD7ACFA1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9914" y="1100610"/>
            <a:ext cx="5541902" cy="836994"/>
          </a:xfrm>
          <a:prstGeom prst="rect">
            <a:avLst/>
          </a:prstGeom>
        </p:spPr>
      </p:pic>
    </p:spTree>
    <p:extLst>
      <p:ext uri="{BB962C8B-B14F-4D97-AF65-F5344CB8AC3E}">
        <p14:creationId xmlns:p14="http://schemas.microsoft.com/office/powerpoint/2010/main" val="38678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4">
            <a:extLst>
              <a:ext uri="{FF2B5EF4-FFF2-40B4-BE49-F238E27FC236}">
                <a16:creationId xmlns:a16="http://schemas.microsoft.com/office/drawing/2014/main" id="{BDA92B55-68AC-9344-9219-CDF3A76083E8}"/>
              </a:ext>
            </a:extLst>
          </p:cNvPr>
          <p:cNvGraphicFramePr>
            <a:graphicFrameLocks noGrp="1"/>
          </p:cNvGraphicFramePr>
          <p:nvPr>
            <p:extLst>
              <p:ext uri="{D42A27DB-BD31-4B8C-83A1-F6EECF244321}">
                <p14:modId xmlns:p14="http://schemas.microsoft.com/office/powerpoint/2010/main" val="709897568"/>
              </p:ext>
            </p:extLst>
          </p:nvPr>
        </p:nvGraphicFramePr>
        <p:xfrm>
          <a:off x="8451782" y="792726"/>
          <a:ext cx="3626801" cy="5385326"/>
        </p:xfrm>
        <a:graphic>
          <a:graphicData uri="http://schemas.openxmlformats.org/drawingml/2006/table">
            <a:tbl>
              <a:tblPr firstRow="1" bandRow="1">
                <a:tableStyleId>{BDBED569-4797-4DF1-A0F4-6AAB3CD982D8}</a:tableStyleId>
              </a:tblPr>
              <a:tblGrid>
                <a:gridCol w="2586332">
                  <a:extLst>
                    <a:ext uri="{9D8B030D-6E8A-4147-A177-3AD203B41FA5}">
                      <a16:colId xmlns:a16="http://schemas.microsoft.com/office/drawing/2014/main" val="2105712859"/>
                    </a:ext>
                  </a:extLst>
                </a:gridCol>
                <a:gridCol w="566057">
                  <a:extLst>
                    <a:ext uri="{9D8B030D-6E8A-4147-A177-3AD203B41FA5}">
                      <a16:colId xmlns:a16="http://schemas.microsoft.com/office/drawing/2014/main" val="2269526335"/>
                    </a:ext>
                  </a:extLst>
                </a:gridCol>
                <a:gridCol w="474412">
                  <a:extLst>
                    <a:ext uri="{9D8B030D-6E8A-4147-A177-3AD203B41FA5}">
                      <a16:colId xmlns:a16="http://schemas.microsoft.com/office/drawing/2014/main" val="125722898"/>
                    </a:ext>
                  </a:extLst>
                </a:gridCol>
              </a:tblGrid>
              <a:tr h="384787">
                <a:tc>
                  <a:txBody>
                    <a:bodyPr/>
                    <a:lstStyle/>
                    <a:p>
                      <a:pPr algn="ctr"/>
                      <a:endParaRPr lang="es-GB" sz="2000" dirty="0">
                        <a:solidFill>
                          <a:schemeClr val="tx1"/>
                        </a:solidFill>
                      </a:endParaRPr>
                    </a:p>
                  </a:txBody>
                  <a:tcPr/>
                </a:tc>
                <a:tc>
                  <a:txBody>
                    <a:bodyPr/>
                    <a:lstStyle/>
                    <a:p>
                      <a:pPr algn="ctr"/>
                      <a:r>
                        <a:rPr lang="es-GB" sz="2000" dirty="0">
                          <a:solidFill>
                            <a:schemeClr val="tx1"/>
                          </a:solidFill>
                        </a:rPr>
                        <a:t>V</a:t>
                      </a:r>
                    </a:p>
                  </a:txBody>
                  <a:tcPr/>
                </a:tc>
                <a:tc>
                  <a:txBody>
                    <a:bodyPr/>
                    <a:lstStyle/>
                    <a:p>
                      <a:pPr algn="ctr"/>
                      <a:r>
                        <a:rPr lang="es-GB" sz="2000" dirty="0">
                          <a:solidFill>
                            <a:schemeClr val="tx1"/>
                          </a:solidFill>
                        </a:rPr>
                        <a:t>F</a:t>
                      </a:r>
                    </a:p>
                  </a:txBody>
                  <a:tcPr/>
                </a:tc>
                <a:extLst>
                  <a:ext uri="{0D108BD9-81ED-4DB2-BD59-A6C34878D82A}">
                    <a16:rowId xmlns:a16="http://schemas.microsoft.com/office/drawing/2014/main" val="2796849283"/>
                  </a:ext>
                </a:extLst>
              </a:tr>
              <a:tr h="976766">
                <a:tc>
                  <a:txBody>
                    <a:bodyPr/>
                    <a:lstStyle/>
                    <a:p>
                      <a:pPr algn="l"/>
                      <a:r>
                        <a:rPr lang="es-GB" sz="2000" dirty="0">
                          <a:solidFill>
                            <a:schemeClr val="tx1"/>
                          </a:solidFill>
                        </a:rPr>
                        <a:t>1</a:t>
                      </a:r>
                      <a:r>
                        <a:rPr lang="es-GB" sz="2000">
                          <a:solidFill>
                            <a:schemeClr val="tx1"/>
                          </a:solidFill>
                        </a:rPr>
                        <a:t>. </a:t>
                      </a:r>
                      <a:r>
                        <a:rPr lang="en-GB" sz="2000">
                          <a:solidFill>
                            <a:schemeClr val="tx1"/>
                          </a:solidFill>
                        </a:rPr>
                        <a:t>Lucía</a:t>
                      </a:r>
                      <a:r>
                        <a:rPr lang="es-GB" sz="2000">
                          <a:solidFill>
                            <a:schemeClr val="tx1"/>
                          </a:solidFill>
                        </a:rPr>
                        <a:t> </a:t>
                      </a:r>
                      <a:r>
                        <a:rPr lang="es-GB" sz="2000" dirty="0">
                          <a:solidFill>
                            <a:schemeClr val="tx1"/>
                          </a:solidFill>
                        </a:rPr>
                        <a:t>only wants big loaves of bread.</a:t>
                      </a:r>
                    </a:p>
                  </a:txBody>
                  <a:tcPr anchor="ctr"/>
                </a:tc>
                <a:tc>
                  <a:txBody>
                    <a:bodyPr/>
                    <a:lstStyle/>
                    <a:p>
                      <a:pPr algn="ctr"/>
                      <a:endParaRPr lang="es-GB" sz="2000">
                        <a:solidFill>
                          <a:schemeClr val="tx1"/>
                        </a:solidFill>
                      </a:endParaRPr>
                    </a:p>
                  </a:txBody>
                  <a:tcPr/>
                </a:tc>
                <a:tc>
                  <a:txBody>
                    <a:bodyPr/>
                    <a:lstStyle/>
                    <a:p>
                      <a:pPr algn="ctr"/>
                      <a:endParaRPr lang="es-GB" sz="2000">
                        <a:solidFill>
                          <a:schemeClr val="tx1"/>
                        </a:solidFill>
                      </a:endParaRPr>
                    </a:p>
                  </a:txBody>
                  <a:tcPr/>
                </a:tc>
                <a:extLst>
                  <a:ext uri="{0D108BD9-81ED-4DB2-BD59-A6C34878D82A}">
                    <a16:rowId xmlns:a16="http://schemas.microsoft.com/office/drawing/2014/main" val="2691673661"/>
                  </a:ext>
                </a:extLst>
              </a:tr>
              <a:tr h="680776">
                <a:tc>
                  <a:txBody>
                    <a:bodyPr/>
                    <a:lstStyle/>
                    <a:p>
                      <a:pPr algn="l"/>
                      <a:r>
                        <a:rPr lang="es-GB" sz="2000" dirty="0">
                          <a:solidFill>
                            <a:schemeClr val="tx1"/>
                          </a:solidFill>
                        </a:rPr>
                        <a:t>2</a:t>
                      </a:r>
                      <a:r>
                        <a:rPr lang="es-GB" sz="2000">
                          <a:solidFill>
                            <a:schemeClr val="tx1"/>
                          </a:solidFill>
                        </a:rPr>
                        <a:t>. </a:t>
                      </a:r>
                      <a:r>
                        <a:rPr lang="en-GB" sz="2000">
                          <a:solidFill>
                            <a:schemeClr val="tx1"/>
                          </a:solidFill>
                        </a:rPr>
                        <a:t>Sh</a:t>
                      </a:r>
                      <a:r>
                        <a:rPr lang="es-GB" sz="2000">
                          <a:solidFill>
                            <a:schemeClr val="tx1"/>
                          </a:solidFill>
                        </a:rPr>
                        <a:t>e </a:t>
                      </a:r>
                      <a:r>
                        <a:rPr lang="es-GB" sz="2000" dirty="0">
                          <a:solidFill>
                            <a:schemeClr val="tx1"/>
                          </a:solidFill>
                        </a:rPr>
                        <a:t>prefers hot bread.</a:t>
                      </a:r>
                    </a:p>
                  </a:txBody>
                  <a:tcPr anchor="ctr"/>
                </a:tc>
                <a:tc>
                  <a:txBody>
                    <a:bodyPr/>
                    <a:lstStyle/>
                    <a:p>
                      <a:pPr algn="ctr"/>
                      <a:endParaRPr lang="es-GB" sz="2000">
                        <a:solidFill>
                          <a:schemeClr val="tx1"/>
                        </a:solidFill>
                      </a:endParaRPr>
                    </a:p>
                  </a:txBody>
                  <a:tcPr/>
                </a:tc>
                <a:tc>
                  <a:txBody>
                    <a:bodyPr/>
                    <a:lstStyle/>
                    <a:p>
                      <a:pPr algn="ctr"/>
                      <a:endParaRPr lang="es-GB" sz="2000">
                        <a:solidFill>
                          <a:schemeClr val="tx1"/>
                        </a:solidFill>
                      </a:endParaRPr>
                    </a:p>
                  </a:txBody>
                  <a:tcPr/>
                </a:tc>
                <a:extLst>
                  <a:ext uri="{0D108BD9-81ED-4DB2-BD59-A6C34878D82A}">
                    <a16:rowId xmlns:a16="http://schemas.microsoft.com/office/drawing/2014/main" val="613643810"/>
                  </a:ext>
                </a:extLst>
              </a:tr>
              <a:tr h="976766">
                <a:tc>
                  <a:txBody>
                    <a:bodyPr/>
                    <a:lstStyle/>
                    <a:p>
                      <a:pPr algn="l"/>
                      <a:r>
                        <a:rPr lang="es-GB" sz="2000" dirty="0">
                          <a:solidFill>
                            <a:schemeClr val="tx1"/>
                          </a:solidFill>
                        </a:rPr>
                        <a:t>3</a:t>
                      </a:r>
                      <a:r>
                        <a:rPr lang="es-GB" sz="2000">
                          <a:solidFill>
                            <a:schemeClr val="tx1"/>
                          </a:solidFill>
                        </a:rPr>
                        <a:t>. </a:t>
                      </a:r>
                      <a:r>
                        <a:rPr lang="en-GB" sz="2000">
                          <a:solidFill>
                            <a:schemeClr val="tx1"/>
                          </a:solidFill>
                        </a:rPr>
                        <a:t>Sh</a:t>
                      </a:r>
                      <a:r>
                        <a:rPr lang="es-GB" sz="2000">
                          <a:solidFill>
                            <a:schemeClr val="tx1"/>
                          </a:solidFill>
                        </a:rPr>
                        <a:t>e </a:t>
                      </a:r>
                      <a:r>
                        <a:rPr lang="es-GB" sz="2000" dirty="0">
                          <a:solidFill>
                            <a:schemeClr val="tx1"/>
                          </a:solidFill>
                        </a:rPr>
                        <a:t>wants bread for the evening.</a:t>
                      </a:r>
                    </a:p>
                  </a:txBody>
                  <a:tcPr anchor="ctr"/>
                </a:tc>
                <a:tc>
                  <a:txBody>
                    <a:bodyPr/>
                    <a:lstStyle/>
                    <a:p>
                      <a:pPr algn="ctr"/>
                      <a:endParaRPr lang="es-GB" sz="2000">
                        <a:solidFill>
                          <a:schemeClr val="tx1"/>
                        </a:solidFill>
                      </a:endParaRPr>
                    </a:p>
                  </a:txBody>
                  <a:tcPr/>
                </a:tc>
                <a:tc>
                  <a:txBody>
                    <a:bodyPr/>
                    <a:lstStyle/>
                    <a:p>
                      <a:pPr algn="ctr"/>
                      <a:endParaRPr lang="es-GB" sz="2000">
                        <a:solidFill>
                          <a:schemeClr val="tx1"/>
                        </a:solidFill>
                      </a:endParaRPr>
                    </a:p>
                  </a:txBody>
                  <a:tcPr/>
                </a:tc>
                <a:extLst>
                  <a:ext uri="{0D108BD9-81ED-4DB2-BD59-A6C34878D82A}">
                    <a16:rowId xmlns:a16="http://schemas.microsoft.com/office/drawing/2014/main" val="3562550664"/>
                  </a:ext>
                </a:extLst>
              </a:tr>
              <a:tr h="1568745">
                <a:tc>
                  <a:txBody>
                    <a:bodyPr/>
                    <a:lstStyle/>
                    <a:p>
                      <a:pPr algn="l"/>
                      <a:r>
                        <a:rPr lang="es-GB" sz="2000" dirty="0">
                          <a:solidFill>
                            <a:schemeClr val="tx1"/>
                          </a:solidFill>
                        </a:rPr>
                        <a:t>4</a:t>
                      </a:r>
                      <a:r>
                        <a:rPr lang="es-GB" sz="2000">
                          <a:solidFill>
                            <a:schemeClr val="tx1"/>
                          </a:solidFill>
                        </a:rPr>
                        <a:t>. </a:t>
                      </a:r>
                      <a:r>
                        <a:rPr lang="en-GB" sz="2000">
                          <a:solidFill>
                            <a:schemeClr val="tx1"/>
                          </a:solidFill>
                        </a:rPr>
                        <a:t>Sh</a:t>
                      </a:r>
                      <a:r>
                        <a:rPr lang="es-GB" sz="2000">
                          <a:solidFill>
                            <a:schemeClr val="tx1"/>
                          </a:solidFill>
                        </a:rPr>
                        <a:t>e </a:t>
                      </a:r>
                      <a:r>
                        <a:rPr lang="es-GB" sz="2000" dirty="0">
                          <a:solidFill>
                            <a:schemeClr val="tx1"/>
                          </a:solidFill>
                        </a:rPr>
                        <a:t>puts the loaves of bread in the bag with the bottles of milk.</a:t>
                      </a:r>
                    </a:p>
                  </a:txBody>
                  <a:tcPr anchor="ctr"/>
                </a:tc>
                <a:tc>
                  <a:txBody>
                    <a:bodyPr/>
                    <a:lstStyle/>
                    <a:p>
                      <a:pPr algn="ctr"/>
                      <a:endParaRPr lang="es-GB" sz="2000">
                        <a:solidFill>
                          <a:schemeClr val="tx1"/>
                        </a:solidFill>
                      </a:endParaRPr>
                    </a:p>
                  </a:txBody>
                  <a:tcPr/>
                </a:tc>
                <a:tc>
                  <a:txBody>
                    <a:bodyPr/>
                    <a:lstStyle/>
                    <a:p>
                      <a:pPr algn="ctr"/>
                      <a:endParaRPr lang="es-GB" sz="2000">
                        <a:solidFill>
                          <a:schemeClr val="tx1"/>
                        </a:solidFill>
                      </a:endParaRPr>
                    </a:p>
                  </a:txBody>
                  <a:tcPr/>
                </a:tc>
                <a:extLst>
                  <a:ext uri="{0D108BD9-81ED-4DB2-BD59-A6C34878D82A}">
                    <a16:rowId xmlns:a16="http://schemas.microsoft.com/office/drawing/2014/main" val="2746105640"/>
                  </a:ext>
                </a:extLst>
              </a:tr>
              <a:tr h="736695">
                <a:tc>
                  <a:txBody>
                    <a:bodyPr/>
                    <a:lstStyle/>
                    <a:p>
                      <a:pPr algn="l"/>
                      <a:r>
                        <a:rPr lang="es-GB" sz="2000" dirty="0">
                          <a:solidFill>
                            <a:schemeClr val="tx1"/>
                          </a:solidFill>
                        </a:rPr>
                        <a:t>5. The vegetables are fresh.</a:t>
                      </a:r>
                    </a:p>
                  </a:txBody>
                  <a:tcPr anchor="ctr"/>
                </a:tc>
                <a:tc>
                  <a:txBody>
                    <a:bodyPr/>
                    <a:lstStyle/>
                    <a:p>
                      <a:pPr algn="ctr"/>
                      <a:endParaRPr lang="es-GB" sz="2000">
                        <a:solidFill>
                          <a:schemeClr val="tx1"/>
                        </a:solidFill>
                      </a:endParaRPr>
                    </a:p>
                  </a:txBody>
                  <a:tcPr/>
                </a:tc>
                <a:tc>
                  <a:txBody>
                    <a:bodyPr/>
                    <a:lstStyle/>
                    <a:p>
                      <a:pPr algn="ctr"/>
                      <a:endParaRPr lang="es-GB" sz="2000" dirty="0">
                        <a:solidFill>
                          <a:schemeClr val="tx1"/>
                        </a:solidFill>
                      </a:endParaRPr>
                    </a:p>
                  </a:txBody>
                  <a:tcPr/>
                </a:tc>
                <a:extLst>
                  <a:ext uri="{0D108BD9-81ED-4DB2-BD59-A6C34878D82A}">
                    <a16:rowId xmlns:a16="http://schemas.microsoft.com/office/drawing/2014/main" val="1640909145"/>
                  </a:ext>
                </a:extLst>
              </a:tr>
            </a:tbl>
          </a:graphicData>
        </a:graphic>
      </p:graphicFrame>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197946" y="232208"/>
            <a:ext cx="9540543" cy="649127"/>
          </a:xfrm>
          <a:noFill/>
        </p:spPr>
        <p:txBody>
          <a:bodyPr>
            <a:normAutofit fontScale="90000"/>
          </a:bodyPr>
          <a:lstStyle/>
          <a:p>
            <a:r>
              <a:rPr lang="en-GB" sz="2200" b="1">
                <a:solidFill>
                  <a:schemeClr val="tx1"/>
                </a:solidFill>
              </a:rPr>
              <a:t>Lucía</a:t>
            </a:r>
            <a:r>
              <a:rPr lang="es-GB" sz="2200" b="1">
                <a:solidFill>
                  <a:schemeClr val="tx1"/>
                </a:solidFill>
              </a:rPr>
              <a:t> </a:t>
            </a:r>
            <a:r>
              <a:rPr lang="es-GB" sz="2200" b="1" dirty="0">
                <a:solidFill>
                  <a:schemeClr val="tx1"/>
                </a:solidFill>
              </a:rPr>
              <a:t>compra en el mercado y habla con un dependiente. Lee y escucha el diálogo. Después, lee las frases en inglés. ¿Son verdaderas o falsas?</a:t>
            </a:r>
          </a:p>
        </p:txBody>
      </p:sp>
      <p:sp>
        <p:nvSpPr>
          <p:cNvPr id="4" name="CuadroTexto 3">
            <a:extLst>
              <a:ext uri="{FF2B5EF4-FFF2-40B4-BE49-F238E27FC236}">
                <a16:creationId xmlns:a16="http://schemas.microsoft.com/office/drawing/2014/main" id="{EB21A21F-CC69-774D-ADA3-C6711CB1A258}"/>
              </a:ext>
            </a:extLst>
          </p:cNvPr>
          <p:cNvSpPr txBox="1"/>
          <p:nvPr/>
        </p:nvSpPr>
        <p:spPr>
          <a:xfrm>
            <a:off x="259065" y="976693"/>
            <a:ext cx="7735757" cy="5324535"/>
          </a:xfrm>
          <a:prstGeom prst="rect">
            <a:avLst/>
          </a:prstGeom>
          <a:noFill/>
        </p:spPr>
        <p:txBody>
          <a:bodyPr wrap="square" rtlCol="0">
            <a:spAutoFit/>
          </a:bodyPr>
          <a:lstStyle/>
          <a:p>
            <a:pPr marL="285750" indent="-285750">
              <a:buFontTx/>
              <a:buChar char="-"/>
            </a:pPr>
            <a:r>
              <a:rPr lang="es-GB" sz="2000" dirty="0"/>
              <a:t>Hola, buenos días</a:t>
            </a:r>
            <a:r>
              <a:rPr lang="es-GB" sz="2000"/>
              <a:t>. ¿Cuánto cuestan los panes? </a:t>
            </a:r>
            <a:endParaRPr lang="en-GB" sz="2000"/>
          </a:p>
          <a:p>
            <a:pPr marL="285750" indent="-285750">
              <a:buFontTx/>
              <a:buChar char="-"/>
            </a:pPr>
            <a:r>
              <a:rPr lang="es-GB" sz="2000"/>
              <a:t>Los </a:t>
            </a:r>
            <a:r>
              <a:rPr lang="es-GB" sz="2000" dirty="0"/>
              <a:t>tengo grandes </a:t>
            </a:r>
            <a:r>
              <a:rPr lang="es-GB" sz="2000"/>
              <a:t>y pequeños</a:t>
            </a:r>
            <a:r>
              <a:rPr lang="en-GB" sz="2000"/>
              <a:t>. Los grandes cuestan un euro y los pequeños un euro con cincuenta céntimos.</a:t>
            </a:r>
            <a:endParaRPr lang="es-GB" sz="2000" dirty="0"/>
          </a:p>
          <a:p>
            <a:pPr marL="285750" indent="-285750">
              <a:buFontTx/>
              <a:buChar char="-"/>
            </a:pPr>
            <a:r>
              <a:rPr lang="en-GB" sz="2000"/>
              <a:t>Vale. Entonces d</a:t>
            </a:r>
            <a:r>
              <a:rPr lang="es-GB" sz="2000"/>
              <a:t>os </a:t>
            </a:r>
            <a:r>
              <a:rPr lang="es-GB" sz="2000" dirty="0"/>
              <a:t>pequeños y </a:t>
            </a:r>
            <a:r>
              <a:rPr lang="es-GB" sz="2000"/>
              <a:t>dos grandes.</a:t>
            </a:r>
            <a:endParaRPr lang="es-GB" sz="2000" dirty="0"/>
          </a:p>
          <a:p>
            <a:pPr marL="285750" indent="-285750">
              <a:buFontTx/>
              <a:buChar char="-"/>
            </a:pPr>
            <a:r>
              <a:rPr lang="es-GB" sz="2000" dirty="0"/>
              <a:t>¿Y los prefieres calientes o fríos?</a:t>
            </a:r>
          </a:p>
          <a:p>
            <a:pPr marL="285750" indent="-285750">
              <a:buFontTx/>
              <a:buChar char="-"/>
            </a:pPr>
            <a:r>
              <a:rPr lang="es-GB" sz="2000" dirty="0"/>
              <a:t>Mmm</a:t>
            </a:r>
            <a:r>
              <a:rPr lang="es-GB" sz="2000"/>
              <a:t>... calientes</a:t>
            </a:r>
            <a:r>
              <a:rPr lang="es-GB" sz="2000" dirty="0"/>
              <a:t>, para desayunar. </a:t>
            </a:r>
            <a:r>
              <a:rPr lang="es-GB" sz="2000"/>
              <a:t>¿Y cuánto cuestan </a:t>
            </a:r>
            <a:r>
              <a:rPr lang="en-GB" sz="2000"/>
              <a:t>estas</a:t>
            </a:r>
            <a:r>
              <a:rPr lang="es-GB" sz="2000"/>
              <a:t> </a:t>
            </a:r>
            <a:r>
              <a:rPr lang="es-GB" sz="2000" dirty="0"/>
              <a:t>botellas de leche?</a:t>
            </a:r>
          </a:p>
          <a:p>
            <a:pPr marL="285750" indent="-285750">
              <a:buFontTx/>
              <a:buChar char="-"/>
            </a:pPr>
            <a:r>
              <a:rPr lang="en-GB" sz="2000"/>
              <a:t>1 euro la botella, pero t</a:t>
            </a:r>
            <a:r>
              <a:rPr lang="es-GB" sz="2000"/>
              <a:t>ambién </a:t>
            </a:r>
            <a:r>
              <a:rPr lang="en-GB" sz="2000"/>
              <a:t>tenemos botellas </a:t>
            </a:r>
            <a:r>
              <a:rPr lang="es-GB" sz="2000"/>
              <a:t>grandes. </a:t>
            </a:r>
            <a:endParaRPr lang="es-GB" sz="2000" dirty="0"/>
          </a:p>
          <a:p>
            <a:pPr marL="285750" indent="-285750">
              <a:buFontTx/>
              <a:buChar char="-"/>
            </a:pPr>
            <a:r>
              <a:rPr lang="es-GB" sz="2000" dirty="0"/>
              <a:t>Pues</a:t>
            </a:r>
            <a:r>
              <a:rPr lang="es-GB" sz="2000"/>
              <a:t>... dos pequeñas. ¡</a:t>
            </a:r>
            <a:r>
              <a:rPr lang="en-GB" sz="2000"/>
              <a:t>Las necesito para hacer torrijas!</a:t>
            </a:r>
          </a:p>
          <a:p>
            <a:pPr marL="285750" indent="-285750">
              <a:buFontTx/>
              <a:buChar char="-"/>
            </a:pPr>
            <a:r>
              <a:rPr lang="en-GB" sz="2000"/>
              <a:t>Perfecto</a:t>
            </a:r>
            <a:r>
              <a:rPr lang="es-GB" sz="2000"/>
              <a:t>. </a:t>
            </a:r>
            <a:r>
              <a:rPr lang="es-GB" sz="2000" dirty="0"/>
              <a:t>Los panes ya están calientes. ¿Los colocas en la </a:t>
            </a:r>
            <a:r>
              <a:rPr lang="es-GB" sz="2000"/>
              <a:t>bolsa </a:t>
            </a:r>
            <a:r>
              <a:rPr lang="en-GB" sz="2000"/>
              <a:t>con la leche</a:t>
            </a:r>
            <a:r>
              <a:rPr lang="es-GB" sz="2000"/>
              <a:t>?</a:t>
            </a:r>
            <a:endParaRPr lang="es-GB" sz="2000" dirty="0"/>
          </a:p>
          <a:p>
            <a:pPr marL="285750" indent="-285750">
              <a:buFontTx/>
              <a:buChar char="-"/>
            </a:pPr>
            <a:r>
              <a:rPr lang="es-GB" sz="2000" dirty="0"/>
              <a:t>No, </a:t>
            </a:r>
            <a:r>
              <a:rPr lang="es-GB" sz="2000"/>
              <a:t>los </a:t>
            </a:r>
            <a:r>
              <a:rPr lang="en-GB" sz="2000"/>
              <a:t>pongo </a:t>
            </a:r>
            <a:r>
              <a:rPr lang="es-GB" sz="2000"/>
              <a:t>en </a:t>
            </a:r>
            <a:r>
              <a:rPr lang="es-GB" sz="2000" dirty="0"/>
              <a:t>otra bolsa. Entonces, ¿cuánto cuesta todo?</a:t>
            </a:r>
          </a:p>
          <a:p>
            <a:pPr marL="285750" indent="-285750">
              <a:buFontTx/>
              <a:buChar char="-"/>
            </a:pPr>
            <a:r>
              <a:rPr lang="es-GB" sz="2000" dirty="0"/>
              <a:t>A ver*... Todo </a:t>
            </a:r>
            <a:r>
              <a:rPr lang="es-GB" sz="2000"/>
              <a:t>cuesta </a:t>
            </a:r>
            <a:r>
              <a:rPr lang="en-GB" sz="2000"/>
              <a:t>nueve</a:t>
            </a:r>
            <a:r>
              <a:rPr lang="es-GB" sz="2000"/>
              <a:t> euros.</a:t>
            </a:r>
            <a:endParaRPr lang="es-GB" sz="2000" dirty="0"/>
          </a:p>
          <a:p>
            <a:pPr marL="285750" indent="-285750">
              <a:buFontTx/>
              <a:buChar char="-"/>
            </a:pPr>
            <a:r>
              <a:rPr lang="es-GB" sz="2000" dirty="0"/>
              <a:t>Bien, gracias. ¡Ah! También necesito verduras</a:t>
            </a:r>
            <a:r>
              <a:rPr lang="es-GB" sz="2000"/>
              <a:t>. ¿</a:t>
            </a:r>
            <a:r>
              <a:rPr lang="en-GB" sz="2000"/>
              <a:t>L</a:t>
            </a:r>
            <a:r>
              <a:rPr lang="es-GB" sz="2000"/>
              <a:t>as </a:t>
            </a:r>
            <a:r>
              <a:rPr lang="es-GB" sz="2000" dirty="0"/>
              <a:t>tienes frescas?</a:t>
            </a:r>
          </a:p>
          <a:p>
            <a:pPr marL="285750" indent="-285750">
              <a:buFontTx/>
              <a:buChar char="-"/>
            </a:pPr>
            <a:r>
              <a:rPr lang="en-GB" sz="2000"/>
              <a:t>Sí, </a:t>
            </a:r>
            <a:r>
              <a:rPr lang="es-GB" sz="2000"/>
              <a:t>¡</a:t>
            </a:r>
            <a:r>
              <a:rPr lang="en-GB" sz="2000"/>
              <a:t>c</a:t>
            </a:r>
            <a:r>
              <a:rPr lang="es-GB" sz="2000"/>
              <a:t>laro</a:t>
            </a:r>
            <a:r>
              <a:rPr lang="en-GB" sz="2000"/>
              <a:t>*</a:t>
            </a:r>
            <a:r>
              <a:rPr lang="es-GB" sz="2000"/>
              <a:t>! </a:t>
            </a:r>
            <a:r>
              <a:rPr lang="es-GB" sz="2000" dirty="0"/>
              <a:t>¿</a:t>
            </a:r>
            <a:r>
              <a:rPr lang="es-GB" sz="2000"/>
              <a:t>Qué </a:t>
            </a:r>
            <a:r>
              <a:rPr lang="en-GB" sz="2000"/>
              <a:t>tipo de verdura</a:t>
            </a:r>
            <a:r>
              <a:rPr lang="es-GB" sz="2000"/>
              <a:t>?</a:t>
            </a:r>
            <a:endParaRPr lang="es-GB" sz="2000" dirty="0"/>
          </a:p>
        </p:txBody>
      </p:sp>
      <p:sp>
        <p:nvSpPr>
          <p:cNvPr id="7" name="Rounded Rectangle 11">
            <a:extLst>
              <a:ext uri="{FF2B5EF4-FFF2-40B4-BE49-F238E27FC236}">
                <a16:creationId xmlns:a16="http://schemas.microsoft.com/office/drawing/2014/main" id="{ABE69048-57BB-BF41-9A90-4BCE791812C5}"/>
              </a:ext>
            </a:extLst>
          </p:cNvPr>
          <p:cNvSpPr/>
          <p:nvPr/>
        </p:nvSpPr>
        <p:spPr>
          <a:xfrm>
            <a:off x="9804400" y="258166"/>
            <a:ext cx="21237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2" name="Imagen 31">
            <a:extLst>
              <a:ext uri="{FF2B5EF4-FFF2-40B4-BE49-F238E27FC236}">
                <a16:creationId xmlns:a16="http://schemas.microsoft.com/office/drawing/2014/main" id="{97E19F93-6245-334B-A8CF-5FDDABACB7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0919" y="4501568"/>
            <a:ext cx="697796" cy="789741"/>
          </a:xfrm>
          <a:prstGeom prst="rect">
            <a:avLst/>
          </a:prstGeom>
        </p:spPr>
      </p:pic>
      <p:pic>
        <p:nvPicPr>
          <p:cNvPr id="34" name="Imagen 33">
            <a:extLst>
              <a:ext uri="{FF2B5EF4-FFF2-40B4-BE49-F238E27FC236}">
                <a16:creationId xmlns:a16="http://schemas.microsoft.com/office/drawing/2014/main" id="{5E6E7AC9-EB71-514C-9AC4-AA8181002AED}"/>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55986" y="2654074"/>
            <a:ext cx="721352" cy="682708"/>
          </a:xfrm>
          <a:prstGeom prst="rect">
            <a:avLst/>
          </a:prstGeom>
        </p:spPr>
      </p:pic>
      <p:pic>
        <p:nvPicPr>
          <p:cNvPr id="23" name="Picture 2" descr="http://www.clker.com/cliparts/h/n/L/q/t/u/bright-green-tick-md.png">
            <a:extLst>
              <a:ext uri="{FF2B5EF4-FFF2-40B4-BE49-F238E27FC236}">
                <a16:creationId xmlns:a16="http://schemas.microsoft.com/office/drawing/2014/main" id="{3560E788-2987-EE48-829B-BB6D143301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0" y="1585599"/>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D1E21DA7-BDF1-944E-83AE-0CF52C13EB1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232734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13EBB95F-970B-F444-B0B4-5C87E1CF41D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1" y="3197137"/>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1649E208-D749-524E-9028-ADE231D262F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40380" y="442755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a:extLst>
              <a:ext uri="{FF2B5EF4-FFF2-40B4-BE49-F238E27FC236}">
                <a16:creationId xmlns:a16="http://schemas.microsoft.com/office/drawing/2014/main" id="{37A49127-DDEC-8541-8AE3-AD5350756CD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5690304"/>
            <a:ext cx="282367" cy="3811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B3AF809-8573-B346-BC58-B1CA71BBFA6F}"/>
              </a:ext>
            </a:extLst>
          </p:cNvPr>
          <p:cNvSpPr txBox="1"/>
          <p:nvPr/>
        </p:nvSpPr>
        <p:spPr>
          <a:xfrm>
            <a:off x="5847998" y="5688700"/>
            <a:ext cx="2468946" cy="707886"/>
          </a:xfrm>
          <a:prstGeom prst="rect">
            <a:avLst/>
          </a:prstGeom>
          <a:solidFill>
            <a:schemeClr val="accent4">
              <a:lumMod val="20000"/>
              <a:lumOff val="80000"/>
            </a:schemeClr>
          </a:solidFill>
        </p:spPr>
        <p:txBody>
          <a:bodyPr wrap="none" rtlCol="0">
            <a:spAutoFit/>
          </a:bodyPr>
          <a:lstStyle/>
          <a:p>
            <a:r>
              <a:rPr lang="en-GB" sz="2000"/>
              <a:t>*a</a:t>
            </a:r>
            <a:r>
              <a:rPr lang="es-GB" sz="2000"/>
              <a:t> ver = </a:t>
            </a:r>
            <a:r>
              <a:rPr lang="en-GB" sz="2000"/>
              <a:t>l</a:t>
            </a:r>
            <a:r>
              <a:rPr lang="es-GB" sz="2000"/>
              <a:t>et’s see</a:t>
            </a:r>
            <a:r>
              <a:rPr lang="en-GB" sz="2000"/>
              <a:t> </a:t>
            </a:r>
          </a:p>
          <a:p>
            <a:r>
              <a:rPr lang="en-GB" sz="2000"/>
              <a:t>*claro = of course</a:t>
            </a:r>
            <a:endParaRPr lang="es-GB" sz="2000" dirty="0"/>
          </a:p>
        </p:txBody>
      </p:sp>
      <p:cxnSp>
        <p:nvCxnSpPr>
          <p:cNvPr id="8" name="Straight Connector 7">
            <a:extLst>
              <a:ext uri="{FF2B5EF4-FFF2-40B4-BE49-F238E27FC236}">
                <a16:creationId xmlns:a16="http://schemas.microsoft.com/office/drawing/2014/main" id="{8533E194-D713-504B-8F37-B2328BADF41D}"/>
              </a:ext>
            </a:extLst>
          </p:cNvPr>
          <p:cNvCxnSpPr>
            <a:cxnSpLocks/>
          </p:cNvCxnSpPr>
          <p:nvPr/>
        </p:nvCxnSpPr>
        <p:spPr>
          <a:xfrm>
            <a:off x="2511502" y="2257354"/>
            <a:ext cx="3545305"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F700C77-6273-5648-BC94-5D63A8FEF536}"/>
              </a:ext>
            </a:extLst>
          </p:cNvPr>
          <p:cNvCxnSpPr>
            <a:cxnSpLocks/>
          </p:cNvCxnSpPr>
          <p:nvPr/>
        </p:nvCxnSpPr>
        <p:spPr>
          <a:xfrm>
            <a:off x="625642" y="2879268"/>
            <a:ext cx="2015416"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1B384E78-F868-054D-8E83-FB1B9B327194}"/>
              </a:ext>
            </a:extLst>
          </p:cNvPr>
          <p:cNvCxnSpPr>
            <a:cxnSpLocks/>
          </p:cNvCxnSpPr>
          <p:nvPr/>
        </p:nvCxnSpPr>
        <p:spPr>
          <a:xfrm>
            <a:off x="3612511" y="2879268"/>
            <a:ext cx="1343285"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D650EC60-CFEE-BA44-B575-0DB0B81C216A}"/>
              </a:ext>
            </a:extLst>
          </p:cNvPr>
          <p:cNvCxnSpPr>
            <a:cxnSpLocks/>
          </p:cNvCxnSpPr>
          <p:nvPr/>
        </p:nvCxnSpPr>
        <p:spPr>
          <a:xfrm>
            <a:off x="625642" y="4672019"/>
            <a:ext cx="3059777" cy="1813"/>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C1DE50D-1EFF-FD44-A83C-9AC2B4C291BB}"/>
              </a:ext>
            </a:extLst>
          </p:cNvPr>
          <p:cNvCxnSpPr>
            <a:cxnSpLocks/>
          </p:cNvCxnSpPr>
          <p:nvPr/>
        </p:nvCxnSpPr>
        <p:spPr>
          <a:xfrm>
            <a:off x="4028383" y="5580900"/>
            <a:ext cx="3589310" cy="16711"/>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192088A-CCF3-AD4E-9D9B-7926923FE6E4}"/>
              </a:ext>
            </a:extLst>
          </p:cNvPr>
          <p:cNvCxnSpPr>
            <a:cxnSpLocks/>
          </p:cNvCxnSpPr>
          <p:nvPr/>
        </p:nvCxnSpPr>
        <p:spPr>
          <a:xfrm flipV="1">
            <a:off x="625642" y="6202355"/>
            <a:ext cx="1177433" cy="1"/>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8C1DE50D-1EFF-FD44-A83C-9AC2B4C291BB}"/>
              </a:ext>
            </a:extLst>
          </p:cNvPr>
          <p:cNvCxnSpPr>
            <a:cxnSpLocks/>
          </p:cNvCxnSpPr>
          <p:nvPr/>
        </p:nvCxnSpPr>
        <p:spPr>
          <a:xfrm flipV="1">
            <a:off x="625642" y="5880866"/>
            <a:ext cx="1007708" cy="6196"/>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pic>
        <p:nvPicPr>
          <p:cNvPr id="15" name="Picture 14"/>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32768" r="31724"/>
          <a:stretch/>
        </p:blipFill>
        <p:spPr>
          <a:xfrm>
            <a:off x="7302806" y="1321273"/>
            <a:ext cx="738130" cy="1169300"/>
          </a:xfrm>
          <a:prstGeom prst="rect">
            <a:avLst/>
          </a:prstGeom>
        </p:spPr>
      </p:pic>
      <p:pic>
        <p:nvPicPr>
          <p:cNvPr id="6" name="Dialogue market.wav" descr="Dialogue market.wav">
            <a:hlinkClick r:id="" action="ppaction://media"/>
            <a:extLst>
              <a:ext uri="{FF2B5EF4-FFF2-40B4-BE49-F238E27FC236}">
                <a16:creationId xmlns:a16="http://schemas.microsoft.com/office/drawing/2014/main" id="{F40F0A2A-AF9D-1347-8286-77D2BBC380BB}"/>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7588422" y="709089"/>
            <a:ext cx="812800" cy="812800"/>
          </a:xfrm>
          <a:prstGeom prst="rect">
            <a:avLst/>
          </a:prstGeom>
        </p:spPr>
      </p:pic>
    </p:spTree>
    <p:extLst>
      <p:ext uri="{BB962C8B-B14F-4D97-AF65-F5344CB8AC3E}">
        <p14:creationId xmlns:p14="http://schemas.microsoft.com/office/powerpoint/2010/main" val="35979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0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11879-4086-694E-8EC0-5CFFFCE29844}"/>
              </a:ext>
            </a:extLst>
          </p:cNvPr>
          <p:cNvSpPr>
            <a:spLocks noGrp="1"/>
          </p:cNvSpPr>
          <p:nvPr>
            <p:ph type="title"/>
          </p:nvPr>
        </p:nvSpPr>
        <p:spPr>
          <a:xfrm>
            <a:off x="295233" y="845805"/>
            <a:ext cx="10515600" cy="1325563"/>
          </a:xfrm>
        </p:spPr>
        <p:txBody>
          <a:bodyPr>
            <a:noAutofit/>
          </a:bodyPr>
          <a:lstStyle/>
          <a:p>
            <a:r>
              <a:rPr lang="es-ES" sz="2400" i="1" dirty="0" err="1"/>
              <a:t>Remember</a:t>
            </a:r>
            <a:r>
              <a:rPr lang="es-ES" sz="2400" i="1" dirty="0"/>
              <a:t>: </a:t>
            </a:r>
            <a:r>
              <a:rPr lang="es-ES" sz="2400" i="1" dirty="0" err="1"/>
              <a:t>when</a:t>
            </a:r>
            <a:r>
              <a:rPr lang="es-ES" sz="2400" i="1" dirty="0"/>
              <a:t> </a:t>
            </a:r>
            <a:r>
              <a:rPr lang="es-ES" sz="2400" i="1" dirty="0" err="1"/>
              <a:t>reading</a:t>
            </a:r>
            <a:r>
              <a:rPr lang="es-ES" sz="2400" i="1" dirty="0"/>
              <a:t> </a:t>
            </a:r>
            <a:r>
              <a:rPr lang="es-ES" sz="2400" i="1" dirty="0" err="1"/>
              <a:t>words</a:t>
            </a:r>
            <a:r>
              <a:rPr lang="es-ES" sz="2400" i="1" dirty="0"/>
              <a:t> </a:t>
            </a:r>
            <a:r>
              <a:rPr lang="es-ES" sz="2400" i="1" dirty="0" err="1"/>
              <a:t>aloud</a:t>
            </a:r>
            <a:r>
              <a:rPr lang="es-ES" sz="2400" i="1" dirty="0"/>
              <a:t> in </a:t>
            </a:r>
            <a:r>
              <a:rPr lang="es-ES" sz="2400" i="1" dirty="0" err="1"/>
              <a:t>Spanish</a:t>
            </a:r>
            <a:r>
              <a:rPr lang="es-ES" sz="2400" i="1" dirty="0"/>
              <a:t>, stress </a:t>
            </a:r>
            <a:r>
              <a:rPr lang="es-ES" sz="2400" i="1" dirty="0" err="1"/>
              <a:t>the</a:t>
            </a:r>
            <a:r>
              <a:rPr lang="es-ES" sz="2400" i="1" dirty="0"/>
              <a:t> </a:t>
            </a:r>
            <a:r>
              <a:rPr lang="es-ES" sz="2400" i="1" dirty="0" err="1"/>
              <a:t>penultimate</a:t>
            </a:r>
            <a:r>
              <a:rPr lang="es-ES" sz="2400" i="1" dirty="0"/>
              <a:t> </a:t>
            </a:r>
            <a:r>
              <a:rPr lang="es-ES" sz="2400" i="1" dirty="0" err="1"/>
              <a:t>syllable</a:t>
            </a:r>
            <a:r>
              <a:rPr lang="es-ES" sz="2400" i="1" dirty="0"/>
              <a:t> </a:t>
            </a:r>
            <a:r>
              <a:rPr lang="es-ES" sz="2400" i="1" dirty="0" err="1"/>
              <a:t>for</a:t>
            </a:r>
            <a:r>
              <a:rPr lang="es-ES" sz="2400" i="1" dirty="0"/>
              <a:t> </a:t>
            </a:r>
            <a:r>
              <a:rPr lang="es-ES" sz="2400" i="1" dirty="0" err="1"/>
              <a:t>any</a:t>
            </a:r>
            <a:r>
              <a:rPr lang="es-ES" sz="2400" i="1" dirty="0"/>
              <a:t> </a:t>
            </a:r>
            <a:r>
              <a:rPr lang="es-ES" sz="2400" i="1" dirty="0" err="1"/>
              <a:t>word</a:t>
            </a:r>
            <a:r>
              <a:rPr lang="es-ES" sz="2400" i="1" dirty="0"/>
              <a:t> </a:t>
            </a:r>
            <a:r>
              <a:rPr lang="es-ES" sz="2400" i="1" dirty="0" err="1"/>
              <a:t>ending</a:t>
            </a:r>
            <a:r>
              <a:rPr lang="es-ES" sz="2400" i="1" dirty="0"/>
              <a:t> in a </a:t>
            </a:r>
            <a:r>
              <a:rPr lang="es-ES" sz="2400" i="1" dirty="0" err="1"/>
              <a:t>vowel</a:t>
            </a:r>
            <a:r>
              <a:rPr lang="es-ES" sz="2400" i="1" dirty="0"/>
              <a:t>, ‘n’ </a:t>
            </a:r>
            <a:r>
              <a:rPr lang="es-ES" sz="2400" i="1" dirty="0" err="1"/>
              <a:t>or</a:t>
            </a:r>
            <a:r>
              <a:rPr lang="es-ES" sz="2400" i="1" dirty="0"/>
              <a:t> ‘s’ (</a:t>
            </a:r>
            <a:r>
              <a:rPr lang="es-ES" sz="2400" i="1" dirty="0" err="1"/>
              <a:t>unless</a:t>
            </a:r>
            <a:r>
              <a:rPr lang="es-ES" sz="2400" i="1" dirty="0"/>
              <a:t> </a:t>
            </a:r>
            <a:r>
              <a:rPr lang="es-ES" sz="2400" i="1" dirty="0" err="1"/>
              <a:t>there</a:t>
            </a:r>
            <a:r>
              <a:rPr lang="es-ES" sz="2400" i="1" dirty="0"/>
              <a:t> </a:t>
            </a:r>
            <a:r>
              <a:rPr lang="es-ES" sz="2400" i="1" dirty="0" err="1"/>
              <a:t>is</a:t>
            </a:r>
            <a:r>
              <a:rPr lang="es-ES" sz="2400" i="1" dirty="0"/>
              <a:t> a </a:t>
            </a:r>
            <a:r>
              <a:rPr lang="es-ES" sz="2400" i="1" dirty="0" err="1"/>
              <a:t>written</a:t>
            </a:r>
            <a:r>
              <a:rPr lang="es-ES" sz="2400" i="1" dirty="0"/>
              <a:t> </a:t>
            </a:r>
            <a:r>
              <a:rPr lang="es-ES" sz="2400" i="1" dirty="0" err="1"/>
              <a:t>accent</a:t>
            </a:r>
            <a:r>
              <a:rPr lang="es-ES" sz="2400" i="1" dirty="0"/>
              <a:t>).</a:t>
            </a:r>
            <a:endParaRPr lang="es-GB" sz="2400" i="1" dirty="0"/>
          </a:p>
        </p:txBody>
      </p:sp>
      <p:sp>
        <p:nvSpPr>
          <p:cNvPr id="4" name="Rounded Rectangle 11">
            <a:extLst>
              <a:ext uri="{FF2B5EF4-FFF2-40B4-BE49-F238E27FC236}">
                <a16:creationId xmlns:a16="http://schemas.microsoft.com/office/drawing/2014/main" id="{7969F1EA-76C2-6042-BFE5-648EB08900F3}"/>
              </a:ext>
            </a:extLst>
          </p:cNvPr>
          <p:cNvSpPr/>
          <p:nvPr/>
        </p:nvSpPr>
        <p:spPr>
          <a:xfrm>
            <a:off x="10771094" y="258166"/>
            <a:ext cx="1157049"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1">
            <a:extLst>
              <a:ext uri="{FF2B5EF4-FFF2-40B4-BE49-F238E27FC236}">
                <a16:creationId xmlns:a16="http://schemas.microsoft.com/office/drawing/2014/main" id="{7976B474-75C3-D34C-9C81-F37A739CAFCE}"/>
              </a:ext>
            </a:extLst>
          </p:cNvPr>
          <p:cNvSpPr txBox="1">
            <a:spLocks/>
          </p:cNvSpPr>
          <p:nvPr/>
        </p:nvSpPr>
        <p:spPr>
          <a:xfrm>
            <a:off x="295233" y="258166"/>
            <a:ext cx="10063484" cy="61521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b="1" dirty="0"/>
              <a:t>Lee unas frases </a:t>
            </a:r>
            <a:r>
              <a:rPr lang="es-GB" sz="2400" b="1"/>
              <a:t>de </a:t>
            </a:r>
            <a:r>
              <a:rPr lang="en-GB" sz="2400" b="1"/>
              <a:t>Lucía</a:t>
            </a:r>
            <a:r>
              <a:rPr lang="es-GB" sz="2400" b="1"/>
              <a:t> </a:t>
            </a:r>
            <a:r>
              <a:rPr lang="es-GB" sz="2400" b="1" dirty="0"/>
              <a:t>y del dependiente.</a:t>
            </a:r>
          </a:p>
        </p:txBody>
      </p:sp>
      <p:sp>
        <p:nvSpPr>
          <p:cNvPr id="7" name="CuadroTexto 6">
            <a:extLst>
              <a:ext uri="{FF2B5EF4-FFF2-40B4-BE49-F238E27FC236}">
                <a16:creationId xmlns:a16="http://schemas.microsoft.com/office/drawing/2014/main" id="{ECFE85D0-5549-EC4B-A59D-FC124CA78EFE}"/>
              </a:ext>
            </a:extLst>
          </p:cNvPr>
          <p:cNvSpPr txBox="1"/>
          <p:nvPr/>
        </p:nvSpPr>
        <p:spPr>
          <a:xfrm>
            <a:off x="806823" y="2325255"/>
            <a:ext cx="7672293" cy="461665"/>
          </a:xfrm>
          <a:prstGeom prst="rect">
            <a:avLst/>
          </a:prstGeom>
          <a:noFill/>
        </p:spPr>
        <p:txBody>
          <a:bodyPr wrap="none" rtlCol="0">
            <a:spAutoFit/>
          </a:bodyPr>
          <a:lstStyle/>
          <a:p>
            <a:r>
              <a:rPr lang="es-GB" sz="2400" dirty="0"/>
              <a:t>Los tengo grandes y pequeños, ¿cuáles prefieres?</a:t>
            </a:r>
          </a:p>
        </p:txBody>
      </p:sp>
      <p:sp>
        <p:nvSpPr>
          <p:cNvPr id="8" name="CuadroTexto 7">
            <a:extLst>
              <a:ext uri="{FF2B5EF4-FFF2-40B4-BE49-F238E27FC236}">
                <a16:creationId xmlns:a16="http://schemas.microsoft.com/office/drawing/2014/main" id="{6B75B934-2ED2-E74E-94F8-87C02F5106F2}"/>
              </a:ext>
            </a:extLst>
          </p:cNvPr>
          <p:cNvSpPr txBox="1"/>
          <p:nvPr/>
        </p:nvSpPr>
        <p:spPr>
          <a:xfrm>
            <a:off x="806823" y="3077263"/>
            <a:ext cx="10986548" cy="830997"/>
          </a:xfrm>
          <a:prstGeom prst="rect">
            <a:avLst/>
          </a:prstGeom>
          <a:noFill/>
        </p:spPr>
        <p:txBody>
          <a:bodyPr wrap="square" rtlCol="0">
            <a:spAutoFit/>
          </a:bodyPr>
          <a:lstStyle/>
          <a:p>
            <a:r>
              <a:rPr lang="es-ES" sz="2400" dirty="0"/>
              <a:t>Los prefiero calientes, para desayunar. ¿Y cuánto cuestan las botellas de leche?</a:t>
            </a:r>
          </a:p>
        </p:txBody>
      </p:sp>
      <p:sp>
        <p:nvSpPr>
          <p:cNvPr id="9" name="CuadroTexto 8">
            <a:extLst>
              <a:ext uri="{FF2B5EF4-FFF2-40B4-BE49-F238E27FC236}">
                <a16:creationId xmlns:a16="http://schemas.microsoft.com/office/drawing/2014/main" id="{B397581D-86BE-714F-B6EA-7E110977913E}"/>
              </a:ext>
            </a:extLst>
          </p:cNvPr>
          <p:cNvSpPr txBox="1"/>
          <p:nvPr/>
        </p:nvSpPr>
        <p:spPr>
          <a:xfrm>
            <a:off x="806823" y="3993696"/>
            <a:ext cx="9796272" cy="461665"/>
          </a:xfrm>
          <a:prstGeom prst="rect">
            <a:avLst/>
          </a:prstGeom>
          <a:noFill/>
        </p:spPr>
        <p:txBody>
          <a:bodyPr wrap="none" rtlCol="0">
            <a:spAutoFit/>
          </a:bodyPr>
          <a:lstStyle/>
          <a:p>
            <a:r>
              <a:rPr lang="es-ES" sz="2400" dirty="0"/>
              <a:t>Los panes ya están calientes. ¿Los colocas en la bolsa también?</a:t>
            </a:r>
          </a:p>
        </p:txBody>
      </p:sp>
      <p:sp>
        <p:nvSpPr>
          <p:cNvPr id="10" name="CuadroTexto 9">
            <a:extLst>
              <a:ext uri="{FF2B5EF4-FFF2-40B4-BE49-F238E27FC236}">
                <a16:creationId xmlns:a16="http://schemas.microsoft.com/office/drawing/2014/main" id="{55A04AFA-B46E-904E-BA87-B7582414D00E}"/>
              </a:ext>
            </a:extLst>
          </p:cNvPr>
          <p:cNvSpPr txBox="1"/>
          <p:nvPr/>
        </p:nvSpPr>
        <p:spPr>
          <a:xfrm>
            <a:off x="806823" y="4862311"/>
            <a:ext cx="7338869" cy="461665"/>
          </a:xfrm>
          <a:prstGeom prst="rect">
            <a:avLst/>
          </a:prstGeom>
          <a:noFill/>
        </p:spPr>
        <p:txBody>
          <a:bodyPr wrap="none" rtlCol="0">
            <a:spAutoFit/>
          </a:bodyPr>
          <a:lstStyle/>
          <a:p>
            <a:r>
              <a:rPr lang="es-ES" sz="2400" dirty="0"/>
              <a:t>Todo cuesta seis euros con cincuenta céntimos.</a:t>
            </a:r>
          </a:p>
        </p:txBody>
      </p:sp>
      <p:sp>
        <p:nvSpPr>
          <p:cNvPr id="11" name="CuadroTexto 10">
            <a:extLst>
              <a:ext uri="{FF2B5EF4-FFF2-40B4-BE49-F238E27FC236}">
                <a16:creationId xmlns:a16="http://schemas.microsoft.com/office/drawing/2014/main" id="{71E27A63-EF76-FF46-B242-124CEAAFD5B4}"/>
              </a:ext>
            </a:extLst>
          </p:cNvPr>
          <p:cNvSpPr txBox="1"/>
          <p:nvPr/>
        </p:nvSpPr>
        <p:spPr>
          <a:xfrm>
            <a:off x="806823" y="5645154"/>
            <a:ext cx="7209025" cy="461665"/>
          </a:xfrm>
          <a:prstGeom prst="rect">
            <a:avLst/>
          </a:prstGeom>
          <a:noFill/>
        </p:spPr>
        <p:txBody>
          <a:bodyPr wrap="none" rtlCol="0">
            <a:spAutoFit/>
          </a:bodyPr>
          <a:lstStyle/>
          <a:p>
            <a:r>
              <a:rPr lang="es-ES" sz="2400" dirty="0"/>
              <a:t>También necesito verduras. ¿las tienes frescas?</a:t>
            </a:r>
          </a:p>
        </p:txBody>
      </p:sp>
      <p:sp>
        <p:nvSpPr>
          <p:cNvPr id="12" name="Action Button: Custom 16">
            <a:hlinkClick r:id="" action="ppaction://noaction" highlightClick="1">
              <a:snd r:embed="rId3" name=" Los tengo grandes y pequen%CC%83os, %C2%BFcua%CC%81les prefieres_.wav"/>
            </a:hlinkClick>
            <a:extLst>
              <a:ext uri="{FF2B5EF4-FFF2-40B4-BE49-F238E27FC236}">
                <a16:creationId xmlns:a16="http://schemas.microsoft.com/office/drawing/2014/main" id="{30870FEC-3C8B-F949-87BB-5C9C54E4C7EE}"/>
              </a:ext>
            </a:extLst>
          </p:cNvPr>
          <p:cNvSpPr/>
          <p:nvPr/>
        </p:nvSpPr>
        <p:spPr>
          <a:xfrm>
            <a:off x="275287" y="2358088"/>
            <a:ext cx="437106" cy="396000"/>
          </a:xfrm>
          <a:prstGeom prst="actionButtonBlank">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Los prefiero calientes, para desayunar %C2%BFY cua%CC%81nto cuestan las botellas de leche_.wav"/>
            </a:hlinkClick>
            <a:extLst>
              <a:ext uri="{FF2B5EF4-FFF2-40B4-BE49-F238E27FC236}">
                <a16:creationId xmlns:a16="http://schemas.microsoft.com/office/drawing/2014/main" id="{EAF8363D-8FEE-054C-8AFA-F0CA64B76CB0}"/>
              </a:ext>
            </a:extLst>
          </p:cNvPr>
          <p:cNvSpPr/>
          <p:nvPr/>
        </p:nvSpPr>
        <p:spPr>
          <a:xfrm>
            <a:off x="275287" y="3188063"/>
            <a:ext cx="437106" cy="396000"/>
          </a:xfrm>
          <a:prstGeom prst="actionButtonBlank">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5" name="Los panes ya esta%CC%81n calientes %C2%BFLos colocas en la bolsa tambie%CC%81n_.wav"/>
            </a:hlinkClick>
            <a:extLst>
              <a:ext uri="{FF2B5EF4-FFF2-40B4-BE49-F238E27FC236}">
                <a16:creationId xmlns:a16="http://schemas.microsoft.com/office/drawing/2014/main" id="{5AE0AA31-E108-4A4B-8C1B-7EF9435EBAF7}"/>
              </a:ext>
            </a:extLst>
          </p:cNvPr>
          <p:cNvSpPr/>
          <p:nvPr/>
        </p:nvSpPr>
        <p:spPr>
          <a:xfrm>
            <a:off x="275287" y="4018038"/>
            <a:ext cx="437106" cy="396000"/>
          </a:xfrm>
          <a:prstGeom prst="actionButtonBlank">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6" name="Todo cuesta seis euros con cincuenta ce%CC%81ntimos.wav"/>
            </a:hlinkClick>
            <a:extLst>
              <a:ext uri="{FF2B5EF4-FFF2-40B4-BE49-F238E27FC236}">
                <a16:creationId xmlns:a16="http://schemas.microsoft.com/office/drawing/2014/main" id="{F35EE1D9-55A5-804C-9026-26F2E088C8D0}"/>
              </a:ext>
            </a:extLst>
          </p:cNvPr>
          <p:cNvSpPr/>
          <p:nvPr/>
        </p:nvSpPr>
        <p:spPr>
          <a:xfrm>
            <a:off x="275287" y="4848013"/>
            <a:ext cx="437106" cy="396000"/>
          </a:xfrm>
          <a:prstGeom prst="actionButtonBlank">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7" name="Tambie%CC%81n necesito verduras %C2%BFlas tienes frescas_.wav"/>
            </a:hlinkClick>
            <a:extLst>
              <a:ext uri="{FF2B5EF4-FFF2-40B4-BE49-F238E27FC236}">
                <a16:creationId xmlns:a16="http://schemas.microsoft.com/office/drawing/2014/main" id="{85828D70-DBA7-0949-B948-E0B09EF4C52D}"/>
              </a:ext>
            </a:extLst>
          </p:cNvPr>
          <p:cNvSpPr/>
          <p:nvPr/>
        </p:nvSpPr>
        <p:spPr>
          <a:xfrm>
            <a:off x="275287" y="5677987"/>
            <a:ext cx="437106" cy="396000"/>
          </a:xfrm>
          <a:prstGeom prst="actionButtonBlank">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Imagen 17" descr="Un letrero de color blanco&#10;&#10;Descripción generada automáticamente con confianza baja">
            <a:extLst>
              <a:ext uri="{FF2B5EF4-FFF2-40B4-BE49-F238E27FC236}">
                <a16:creationId xmlns:a16="http://schemas.microsoft.com/office/drawing/2014/main" id="{A0128034-1A8E-004A-8D8B-01660CE172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1218" y="4517152"/>
            <a:ext cx="2868706" cy="1613647"/>
          </a:xfrm>
          <a:prstGeom prst="rect">
            <a:avLst/>
          </a:prstGeom>
        </p:spPr>
      </p:pic>
      <p:pic>
        <p:nvPicPr>
          <p:cNvPr id="19" name="Imagen 18">
            <a:extLst>
              <a:ext uri="{FF2B5EF4-FFF2-40B4-BE49-F238E27FC236}">
                <a16:creationId xmlns:a16="http://schemas.microsoft.com/office/drawing/2014/main" id="{F60DA081-7455-6E4F-8ECE-A650ABD26649}"/>
              </a:ext>
            </a:extLst>
          </p:cNvPr>
          <p:cNvPicPr>
            <a:picLocks noChangeAspect="1"/>
          </p:cNvPicPr>
          <p:nvPr/>
        </p:nvPicPr>
        <p:blipFill>
          <a:blip r:embed="rId9"/>
          <a:stretch>
            <a:fillRect/>
          </a:stretch>
        </p:blipFill>
        <p:spPr>
          <a:xfrm>
            <a:off x="10505083" y="1424134"/>
            <a:ext cx="1593088" cy="1494468"/>
          </a:xfrm>
          <a:prstGeom prst="rect">
            <a:avLst/>
          </a:prstGeom>
        </p:spPr>
      </p:pic>
      <p:sp>
        <p:nvSpPr>
          <p:cNvPr id="20" name="CuadroTexto 19">
            <a:extLst>
              <a:ext uri="{FF2B5EF4-FFF2-40B4-BE49-F238E27FC236}">
                <a16:creationId xmlns:a16="http://schemas.microsoft.com/office/drawing/2014/main" id="{CB045D5A-ACF7-C349-BC83-159626C1E4AA}"/>
              </a:ext>
            </a:extLst>
          </p:cNvPr>
          <p:cNvSpPr txBox="1"/>
          <p:nvPr/>
        </p:nvSpPr>
        <p:spPr>
          <a:xfrm>
            <a:off x="835450" y="2263700"/>
            <a:ext cx="8089215" cy="523220"/>
          </a:xfrm>
          <a:prstGeom prst="rect">
            <a:avLst/>
          </a:prstGeom>
          <a:noFill/>
        </p:spPr>
        <p:txBody>
          <a:bodyPr wrap="square" rtlCol="0">
            <a:spAutoFit/>
          </a:bodyPr>
          <a:lstStyle/>
          <a:p>
            <a:r>
              <a:rPr lang="es-GB" sz="2400" dirty="0"/>
              <a:t>Los </a:t>
            </a:r>
            <a:r>
              <a:rPr lang="es-GB" sz="2400" b="1" dirty="0"/>
              <a:t>ten</a:t>
            </a:r>
            <a:r>
              <a:rPr lang="es-GB" sz="2400" dirty="0"/>
              <a:t>go </a:t>
            </a:r>
            <a:r>
              <a:rPr lang="es-GB" sz="2400" b="1" dirty="0"/>
              <a:t>gran</a:t>
            </a:r>
            <a:r>
              <a:rPr lang="es-GB" sz="2400" dirty="0"/>
              <a:t>des y pe</a:t>
            </a:r>
            <a:r>
              <a:rPr lang="es-GB" sz="2400" b="1" dirty="0"/>
              <a:t>que</a:t>
            </a:r>
            <a:r>
              <a:rPr lang="es-GB" sz="2400" dirty="0"/>
              <a:t>ños,</a:t>
            </a:r>
            <a:r>
              <a:rPr lang="es-GB" sz="2800" dirty="0"/>
              <a:t> </a:t>
            </a:r>
            <a:r>
              <a:rPr lang="es-GB" sz="2400"/>
              <a:t>¿</a:t>
            </a:r>
            <a:r>
              <a:rPr lang="es-GB" sz="2400" b="1"/>
              <a:t>cuá</a:t>
            </a:r>
            <a:r>
              <a:rPr lang="es-GB" sz="2400"/>
              <a:t>les </a:t>
            </a:r>
            <a:r>
              <a:rPr lang="es-GB" sz="2400" dirty="0"/>
              <a:t>pre</a:t>
            </a:r>
            <a:r>
              <a:rPr lang="es-GB" sz="2400" b="1" dirty="0"/>
              <a:t>fie</a:t>
            </a:r>
            <a:r>
              <a:rPr lang="es-GB" sz="2400" dirty="0"/>
              <a:t>res?</a:t>
            </a:r>
          </a:p>
        </p:txBody>
      </p:sp>
      <p:sp>
        <p:nvSpPr>
          <p:cNvPr id="21" name="CuadroTexto 20">
            <a:extLst>
              <a:ext uri="{FF2B5EF4-FFF2-40B4-BE49-F238E27FC236}">
                <a16:creationId xmlns:a16="http://schemas.microsoft.com/office/drawing/2014/main" id="{542531F5-EB7C-CC42-BD0F-EC0AEC02379A}"/>
              </a:ext>
            </a:extLst>
          </p:cNvPr>
          <p:cNvSpPr txBox="1"/>
          <p:nvPr/>
        </p:nvSpPr>
        <p:spPr>
          <a:xfrm>
            <a:off x="806823" y="3059453"/>
            <a:ext cx="10986548" cy="830997"/>
          </a:xfrm>
          <a:prstGeom prst="rect">
            <a:avLst/>
          </a:prstGeom>
          <a:noFill/>
        </p:spPr>
        <p:txBody>
          <a:bodyPr wrap="square" rtlCol="0">
            <a:spAutoFit/>
          </a:bodyPr>
          <a:lstStyle/>
          <a:p>
            <a:r>
              <a:rPr lang="es-ES" sz="2400" dirty="0"/>
              <a:t>Los pre</a:t>
            </a:r>
            <a:r>
              <a:rPr lang="es-ES" sz="2400" b="1" dirty="0"/>
              <a:t>fie</a:t>
            </a:r>
            <a:r>
              <a:rPr lang="es-ES" sz="2400" dirty="0"/>
              <a:t>ro ca</a:t>
            </a:r>
            <a:r>
              <a:rPr lang="es-ES" sz="2400" b="1" dirty="0"/>
              <a:t>lien</a:t>
            </a:r>
            <a:r>
              <a:rPr lang="es-ES" sz="2400" dirty="0"/>
              <a:t>tes, </a:t>
            </a:r>
            <a:r>
              <a:rPr lang="es-ES" sz="2400" b="1" dirty="0"/>
              <a:t>pa</a:t>
            </a:r>
            <a:r>
              <a:rPr lang="es-ES" sz="2400" dirty="0"/>
              <a:t>ra desayunar. ¿Y </a:t>
            </a:r>
            <a:r>
              <a:rPr lang="es-ES" sz="2400" b="1" dirty="0"/>
              <a:t>cuán</a:t>
            </a:r>
            <a:r>
              <a:rPr lang="es-ES" sz="2400" dirty="0"/>
              <a:t>to </a:t>
            </a:r>
            <a:r>
              <a:rPr lang="es-ES" sz="2400" b="1" dirty="0"/>
              <a:t>cues</a:t>
            </a:r>
            <a:r>
              <a:rPr lang="es-ES" sz="2400" dirty="0"/>
              <a:t>tan las bo</a:t>
            </a:r>
            <a:r>
              <a:rPr lang="es-ES" sz="2400" b="1" dirty="0"/>
              <a:t>te</a:t>
            </a:r>
            <a:r>
              <a:rPr lang="es-ES" sz="2400" dirty="0"/>
              <a:t>llas de </a:t>
            </a:r>
            <a:r>
              <a:rPr lang="es-ES" sz="2400" b="1" dirty="0"/>
              <a:t>le</a:t>
            </a:r>
            <a:r>
              <a:rPr lang="es-ES" sz="2400" dirty="0"/>
              <a:t>che?</a:t>
            </a:r>
          </a:p>
        </p:txBody>
      </p:sp>
      <p:sp>
        <p:nvSpPr>
          <p:cNvPr id="22" name="CuadroTexto 21">
            <a:extLst>
              <a:ext uri="{FF2B5EF4-FFF2-40B4-BE49-F238E27FC236}">
                <a16:creationId xmlns:a16="http://schemas.microsoft.com/office/drawing/2014/main" id="{91A94E5D-EA9B-8C43-B761-AC236780727A}"/>
              </a:ext>
            </a:extLst>
          </p:cNvPr>
          <p:cNvSpPr txBox="1"/>
          <p:nvPr/>
        </p:nvSpPr>
        <p:spPr>
          <a:xfrm>
            <a:off x="820270" y="3976714"/>
            <a:ext cx="9796272" cy="461665"/>
          </a:xfrm>
          <a:prstGeom prst="rect">
            <a:avLst/>
          </a:prstGeom>
          <a:noFill/>
        </p:spPr>
        <p:txBody>
          <a:bodyPr wrap="none" rtlCol="0">
            <a:spAutoFit/>
          </a:bodyPr>
          <a:lstStyle/>
          <a:p>
            <a:r>
              <a:rPr lang="es-ES" sz="2400" dirty="0"/>
              <a:t>Los </a:t>
            </a:r>
            <a:r>
              <a:rPr lang="es-ES" sz="2400" b="1" dirty="0"/>
              <a:t>pa</a:t>
            </a:r>
            <a:r>
              <a:rPr lang="es-ES" sz="2400" dirty="0"/>
              <a:t>nes ya están ca</a:t>
            </a:r>
            <a:r>
              <a:rPr lang="es-ES" sz="2400" b="1" dirty="0"/>
              <a:t>lien</a:t>
            </a:r>
            <a:r>
              <a:rPr lang="es-ES" sz="2400" dirty="0"/>
              <a:t>tes. ¿Los co</a:t>
            </a:r>
            <a:r>
              <a:rPr lang="es-ES" sz="2400" b="1" dirty="0"/>
              <a:t>lo</a:t>
            </a:r>
            <a:r>
              <a:rPr lang="es-ES" sz="2400" dirty="0"/>
              <a:t>cas en la </a:t>
            </a:r>
            <a:r>
              <a:rPr lang="es-ES" sz="2400" b="1" dirty="0"/>
              <a:t>bol</a:t>
            </a:r>
            <a:r>
              <a:rPr lang="es-ES" sz="2400" dirty="0"/>
              <a:t>sa también?</a:t>
            </a:r>
          </a:p>
        </p:txBody>
      </p:sp>
      <p:sp>
        <p:nvSpPr>
          <p:cNvPr id="24" name="CuadroTexto 23">
            <a:extLst>
              <a:ext uri="{FF2B5EF4-FFF2-40B4-BE49-F238E27FC236}">
                <a16:creationId xmlns:a16="http://schemas.microsoft.com/office/drawing/2014/main" id="{28C2A2D9-F674-544C-AE80-EA26921067DF}"/>
              </a:ext>
            </a:extLst>
          </p:cNvPr>
          <p:cNvSpPr txBox="1"/>
          <p:nvPr/>
        </p:nvSpPr>
        <p:spPr>
          <a:xfrm>
            <a:off x="820270" y="4853819"/>
            <a:ext cx="7338869" cy="461665"/>
          </a:xfrm>
          <a:prstGeom prst="rect">
            <a:avLst/>
          </a:prstGeom>
          <a:noFill/>
        </p:spPr>
        <p:txBody>
          <a:bodyPr wrap="none" rtlCol="0">
            <a:spAutoFit/>
          </a:bodyPr>
          <a:lstStyle/>
          <a:p>
            <a:r>
              <a:rPr lang="es-ES" sz="2400" b="1" dirty="0"/>
              <a:t>To</a:t>
            </a:r>
            <a:r>
              <a:rPr lang="es-ES" sz="2400" dirty="0"/>
              <a:t>do </a:t>
            </a:r>
            <a:r>
              <a:rPr lang="es-ES" sz="2400" b="1" dirty="0"/>
              <a:t>cues</a:t>
            </a:r>
            <a:r>
              <a:rPr lang="es-ES" sz="2400" dirty="0"/>
              <a:t>ta seis </a:t>
            </a:r>
            <a:r>
              <a:rPr lang="es-ES" sz="2400" b="1" dirty="0"/>
              <a:t>eu</a:t>
            </a:r>
            <a:r>
              <a:rPr lang="es-ES" sz="2400" dirty="0"/>
              <a:t>ros con cinc</a:t>
            </a:r>
            <a:r>
              <a:rPr lang="es-ES" sz="2400" b="1" dirty="0"/>
              <a:t>uen</a:t>
            </a:r>
            <a:r>
              <a:rPr lang="es-ES" sz="2400" dirty="0"/>
              <a:t>ta céntimos.</a:t>
            </a:r>
          </a:p>
        </p:txBody>
      </p:sp>
      <p:sp>
        <p:nvSpPr>
          <p:cNvPr id="25" name="CuadroTexto 24">
            <a:extLst>
              <a:ext uri="{FF2B5EF4-FFF2-40B4-BE49-F238E27FC236}">
                <a16:creationId xmlns:a16="http://schemas.microsoft.com/office/drawing/2014/main" id="{4CD2BE5D-F759-C341-BEE2-2FE18F76264D}"/>
              </a:ext>
            </a:extLst>
          </p:cNvPr>
          <p:cNvSpPr txBox="1"/>
          <p:nvPr/>
        </p:nvSpPr>
        <p:spPr>
          <a:xfrm>
            <a:off x="806823" y="5638534"/>
            <a:ext cx="7209025" cy="461665"/>
          </a:xfrm>
          <a:prstGeom prst="rect">
            <a:avLst/>
          </a:prstGeom>
          <a:noFill/>
        </p:spPr>
        <p:txBody>
          <a:bodyPr wrap="none" rtlCol="0">
            <a:spAutoFit/>
          </a:bodyPr>
          <a:lstStyle/>
          <a:p>
            <a:r>
              <a:rPr lang="es-ES" sz="2400" dirty="0"/>
              <a:t>También nece</a:t>
            </a:r>
            <a:r>
              <a:rPr lang="es-ES" sz="2400" b="1" dirty="0"/>
              <a:t>si</a:t>
            </a:r>
            <a:r>
              <a:rPr lang="es-ES" sz="2400" dirty="0"/>
              <a:t>to ver</a:t>
            </a:r>
            <a:r>
              <a:rPr lang="es-ES" sz="2400" b="1" dirty="0"/>
              <a:t>du</a:t>
            </a:r>
            <a:r>
              <a:rPr lang="es-ES" sz="2400" dirty="0"/>
              <a:t>ras. ¿las </a:t>
            </a:r>
            <a:r>
              <a:rPr lang="es-ES" sz="2400" b="1" dirty="0"/>
              <a:t>tie</a:t>
            </a:r>
            <a:r>
              <a:rPr lang="es-ES" sz="2400" dirty="0"/>
              <a:t>nes </a:t>
            </a:r>
            <a:r>
              <a:rPr lang="es-ES" sz="2400" b="1" dirty="0"/>
              <a:t>fres</a:t>
            </a:r>
            <a:r>
              <a:rPr lang="es-ES" sz="2400" dirty="0"/>
              <a:t>cas?</a:t>
            </a:r>
          </a:p>
        </p:txBody>
      </p:sp>
    </p:spTree>
    <p:extLst>
      <p:ext uri="{BB962C8B-B14F-4D97-AF65-F5344CB8AC3E}">
        <p14:creationId xmlns:p14="http://schemas.microsoft.com/office/powerpoint/2010/main" val="417139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20" grpId="0"/>
      <p:bldP spid="21" grpId="0"/>
      <p:bldP spid="22"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6" y="59642"/>
            <a:ext cx="3996839" cy="510265"/>
          </a:xfrm>
        </p:spPr>
        <p:txBody>
          <a:bodyPr>
            <a:noAutofit/>
          </a:bodyPr>
          <a:lstStyle/>
          <a:p>
            <a:r>
              <a:rPr lang="en-GB" sz="2800" b="1" dirty="0" err="1">
                <a:solidFill>
                  <a:schemeClr val="tx1"/>
                </a:solidFill>
              </a:rPr>
              <a:t>Respuestas</a:t>
            </a:r>
            <a:endParaRPr lang="en-GB" sz="2800" b="1" dirty="0">
              <a:solidFill>
                <a:schemeClr val="tx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3657714" y="3328731"/>
            <a:ext cx="1802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a:ln>
                  <a:noFill/>
                </a:ln>
                <a:effectLst/>
                <a:uLnTx/>
                <a:uFillTx/>
                <a:latin typeface="Century Gothic" panose="020F0302020204030204"/>
                <a:ea typeface="+mn-ea"/>
                <a:cs typeface="+mn-cs"/>
              </a:rPr>
              <a:t>to </a:t>
            </a:r>
            <a:r>
              <a:rPr lang="en-GB" sz="2000">
                <a:latin typeface="Century Gothic" panose="020F0302020204030204"/>
              </a:rPr>
              <a:t>translate, </a:t>
            </a:r>
            <a:r>
              <a:rPr lang="en-GB" sz="2000" dirty="0">
                <a:latin typeface="Century Gothic" panose="020F0302020204030204"/>
              </a:rPr>
              <a:t>translating]</a:t>
            </a:r>
            <a:endParaRPr kumimoji="0" lang="en-GB" sz="2000" b="0" i="0" u="none" strike="noStrike" kern="1200" cap="none" spc="0" normalizeH="0" baseline="0" noProof="0" dirty="0">
              <a:ln>
                <a:noFill/>
              </a:ln>
              <a:effectLst/>
              <a:uLnTx/>
              <a:uFillTx/>
              <a:latin typeface="Century Gothic" panose="020F0302020204030204"/>
            </a:endParaRPr>
          </a:p>
        </p:txBody>
      </p:sp>
      <p:sp>
        <p:nvSpPr>
          <p:cNvPr id="7" name="Rounded Rectangle 44">
            <a:extLst>
              <a:ext uri="{FF2B5EF4-FFF2-40B4-BE49-F238E27FC236}">
                <a16:creationId xmlns:a16="http://schemas.microsoft.com/office/drawing/2014/main" id="{543E770E-B7F3-410E-810B-BDA266C29255}"/>
              </a:ext>
            </a:extLst>
          </p:cNvPr>
          <p:cNvSpPr/>
          <p:nvPr/>
        </p:nvSpPr>
        <p:spPr>
          <a:xfrm>
            <a:off x="3734332" y="27215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814C1E46-7741-40A7-8232-9C34FEC44E52}"/>
              </a:ext>
            </a:extLst>
          </p:cNvPr>
          <p:cNvSpPr/>
          <p:nvPr/>
        </p:nvSpPr>
        <p:spPr>
          <a:xfrm>
            <a:off x="1477075" y="271345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467383" y="79867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3692130"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467382" y="45352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5916873" y="79866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141616"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035942" y="267400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141615" y="267400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3734332" y="45352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029900" y="453529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176881" y="453529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448711" y="3430975"/>
            <a:ext cx="18288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actor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C471A667-A066-4C9B-8290-3FF80A3FFFF4}"/>
              </a:ext>
            </a:extLst>
          </p:cNvPr>
          <p:cNvSpPr txBox="1"/>
          <p:nvPr/>
        </p:nvSpPr>
        <p:spPr>
          <a:xfrm>
            <a:off x="8179461" y="5253388"/>
            <a:ext cx="16252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slow</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615678" y="5298571"/>
            <a:ext cx="20058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actress</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344652" y="5266110"/>
            <a:ext cx="20090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[character (in a film)]</a:t>
            </a:r>
          </a:p>
        </p:txBody>
      </p:sp>
      <p:sp>
        <p:nvSpPr>
          <p:cNvPr id="24" name="TextBox 23">
            <a:extLst>
              <a:ext uri="{FF2B5EF4-FFF2-40B4-BE49-F238E27FC236}">
                <a16:creationId xmlns:a16="http://schemas.microsoft.com/office/drawing/2014/main" id="{06064383-9A72-4E32-BA48-4C66B00C13D6}"/>
              </a:ext>
            </a:extLst>
          </p:cNvPr>
          <p:cNvSpPr txBox="1"/>
          <p:nvPr/>
        </p:nvSpPr>
        <p:spPr>
          <a:xfrm>
            <a:off x="8156868" y="154841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Russian</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445410" y="1522576"/>
            <a:ext cx="17571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a:t>
            </a:r>
            <a:r>
              <a:rPr lang="en-GB" sz="2400" dirty="0">
                <a:latin typeface="Century Gothic" panose="020F0302020204030204"/>
              </a:rPr>
              <a:t>direct</a:t>
            </a:r>
            <a:r>
              <a:rPr kumimoji="0" lang="en-GB" sz="2400" b="0" i="0" u="none" strike="noStrike" kern="1200" cap="none" spc="0" normalizeH="0" baseline="0" noProof="0" dirty="0">
                <a:ln>
                  <a:noFill/>
                </a:ln>
                <a:effectLst/>
                <a:uLnTx/>
                <a:uFillTx/>
                <a:latin typeface="Century Gothic" panose="020F0302020204030204"/>
                <a:ea typeface="+mn-ea"/>
                <a:cs typeface="+mn-cs"/>
              </a:rPr>
              <a:t>, directing]</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612013" y="1491454"/>
            <a:ext cx="1905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a:t>
            </a:r>
            <a:r>
              <a:rPr lang="en-GB" sz="2400" dirty="0">
                <a:latin typeface="Century Gothic" panose="020F0302020204030204"/>
              </a:rPr>
              <a:t>drive</a:t>
            </a:r>
            <a:r>
              <a:rPr kumimoji="0" lang="en-GB" sz="2400" b="0" i="0" u="none" strike="noStrike" kern="1200" cap="none" spc="0" normalizeH="0" baseline="0" noProof="0" dirty="0">
                <a:ln>
                  <a:noFill/>
                </a:ln>
                <a:effectLst/>
                <a:uLnTx/>
                <a:uFillTx/>
                <a:latin typeface="Century Gothic" panose="020F0302020204030204"/>
                <a:ea typeface="+mn-ea"/>
                <a:cs typeface="+mn-cs"/>
              </a:rPr>
              <a:t>, driving]</a:t>
            </a:r>
          </a:p>
        </p:txBody>
      </p:sp>
      <p:sp>
        <p:nvSpPr>
          <p:cNvPr id="30" name="TextBox 29">
            <a:extLst>
              <a:ext uri="{FF2B5EF4-FFF2-40B4-BE49-F238E27FC236}">
                <a16:creationId xmlns:a16="http://schemas.microsoft.com/office/drawing/2014/main" id="{CE630D8C-2B1C-4104-8883-6D8F8B0E6BFF}"/>
              </a:ext>
            </a:extLst>
          </p:cNvPr>
          <p:cNvSpPr txBox="1"/>
          <p:nvPr/>
        </p:nvSpPr>
        <p:spPr>
          <a:xfrm>
            <a:off x="5626382" y="1549489"/>
            <a:ext cx="2306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a:t>
            </a:r>
            <a:r>
              <a:rPr lang="en-GB" sz="2400" dirty="0">
                <a:latin typeface="Century Gothic" panose="020F0302020204030204"/>
              </a:rPr>
              <a:t>argue</a:t>
            </a:r>
            <a:r>
              <a:rPr kumimoji="0" lang="en-GB" sz="2400" b="0" i="0" u="none" strike="noStrike" kern="1200" cap="none" spc="0" normalizeH="0" baseline="0" noProof="0" dirty="0">
                <a:ln>
                  <a:noFill/>
                </a:ln>
                <a:effectLst/>
                <a:uLnTx/>
                <a:uFillTx/>
                <a:latin typeface="Century Gothic" panose="020F0302020204030204"/>
                <a:ea typeface="+mn-ea"/>
                <a:cs typeface="+mn-cs"/>
              </a:rPr>
              <a:t>, arguing]</a:t>
            </a:r>
          </a:p>
        </p:txBody>
      </p:sp>
      <p:sp>
        <p:nvSpPr>
          <p:cNvPr id="31" name="TextBox 30">
            <a:extLst>
              <a:ext uri="{FF2B5EF4-FFF2-40B4-BE49-F238E27FC236}">
                <a16:creationId xmlns:a16="http://schemas.microsoft.com/office/drawing/2014/main" id="{7A269B89-3F55-4C0B-AC4F-5872CA90B020}"/>
              </a:ext>
            </a:extLst>
          </p:cNvPr>
          <p:cNvSpPr txBox="1"/>
          <p:nvPr/>
        </p:nvSpPr>
        <p:spPr>
          <a:xfrm>
            <a:off x="5764775" y="3541979"/>
            <a:ext cx="2261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fast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157448" y="3541979"/>
            <a:ext cx="1725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scene</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E2A8D556-D54E-4A42-97D1-FA9BF21757F7}"/>
              </a:ext>
            </a:extLst>
          </p:cNvPr>
          <p:cNvSpPr txBox="1"/>
          <p:nvPr/>
        </p:nvSpPr>
        <p:spPr>
          <a:xfrm>
            <a:off x="6105086" y="5323550"/>
            <a:ext cx="1561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French</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23934EEE-F7D0-4E4E-914F-E51A4FB2E1F0}"/>
              </a:ext>
            </a:extLst>
          </p:cNvPr>
          <p:cNvSpPr txBox="1"/>
          <p:nvPr/>
        </p:nvSpPr>
        <p:spPr>
          <a:xfrm>
            <a:off x="1434123" y="111079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dirigir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3" name="TextBox 42">
            <a:extLst>
              <a:ext uri="{FF2B5EF4-FFF2-40B4-BE49-F238E27FC236}">
                <a16:creationId xmlns:a16="http://schemas.microsoft.com/office/drawing/2014/main" id="{488860A2-8AA6-425C-9238-EFF1F1295BA5}"/>
              </a:ext>
            </a:extLst>
          </p:cNvPr>
          <p:cNvSpPr txBox="1"/>
          <p:nvPr/>
        </p:nvSpPr>
        <p:spPr>
          <a:xfrm>
            <a:off x="1435048" y="293922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el actor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4" name="TextBox 43">
            <a:extLst>
              <a:ext uri="{FF2B5EF4-FFF2-40B4-BE49-F238E27FC236}">
                <a16:creationId xmlns:a16="http://schemas.microsoft.com/office/drawing/2014/main" id="{6254091B-B59B-4DFA-A79D-FD521720ADBA}"/>
              </a:ext>
            </a:extLst>
          </p:cNvPr>
          <p:cNvSpPr txBox="1"/>
          <p:nvPr/>
        </p:nvSpPr>
        <p:spPr>
          <a:xfrm>
            <a:off x="3675498" y="109240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conducir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5" name="TextBox 44">
            <a:extLst>
              <a:ext uri="{FF2B5EF4-FFF2-40B4-BE49-F238E27FC236}">
                <a16:creationId xmlns:a16="http://schemas.microsoft.com/office/drawing/2014/main" id="{1D4E425E-366F-4E98-B518-C3658F832E5E}"/>
              </a:ext>
            </a:extLst>
          </p:cNvPr>
          <p:cNvSpPr txBox="1"/>
          <p:nvPr/>
        </p:nvSpPr>
        <p:spPr>
          <a:xfrm>
            <a:off x="5885208" y="1110796"/>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discutir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6" name="TextBox 45">
            <a:extLst>
              <a:ext uri="{FF2B5EF4-FFF2-40B4-BE49-F238E27FC236}">
                <a16:creationId xmlns:a16="http://schemas.microsoft.com/office/drawing/2014/main" id="{082E6B62-5EC6-457F-B0C3-03DAA800FA60}"/>
              </a:ext>
            </a:extLst>
          </p:cNvPr>
          <p:cNvSpPr txBox="1"/>
          <p:nvPr/>
        </p:nvSpPr>
        <p:spPr>
          <a:xfrm>
            <a:off x="8141503" y="108055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latin typeface="Century Gothic" panose="020F0302020204030204"/>
              </a:rPr>
              <a:t>el </a:t>
            </a:r>
            <a:r>
              <a:rPr lang="en-GB" sz="2400" b="1" noProof="0" dirty="0" err="1">
                <a:latin typeface="Century Gothic" panose="020F0302020204030204"/>
              </a:rPr>
              <a:t>ruso</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7" name="TextBox 46">
            <a:extLst>
              <a:ext uri="{FF2B5EF4-FFF2-40B4-BE49-F238E27FC236}">
                <a16:creationId xmlns:a16="http://schemas.microsoft.com/office/drawing/2014/main" id="{56151EDB-F203-4F0D-B23B-D1387DE47A91}"/>
              </a:ext>
            </a:extLst>
          </p:cNvPr>
          <p:cNvSpPr txBox="1"/>
          <p:nvPr/>
        </p:nvSpPr>
        <p:spPr>
          <a:xfrm>
            <a:off x="3704583" y="289065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traducir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8" name="TextBox 47">
            <a:extLst>
              <a:ext uri="{FF2B5EF4-FFF2-40B4-BE49-F238E27FC236}">
                <a16:creationId xmlns:a16="http://schemas.microsoft.com/office/drawing/2014/main" id="{0543B064-4B1A-495B-82E0-6FB8F8DE256E}"/>
              </a:ext>
            </a:extLst>
          </p:cNvPr>
          <p:cNvSpPr txBox="1"/>
          <p:nvPr/>
        </p:nvSpPr>
        <p:spPr>
          <a:xfrm>
            <a:off x="6007290" y="297017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rápido</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9" name="TextBox 48">
            <a:extLst>
              <a:ext uri="{FF2B5EF4-FFF2-40B4-BE49-F238E27FC236}">
                <a16:creationId xmlns:a16="http://schemas.microsoft.com/office/drawing/2014/main" id="{439EC135-6EC8-48BF-8848-98693BA5358D}"/>
              </a:ext>
            </a:extLst>
          </p:cNvPr>
          <p:cNvSpPr txBox="1"/>
          <p:nvPr/>
        </p:nvSpPr>
        <p:spPr>
          <a:xfrm>
            <a:off x="8125782" y="297265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la </a:t>
            </a:r>
            <a:r>
              <a:rPr lang="en-GB" sz="2400" b="1" dirty="0" err="1">
                <a:latin typeface="Century Gothic" panose="020F0302020204030204"/>
              </a:rPr>
              <a:t>escena</a:t>
            </a:r>
            <a:endParaRPr kumimoji="0" lang="en-GB" sz="2400" b="1" i="0" u="none" strike="noStrike" kern="1200" cap="none" spc="0" normalizeH="0" baseline="0" noProof="0" dirty="0">
              <a:ln>
                <a:noFill/>
              </a:ln>
              <a:effectLst/>
              <a:uLnTx/>
              <a:uFillTx/>
              <a:latin typeface="Century Gothic" panose="020F0302020204030204"/>
            </a:endParaRPr>
          </a:p>
        </p:txBody>
      </p:sp>
      <p:sp>
        <p:nvSpPr>
          <p:cNvPr id="50" name="TextBox 49">
            <a:extLst>
              <a:ext uri="{FF2B5EF4-FFF2-40B4-BE49-F238E27FC236}">
                <a16:creationId xmlns:a16="http://schemas.microsoft.com/office/drawing/2014/main" id="{8EE44429-4565-4BA2-A7C2-62F698F2C6BA}"/>
              </a:ext>
            </a:extLst>
          </p:cNvPr>
          <p:cNvSpPr txBox="1"/>
          <p:nvPr/>
        </p:nvSpPr>
        <p:spPr>
          <a:xfrm>
            <a:off x="1480088" y="4534882"/>
            <a:ext cx="17571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el </a:t>
            </a:r>
            <a:r>
              <a:rPr lang="en-GB" sz="2400" b="1" dirty="0" err="1">
                <a:latin typeface="Century Gothic" panose="020F0302020204030204"/>
              </a:rPr>
              <a:t>personaje</a:t>
            </a:r>
            <a:endParaRPr kumimoji="0" lang="en-GB" sz="2400" b="1" i="0" u="none" strike="noStrike" kern="1200" cap="none" spc="0" normalizeH="0" baseline="0" noProof="0" dirty="0">
              <a:ln>
                <a:noFill/>
              </a:ln>
              <a:effectLst/>
              <a:uLnTx/>
              <a:uFillTx/>
              <a:latin typeface="Century Gothic" panose="020F0302020204030204"/>
            </a:endParaRPr>
          </a:p>
        </p:txBody>
      </p:sp>
      <p:sp>
        <p:nvSpPr>
          <p:cNvPr id="51" name="TextBox 50">
            <a:extLst>
              <a:ext uri="{FF2B5EF4-FFF2-40B4-BE49-F238E27FC236}">
                <a16:creationId xmlns:a16="http://schemas.microsoft.com/office/drawing/2014/main" id="{5EA20E74-433B-4CB5-9365-0CF1BDCED602}"/>
              </a:ext>
            </a:extLst>
          </p:cNvPr>
          <p:cNvSpPr txBox="1"/>
          <p:nvPr/>
        </p:nvSpPr>
        <p:spPr>
          <a:xfrm>
            <a:off x="3692130" y="476706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latin typeface="Century Gothic" panose="020F0302020204030204"/>
              </a:rPr>
              <a:t>la </a:t>
            </a:r>
            <a:r>
              <a:rPr lang="en-GB" sz="2400" b="1" noProof="0" dirty="0" err="1">
                <a:latin typeface="Century Gothic" panose="020F0302020204030204"/>
              </a:rPr>
              <a:t>actriz</a:t>
            </a:r>
            <a:endParaRPr kumimoji="0" lang="en-GB" sz="2400" b="1" i="0" u="none" strike="noStrike" kern="1200" cap="none" spc="0" normalizeH="0" baseline="0" noProof="0" dirty="0">
              <a:ln>
                <a:noFill/>
              </a:ln>
              <a:effectLst/>
              <a:uLnTx/>
              <a:uFillTx/>
              <a:latin typeface="Century Gothic" panose="020F0302020204030204"/>
            </a:endParaRPr>
          </a:p>
        </p:txBody>
      </p:sp>
      <p:sp>
        <p:nvSpPr>
          <p:cNvPr id="52" name="TextBox 51">
            <a:extLst>
              <a:ext uri="{FF2B5EF4-FFF2-40B4-BE49-F238E27FC236}">
                <a16:creationId xmlns:a16="http://schemas.microsoft.com/office/drawing/2014/main" id="{F7674839-A4A1-41FF-9F49-E238481EC1E7}"/>
              </a:ext>
            </a:extLst>
          </p:cNvPr>
          <p:cNvSpPr txBox="1"/>
          <p:nvPr/>
        </p:nvSpPr>
        <p:spPr>
          <a:xfrm>
            <a:off x="5934038" y="4772833"/>
            <a:ext cx="1917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el </a:t>
            </a:r>
            <a:r>
              <a:rPr kumimoji="0" lang="en-GB" sz="2400" b="1" i="0" u="none" strike="noStrike" kern="1200" cap="none" spc="0" normalizeH="0" baseline="0" noProof="0" dirty="0" err="1">
                <a:ln>
                  <a:noFill/>
                </a:ln>
                <a:effectLst/>
                <a:uLnTx/>
                <a:uFillTx/>
                <a:latin typeface="Century Gothic" panose="020F0302020204030204"/>
                <a:ea typeface="+mn-ea"/>
                <a:cs typeface="+mn-cs"/>
              </a:rPr>
              <a:t>francés</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43B7A62-BA26-4903-9989-885777D03F10}"/>
              </a:ext>
            </a:extLst>
          </p:cNvPr>
          <p:cNvSpPr txBox="1"/>
          <p:nvPr/>
        </p:nvSpPr>
        <p:spPr>
          <a:xfrm>
            <a:off x="8141503" y="4753446"/>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despacio</a:t>
            </a:r>
            <a:endParaRPr kumimoji="0" lang="en-GB" sz="24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1879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597276" cy="363751"/>
          </a:xfrm>
          <a:solidFill>
            <a:schemeClr val="bg1"/>
          </a:solidFill>
        </p:spPr>
        <p:txBody>
          <a:bodyPr>
            <a:noAutofit/>
          </a:bodyPr>
          <a:lstStyle/>
          <a:p>
            <a:r>
              <a:rPr lang="en-GB" sz="2400" b="1"/>
              <a:t>Ahora intenta completar este diálogo en español:</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41602"/>
              <a:gd name="adj2" fmla="val 10103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Hi, how much do the eggs </a:t>
            </a:r>
            <a:r>
              <a:rPr lang="es-GB" sz="2000" b="1" i="1" dirty="0">
                <a:solidFill>
                  <a:schemeClr val="tx1"/>
                </a:solidFill>
              </a:rPr>
              <a:t>cost</a:t>
            </a:r>
            <a:r>
              <a:rPr lang="es-GB" sz="2000" dirty="0">
                <a:solidFill>
                  <a:schemeClr val="tx1"/>
                </a:solidFill>
              </a:rPr>
              <a:t>?  </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i="1" dirty="0">
                <a:solidFill>
                  <a:schemeClr val="tx1"/>
                </a:solidFill>
              </a:rPr>
              <a:t>Do </a:t>
            </a:r>
            <a:r>
              <a:rPr lang="es-GB" sz="2000" b="1" i="1">
                <a:solidFill>
                  <a:schemeClr val="tx1"/>
                </a:solidFill>
              </a:rPr>
              <a:t>you </a:t>
            </a:r>
            <a:r>
              <a:rPr lang="es-ES" sz="2000" b="1" i="1" dirty="0" err="1">
                <a:solidFill>
                  <a:schemeClr val="tx1"/>
                </a:solidFill>
              </a:rPr>
              <a:t>prefer</a:t>
            </a:r>
            <a:r>
              <a:rPr lang="es-GB" sz="2000" b="1" i="1">
                <a:solidFill>
                  <a:schemeClr val="tx1"/>
                </a:solidFill>
              </a:rPr>
              <a:t> </a:t>
            </a:r>
            <a:r>
              <a:rPr lang="es-GB" sz="2000" b="1" i="1" dirty="0">
                <a:solidFill>
                  <a:schemeClr val="tx1"/>
                </a:solidFill>
              </a:rPr>
              <a:t>them </a:t>
            </a:r>
            <a:r>
              <a:rPr lang="es-GB" sz="2000" dirty="0">
                <a:solidFill>
                  <a:schemeClr val="tx1"/>
                </a:solidFill>
              </a:rPr>
              <a:t>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5333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Mmmm, </a:t>
            </a:r>
            <a:r>
              <a:rPr lang="es-GB" sz="2000">
                <a:solidFill>
                  <a:schemeClr val="tx1"/>
                </a:solidFill>
              </a:rPr>
              <a:t>big</a:t>
            </a:r>
            <a:r>
              <a:rPr lang="es-GB" sz="2000" dirty="0">
                <a:solidFill>
                  <a:schemeClr val="tx1"/>
                </a:solidFill>
              </a:rPr>
              <a:t>. I also want to </a:t>
            </a:r>
            <a:r>
              <a:rPr lang="es-GB" sz="2000">
                <a:solidFill>
                  <a:schemeClr val="tx1"/>
                </a:solidFill>
              </a:rPr>
              <a:t>buy </a:t>
            </a:r>
            <a:r>
              <a:rPr lang="en-GB" sz="2000" b="1">
                <a:solidFill>
                  <a:schemeClr val="tx1"/>
                </a:solidFill>
              </a:rPr>
              <a:t>fruit and</a:t>
            </a:r>
            <a:r>
              <a:rPr lang="es-GB" sz="2000" b="1">
                <a:solidFill>
                  <a:schemeClr val="tx1"/>
                </a:solidFill>
              </a:rPr>
              <a:t> </a:t>
            </a:r>
            <a:r>
              <a:rPr lang="es-ES" sz="2000" b="1" i="1">
                <a:solidFill>
                  <a:schemeClr val="tx1"/>
                </a:solidFill>
              </a:rPr>
              <a:t>vegetables</a:t>
            </a:r>
            <a:r>
              <a:rPr lang="es-GB" sz="2000">
                <a:solidFill>
                  <a:schemeClr val="tx1"/>
                </a:solidFill>
              </a:rPr>
              <a:t>. </a:t>
            </a:r>
            <a:endParaRPr lang="es-GB" sz="2000" dirty="0">
              <a:solidFill>
                <a:schemeClr val="tx1"/>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321926" y="3973722"/>
            <a:ext cx="3333005" cy="1234079"/>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Look – I have some fresh apples. </a:t>
            </a:r>
            <a:r>
              <a:rPr lang="en-GB" sz="2000" b="1" i="1">
                <a:solidFill>
                  <a:schemeClr val="tx1"/>
                </a:solidFill>
              </a:rPr>
              <a:t>You can try </a:t>
            </a:r>
            <a:r>
              <a:rPr lang="en-GB" sz="2000">
                <a:solidFill>
                  <a:schemeClr val="tx1"/>
                </a:solidFill>
              </a:rPr>
              <a:t>one if you like.</a:t>
            </a:r>
            <a:endParaRPr lang="es-GB" sz="2000" dirty="0">
              <a:solidFill>
                <a:schemeClr val="tx1"/>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Perfect, thank you</a:t>
            </a:r>
            <a:r>
              <a:rPr lang="es-GB" sz="2000">
                <a:solidFill>
                  <a:schemeClr val="tx1"/>
                </a:solidFill>
              </a:rPr>
              <a:t>! </a:t>
            </a:r>
            <a:r>
              <a:rPr lang="es-GB" sz="2000" b="1" i="1" dirty="0">
                <a:solidFill>
                  <a:schemeClr val="tx1"/>
                </a:solidFill>
              </a:rPr>
              <a:t>I need them</a:t>
            </a:r>
            <a:r>
              <a:rPr lang="es-GB" sz="2000" dirty="0">
                <a:solidFill>
                  <a:schemeClr val="tx1"/>
                </a:solidFill>
              </a:rPr>
              <a:t> for a traditional dish.</a:t>
            </a: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69462" y="1561380"/>
            <a:ext cx="328936" cy="400110"/>
          </a:xfrm>
          <a:prstGeom prst="rect">
            <a:avLst/>
          </a:prstGeom>
          <a:noFill/>
        </p:spPr>
        <p:txBody>
          <a:bodyPr wrap="none" rtlCol="0">
            <a:spAutoFit/>
          </a:bodyPr>
          <a:lstStyle/>
          <a:p>
            <a:r>
              <a:rPr lang="es-GB" sz="2000" b="1" dirty="0">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16165" y="2524832"/>
            <a:ext cx="328936" cy="400110"/>
          </a:xfrm>
          <a:prstGeom prst="rect">
            <a:avLst/>
          </a:prstGeom>
          <a:noFill/>
        </p:spPr>
        <p:txBody>
          <a:bodyPr wrap="none" rtlCol="0">
            <a:spAutoFit/>
          </a:bodyPr>
          <a:lstStyle/>
          <a:p>
            <a:r>
              <a:rPr lang="es-GB" sz="2000" b="1" dirty="0">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Hola</a:t>
            </a:r>
            <a:r>
              <a:rPr lang="es-GB" sz="2000">
                <a:solidFill>
                  <a:schemeClr val="tx1"/>
                </a:solidFill>
              </a:rPr>
              <a:t>, ¿cuánto </a:t>
            </a:r>
            <a:r>
              <a:rPr lang="es-GB" sz="2000" dirty="0">
                <a:solidFill>
                  <a:schemeClr val="tx1"/>
                </a:solidFill>
              </a:rPr>
              <a:t>_________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535861" y="1641179"/>
            <a:ext cx="3075329" cy="981456"/>
          </a:xfrm>
          <a:prstGeom prst="wedgeRoundRectCallout">
            <a:avLst>
              <a:gd name="adj1" fmla="val -62631"/>
              <a:gd name="adj2" fmla="val -2569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tx1"/>
                </a:solidFill>
              </a:rPr>
              <a:t>¿___ _______</a:t>
            </a:r>
            <a:r>
              <a:rPr lang="es-ES" sz="2000" dirty="0">
                <a:solidFill>
                  <a:schemeClr val="tx1"/>
                </a:solidFill>
              </a:rPr>
              <a:t>_</a:t>
            </a:r>
            <a:r>
              <a:rPr lang="es-GB" sz="2000">
                <a:solidFill>
                  <a:schemeClr val="tx1"/>
                </a:solidFill>
              </a:rPr>
              <a:t>_ </a:t>
            </a:r>
            <a:r>
              <a:rPr lang="es-GB" sz="2000" dirty="0">
                <a:solidFill>
                  <a:schemeClr val="tx1"/>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04377" y="1641179"/>
            <a:ext cx="328936" cy="400110"/>
          </a:xfrm>
          <a:prstGeom prst="rect">
            <a:avLst/>
          </a:prstGeom>
          <a:noFill/>
        </p:spPr>
        <p:txBody>
          <a:bodyPr wrap="none" rtlCol="0">
            <a:spAutoFit/>
          </a:bodyPr>
          <a:lstStyle/>
          <a:p>
            <a:r>
              <a:rPr lang="es-GB" sz="2000" b="1" dirty="0">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535862" y="2573397"/>
            <a:ext cx="3331121" cy="143404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chemeClr val="tx1"/>
                </a:solidFill>
              </a:rPr>
              <a:t>Mmm, </a:t>
            </a:r>
            <a:r>
              <a:rPr lang="es-GB" sz="2000">
                <a:solidFill>
                  <a:schemeClr val="tx1"/>
                </a:solidFill>
              </a:rPr>
              <a:t>grandes</a:t>
            </a:r>
            <a:r>
              <a:rPr lang="es-GB" sz="2000" dirty="0">
                <a:solidFill>
                  <a:schemeClr val="tx1"/>
                </a:solidFill>
              </a:rPr>
              <a:t>. También quiero </a:t>
            </a:r>
            <a:r>
              <a:rPr lang="es-GB" sz="2000">
                <a:solidFill>
                  <a:schemeClr val="tx1"/>
                </a:solidFill>
              </a:rPr>
              <a:t>comprar </a:t>
            </a:r>
            <a:r>
              <a:rPr lang="es-ES" sz="2000">
                <a:solidFill>
                  <a:schemeClr val="tx1"/>
                </a:solidFill>
              </a:rPr>
              <a:t>_________             __________</a:t>
            </a:r>
            <a:r>
              <a:rPr lang="es-GB" sz="2000">
                <a:solidFill>
                  <a:schemeClr val="tx1"/>
                </a:solidFill>
              </a:rPr>
              <a:t>. </a:t>
            </a:r>
            <a:endParaRPr lang="es-GB" sz="2000" dirty="0">
              <a:solidFill>
                <a:schemeClr val="tx1"/>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46722" y="2629605"/>
            <a:ext cx="328936" cy="400110"/>
          </a:xfrm>
          <a:prstGeom prst="rect">
            <a:avLst/>
          </a:prstGeom>
          <a:noFill/>
        </p:spPr>
        <p:txBody>
          <a:bodyPr wrap="none" rtlCol="0">
            <a:spAutoFit/>
          </a:bodyPr>
          <a:lstStyle/>
          <a:p>
            <a:r>
              <a:rPr lang="es-GB" sz="2000" b="1" dirty="0">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719450" y="3978195"/>
            <a:ext cx="3210117" cy="1229606"/>
          </a:xfrm>
          <a:prstGeom prst="wedgeRoundRectCallout">
            <a:avLst>
              <a:gd name="adj1" fmla="val -71340"/>
              <a:gd name="adj2" fmla="val -433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Mira – tengo unas manzanas frescas. ______________ una si quieres.</a:t>
            </a:r>
            <a:endParaRPr lang="es-GB" sz="2000" dirty="0">
              <a:solidFill>
                <a:schemeClr val="tx1"/>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321926" y="4743701"/>
            <a:ext cx="328936" cy="400110"/>
          </a:xfrm>
          <a:prstGeom prst="rect">
            <a:avLst/>
          </a:prstGeom>
          <a:noFill/>
        </p:spPr>
        <p:txBody>
          <a:bodyPr wrap="none" rtlCol="0">
            <a:spAutoFit/>
          </a:bodyPr>
          <a:lstStyle/>
          <a:p>
            <a:r>
              <a:rPr lang="es-GB" sz="2000" b="1" dirty="0">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2818531" y="5530688"/>
            <a:ext cx="374822" cy="411706"/>
          </a:xfrm>
          <a:prstGeom prst="rect">
            <a:avLst/>
          </a:prstGeom>
          <a:noFill/>
        </p:spPr>
        <p:txBody>
          <a:bodyPr wrap="square" rtlCol="0">
            <a:spAutoFit/>
          </a:bodyPr>
          <a:lstStyle/>
          <a:p>
            <a:r>
              <a:rPr lang="es-GB" sz="2000" b="1" dirty="0">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428548" y="2387582"/>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33313" y="4040142"/>
            <a:ext cx="328936" cy="400110"/>
          </a:xfrm>
          <a:prstGeom prst="rect">
            <a:avLst/>
          </a:prstGeom>
          <a:noFill/>
        </p:spPr>
        <p:txBody>
          <a:bodyPr wrap="none" rtlCol="0">
            <a:spAutoFit/>
          </a:bodyPr>
          <a:lstStyle/>
          <a:p>
            <a:r>
              <a:rPr lang="es-GB" sz="2000" b="1" dirty="0">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659939" y="5215274"/>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tx1"/>
                </a:solidFill>
              </a:rPr>
              <a:t>¡</a:t>
            </a:r>
            <a:r>
              <a:rPr lang="en-GB" sz="2000">
                <a:solidFill>
                  <a:schemeClr val="tx1"/>
                </a:solidFill>
              </a:rPr>
              <a:t>Perfecto, gracias</a:t>
            </a:r>
            <a:r>
              <a:rPr lang="es-GB" sz="2000">
                <a:solidFill>
                  <a:schemeClr val="tx1"/>
                </a:solidFill>
              </a:rPr>
              <a:t>!</a:t>
            </a:r>
            <a:r>
              <a:rPr lang="es-ES" sz="2000">
                <a:solidFill>
                  <a:schemeClr val="tx1"/>
                </a:solidFill>
              </a:rPr>
              <a:t> </a:t>
            </a:r>
            <a:r>
              <a:rPr lang="en-GB" sz="2000">
                <a:solidFill>
                  <a:schemeClr val="tx1"/>
                </a:solidFill>
              </a:rPr>
              <a:t>________</a:t>
            </a:r>
            <a:r>
              <a:rPr lang="es-GB" sz="2000">
                <a:solidFill>
                  <a:schemeClr val="tx1"/>
                </a:solidFill>
              </a:rPr>
              <a:t>___</a:t>
            </a:r>
            <a:r>
              <a:rPr lang="es-ES" sz="2000">
                <a:solidFill>
                  <a:schemeClr val="tx1"/>
                </a:solidFill>
              </a:rPr>
              <a:t>__</a:t>
            </a:r>
            <a:r>
              <a:rPr lang="es-GB" sz="2000">
                <a:solidFill>
                  <a:schemeClr val="tx1"/>
                </a:solidFill>
              </a:rPr>
              <a:t> </a:t>
            </a:r>
            <a:r>
              <a:rPr lang="en-GB" sz="2000">
                <a:solidFill>
                  <a:schemeClr val="tx1"/>
                </a:solidFill>
              </a:rPr>
              <a:t>para un plato tradicional</a:t>
            </a:r>
            <a:r>
              <a:rPr lang="es-GB" sz="2000">
                <a:solidFill>
                  <a:schemeClr val="tx1"/>
                </a:solidFill>
              </a:rPr>
              <a:t>.</a:t>
            </a:r>
            <a:endParaRPr lang="es-GB" sz="2000" dirty="0">
              <a:solidFill>
                <a:schemeClr val="tx1"/>
              </a:solidFill>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517372" y="5469554"/>
            <a:ext cx="491695" cy="400110"/>
          </a:xfrm>
          <a:prstGeom prst="rect">
            <a:avLst/>
          </a:prstGeom>
          <a:noFill/>
        </p:spPr>
        <p:txBody>
          <a:bodyPr wrap="square" rtlCol="0">
            <a:spAutoFit/>
          </a:bodyPr>
          <a:lstStyle/>
          <a:p>
            <a:r>
              <a:rPr lang="es-GB" sz="2000" b="1" dirty="0">
                <a:highlight>
                  <a:srgbClr val="E3EAFD"/>
                </a:highlight>
              </a:rPr>
              <a:t>5</a:t>
            </a:r>
          </a:p>
        </p:txBody>
      </p:sp>
      <p:sp>
        <p:nvSpPr>
          <p:cNvPr id="3" name="CuadroTexto 2">
            <a:extLst>
              <a:ext uri="{FF2B5EF4-FFF2-40B4-BE49-F238E27FC236}">
                <a16:creationId xmlns:a16="http://schemas.microsoft.com/office/drawing/2014/main" id="{D7C4B328-439C-6B4C-B7DC-08226FC27AD9}"/>
              </a:ext>
            </a:extLst>
          </p:cNvPr>
          <p:cNvSpPr txBox="1"/>
          <p:nvPr/>
        </p:nvSpPr>
        <p:spPr>
          <a:xfrm>
            <a:off x="7298630" y="931004"/>
            <a:ext cx="1178528" cy="400110"/>
          </a:xfrm>
          <a:prstGeom prst="rect">
            <a:avLst/>
          </a:prstGeom>
          <a:noFill/>
        </p:spPr>
        <p:txBody>
          <a:bodyPr wrap="none" rtlCol="0">
            <a:spAutoFit/>
          </a:bodyPr>
          <a:lstStyle/>
          <a:p>
            <a:r>
              <a:rPr lang="es-GB" sz="2000" b="1" dirty="0"/>
              <a:t>cuestan</a:t>
            </a:r>
          </a:p>
        </p:txBody>
      </p:sp>
      <p:sp>
        <p:nvSpPr>
          <p:cNvPr id="33" name="CuadroTexto 32">
            <a:extLst>
              <a:ext uri="{FF2B5EF4-FFF2-40B4-BE49-F238E27FC236}">
                <a16:creationId xmlns:a16="http://schemas.microsoft.com/office/drawing/2014/main" id="{35F9BDAB-B82F-C84C-AE0E-0132E723B702}"/>
              </a:ext>
            </a:extLst>
          </p:cNvPr>
          <p:cNvSpPr txBox="1"/>
          <p:nvPr/>
        </p:nvSpPr>
        <p:spPr>
          <a:xfrm>
            <a:off x="7261325" y="1752351"/>
            <a:ext cx="572593" cy="400110"/>
          </a:xfrm>
          <a:prstGeom prst="rect">
            <a:avLst/>
          </a:prstGeom>
          <a:noFill/>
        </p:spPr>
        <p:txBody>
          <a:bodyPr wrap="none" rtlCol="0">
            <a:spAutoFit/>
          </a:bodyPr>
          <a:lstStyle/>
          <a:p>
            <a:r>
              <a:rPr lang="es-GB" sz="2000" b="1" dirty="0"/>
              <a:t>Los</a:t>
            </a:r>
          </a:p>
        </p:txBody>
      </p:sp>
      <p:sp>
        <p:nvSpPr>
          <p:cNvPr id="34" name="CuadroTexto 33">
            <a:extLst>
              <a:ext uri="{FF2B5EF4-FFF2-40B4-BE49-F238E27FC236}">
                <a16:creationId xmlns:a16="http://schemas.microsoft.com/office/drawing/2014/main" id="{3C266673-4C0D-424D-929A-44A4C41930A8}"/>
              </a:ext>
            </a:extLst>
          </p:cNvPr>
          <p:cNvSpPr txBox="1"/>
          <p:nvPr/>
        </p:nvSpPr>
        <p:spPr>
          <a:xfrm>
            <a:off x="8192423" y="3243205"/>
            <a:ext cx="960519" cy="400110"/>
          </a:xfrm>
          <a:prstGeom prst="rect">
            <a:avLst/>
          </a:prstGeom>
          <a:noFill/>
        </p:spPr>
        <p:txBody>
          <a:bodyPr wrap="none" rtlCol="0">
            <a:spAutoFit/>
          </a:bodyPr>
          <a:lstStyle/>
          <a:p>
            <a:r>
              <a:rPr lang="es-ES" sz="2000" b="1"/>
              <a:t>fruta y</a:t>
            </a:r>
            <a:endParaRPr lang="es-GB" sz="2000" b="1" dirty="0"/>
          </a:p>
        </p:txBody>
      </p:sp>
      <p:sp>
        <p:nvSpPr>
          <p:cNvPr id="38" name="CuadroTexto 37">
            <a:extLst>
              <a:ext uri="{FF2B5EF4-FFF2-40B4-BE49-F238E27FC236}">
                <a16:creationId xmlns:a16="http://schemas.microsoft.com/office/drawing/2014/main" id="{22A382AA-B790-9846-989A-65417C547B5A}"/>
              </a:ext>
            </a:extLst>
          </p:cNvPr>
          <p:cNvSpPr txBox="1"/>
          <p:nvPr/>
        </p:nvSpPr>
        <p:spPr>
          <a:xfrm>
            <a:off x="6793462" y="5491087"/>
            <a:ext cx="1709122" cy="400110"/>
          </a:xfrm>
          <a:prstGeom prst="rect">
            <a:avLst/>
          </a:prstGeom>
          <a:noFill/>
        </p:spPr>
        <p:txBody>
          <a:bodyPr wrap="none" rtlCol="0">
            <a:spAutoFit/>
          </a:bodyPr>
          <a:lstStyle/>
          <a:p>
            <a:r>
              <a:rPr lang="es-ES" sz="2000" b="1"/>
              <a:t>Las necesito</a:t>
            </a:r>
            <a:endParaRPr lang="es-GB" sz="2000" b="1" dirty="0"/>
          </a:p>
        </p:txBody>
      </p:sp>
      <p:sp>
        <p:nvSpPr>
          <p:cNvPr id="41" name="CuadroTexto 40">
            <a:extLst>
              <a:ext uri="{FF2B5EF4-FFF2-40B4-BE49-F238E27FC236}">
                <a16:creationId xmlns:a16="http://schemas.microsoft.com/office/drawing/2014/main" id="{BDB750EB-E5F3-1747-BC01-1813523BD4D0}"/>
              </a:ext>
            </a:extLst>
          </p:cNvPr>
          <p:cNvSpPr txBox="1"/>
          <p:nvPr/>
        </p:nvSpPr>
        <p:spPr>
          <a:xfrm>
            <a:off x="7752510" y="1756462"/>
            <a:ext cx="1253869" cy="400110"/>
          </a:xfrm>
          <a:prstGeom prst="rect">
            <a:avLst/>
          </a:prstGeom>
          <a:noFill/>
        </p:spPr>
        <p:txBody>
          <a:bodyPr wrap="none" rtlCol="0">
            <a:spAutoFit/>
          </a:bodyPr>
          <a:lstStyle/>
          <a:p>
            <a:r>
              <a:rPr lang="es-ES" sz="2000" b="1" dirty="0" err="1"/>
              <a:t>prefier</a:t>
            </a:r>
            <a:r>
              <a:rPr lang="es-GB" sz="2000" b="1"/>
              <a:t>es</a:t>
            </a:r>
            <a:endParaRPr lang="es-GB" sz="2000" b="1" dirty="0"/>
          </a:p>
        </p:txBody>
      </p:sp>
      <p:sp>
        <p:nvSpPr>
          <p:cNvPr id="43" name="CuadroTexto 37">
            <a:extLst>
              <a:ext uri="{FF2B5EF4-FFF2-40B4-BE49-F238E27FC236}">
                <a16:creationId xmlns:a16="http://schemas.microsoft.com/office/drawing/2014/main" id="{22A382AA-B790-9846-989A-65417C547B5A}"/>
              </a:ext>
            </a:extLst>
          </p:cNvPr>
          <p:cNvSpPr txBox="1"/>
          <p:nvPr/>
        </p:nvSpPr>
        <p:spPr>
          <a:xfrm>
            <a:off x="6892158" y="4543646"/>
            <a:ext cx="2000869" cy="400110"/>
          </a:xfrm>
          <a:prstGeom prst="rect">
            <a:avLst/>
          </a:prstGeom>
          <a:noFill/>
        </p:spPr>
        <p:txBody>
          <a:bodyPr wrap="none" rtlCol="0">
            <a:spAutoFit/>
          </a:bodyPr>
          <a:lstStyle/>
          <a:p>
            <a:r>
              <a:rPr lang="es-ES" sz="2000" b="1"/>
              <a:t>Puedes probar</a:t>
            </a:r>
            <a:endParaRPr lang="es-GB" sz="2000" b="1" dirty="0"/>
          </a:p>
        </p:txBody>
      </p:sp>
      <p:sp>
        <p:nvSpPr>
          <p:cNvPr id="4" name="Rectangle 3"/>
          <p:cNvSpPr/>
          <p:nvPr/>
        </p:nvSpPr>
        <p:spPr>
          <a:xfrm>
            <a:off x="7498897" y="3554002"/>
            <a:ext cx="1261884" cy="400110"/>
          </a:xfrm>
          <a:prstGeom prst="rect">
            <a:avLst/>
          </a:prstGeom>
        </p:spPr>
        <p:txBody>
          <a:bodyPr wrap="none">
            <a:spAutoFit/>
          </a:bodyPr>
          <a:lstStyle/>
          <a:p>
            <a:r>
              <a:rPr lang="es-ES" sz="2000" b="1"/>
              <a:t>verduras</a:t>
            </a:r>
            <a:endParaRPr lang="es-GB" sz="2000" b="1" dirty="0"/>
          </a:p>
        </p:txBody>
      </p:sp>
    </p:spTree>
    <p:extLst>
      <p:ext uri="{BB962C8B-B14F-4D97-AF65-F5344CB8AC3E}">
        <p14:creationId xmlns:p14="http://schemas.microsoft.com/office/powerpoint/2010/main" val="30309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38" grpId="0"/>
      <p:bldP spid="41" grpId="0"/>
      <p:bldP spid="4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332657" cy="363751"/>
          </a:xfrm>
          <a:solidFill>
            <a:schemeClr val="bg1"/>
          </a:solidFill>
        </p:spPr>
        <p:txBody>
          <a:bodyPr>
            <a:noAutofit/>
          </a:bodyPr>
          <a:lstStyle/>
          <a:p>
            <a:r>
              <a:rPr lang="es-GB" sz="2400" b="1" dirty="0"/>
              <a:t>Mira las respuestas. ¿Tu traducción es correcta?</a:t>
            </a:r>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39674"/>
              <a:gd name="adj2" fmla="val 1217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Hi, how much do the eggs cost?</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43547" y="1700230"/>
            <a:ext cx="3400957" cy="87302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Do </a:t>
            </a:r>
            <a:r>
              <a:rPr lang="es-GB" sz="2000">
                <a:solidFill>
                  <a:schemeClr val="tx1"/>
                </a:solidFill>
              </a:rPr>
              <a:t>you </a:t>
            </a:r>
            <a:r>
              <a:rPr lang="en-GB" sz="2000" dirty="0">
                <a:solidFill>
                  <a:schemeClr val="tx1"/>
                </a:solidFill>
              </a:rPr>
              <a:t>prefer</a:t>
            </a:r>
            <a:r>
              <a:rPr lang="es-GB" sz="2000">
                <a:solidFill>
                  <a:schemeClr val="tx1"/>
                </a:solidFill>
              </a:rPr>
              <a:t> </a:t>
            </a:r>
            <a:r>
              <a:rPr lang="es-GB" sz="2000" dirty="0">
                <a:solidFill>
                  <a:schemeClr val="tx1"/>
                </a:solidFill>
              </a:rPr>
              <a:t>them 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83312" y="2586066"/>
            <a:ext cx="2847910" cy="12770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Mmmm, </a:t>
            </a:r>
            <a:r>
              <a:rPr lang="es-GB" sz="2000">
                <a:solidFill>
                  <a:schemeClr val="tx1"/>
                </a:solidFill>
              </a:rPr>
              <a:t>big. I also want to buy </a:t>
            </a:r>
            <a:r>
              <a:rPr lang="en-GB" sz="2000">
                <a:solidFill>
                  <a:schemeClr val="tx1"/>
                </a:solidFill>
              </a:rPr>
              <a:t>fruit and vegetables.</a:t>
            </a:r>
            <a:endParaRPr lang="es-GB" sz="2000" dirty="0">
              <a:solidFill>
                <a:schemeClr val="tx1"/>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759527" y="3863111"/>
            <a:ext cx="3207885" cy="764948"/>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  Look - I have some fresh apples*! </a:t>
            </a:r>
            <a:endParaRPr lang="es-GB" sz="2000" dirty="0">
              <a:solidFill>
                <a:schemeClr val="tx1"/>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3138724" y="4628059"/>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Perfect, </a:t>
            </a:r>
            <a:r>
              <a:rPr lang="es-GB" sz="2000">
                <a:solidFill>
                  <a:schemeClr val="tx1"/>
                </a:solidFill>
              </a:rPr>
              <a:t>thank you! I need them for a traditional dish.</a:t>
            </a:r>
            <a:endParaRPr lang="es-GB" sz="2000" dirty="0">
              <a:solidFill>
                <a:schemeClr val="tx1"/>
              </a:solidFill>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43547" y="1688106"/>
            <a:ext cx="328936" cy="400110"/>
          </a:xfrm>
          <a:prstGeom prst="rect">
            <a:avLst/>
          </a:prstGeom>
          <a:noFill/>
        </p:spPr>
        <p:txBody>
          <a:bodyPr wrap="none" rtlCol="0">
            <a:spAutoFit/>
          </a:bodyPr>
          <a:lstStyle/>
          <a:p>
            <a:r>
              <a:rPr lang="es-GB" sz="2000" b="1" dirty="0">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45664" y="2608979"/>
            <a:ext cx="328936" cy="400110"/>
          </a:xfrm>
          <a:prstGeom prst="rect">
            <a:avLst/>
          </a:prstGeom>
          <a:noFill/>
        </p:spPr>
        <p:txBody>
          <a:bodyPr wrap="none" rtlCol="0">
            <a:spAutoFit/>
          </a:bodyPr>
          <a:lstStyle/>
          <a:p>
            <a:r>
              <a:rPr lang="es-GB" sz="2000" b="1" dirty="0">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Hola, ¿cuánto cuestan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628310" y="1658540"/>
            <a:ext cx="3075329" cy="981456"/>
          </a:xfrm>
          <a:prstGeom prst="wedgeRoundRectCallout">
            <a:avLst>
              <a:gd name="adj1" fmla="val -58914"/>
              <a:gd name="adj2" fmla="val -231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a:t>
            </a:r>
            <a:r>
              <a:rPr lang="es-GB" sz="2000">
                <a:solidFill>
                  <a:schemeClr val="tx1"/>
                </a:solidFill>
              </a:rPr>
              <a:t>Los </a:t>
            </a:r>
            <a:r>
              <a:rPr lang="en-GB" sz="2000">
                <a:solidFill>
                  <a:schemeClr val="tx1"/>
                </a:solidFill>
              </a:rPr>
              <a:t>prefieres</a:t>
            </a:r>
            <a:r>
              <a:rPr lang="es-GB" sz="2000">
                <a:solidFill>
                  <a:schemeClr val="tx1"/>
                </a:solidFill>
              </a:rPr>
              <a:t> </a:t>
            </a:r>
            <a:r>
              <a:rPr lang="es-GB" sz="2000" dirty="0">
                <a:solidFill>
                  <a:schemeClr val="tx1"/>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96826" y="1658540"/>
            <a:ext cx="328936" cy="400110"/>
          </a:xfrm>
          <a:prstGeom prst="rect">
            <a:avLst/>
          </a:prstGeom>
          <a:noFill/>
        </p:spPr>
        <p:txBody>
          <a:bodyPr wrap="none" rtlCol="0">
            <a:spAutoFit/>
          </a:bodyPr>
          <a:lstStyle/>
          <a:p>
            <a:r>
              <a:rPr lang="es-GB" sz="2000" b="1" dirty="0">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496934" y="2647182"/>
            <a:ext cx="3331121" cy="130979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Mmmm, </a:t>
            </a:r>
            <a:r>
              <a:rPr lang="es-GB" sz="2000">
                <a:solidFill>
                  <a:schemeClr val="tx1"/>
                </a:solidFill>
              </a:rPr>
              <a:t>grandes</a:t>
            </a:r>
            <a:r>
              <a:rPr lang="es-GB" sz="2000" dirty="0">
                <a:solidFill>
                  <a:schemeClr val="tx1"/>
                </a:solidFill>
              </a:rPr>
              <a:t>. También quiero </a:t>
            </a:r>
            <a:r>
              <a:rPr lang="es-GB" sz="2000">
                <a:solidFill>
                  <a:schemeClr val="tx1"/>
                </a:solidFill>
              </a:rPr>
              <a:t>comprar </a:t>
            </a:r>
            <a:r>
              <a:rPr lang="en-GB" sz="2000">
                <a:solidFill>
                  <a:schemeClr val="tx1"/>
                </a:solidFill>
              </a:rPr>
              <a:t>fruta y verduras.</a:t>
            </a:r>
            <a:endParaRPr lang="es-GB" sz="2000" dirty="0">
              <a:solidFill>
                <a:schemeClr val="tx1"/>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71936" y="2690885"/>
            <a:ext cx="328936" cy="400110"/>
          </a:xfrm>
          <a:prstGeom prst="rect">
            <a:avLst/>
          </a:prstGeom>
          <a:noFill/>
        </p:spPr>
        <p:txBody>
          <a:bodyPr wrap="none" rtlCol="0">
            <a:spAutoFit/>
          </a:bodyPr>
          <a:lstStyle/>
          <a:p>
            <a:r>
              <a:rPr lang="es-GB" sz="2000" b="1" dirty="0">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859803" y="3964164"/>
            <a:ext cx="3147532" cy="923108"/>
          </a:xfrm>
          <a:prstGeom prst="wedgeRoundRectCallout">
            <a:avLst>
              <a:gd name="adj1" fmla="val -60849"/>
              <a:gd name="adj2" fmla="val -571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Mira - tengo unas manzanas frescas. </a:t>
            </a:r>
            <a:endParaRPr lang="es-GB" sz="2000" dirty="0">
              <a:solidFill>
                <a:schemeClr val="tx1"/>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759527" y="3838054"/>
            <a:ext cx="328936" cy="400110"/>
          </a:xfrm>
          <a:prstGeom prst="rect">
            <a:avLst/>
          </a:prstGeom>
          <a:noFill/>
        </p:spPr>
        <p:txBody>
          <a:bodyPr wrap="none" rtlCol="0">
            <a:spAutoFit/>
          </a:bodyPr>
          <a:lstStyle/>
          <a:p>
            <a:r>
              <a:rPr lang="es-GB" sz="2000" b="1" dirty="0">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3104563" y="4972183"/>
            <a:ext cx="328936" cy="400110"/>
          </a:xfrm>
          <a:prstGeom prst="rect">
            <a:avLst/>
          </a:prstGeom>
          <a:noFill/>
        </p:spPr>
        <p:txBody>
          <a:bodyPr wrap="none" rtlCol="0">
            <a:spAutoFit/>
          </a:bodyPr>
          <a:lstStyle/>
          <a:p>
            <a:r>
              <a:rPr lang="es-GB" sz="2000" b="1" dirty="0">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557348" y="2491609"/>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78399" y="3964164"/>
            <a:ext cx="328936" cy="400110"/>
          </a:xfrm>
          <a:prstGeom prst="rect">
            <a:avLst/>
          </a:prstGeom>
          <a:noFill/>
        </p:spPr>
        <p:txBody>
          <a:bodyPr wrap="none" rtlCol="0">
            <a:spAutoFit/>
          </a:bodyPr>
          <a:lstStyle/>
          <a:p>
            <a:r>
              <a:rPr lang="es-GB" sz="2000" b="1" dirty="0">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888379" y="4895885"/>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tx1"/>
                </a:solidFill>
              </a:rPr>
              <a:t>¡</a:t>
            </a:r>
            <a:r>
              <a:rPr lang="en-GB" sz="2000">
                <a:solidFill>
                  <a:schemeClr val="tx1"/>
                </a:solidFill>
              </a:rPr>
              <a:t>Perfecto, </a:t>
            </a:r>
            <a:r>
              <a:rPr lang="es-GB" sz="2000">
                <a:solidFill>
                  <a:schemeClr val="tx1"/>
                </a:solidFill>
              </a:rPr>
              <a:t>gracias</a:t>
            </a:r>
            <a:r>
              <a:rPr lang="es-GB" sz="2000" dirty="0">
                <a:solidFill>
                  <a:schemeClr val="tx1"/>
                </a:solidFill>
              </a:rPr>
              <a:t>! Las necesito para un plato tradicional.</a:t>
            </a: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675657" y="5478324"/>
            <a:ext cx="491695" cy="400110"/>
          </a:xfrm>
          <a:prstGeom prst="rect">
            <a:avLst/>
          </a:prstGeom>
          <a:noFill/>
        </p:spPr>
        <p:txBody>
          <a:bodyPr wrap="square" rtlCol="0">
            <a:spAutoFit/>
          </a:bodyPr>
          <a:lstStyle/>
          <a:p>
            <a:r>
              <a:rPr lang="es-GB" sz="2000" b="1" dirty="0">
                <a:highlight>
                  <a:srgbClr val="E3EAFD"/>
                </a:highlight>
              </a:rPr>
              <a:t>5</a:t>
            </a:r>
          </a:p>
        </p:txBody>
      </p:sp>
      <p:sp>
        <p:nvSpPr>
          <p:cNvPr id="3" name="Rectangle 2"/>
          <p:cNvSpPr/>
          <p:nvPr/>
        </p:nvSpPr>
        <p:spPr>
          <a:xfrm>
            <a:off x="9631098" y="6001322"/>
            <a:ext cx="2553904" cy="369332"/>
          </a:xfrm>
          <a:prstGeom prst="rect">
            <a:avLst/>
          </a:prstGeom>
          <a:solidFill>
            <a:schemeClr val="accent2">
              <a:lumMod val="20000"/>
              <a:lumOff val="80000"/>
            </a:schemeClr>
          </a:solidFill>
        </p:spPr>
        <p:txBody>
          <a:bodyPr wrap="none">
            <a:spAutoFit/>
          </a:bodyPr>
          <a:lstStyle/>
          <a:p>
            <a:r>
              <a:rPr lang="en-GB"/>
              <a:t>*apple = la manzana</a:t>
            </a:r>
          </a:p>
        </p:txBody>
      </p:sp>
    </p:spTree>
    <p:extLst>
      <p:ext uri="{BB962C8B-B14F-4D97-AF65-F5344CB8AC3E}">
        <p14:creationId xmlns:p14="http://schemas.microsoft.com/office/powerpoint/2010/main" val="1177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6" grpId="0"/>
      <p:bldP spid="27" grpId="0" animBg="1"/>
      <p:bldP spid="31" grpId="0"/>
      <p:bldP spid="29" grpId="0" animBg="1"/>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1.1, </a:t>
            </a:r>
            <a:r>
              <a:rPr kumimoji="0" lang="en-GB" sz="2800" b="1" i="0" u="none" strike="noStrike" kern="1200" cap="none" spc="0" normalizeH="0" baseline="0" noProof="0">
                <a:ln>
                  <a:noFill/>
                </a:ln>
                <a:effectLst/>
                <a:uLnTx/>
                <a:uFillTx/>
                <a:latin typeface="Century Gothic" panose="020B0502020202020204" pitchFamily="34" charset="0"/>
                <a:ea typeface="Calibri" panose="020F0502020204030204" pitchFamily="34" charset="0"/>
                <a:cs typeface="Calibri" panose="020F0502020204030204" pitchFamily="34" charset="0"/>
              </a:rPr>
              <a:t>Week 6)</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265514" y="2038160"/>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303521" y="2665066"/>
            <a:ext cx="103384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Quizlet QR code</a:t>
            </a:r>
            <a:br>
              <a:rPr kumimoji="0" lang="en-GB" sz="2400" b="0" i="0" u="none" strike="noStrike" kern="1200" cap="none" spc="0" normalizeH="0" baseline="0" noProof="0" dirty="0">
                <a:ln>
                  <a:noFill/>
                </a:ln>
                <a:effectLst/>
                <a:uLnTx/>
                <a:uFillTx/>
                <a:latin typeface="Century Gothic" panose="020F0302020204030204"/>
                <a:ea typeface="+mn-ea"/>
                <a:cs typeface="+mn-cs"/>
              </a:rPr>
            </a:b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CF3B2B03-DABF-5649-BF1F-8CA2D12DC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412" y="3756097"/>
            <a:ext cx="1636649" cy="1609372"/>
          </a:xfrm>
          <a:prstGeom prst="rect">
            <a:avLst/>
          </a:prstGeom>
        </p:spPr>
      </p:pic>
    </p:spTree>
    <p:extLst>
      <p:ext uri="{BB962C8B-B14F-4D97-AF65-F5344CB8AC3E}">
        <p14:creationId xmlns:p14="http://schemas.microsoft.com/office/powerpoint/2010/main" val="4086323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33287" y="2779563"/>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habla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413731" y="3352794"/>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324409" y="4065789"/>
            <a:ext cx="79240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escucha</a:t>
            </a:r>
            <a:r>
              <a:rPr lang="en-GB" sz="2200" dirty="0">
                <a:latin typeface="Century Gothic" panose="020B0502020202020204" pitchFamily="34" charset="0"/>
              </a:rPr>
              <a:t>,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la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tarjeta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y escribe):</a:t>
            </a:r>
          </a:p>
        </p:txBody>
      </p:sp>
      <p:sp>
        <p:nvSpPr>
          <p:cNvPr id="10" name="Rectangle 9">
            <a:extLst>
              <a:ext uri="{FF2B5EF4-FFF2-40B4-BE49-F238E27FC236}">
                <a16:creationId xmlns:a16="http://schemas.microsoft.com/office/drawing/2014/main" id="{83025A3C-E343-4256-A0A3-021D67A2B811}"/>
              </a:ext>
            </a:extLst>
          </p:cNvPr>
          <p:cNvSpPr/>
          <p:nvPr/>
        </p:nvSpPr>
        <p:spPr>
          <a:xfrm>
            <a:off x="405321" y="3432518"/>
            <a:ext cx="570615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1</a:t>
            </a:r>
            <a:r>
              <a:rPr kumimoji="0" lang="en-GB" sz="2200" b="0" i="0" u="none" strike="noStrike" kern="1200" cap="none" spc="0" normalizeH="0" baseline="0" noProof="0">
                <a:ln>
                  <a:noFill/>
                </a:ln>
                <a:effectLst/>
                <a:uLnTx/>
                <a:uFillTx/>
                <a:latin typeface="Century Gothic" panose="020B0502020202020204" pitchFamily="34" charset="0"/>
                <a:ea typeface="+mn-ea"/>
                <a:cs typeface="+mn-cs"/>
              </a:rPr>
              <a:t>. She buys it </a:t>
            </a:r>
            <a:r>
              <a:rPr kumimoji="0" lang="en-GB" sz="2200" b="1" i="0" u="none" strike="noStrike" kern="1200" cap="none" spc="0" normalizeH="0" baseline="0" noProof="0">
                <a:ln>
                  <a:noFill/>
                </a:ln>
                <a:effectLst/>
                <a:uLnTx/>
                <a:uFillTx/>
                <a:latin typeface="Century Gothic" panose="020B0502020202020204" pitchFamily="34" charset="0"/>
                <a:ea typeface="+mn-ea"/>
                <a:cs typeface="+mn-cs"/>
              </a:rPr>
              <a:t>(m) </a:t>
            </a:r>
            <a:r>
              <a:rPr kumimoji="0" lang="en-GB" sz="2200" b="0" i="0" u="none" strike="noStrike" kern="1200" cap="none" spc="0" normalizeH="0" baseline="0" noProof="0">
                <a:ln>
                  <a:noFill/>
                </a:ln>
                <a:effectLst/>
                <a:uLnTx/>
                <a:uFillTx/>
                <a:latin typeface="Century Gothic" panose="020B0502020202020204" pitchFamily="34" charset="0"/>
                <a:ea typeface="+mn-ea"/>
                <a:cs typeface="+mn-cs"/>
              </a:rPr>
              <a:t>at the market.</a:t>
            </a:r>
            <a:endParaRPr kumimoji="0" lang="en-GB"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0" y="213557"/>
            <a:ext cx="3977640" cy="647577"/>
          </a:xfrm>
        </p:spPr>
        <p:txBody>
          <a:bodyPr>
            <a:noAutofit/>
          </a:bodyPr>
          <a:lstStyle/>
          <a:p>
            <a:pPr rtl="0" eaLnBrk="1" latinLnBrk="0" hangingPunct="1"/>
            <a:r>
              <a:rPr lang="en-GB" sz="2800" b="1" dirty="0">
                <a:ea typeface="+mn-ea"/>
                <a:cs typeface="+mn-cs"/>
              </a:rPr>
              <a:t>Lucía </a:t>
            </a:r>
            <a:r>
              <a:rPr lang="en-GB" sz="2800" b="1" dirty="0" err="1">
                <a:ea typeface="+mn-ea"/>
                <a:cs typeface="+mn-cs"/>
              </a:rPr>
              <a:t>en</a:t>
            </a:r>
            <a:r>
              <a:rPr lang="en-GB" sz="2800" b="1" dirty="0">
                <a:ea typeface="+mn-ea"/>
                <a:cs typeface="+mn-cs"/>
              </a:rPr>
              <a:t> la </a:t>
            </a:r>
            <a:r>
              <a:rPr lang="en-GB" sz="2800" b="1" dirty="0" err="1">
                <a:ea typeface="+mn-ea"/>
                <a:cs typeface="+mn-cs"/>
              </a:rPr>
              <a:t>cocina</a:t>
            </a:r>
            <a:endParaRPr lang="en-GB" sz="2800" dirty="0">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79131" y="207366"/>
            <a:ext cx="2609669" cy="436101"/>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304233" y="2206746"/>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304233" y="1666479"/>
            <a:ext cx="11350248"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Persona B: </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look at the cards. Is it ‘A’ or ‘B’? Write down the correct letter and also complete the table in</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j-ea"/>
                <a:cs typeface="+mj-cs"/>
              </a:rPr>
              <a:t> English with the location.</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29" name="Rounded Rectangular Callout 28"/>
          <p:cNvSpPr/>
          <p:nvPr/>
        </p:nvSpPr>
        <p:spPr>
          <a:xfrm>
            <a:off x="3332100" y="2305010"/>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Lo</a:t>
            </a:r>
            <a:r>
              <a:rPr kumimoji="0" lang="es-ES" sz="2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compra en el mercado.</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35" name="Tabla 9">
            <a:extLst>
              <a:ext uri="{FF2B5EF4-FFF2-40B4-BE49-F238E27FC236}">
                <a16:creationId xmlns:a16="http://schemas.microsoft.com/office/drawing/2014/main" id="{F4EEAD7E-ACAE-5748-A7CE-1606A683E592}"/>
              </a:ext>
            </a:extLst>
          </p:cNvPr>
          <p:cNvGraphicFramePr>
            <a:graphicFrameLocks noGrp="1"/>
          </p:cNvGraphicFramePr>
          <p:nvPr>
            <p:extLst>
              <p:ext uri="{D42A27DB-BD31-4B8C-83A1-F6EECF244321}">
                <p14:modId xmlns:p14="http://schemas.microsoft.com/office/powerpoint/2010/main" val="354275014"/>
              </p:ext>
            </p:extLst>
          </p:nvPr>
        </p:nvGraphicFramePr>
        <p:xfrm>
          <a:off x="405321" y="4586011"/>
          <a:ext cx="3828435" cy="1660455"/>
        </p:xfrm>
        <a:graphic>
          <a:graphicData uri="http://schemas.openxmlformats.org/drawingml/2006/table">
            <a:tbl>
              <a:tblPr firstRow="1" bandRow="1">
                <a:tableStyleId>{BDBED569-4797-4DF1-A0F4-6AAB3CD982D8}</a:tableStyleId>
              </a:tblPr>
              <a:tblGrid>
                <a:gridCol w="251669">
                  <a:extLst>
                    <a:ext uri="{9D8B030D-6E8A-4147-A177-3AD203B41FA5}">
                      <a16:colId xmlns:a16="http://schemas.microsoft.com/office/drawing/2014/main" val="3027480012"/>
                    </a:ext>
                  </a:extLst>
                </a:gridCol>
                <a:gridCol w="1019458">
                  <a:extLst>
                    <a:ext uri="{9D8B030D-6E8A-4147-A177-3AD203B41FA5}">
                      <a16:colId xmlns:a16="http://schemas.microsoft.com/office/drawing/2014/main" val="1245727663"/>
                    </a:ext>
                  </a:extLst>
                </a:gridCol>
                <a:gridCol w="2557308">
                  <a:extLst>
                    <a:ext uri="{9D8B030D-6E8A-4147-A177-3AD203B41FA5}">
                      <a16:colId xmlns:a16="http://schemas.microsoft.com/office/drawing/2014/main" val="2168362505"/>
                    </a:ext>
                  </a:extLst>
                </a:gridCol>
              </a:tblGrid>
              <a:tr h="542278">
                <a:tc>
                  <a:txBody>
                    <a:bodyPr/>
                    <a:lstStyle/>
                    <a:p>
                      <a:endParaRPr lang="es-GB" sz="2000">
                        <a:solidFill>
                          <a:schemeClr val="accent5">
                            <a:lumMod val="50000"/>
                          </a:schemeClr>
                        </a:solidFill>
                      </a:endParaRPr>
                    </a:p>
                  </a:txBody>
                  <a:tcPr/>
                </a:tc>
                <a:tc>
                  <a:txBody>
                    <a:bodyPr/>
                    <a:lstStyle/>
                    <a:p>
                      <a:pPr algn="ctr"/>
                      <a:r>
                        <a:rPr lang="en-GB" sz="2000" dirty="0" err="1">
                          <a:solidFill>
                            <a:schemeClr val="tx1"/>
                          </a:solidFill>
                        </a:rPr>
                        <a:t>Letra</a:t>
                      </a:r>
                      <a:endParaRPr lang="es-GB" sz="20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chemeClr val="tx1"/>
                          </a:solidFill>
                        </a:rPr>
                        <a:t>¿</a:t>
                      </a:r>
                      <a:r>
                        <a:rPr lang="en-GB" sz="2000" dirty="0" err="1">
                          <a:solidFill>
                            <a:schemeClr val="tx1"/>
                          </a:solidFill>
                        </a:rPr>
                        <a:t>Dónde</a:t>
                      </a:r>
                      <a:r>
                        <a:rPr lang="en-GB" sz="2000"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tc>
                <a:extLst>
                  <a:ext uri="{0D108BD9-81ED-4DB2-BD59-A6C34878D82A}">
                    <a16:rowId xmlns:a16="http://schemas.microsoft.com/office/drawing/2014/main" val="1418168881"/>
                  </a:ext>
                </a:extLst>
              </a:tr>
              <a:tr h="959415">
                <a:tc>
                  <a:txBody>
                    <a:bodyPr/>
                    <a:lstStyle/>
                    <a:p>
                      <a:r>
                        <a:rPr lang="es-GB" sz="2000" dirty="0">
                          <a:solidFill>
                            <a:schemeClr val="accent5">
                              <a:lumMod val="50000"/>
                            </a:schemeClr>
                          </a:solidFill>
                        </a:rPr>
                        <a:t>1</a:t>
                      </a:r>
                    </a:p>
                  </a:txBody>
                  <a:tcPr anchor="ctr"/>
                </a:tc>
                <a:tc>
                  <a:txBody>
                    <a:bodyPr/>
                    <a:lstStyle/>
                    <a:p>
                      <a:pPr algn="ctr"/>
                      <a:endParaRPr lang="es-GB" sz="2000" dirty="0">
                        <a:solidFill>
                          <a:schemeClr val="tx1"/>
                        </a:solidFill>
                      </a:endParaRPr>
                    </a:p>
                  </a:txBody>
                  <a:tcPr/>
                </a:tc>
                <a:tc>
                  <a:txBody>
                    <a:bodyPr/>
                    <a:lstStyle/>
                    <a:p>
                      <a:pPr algn="ctr"/>
                      <a:endParaRPr lang="es-GB" sz="2000" dirty="0">
                        <a:solidFill>
                          <a:schemeClr val="tx1"/>
                        </a:solidFill>
                      </a:endParaRPr>
                    </a:p>
                  </a:txBody>
                  <a:tcPr anchor="ctr"/>
                </a:tc>
                <a:extLst>
                  <a:ext uri="{0D108BD9-81ED-4DB2-BD59-A6C34878D82A}">
                    <a16:rowId xmlns:a16="http://schemas.microsoft.com/office/drawing/2014/main" val="778699487"/>
                  </a:ext>
                </a:extLst>
              </a:tr>
            </a:tbl>
          </a:graphicData>
        </a:graphic>
      </p:graphicFrame>
      <p:sp>
        <p:nvSpPr>
          <p:cNvPr id="37" name="Rectangle 21">
            <a:extLst>
              <a:ext uri="{FF2B5EF4-FFF2-40B4-BE49-F238E27FC236}">
                <a16:creationId xmlns:a16="http://schemas.microsoft.com/office/drawing/2014/main" id="{CE172848-EA7F-A74C-9C7A-E3849858E64B}"/>
              </a:ext>
            </a:extLst>
          </p:cNvPr>
          <p:cNvSpPr/>
          <p:nvPr/>
        </p:nvSpPr>
        <p:spPr>
          <a:xfrm>
            <a:off x="7216324" y="4340323"/>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8" name="Rectangle 22">
            <a:extLst>
              <a:ext uri="{FF2B5EF4-FFF2-40B4-BE49-F238E27FC236}">
                <a16:creationId xmlns:a16="http://schemas.microsoft.com/office/drawing/2014/main" id="{5E0C46F3-5300-7C4D-86A5-9F0D85070F83}"/>
              </a:ext>
            </a:extLst>
          </p:cNvPr>
          <p:cNvSpPr/>
          <p:nvPr/>
        </p:nvSpPr>
        <p:spPr>
          <a:xfrm>
            <a:off x="9620804" y="4313131"/>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9" name="TextBox 63">
            <a:extLst>
              <a:ext uri="{FF2B5EF4-FFF2-40B4-BE49-F238E27FC236}">
                <a16:creationId xmlns:a16="http://schemas.microsoft.com/office/drawing/2014/main" id="{48C686AB-68C1-4947-882B-83948C105D7F}"/>
              </a:ext>
            </a:extLst>
          </p:cNvPr>
          <p:cNvSpPr txBox="1"/>
          <p:nvPr/>
        </p:nvSpPr>
        <p:spPr>
          <a:xfrm>
            <a:off x="7613823" y="4289666"/>
            <a:ext cx="19205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a:rPr>
              <a:t>[</a:t>
            </a:r>
            <a:r>
              <a:rPr kumimoji="0" lang="en-GB" sz="2200" i="0" u="none" strike="noStrike" kern="1200" cap="none" spc="0" normalizeH="0" baseline="0" noProof="0" dirty="0">
                <a:ln>
                  <a:noFill/>
                </a:ln>
                <a:effectLst/>
                <a:uLnTx/>
                <a:uFillTx/>
                <a:latin typeface="Century Gothic"/>
                <a:ea typeface="+mn-ea"/>
                <a:cs typeface="+mn-cs"/>
              </a:rPr>
              <a:t>bread] (m</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
        <p:nvSpPr>
          <p:cNvPr id="40" name="TextBox 64">
            <a:extLst>
              <a:ext uri="{FF2B5EF4-FFF2-40B4-BE49-F238E27FC236}">
                <a16:creationId xmlns:a16="http://schemas.microsoft.com/office/drawing/2014/main" id="{51A4C4C2-7075-1E48-A103-6411DF073313}"/>
              </a:ext>
            </a:extLst>
          </p:cNvPr>
          <p:cNvSpPr txBox="1"/>
          <p:nvPr/>
        </p:nvSpPr>
        <p:spPr>
          <a:xfrm>
            <a:off x="9971664" y="4266929"/>
            <a:ext cx="12769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[milk] (f)</a:t>
            </a:r>
          </a:p>
        </p:txBody>
      </p:sp>
      <p:sp>
        <p:nvSpPr>
          <p:cNvPr id="41" name="Rectangle 1">
            <a:extLst>
              <a:ext uri="{FF2B5EF4-FFF2-40B4-BE49-F238E27FC236}">
                <a16:creationId xmlns:a16="http://schemas.microsoft.com/office/drawing/2014/main" id="{6A6AEAC2-D0F5-E84E-BDBC-2160454A7A5B}"/>
              </a:ext>
            </a:extLst>
          </p:cNvPr>
          <p:cNvSpPr/>
          <p:nvPr/>
        </p:nvSpPr>
        <p:spPr>
          <a:xfrm>
            <a:off x="7042555" y="4242184"/>
            <a:ext cx="4176114"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pic>
        <p:nvPicPr>
          <p:cNvPr id="44" name="Picture 2" descr="holy family catholic church - Clip Art Library">
            <a:extLst>
              <a:ext uri="{FF2B5EF4-FFF2-40B4-BE49-F238E27FC236}">
                <a16:creationId xmlns:a16="http://schemas.microsoft.com/office/drawing/2014/main" id="{F7D7D99C-2727-CF4A-BFB7-158A2ECE3DD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7216324" y="5026778"/>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n 44">
            <a:extLst>
              <a:ext uri="{FF2B5EF4-FFF2-40B4-BE49-F238E27FC236}">
                <a16:creationId xmlns:a16="http://schemas.microsoft.com/office/drawing/2014/main" id="{2C82B534-F4AD-9549-B136-804A647A604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08307" y="4805235"/>
            <a:ext cx="1188721" cy="1188721"/>
          </a:xfrm>
          <a:prstGeom prst="rect">
            <a:avLst/>
          </a:prstGeom>
        </p:spPr>
      </p:pic>
      <p:sp>
        <p:nvSpPr>
          <p:cNvPr id="46" name="TextBox 11">
            <a:extLst>
              <a:ext uri="{FF2B5EF4-FFF2-40B4-BE49-F238E27FC236}">
                <a16:creationId xmlns:a16="http://schemas.microsoft.com/office/drawing/2014/main" id="{278633CD-9A60-EF44-A385-9609C3563910}"/>
              </a:ext>
            </a:extLst>
          </p:cNvPr>
          <p:cNvSpPr txBox="1"/>
          <p:nvPr/>
        </p:nvSpPr>
        <p:spPr>
          <a:xfrm>
            <a:off x="445583" y="5542291"/>
            <a:ext cx="1449245" cy="400110"/>
          </a:xfrm>
          <a:prstGeom prst="rect">
            <a:avLst/>
          </a:prstGeom>
          <a:noFill/>
        </p:spPr>
        <p:txBody>
          <a:bodyPr wrap="square" rtlCol="0">
            <a:spAutoFit/>
          </a:bodyPr>
          <a:lstStyle/>
          <a:p>
            <a:pPr algn="ctr"/>
            <a:r>
              <a:rPr lang="en-GB" sz="2000" b="1" dirty="0"/>
              <a:t>A</a:t>
            </a:r>
          </a:p>
        </p:txBody>
      </p:sp>
      <p:pic>
        <p:nvPicPr>
          <p:cNvPr id="47" name="Imagen 14">
            <a:extLst>
              <a:ext uri="{FF2B5EF4-FFF2-40B4-BE49-F238E27FC236}">
                <a16:creationId xmlns:a16="http://schemas.microsoft.com/office/drawing/2014/main" id="{609E531D-25C6-274D-9483-AD21713469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7525" y="5072279"/>
            <a:ext cx="1029719" cy="820146"/>
          </a:xfrm>
          <a:prstGeom prst="rect">
            <a:avLst/>
          </a:prstGeom>
        </p:spPr>
      </p:pic>
      <p:pic>
        <p:nvPicPr>
          <p:cNvPr id="12"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7"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8144933" y="1872182"/>
            <a:ext cx="2783756" cy="1565863"/>
          </a:xfrm>
          <a:prstGeom prst="rect">
            <a:avLst/>
          </a:prstGeom>
        </p:spPr>
      </p:pic>
      <p:sp>
        <p:nvSpPr>
          <p:cNvPr id="24" name="TextBox 11">
            <a:extLst>
              <a:ext uri="{FF2B5EF4-FFF2-40B4-BE49-F238E27FC236}">
                <a16:creationId xmlns:a16="http://schemas.microsoft.com/office/drawing/2014/main" id="{97DF226E-8949-BA4B-9203-2657FF7A11CA}"/>
              </a:ext>
            </a:extLst>
          </p:cNvPr>
          <p:cNvSpPr txBox="1"/>
          <p:nvPr/>
        </p:nvSpPr>
        <p:spPr>
          <a:xfrm>
            <a:off x="1522844" y="5574014"/>
            <a:ext cx="2865954" cy="400110"/>
          </a:xfrm>
          <a:prstGeom prst="rect">
            <a:avLst/>
          </a:prstGeom>
          <a:noFill/>
        </p:spPr>
        <p:txBody>
          <a:bodyPr wrap="square" rtlCol="0">
            <a:spAutoFit/>
          </a:bodyPr>
          <a:lstStyle/>
          <a:p>
            <a:pPr algn="ctr"/>
            <a:r>
              <a:rPr lang="en-GB" sz="2000"/>
              <a:t>at the market</a:t>
            </a:r>
            <a:endParaRPr lang="en-GB" sz="2000" dirty="0"/>
          </a:p>
        </p:txBody>
      </p:sp>
      <p:sp>
        <p:nvSpPr>
          <p:cNvPr id="28" name="TextBox 27">
            <a:extLst>
              <a:ext uri="{FF2B5EF4-FFF2-40B4-BE49-F238E27FC236}">
                <a16:creationId xmlns:a16="http://schemas.microsoft.com/office/drawing/2014/main" id="{4904CA21-F2E4-484E-8DA2-BE79C4456E67}"/>
              </a:ext>
            </a:extLst>
          </p:cNvPr>
          <p:cNvSpPr txBox="1"/>
          <p:nvPr/>
        </p:nvSpPr>
        <p:spPr>
          <a:xfrm>
            <a:off x="304233" y="943208"/>
            <a:ext cx="10483460" cy="707886"/>
          </a:xfrm>
          <a:prstGeom prst="rect">
            <a:avLst/>
          </a:prstGeom>
          <a:noFill/>
        </p:spPr>
        <p:txBody>
          <a:bodyPr wrap="square">
            <a:spAutoFit/>
          </a:bodyPr>
          <a:lstStyle/>
          <a:p>
            <a:r>
              <a:rPr lang="en-GB" sz="2000" b="1" dirty="0">
                <a:ea typeface="+mn-ea"/>
                <a:cs typeface="+mn-cs"/>
              </a:rPr>
              <a:t>Persona A: </a:t>
            </a:r>
            <a:r>
              <a:rPr lang="en-GB" sz="2000" dirty="0"/>
              <a:t>read the sentence in Spanish. Use ‘lo’ for a singular masculine object and ‘la’ for a singular feminine object.</a:t>
            </a:r>
          </a:p>
        </p:txBody>
      </p:sp>
    </p:spTree>
    <p:extLst>
      <p:ext uri="{BB962C8B-B14F-4D97-AF65-F5344CB8AC3E}">
        <p14:creationId xmlns:p14="http://schemas.microsoft.com/office/powerpoint/2010/main" val="40929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animBg="1"/>
      <p:bldP spid="26" grpId="0"/>
      <p:bldP spid="27" grpId="0"/>
      <p:bldP spid="29" grpId="0" animBg="1"/>
      <p:bldP spid="37" grpId="0" animBg="1"/>
      <p:bldP spid="38" grpId="0" animBg="1"/>
      <p:bldP spid="39" grpId="0"/>
      <p:bldP spid="40" grpId="0"/>
      <p:bldP spid="41" grpId="0" animBg="1"/>
      <p:bldP spid="46"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chemeClr val="tx1"/>
                </a:solidFill>
                <a:effectLst/>
                <a:ea typeface="+mn-ea"/>
                <a:cs typeface="+mn-cs"/>
              </a:rPr>
              <a:t>1.</a:t>
            </a:r>
            <a:endParaRPr lang="en-GB" dirty="0">
              <a:solidFill>
                <a:schemeClr val="tx1"/>
              </a:solidFill>
              <a:effectLst/>
            </a:endParaRPr>
          </a:p>
        </p:txBody>
      </p:sp>
      <p:sp>
        <p:nvSpPr>
          <p:cNvPr id="64" name="TextBox 63"/>
          <p:cNvSpPr txBox="1"/>
          <p:nvPr/>
        </p:nvSpPr>
        <p:spPr>
          <a:xfrm>
            <a:off x="857344" y="164605"/>
            <a:ext cx="2394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a:rPr>
              <a:t>[</a:t>
            </a:r>
            <a:r>
              <a:rPr kumimoji="0" lang="en-GB" sz="2200" i="0" u="none" strike="noStrike" kern="1200" cap="none" spc="0" normalizeH="0" baseline="0" noProof="0" dirty="0">
                <a:ln>
                  <a:noFill/>
                </a:ln>
                <a:effectLst/>
                <a:uLnTx/>
                <a:uFillTx/>
                <a:latin typeface="Century Gothic"/>
                <a:ea typeface="+mn-ea"/>
                <a:cs typeface="+mn-cs"/>
              </a:rPr>
              <a:t>chocolate] (m</a:t>
            </a:r>
            <a:r>
              <a:rPr lang="en-GB" sz="2200" dirty="0">
                <a:latin typeface="Century Gothic"/>
              </a:rPr>
              <a:t>)</a:t>
            </a:r>
            <a:endParaRPr kumimoji="0" lang="en-GB" sz="2200" i="0" u="none" strike="noStrike" kern="1200" cap="none" spc="0" normalizeH="0" baseline="0" noProof="0" dirty="0">
              <a:ln>
                <a:noFill/>
              </a:ln>
              <a:effectLst/>
              <a:uLnTx/>
              <a:uFillTx/>
              <a:latin typeface="Century Gothic"/>
            </a:endParaRPr>
          </a:p>
        </p:txBody>
      </p:sp>
      <p:sp>
        <p:nvSpPr>
          <p:cNvPr id="65" name="TextBox 64"/>
          <p:cNvSpPr txBox="1"/>
          <p:nvPr/>
        </p:nvSpPr>
        <p:spPr>
          <a:xfrm>
            <a:off x="3573262" y="157705"/>
            <a:ext cx="2311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[vegetable] (f)</a:t>
            </a:r>
          </a:p>
        </p:txBody>
      </p:sp>
      <p:sp>
        <p:nvSpPr>
          <p:cNvPr id="66" name="TextBox 65"/>
          <p:cNvSpPr txBox="1"/>
          <p:nvPr/>
        </p:nvSpPr>
        <p:spPr>
          <a:xfrm>
            <a:off x="805969" y="2185919"/>
            <a:ext cx="1352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[fruit] (f)</a:t>
            </a:r>
          </a:p>
        </p:txBody>
      </p:sp>
      <p:sp>
        <p:nvSpPr>
          <p:cNvPr id="67" name="TextBox 66"/>
          <p:cNvSpPr txBox="1"/>
          <p:nvPr/>
        </p:nvSpPr>
        <p:spPr>
          <a:xfrm>
            <a:off x="3547738" y="2177842"/>
            <a:ext cx="15663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[egg] (m)</a:t>
            </a:r>
          </a:p>
        </p:txBody>
      </p:sp>
      <p:sp>
        <p:nvSpPr>
          <p:cNvPr id="68" name="TextBox 67"/>
          <p:cNvSpPr txBox="1"/>
          <p:nvPr/>
        </p:nvSpPr>
        <p:spPr>
          <a:xfrm>
            <a:off x="831493" y="4299580"/>
            <a:ext cx="2255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[bread] (m)</a:t>
            </a:r>
          </a:p>
        </p:txBody>
      </p:sp>
      <p:sp>
        <p:nvSpPr>
          <p:cNvPr id="69" name="TextBox 68"/>
          <p:cNvSpPr txBox="1"/>
          <p:nvPr/>
        </p:nvSpPr>
        <p:spPr>
          <a:xfrm>
            <a:off x="3573262" y="4291503"/>
            <a:ext cx="18142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[meat] (f)</a:t>
            </a:r>
          </a:p>
        </p:txBody>
      </p:sp>
      <p:sp>
        <p:nvSpPr>
          <p:cNvPr id="70" name="TextBox 69"/>
          <p:cNvSpPr txBox="1"/>
          <p:nvPr/>
        </p:nvSpPr>
        <p:spPr>
          <a:xfrm>
            <a:off x="6848307" y="153356"/>
            <a:ext cx="17077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effectLst/>
                <a:uLnTx/>
                <a:uFillTx/>
                <a:latin typeface="Century Gothic"/>
                <a:ea typeface="+mn-ea"/>
                <a:cs typeface="+mn-cs"/>
              </a:rPr>
              <a:t>[milk] </a:t>
            </a:r>
            <a:r>
              <a:rPr kumimoji="0" lang="en-GB" sz="2200" i="0" u="none" strike="noStrike" kern="1200" cap="none" spc="0" normalizeH="0" baseline="0" noProof="0" dirty="0">
                <a:ln>
                  <a:noFill/>
                </a:ln>
                <a:effectLst/>
                <a:uLnTx/>
                <a:uFillTx/>
                <a:latin typeface="Century Gothic"/>
                <a:ea typeface="+mn-ea"/>
                <a:cs typeface="+mn-cs"/>
              </a:rPr>
              <a:t>(f)</a:t>
            </a:r>
          </a:p>
        </p:txBody>
      </p:sp>
      <p:sp>
        <p:nvSpPr>
          <p:cNvPr id="71" name="TextBox 70"/>
          <p:cNvSpPr txBox="1"/>
          <p:nvPr/>
        </p:nvSpPr>
        <p:spPr>
          <a:xfrm>
            <a:off x="9590077" y="145279"/>
            <a:ext cx="19851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[plate] (m)</a:t>
            </a:r>
          </a:p>
        </p:txBody>
      </p:sp>
      <p:sp>
        <p:nvSpPr>
          <p:cNvPr id="72" name="TextBox 71"/>
          <p:cNvSpPr txBox="1"/>
          <p:nvPr/>
        </p:nvSpPr>
        <p:spPr>
          <a:xfrm>
            <a:off x="6835605" y="2160154"/>
            <a:ext cx="1794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a:rPr>
              <a:t>[food] </a:t>
            </a:r>
            <a:r>
              <a:rPr kumimoji="0" lang="en-GB" sz="2200" i="0" u="none" strike="noStrike" kern="1200" cap="none" spc="0" normalizeH="0" baseline="0" noProof="0" dirty="0">
                <a:ln>
                  <a:noFill/>
                </a:ln>
                <a:effectLst/>
                <a:uLnTx/>
                <a:uFillTx/>
                <a:latin typeface="Century Gothic"/>
                <a:ea typeface="+mn-ea"/>
                <a:cs typeface="+mn-cs"/>
              </a:rPr>
              <a:t>(f)</a:t>
            </a:r>
          </a:p>
        </p:txBody>
      </p:sp>
      <p:sp>
        <p:nvSpPr>
          <p:cNvPr id="73" name="TextBox 72"/>
          <p:cNvSpPr txBox="1"/>
          <p:nvPr/>
        </p:nvSpPr>
        <p:spPr>
          <a:xfrm>
            <a:off x="9550698" y="2178795"/>
            <a:ext cx="27930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effectLst/>
                <a:uLnTx/>
                <a:uFillTx/>
                <a:latin typeface="Century Gothic"/>
                <a:ea typeface="+mn-ea"/>
                <a:cs typeface="+mn-cs"/>
              </a:rPr>
              <a:t>[sweet pastry</a:t>
            </a:r>
            <a:r>
              <a:rPr kumimoji="0" lang="en-GB" sz="2200" i="0" u="none" strike="noStrike" kern="1200" cap="none" spc="0" normalizeH="0" baseline="0" noProof="0" dirty="0">
                <a:ln>
                  <a:noFill/>
                </a:ln>
                <a:effectLst/>
                <a:uLnTx/>
                <a:uFillTx/>
                <a:latin typeface="Century Gothic"/>
                <a:ea typeface="+mn-ea"/>
                <a:cs typeface="+mn-cs"/>
              </a:rPr>
              <a:t>] (m)</a:t>
            </a:r>
          </a:p>
        </p:txBody>
      </p:sp>
      <p:sp>
        <p:nvSpPr>
          <p:cNvPr id="74" name="TextBox 73"/>
          <p:cNvSpPr txBox="1"/>
          <p:nvPr/>
        </p:nvSpPr>
        <p:spPr>
          <a:xfrm>
            <a:off x="6863893" y="4273828"/>
            <a:ext cx="2360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effectLst/>
                <a:uLnTx/>
                <a:uFillTx/>
                <a:latin typeface="Century Gothic"/>
                <a:ea typeface="+mn-ea"/>
                <a:cs typeface="+mn-cs"/>
              </a:rPr>
              <a:t>[water] (f)</a:t>
            </a:r>
            <a:endParaRPr kumimoji="0" lang="en-GB" sz="2200" i="0" u="none" strike="noStrike" kern="1200" cap="none" spc="0" normalizeH="0" baseline="0" noProof="0" dirty="0">
              <a:ln>
                <a:noFill/>
              </a:ln>
              <a:effectLst/>
              <a:uLnTx/>
              <a:uFillTx/>
              <a:latin typeface="Century Gothic"/>
              <a:ea typeface="+mn-ea"/>
              <a:cs typeface="+mn-cs"/>
            </a:endParaRPr>
          </a:p>
        </p:txBody>
      </p:sp>
      <p:sp>
        <p:nvSpPr>
          <p:cNvPr id="75" name="TextBox 74"/>
          <p:cNvSpPr txBox="1"/>
          <p:nvPr/>
        </p:nvSpPr>
        <p:spPr>
          <a:xfrm>
            <a:off x="9605663" y="4265751"/>
            <a:ext cx="17548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effectLst/>
                <a:uLnTx/>
                <a:uFillTx/>
                <a:latin typeface="Century Gothic"/>
                <a:ea typeface="+mn-ea"/>
                <a:cs typeface="+mn-cs"/>
              </a:rPr>
              <a:t>[wine</a:t>
            </a:r>
            <a:r>
              <a:rPr kumimoji="0" lang="en-GB" sz="2200" i="0" u="none" strike="noStrike" kern="1200" cap="none" spc="0" normalizeH="0" baseline="0" noProof="0">
                <a:ln>
                  <a:noFill/>
                </a:ln>
                <a:effectLst/>
                <a:uLnTx/>
                <a:uFillTx/>
                <a:latin typeface="Century Gothic"/>
                <a:ea typeface="+mn-ea"/>
                <a:cs typeface="+mn-cs"/>
              </a:rPr>
              <a:t>] (m)</a:t>
            </a:r>
            <a:endParaRPr kumimoji="0" lang="en-GB" sz="2200" i="0" u="none" strike="noStrike" kern="1200" cap="none" spc="0" normalizeH="0" baseline="0" noProof="0" dirty="0">
              <a:ln>
                <a:noFill/>
              </a:ln>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a:ea typeface="+mn-ea"/>
              <a:cs typeface="+mn-cs"/>
            </a:endParaRPr>
          </a:p>
        </p:txBody>
      </p:sp>
      <p:pic>
        <p:nvPicPr>
          <p:cNvPr id="80" name="Picture 2" descr="holy family catholic church - Clip Art Library">
            <a:extLst>
              <a:ext uri="{FF2B5EF4-FFF2-40B4-BE49-F238E27FC236}">
                <a16:creationId xmlns:a16="http://schemas.microsoft.com/office/drawing/2014/main" id="{367EE96B-08E9-BF4E-B02B-80E9B257648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687762" y="5115630"/>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B0C81991-5A7D-7D48-951E-92278D1B49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42447" y="586570"/>
            <a:ext cx="1489533" cy="1489533"/>
          </a:xfrm>
          <a:prstGeom prst="rect">
            <a:avLst/>
          </a:prstGeom>
        </p:spPr>
      </p:pic>
      <p:pic>
        <p:nvPicPr>
          <p:cNvPr id="83" name="Imagen 82">
            <a:extLst>
              <a:ext uri="{FF2B5EF4-FFF2-40B4-BE49-F238E27FC236}">
                <a16:creationId xmlns:a16="http://schemas.microsoft.com/office/drawing/2014/main" id="{CEB921F1-7DB2-8B4D-A56C-C20A90FA98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3978" y="2642961"/>
            <a:ext cx="1009754" cy="1371284"/>
          </a:xfrm>
          <a:prstGeom prst="rect">
            <a:avLst/>
          </a:prstGeom>
        </p:spPr>
      </p:pic>
      <p:pic>
        <p:nvPicPr>
          <p:cNvPr id="84" name="Imagen 83">
            <a:extLst>
              <a:ext uri="{FF2B5EF4-FFF2-40B4-BE49-F238E27FC236}">
                <a16:creationId xmlns:a16="http://schemas.microsoft.com/office/drawing/2014/main" id="{5EF697AA-4D5E-A44B-A6D5-4E2EB1C94E0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10002018" y="2531284"/>
            <a:ext cx="1713646" cy="1474644"/>
          </a:xfrm>
          <a:prstGeom prst="rect">
            <a:avLst/>
          </a:prstGeom>
        </p:spPr>
      </p:pic>
      <p:pic>
        <p:nvPicPr>
          <p:cNvPr id="86" name="Imagen 85">
            <a:extLst>
              <a:ext uri="{FF2B5EF4-FFF2-40B4-BE49-F238E27FC236}">
                <a16:creationId xmlns:a16="http://schemas.microsoft.com/office/drawing/2014/main" id="{C2DB68D7-6EBD-694D-B643-9004E56B4D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370" y="2739076"/>
            <a:ext cx="1500119" cy="1305104"/>
          </a:xfrm>
          <a:prstGeom prst="rect">
            <a:avLst/>
          </a:prstGeom>
        </p:spPr>
      </p:pic>
      <p:pic>
        <p:nvPicPr>
          <p:cNvPr id="88" name="Imagen 87">
            <a:extLst>
              <a:ext uri="{FF2B5EF4-FFF2-40B4-BE49-F238E27FC236}">
                <a16:creationId xmlns:a16="http://schemas.microsoft.com/office/drawing/2014/main" id="{9E69B5D5-70E7-3943-8359-1C46165E38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82128" y="4647637"/>
            <a:ext cx="763789" cy="1688737"/>
          </a:xfrm>
          <a:prstGeom prst="rect">
            <a:avLst/>
          </a:prstGeom>
        </p:spPr>
      </p:pic>
      <p:pic>
        <p:nvPicPr>
          <p:cNvPr id="89" name="Imagen 88">
            <a:extLst>
              <a:ext uri="{FF2B5EF4-FFF2-40B4-BE49-F238E27FC236}">
                <a16:creationId xmlns:a16="http://schemas.microsoft.com/office/drawing/2014/main" id="{1A5C4748-EB63-C149-BDA0-19E6E3EC7B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8085" y="2612347"/>
            <a:ext cx="1875976" cy="1431360"/>
          </a:xfrm>
          <a:prstGeom prst="rect">
            <a:avLst/>
          </a:prstGeom>
        </p:spPr>
      </p:pic>
      <p:pic>
        <p:nvPicPr>
          <p:cNvPr id="1026" name="Picture 2" descr="transparent meat clipart - Clip Art Library">
            <a:extLst>
              <a:ext uri="{FF2B5EF4-FFF2-40B4-BE49-F238E27FC236}">
                <a16:creationId xmlns:a16="http://schemas.microsoft.com/office/drawing/2014/main" id="{9B4E4552-1BD2-6A44-85D2-E629FAF4F0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68375" y="5048226"/>
            <a:ext cx="1780959" cy="882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colate clipart - Clip Art Library">
            <a:extLst>
              <a:ext uri="{FF2B5EF4-FFF2-40B4-BE49-F238E27FC236}">
                <a16:creationId xmlns:a16="http://schemas.microsoft.com/office/drawing/2014/main" id="{3AFEF385-11CB-D54C-8569-183083312A9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56798" y="751865"/>
            <a:ext cx="1718462" cy="1042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te clipart - Clip Art Library">
            <a:extLst>
              <a:ext uri="{FF2B5EF4-FFF2-40B4-BE49-F238E27FC236}">
                <a16:creationId xmlns:a16="http://schemas.microsoft.com/office/drawing/2014/main" id="{BB4D7727-A1C2-2E41-A09C-A2E7DCC5367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51961" y="739491"/>
            <a:ext cx="1813761" cy="8736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arrot clipart png - Clip Art Library">
            <a:extLst>
              <a:ext uri="{FF2B5EF4-FFF2-40B4-BE49-F238E27FC236}">
                <a16:creationId xmlns:a16="http://schemas.microsoft.com/office/drawing/2014/main" id="{B26D46F8-7655-D84B-84CD-1D119AF3DED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117233" y="647536"/>
            <a:ext cx="1083241" cy="10575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lass of water png&#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98373" y="4704197"/>
            <a:ext cx="575321" cy="153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31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chemeClr val="tx1"/>
                </a:solidFill>
                <a:effectLst/>
                <a:ea typeface="+mn-ea"/>
                <a:cs typeface="+mn-cs"/>
              </a:rPr>
              <a:t>Persona A</a:t>
            </a:r>
            <a:endParaRPr lang="en-GB" sz="2000" dirty="0">
              <a:solidFill>
                <a:schemeClr val="tx1"/>
              </a:solidFill>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extLst>
              <p:ext uri="{D42A27DB-BD31-4B8C-83A1-F6EECF244321}">
                <p14:modId xmlns:p14="http://schemas.microsoft.com/office/powerpoint/2010/main" val="3310708912"/>
              </p:ext>
            </p:extLst>
          </p:nvPr>
        </p:nvGraphicFramePr>
        <p:xfrm>
          <a:off x="5494769" y="150465"/>
          <a:ext cx="6552265" cy="2773680"/>
        </p:xfrm>
        <a:graphic>
          <a:graphicData uri="http://schemas.openxmlformats.org/drawingml/2006/table">
            <a:tbl>
              <a:tblPr firstRow="1" bandRow="1">
                <a:tableStyleId>{BDBED569-4797-4DF1-A0F4-6AAB3CD982D8}</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dirty="0">
                        <a:solidFill>
                          <a:schemeClr val="tx1"/>
                        </a:solidFill>
                      </a:endParaRPr>
                    </a:p>
                  </a:txBody>
                  <a:tcPr/>
                </a:tc>
                <a:tc>
                  <a:txBody>
                    <a:bodyPr/>
                    <a:lstStyle/>
                    <a:p>
                      <a:pPr algn="ctr"/>
                      <a:r>
                        <a:rPr lang="es-GB" sz="2000" dirty="0">
                          <a:solidFill>
                            <a:schemeClr val="tx1"/>
                          </a:solidFill>
                        </a:rPr>
                        <a:t>Letra</a:t>
                      </a:r>
                    </a:p>
                  </a:txBody>
                  <a:tcPr/>
                </a:tc>
                <a:tc>
                  <a:txBody>
                    <a:bodyPr/>
                    <a:lstStyle/>
                    <a:p>
                      <a:pPr algn="ctr"/>
                      <a:r>
                        <a:rPr lang="es-GB" sz="2000">
                          <a:solidFill>
                            <a:schemeClr val="tx1"/>
                          </a:solidFill>
                        </a:rPr>
                        <a:t>¿</a:t>
                      </a:r>
                      <a:r>
                        <a:rPr lang="en-GB" sz="2000" dirty="0" err="1">
                          <a:solidFill>
                            <a:schemeClr val="tx1"/>
                          </a:solidFill>
                        </a:rPr>
                        <a:t>Dónde</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1418168881"/>
                  </a:ext>
                </a:extLst>
              </a:tr>
              <a:tr h="217037">
                <a:tc>
                  <a:txBody>
                    <a:bodyPr/>
                    <a:lstStyle/>
                    <a:p>
                      <a:pPr algn="ctr"/>
                      <a:r>
                        <a:rPr lang="es-GB" sz="2000" b="1" dirty="0">
                          <a:solidFill>
                            <a:schemeClr val="tx1"/>
                          </a:solidFill>
                        </a:rPr>
                        <a:t>1</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778699487"/>
                  </a:ext>
                </a:extLst>
              </a:tr>
              <a:tr h="217037">
                <a:tc>
                  <a:txBody>
                    <a:bodyPr/>
                    <a:lstStyle/>
                    <a:p>
                      <a:pPr algn="ctr"/>
                      <a:r>
                        <a:rPr lang="es-GB" sz="2000" b="1" dirty="0">
                          <a:solidFill>
                            <a:schemeClr val="tx1"/>
                          </a:solidFill>
                        </a:rPr>
                        <a:t>2</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2861416831"/>
                  </a:ext>
                </a:extLst>
              </a:tr>
              <a:tr h="217037">
                <a:tc>
                  <a:txBody>
                    <a:bodyPr/>
                    <a:lstStyle/>
                    <a:p>
                      <a:pPr algn="ctr"/>
                      <a:r>
                        <a:rPr lang="es-GB" sz="2000" b="1" dirty="0">
                          <a:solidFill>
                            <a:schemeClr val="tx1"/>
                          </a:solidFill>
                        </a:rPr>
                        <a:t>3</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2175731136"/>
                  </a:ext>
                </a:extLst>
              </a:tr>
              <a:tr h="217037">
                <a:tc>
                  <a:txBody>
                    <a:bodyPr/>
                    <a:lstStyle/>
                    <a:p>
                      <a:pPr algn="ctr"/>
                      <a:r>
                        <a:rPr lang="es-GB" sz="2000" b="1" dirty="0">
                          <a:solidFill>
                            <a:schemeClr val="tx1"/>
                          </a:solidFill>
                        </a:rPr>
                        <a:t>4</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6794278"/>
                  </a:ext>
                </a:extLst>
              </a:tr>
              <a:tr h="217037">
                <a:tc>
                  <a:txBody>
                    <a:bodyPr/>
                    <a:lstStyle/>
                    <a:p>
                      <a:pPr algn="ctr"/>
                      <a:r>
                        <a:rPr lang="es-GB" sz="2000" b="1" dirty="0">
                          <a:solidFill>
                            <a:schemeClr val="tx1"/>
                          </a:solidFill>
                        </a:rPr>
                        <a:t>5</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659349268"/>
                  </a:ext>
                </a:extLst>
              </a:tr>
              <a:tr h="217037">
                <a:tc>
                  <a:txBody>
                    <a:bodyPr/>
                    <a:lstStyle/>
                    <a:p>
                      <a:pPr algn="ctr"/>
                      <a:r>
                        <a:rPr lang="es-GB" sz="2000" b="1" dirty="0">
                          <a:solidFill>
                            <a:schemeClr val="tx1"/>
                          </a:solidFill>
                        </a:rPr>
                        <a:t>6</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extLst>
              <p:ext uri="{D42A27DB-BD31-4B8C-83A1-F6EECF244321}">
                <p14:modId xmlns:p14="http://schemas.microsoft.com/office/powerpoint/2010/main" val="1611571252"/>
              </p:ext>
            </p:extLst>
          </p:nvPr>
        </p:nvGraphicFramePr>
        <p:xfrm>
          <a:off x="5494769" y="3429000"/>
          <a:ext cx="6552265" cy="2773680"/>
        </p:xfrm>
        <a:graphic>
          <a:graphicData uri="http://schemas.openxmlformats.org/drawingml/2006/table">
            <a:tbl>
              <a:tblPr firstRow="1" bandRow="1">
                <a:tableStyleId>{BDBED569-4797-4DF1-A0F4-6AAB3CD982D8}</a:tableStyleId>
              </a:tblPr>
              <a:tblGrid>
                <a:gridCol w="446596">
                  <a:extLst>
                    <a:ext uri="{9D8B030D-6E8A-4147-A177-3AD203B41FA5}">
                      <a16:colId xmlns:a16="http://schemas.microsoft.com/office/drawing/2014/main" val="3027480012"/>
                    </a:ext>
                  </a:extLst>
                </a:gridCol>
                <a:gridCol w="835953">
                  <a:extLst>
                    <a:ext uri="{9D8B030D-6E8A-4147-A177-3AD203B41FA5}">
                      <a16:colId xmlns:a16="http://schemas.microsoft.com/office/drawing/2014/main" val="1245727663"/>
                    </a:ext>
                  </a:extLst>
                </a:gridCol>
                <a:gridCol w="5269716">
                  <a:extLst>
                    <a:ext uri="{9D8B030D-6E8A-4147-A177-3AD203B41FA5}">
                      <a16:colId xmlns:a16="http://schemas.microsoft.com/office/drawing/2014/main" val="894522175"/>
                    </a:ext>
                  </a:extLst>
                </a:gridCol>
              </a:tblGrid>
              <a:tr h="383988">
                <a:tc>
                  <a:txBody>
                    <a:bodyPr/>
                    <a:lstStyle/>
                    <a:p>
                      <a:endParaRPr lang="es-GB" sz="2000" dirty="0">
                        <a:solidFill>
                          <a:schemeClr val="tx1"/>
                        </a:solidFill>
                      </a:endParaRPr>
                    </a:p>
                  </a:txBody>
                  <a:tcPr/>
                </a:tc>
                <a:tc>
                  <a:txBody>
                    <a:bodyPr/>
                    <a:lstStyle/>
                    <a:p>
                      <a:pPr algn="ctr"/>
                      <a:r>
                        <a:rPr lang="es-GB" sz="2000" dirty="0">
                          <a:solidFill>
                            <a:schemeClr val="tx1"/>
                          </a:solidFill>
                        </a:rPr>
                        <a:t>Letra</a:t>
                      </a:r>
                    </a:p>
                  </a:txBody>
                  <a:tcPr/>
                </a:tc>
                <a:tc>
                  <a:txBody>
                    <a:bodyPr/>
                    <a:lstStyle/>
                    <a:p>
                      <a:pPr algn="ctr"/>
                      <a:r>
                        <a:rPr lang="es-GB" sz="2000">
                          <a:solidFill>
                            <a:schemeClr val="tx1"/>
                          </a:solidFill>
                        </a:rPr>
                        <a:t>¿</a:t>
                      </a:r>
                      <a:r>
                        <a:rPr lang="en-GB" sz="2000" dirty="0" err="1">
                          <a:solidFill>
                            <a:schemeClr val="tx1"/>
                          </a:solidFill>
                        </a:rPr>
                        <a:t>Dónde</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1418168881"/>
                  </a:ext>
                </a:extLst>
              </a:tr>
              <a:tr h="217037">
                <a:tc>
                  <a:txBody>
                    <a:bodyPr/>
                    <a:lstStyle/>
                    <a:p>
                      <a:pPr algn="ctr"/>
                      <a:r>
                        <a:rPr lang="es-GB" sz="2000" b="1" dirty="0">
                          <a:solidFill>
                            <a:schemeClr val="tx1"/>
                          </a:solidFill>
                        </a:rPr>
                        <a:t>1</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778699487"/>
                  </a:ext>
                </a:extLst>
              </a:tr>
              <a:tr h="217037">
                <a:tc>
                  <a:txBody>
                    <a:bodyPr/>
                    <a:lstStyle/>
                    <a:p>
                      <a:pPr algn="ctr"/>
                      <a:r>
                        <a:rPr lang="es-GB" sz="2000" b="1" dirty="0">
                          <a:solidFill>
                            <a:schemeClr val="tx1"/>
                          </a:solidFill>
                        </a:rPr>
                        <a:t>2</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2861416831"/>
                  </a:ext>
                </a:extLst>
              </a:tr>
              <a:tr h="217037">
                <a:tc>
                  <a:txBody>
                    <a:bodyPr/>
                    <a:lstStyle/>
                    <a:p>
                      <a:pPr algn="ctr"/>
                      <a:r>
                        <a:rPr lang="es-GB" sz="2000" b="1" dirty="0">
                          <a:solidFill>
                            <a:schemeClr val="tx1"/>
                          </a:solidFill>
                        </a:rPr>
                        <a:t>3</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2175731136"/>
                  </a:ext>
                </a:extLst>
              </a:tr>
              <a:tr h="217037">
                <a:tc>
                  <a:txBody>
                    <a:bodyPr/>
                    <a:lstStyle/>
                    <a:p>
                      <a:pPr algn="ctr"/>
                      <a:r>
                        <a:rPr lang="es-GB" sz="2000" b="1" dirty="0">
                          <a:solidFill>
                            <a:schemeClr val="tx1"/>
                          </a:solidFill>
                        </a:rPr>
                        <a:t>4</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6794278"/>
                  </a:ext>
                </a:extLst>
              </a:tr>
              <a:tr h="217037">
                <a:tc>
                  <a:txBody>
                    <a:bodyPr/>
                    <a:lstStyle/>
                    <a:p>
                      <a:pPr algn="ctr"/>
                      <a:r>
                        <a:rPr lang="es-GB" sz="2000" b="1" dirty="0">
                          <a:solidFill>
                            <a:schemeClr val="tx1"/>
                          </a:solidFill>
                        </a:rPr>
                        <a:t>5</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659349268"/>
                  </a:ext>
                </a:extLst>
              </a:tr>
              <a:tr h="217037">
                <a:tc>
                  <a:txBody>
                    <a:bodyPr/>
                    <a:lstStyle/>
                    <a:p>
                      <a:pPr algn="ctr"/>
                      <a:r>
                        <a:rPr lang="es-GB" sz="2000" b="1" dirty="0">
                          <a:solidFill>
                            <a:schemeClr val="tx1"/>
                          </a:solidFill>
                        </a:rPr>
                        <a:t>6</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99199" cy="400110"/>
          </a:xfrm>
          <a:prstGeom prst="rect">
            <a:avLst/>
          </a:prstGeom>
          <a:noFill/>
        </p:spPr>
        <p:txBody>
          <a:bodyPr wrap="none" rtlCol="0">
            <a:spAutoFit/>
          </a:bodyPr>
          <a:lstStyle/>
          <a:p>
            <a:r>
              <a:rPr lang="es-GB" sz="2000" b="1" dirty="0"/>
              <a:t>Say </a:t>
            </a:r>
            <a:r>
              <a:rPr lang="es-GB" sz="2000" b="1"/>
              <a:t>these </a:t>
            </a:r>
            <a:r>
              <a:rPr lang="en-GB" sz="2000" b="1"/>
              <a:t>sentences</a:t>
            </a:r>
            <a:r>
              <a:rPr lang="es-GB" sz="2000" b="1"/>
              <a:t> </a:t>
            </a:r>
            <a:r>
              <a:rPr lang="es-GB" sz="2000" b="1" dirty="0"/>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99199" cy="400110"/>
          </a:xfrm>
          <a:prstGeom prst="rect">
            <a:avLst/>
          </a:prstGeom>
          <a:noFill/>
        </p:spPr>
        <p:txBody>
          <a:bodyPr wrap="none" rtlCol="0">
            <a:spAutoFit/>
          </a:bodyPr>
          <a:lstStyle/>
          <a:p>
            <a:r>
              <a:rPr lang="es-GB" sz="2000" b="1" dirty="0"/>
              <a:t>Say </a:t>
            </a:r>
            <a:r>
              <a:rPr lang="es-GB" sz="2000" b="1"/>
              <a:t>these </a:t>
            </a:r>
            <a:r>
              <a:rPr lang="en-GB" sz="2000" b="1"/>
              <a:t>sentences</a:t>
            </a:r>
            <a:r>
              <a:rPr lang="es-GB" sz="2000" b="1"/>
              <a:t> </a:t>
            </a:r>
            <a:r>
              <a:rPr lang="es-GB" sz="2000" b="1" dirty="0"/>
              <a:t>in Spanish:</a:t>
            </a:r>
          </a:p>
        </p:txBody>
      </p:sp>
      <p:sp>
        <p:nvSpPr>
          <p:cNvPr id="11" name="TextBox 10">
            <a:extLst>
              <a:ext uri="{FF2B5EF4-FFF2-40B4-BE49-F238E27FC236}">
                <a16:creationId xmlns:a16="http://schemas.microsoft.com/office/drawing/2014/main" id="{13652EFF-F5DD-3044-B04A-5BCECE939F80}"/>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takes it </a:t>
            </a:r>
            <a:r>
              <a:rPr lang="es-ES" sz="2000" b="1" dirty="0">
                <a:latin typeface="Century Gothic" panose="020B0502020202020204" pitchFamily="34" charset="0"/>
              </a:rPr>
              <a:t>(m)</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out of the box</a:t>
            </a:r>
            <a:r>
              <a:rPr lang="en-GB" sz="2000" dirty="0">
                <a:latin typeface="Century Gothic" panose="020B0502020202020204" pitchFamily="34" charset="0"/>
              </a:rPr>
              <a:t>.</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cuts it</a:t>
            </a:r>
            <a:r>
              <a:rPr lang="es-ES" sz="2000" b="1" dirty="0">
                <a:latin typeface="Century Gothic" panose="020B0502020202020204" pitchFamily="34" charset="0"/>
              </a:rPr>
              <a:t> (m)</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places it</a:t>
            </a:r>
            <a:r>
              <a:rPr lang="es-ES" sz="2000" b="1" dirty="0">
                <a:latin typeface="Century Gothic" panose="020B0502020202020204" pitchFamily="34" charset="0"/>
              </a:rPr>
              <a:t> (m)</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prepares it</a:t>
            </a:r>
            <a:r>
              <a:rPr lang="es-ES" sz="2000" b="1" dirty="0">
                <a:latin typeface="Century Gothic" panose="020B0502020202020204" pitchFamily="34" charset="0"/>
              </a:rPr>
              <a:t> (f)</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latin typeface="Century Gothic" panose="020B0502020202020204" pitchFamily="34" charset="0"/>
              </a:rPr>
              <a:t>She carries it </a:t>
            </a:r>
            <a:r>
              <a:rPr lang="es-ES" sz="2000" b="1" dirty="0">
                <a:latin typeface="Century Gothic" panose="020B0502020202020204" pitchFamily="34" charset="0"/>
              </a:rPr>
              <a:t>(m)</a:t>
            </a:r>
            <a:r>
              <a:rPr lang="en-GB" sz="2000" dirty="0">
                <a:latin typeface="Century Gothic" panose="020B0502020202020204" pitchFamily="34" charset="0"/>
              </a:rPr>
              <a:t> in the bag.</a:t>
            </a:r>
            <a:endParaRPr lang="en-GB" sz="2000" b="1" dirty="0">
              <a:latin typeface="Century Gothic" panose="020B0502020202020204" pitchFamily="34" charset="0"/>
            </a:endParaRPr>
          </a:p>
        </p:txBody>
      </p:sp>
      <p:sp>
        <p:nvSpPr>
          <p:cNvPr id="12" name="TextBox 11">
            <a:extLst>
              <a:ext uri="{FF2B5EF4-FFF2-40B4-BE49-F238E27FC236}">
                <a16:creationId xmlns:a16="http://schemas.microsoft.com/office/drawing/2014/main" id="{CDE64CE5-6706-DB41-A529-D38F37510235}"/>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cuts it</a:t>
            </a:r>
            <a:r>
              <a:rPr lang="es-ES" sz="2000" b="1" dirty="0">
                <a:latin typeface="Century Gothic" panose="020B0502020202020204" pitchFamily="34" charset="0"/>
              </a:rPr>
              <a:t> (f)</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latin typeface="Century Gothic" panose="020B0502020202020204" pitchFamily="34" charset="0"/>
              </a:rPr>
              <a:t>She mixes it</a:t>
            </a:r>
            <a:r>
              <a:rPr lang="es-ES" sz="2000" b="1" dirty="0">
                <a:latin typeface="Century Gothic" panose="020B0502020202020204" pitchFamily="34" charset="0"/>
              </a:rPr>
              <a:t> (f)</a:t>
            </a:r>
            <a:r>
              <a:rPr lang="en-GB" sz="2000" dirty="0">
                <a:latin typeface="Century Gothic" panose="020B0502020202020204" pitchFamily="34" charset="0"/>
              </a:rPr>
              <a:t> with the bread.</a:t>
            </a:r>
            <a:endParaRPr lang="en-GB" sz="2000" b="1" dirty="0">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prepares it</a:t>
            </a:r>
            <a:r>
              <a:rPr lang="es-ES" sz="2000" b="1" dirty="0">
                <a:latin typeface="Century Gothic" panose="020B0502020202020204" pitchFamily="34" charset="0"/>
              </a:rPr>
              <a:t> (f)</a:t>
            </a:r>
            <a:r>
              <a:rPr lang="en-GB" sz="2000" dirty="0">
                <a:latin typeface="Century Gothic" panose="020B0502020202020204" pitchFamily="34" charset="0"/>
              </a:rPr>
              <a:t> outside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She carries it to</a:t>
            </a:r>
            <a:r>
              <a:rPr lang="es-ES" sz="2000" b="1" dirty="0">
                <a:latin typeface="Century Gothic" panose="020B0502020202020204" pitchFamily="34" charset="0"/>
              </a:rPr>
              <a:t> (m)</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places it</a:t>
            </a:r>
            <a:r>
              <a:rPr lang="es-ES" sz="2000" b="1" dirty="0">
                <a:latin typeface="Century Gothic" panose="020B0502020202020204" pitchFamily="34" charset="0"/>
              </a:rPr>
              <a:t> (f)</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latin typeface="Century Gothic" panose="020B0502020202020204" pitchFamily="34" charset="0"/>
              </a:rPr>
              <a:t>She leaves it </a:t>
            </a:r>
            <a:r>
              <a:rPr lang="es-ES" sz="2000" b="1" dirty="0">
                <a:latin typeface="Century Gothic" panose="020B0502020202020204" pitchFamily="34" charset="0"/>
              </a:rPr>
              <a:t>(f)</a:t>
            </a:r>
            <a:r>
              <a:rPr lang="en-GB" sz="2000" dirty="0">
                <a:latin typeface="Century Gothic" panose="020B0502020202020204" pitchFamily="34" charset="0"/>
              </a:rPr>
              <a:t> next to the window.</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822668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extLst>
              <p:ext uri="{D42A27DB-BD31-4B8C-83A1-F6EECF244321}">
                <p14:modId xmlns:p14="http://schemas.microsoft.com/office/powerpoint/2010/main" val="2006484005"/>
              </p:ext>
            </p:extLst>
          </p:nvPr>
        </p:nvGraphicFramePr>
        <p:xfrm>
          <a:off x="5472716" y="164083"/>
          <a:ext cx="6552265" cy="2773680"/>
        </p:xfrm>
        <a:graphic>
          <a:graphicData uri="http://schemas.openxmlformats.org/drawingml/2006/table">
            <a:tbl>
              <a:tblPr firstRow="1" bandRow="1">
                <a:tableStyleId>{BDBED569-4797-4DF1-A0F4-6AAB3CD982D8}</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dirty="0">
                        <a:solidFill>
                          <a:schemeClr val="tx1"/>
                        </a:solidFill>
                      </a:endParaRPr>
                    </a:p>
                  </a:txBody>
                  <a:tcPr/>
                </a:tc>
                <a:tc>
                  <a:txBody>
                    <a:bodyPr/>
                    <a:lstStyle/>
                    <a:p>
                      <a:pPr algn="ctr"/>
                      <a:r>
                        <a:rPr lang="es-GB" sz="2000" dirty="0">
                          <a:solidFill>
                            <a:schemeClr val="tx1"/>
                          </a:solidFill>
                        </a:rPr>
                        <a:t>Letra</a:t>
                      </a:r>
                    </a:p>
                  </a:txBody>
                  <a:tcPr/>
                </a:tc>
                <a:tc>
                  <a:txBody>
                    <a:bodyPr/>
                    <a:lstStyle/>
                    <a:p>
                      <a:pPr algn="ctr"/>
                      <a:r>
                        <a:rPr lang="es-GB" sz="2000">
                          <a:solidFill>
                            <a:schemeClr val="tx1"/>
                          </a:solidFill>
                        </a:rPr>
                        <a:t>¿</a:t>
                      </a:r>
                      <a:r>
                        <a:rPr lang="en-GB" sz="2000" dirty="0" err="1">
                          <a:solidFill>
                            <a:schemeClr val="tx1"/>
                          </a:solidFill>
                        </a:rPr>
                        <a:t>Dónde</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1418168881"/>
                  </a:ext>
                </a:extLst>
              </a:tr>
              <a:tr h="217037">
                <a:tc>
                  <a:txBody>
                    <a:bodyPr/>
                    <a:lstStyle/>
                    <a:p>
                      <a:pPr algn="ctr"/>
                      <a:r>
                        <a:rPr lang="es-GB" sz="2000" b="1" dirty="0">
                          <a:solidFill>
                            <a:schemeClr val="tx1"/>
                          </a:solidFill>
                        </a:rPr>
                        <a:t>1</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778699487"/>
                  </a:ext>
                </a:extLst>
              </a:tr>
              <a:tr h="217037">
                <a:tc>
                  <a:txBody>
                    <a:bodyPr/>
                    <a:lstStyle/>
                    <a:p>
                      <a:pPr algn="ctr"/>
                      <a:r>
                        <a:rPr lang="es-GB" sz="2000" b="1" dirty="0">
                          <a:solidFill>
                            <a:schemeClr val="tx1"/>
                          </a:solidFill>
                        </a:rPr>
                        <a:t>2</a:t>
                      </a:r>
                    </a:p>
                  </a:txBody>
                  <a:tcPr/>
                </a:tc>
                <a:tc>
                  <a:txBody>
                    <a:bodyPr/>
                    <a:lstStyle/>
                    <a:p>
                      <a:pPr algn="ctr"/>
                      <a:endParaRPr lang="es-GB" sz="2000" dirty="0">
                        <a:solidFill>
                          <a:schemeClr val="tx1"/>
                        </a:solidFill>
                      </a:endParaRPr>
                    </a:p>
                  </a:txBody>
                  <a:tcPr/>
                </a:tc>
                <a:tc>
                  <a:txBody>
                    <a:bodyPr/>
                    <a:lstStyle/>
                    <a:p>
                      <a:pPr algn="l"/>
                      <a:endParaRPr lang="es-GB" sz="2000" b="0" dirty="0">
                        <a:solidFill>
                          <a:schemeClr val="tx1"/>
                        </a:solidFill>
                      </a:endParaRPr>
                    </a:p>
                  </a:txBody>
                  <a:tcPr/>
                </a:tc>
                <a:extLst>
                  <a:ext uri="{0D108BD9-81ED-4DB2-BD59-A6C34878D82A}">
                    <a16:rowId xmlns:a16="http://schemas.microsoft.com/office/drawing/2014/main" val="2861416831"/>
                  </a:ext>
                </a:extLst>
              </a:tr>
              <a:tr h="217037">
                <a:tc>
                  <a:txBody>
                    <a:bodyPr/>
                    <a:lstStyle/>
                    <a:p>
                      <a:pPr algn="ctr"/>
                      <a:r>
                        <a:rPr lang="es-GB" sz="2000" b="1" dirty="0">
                          <a:solidFill>
                            <a:schemeClr val="tx1"/>
                          </a:solidFill>
                        </a:rPr>
                        <a:t>3</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2175731136"/>
                  </a:ext>
                </a:extLst>
              </a:tr>
              <a:tr h="217037">
                <a:tc>
                  <a:txBody>
                    <a:bodyPr/>
                    <a:lstStyle/>
                    <a:p>
                      <a:pPr algn="ctr"/>
                      <a:r>
                        <a:rPr lang="es-GB" sz="2000" b="1" dirty="0">
                          <a:solidFill>
                            <a:schemeClr val="tx1"/>
                          </a:solidFill>
                        </a:rPr>
                        <a:t>4</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6794278"/>
                  </a:ext>
                </a:extLst>
              </a:tr>
              <a:tr h="217037">
                <a:tc>
                  <a:txBody>
                    <a:bodyPr/>
                    <a:lstStyle/>
                    <a:p>
                      <a:pPr algn="ctr"/>
                      <a:r>
                        <a:rPr lang="es-GB" sz="2000" b="1" dirty="0">
                          <a:solidFill>
                            <a:schemeClr val="tx1"/>
                          </a:solidFill>
                        </a:rPr>
                        <a:t>5</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659349268"/>
                  </a:ext>
                </a:extLst>
              </a:tr>
              <a:tr h="217037">
                <a:tc>
                  <a:txBody>
                    <a:bodyPr/>
                    <a:lstStyle/>
                    <a:p>
                      <a:pPr algn="ctr"/>
                      <a:r>
                        <a:rPr lang="es-GB" sz="2000" b="1" dirty="0">
                          <a:solidFill>
                            <a:schemeClr val="tx1"/>
                          </a:solidFill>
                        </a:rPr>
                        <a:t>6</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extLst>
              <p:ext uri="{D42A27DB-BD31-4B8C-83A1-F6EECF244321}">
                <p14:modId xmlns:p14="http://schemas.microsoft.com/office/powerpoint/2010/main" val="1699536127"/>
              </p:ext>
            </p:extLst>
          </p:nvPr>
        </p:nvGraphicFramePr>
        <p:xfrm>
          <a:off x="5494769" y="3429000"/>
          <a:ext cx="6552265" cy="2773680"/>
        </p:xfrm>
        <a:graphic>
          <a:graphicData uri="http://schemas.openxmlformats.org/drawingml/2006/table">
            <a:tbl>
              <a:tblPr firstRow="1" bandRow="1">
                <a:tableStyleId>{BDBED569-4797-4DF1-A0F4-6AAB3CD982D8}</a:tableStyleId>
              </a:tblPr>
              <a:tblGrid>
                <a:gridCol w="446596">
                  <a:extLst>
                    <a:ext uri="{9D8B030D-6E8A-4147-A177-3AD203B41FA5}">
                      <a16:colId xmlns:a16="http://schemas.microsoft.com/office/drawing/2014/main" val="3027480012"/>
                    </a:ext>
                  </a:extLst>
                </a:gridCol>
                <a:gridCol w="792922">
                  <a:extLst>
                    <a:ext uri="{9D8B030D-6E8A-4147-A177-3AD203B41FA5}">
                      <a16:colId xmlns:a16="http://schemas.microsoft.com/office/drawing/2014/main" val="1245727663"/>
                    </a:ext>
                  </a:extLst>
                </a:gridCol>
                <a:gridCol w="5312747">
                  <a:extLst>
                    <a:ext uri="{9D8B030D-6E8A-4147-A177-3AD203B41FA5}">
                      <a16:colId xmlns:a16="http://schemas.microsoft.com/office/drawing/2014/main" val="894522175"/>
                    </a:ext>
                  </a:extLst>
                </a:gridCol>
              </a:tblGrid>
              <a:tr h="383988">
                <a:tc>
                  <a:txBody>
                    <a:bodyPr/>
                    <a:lstStyle/>
                    <a:p>
                      <a:endParaRPr lang="es-GB" sz="2000" dirty="0">
                        <a:solidFill>
                          <a:schemeClr val="tx1"/>
                        </a:solidFill>
                      </a:endParaRPr>
                    </a:p>
                  </a:txBody>
                  <a:tcPr/>
                </a:tc>
                <a:tc>
                  <a:txBody>
                    <a:bodyPr/>
                    <a:lstStyle/>
                    <a:p>
                      <a:pPr algn="ctr"/>
                      <a:r>
                        <a:rPr lang="es-GB" sz="2000" dirty="0">
                          <a:solidFill>
                            <a:schemeClr val="tx1"/>
                          </a:solidFill>
                        </a:rPr>
                        <a:t>Letra</a:t>
                      </a:r>
                    </a:p>
                  </a:txBody>
                  <a:tcPr/>
                </a:tc>
                <a:tc>
                  <a:txBody>
                    <a:bodyPr/>
                    <a:lstStyle/>
                    <a:p>
                      <a:pPr algn="ctr"/>
                      <a:r>
                        <a:rPr lang="es-GB" sz="2000" dirty="0">
                          <a:solidFill>
                            <a:schemeClr val="tx1"/>
                          </a:solidFill>
                        </a:rPr>
                        <a:t>¿</a:t>
                      </a:r>
                      <a:r>
                        <a:rPr lang="en-GB" sz="2000" dirty="0" err="1">
                          <a:solidFill>
                            <a:schemeClr val="tx1"/>
                          </a:solidFill>
                        </a:rPr>
                        <a:t>Dónde</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endParaRPr lang="es-GB" sz="2000" dirty="0">
                        <a:solidFill>
                          <a:schemeClr val="tx1"/>
                        </a:solidFill>
                      </a:endParaRPr>
                    </a:p>
                  </a:txBody>
                  <a:tcPr anchor="ctr"/>
                </a:tc>
                <a:extLst>
                  <a:ext uri="{0D108BD9-81ED-4DB2-BD59-A6C34878D82A}">
                    <a16:rowId xmlns:a16="http://schemas.microsoft.com/office/drawing/2014/main" val="1418168881"/>
                  </a:ext>
                </a:extLst>
              </a:tr>
              <a:tr h="217037">
                <a:tc>
                  <a:txBody>
                    <a:bodyPr/>
                    <a:lstStyle/>
                    <a:p>
                      <a:pPr algn="ctr"/>
                      <a:r>
                        <a:rPr lang="es-GB" sz="2000" b="1" dirty="0">
                          <a:solidFill>
                            <a:schemeClr val="tx1"/>
                          </a:solidFill>
                        </a:rPr>
                        <a:t>1</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778699487"/>
                  </a:ext>
                </a:extLst>
              </a:tr>
              <a:tr h="217037">
                <a:tc>
                  <a:txBody>
                    <a:bodyPr/>
                    <a:lstStyle/>
                    <a:p>
                      <a:pPr algn="ctr"/>
                      <a:r>
                        <a:rPr lang="es-GB" sz="2000" b="1" dirty="0">
                          <a:solidFill>
                            <a:schemeClr val="tx1"/>
                          </a:solidFill>
                        </a:rPr>
                        <a:t>2</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2861416831"/>
                  </a:ext>
                </a:extLst>
              </a:tr>
              <a:tr h="217037">
                <a:tc>
                  <a:txBody>
                    <a:bodyPr/>
                    <a:lstStyle/>
                    <a:p>
                      <a:pPr algn="ctr"/>
                      <a:r>
                        <a:rPr lang="es-GB" sz="2000" b="1" dirty="0">
                          <a:solidFill>
                            <a:schemeClr val="tx1"/>
                          </a:solidFill>
                        </a:rPr>
                        <a:t>3</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2175731136"/>
                  </a:ext>
                </a:extLst>
              </a:tr>
              <a:tr h="217037">
                <a:tc>
                  <a:txBody>
                    <a:bodyPr/>
                    <a:lstStyle/>
                    <a:p>
                      <a:pPr algn="ctr"/>
                      <a:r>
                        <a:rPr lang="es-GB" sz="2000" b="1" dirty="0">
                          <a:solidFill>
                            <a:schemeClr val="tx1"/>
                          </a:solidFill>
                        </a:rPr>
                        <a:t>4</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6794278"/>
                  </a:ext>
                </a:extLst>
              </a:tr>
              <a:tr h="217037">
                <a:tc>
                  <a:txBody>
                    <a:bodyPr/>
                    <a:lstStyle/>
                    <a:p>
                      <a:pPr algn="ctr"/>
                      <a:r>
                        <a:rPr lang="es-GB" sz="2000" b="1" dirty="0">
                          <a:solidFill>
                            <a:schemeClr val="tx1"/>
                          </a:solidFill>
                        </a:rPr>
                        <a:t>5</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659349268"/>
                  </a:ext>
                </a:extLst>
              </a:tr>
              <a:tr h="217037">
                <a:tc>
                  <a:txBody>
                    <a:bodyPr/>
                    <a:lstStyle/>
                    <a:p>
                      <a:pPr algn="ctr"/>
                      <a:r>
                        <a:rPr lang="es-GB" sz="2000" b="1" dirty="0">
                          <a:solidFill>
                            <a:schemeClr val="tx1"/>
                          </a:solidFill>
                        </a:rPr>
                        <a:t>6</a:t>
                      </a:r>
                    </a:p>
                  </a:txBody>
                  <a:tcPr/>
                </a:tc>
                <a:tc>
                  <a:txBody>
                    <a:bodyPr/>
                    <a:lstStyle/>
                    <a:p>
                      <a:pPr algn="ctr"/>
                      <a:endParaRPr lang="es-GB" sz="2000" dirty="0">
                        <a:solidFill>
                          <a:schemeClr val="tx1"/>
                        </a:solidFill>
                      </a:endParaRPr>
                    </a:p>
                  </a:txBody>
                  <a:tcPr/>
                </a:tc>
                <a:tc>
                  <a:txBody>
                    <a:bodyPr/>
                    <a:lstStyle/>
                    <a:p>
                      <a:pPr algn="l"/>
                      <a:endParaRPr lang="es-GB" sz="2000" dirty="0">
                        <a:solidFill>
                          <a:schemeClr val="tx1"/>
                        </a:solidFill>
                      </a:endParaRPr>
                    </a:p>
                  </a:txBody>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99199" cy="400110"/>
          </a:xfrm>
          <a:prstGeom prst="rect">
            <a:avLst/>
          </a:prstGeom>
          <a:noFill/>
        </p:spPr>
        <p:txBody>
          <a:bodyPr wrap="none" rtlCol="0">
            <a:spAutoFit/>
          </a:bodyPr>
          <a:lstStyle/>
          <a:p>
            <a:r>
              <a:rPr lang="es-GB" sz="2000" b="1" dirty="0"/>
              <a:t>Say </a:t>
            </a:r>
            <a:r>
              <a:rPr lang="es-GB" sz="2000" b="1"/>
              <a:t>these </a:t>
            </a:r>
            <a:r>
              <a:rPr lang="en-GB" sz="2000" b="1"/>
              <a:t>sentences</a:t>
            </a:r>
            <a:r>
              <a:rPr lang="es-GB" sz="2000" b="1"/>
              <a:t> </a:t>
            </a:r>
            <a:r>
              <a:rPr lang="es-GB" sz="2000" b="1" dirty="0"/>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99199" cy="400110"/>
          </a:xfrm>
          <a:prstGeom prst="rect">
            <a:avLst/>
          </a:prstGeom>
          <a:noFill/>
        </p:spPr>
        <p:txBody>
          <a:bodyPr wrap="none" rtlCol="0">
            <a:spAutoFit/>
          </a:bodyPr>
          <a:lstStyle/>
          <a:p>
            <a:r>
              <a:rPr lang="es-GB" sz="2000" b="1" dirty="0"/>
              <a:t>Say </a:t>
            </a:r>
            <a:r>
              <a:rPr lang="es-GB" sz="2000" b="1"/>
              <a:t>these </a:t>
            </a:r>
            <a:r>
              <a:rPr lang="en-GB" sz="2000" b="1"/>
              <a:t>sentences</a:t>
            </a:r>
            <a:r>
              <a:rPr lang="es-GB" sz="2000" b="1"/>
              <a:t> </a:t>
            </a:r>
            <a:r>
              <a:rPr lang="es-GB" sz="2000" b="1" dirty="0"/>
              <a:t>in Spanish:</a:t>
            </a:r>
          </a:p>
        </p:txBody>
      </p:sp>
      <p:sp>
        <p:nvSpPr>
          <p:cNvPr id="7" name="CuadroTexto 6">
            <a:extLst>
              <a:ext uri="{FF2B5EF4-FFF2-40B4-BE49-F238E27FC236}">
                <a16:creationId xmlns:a16="http://schemas.microsoft.com/office/drawing/2014/main" id="{C21C2E92-6A3D-984B-8EE1-78CB8668C8D4}"/>
              </a:ext>
            </a:extLst>
          </p:cNvPr>
          <p:cNvSpPr txBox="1"/>
          <p:nvPr/>
        </p:nvSpPr>
        <p:spPr>
          <a:xfrm>
            <a:off x="8214465" y="536108"/>
            <a:ext cx="1733167" cy="400110"/>
          </a:xfrm>
          <a:prstGeom prst="rect">
            <a:avLst/>
          </a:prstGeom>
          <a:noFill/>
        </p:spPr>
        <p:txBody>
          <a:bodyPr wrap="none" rtlCol="0">
            <a:spAutoFit/>
          </a:bodyPr>
          <a:lstStyle/>
          <a:p>
            <a:pPr algn="ctr"/>
            <a:r>
              <a:rPr lang="en-GB" sz="2000" b="1"/>
              <a:t>on </a:t>
            </a:r>
            <a:r>
              <a:rPr lang="en-GB" sz="2000" b="1" dirty="0"/>
              <a:t>the table</a:t>
            </a:r>
            <a:endParaRPr lang="es-GB" sz="2000" b="1" dirty="0"/>
          </a:p>
        </p:txBody>
      </p:sp>
      <p:sp>
        <p:nvSpPr>
          <p:cNvPr id="11" name="CuadroTexto 10">
            <a:extLst>
              <a:ext uri="{FF2B5EF4-FFF2-40B4-BE49-F238E27FC236}">
                <a16:creationId xmlns:a16="http://schemas.microsoft.com/office/drawing/2014/main" id="{2AD55F46-9C19-9C4D-9971-81C9565902F3}"/>
              </a:ext>
            </a:extLst>
          </p:cNvPr>
          <p:cNvSpPr txBox="1"/>
          <p:nvPr/>
        </p:nvSpPr>
        <p:spPr>
          <a:xfrm>
            <a:off x="6135251" y="561194"/>
            <a:ext cx="333746" cy="400110"/>
          </a:xfrm>
          <a:prstGeom prst="rect">
            <a:avLst/>
          </a:prstGeom>
          <a:noFill/>
        </p:spPr>
        <p:txBody>
          <a:bodyPr wrap="none" rtlCol="0">
            <a:spAutoFit/>
          </a:bodyPr>
          <a:lstStyle/>
          <a:p>
            <a:r>
              <a:rPr lang="es-GB" sz="2000" b="1" dirty="0"/>
              <a:t>B</a:t>
            </a:r>
          </a:p>
        </p:txBody>
      </p:sp>
      <p:sp>
        <p:nvSpPr>
          <p:cNvPr id="12" name="CuadroTexto 11">
            <a:extLst>
              <a:ext uri="{FF2B5EF4-FFF2-40B4-BE49-F238E27FC236}">
                <a16:creationId xmlns:a16="http://schemas.microsoft.com/office/drawing/2014/main" id="{9D759BBF-0F8D-8041-A32F-1EE9F6BF8B89}"/>
              </a:ext>
            </a:extLst>
          </p:cNvPr>
          <p:cNvSpPr txBox="1"/>
          <p:nvPr/>
        </p:nvSpPr>
        <p:spPr>
          <a:xfrm>
            <a:off x="8424458" y="936218"/>
            <a:ext cx="1313181" cy="400110"/>
          </a:xfrm>
          <a:prstGeom prst="rect">
            <a:avLst/>
          </a:prstGeom>
          <a:noFill/>
        </p:spPr>
        <p:txBody>
          <a:bodyPr wrap="none" rtlCol="0">
            <a:spAutoFit/>
          </a:bodyPr>
          <a:lstStyle/>
          <a:p>
            <a:pPr algn="ctr"/>
            <a:r>
              <a:rPr lang="en-GB" sz="2000" b="1"/>
              <a:t>in a bowl</a:t>
            </a:r>
            <a:endParaRPr lang="es-GB" sz="2000" b="1" dirty="0"/>
          </a:p>
        </p:txBody>
      </p:sp>
      <p:sp>
        <p:nvSpPr>
          <p:cNvPr id="13" name="CuadroTexto 12">
            <a:extLst>
              <a:ext uri="{FF2B5EF4-FFF2-40B4-BE49-F238E27FC236}">
                <a16:creationId xmlns:a16="http://schemas.microsoft.com/office/drawing/2014/main" id="{7D7167E8-A310-A946-B041-8D54F8F9B5B9}"/>
              </a:ext>
            </a:extLst>
          </p:cNvPr>
          <p:cNvSpPr txBox="1"/>
          <p:nvPr/>
        </p:nvSpPr>
        <p:spPr>
          <a:xfrm>
            <a:off x="8538271" y="1331673"/>
            <a:ext cx="1085554" cy="400110"/>
          </a:xfrm>
          <a:prstGeom prst="rect">
            <a:avLst/>
          </a:prstGeom>
          <a:noFill/>
        </p:spPr>
        <p:txBody>
          <a:bodyPr wrap="none" rtlCol="0">
            <a:spAutoFit/>
          </a:bodyPr>
          <a:lstStyle/>
          <a:p>
            <a:pPr algn="ctr"/>
            <a:r>
              <a:rPr lang="en-GB" sz="2000" b="1" dirty="0"/>
              <a:t>outside</a:t>
            </a:r>
            <a:endParaRPr lang="es-GB" sz="2000" b="1" dirty="0"/>
          </a:p>
        </p:txBody>
      </p:sp>
      <p:sp>
        <p:nvSpPr>
          <p:cNvPr id="14" name="CuadroTexto 13">
            <a:extLst>
              <a:ext uri="{FF2B5EF4-FFF2-40B4-BE49-F238E27FC236}">
                <a16:creationId xmlns:a16="http://schemas.microsoft.com/office/drawing/2014/main" id="{3342160A-A2F0-BE49-93F2-EB459E1E4809}"/>
              </a:ext>
            </a:extLst>
          </p:cNvPr>
          <p:cNvSpPr txBox="1"/>
          <p:nvPr/>
        </p:nvSpPr>
        <p:spPr>
          <a:xfrm>
            <a:off x="8145535" y="1731783"/>
            <a:ext cx="1871026" cy="400110"/>
          </a:xfrm>
          <a:prstGeom prst="rect">
            <a:avLst/>
          </a:prstGeom>
          <a:noFill/>
        </p:spPr>
        <p:txBody>
          <a:bodyPr wrap="none" rtlCol="0">
            <a:spAutoFit/>
          </a:bodyPr>
          <a:lstStyle/>
          <a:p>
            <a:pPr algn="ctr"/>
            <a:r>
              <a:rPr lang="en-GB" sz="2000" b="1"/>
              <a:t>in </a:t>
            </a:r>
            <a:r>
              <a:rPr lang="en-GB" sz="2000" b="1" dirty="0"/>
              <a:t>the kitchen</a:t>
            </a:r>
            <a:endParaRPr lang="es-GB" sz="2000" b="1" dirty="0"/>
          </a:p>
        </p:txBody>
      </p:sp>
      <p:sp>
        <p:nvSpPr>
          <p:cNvPr id="15" name="CuadroTexto 14">
            <a:extLst>
              <a:ext uri="{FF2B5EF4-FFF2-40B4-BE49-F238E27FC236}">
                <a16:creationId xmlns:a16="http://schemas.microsoft.com/office/drawing/2014/main" id="{BD0FA0DD-06FE-0143-BA17-016422D9150F}"/>
              </a:ext>
            </a:extLst>
          </p:cNvPr>
          <p:cNvSpPr txBox="1"/>
          <p:nvPr/>
        </p:nvSpPr>
        <p:spPr>
          <a:xfrm>
            <a:off x="8286600" y="2127238"/>
            <a:ext cx="1588897" cy="400110"/>
          </a:xfrm>
          <a:prstGeom prst="rect">
            <a:avLst/>
          </a:prstGeom>
          <a:noFill/>
        </p:spPr>
        <p:txBody>
          <a:bodyPr wrap="none" rtlCol="0">
            <a:spAutoFit/>
          </a:bodyPr>
          <a:lstStyle/>
          <a:p>
            <a:pPr algn="ctr"/>
            <a:r>
              <a:rPr lang="en-GB" sz="2000" b="1" dirty="0"/>
              <a:t>on the dish</a:t>
            </a:r>
            <a:endParaRPr lang="es-GB" sz="2000" b="1" dirty="0"/>
          </a:p>
        </p:txBody>
      </p:sp>
      <p:sp>
        <p:nvSpPr>
          <p:cNvPr id="16" name="CuadroTexto 15">
            <a:extLst>
              <a:ext uri="{FF2B5EF4-FFF2-40B4-BE49-F238E27FC236}">
                <a16:creationId xmlns:a16="http://schemas.microsoft.com/office/drawing/2014/main" id="{502DCC8C-EEBE-9F48-AF8E-6DAB9716E0D2}"/>
              </a:ext>
            </a:extLst>
          </p:cNvPr>
          <p:cNvSpPr txBox="1"/>
          <p:nvPr/>
        </p:nvSpPr>
        <p:spPr>
          <a:xfrm>
            <a:off x="8021025" y="2514222"/>
            <a:ext cx="2533066" cy="400110"/>
          </a:xfrm>
          <a:prstGeom prst="rect">
            <a:avLst/>
          </a:prstGeom>
          <a:noFill/>
        </p:spPr>
        <p:txBody>
          <a:bodyPr wrap="none" rtlCol="0">
            <a:spAutoFit/>
          </a:bodyPr>
          <a:lstStyle/>
          <a:p>
            <a:pPr algn="ctr"/>
            <a:r>
              <a:rPr lang="en-GB" sz="2000" b="1" dirty="0"/>
              <a:t>next to the window</a:t>
            </a:r>
            <a:endParaRPr lang="es-GB" sz="2000" b="1" dirty="0"/>
          </a:p>
        </p:txBody>
      </p:sp>
      <p:sp>
        <p:nvSpPr>
          <p:cNvPr id="17" name="CuadroTexto 16">
            <a:extLst>
              <a:ext uri="{FF2B5EF4-FFF2-40B4-BE49-F238E27FC236}">
                <a16:creationId xmlns:a16="http://schemas.microsoft.com/office/drawing/2014/main" id="{225B841F-95D5-F14D-B0A0-B29615C854FF}"/>
              </a:ext>
            </a:extLst>
          </p:cNvPr>
          <p:cNvSpPr txBox="1"/>
          <p:nvPr/>
        </p:nvSpPr>
        <p:spPr>
          <a:xfrm>
            <a:off x="8145535" y="3821054"/>
            <a:ext cx="1871026" cy="400110"/>
          </a:xfrm>
          <a:prstGeom prst="rect">
            <a:avLst/>
          </a:prstGeom>
          <a:noFill/>
        </p:spPr>
        <p:txBody>
          <a:bodyPr wrap="none" rtlCol="0">
            <a:spAutoFit/>
          </a:bodyPr>
          <a:lstStyle/>
          <a:p>
            <a:pPr algn="ctr"/>
            <a:r>
              <a:rPr lang="en-GB" sz="2000" b="1" dirty="0"/>
              <a:t>at the market</a:t>
            </a:r>
            <a:endParaRPr lang="es-GB" sz="2000" b="1" dirty="0"/>
          </a:p>
        </p:txBody>
      </p:sp>
      <p:sp>
        <p:nvSpPr>
          <p:cNvPr id="19" name="CuadroTexto 18">
            <a:extLst>
              <a:ext uri="{FF2B5EF4-FFF2-40B4-BE49-F238E27FC236}">
                <a16:creationId xmlns:a16="http://schemas.microsoft.com/office/drawing/2014/main" id="{66A75FF7-7645-274A-9F12-120D8F13E60C}"/>
              </a:ext>
            </a:extLst>
          </p:cNvPr>
          <p:cNvSpPr txBox="1"/>
          <p:nvPr/>
        </p:nvSpPr>
        <p:spPr>
          <a:xfrm>
            <a:off x="8286600" y="4609462"/>
            <a:ext cx="1588897" cy="400110"/>
          </a:xfrm>
          <a:prstGeom prst="rect">
            <a:avLst/>
          </a:prstGeom>
          <a:noFill/>
        </p:spPr>
        <p:txBody>
          <a:bodyPr wrap="none" rtlCol="0">
            <a:spAutoFit/>
          </a:bodyPr>
          <a:lstStyle/>
          <a:p>
            <a:pPr algn="ctr"/>
            <a:r>
              <a:rPr lang="en-GB" sz="2000" b="1"/>
              <a:t>on </a:t>
            </a:r>
            <a:r>
              <a:rPr lang="en-GB" sz="2000" b="1" dirty="0"/>
              <a:t>the dish</a:t>
            </a:r>
            <a:endParaRPr lang="es-GB" sz="2000" b="1" dirty="0"/>
          </a:p>
        </p:txBody>
      </p:sp>
      <p:sp>
        <p:nvSpPr>
          <p:cNvPr id="20" name="CuadroTexto 19">
            <a:extLst>
              <a:ext uri="{FF2B5EF4-FFF2-40B4-BE49-F238E27FC236}">
                <a16:creationId xmlns:a16="http://schemas.microsoft.com/office/drawing/2014/main" id="{7A3703B5-A45B-504E-B474-96BBF9D3982F}"/>
              </a:ext>
            </a:extLst>
          </p:cNvPr>
          <p:cNvSpPr txBox="1"/>
          <p:nvPr/>
        </p:nvSpPr>
        <p:spPr>
          <a:xfrm>
            <a:off x="8419649" y="4988155"/>
            <a:ext cx="1322799" cy="400110"/>
          </a:xfrm>
          <a:prstGeom prst="rect">
            <a:avLst/>
          </a:prstGeom>
          <a:noFill/>
        </p:spPr>
        <p:txBody>
          <a:bodyPr wrap="none" rtlCol="0">
            <a:spAutoFit/>
          </a:bodyPr>
          <a:lstStyle/>
          <a:p>
            <a:pPr algn="ctr"/>
            <a:r>
              <a:rPr lang="en-GB" sz="2000" b="1"/>
              <a:t>the </a:t>
            </a:r>
            <a:r>
              <a:rPr lang="en-GB" sz="2000" b="1" dirty="0"/>
              <a:t>table</a:t>
            </a:r>
            <a:endParaRPr lang="es-GB" sz="2000" b="1" dirty="0"/>
          </a:p>
        </p:txBody>
      </p:sp>
      <p:sp>
        <p:nvSpPr>
          <p:cNvPr id="21" name="CuadroTexto 20">
            <a:extLst>
              <a:ext uri="{FF2B5EF4-FFF2-40B4-BE49-F238E27FC236}">
                <a16:creationId xmlns:a16="http://schemas.microsoft.com/office/drawing/2014/main" id="{21C628E2-A42F-B14B-81C1-ECD001B386D6}"/>
              </a:ext>
            </a:extLst>
          </p:cNvPr>
          <p:cNvSpPr txBox="1"/>
          <p:nvPr/>
        </p:nvSpPr>
        <p:spPr>
          <a:xfrm>
            <a:off x="8145535" y="5405674"/>
            <a:ext cx="1871026" cy="400110"/>
          </a:xfrm>
          <a:prstGeom prst="rect">
            <a:avLst/>
          </a:prstGeom>
          <a:noFill/>
        </p:spPr>
        <p:txBody>
          <a:bodyPr wrap="none" rtlCol="0">
            <a:spAutoFit/>
          </a:bodyPr>
          <a:lstStyle/>
          <a:p>
            <a:pPr algn="ctr"/>
            <a:r>
              <a:rPr lang="en-GB" sz="2000" b="1"/>
              <a:t>in </a:t>
            </a:r>
            <a:r>
              <a:rPr lang="en-GB" sz="2000" b="1" dirty="0"/>
              <a:t>the kitchen</a:t>
            </a:r>
            <a:endParaRPr lang="es-GB" sz="2000" b="1" dirty="0"/>
          </a:p>
        </p:txBody>
      </p:sp>
      <p:sp>
        <p:nvSpPr>
          <p:cNvPr id="22" name="CuadroTexto 21">
            <a:extLst>
              <a:ext uri="{FF2B5EF4-FFF2-40B4-BE49-F238E27FC236}">
                <a16:creationId xmlns:a16="http://schemas.microsoft.com/office/drawing/2014/main" id="{DB665363-76B1-E84E-98E1-7E9273E4BCA0}"/>
              </a:ext>
            </a:extLst>
          </p:cNvPr>
          <p:cNvSpPr txBox="1"/>
          <p:nvPr/>
        </p:nvSpPr>
        <p:spPr>
          <a:xfrm>
            <a:off x="8351521" y="5797129"/>
            <a:ext cx="1459054" cy="400110"/>
          </a:xfrm>
          <a:prstGeom prst="rect">
            <a:avLst/>
          </a:prstGeom>
          <a:noFill/>
        </p:spPr>
        <p:txBody>
          <a:bodyPr wrap="none" rtlCol="0">
            <a:spAutoFit/>
          </a:bodyPr>
          <a:lstStyle/>
          <a:p>
            <a:pPr algn="ctr"/>
            <a:r>
              <a:rPr lang="en-GB" sz="2000" b="1"/>
              <a:t>in </a:t>
            </a:r>
            <a:r>
              <a:rPr lang="en-GB" sz="2000" b="1" dirty="0"/>
              <a:t>the bag</a:t>
            </a:r>
            <a:endParaRPr lang="es-GB" sz="2000" b="1" dirty="0"/>
          </a:p>
        </p:txBody>
      </p:sp>
      <p:sp>
        <p:nvSpPr>
          <p:cNvPr id="24" name="CuadroTexto 23">
            <a:extLst>
              <a:ext uri="{FF2B5EF4-FFF2-40B4-BE49-F238E27FC236}">
                <a16:creationId xmlns:a16="http://schemas.microsoft.com/office/drawing/2014/main" id="{E5E5BAEA-812C-F041-9C3E-2A743B33C0DB}"/>
              </a:ext>
            </a:extLst>
          </p:cNvPr>
          <p:cNvSpPr txBox="1"/>
          <p:nvPr/>
        </p:nvSpPr>
        <p:spPr>
          <a:xfrm>
            <a:off x="6144570" y="956031"/>
            <a:ext cx="373820" cy="400110"/>
          </a:xfrm>
          <a:prstGeom prst="rect">
            <a:avLst/>
          </a:prstGeom>
          <a:noFill/>
        </p:spPr>
        <p:txBody>
          <a:bodyPr wrap="none" rtlCol="0">
            <a:spAutoFit/>
          </a:bodyPr>
          <a:lstStyle/>
          <a:p>
            <a:r>
              <a:rPr lang="es-GB" sz="2000" b="1" dirty="0"/>
              <a:t>A</a:t>
            </a:r>
          </a:p>
        </p:txBody>
      </p:sp>
      <p:sp>
        <p:nvSpPr>
          <p:cNvPr id="25" name="CuadroTexto 24">
            <a:extLst>
              <a:ext uri="{FF2B5EF4-FFF2-40B4-BE49-F238E27FC236}">
                <a16:creationId xmlns:a16="http://schemas.microsoft.com/office/drawing/2014/main" id="{40168BF2-C623-4845-A51F-8A42268E1359}"/>
              </a:ext>
            </a:extLst>
          </p:cNvPr>
          <p:cNvSpPr txBox="1"/>
          <p:nvPr/>
        </p:nvSpPr>
        <p:spPr>
          <a:xfrm>
            <a:off x="6144570" y="1350868"/>
            <a:ext cx="333746" cy="400110"/>
          </a:xfrm>
          <a:prstGeom prst="rect">
            <a:avLst/>
          </a:prstGeom>
          <a:noFill/>
        </p:spPr>
        <p:txBody>
          <a:bodyPr wrap="none" rtlCol="0">
            <a:spAutoFit/>
          </a:bodyPr>
          <a:lstStyle/>
          <a:p>
            <a:r>
              <a:rPr lang="es-GB" sz="2000" b="1" dirty="0"/>
              <a:t>B</a:t>
            </a:r>
          </a:p>
        </p:txBody>
      </p:sp>
      <p:sp>
        <p:nvSpPr>
          <p:cNvPr id="26" name="CuadroTexto 25">
            <a:extLst>
              <a:ext uri="{FF2B5EF4-FFF2-40B4-BE49-F238E27FC236}">
                <a16:creationId xmlns:a16="http://schemas.microsoft.com/office/drawing/2014/main" id="{83C024D0-381C-F841-A1A7-68BFD11D07BA}"/>
              </a:ext>
            </a:extLst>
          </p:cNvPr>
          <p:cNvSpPr txBox="1"/>
          <p:nvPr/>
        </p:nvSpPr>
        <p:spPr>
          <a:xfrm>
            <a:off x="6164607" y="1745705"/>
            <a:ext cx="333746" cy="400110"/>
          </a:xfrm>
          <a:prstGeom prst="rect">
            <a:avLst/>
          </a:prstGeom>
          <a:noFill/>
        </p:spPr>
        <p:txBody>
          <a:bodyPr wrap="none" rtlCol="0">
            <a:spAutoFit/>
          </a:bodyPr>
          <a:lstStyle/>
          <a:p>
            <a:r>
              <a:rPr lang="es-GB" sz="2000" b="1" dirty="0"/>
              <a:t>B</a:t>
            </a:r>
          </a:p>
        </p:txBody>
      </p:sp>
      <p:sp>
        <p:nvSpPr>
          <p:cNvPr id="27" name="CuadroTexto 26">
            <a:extLst>
              <a:ext uri="{FF2B5EF4-FFF2-40B4-BE49-F238E27FC236}">
                <a16:creationId xmlns:a16="http://schemas.microsoft.com/office/drawing/2014/main" id="{88892637-6B25-6142-8AA3-45E9AE6250E0}"/>
              </a:ext>
            </a:extLst>
          </p:cNvPr>
          <p:cNvSpPr txBox="1"/>
          <p:nvPr/>
        </p:nvSpPr>
        <p:spPr>
          <a:xfrm>
            <a:off x="6176316" y="2140542"/>
            <a:ext cx="373820" cy="400110"/>
          </a:xfrm>
          <a:prstGeom prst="rect">
            <a:avLst/>
          </a:prstGeom>
          <a:noFill/>
        </p:spPr>
        <p:txBody>
          <a:bodyPr wrap="none" rtlCol="0">
            <a:spAutoFit/>
          </a:bodyPr>
          <a:lstStyle/>
          <a:p>
            <a:r>
              <a:rPr lang="es-GB" sz="2000" b="1" dirty="0"/>
              <a:t>A</a:t>
            </a:r>
          </a:p>
        </p:txBody>
      </p:sp>
      <p:sp>
        <p:nvSpPr>
          <p:cNvPr id="28" name="CuadroTexto 27">
            <a:extLst>
              <a:ext uri="{FF2B5EF4-FFF2-40B4-BE49-F238E27FC236}">
                <a16:creationId xmlns:a16="http://schemas.microsoft.com/office/drawing/2014/main" id="{EFA6FE99-F2DD-1E49-82A2-811C3B076BA4}"/>
              </a:ext>
            </a:extLst>
          </p:cNvPr>
          <p:cNvSpPr txBox="1"/>
          <p:nvPr/>
        </p:nvSpPr>
        <p:spPr>
          <a:xfrm>
            <a:off x="6156279" y="2535381"/>
            <a:ext cx="373820" cy="400110"/>
          </a:xfrm>
          <a:prstGeom prst="rect">
            <a:avLst/>
          </a:prstGeom>
          <a:noFill/>
        </p:spPr>
        <p:txBody>
          <a:bodyPr wrap="none" rtlCol="0">
            <a:spAutoFit/>
          </a:bodyPr>
          <a:lstStyle/>
          <a:p>
            <a:r>
              <a:rPr lang="es-GB" sz="2000" b="1" dirty="0"/>
              <a:t>A</a:t>
            </a:r>
          </a:p>
        </p:txBody>
      </p:sp>
      <p:sp>
        <p:nvSpPr>
          <p:cNvPr id="30" name="CuadroTexto 29">
            <a:extLst>
              <a:ext uri="{FF2B5EF4-FFF2-40B4-BE49-F238E27FC236}">
                <a16:creationId xmlns:a16="http://schemas.microsoft.com/office/drawing/2014/main" id="{E4DD0789-020F-954E-9CBD-B8596D0C3807}"/>
              </a:ext>
            </a:extLst>
          </p:cNvPr>
          <p:cNvSpPr txBox="1"/>
          <p:nvPr/>
        </p:nvSpPr>
        <p:spPr>
          <a:xfrm>
            <a:off x="6101322" y="3840953"/>
            <a:ext cx="333746" cy="400110"/>
          </a:xfrm>
          <a:prstGeom prst="rect">
            <a:avLst/>
          </a:prstGeom>
          <a:noFill/>
        </p:spPr>
        <p:txBody>
          <a:bodyPr wrap="none" rtlCol="0">
            <a:spAutoFit/>
          </a:bodyPr>
          <a:lstStyle/>
          <a:p>
            <a:r>
              <a:rPr lang="es-GB" sz="2000" b="1" dirty="0"/>
              <a:t>B</a:t>
            </a:r>
          </a:p>
        </p:txBody>
      </p:sp>
      <p:sp>
        <p:nvSpPr>
          <p:cNvPr id="31" name="CuadroTexto 30">
            <a:extLst>
              <a:ext uri="{FF2B5EF4-FFF2-40B4-BE49-F238E27FC236}">
                <a16:creationId xmlns:a16="http://schemas.microsoft.com/office/drawing/2014/main" id="{06AAFFDA-D74C-B04F-8169-2652247F9304}"/>
              </a:ext>
            </a:extLst>
          </p:cNvPr>
          <p:cNvSpPr txBox="1"/>
          <p:nvPr/>
        </p:nvSpPr>
        <p:spPr>
          <a:xfrm>
            <a:off x="6110641" y="4235790"/>
            <a:ext cx="333746" cy="400110"/>
          </a:xfrm>
          <a:prstGeom prst="rect">
            <a:avLst/>
          </a:prstGeom>
          <a:noFill/>
        </p:spPr>
        <p:txBody>
          <a:bodyPr wrap="none" rtlCol="0">
            <a:spAutoFit/>
          </a:bodyPr>
          <a:lstStyle/>
          <a:p>
            <a:r>
              <a:rPr lang="es-GB" sz="2000" b="1" dirty="0"/>
              <a:t>B</a:t>
            </a:r>
          </a:p>
        </p:txBody>
      </p:sp>
      <p:sp>
        <p:nvSpPr>
          <p:cNvPr id="32" name="CuadroTexto 31">
            <a:extLst>
              <a:ext uri="{FF2B5EF4-FFF2-40B4-BE49-F238E27FC236}">
                <a16:creationId xmlns:a16="http://schemas.microsoft.com/office/drawing/2014/main" id="{9D3431DF-300F-144B-ADAD-460FEADC275B}"/>
              </a:ext>
            </a:extLst>
          </p:cNvPr>
          <p:cNvSpPr txBox="1"/>
          <p:nvPr/>
        </p:nvSpPr>
        <p:spPr>
          <a:xfrm>
            <a:off x="6110641" y="4630627"/>
            <a:ext cx="373820" cy="400110"/>
          </a:xfrm>
          <a:prstGeom prst="rect">
            <a:avLst/>
          </a:prstGeom>
          <a:noFill/>
        </p:spPr>
        <p:txBody>
          <a:bodyPr wrap="none" rtlCol="0">
            <a:spAutoFit/>
          </a:bodyPr>
          <a:lstStyle/>
          <a:p>
            <a:r>
              <a:rPr lang="es-GB" sz="2000" b="1" dirty="0"/>
              <a:t>A</a:t>
            </a:r>
          </a:p>
        </p:txBody>
      </p:sp>
      <p:sp>
        <p:nvSpPr>
          <p:cNvPr id="33" name="CuadroTexto 32">
            <a:extLst>
              <a:ext uri="{FF2B5EF4-FFF2-40B4-BE49-F238E27FC236}">
                <a16:creationId xmlns:a16="http://schemas.microsoft.com/office/drawing/2014/main" id="{BD63872B-ADC4-C64A-B946-0B1A5D254ACF}"/>
              </a:ext>
            </a:extLst>
          </p:cNvPr>
          <p:cNvSpPr txBox="1"/>
          <p:nvPr/>
        </p:nvSpPr>
        <p:spPr>
          <a:xfrm>
            <a:off x="6130678" y="5025464"/>
            <a:ext cx="333746" cy="400110"/>
          </a:xfrm>
          <a:prstGeom prst="rect">
            <a:avLst/>
          </a:prstGeom>
          <a:noFill/>
        </p:spPr>
        <p:txBody>
          <a:bodyPr wrap="none" rtlCol="0">
            <a:spAutoFit/>
          </a:bodyPr>
          <a:lstStyle/>
          <a:p>
            <a:r>
              <a:rPr lang="es-GB" sz="2000" b="1" dirty="0"/>
              <a:t>B</a:t>
            </a:r>
          </a:p>
        </p:txBody>
      </p:sp>
      <p:sp>
        <p:nvSpPr>
          <p:cNvPr id="34" name="CuadroTexto 33">
            <a:extLst>
              <a:ext uri="{FF2B5EF4-FFF2-40B4-BE49-F238E27FC236}">
                <a16:creationId xmlns:a16="http://schemas.microsoft.com/office/drawing/2014/main" id="{453E935A-49BF-DA48-B7F0-B7B43DA1D77B}"/>
              </a:ext>
            </a:extLst>
          </p:cNvPr>
          <p:cNvSpPr txBox="1"/>
          <p:nvPr/>
        </p:nvSpPr>
        <p:spPr>
          <a:xfrm>
            <a:off x="6142387" y="5420301"/>
            <a:ext cx="373820" cy="400110"/>
          </a:xfrm>
          <a:prstGeom prst="rect">
            <a:avLst/>
          </a:prstGeom>
          <a:noFill/>
        </p:spPr>
        <p:txBody>
          <a:bodyPr wrap="none" rtlCol="0">
            <a:spAutoFit/>
          </a:bodyPr>
          <a:lstStyle/>
          <a:p>
            <a:r>
              <a:rPr lang="es-GB" sz="2000" b="1" dirty="0"/>
              <a:t>A</a:t>
            </a:r>
          </a:p>
        </p:txBody>
      </p:sp>
      <p:sp>
        <p:nvSpPr>
          <p:cNvPr id="35" name="CuadroTexto 34">
            <a:extLst>
              <a:ext uri="{FF2B5EF4-FFF2-40B4-BE49-F238E27FC236}">
                <a16:creationId xmlns:a16="http://schemas.microsoft.com/office/drawing/2014/main" id="{A1FE323C-640A-6842-BD56-2B3699C66515}"/>
              </a:ext>
            </a:extLst>
          </p:cNvPr>
          <p:cNvSpPr txBox="1"/>
          <p:nvPr/>
        </p:nvSpPr>
        <p:spPr>
          <a:xfrm>
            <a:off x="6122350" y="5815140"/>
            <a:ext cx="333746" cy="400110"/>
          </a:xfrm>
          <a:prstGeom prst="rect">
            <a:avLst/>
          </a:prstGeom>
          <a:noFill/>
        </p:spPr>
        <p:txBody>
          <a:bodyPr wrap="none" rtlCol="0">
            <a:spAutoFit/>
          </a:bodyPr>
          <a:lstStyle/>
          <a:p>
            <a:r>
              <a:rPr lang="es-GB" sz="2000" b="1" dirty="0"/>
              <a:t>B</a:t>
            </a:r>
          </a:p>
        </p:txBody>
      </p:sp>
      <p:sp>
        <p:nvSpPr>
          <p:cNvPr id="38" name="TextBox 37">
            <a:extLst>
              <a:ext uri="{FF2B5EF4-FFF2-40B4-BE49-F238E27FC236}">
                <a16:creationId xmlns:a16="http://schemas.microsoft.com/office/drawing/2014/main" id="{B8A5922D-3FDC-FE44-9B14-DF18FA131231}"/>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takes it </a:t>
            </a:r>
            <a:r>
              <a:rPr lang="es-ES" sz="2000" b="1" dirty="0">
                <a:latin typeface="Century Gothic" panose="020B0502020202020204" pitchFamily="34" charset="0"/>
              </a:rPr>
              <a:t>(m)</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out of the box</a:t>
            </a:r>
            <a:r>
              <a:rPr lang="en-GB" sz="2000" dirty="0">
                <a:latin typeface="Century Gothic" panose="020B0502020202020204" pitchFamily="34" charset="0"/>
              </a:rPr>
              <a:t>.</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cuts it</a:t>
            </a:r>
            <a:r>
              <a:rPr lang="es-ES" sz="2000" b="1" dirty="0">
                <a:latin typeface="Century Gothic" panose="020B0502020202020204" pitchFamily="34" charset="0"/>
              </a:rPr>
              <a:t> (m)</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places it</a:t>
            </a:r>
            <a:r>
              <a:rPr lang="es-ES" sz="2000" b="1" dirty="0">
                <a:latin typeface="Century Gothic" panose="020B0502020202020204" pitchFamily="34" charset="0"/>
              </a:rPr>
              <a:t> (m)</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prepares it</a:t>
            </a:r>
            <a:r>
              <a:rPr lang="es-ES" sz="2000" b="1" dirty="0">
                <a:latin typeface="Century Gothic" panose="020B0502020202020204" pitchFamily="34" charset="0"/>
              </a:rPr>
              <a:t> (f)</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latin typeface="Century Gothic" panose="020B0502020202020204" pitchFamily="34" charset="0"/>
              </a:rPr>
              <a:t>She carries it </a:t>
            </a:r>
            <a:r>
              <a:rPr lang="es-ES" sz="2000" b="1" dirty="0">
                <a:latin typeface="Century Gothic" panose="020B0502020202020204" pitchFamily="34" charset="0"/>
              </a:rPr>
              <a:t>(m)</a:t>
            </a:r>
            <a:r>
              <a:rPr lang="en-GB" sz="2000" dirty="0">
                <a:latin typeface="Century Gothic" panose="020B0502020202020204" pitchFamily="34" charset="0"/>
              </a:rPr>
              <a:t> in the bag.</a:t>
            </a:r>
            <a:endParaRPr lang="en-GB" sz="2000" b="1" dirty="0">
              <a:latin typeface="Century Gothic" panose="020B0502020202020204" pitchFamily="34" charset="0"/>
            </a:endParaRPr>
          </a:p>
        </p:txBody>
      </p:sp>
      <p:sp>
        <p:nvSpPr>
          <p:cNvPr id="39" name="TextBox 38">
            <a:extLst>
              <a:ext uri="{FF2B5EF4-FFF2-40B4-BE49-F238E27FC236}">
                <a16:creationId xmlns:a16="http://schemas.microsoft.com/office/drawing/2014/main" id="{A3DB54B5-A2C7-6341-B091-549F06E0F3FF}"/>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cuts it</a:t>
            </a:r>
            <a:r>
              <a:rPr lang="es-ES" sz="2000" b="1" dirty="0">
                <a:latin typeface="Century Gothic" panose="020B0502020202020204" pitchFamily="34" charset="0"/>
              </a:rPr>
              <a:t> (f)</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latin typeface="Century Gothic" panose="020B0502020202020204" pitchFamily="34" charset="0"/>
              </a:rPr>
              <a:t>She mixes it</a:t>
            </a:r>
            <a:r>
              <a:rPr lang="es-ES" sz="2000" b="1" dirty="0">
                <a:latin typeface="Century Gothic" panose="020B0502020202020204" pitchFamily="34" charset="0"/>
              </a:rPr>
              <a:t> (f</a:t>
            </a:r>
            <a:r>
              <a:rPr lang="es-ES" sz="2000" b="1">
                <a:latin typeface="Century Gothic" panose="020B0502020202020204" pitchFamily="34" charset="0"/>
              </a:rPr>
              <a:t>)</a:t>
            </a:r>
            <a:r>
              <a:rPr lang="en-GB" sz="2000">
                <a:latin typeface="Century Gothic" panose="020B0502020202020204" pitchFamily="34" charset="0"/>
              </a:rPr>
              <a:t> in a bowl*.</a:t>
            </a:r>
            <a:endParaRPr lang="en-GB" sz="2000" b="1" dirty="0">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prepares it</a:t>
            </a:r>
            <a:r>
              <a:rPr lang="es-ES" sz="2000" b="1" dirty="0">
                <a:latin typeface="Century Gothic" panose="020B0502020202020204" pitchFamily="34" charset="0"/>
              </a:rPr>
              <a:t> (f)</a:t>
            </a:r>
            <a:r>
              <a:rPr lang="en-GB" sz="2000" dirty="0">
                <a:latin typeface="Century Gothic" panose="020B0502020202020204" pitchFamily="34" charset="0"/>
              </a:rPr>
              <a:t> outside</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She carries it to</a:t>
            </a:r>
            <a:r>
              <a:rPr lang="es-ES" sz="2000" b="1" dirty="0">
                <a:latin typeface="Century Gothic" panose="020B0502020202020204" pitchFamily="34" charset="0"/>
              </a:rPr>
              <a:t> (m)</a:t>
            </a:r>
            <a:r>
              <a:rPr kumimoji="0" lang="en-GB" sz="2000" i="0" u="none" strike="noStrike" kern="1200" cap="none" spc="0" normalizeH="0" baseline="0" noProof="0" dirty="0">
                <a:ln>
                  <a:noFill/>
                </a:ln>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She places it</a:t>
            </a:r>
            <a:r>
              <a:rPr lang="es-ES" sz="2000" b="1" dirty="0">
                <a:latin typeface="Century Gothic" panose="020B0502020202020204" pitchFamily="34" charset="0"/>
              </a:rPr>
              <a:t> (f)</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latin typeface="Century Gothic" panose="020B0502020202020204" pitchFamily="34" charset="0"/>
              </a:rPr>
              <a:t>She leaves it </a:t>
            </a:r>
            <a:r>
              <a:rPr lang="es-ES" sz="2000" b="1" dirty="0">
                <a:latin typeface="Century Gothic" panose="020B0502020202020204" pitchFamily="34" charset="0"/>
              </a:rPr>
              <a:t>(f)</a:t>
            </a:r>
            <a:r>
              <a:rPr lang="en-GB" sz="2000" dirty="0">
                <a:latin typeface="Century Gothic" panose="020B0502020202020204" pitchFamily="34" charset="0"/>
              </a:rPr>
              <a:t> next to the window.</a:t>
            </a:r>
            <a:endParaRPr lang="en-GB" sz="2000" b="1" dirty="0">
              <a:latin typeface="Century Gothic" panose="020B0502020202020204" pitchFamily="34" charset="0"/>
            </a:endParaRPr>
          </a:p>
        </p:txBody>
      </p:sp>
      <p:sp>
        <p:nvSpPr>
          <p:cNvPr id="40" name="CuadroTexto 16">
            <a:extLst>
              <a:ext uri="{FF2B5EF4-FFF2-40B4-BE49-F238E27FC236}">
                <a16:creationId xmlns:a16="http://schemas.microsoft.com/office/drawing/2014/main" id="{060A6F2B-2BD3-4247-9E2F-9E5C4225E3DE}"/>
              </a:ext>
            </a:extLst>
          </p:cNvPr>
          <p:cNvSpPr txBox="1"/>
          <p:nvPr/>
        </p:nvSpPr>
        <p:spPr>
          <a:xfrm>
            <a:off x="8093442" y="4200648"/>
            <a:ext cx="1975220" cy="400110"/>
          </a:xfrm>
          <a:prstGeom prst="rect">
            <a:avLst/>
          </a:prstGeom>
          <a:noFill/>
        </p:spPr>
        <p:txBody>
          <a:bodyPr wrap="none" rtlCol="0">
            <a:spAutoFit/>
          </a:bodyPr>
          <a:lstStyle/>
          <a:p>
            <a:pPr algn="ctr"/>
            <a:r>
              <a:rPr lang="en-GB" sz="2000" b="1"/>
              <a:t>out of the box</a:t>
            </a:r>
            <a:endParaRPr lang="es-GB" sz="2000" b="1" dirty="0"/>
          </a:p>
        </p:txBody>
      </p:sp>
      <p:sp>
        <p:nvSpPr>
          <p:cNvPr id="2" name="TextBox 1"/>
          <p:cNvSpPr txBox="1"/>
          <p:nvPr/>
        </p:nvSpPr>
        <p:spPr>
          <a:xfrm>
            <a:off x="4332799" y="4544592"/>
            <a:ext cx="1799771" cy="400110"/>
          </a:xfrm>
          <a:prstGeom prst="rect">
            <a:avLst/>
          </a:prstGeom>
          <a:noFill/>
        </p:spPr>
        <p:txBody>
          <a:bodyPr wrap="square" rtlCol="0">
            <a:spAutoFit/>
          </a:bodyPr>
          <a:lstStyle/>
          <a:p>
            <a:r>
              <a:rPr lang="en-GB" sz="2000"/>
              <a:t>*el bol</a:t>
            </a:r>
            <a:endParaRPr lang="en-GB" sz="2000" dirty="0"/>
          </a:p>
        </p:txBody>
      </p:sp>
    </p:spTree>
    <p:extLst>
      <p:ext uri="{BB962C8B-B14F-4D97-AF65-F5344CB8AC3E}">
        <p14:creationId xmlns:p14="http://schemas.microsoft.com/office/powerpoint/2010/main" val="7845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16" grpId="0"/>
      <p:bldP spid="22" grpId="0"/>
      <p:bldP spid="24" grpId="0"/>
      <p:bldP spid="25" grpId="0"/>
      <p:bldP spid="26" grpId="0"/>
      <p:bldP spid="27" grpId="0"/>
      <p:bldP spid="30" grpId="0"/>
      <p:bldP spid="31" grpId="0"/>
      <p:bldP spid="32"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645059863"/>
              </p:ext>
            </p:extLst>
          </p:nvPr>
        </p:nvGraphicFramePr>
        <p:xfrm>
          <a:off x="321719" y="1111677"/>
          <a:ext cx="11548561" cy="5181600"/>
        </p:xfrm>
        <a:graphic>
          <a:graphicData uri="http://schemas.openxmlformats.org/drawingml/2006/table">
            <a:tbl>
              <a:tblPr firstRow="1" bandRow="1">
                <a:tableStyleId>{5940675A-B579-460E-94D1-54222C63F5DA}</a:tableStyleId>
              </a:tblPr>
              <a:tblGrid>
                <a:gridCol w="4369621">
                  <a:extLst>
                    <a:ext uri="{9D8B030D-6E8A-4147-A177-3AD203B41FA5}">
                      <a16:colId xmlns:a16="http://schemas.microsoft.com/office/drawing/2014/main" val="4273422518"/>
                    </a:ext>
                  </a:extLst>
                </a:gridCol>
                <a:gridCol w="1197143">
                  <a:extLst>
                    <a:ext uri="{9D8B030D-6E8A-4147-A177-3AD203B41FA5}">
                      <a16:colId xmlns:a16="http://schemas.microsoft.com/office/drawing/2014/main" val="753690958"/>
                    </a:ext>
                  </a:extLst>
                </a:gridCol>
                <a:gridCol w="1197143">
                  <a:extLst>
                    <a:ext uri="{9D8B030D-6E8A-4147-A177-3AD203B41FA5}">
                      <a16:colId xmlns:a16="http://schemas.microsoft.com/office/drawing/2014/main" val="4040071849"/>
                    </a:ext>
                  </a:extLst>
                </a:gridCol>
                <a:gridCol w="4784654">
                  <a:extLst>
                    <a:ext uri="{9D8B030D-6E8A-4147-A177-3AD203B41FA5}">
                      <a16:colId xmlns:a16="http://schemas.microsoft.com/office/drawing/2014/main" val="504091539"/>
                    </a:ext>
                  </a:extLst>
                </a:gridCol>
              </a:tblGrid>
              <a:tr h="388303">
                <a:tc>
                  <a:txBody>
                    <a:bodyPr/>
                    <a:lstStyle/>
                    <a:p>
                      <a:endParaRPr lang="en-GB" sz="2200" dirty="0">
                        <a:solidFill>
                          <a:schemeClr val="tx1"/>
                        </a:solidFill>
                        <a:latin typeface="Century Gothic" panose="020B0502020202020204" pitchFamily="34" charset="0"/>
                      </a:endParaRPr>
                    </a:p>
                  </a:txBody>
                  <a:tcPr/>
                </a:tc>
                <a:tc>
                  <a:txBody>
                    <a:bodyPr/>
                    <a:lstStyle/>
                    <a:p>
                      <a:pPr algn="ctr"/>
                      <a:r>
                        <a:rPr lang="en-GB" sz="2200">
                          <a:solidFill>
                            <a:schemeClr val="tx1"/>
                          </a:solidFill>
                        </a:rPr>
                        <a:t>‘The’</a:t>
                      </a:r>
                      <a:endParaRPr lang="en-GB" sz="2200" dirty="0">
                        <a:solidFill>
                          <a:schemeClr val="tx1"/>
                        </a:solidFill>
                        <a:latin typeface="Century Gothic" panose="020B0502020202020204" pitchFamily="34" charset="0"/>
                      </a:endParaRPr>
                    </a:p>
                  </a:txBody>
                  <a:tcPr anchor="ctr"/>
                </a:tc>
                <a:tc>
                  <a:txBody>
                    <a:bodyPr/>
                    <a:lstStyle/>
                    <a:p>
                      <a:pPr algn="ctr"/>
                      <a:r>
                        <a:rPr lang="en-GB" sz="2200" dirty="0">
                          <a:solidFill>
                            <a:schemeClr val="tx1"/>
                          </a:solidFill>
                        </a:rPr>
                        <a:t>‘Them’</a:t>
                      </a:r>
                      <a:endParaRPr lang="en-GB" sz="2200" dirty="0">
                        <a:solidFill>
                          <a:schemeClr val="tx1"/>
                        </a:solidFill>
                        <a:latin typeface="Century Gothic" panose="020B0502020202020204" pitchFamily="34" charset="0"/>
                      </a:endParaRPr>
                    </a:p>
                  </a:txBody>
                  <a:tcPr anchor="ctr"/>
                </a:tc>
                <a:tc>
                  <a:txBody>
                    <a:bodyPr/>
                    <a:lstStyle/>
                    <a:p>
                      <a:pPr algn="ctr"/>
                      <a:r>
                        <a:rPr lang="en-GB" sz="2200" dirty="0">
                          <a:solidFill>
                            <a:schemeClr val="tx1"/>
                          </a:solidFill>
                        </a:rPr>
                        <a:t>La</a:t>
                      </a:r>
                      <a:r>
                        <a:rPr lang="en-GB" sz="2200" baseline="0" dirty="0">
                          <a:solidFill>
                            <a:schemeClr val="tx1"/>
                          </a:solidFill>
                        </a:rPr>
                        <a:t> </a:t>
                      </a:r>
                      <a:r>
                        <a:rPr lang="en-GB" sz="2200" baseline="0" dirty="0" err="1">
                          <a:solidFill>
                            <a:schemeClr val="tx1"/>
                          </a:solidFill>
                        </a:rPr>
                        <a:t>frase</a:t>
                      </a:r>
                      <a:r>
                        <a:rPr lang="en-GB" sz="2200" baseline="0" dirty="0">
                          <a:solidFill>
                            <a:schemeClr val="tx1"/>
                          </a:solidFill>
                        </a:rPr>
                        <a:t> </a:t>
                      </a:r>
                      <a:r>
                        <a:rPr lang="en-GB" sz="2200" baseline="0" dirty="0" err="1">
                          <a:solidFill>
                            <a:schemeClr val="tx1"/>
                          </a:solidFill>
                        </a:rPr>
                        <a:t>completa</a:t>
                      </a:r>
                      <a:r>
                        <a:rPr lang="en-GB" sz="2200" baseline="0" dirty="0">
                          <a:solidFill>
                            <a:schemeClr val="tx1"/>
                          </a:solidFill>
                        </a:rPr>
                        <a:t> (</a:t>
                      </a:r>
                      <a:r>
                        <a:rPr lang="en-GB" sz="2200" baseline="0" dirty="0" err="1">
                          <a:solidFill>
                            <a:schemeClr val="tx1"/>
                          </a:solidFill>
                        </a:rPr>
                        <a:t>en</a:t>
                      </a:r>
                      <a:r>
                        <a:rPr lang="en-GB" sz="2200" baseline="0" dirty="0">
                          <a:solidFill>
                            <a:schemeClr val="tx1"/>
                          </a:solidFill>
                        </a:rPr>
                        <a:t> </a:t>
                      </a:r>
                      <a:r>
                        <a:rPr lang="en-GB" sz="2200" baseline="0" dirty="0" err="1">
                          <a:solidFill>
                            <a:schemeClr val="tx1"/>
                          </a:solidFill>
                        </a:rPr>
                        <a:t>inglés</a:t>
                      </a:r>
                      <a:r>
                        <a:rPr lang="en-GB" sz="2200" baseline="0" dirty="0">
                          <a:solidFill>
                            <a:schemeClr val="tx1"/>
                          </a:solidFill>
                        </a:rPr>
                        <a:t>)</a:t>
                      </a:r>
                      <a:endParaRPr lang="en-GB" sz="2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3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1. </a:t>
                      </a:r>
                      <a:r>
                        <a:rPr lang="en-GB" sz="2200" b="1" dirty="0">
                          <a:solidFill>
                            <a:schemeClr val="tx1"/>
                          </a:solidFill>
                        </a:rPr>
                        <a:t>Las</a:t>
                      </a:r>
                      <a:r>
                        <a:rPr lang="en-GB" sz="2200" dirty="0">
                          <a:solidFill>
                            <a:schemeClr val="tx1"/>
                          </a:solidFill>
                        </a:rPr>
                        <a:t> </a:t>
                      </a:r>
                      <a:r>
                        <a:rPr lang="en-GB" sz="2200" dirty="0" err="1">
                          <a:solidFill>
                            <a:schemeClr val="tx1"/>
                          </a:solidFill>
                        </a:rPr>
                        <a:t>preparas</a:t>
                      </a:r>
                      <a:r>
                        <a:rPr lang="en-GB" sz="2200" dirty="0">
                          <a:solidFill>
                            <a:schemeClr val="tx1"/>
                          </a:solidFill>
                        </a:rPr>
                        <a:t> </a:t>
                      </a:r>
                      <a:r>
                        <a:rPr lang="en-GB" sz="2200" dirty="0" err="1">
                          <a:solidFill>
                            <a:schemeClr val="tx1"/>
                          </a:solidFill>
                        </a:rPr>
                        <a:t>en</a:t>
                      </a:r>
                      <a:r>
                        <a:rPr lang="en-GB" sz="2200" dirty="0">
                          <a:solidFill>
                            <a:schemeClr val="tx1"/>
                          </a:solidFill>
                        </a:rPr>
                        <a:t> casa.</a:t>
                      </a: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442370797"/>
                  </a:ext>
                </a:extLst>
              </a:tr>
              <a:tr h="3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2. </a:t>
                      </a:r>
                      <a:r>
                        <a:rPr lang="en-GB" sz="2200" b="1" dirty="0">
                          <a:solidFill>
                            <a:schemeClr val="tx1"/>
                          </a:solidFill>
                        </a:rPr>
                        <a:t>Las</a:t>
                      </a:r>
                      <a:r>
                        <a:rPr lang="en-GB" sz="2200" dirty="0">
                          <a:solidFill>
                            <a:schemeClr val="tx1"/>
                          </a:solidFill>
                        </a:rPr>
                        <a:t> </a:t>
                      </a:r>
                      <a:r>
                        <a:rPr lang="en-GB" sz="2200" dirty="0" err="1">
                          <a:solidFill>
                            <a:schemeClr val="tx1"/>
                          </a:solidFill>
                        </a:rPr>
                        <a:t>verduras</a:t>
                      </a:r>
                      <a:r>
                        <a:rPr lang="en-GB" sz="2200" dirty="0">
                          <a:solidFill>
                            <a:schemeClr val="tx1"/>
                          </a:solidFill>
                        </a:rPr>
                        <a:t> </a:t>
                      </a:r>
                      <a:r>
                        <a:rPr lang="en-GB" sz="2200" dirty="0" err="1">
                          <a:solidFill>
                            <a:schemeClr val="tx1"/>
                          </a:solidFill>
                        </a:rPr>
                        <a:t>están</a:t>
                      </a:r>
                      <a:r>
                        <a:rPr lang="en-GB" sz="2200" baseline="0" dirty="0">
                          <a:solidFill>
                            <a:schemeClr val="tx1"/>
                          </a:solidFill>
                        </a:rPr>
                        <a:t> </a:t>
                      </a:r>
                      <a:r>
                        <a:rPr lang="en-GB" sz="2200" baseline="0" dirty="0" err="1">
                          <a:solidFill>
                            <a:schemeClr val="tx1"/>
                          </a:solidFill>
                        </a:rPr>
                        <a:t>ricas</a:t>
                      </a:r>
                      <a:r>
                        <a:rPr lang="en-GB" sz="2200" baseline="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1890588510"/>
                  </a:ext>
                </a:extLst>
              </a:tr>
              <a:tr h="3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3. </a:t>
                      </a:r>
                      <a:r>
                        <a:rPr lang="en-GB" sz="2200" b="1" dirty="0">
                          <a:solidFill>
                            <a:schemeClr val="tx1"/>
                          </a:solidFill>
                        </a:rPr>
                        <a:t>Las</a:t>
                      </a:r>
                      <a:r>
                        <a:rPr lang="en-GB" sz="2200" dirty="0">
                          <a:solidFill>
                            <a:schemeClr val="tx1"/>
                          </a:solidFill>
                        </a:rPr>
                        <a:t> </a:t>
                      </a:r>
                      <a:r>
                        <a:rPr lang="en-GB" sz="2200" err="1">
                          <a:solidFill>
                            <a:schemeClr val="tx1"/>
                          </a:solidFill>
                        </a:rPr>
                        <a:t>pruebas</a:t>
                      </a:r>
                      <a:r>
                        <a:rPr lang="en-GB" sz="2200">
                          <a:solidFill>
                            <a:schemeClr val="tx1"/>
                          </a:solidFill>
                        </a:rPr>
                        <a:t> con una bebida caliente.</a:t>
                      </a: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4098199311"/>
                  </a:ext>
                </a:extLst>
              </a:tr>
              <a:tr h="583244">
                <a:tc>
                  <a:txBody>
                    <a:bodyPr/>
                    <a:lstStyle/>
                    <a:p>
                      <a:r>
                        <a:rPr lang="en-GB" sz="2200" dirty="0">
                          <a:solidFill>
                            <a:schemeClr val="tx1"/>
                          </a:solidFill>
                        </a:rPr>
                        <a:t>4. </a:t>
                      </a:r>
                      <a:r>
                        <a:rPr lang="en-GB" sz="2200" b="1" dirty="0">
                          <a:solidFill>
                            <a:schemeClr val="tx1"/>
                          </a:solidFill>
                        </a:rPr>
                        <a:t>Las</a:t>
                      </a:r>
                      <a:r>
                        <a:rPr lang="en-GB" sz="2200" dirty="0">
                          <a:solidFill>
                            <a:schemeClr val="tx1"/>
                          </a:solidFill>
                        </a:rPr>
                        <a:t> </a:t>
                      </a:r>
                      <a:r>
                        <a:rPr lang="en-GB" sz="2200" dirty="0" err="1">
                          <a:solidFill>
                            <a:schemeClr val="tx1"/>
                          </a:solidFill>
                        </a:rPr>
                        <a:t>sueles</a:t>
                      </a:r>
                      <a:r>
                        <a:rPr lang="en-GB" sz="2200" dirty="0">
                          <a:solidFill>
                            <a:schemeClr val="tx1"/>
                          </a:solidFill>
                        </a:rPr>
                        <a:t> </a:t>
                      </a:r>
                      <a:r>
                        <a:rPr lang="en-GB" sz="2200" dirty="0" err="1">
                          <a:solidFill>
                            <a:schemeClr val="tx1"/>
                          </a:solidFill>
                        </a:rPr>
                        <a:t>comprar</a:t>
                      </a:r>
                      <a:r>
                        <a:rPr lang="en-GB" sz="2200" dirty="0">
                          <a:solidFill>
                            <a:schemeClr val="tx1"/>
                          </a:solidFill>
                        </a:rPr>
                        <a:t> </a:t>
                      </a:r>
                      <a:r>
                        <a:rPr lang="en-GB" sz="2200" dirty="0" err="1">
                          <a:solidFill>
                            <a:schemeClr val="tx1"/>
                          </a:solidFill>
                        </a:rPr>
                        <a:t>en</a:t>
                      </a:r>
                      <a:r>
                        <a:rPr lang="en-GB" sz="2200" dirty="0">
                          <a:solidFill>
                            <a:schemeClr val="tx1"/>
                          </a:solidFill>
                        </a:rPr>
                        <a:t> el mercado.</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906487638"/>
                  </a:ext>
                </a:extLst>
              </a:tr>
              <a:tr h="583244">
                <a:tc>
                  <a:txBody>
                    <a:bodyPr/>
                    <a:lstStyle/>
                    <a:p>
                      <a:r>
                        <a:rPr lang="en-GB" sz="2200" dirty="0">
                          <a:solidFill>
                            <a:schemeClr val="tx1"/>
                          </a:solidFill>
                        </a:rPr>
                        <a:t>5. </a:t>
                      </a:r>
                      <a:r>
                        <a:rPr lang="en-GB" sz="2200" b="1" dirty="0">
                          <a:solidFill>
                            <a:schemeClr val="tx1"/>
                          </a:solidFill>
                        </a:rPr>
                        <a:t>Las</a:t>
                      </a:r>
                      <a:r>
                        <a:rPr lang="en-GB" sz="2200" dirty="0">
                          <a:solidFill>
                            <a:schemeClr val="tx1"/>
                          </a:solidFill>
                        </a:rPr>
                        <a:t> </a:t>
                      </a:r>
                      <a:r>
                        <a:rPr lang="en-GB" sz="2200" dirty="0" err="1">
                          <a:solidFill>
                            <a:schemeClr val="tx1"/>
                          </a:solidFill>
                        </a:rPr>
                        <a:t>frutas</a:t>
                      </a:r>
                      <a:r>
                        <a:rPr lang="en-GB" sz="2200" dirty="0">
                          <a:solidFill>
                            <a:schemeClr val="tx1"/>
                          </a:solidFill>
                        </a:rPr>
                        <a:t> </a:t>
                      </a:r>
                      <a:r>
                        <a:rPr lang="en-GB" sz="2200" dirty="0" err="1">
                          <a:solidFill>
                            <a:schemeClr val="tx1"/>
                          </a:solidFill>
                        </a:rPr>
                        <a:t>están</a:t>
                      </a:r>
                      <a:r>
                        <a:rPr lang="en-GB" sz="2200" dirty="0">
                          <a:solidFill>
                            <a:schemeClr val="tx1"/>
                          </a:solidFill>
                        </a:rPr>
                        <a:t> </a:t>
                      </a:r>
                      <a:r>
                        <a:rPr lang="en-GB" sz="2200" dirty="0" err="1">
                          <a:solidFill>
                            <a:schemeClr val="tx1"/>
                          </a:solidFill>
                        </a:rPr>
                        <a:t>en</a:t>
                      </a:r>
                      <a:r>
                        <a:rPr lang="en-GB" sz="2200" dirty="0">
                          <a:solidFill>
                            <a:schemeClr val="tx1"/>
                          </a:solidFill>
                        </a:rPr>
                        <a:t> la </a:t>
                      </a:r>
                      <a:r>
                        <a:rPr lang="en-GB" sz="2200" dirty="0" err="1">
                          <a:solidFill>
                            <a:schemeClr val="tx1"/>
                          </a:solidFill>
                        </a:rPr>
                        <a:t>cocina</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076436072"/>
                  </a:ext>
                </a:extLst>
              </a:tr>
              <a:tr h="356934">
                <a:tc>
                  <a:txBody>
                    <a:bodyPr/>
                    <a:lstStyle/>
                    <a:p>
                      <a:r>
                        <a:rPr lang="en-GB" sz="2200" dirty="0">
                          <a:solidFill>
                            <a:schemeClr val="tx1"/>
                          </a:solidFill>
                        </a:rPr>
                        <a:t>6. </a:t>
                      </a:r>
                      <a:r>
                        <a:rPr lang="en-GB" sz="2200" b="1" dirty="0">
                          <a:solidFill>
                            <a:schemeClr val="tx1"/>
                          </a:solidFill>
                        </a:rPr>
                        <a:t>Las</a:t>
                      </a:r>
                      <a:r>
                        <a:rPr lang="en-GB" sz="2200" dirty="0">
                          <a:solidFill>
                            <a:schemeClr val="tx1"/>
                          </a:solidFill>
                        </a:rPr>
                        <a:t> </a:t>
                      </a:r>
                      <a:r>
                        <a:rPr lang="en-GB" sz="2200" dirty="0" err="1">
                          <a:solidFill>
                            <a:schemeClr val="tx1"/>
                          </a:solidFill>
                        </a:rPr>
                        <a:t>prefieres</a:t>
                      </a:r>
                      <a:r>
                        <a:rPr lang="en-GB" sz="2200" dirty="0">
                          <a:solidFill>
                            <a:schemeClr val="tx1"/>
                          </a:solidFill>
                        </a:rPr>
                        <a:t> </a:t>
                      </a:r>
                      <a:r>
                        <a:rPr lang="en-GB" sz="2200" dirty="0" err="1">
                          <a:solidFill>
                            <a:schemeClr val="tx1"/>
                          </a:solidFill>
                        </a:rPr>
                        <a:t>dulces</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38271135"/>
                  </a:ext>
                </a:extLst>
              </a:tr>
              <a:tr h="356934">
                <a:tc>
                  <a:txBody>
                    <a:bodyPr/>
                    <a:lstStyle/>
                    <a:p>
                      <a:r>
                        <a:rPr lang="en-GB" sz="2200" dirty="0">
                          <a:solidFill>
                            <a:schemeClr val="tx1"/>
                          </a:solidFill>
                        </a:rPr>
                        <a:t>7. </a:t>
                      </a:r>
                      <a:r>
                        <a:rPr lang="en-GB" sz="2200" b="1" dirty="0">
                          <a:solidFill>
                            <a:schemeClr val="tx1"/>
                          </a:solidFill>
                        </a:rPr>
                        <a:t>Las</a:t>
                      </a:r>
                      <a:r>
                        <a:rPr lang="en-GB" sz="2200" dirty="0">
                          <a:solidFill>
                            <a:schemeClr val="tx1"/>
                          </a:solidFill>
                        </a:rPr>
                        <a:t> </a:t>
                      </a:r>
                      <a:r>
                        <a:rPr lang="en-GB" sz="2200" dirty="0" err="1">
                          <a:solidFill>
                            <a:schemeClr val="tx1"/>
                          </a:solidFill>
                        </a:rPr>
                        <a:t>mezclas</a:t>
                      </a:r>
                      <a:r>
                        <a:rPr lang="en-GB" sz="2200" dirty="0">
                          <a:solidFill>
                            <a:schemeClr val="tx1"/>
                          </a:solidFill>
                        </a:rPr>
                        <a:t> </a:t>
                      </a:r>
                      <a:r>
                        <a:rPr lang="en-GB" sz="2200" dirty="0" err="1">
                          <a:solidFill>
                            <a:schemeClr val="tx1"/>
                          </a:solidFill>
                        </a:rPr>
                        <a:t>en</a:t>
                      </a:r>
                      <a:r>
                        <a:rPr lang="en-GB" sz="2200" dirty="0">
                          <a:solidFill>
                            <a:schemeClr val="tx1"/>
                          </a:solidFill>
                        </a:rPr>
                        <a:t> el </a:t>
                      </a:r>
                      <a:r>
                        <a:rPr lang="en-GB" sz="2200" dirty="0" err="1">
                          <a:solidFill>
                            <a:schemeClr val="tx1"/>
                          </a:solidFill>
                        </a:rPr>
                        <a:t>plato</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1975175003"/>
                  </a:ext>
                </a:extLst>
              </a:tr>
              <a:tr h="583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8. </a:t>
                      </a:r>
                      <a:r>
                        <a:rPr lang="en-GB" sz="2200" b="1" dirty="0">
                          <a:solidFill>
                            <a:schemeClr val="tx1"/>
                          </a:solidFill>
                        </a:rPr>
                        <a:t>Las</a:t>
                      </a:r>
                      <a:r>
                        <a:rPr lang="en-GB" sz="2200" dirty="0">
                          <a:solidFill>
                            <a:schemeClr val="tx1"/>
                          </a:solidFill>
                        </a:rPr>
                        <a:t> </a:t>
                      </a:r>
                      <a:r>
                        <a:rPr lang="en-GB" sz="2200" dirty="0" err="1">
                          <a:solidFill>
                            <a:schemeClr val="tx1"/>
                          </a:solidFill>
                        </a:rPr>
                        <a:t>comidas</a:t>
                      </a:r>
                      <a:r>
                        <a:rPr lang="en-GB" sz="2200" dirty="0">
                          <a:solidFill>
                            <a:schemeClr val="tx1"/>
                          </a:solidFill>
                        </a:rPr>
                        <a:t> son </a:t>
                      </a:r>
                      <a:r>
                        <a:rPr lang="en-GB" sz="2200" dirty="0" err="1">
                          <a:solidFill>
                            <a:schemeClr val="tx1"/>
                          </a:solidFill>
                        </a:rPr>
                        <a:t>tradicionales</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10"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2462" y="1533369"/>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67071" y="1962287"/>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TextBox 2"/>
          <p:cNvSpPr txBox="1"/>
          <p:nvPr/>
        </p:nvSpPr>
        <p:spPr>
          <a:xfrm>
            <a:off x="129707" y="280680"/>
            <a:ext cx="10818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Lee las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frases</a:t>
            </a:r>
            <a:r>
              <a:rPr lang="en-GB" sz="2200" b="1" dirty="0">
                <a:solidFill>
                  <a:srgbClr val="4472C4">
                    <a:lumMod val="50000"/>
                  </a:srgbClr>
                </a:solidFill>
                <a:latin typeface="Century Gothic" panose="020F0302020204030204"/>
              </a:rPr>
              <a:t> y </a:t>
            </a:r>
            <a:r>
              <a:rPr lang="en-GB" sz="2200" b="1" dirty="0" err="1">
                <a:solidFill>
                  <a:srgbClr val="4472C4">
                    <a:lumMod val="50000"/>
                  </a:srgbClr>
                </a:solidFill>
                <a:latin typeface="Century Gothic" panose="020F0302020204030204"/>
              </a:rPr>
              <a:t>marca</a:t>
            </a:r>
            <a:r>
              <a:rPr lang="en-GB" sz="2200" b="1" dirty="0">
                <a:solidFill>
                  <a:srgbClr val="4472C4">
                    <a:lumMod val="50000"/>
                  </a:srgbClr>
                </a:solidFill>
                <a:latin typeface="Century Gothic" panose="020F0302020204030204"/>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Qué</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significa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‘las’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err="1">
                <a:ln>
                  <a:noFill/>
                </a:ln>
                <a:solidFill>
                  <a:srgbClr val="4472C4">
                    <a:lumMod val="50000"/>
                  </a:srgbClr>
                </a:solidFill>
                <a:effectLst/>
                <a:uLnTx/>
                <a:uFillTx/>
                <a:latin typeface="Century Gothic" panose="020F0302020204030204"/>
              </a:rPr>
              <a:t>cada</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rPr>
              <a:t> frase?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rPr>
              <a:t>¿Qué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significa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frase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completa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inglés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6" name="TextBox 5"/>
          <p:cNvSpPr txBox="1"/>
          <p:nvPr/>
        </p:nvSpPr>
        <p:spPr>
          <a:xfrm>
            <a:off x="7160861" y="1538704"/>
            <a:ext cx="4546037" cy="430887"/>
          </a:xfrm>
          <a:prstGeom prst="rect">
            <a:avLst/>
          </a:prstGeom>
          <a:noFill/>
        </p:spPr>
        <p:txBody>
          <a:bodyPr wrap="square" rtlCol="0">
            <a:spAutoFit/>
          </a:bodyPr>
          <a:lstStyle/>
          <a:p>
            <a:pPr algn="l"/>
            <a:r>
              <a:rPr lang="en-GB" sz="2200" dirty="0"/>
              <a:t>You prepare them at home.</a:t>
            </a:r>
          </a:p>
        </p:txBody>
      </p:sp>
      <p:sp>
        <p:nvSpPr>
          <p:cNvPr id="37" name="TextBox 36"/>
          <p:cNvSpPr txBox="1"/>
          <p:nvPr/>
        </p:nvSpPr>
        <p:spPr>
          <a:xfrm>
            <a:off x="7177329" y="1982360"/>
            <a:ext cx="4399282" cy="430887"/>
          </a:xfrm>
          <a:prstGeom prst="rect">
            <a:avLst/>
          </a:prstGeom>
          <a:noFill/>
        </p:spPr>
        <p:txBody>
          <a:bodyPr wrap="square" rtlCol="0">
            <a:spAutoFit/>
          </a:bodyPr>
          <a:lstStyle/>
          <a:p>
            <a:pPr algn="l"/>
            <a:r>
              <a:rPr lang="en-GB" sz="2200" dirty="0"/>
              <a:t>The vegetables are tasty.</a:t>
            </a:r>
          </a:p>
        </p:txBody>
      </p:sp>
      <p:pic>
        <p:nvPicPr>
          <p:cNvPr id="12" name="Picture 2" descr="http://www.clker.com/cliparts/h/n/L/q/t/u/bright-green-tick-md.png">
            <a:extLst>
              <a:ext uri="{FF2B5EF4-FFF2-40B4-BE49-F238E27FC236}">
                <a16:creationId xmlns:a16="http://schemas.microsoft.com/office/drawing/2014/main" id="{ED7195F2-AA23-E348-A764-5A5BE013EE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2462" y="251275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a:extLst>
              <a:ext uri="{FF2B5EF4-FFF2-40B4-BE49-F238E27FC236}">
                <a16:creationId xmlns:a16="http://schemas.microsoft.com/office/drawing/2014/main" id="{6A17C82C-D26A-5740-89E1-DC76C41427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4441" y="332398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a:extLst>
              <a:ext uri="{FF2B5EF4-FFF2-40B4-BE49-F238E27FC236}">
                <a16:creationId xmlns:a16="http://schemas.microsoft.com/office/drawing/2014/main" id="{5D89AB0A-EFC6-3341-8F05-E373F7450A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9298" y="402700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a:extLst>
              <a:ext uri="{FF2B5EF4-FFF2-40B4-BE49-F238E27FC236}">
                <a16:creationId xmlns:a16="http://schemas.microsoft.com/office/drawing/2014/main" id="{5C7249C2-7FB0-314B-884C-1009CAB522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4441" y="4614927"/>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a:extLst>
              <a:ext uri="{FF2B5EF4-FFF2-40B4-BE49-F238E27FC236}">
                <a16:creationId xmlns:a16="http://schemas.microsoft.com/office/drawing/2014/main" id="{6B4FB98A-7AA7-C34F-AA99-E8351A35AF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4441" y="5095209"/>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h/n/L/q/t/u/bright-green-tick-md.png">
            <a:extLst>
              <a:ext uri="{FF2B5EF4-FFF2-40B4-BE49-F238E27FC236}">
                <a16:creationId xmlns:a16="http://schemas.microsoft.com/office/drawing/2014/main" id="{4C4C8794-A212-3741-8F71-527E64B268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67071" y="5731090"/>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36">
            <a:extLst>
              <a:ext uri="{FF2B5EF4-FFF2-40B4-BE49-F238E27FC236}">
                <a16:creationId xmlns:a16="http://schemas.microsoft.com/office/drawing/2014/main" id="{BB562C0A-E34F-724C-8F08-2BB469A50F40}"/>
              </a:ext>
            </a:extLst>
          </p:cNvPr>
          <p:cNvSpPr txBox="1"/>
          <p:nvPr/>
        </p:nvSpPr>
        <p:spPr>
          <a:xfrm>
            <a:off x="7112185" y="3142040"/>
            <a:ext cx="4529569" cy="769441"/>
          </a:xfrm>
          <a:prstGeom prst="rect">
            <a:avLst/>
          </a:prstGeom>
          <a:noFill/>
        </p:spPr>
        <p:txBody>
          <a:bodyPr wrap="square" rtlCol="0">
            <a:spAutoFit/>
          </a:bodyPr>
          <a:lstStyle/>
          <a:p>
            <a:pPr algn="l"/>
            <a:r>
              <a:rPr lang="en-GB" sz="2200" dirty="0"/>
              <a:t>You usually buy </a:t>
            </a:r>
            <a:r>
              <a:rPr lang="en-GB" sz="2200"/>
              <a:t>them at </a:t>
            </a:r>
            <a:r>
              <a:rPr lang="en-GB" sz="2200" dirty="0"/>
              <a:t>the market.</a:t>
            </a:r>
          </a:p>
        </p:txBody>
      </p:sp>
      <p:sp>
        <p:nvSpPr>
          <p:cNvPr id="19" name="TextBox 36">
            <a:extLst>
              <a:ext uri="{FF2B5EF4-FFF2-40B4-BE49-F238E27FC236}">
                <a16:creationId xmlns:a16="http://schemas.microsoft.com/office/drawing/2014/main" id="{03F68A9A-D729-EA43-8C79-133D28795339}"/>
              </a:ext>
            </a:extLst>
          </p:cNvPr>
          <p:cNvSpPr txBox="1"/>
          <p:nvPr/>
        </p:nvSpPr>
        <p:spPr>
          <a:xfrm>
            <a:off x="7177329" y="2414966"/>
            <a:ext cx="4150720" cy="430887"/>
          </a:xfrm>
          <a:prstGeom prst="rect">
            <a:avLst/>
          </a:prstGeom>
          <a:noFill/>
        </p:spPr>
        <p:txBody>
          <a:bodyPr wrap="square" rtlCol="0">
            <a:spAutoFit/>
          </a:bodyPr>
          <a:lstStyle/>
          <a:p>
            <a:pPr algn="l"/>
            <a:r>
              <a:rPr lang="en-GB" sz="2200" dirty="0"/>
              <a:t>You try </a:t>
            </a:r>
            <a:r>
              <a:rPr lang="en-GB" sz="2200"/>
              <a:t>them with a hot drink.</a:t>
            </a:r>
            <a:endParaRPr lang="en-GB" sz="2200" dirty="0"/>
          </a:p>
        </p:txBody>
      </p:sp>
      <p:sp>
        <p:nvSpPr>
          <p:cNvPr id="20" name="TextBox 36">
            <a:extLst>
              <a:ext uri="{FF2B5EF4-FFF2-40B4-BE49-F238E27FC236}">
                <a16:creationId xmlns:a16="http://schemas.microsoft.com/office/drawing/2014/main" id="{88FA3B22-48D6-AF43-9A0B-4252C9ED1B14}"/>
              </a:ext>
            </a:extLst>
          </p:cNvPr>
          <p:cNvSpPr txBox="1"/>
          <p:nvPr/>
        </p:nvSpPr>
        <p:spPr>
          <a:xfrm>
            <a:off x="7112184" y="3912193"/>
            <a:ext cx="4529569" cy="430887"/>
          </a:xfrm>
          <a:prstGeom prst="rect">
            <a:avLst/>
          </a:prstGeom>
          <a:noFill/>
        </p:spPr>
        <p:txBody>
          <a:bodyPr wrap="square" rtlCol="0">
            <a:spAutoFit/>
          </a:bodyPr>
          <a:lstStyle/>
          <a:p>
            <a:pPr algn="l"/>
            <a:r>
              <a:rPr lang="en-GB" sz="2200" dirty="0"/>
              <a:t>The fruits are in the kitchen.</a:t>
            </a:r>
          </a:p>
        </p:txBody>
      </p:sp>
      <p:sp>
        <p:nvSpPr>
          <p:cNvPr id="21" name="TextBox 36">
            <a:extLst>
              <a:ext uri="{FF2B5EF4-FFF2-40B4-BE49-F238E27FC236}">
                <a16:creationId xmlns:a16="http://schemas.microsoft.com/office/drawing/2014/main" id="{5AAA9DB9-CDD1-BB49-A9FC-13A74B1A4837}"/>
              </a:ext>
            </a:extLst>
          </p:cNvPr>
          <p:cNvSpPr txBox="1"/>
          <p:nvPr/>
        </p:nvSpPr>
        <p:spPr>
          <a:xfrm>
            <a:off x="7160861" y="4649886"/>
            <a:ext cx="4529569" cy="430887"/>
          </a:xfrm>
          <a:prstGeom prst="rect">
            <a:avLst/>
          </a:prstGeom>
          <a:noFill/>
        </p:spPr>
        <p:txBody>
          <a:bodyPr wrap="square" rtlCol="0">
            <a:spAutoFit/>
          </a:bodyPr>
          <a:lstStyle/>
          <a:p>
            <a:pPr algn="l"/>
            <a:r>
              <a:rPr lang="en-GB" sz="2200"/>
              <a:t>You prefer them (to be) sweet</a:t>
            </a:r>
            <a:r>
              <a:rPr lang="en-GB" sz="2200" dirty="0"/>
              <a:t>.</a:t>
            </a:r>
          </a:p>
        </p:txBody>
      </p:sp>
      <p:sp>
        <p:nvSpPr>
          <p:cNvPr id="22" name="TextBox 36">
            <a:extLst>
              <a:ext uri="{FF2B5EF4-FFF2-40B4-BE49-F238E27FC236}">
                <a16:creationId xmlns:a16="http://schemas.microsoft.com/office/drawing/2014/main" id="{41CC1241-9CE6-8344-A586-21862CAE14F0}"/>
              </a:ext>
            </a:extLst>
          </p:cNvPr>
          <p:cNvSpPr txBox="1"/>
          <p:nvPr/>
        </p:nvSpPr>
        <p:spPr>
          <a:xfrm>
            <a:off x="7112184" y="5073469"/>
            <a:ext cx="4529569" cy="430887"/>
          </a:xfrm>
          <a:prstGeom prst="rect">
            <a:avLst/>
          </a:prstGeom>
          <a:noFill/>
        </p:spPr>
        <p:txBody>
          <a:bodyPr wrap="square" rtlCol="0">
            <a:spAutoFit/>
          </a:bodyPr>
          <a:lstStyle/>
          <a:p>
            <a:pPr algn="l"/>
            <a:r>
              <a:rPr lang="en-GB" sz="2200" dirty="0"/>
              <a:t>You mix </a:t>
            </a:r>
            <a:r>
              <a:rPr lang="en-GB" sz="2200"/>
              <a:t>them on </a:t>
            </a:r>
            <a:r>
              <a:rPr lang="en-GB" sz="2200" dirty="0"/>
              <a:t>the plate.</a:t>
            </a:r>
          </a:p>
        </p:txBody>
      </p:sp>
      <p:sp>
        <p:nvSpPr>
          <p:cNvPr id="23" name="TextBox 36">
            <a:extLst>
              <a:ext uri="{FF2B5EF4-FFF2-40B4-BE49-F238E27FC236}">
                <a16:creationId xmlns:a16="http://schemas.microsoft.com/office/drawing/2014/main" id="{120F833B-5AD9-1843-8ED6-47560F75367B}"/>
              </a:ext>
            </a:extLst>
          </p:cNvPr>
          <p:cNvSpPr txBox="1"/>
          <p:nvPr/>
        </p:nvSpPr>
        <p:spPr>
          <a:xfrm>
            <a:off x="7112184" y="5515515"/>
            <a:ext cx="4529569" cy="430887"/>
          </a:xfrm>
          <a:prstGeom prst="rect">
            <a:avLst/>
          </a:prstGeom>
          <a:noFill/>
        </p:spPr>
        <p:txBody>
          <a:bodyPr wrap="square" rtlCol="0">
            <a:spAutoFit/>
          </a:bodyPr>
          <a:lstStyle/>
          <a:p>
            <a:pPr algn="l"/>
            <a:r>
              <a:rPr lang="en-GB" sz="2200"/>
              <a:t>The foods </a:t>
            </a:r>
            <a:r>
              <a:rPr lang="en-GB" sz="2200" dirty="0"/>
              <a:t>are traditional.</a:t>
            </a:r>
          </a:p>
        </p:txBody>
      </p:sp>
      <p:pic>
        <p:nvPicPr>
          <p:cNvPr id="1026" name="Picture 2" descr="fruit clipart png - Clip Art Library">
            <a:extLst>
              <a:ext uri="{FF2B5EF4-FFF2-40B4-BE49-F238E27FC236}">
                <a16:creationId xmlns:a16="http://schemas.microsoft.com/office/drawing/2014/main" id="{59E0D4FB-03B8-024F-BC42-0C40E5D2DA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0230" y="3825020"/>
            <a:ext cx="841198" cy="791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te clipart - Clip Art Library">
            <a:extLst>
              <a:ext uri="{FF2B5EF4-FFF2-40B4-BE49-F238E27FC236}">
                <a16:creationId xmlns:a16="http://schemas.microsoft.com/office/drawing/2014/main" id="{E839D1D4-58BE-9547-9497-AD05D8054E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915660">
            <a:off x="11038164" y="5311023"/>
            <a:ext cx="1049894" cy="5056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getables clipart - Clip Art Library">
            <a:extLst>
              <a:ext uri="{FF2B5EF4-FFF2-40B4-BE49-F238E27FC236}">
                <a16:creationId xmlns:a16="http://schemas.microsoft.com/office/drawing/2014/main" id="{CCDD6C2F-19E9-CF41-8CF4-D5B567E6F8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1328049" y="1962287"/>
            <a:ext cx="837878" cy="88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834069" cy="647577"/>
          </a:xfrm>
        </p:spPr>
        <p:txBody>
          <a:bodyPr>
            <a:normAutofit/>
          </a:bodyPr>
          <a:lstStyle/>
          <a:p>
            <a:r>
              <a:rPr lang="en-GB" sz="2800" b="1" dirty="0">
                <a:solidFill>
                  <a:schemeClr val="bg1"/>
                </a:solidFill>
              </a:rPr>
              <a:t>Vocabulario</a:t>
            </a:r>
          </a:p>
        </p:txBody>
      </p:sp>
      <p:sp>
        <p:nvSpPr>
          <p:cNvPr id="10" name="TextBox 9"/>
          <p:cNvSpPr txBox="1"/>
          <p:nvPr/>
        </p:nvSpPr>
        <p:spPr>
          <a:xfrm>
            <a:off x="2740309" y="1456137"/>
            <a:ext cx="15905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pan</a:t>
            </a:r>
          </a:p>
        </p:txBody>
      </p:sp>
      <p:sp>
        <p:nvSpPr>
          <p:cNvPr id="11" name="TextBox 10"/>
          <p:cNvSpPr txBox="1"/>
          <p:nvPr/>
        </p:nvSpPr>
        <p:spPr>
          <a:xfrm>
            <a:off x="2834069" y="5357827"/>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leche</a:t>
            </a:r>
          </a:p>
        </p:txBody>
      </p:sp>
      <p:sp>
        <p:nvSpPr>
          <p:cNvPr id="13" name="TextBox 12"/>
          <p:cNvSpPr txBox="1"/>
          <p:nvPr/>
        </p:nvSpPr>
        <p:spPr>
          <a:xfrm>
            <a:off x="9564260" y="145613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vino</a:t>
            </a:r>
          </a:p>
        </p:txBody>
      </p:sp>
      <p:sp>
        <p:nvSpPr>
          <p:cNvPr id="20" name="TextBox 19"/>
          <p:cNvSpPr txBox="1"/>
          <p:nvPr/>
        </p:nvSpPr>
        <p:spPr>
          <a:xfrm>
            <a:off x="2740309" y="3293016"/>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huevo</a:t>
            </a: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205626" y="2440753"/>
            <a:ext cx="1104790" cy="461665"/>
          </a:xfrm>
          <a:prstGeom prst="rect">
            <a:avLst/>
          </a:prstGeom>
          <a:noFill/>
        </p:spPr>
        <p:txBody>
          <a:bodyPr wrap="none" rtlCol="0">
            <a:spAutoFit/>
          </a:bodyPr>
          <a:lstStyle/>
          <a:p>
            <a:pPr algn="l"/>
            <a:r>
              <a:rPr lang="x-none" sz="2400">
                <a:highlight>
                  <a:srgbClr val="FBF0D5"/>
                </a:highlight>
              </a:rPr>
              <a:t>[</a:t>
            </a:r>
            <a:r>
              <a:rPr lang="es-ES" sz="2400" dirty="0" err="1">
                <a:highlight>
                  <a:srgbClr val="FBF0D5"/>
                </a:highlight>
              </a:rPr>
              <a:t>wine</a:t>
            </a:r>
            <a:r>
              <a:rPr lang="x-none" sz="2400">
                <a:highlight>
                  <a:srgbClr val="FBF0D5"/>
                </a:highlight>
              </a:rPr>
              <a:t>]</a:t>
            </a:r>
            <a:endParaRPr lang="x-none" sz="2400" dirty="0">
              <a:highlight>
                <a:srgbClr val="FBF0D5"/>
              </a:highlight>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564260" y="339678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dulce</a:t>
            </a:r>
          </a:p>
        </p:txBody>
      </p:sp>
      <p:sp>
        <p:nvSpPr>
          <p:cNvPr id="44" name="TextBox 43"/>
          <p:cNvSpPr txBox="1"/>
          <p:nvPr/>
        </p:nvSpPr>
        <p:spPr>
          <a:xfrm>
            <a:off x="9568338" y="5295172"/>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tradicional</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 name="Rounded Rectangular Callout 2"/>
          <p:cNvSpPr/>
          <p:nvPr/>
        </p:nvSpPr>
        <p:spPr>
          <a:xfrm>
            <a:off x="2409628" y="2209921"/>
            <a:ext cx="4201935" cy="2701954"/>
          </a:xfrm>
          <a:prstGeom prst="wedgeRoundRectCallout">
            <a:avLst>
              <a:gd name="adj1" fmla="val 58188"/>
              <a:gd name="adj2" fmla="val 34918"/>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’Dulce’ can be used as a noun (m) or adjective.</a:t>
            </a:r>
          </a:p>
          <a:p>
            <a:pPr algn="ctr"/>
            <a:endParaRPr lang="en-GB" sz="2000" dirty="0">
              <a:solidFill>
                <a:schemeClr val="tx1"/>
              </a:solidFill>
            </a:endParaRPr>
          </a:p>
          <a:p>
            <a:pPr algn="ctr"/>
            <a:r>
              <a:rPr lang="en-GB" sz="2000" dirty="0">
                <a:solidFill>
                  <a:schemeClr val="tx1"/>
                </a:solidFill>
              </a:rPr>
              <a:t>Compare:</a:t>
            </a:r>
          </a:p>
          <a:p>
            <a:pPr algn="ctr"/>
            <a:r>
              <a:rPr lang="en-GB" sz="2000" dirty="0">
                <a:solidFill>
                  <a:schemeClr val="tx1"/>
                </a:solidFill>
              </a:rPr>
              <a:t>1. </a:t>
            </a:r>
            <a:r>
              <a:rPr lang="en-GB" sz="2000" b="1" dirty="0">
                <a:solidFill>
                  <a:schemeClr val="tx1"/>
                </a:solidFill>
              </a:rPr>
              <a:t>Me </a:t>
            </a:r>
            <a:r>
              <a:rPr lang="en-GB" sz="2000" b="1" dirty="0" err="1">
                <a:solidFill>
                  <a:schemeClr val="tx1"/>
                </a:solidFill>
              </a:rPr>
              <a:t>gustan</a:t>
            </a:r>
            <a:r>
              <a:rPr lang="en-GB" sz="2000" b="1" dirty="0">
                <a:solidFill>
                  <a:schemeClr val="tx1"/>
                </a:solidFill>
              </a:rPr>
              <a:t> los </a:t>
            </a:r>
            <a:r>
              <a:rPr lang="en-GB" sz="2000" b="1" dirty="0" err="1">
                <a:solidFill>
                  <a:schemeClr val="tx1"/>
                </a:solidFill>
              </a:rPr>
              <a:t>dulces</a:t>
            </a:r>
            <a:r>
              <a:rPr lang="en-GB" sz="2000" dirty="0">
                <a:solidFill>
                  <a:schemeClr val="tx1"/>
                </a:solidFill>
              </a:rPr>
              <a:t>.</a:t>
            </a:r>
          </a:p>
          <a:p>
            <a:pPr algn="ctr"/>
            <a:r>
              <a:rPr lang="en-GB" sz="2000" i="1" dirty="0">
                <a:solidFill>
                  <a:schemeClr val="tx1"/>
                </a:solidFill>
              </a:rPr>
              <a:t>I like sweets/sweet things.</a:t>
            </a:r>
          </a:p>
          <a:p>
            <a:pPr algn="ctr"/>
            <a:r>
              <a:rPr lang="en-GB" sz="2000" dirty="0">
                <a:solidFill>
                  <a:schemeClr val="tx1"/>
                </a:solidFill>
              </a:rPr>
              <a:t>2. </a:t>
            </a:r>
            <a:r>
              <a:rPr lang="en-GB" sz="2000" b="1" dirty="0">
                <a:solidFill>
                  <a:schemeClr val="tx1"/>
                </a:solidFill>
              </a:rPr>
              <a:t>Me </a:t>
            </a:r>
            <a:r>
              <a:rPr lang="en-GB" sz="2000" b="1" dirty="0" err="1">
                <a:solidFill>
                  <a:schemeClr val="tx1"/>
                </a:solidFill>
              </a:rPr>
              <a:t>gusta</a:t>
            </a:r>
            <a:r>
              <a:rPr lang="en-GB" sz="2000" b="1" dirty="0">
                <a:solidFill>
                  <a:schemeClr val="tx1"/>
                </a:solidFill>
              </a:rPr>
              <a:t> la comida dulce</a:t>
            </a:r>
            <a:r>
              <a:rPr lang="en-GB" sz="2000" dirty="0">
                <a:solidFill>
                  <a:schemeClr val="tx1"/>
                </a:solidFill>
              </a:rPr>
              <a:t>.</a:t>
            </a:r>
          </a:p>
          <a:p>
            <a:pPr algn="ctr"/>
            <a:r>
              <a:rPr lang="en-GB" sz="2000" i="1" dirty="0">
                <a:solidFill>
                  <a:schemeClr val="tx1"/>
                </a:solidFill>
              </a:rPr>
              <a:t> I like sweet food.</a:t>
            </a:r>
          </a:p>
        </p:txBody>
      </p:sp>
      <p:sp>
        <p:nvSpPr>
          <p:cNvPr id="25" name="TextBox 24">
            <a:extLst>
              <a:ext uri="{FF2B5EF4-FFF2-40B4-BE49-F238E27FC236}">
                <a16:creationId xmlns:a16="http://schemas.microsoft.com/office/drawing/2014/main" id="{694FB576-0041-4DEB-A3EF-8E68B0CAA941}"/>
              </a:ext>
            </a:extLst>
          </p:cNvPr>
          <p:cNvSpPr txBox="1"/>
          <p:nvPr/>
        </p:nvSpPr>
        <p:spPr>
          <a:xfrm>
            <a:off x="433110" y="2143714"/>
            <a:ext cx="20283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highlight>
                  <a:srgbClr val="FBF0D5"/>
                </a:highlight>
                <a:uLnTx/>
                <a:uFillTx/>
                <a:latin typeface="Century Gothic" panose="020F0302020204030204"/>
              </a:rPr>
              <a:t>[bread, loaf of bread</a:t>
            </a:r>
            <a:r>
              <a:rPr lang="en-GB" sz="2400" dirty="0">
                <a:highlight>
                  <a:srgbClr val="FBF0D5"/>
                </a:highlight>
                <a:latin typeface="Century Gothic" panose="020F0302020204030204"/>
              </a:rPr>
              <a:t>]</a:t>
            </a:r>
            <a:endParaRPr kumimoji="0" lang="en-GB" sz="2400" b="0" i="0" u="none" strike="noStrike" kern="1200" cap="none" spc="0" normalizeH="0" baseline="0" noProof="0" dirty="0">
              <a:ln>
                <a:noFill/>
              </a:ln>
              <a:effectLst/>
              <a:highlight>
                <a:srgbClr val="FBF0D5"/>
              </a:highlight>
              <a:uLnTx/>
              <a:uFillTx/>
              <a:latin typeface="Century Gothic" panose="020F0302020204030204"/>
            </a:endParaRPr>
          </a:p>
        </p:txBody>
      </p:sp>
      <p:pic>
        <p:nvPicPr>
          <p:cNvPr id="4" name="Picture 2" descr="holy family catholic church - Clip Art Library">
            <a:extLst>
              <a:ext uri="{FF2B5EF4-FFF2-40B4-BE49-F238E27FC236}">
                <a16:creationId xmlns:a16="http://schemas.microsoft.com/office/drawing/2014/main" id="{B52B5265-C1B8-7C4C-B3D5-EE981439790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464226" y="1257609"/>
            <a:ext cx="1774847" cy="8779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DA5D0DFE-751A-BA4B-B7CC-CF5B79997B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202" y="3175667"/>
            <a:ext cx="675114" cy="916830"/>
          </a:xfrm>
          <a:prstGeom prst="rect">
            <a:avLst/>
          </a:prstGeom>
        </p:spPr>
      </p:pic>
      <p:pic>
        <p:nvPicPr>
          <p:cNvPr id="9" name="Imagen 8">
            <a:extLst>
              <a:ext uri="{FF2B5EF4-FFF2-40B4-BE49-F238E27FC236}">
                <a16:creationId xmlns:a16="http://schemas.microsoft.com/office/drawing/2014/main" id="{AC323852-977F-734D-8137-A84293B31E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37076" y="4650338"/>
            <a:ext cx="1414978" cy="1414978"/>
          </a:xfrm>
          <a:prstGeom prst="rect">
            <a:avLst/>
          </a:prstGeom>
        </p:spPr>
      </p:pic>
      <p:pic>
        <p:nvPicPr>
          <p:cNvPr id="12" name="Imagen 11">
            <a:extLst>
              <a:ext uri="{FF2B5EF4-FFF2-40B4-BE49-F238E27FC236}">
                <a16:creationId xmlns:a16="http://schemas.microsoft.com/office/drawing/2014/main" id="{7D2198D2-D74E-974C-8617-54EBA4A0A5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31489" y="377749"/>
            <a:ext cx="935677" cy="2068781"/>
          </a:xfrm>
          <a:prstGeom prst="rect">
            <a:avLst/>
          </a:prstGeom>
        </p:spPr>
      </p:pic>
      <p:pic>
        <p:nvPicPr>
          <p:cNvPr id="18" name="Imagen 17">
            <a:extLst>
              <a:ext uri="{FF2B5EF4-FFF2-40B4-BE49-F238E27FC236}">
                <a16:creationId xmlns:a16="http://schemas.microsoft.com/office/drawing/2014/main" id="{BD8C9C13-1244-7C40-9CF9-9C334475417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6859255" y="2993771"/>
            <a:ext cx="1797533" cy="1546831"/>
          </a:xfrm>
          <a:prstGeom prst="rect">
            <a:avLst/>
          </a:prstGeom>
        </p:spPr>
      </p:pic>
      <p:sp>
        <p:nvSpPr>
          <p:cNvPr id="19" name="CuadroTexto 18">
            <a:extLst>
              <a:ext uri="{FF2B5EF4-FFF2-40B4-BE49-F238E27FC236}">
                <a16:creationId xmlns:a16="http://schemas.microsoft.com/office/drawing/2014/main" id="{31D4D6E2-0D4C-7C48-939E-9F22E00F527C}"/>
              </a:ext>
            </a:extLst>
          </p:cNvPr>
          <p:cNvSpPr txBox="1"/>
          <p:nvPr/>
        </p:nvSpPr>
        <p:spPr>
          <a:xfrm>
            <a:off x="6378550" y="5172062"/>
            <a:ext cx="3049553" cy="830997"/>
          </a:xfrm>
          <a:prstGeom prst="rect">
            <a:avLst/>
          </a:prstGeom>
          <a:noFill/>
        </p:spPr>
        <p:txBody>
          <a:bodyPr wrap="none" rtlCol="0">
            <a:spAutoFit/>
          </a:bodyPr>
          <a:lstStyle/>
          <a:p>
            <a:r>
              <a:rPr lang="es-GB" sz="4800" dirty="0">
                <a:solidFill>
                  <a:srgbClr val="7030A0"/>
                </a:solidFill>
                <a:latin typeface="Chalkboard" panose="03050602040202020205" pitchFamily="66" charset="77"/>
              </a:rPr>
              <a:t>traditional</a:t>
            </a:r>
          </a:p>
        </p:txBody>
      </p:sp>
      <p:sp>
        <p:nvSpPr>
          <p:cNvPr id="45" name="TextBox 24">
            <a:extLst>
              <a:ext uri="{FF2B5EF4-FFF2-40B4-BE49-F238E27FC236}">
                <a16:creationId xmlns:a16="http://schemas.microsoft.com/office/drawing/2014/main" id="{27054952-8E8A-744D-8F06-0DCFA3774356}"/>
              </a:ext>
            </a:extLst>
          </p:cNvPr>
          <p:cNvSpPr txBox="1"/>
          <p:nvPr/>
        </p:nvSpPr>
        <p:spPr>
          <a:xfrm>
            <a:off x="386792" y="4098440"/>
            <a:ext cx="1774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highlight>
                  <a:srgbClr val="FBF0D5"/>
                </a:highlight>
                <a:uLnTx/>
                <a:uFillTx/>
                <a:latin typeface="Century Gothic" panose="020F0302020204030204"/>
              </a:rPr>
              <a:t>[egg</a:t>
            </a:r>
            <a:r>
              <a:rPr lang="en-GB" sz="2400" dirty="0">
                <a:highlight>
                  <a:srgbClr val="FBF0D5"/>
                </a:highlight>
                <a:latin typeface="Century Gothic" panose="020F0302020204030204"/>
              </a:rPr>
              <a:t>]</a:t>
            </a:r>
            <a:endParaRPr kumimoji="0" lang="en-GB" sz="2400" b="0" i="0" u="none" strike="noStrike" kern="1200" cap="none" spc="0" normalizeH="0" baseline="0" noProof="0" dirty="0">
              <a:ln>
                <a:noFill/>
              </a:ln>
              <a:effectLst/>
              <a:highlight>
                <a:srgbClr val="FBF0D5"/>
              </a:highlight>
              <a:uLnTx/>
              <a:uFillTx/>
              <a:latin typeface="Century Gothic" panose="020F0302020204030204"/>
            </a:endParaRPr>
          </a:p>
        </p:txBody>
      </p:sp>
      <p:sp>
        <p:nvSpPr>
          <p:cNvPr id="46" name="TextBox 24">
            <a:extLst>
              <a:ext uri="{FF2B5EF4-FFF2-40B4-BE49-F238E27FC236}">
                <a16:creationId xmlns:a16="http://schemas.microsoft.com/office/drawing/2014/main" id="{3E0D522F-2C51-A04B-BD8C-68042C5DBFFF}"/>
              </a:ext>
            </a:extLst>
          </p:cNvPr>
          <p:cNvSpPr txBox="1"/>
          <p:nvPr/>
        </p:nvSpPr>
        <p:spPr>
          <a:xfrm>
            <a:off x="357141" y="5942602"/>
            <a:ext cx="1774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highlight>
                  <a:srgbClr val="FBF0D5"/>
                </a:highlight>
                <a:uLnTx/>
                <a:uFillTx/>
                <a:latin typeface="Century Gothic" panose="020F0302020204030204"/>
              </a:rPr>
              <a:t>[milk</a:t>
            </a:r>
            <a:r>
              <a:rPr lang="en-GB" sz="2400" dirty="0">
                <a:highlight>
                  <a:srgbClr val="FBF0D5"/>
                </a:highlight>
                <a:latin typeface="Century Gothic" panose="020F0302020204030204"/>
              </a:rPr>
              <a:t>]</a:t>
            </a:r>
            <a:endParaRPr kumimoji="0" lang="en-GB" sz="2400" b="0" i="0" u="none" strike="noStrike" kern="1200" cap="none" spc="0" normalizeH="0" baseline="0" noProof="0" dirty="0">
              <a:ln>
                <a:noFill/>
              </a:ln>
              <a:effectLst/>
              <a:highlight>
                <a:srgbClr val="FBF0D5"/>
              </a:highlight>
              <a:uLnTx/>
              <a:uFillTx/>
              <a:latin typeface="Century Gothic" panose="020F0302020204030204"/>
            </a:endParaRPr>
          </a:p>
        </p:txBody>
      </p:sp>
      <p:sp>
        <p:nvSpPr>
          <p:cNvPr id="49" name="CuadroTexto 48">
            <a:extLst>
              <a:ext uri="{FF2B5EF4-FFF2-40B4-BE49-F238E27FC236}">
                <a16:creationId xmlns:a16="http://schemas.microsoft.com/office/drawing/2014/main" id="{0E97AC80-6E4F-AB48-8132-358EEDD6D662}"/>
              </a:ext>
            </a:extLst>
          </p:cNvPr>
          <p:cNvSpPr txBox="1"/>
          <p:nvPr/>
        </p:nvSpPr>
        <p:spPr>
          <a:xfrm>
            <a:off x="7041328" y="4428314"/>
            <a:ext cx="1281120" cy="461665"/>
          </a:xfrm>
          <a:prstGeom prst="rect">
            <a:avLst/>
          </a:prstGeom>
          <a:noFill/>
        </p:spPr>
        <p:txBody>
          <a:bodyPr wrap="none" rtlCol="0">
            <a:spAutoFit/>
          </a:bodyPr>
          <a:lstStyle/>
          <a:p>
            <a:pPr algn="l"/>
            <a:r>
              <a:rPr lang="x-none" sz="2400">
                <a:highlight>
                  <a:srgbClr val="FBF0D5"/>
                </a:highlight>
              </a:rPr>
              <a:t>[</a:t>
            </a:r>
            <a:r>
              <a:rPr lang="es-ES" sz="2400" dirty="0" err="1">
                <a:highlight>
                  <a:srgbClr val="FBF0D5"/>
                </a:highlight>
              </a:rPr>
              <a:t>sweet</a:t>
            </a:r>
            <a:r>
              <a:rPr lang="x-none" sz="2400">
                <a:highlight>
                  <a:srgbClr val="FBF0D5"/>
                </a:highlight>
              </a:rPr>
              <a:t>]</a:t>
            </a:r>
            <a:endParaRPr lang="x-none" sz="2400" dirty="0">
              <a:highlight>
                <a:srgbClr val="FBF0D5"/>
              </a:highlight>
            </a:endParaRPr>
          </a:p>
        </p:txBody>
      </p:sp>
      <p:sp>
        <p:nvSpPr>
          <p:cNvPr id="24" name="Rounded Rectangular Callout 2">
            <a:extLst>
              <a:ext uri="{FF2B5EF4-FFF2-40B4-BE49-F238E27FC236}">
                <a16:creationId xmlns:a16="http://schemas.microsoft.com/office/drawing/2014/main" id="{89652531-84BB-EA42-8D79-0D8CC3628673}"/>
              </a:ext>
            </a:extLst>
          </p:cNvPr>
          <p:cNvSpPr/>
          <p:nvPr/>
        </p:nvSpPr>
        <p:spPr>
          <a:xfrm>
            <a:off x="1843389" y="2626297"/>
            <a:ext cx="5123636" cy="1987958"/>
          </a:xfrm>
          <a:prstGeom prst="wedgeRoundRectCallout">
            <a:avLst>
              <a:gd name="adj1" fmla="val -20664"/>
              <a:gd name="adj2" fmla="val -7802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In Spanish, ‘el pan’ can be countable and uncountable.</a:t>
            </a:r>
          </a:p>
          <a:p>
            <a:pPr algn="ctr"/>
            <a:endParaRPr lang="en-GB" sz="2000" dirty="0">
              <a:solidFill>
                <a:schemeClr val="tx1"/>
              </a:solidFill>
            </a:endParaRPr>
          </a:p>
          <a:p>
            <a:pPr algn="ctr"/>
            <a:r>
              <a:rPr lang="en-GB" sz="2000" dirty="0">
                <a:solidFill>
                  <a:schemeClr val="tx1"/>
                </a:solidFill>
              </a:rPr>
              <a:t>Uncountable </a:t>
            </a:r>
            <a:r>
              <a:rPr lang="en-GB" sz="2000" dirty="0">
                <a:solidFill>
                  <a:schemeClr val="tx1"/>
                </a:solidFill>
                <a:sym typeface="Wingdings" pitchFamily="2" charset="2"/>
              </a:rPr>
              <a:t> </a:t>
            </a:r>
            <a:r>
              <a:rPr lang="en-GB" sz="2000" b="1" dirty="0">
                <a:solidFill>
                  <a:schemeClr val="tx1"/>
                </a:solidFill>
                <a:sym typeface="Wingdings" pitchFamily="2" charset="2"/>
              </a:rPr>
              <a:t>el pan </a:t>
            </a:r>
            <a:r>
              <a:rPr lang="en-GB" sz="2000" dirty="0">
                <a:solidFill>
                  <a:schemeClr val="tx1"/>
                </a:solidFill>
                <a:sym typeface="Wingdings" pitchFamily="2" charset="2"/>
              </a:rPr>
              <a:t>= </a:t>
            </a:r>
            <a:r>
              <a:rPr lang="en-GB" sz="2000" b="1" dirty="0">
                <a:solidFill>
                  <a:schemeClr val="tx1"/>
                </a:solidFill>
                <a:sym typeface="Wingdings" pitchFamily="2" charset="2"/>
              </a:rPr>
              <a:t>bread</a:t>
            </a:r>
          </a:p>
          <a:p>
            <a:pPr algn="ctr"/>
            <a:r>
              <a:rPr lang="en-GB" sz="2000" dirty="0">
                <a:solidFill>
                  <a:schemeClr val="tx1"/>
                </a:solidFill>
                <a:sym typeface="Wingdings" pitchFamily="2" charset="2"/>
              </a:rPr>
              <a:t>Countable  </a:t>
            </a:r>
            <a:r>
              <a:rPr lang="en-GB" sz="2000" b="1" dirty="0">
                <a:solidFill>
                  <a:schemeClr val="tx1"/>
                </a:solidFill>
                <a:sym typeface="Wingdings" pitchFamily="2" charset="2"/>
              </a:rPr>
              <a:t>el pan</a:t>
            </a:r>
            <a:r>
              <a:rPr lang="en-GB" sz="2000" dirty="0">
                <a:solidFill>
                  <a:schemeClr val="tx1"/>
                </a:solidFill>
                <a:sym typeface="Wingdings" pitchFamily="2" charset="2"/>
              </a:rPr>
              <a:t> = </a:t>
            </a:r>
            <a:r>
              <a:rPr lang="en-GB" sz="2000" b="1" dirty="0">
                <a:solidFill>
                  <a:schemeClr val="tx1"/>
                </a:solidFill>
                <a:sym typeface="Wingdings" pitchFamily="2" charset="2"/>
              </a:rPr>
              <a:t>a loaf of bread</a:t>
            </a:r>
            <a:r>
              <a:rPr lang="en-GB" sz="2000" b="1" dirty="0">
                <a:solidFill>
                  <a:schemeClr val="tx1"/>
                </a:solidFill>
              </a:rPr>
              <a:t> </a:t>
            </a:r>
            <a:endParaRPr lang="en-GB" sz="2000" b="1" i="1" dirty="0">
              <a:solidFill>
                <a:schemeClr val="tx1"/>
              </a:solidFill>
            </a:endParaRPr>
          </a:p>
        </p:txBody>
      </p:sp>
    </p:spTree>
    <p:extLst>
      <p:ext uri="{BB962C8B-B14F-4D97-AF65-F5344CB8AC3E}">
        <p14:creationId xmlns:p14="http://schemas.microsoft.com/office/powerpoint/2010/main" val="2064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2"/>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1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4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7" grpId="0"/>
      <p:bldP spid="37" grpId="1"/>
      <p:bldP spid="40" grpId="0"/>
      <p:bldP spid="40" grpId="1"/>
      <p:bldP spid="44" grpId="0"/>
      <p:bldP spid="44" grpId="1"/>
      <p:bldP spid="3" grpId="0" animBg="1"/>
      <p:bldP spid="3" grpId="1" animBg="1"/>
      <p:bldP spid="25" grpId="0"/>
      <p:bldP spid="25" grpId="1"/>
      <p:bldP spid="19" grpId="0"/>
      <p:bldP spid="19" grpId="1"/>
      <p:bldP spid="45" grpId="0"/>
      <p:bldP spid="45" grpId="1"/>
      <p:bldP spid="46" grpId="0"/>
      <p:bldP spid="46" grpId="1"/>
      <p:bldP spid="49" grpId="0"/>
      <p:bldP spid="49" grpId="1"/>
      <p:bldP spid="24" grpId="0" animBg="1"/>
      <p:bldP spid="2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042745" cy="647577"/>
          </a:xfrm>
        </p:spPr>
        <p:txBody>
          <a:bodyPr>
            <a:normAutofit/>
          </a:bodyPr>
          <a:lstStyle/>
          <a:p>
            <a:r>
              <a:rPr lang="en-GB" sz="2800" b="1" dirty="0">
                <a:solidFill>
                  <a:schemeClr val="bg1"/>
                </a:solidFill>
              </a:rPr>
              <a:t>Vocabulario</a:t>
            </a:r>
          </a:p>
        </p:txBody>
      </p:sp>
      <p:sp>
        <p:nvSpPr>
          <p:cNvPr id="10" name="TextBox 9"/>
          <p:cNvSpPr txBox="1"/>
          <p:nvPr/>
        </p:nvSpPr>
        <p:spPr>
          <a:xfrm>
            <a:off x="2492301" y="1762942"/>
            <a:ext cx="2117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fresco/a</a:t>
            </a:r>
          </a:p>
        </p:txBody>
      </p:sp>
      <p:sp>
        <p:nvSpPr>
          <p:cNvPr id="11" name="TextBox 10"/>
          <p:cNvSpPr txBox="1"/>
          <p:nvPr/>
        </p:nvSpPr>
        <p:spPr>
          <a:xfrm>
            <a:off x="2617901" y="5265506"/>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colocar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9176842" y="11122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mezclar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p:cNvSpPr txBox="1"/>
          <p:nvPr/>
        </p:nvSpPr>
        <p:spPr>
          <a:xfrm>
            <a:off x="2492301" y="3514224"/>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caliente</a:t>
            </a: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238988" y="3136612"/>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cortar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4" name="TextBox 43"/>
          <p:cNvSpPr txBox="1"/>
          <p:nvPr/>
        </p:nvSpPr>
        <p:spPr>
          <a:xfrm>
            <a:off x="9238988" y="5117297"/>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a:t>
            </a:r>
            <a:r>
              <a:rPr kumimoji="0" lang="en-GB" sz="3200" b="0" i="0" u="none" strike="noStrike" kern="1200" cap="none" spc="0" normalizeH="0" baseline="0" noProof="0" dirty="0" err="1">
                <a:ln>
                  <a:noFill/>
                </a:ln>
                <a:effectLst/>
                <a:uLnTx/>
                <a:uFillTx/>
                <a:latin typeface="Century Gothic" panose="020F0302020204030204"/>
                <a:ea typeface="+mn-ea"/>
                <a:cs typeface="+mn-cs"/>
              </a:rPr>
              <a:t>verdura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4" name="Imagen 3">
            <a:extLst>
              <a:ext uri="{FF2B5EF4-FFF2-40B4-BE49-F238E27FC236}">
                <a16:creationId xmlns:a16="http://schemas.microsoft.com/office/drawing/2014/main" id="{0C47703A-610B-2D4B-B296-BDB202E3C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744" y="1252327"/>
            <a:ext cx="1606006" cy="1606006"/>
          </a:xfrm>
          <a:prstGeom prst="rect">
            <a:avLst/>
          </a:prstGeom>
        </p:spPr>
      </p:pic>
      <p:pic>
        <p:nvPicPr>
          <p:cNvPr id="7" name="Imagen 6">
            <a:extLst>
              <a:ext uri="{FF2B5EF4-FFF2-40B4-BE49-F238E27FC236}">
                <a16:creationId xmlns:a16="http://schemas.microsoft.com/office/drawing/2014/main" id="{C860071F-CFB3-B44C-93BB-D54120270C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049" y="2898562"/>
            <a:ext cx="1023421" cy="1816101"/>
          </a:xfrm>
          <a:prstGeom prst="rect">
            <a:avLst/>
          </a:prstGeom>
        </p:spPr>
      </p:pic>
      <p:sp>
        <p:nvSpPr>
          <p:cNvPr id="8" name="CuadroTexto 7">
            <a:extLst>
              <a:ext uri="{FF2B5EF4-FFF2-40B4-BE49-F238E27FC236}">
                <a16:creationId xmlns:a16="http://schemas.microsoft.com/office/drawing/2014/main" id="{FE7525A9-9C68-9B4C-B9AF-88727CA392CE}"/>
              </a:ext>
            </a:extLst>
          </p:cNvPr>
          <p:cNvSpPr txBox="1"/>
          <p:nvPr/>
        </p:nvSpPr>
        <p:spPr>
          <a:xfrm>
            <a:off x="301260" y="5117336"/>
            <a:ext cx="2073003" cy="1323439"/>
          </a:xfrm>
          <a:prstGeom prst="rect">
            <a:avLst/>
          </a:prstGeom>
          <a:noFill/>
        </p:spPr>
        <p:txBody>
          <a:bodyPr wrap="none" rtlCol="0">
            <a:spAutoFit/>
          </a:bodyPr>
          <a:lstStyle/>
          <a:p>
            <a:r>
              <a:rPr lang="es-GB" sz="4000" dirty="0">
                <a:solidFill>
                  <a:schemeClr val="accent6">
                    <a:lumMod val="50000"/>
                  </a:schemeClr>
                </a:solidFill>
                <a:latin typeface="Bradley Hand" pitchFamily="2" charset="77"/>
              </a:rPr>
              <a:t>to place, </a:t>
            </a:r>
          </a:p>
          <a:p>
            <a:r>
              <a:rPr lang="es-GB" sz="4000" dirty="0">
                <a:solidFill>
                  <a:schemeClr val="accent6">
                    <a:lumMod val="50000"/>
                  </a:schemeClr>
                </a:solidFill>
                <a:latin typeface="Bradley Hand" pitchFamily="2" charset="77"/>
              </a:rPr>
              <a:t>placing</a:t>
            </a:r>
          </a:p>
        </p:txBody>
      </p:sp>
      <p:sp>
        <p:nvSpPr>
          <p:cNvPr id="19" name="CuadroTexto 18">
            <a:extLst>
              <a:ext uri="{FF2B5EF4-FFF2-40B4-BE49-F238E27FC236}">
                <a16:creationId xmlns:a16="http://schemas.microsoft.com/office/drawing/2014/main" id="{2A087E66-4903-064C-96D8-B1AB834817E0}"/>
              </a:ext>
            </a:extLst>
          </p:cNvPr>
          <p:cNvSpPr txBox="1"/>
          <p:nvPr/>
        </p:nvSpPr>
        <p:spPr>
          <a:xfrm>
            <a:off x="6744895" y="772918"/>
            <a:ext cx="2126351" cy="1323439"/>
          </a:xfrm>
          <a:prstGeom prst="rect">
            <a:avLst/>
          </a:prstGeom>
          <a:noFill/>
        </p:spPr>
        <p:txBody>
          <a:bodyPr wrap="none" rtlCol="0">
            <a:spAutoFit/>
          </a:bodyPr>
          <a:lstStyle/>
          <a:p>
            <a:r>
              <a:rPr lang="es-GB" sz="4000" dirty="0">
                <a:solidFill>
                  <a:srgbClr val="0070C0"/>
                </a:solidFill>
                <a:latin typeface="Cooper Black" panose="0208090404030B020404" pitchFamily="18" charset="77"/>
              </a:rPr>
              <a:t>to mix, </a:t>
            </a:r>
          </a:p>
          <a:p>
            <a:r>
              <a:rPr lang="es-GB" sz="4000" dirty="0">
                <a:solidFill>
                  <a:srgbClr val="0070C0"/>
                </a:solidFill>
                <a:latin typeface="Cooper Black" panose="0208090404030B020404" pitchFamily="18" charset="77"/>
              </a:rPr>
              <a:t>mixing</a:t>
            </a:r>
          </a:p>
        </p:txBody>
      </p:sp>
      <p:sp>
        <p:nvSpPr>
          <p:cNvPr id="21" name="CuadroTexto 20">
            <a:extLst>
              <a:ext uri="{FF2B5EF4-FFF2-40B4-BE49-F238E27FC236}">
                <a16:creationId xmlns:a16="http://schemas.microsoft.com/office/drawing/2014/main" id="{9F5DE9F6-2145-A146-803E-4628BE42D88C}"/>
              </a:ext>
            </a:extLst>
          </p:cNvPr>
          <p:cNvSpPr txBox="1"/>
          <p:nvPr/>
        </p:nvSpPr>
        <p:spPr>
          <a:xfrm>
            <a:off x="6883348" y="2767279"/>
            <a:ext cx="1725152" cy="1323439"/>
          </a:xfrm>
          <a:prstGeom prst="rect">
            <a:avLst/>
          </a:prstGeom>
          <a:noFill/>
        </p:spPr>
        <p:txBody>
          <a:bodyPr wrap="none" rtlCol="0">
            <a:spAutoFit/>
          </a:bodyPr>
          <a:lstStyle/>
          <a:p>
            <a:r>
              <a:rPr lang="es-GB" sz="4000" dirty="0">
                <a:solidFill>
                  <a:schemeClr val="accent2">
                    <a:lumMod val="75000"/>
                  </a:schemeClr>
                </a:solidFill>
                <a:latin typeface="Helvetica" pitchFamily="2" charset="0"/>
              </a:rPr>
              <a:t>to cut, </a:t>
            </a:r>
          </a:p>
          <a:p>
            <a:r>
              <a:rPr lang="es-GB" sz="4000" dirty="0">
                <a:solidFill>
                  <a:schemeClr val="accent2">
                    <a:lumMod val="75000"/>
                  </a:schemeClr>
                </a:solidFill>
                <a:latin typeface="Helvetica" pitchFamily="2" charset="0"/>
              </a:rPr>
              <a:t>cutting</a:t>
            </a:r>
          </a:p>
        </p:txBody>
      </p:sp>
      <p:pic>
        <p:nvPicPr>
          <p:cNvPr id="9" name="Imagen 8">
            <a:extLst>
              <a:ext uri="{FF2B5EF4-FFF2-40B4-BE49-F238E27FC236}">
                <a16:creationId xmlns:a16="http://schemas.microsoft.com/office/drawing/2014/main" id="{27CE85F0-8874-0149-8D9E-2089277615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5006" y="4386267"/>
            <a:ext cx="2861836" cy="1758478"/>
          </a:xfrm>
          <a:prstGeom prst="rect">
            <a:avLst/>
          </a:prstGeom>
        </p:spPr>
      </p:pic>
      <p:sp>
        <p:nvSpPr>
          <p:cNvPr id="22" name="CuadroTexto 21">
            <a:extLst>
              <a:ext uri="{FF2B5EF4-FFF2-40B4-BE49-F238E27FC236}">
                <a16:creationId xmlns:a16="http://schemas.microsoft.com/office/drawing/2014/main" id="{F1D37BC9-8936-CA4D-A43F-BBCA7EB43CD5}"/>
              </a:ext>
            </a:extLst>
          </p:cNvPr>
          <p:cNvSpPr txBox="1"/>
          <p:nvPr/>
        </p:nvSpPr>
        <p:spPr>
          <a:xfrm>
            <a:off x="744150" y="4655632"/>
            <a:ext cx="893193"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hot</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23" name="CuadroTexto 22">
            <a:extLst>
              <a:ext uri="{FF2B5EF4-FFF2-40B4-BE49-F238E27FC236}">
                <a16:creationId xmlns:a16="http://schemas.microsoft.com/office/drawing/2014/main" id="{C7C5C138-EC81-994B-871B-3FCDCBABB5A2}"/>
              </a:ext>
            </a:extLst>
          </p:cNvPr>
          <p:cNvSpPr txBox="1"/>
          <p:nvPr/>
        </p:nvSpPr>
        <p:spPr>
          <a:xfrm>
            <a:off x="6826871" y="5850281"/>
            <a:ext cx="1962397"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a:solidFill>
                  <a:schemeClr val="accent5">
                    <a:lumMod val="50000"/>
                  </a:schemeClr>
                </a:solidFill>
                <a:highlight>
                  <a:srgbClr val="FBF0D5"/>
                </a:highlight>
              </a:rPr>
              <a:t>vegetable</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24" name="Title 1">
            <a:extLst>
              <a:ext uri="{FF2B5EF4-FFF2-40B4-BE49-F238E27FC236}">
                <a16:creationId xmlns:a16="http://schemas.microsoft.com/office/drawing/2014/main" id="{D35CFF66-F701-4F1D-9D3B-A95A2FC312CE}"/>
              </a:ext>
            </a:extLst>
          </p:cNvPr>
          <p:cNvSpPr txBox="1">
            <a:spLocks/>
          </p:cNvSpPr>
          <p:nvPr/>
        </p:nvSpPr>
        <p:spPr>
          <a:xfrm>
            <a:off x="-2378372" y="1448780"/>
            <a:ext cx="2177143" cy="64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3600">
                <a:solidFill>
                  <a:schemeClr val="bg1"/>
                </a:solidFill>
              </a:rPr>
              <a:t>th</a:t>
            </a:r>
            <a:endParaRPr lang="en-GB" sz="3600" dirty="0">
              <a:solidFill>
                <a:schemeClr val="bg1"/>
              </a:solidFill>
            </a:endParaRPr>
          </a:p>
        </p:txBody>
      </p:sp>
    </p:spTree>
    <p:extLst>
      <p:ext uri="{BB962C8B-B14F-4D97-AF65-F5344CB8AC3E}">
        <p14:creationId xmlns:p14="http://schemas.microsoft.com/office/powerpoint/2010/main" val="3836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40" grpId="0"/>
      <p:bldP spid="40" grpId="1"/>
      <p:bldP spid="44" grpId="0"/>
      <p:bldP spid="44" grpId="1"/>
      <p:bldP spid="8" grpId="0"/>
      <p:bldP spid="8" grpId="1"/>
      <p:bldP spid="19" grpId="0"/>
      <p:bldP spid="19" grpId="1"/>
      <p:bldP spid="21" grpId="0"/>
      <p:bldP spid="21" grpId="1"/>
      <p:bldP spid="22" grpId="0"/>
      <p:bldP spid="22"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4220" y="5389124"/>
            <a:ext cx="4456068" cy="584775"/>
          </a:xfrm>
          <a:prstGeom prst="rect">
            <a:avLst/>
          </a:prstGeom>
        </p:spPr>
        <p:txBody>
          <a:bodyPr wrap="square">
            <a:spAutoFit/>
          </a:bodyPr>
          <a:lstStyle/>
          <a:p>
            <a:pPr lvl="0">
              <a:spcAft>
                <a:spcPts val="800"/>
              </a:spcAft>
              <a:defRPr/>
            </a:pPr>
            <a:r>
              <a:rPr lang="en-GB" sz="3200" dirty="0">
                <a:latin typeface="Century Gothic" panose="020B0502020202020204" pitchFamily="34" charset="0"/>
                <a:ea typeface="Calibri" panose="020F0502020204030204" pitchFamily="34" charset="0"/>
              </a:rPr>
              <a:t>Daniel</a:t>
            </a:r>
            <a:r>
              <a:rPr lang="en-GB" sz="3200" b="1" dirty="0">
                <a:latin typeface="Century Gothic" panose="020B0502020202020204" pitchFamily="34" charset="0"/>
                <a:ea typeface="Calibri" panose="020F0502020204030204" pitchFamily="34" charset="0"/>
              </a:rPr>
              <a:t> lo</a:t>
            </a:r>
            <a:r>
              <a:rPr lang="en-GB" sz="3200" dirty="0">
                <a:latin typeface="Century Gothic" panose="020B0502020202020204" pitchFamily="34" charset="0"/>
                <a:ea typeface="Calibri" panose="020F0502020204030204" pitchFamily="34" charset="0"/>
              </a:rPr>
              <a:t> </a:t>
            </a:r>
            <a:r>
              <a:rPr lang="en-GB" sz="3200" dirty="0" err="1">
                <a:latin typeface="Century Gothic" panose="020B0502020202020204" pitchFamily="34" charset="0"/>
                <a:ea typeface="Calibri" panose="020F0502020204030204" pitchFamily="34" charset="0"/>
              </a:rPr>
              <a:t>recoge</a:t>
            </a:r>
            <a:r>
              <a:rPr lang="en-GB" sz="3200" dirty="0">
                <a:latin typeface="Century Gothic" panose="020B0502020202020204" pitchFamily="34" charset="0"/>
                <a:ea typeface="Calibri" panose="020F0502020204030204" pitchFamily="34" charset="0"/>
              </a:rPr>
              <a:t>.</a:t>
            </a:r>
            <a:endParaRPr lang="en-GB" sz="3200" dirty="0"/>
          </a:p>
        </p:txBody>
      </p:sp>
      <p:sp>
        <p:nvSpPr>
          <p:cNvPr id="2" name="Title 1"/>
          <p:cNvSpPr>
            <a:spLocks noGrp="1"/>
          </p:cNvSpPr>
          <p:nvPr>
            <p:ph type="title"/>
          </p:nvPr>
        </p:nvSpPr>
        <p:spPr>
          <a:xfrm>
            <a:off x="0" y="213557"/>
            <a:ext cx="6653048" cy="851656"/>
          </a:xfrm>
        </p:spPr>
        <p:txBody>
          <a:bodyPr>
            <a:normAutofit fontScale="90000"/>
          </a:bodyPr>
          <a:lstStyle/>
          <a:p>
            <a:r>
              <a:rPr lang="en-GB" sz="2800" b="1" dirty="0">
                <a:solidFill>
                  <a:schemeClr val="bg1"/>
                </a:solidFill>
              </a:rPr>
              <a:t>Saying who or what receives the action </a:t>
            </a:r>
            <a:br>
              <a:rPr lang="en-GB" sz="2400" b="1" dirty="0">
                <a:solidFill>
                  <a:schemeClr val="bg1"/>
                </a:solidFill>
              </a:rPr>
            </a:br>
            <a:r>
              <a:rPr lang="en-GB" sz="2400" dirty="0">
                <a:solidFill>
                  <a:schemeClr val="bg1"/>
                </a:solidFill>
              </a:rPr>
              <a:t>Using</a:t>
            </a:r>
            <a:r>
              <a:rPr lang="en-GB" sz="2400" b="1" dirty="0">
                <a:solidFill>
                  <a:schemeClr val="bg1"/>
                </a:solidFill>
              </a:rPr>
              <a:t> </a:t>
            </a:r>
            <a:r>
              <a:rPr lang="en-GB" sz="2400" dirty="0">
                <a:solidFill>
                  <a:schemeClr val="bg1"/>
                </a:solidFill>
              </a:rPr>
              <a:t>the pronoun ‘lo’</a:t>
            </a:r>
            <a:endParaRPr lang="en-GB" sz="2400" b="1" dirty="0">
              <a:solidFill>
                <a:schemeClr val="bg1"/>
              </a:solidFill>
            </a:endParaRPr>
          </a:p>
        </p:txBody>
      </p:sp>
      <p:sp>
        <p:nvSpPr>
          <p:cNvPr id="3" name="Rectangle 2"/>
          <p:cNvSpPr/>
          <p:nvPr/>
        </p:nvSpPr>
        <p:spPr>
          <a:xfrm>
            <a:off x="314221" y="1419633"/>
            <a:ext cx="15876779" cy="584775"/>
          </a:xfrm>
          <a:prstGeom prst="rect">
            <a:avLst/>
          </a:prstGeom>
        </p:spPr>
        <p:txBody>
          <a:bodyPr wrap="square">
            <a:spAutoFit/>
          </a:bodyPr>
          <a:lstStyle/>
          <a:p>
            <a:pPr lvl="0">
              <a:spcAft>
                <a:spcPts val="800"/>
              </a:spcAft>
              <a:defRPr/>
            </a:pPr>
            <a:r>
              <a:rPr kumimoji="0" lang="en-GB" sz="32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Use </a:t>
            </a:r>
            <a:r>
              <a:rPr lang="en-GB" sz="3200" b="1" dirty="0">
                <a:latin typeface="Century Gothic" panose="020B0502020202020204" pitchFamily="34" charset="0"/>
                <a:ea typeface="Calibri" panose="020F0502020204030204" pitchFamily="34" charset="0"/>
              </a:rPr>
              <a:t>‘</a:t>
            </a:r>
            <a:r>
              <a:rPr lang="en-GB" sz="3200" b="1" dirty="0">
                <a:solidFill>
                  <a:schemeClr val="tx2"/>
                </a:solidFill>
                <a:latin typeface="Century Gothic" panose="020B0502020202020204" pitchFamily="34" charset="0"/>
                <a:ea typeface="Calibri" panose="020F0502020204030204" pitchFamily="34" charset="0"/>
              </a:rPr>
              <a:t>lo</a:t>
            </a:r>
            <a:r>
              <a:rPr lang="en-GB" sz="3200" b="1" dirty="0">
                <a:latin typeface="Century Gothic" panose="020B0502020202020204" pitchFamily="34" charset="0"/>
                <a:ea typeface="Calibri" panose="020F0502020204030204" pitchFamily="34" charset="0"/>
              </a:rPr>
              <a:t>’ </a:t>
            </a:r>
            <a:r>
              <a:rPr lang="en-GB" sz="3200" dirty="0">
                <a:latin typeface="Century Gothic" panose="020B0502020202020204" pitchFamily="34" charset="0"/>
                <a:ea typeface="Calibri" panose="020F0502020204030204" pitchFamily="34" charset="0"/>
              </a:rPr>
              <a:t>to mean </a:t>
            </a:r>
            <a:r>
              <a:rPr lang="en-GB" sz="3200" b="1" dirty="0">
                <a:latin typeface="Century Gothic" panose="020B0502020202020204" pitchFamily="34" charset="0"/>
                <a:ea typeface="Calibri" panose="020F0502020204030204" pitchFamily="34" charset="0"/>
              </a:rPr>
              <a:t>‘him’ </a:t>
            </a:r>
            <a:r>
              <a:rPr lang="en-GB" sz="3200" dirty="0">
                <a:latin typeface="Century Gothic" panose="020B0502020202020204" pitchFamily="34" charset="0"/>
                <a:ea typeface="Calibri" panose="020F0502020204030204" pitchFamily="34" charset="0"/>
              </a:rPr>
              <a:t>or</a:t>
            </a:r>
            <a:r>
              <a:rPr lang="en-GB" sz="3200" b="1" dirty="0">
                <a:latin typeface="Century Gothic" panose="020B0502020202020204" pitchFamily="34" charset="0"/>
                <a:ea typeface="Calibri" panose="020F0502020204030204" pitchFamily="34" charset="0"/>
              </a:rPr>
              <a:t> ‘it’ </a:t>
            </a:r>
            <a:r>
              <a:rPr lang="en-GB" sz="3200" dirty="0">
                <a:latin typeface="Century Gothic" panose="020B0502020202020204" pitchFamily="34" charset="0"/>
                <a:ea typeface="Calibri" panose="020F0502020204030204" pitchFamily="34" charset="0"/>
              </a:rPr>
              <a:t>(for masculine objects):</a:t>
            </a:r>
            <a:endParaRPr kumimoji="0" lang="en-GB" sz="32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5010778" y="2418980"/>
            <a:ext cx="7305208" cy="7391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Daniel collects </a:t>
            </a:r>
            <a:r>
              <a:rPr kumimoji="0" lang="en-GB" sz="3200" b="1" i="0" u="none" strike="noStrike" kern="1200" cap="none" spc="0" normalizeH="0" baseline="0" noProof="0">
                <a:ln>
                  <a:noFill/>
                </a:ln>
                <a:effectLst/>
                <a:uLnTx/>
                <a:uFillTx/>
                <a:latin typeface="Century Gothic" panose="020B0502020202020204" pitchFamily="34" charset="0"/>
                <a:ea typeface="+mn-ea"/>
                <a:cs typeface="+mn-cs"/>
              </a:rPr>
              <a:t>the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bread</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5010778" y="3732398"/>
            <a:ext cx="7305208" cy="7391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Daniel collects </a:t>
            </a:r>
            <a:r>
              <a:rPr kumimoji="0" lang="en-GB" sz="3200" b="1" i="0" u="none" strike="noStrike" kern="1200" cap="none" spc="0" normalizeH="0" baseline="0" noProof="0">
                <a:ln>
                  <a:noFill/>
                </a:ln>
                <a:effectLst/>
                <a:uLnTx/>
                <a:uFillTx/>
                <a:latin typeface="Century Gothic" panose="020B0502020202020204" pitchFamily="34" charset="0"/>
                <a:ea typeface="+mn-ea"/>
                <a:cs typeface="+mn-cs"/>
              </a:rPr>
              <a:t>a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friend</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5010778" y="5234722"/>
            <a:ext cx="7305208" cy="7391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Daniel picks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him / it (m) </a:t>
            </a:r>
            <a:r>
              <a:rPr lang="en-GB" sz="3200" dirty="0">
                <a:latin typeface="Century Gothic" panose="020B0502020202020204" pitchFamily="34" charset="0"/>
              </a:rPr>
              <a:t>up</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BBA6AA3A-6C0A-4D57-91AA-D4DFBDE91EC6}"/>
              </a:ext>
            </a:extLst>
          </p:cNvPr>
          <p:cNvSpPr/>
          <p:nvPr/>
        </p:nvSpPr>
        <p:spPr>
          <a:xfrm>
            <a:off x="4770288" y="4487510"/>
            <a:ext cx="4862889" cy="920183"/>
          </a:xfrm>
          <a:prstGeom prst="wedgeRoundRectCallout">
            <a:avLst>
              <a:gd name="adj1" fmla="val -68061"/>
              <a:gd name="adj2" fmla="val 6745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200" dirty="0">
                <a:solidFill>
                  <a:schemeClr val="tx1"/>
                </a:solidFill>
                <a:latin typeface="Century Gothic" panose="020B0502020202020204" pitchFamily="34" charset="0"/>
                <a:ea typeface="Calibri" panose="020F0502020204030204" pitchFamily="34" charset="0"/>
              </a:rPr>
              <a:t>¡Ojo</a:t>
            </a:r>
            <a:r>
              <a:rPr lang="en-GB" sz="2200">
                <a:solidFill>
                  <a:schemeClr val="tx1"/>
                </a:solidFill>
                <a:latin typeface="Century Gothic" panose="020B0502020202020204" pitchFamily="34" charset="0"/>
                <a:ea typeface="Calibri" panose="020F0502020204030204" pitchFamily="34" charset="0"/>
              </a:rPr>
              <a:t>! The </a:t>
            </a:r>
            <a:r>
              <a:rPr lang="en-GB" sz="2200" dirty="0">
                <a:solidFill>
                  <a:schemeClr val="tx1"/>
                </a:solidFill>
                <a:latin typeface="Century Gothic" panose="020B0502020202020204" pitchFamily="34" charset="0"/>
                <a:ea typeface="Calibri" panose="020F0502020204030204" pitchFamily="34" charset="0"/>
              </a:rPr>
              <a:t>Spanish object </a:t>
            </a:r>
            <a:r>
              <a:rPr lang="en-GB" sz="2200">
                <a:solidFill>
                  <a:schemeClr val="tx1"/>
                </a:solidFill>
                <a:latin typeface="Century Gothic" panose="020B0502020202020204" pitchFamily="34" charset="0"/>
                <a:ea typeface="Calibri" panose="020F0502020204030204" pitchFamily="34" charset="0"/>
              </a:rPr>
              <a:t>pronoun often goes</a:t>
            </a:r>
            <a:r>
              <a:rPr lang="en-GB" sz="2200" b="1">
                <a:solidFill>
                  <a:schemeClr val="tx1"/>
                </a:solidFill>
                <a:latin typeface="Century Gothic" panose="020B0502020202020204" pitchFamily="34" charset="0"/>
                <a:ea typeface="Calibri" panose="020F0502020204030204" pitchFamily="34" charset="0"/>
              </a:rPr>
              <a:t> </a:t>
            </a:r>
            <a:r>
              <a:rPr lang="en-GB" sz="2200" b="1" u="sng" dirty="0">
                <a:solidFill>
                  <a:schemeClr val="tx1"/>
                </a:solidFill>
                <a:latin typeface="Century Gothic" panose="020B0502020202020204" pitchFamily="34" charset="0"/>
                <a:ea typeface="Calibri" panose="020F0502020204030204" pitchFamily="34" charset="0"/>
              </a:rPr>
              <a:t>before</a:t>
            </a:r>
            <a:r>
              <a:rPr lang="en-GB" sz="2200" b="1" dirty="0">
                <a:solidFill>
                  <a:schemeClr val="tx1"/>
                </a:solidFill>
                <a:latin typeface="Century Gothic" panose="020B0502020202020204" pitchFamily="34" charset="0"/>
                <a:ea typeface="Calibri" panose="020F0502020204030204" pitchFamily="34" charset="0"/>
              </a:rPr>
              <a:t> </a:t>
            </a:r>
            <a:r>
              <a:rPr lang="en-GB" sz="2200" dirty="0">
                <a:solidFill>
                  <a:schemeClr val="tx1"/>
                </a:solidFill>
                <a:latin typeface="Century Gothic" panose="020B0502020202020204" pitchFamily="34" charset="0"/>
                <a:ea typeface="Calibri" panose="020F0502020204030204" pitchFamily="34" charset="0"/>
              </a:rPr>
              <a:t>the verb</a:t>
            </a:r>
            <a:r>
              <a:rPr lang="en-GB" sz="2000" dirty="0">
                <a:solidFill>
                  <a:schemeClr val="tx1"/>
                </a:solidFill>
                <a:latin typeface="Century Gothic" panose="020B0502020202020204" pitchFamily="34" charset="0"/>
                <a:ea typeface="Calibri" panose="020F0502020204030204" pitchFamily="34" charset="0"/>
              </a:rPr>
              <a:t>. </a:t>
            </a:r>
          </a:p>
        </p:txBody>
      </p:sp>
      <p:sp>
        <p:nvSpPr>
          <p:cNvPr id="31" name="Oval 30">
            <a:extLst>
              <a:ext uri="{FF2B5EF4-FFF2-40B4-BE49-F238E27FC236}">
                <a16:creationId xmlns:a16="http://schemas.microsoft.com/office/drawing/2014/main" id="{4361E946-3FFF-411C-A40C-1497D7780031}"/>
              </a:ext>
            </a:extLst>
          </p:cNvPr>
          <p:cNvSpPr/>
          <p:nvPr/>
        </p:nvSpPr>
        <p:spPr>
          <a:xfrm>
            <a:off x="1669786" y="5464118"/>
            <a:ext cx="482265" cy="4616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p:cNvSpPr/>
          <p:nvPr/>
        </p:nvSpPr>
        <p:spPr>
          <a:xfrm>
            <a:off x="314221" y="2578649"/>
            <a:ext cx="6097118" cy="584775"/>
          </a:xfrm>
          <a:prstGeom prst="rect">
            <a:avLst/>
          </a:prstGeom>
        </p:spPr>
        <p:txBody>
          <a:bodyPr wrap="square">
            <a:spAutoFit/>
          </a:bodyPr>
          <a:lstStyle/>
          <a:p>
            <a:pPr lvl="0">
              <a:spcAft>
                <a:spcPts val="800"/>
              </a:spcAft>
              <a:defRPr/>
            </a:pPr>
            <a:r>
              <a:rPr lang="en-GB" sz="3200" dirty="0">
                <a:latin typeface="Century Gothic" panose="020B0502020202020204" pitchFamily="34" charset="0"/>
                <a:ea typeface="Calibri" panose="020F0502020204030204" pitchFamily="34" charset="0"/>
              </a:rPr>
              <a:t>Daniel </a:t>
            </a:r>
            <a:r>
              <a:rPr lang="en-GB" sz="3200" dirty="0" err="1">
                <a:latin typeface="Century Gothic" panose="020B0502020202020204" pitchFamily="34" charset="0"/>
                <a:ea typeface="Calibri" panose="020F0502020204030204" pitchFamily="34" charset="0"/>
              </a:rPr>
              <a:t>recoge</a:t>
            </a:r>
            <a:r>
              <a:rPr lang="en-GB" sz="3200" dirty="0">
                <a:latin typeface="Century Gothic" panose="020B0502020202020204" pitchFamily="34" charset="0"/>
                <a:ea typeface="Calibri" panose="020F0502020204030204" pitchFamily="34" charset="0"/>
              </a:rPr>
              <a:t> </a:t>
            </a:r>
            <a:r>
              <a:rPr lang="en-GB" sz="3200" b="1" dirty="0">
                <a:latin typeface="Century Gothic" panose="020B0502020202020204" pitchFamily="34" charset="0"/>
                <a:ea typeface="Calibri" panose="020F0502020204030204" pitchFamily="34" charset="0"/>
              </a:rPr>
              <a:t>el pan</a:t>
            </a:r>
            <a:r>
              <a:rPr lang="en-GB" sz="3200" dirty="0">
                <a:latin typeface="Century Gothic" panose="020B0502020202020204" pitchFamily="34" charset="0"/>
                <a:ea typeface="Calibri" panose="020F0502020204030204" pitchFamily="34" charset="0"/>
              </a:rPr>
              <a:t>.</a:t>
            </a:r>
          </a:p>
        </p:txBody>
      </p:sp>
      <p:sp>
        <p:nvSpPr>
          <p:cNvPr id="8" name="Rectangle 7"/>
          <p:cNvSpPr/>
          <p:nvPr/>
        </p:nvSpPr>
        <p:spPr>
          <a:xfrm>
            <a:off x="314220" y="3737665"/>
            <a:ext cx="5420535" cy="1077218"/>
          </a:xfrm>
          <a:prstGeom prst="rect">
            <a:avLst/>
          </a:prstGeom>
        </p:spPr>
        <p:txBody>
          <a:bodyPr wrap="square">
            <a:spAutoFit/>
          </a:bodyPr>
          <a:lstStyle/>
          <a:p>
            <a:pPr>
              <a:spcAft>
                <a:spcPts val="800"/>
              </a:spcAft>
              <a:defRPr/>
            </a:pPr>
            <a:r>
              <a:rPr lang="en-GB" sz="3200" dirty="0">
                <a:latin typeface="Century Gothic" panose="020B0502020202020204" pitchFamily="34" charset="0"/>
                <a:ea typeface="Calibri" panose="020F0502020204030204" pitchFamily="34" charset="0"/>
              </a:rPr>
              <a:t>Daniel </a:t>
            </a:r>
            <a:r>
              <a:rPr lang="en-GB" sz="3200" dirty="0" err="1">
                <a:latin typeface="Century Gothic" panose="020B0502020202020204" pitchFamily="34" charset="0"/>
                <a:ea typeface="Calibri" panose="020F0502020204030204" pitchFamily="34" charset="0"/>
              </a:rPr>
              <a:t>recoge</a:t>
            </a:r>
            <a:r>
              <a:rPr lang="en-GB" sz="3200" dirty="0">
                <a:latin typeface="Century Gothic" panose="020B0502020202020204" pitchFamily="34" charset="0"/>
                <a:ea typeface="Calibri" panose="020F0502020204030204" pitchFamily="34" charset="0"/>
              </a:rPr>
              <a:t> a </a:t>
            </a:r>
            <a:r>
              <a:rPr lang="en-GB" sz="3200" b="1" dirty="0">
                <a:latin typeface="Century Gothic" panose="020B0502020202020204" pitchFamily="34" charset="0"/>
                <a:ea typeface="Calibri" panose="020F0502020204030204" pitchFamily="34" charset="0"/>
              </a:rPr>
              <a:t>un amigo</a:t>
            </a:r>
            <a:r>
              <a:rPr lang="en-GB" sz="3200" dirty="0">
                <a:latin typeface="Century Gothic" panose="020B0502020202020204" pitchFamily="34" charset="0"/>
                <a:ea typeface="Calibri" panose="020F0502020204030204" pitchFamily="34" charset="0"/>
              </a:rPr>
              <a:t>.</a:t>
            </a:r>
            <a:endParaRPr lang="en-GB" sz="3200" b="1" dirty="0">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15895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21" grpId="0"/>
      <p:bldP spid="15" grpId="0" animBg="1"/>
      <p:bldP spid="3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553200" cy="792126"/>
          </a:xfrm>
        </p:spPr>
        <p:txBody>
          <a:bodyPr>
            <a:normAutofit fontScale="90000"/>
          </a:bodyPr>
          <a:lstStyle/>
          <a:p>
            <a:r>
              <a:rPr lang="en-GB" sz="2700" b="1" dirty="0">
                <a:solidFill>
                  <a:schemeClr val="bg1"/>
                </a:solidFill>
              </a:rPr>
              <a:t>Saying who or what receives the action </a:t>
            </a:r>
            <a:br>
              <a:rPr lang="en-GB" sz="2400" b="1" dirty="0">
                <a:solidFill>
                  <a:schemeClr val="bg1"/>
                </a:solidFill>
              </a:rPr>
            </a:br>
            <a:r>
              <a:rPr lang="en-GB" sz="2400" dirty="0">
                <a:solidFill>
                  <a:schemeClr val="bg1"/>
                </a:solidFill>
              </a:rPr>
              <a:t>Using</a:t>
            </a:r>
            <a:r>
              <a:rPr lang="en-GB" sz="2400" b="1" dirty="0">
                <a:solidFill>
                  <a:schemeClr val="bg1"/>
                </a:solidFill>
              </a:rPr>
              <a:t> </a:t>
            </a:r>
            <a:r>
              <a:rPr lang="en-GB" sz="2400" dirty="0">
                <a:solidFill>
                  <a:schemeClr val="bg1"/>
                </a:solidFill>
              </a:rPr>
              <a:t>the pronoun ‘la’</a:t>
            </a:r>
            <a:endParaRPr lang="en-GB" sz="2400" b="1" dirty="0">
              <a:solidFill>
                <a:schemeClr val="bg1"/>
              </a:solidFill>
            </a:endParaRPr>
          </a:p>
        </p:txBody>
      </p:sp>
      <p:sp>
        <p:nvSpPr>
          <p:cNvPr id="3" name="Rectangle 2"/>
          <p:cNvSpPr/>
          <p:nvPr/>
        </p:nvSpPr>
        <p:spPr>
          <a:xfrm>
            <a:off x="201178" y="1493872"/>
            <a:ext cx="10824394" cy="584775"/>
          </a:xfrm>
          <a:prstGeom prst="rect">
            <a:avLst/>
          </a:prstGeom>
        </p:spPr>
        <p:txBody>
          <a:bodyPr wrap="square">
            <a:spAutoFit/>
          </a:bodyPr>
          <a:lstStyle/>
          <a:p>
            <a:pPr lvl="0">
              <a:spcAft>
                <a:spcPts val="800"/>
              </a:spcAft>
              <a:defRPr/>
            </a:pPr>
            <a:r>
              <a:rPr kumimoji="0" lang="en-GB" sz="32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If the object is feminine, use </a:t>
            </a:r>
            <a:r>
              <a:rPr kumimoji="0" lang="en-GB" sz="32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‘la’</a:t>
            </a:r>
            <a:r>
              <a:rPr kumimoji="0" lang="en-GB" sz="32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to mean </a:t>
            </a:r>
            <a:r>
              <a:rPr kumimoji="0" lang="en-GB" sz="32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‘her’ </a:t>
            </a:r>
            <a:r>
              <a:rPr kumimoji="0" lang="en-GB" sz="32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or</a:t>
            </a:r>
            <a:r>
              <a:rPr kumimoji="0" lang="en-GB" sz="3200" b="1"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‘it’</a:t>
            </a:r>
            <a:r>
              <a:rPr kumimoji="0" lang="en-GB" sz="32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a:t>
            </a:r>
          </a:p>
        </p:txBody>
      </p:sp>
      <p:sp>
        <p:nvSpPr>
          <p:cNvPr id="4" name="TextBox 3"/>
          <p:cNvSpPr txBox="1"/>
          <p:nvPr/>
        </p:nvSpPr>
        <p:spPr>
          <a:xfrm>
            <a:off x="5613375" y="2581931"/>
            <a:ext cx="7081424" cy="7391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effectLst/>
                <a:uLnTx/>
                <a:uFillTx/>
                <a:latin typeface="Century Gothic" panose="020B0502020202020204" pitchFamily="34" charset="0"/>
                <a:ea typeface="+mn-ea"/>
              </a:rPr>
              <a:t> </a:t>
            </a:r>
            <a:r>
              <a:rPr kumimoji="0" lang="en-GB" sz="3200" b="0" i="0" u="none" strike="noStrike" kern="1200" cap="none" spc="0" normalizeH="0" baseline="0" noProof="0">
                <a:ln>
                  <a:noFill/>
                </a:ln>
                <a:effectLst/>
                <a:uLnTx/>
                <a:uFillTx/>
                <a:latin typeface="Century Gothic" panose="020B0502020202020204" pitchFamily="34" charset="0"/>
                <a:ea typeface="+mn-ea"/>
              </a:rPr>
              <a:t>Lucía looks for </a:t>
            </a:r>
            <a:r>
              <a:rPr kumimoji="0" lang="en-GB" sz="3200" b="1" i="0" u="none" strike="noStrike" kern="1200" cap="none" spc="0" normalizeH="0" baseline="0" noProof="0" dirty="0">
                <a:ln>
                  <a:noFill/>
                </a:ln>
                <a:effectLst/>
                <a:uLnTx/>
                <a:uFillTx/>
                <a:latin typeface="Century Gothic" panose="020B0502020202020204" pitchFamily="34" charset="0"/>
                <a:ea typeface="+mn-ea"/>
              </a:rPr>
              <a:t>the vegetable</a:t>
            </a:r>
            <a:r>
              <a:rPr kumimoji="0" lang="en-GB" sz="3200" b="0" i="0" u="none" strike="noStrike" kern="1200" cap="none" spc="0" normalizeH="0" baseline="0" noProof="0" dirty="0">
                <a:ln>
                  <a:noFill/>
                </a:ln>
                <a:effectLst/>
                <a:uLnTx/>
                <a:uFillTx/>
                <a:latin typeface="Century Gothic" panose="020B0502020202020204" pitchFamily="34" charset="0"/>
                <a:ea typeface="+mn-ea"/>
              </a:rPr>
              <a:t>.</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3" name="TextBox 22">
            <a:extLst>
              <a:ext uri="{FF2B5EF4-FFF2-40B4-BE49-F238E27FC236}">
                <a16:creationId xmlns:a16="http://schemas.microsoft.com/office/drawing/2014/main" id="{ACE14A8F-FF61-43FD-95E8-2110768CA903}"/>
              </a:ext>
            </a:extLst>
          </p:cNvPr>
          <p:cNvSpPr txBox="1"/>
          <p:nvPr/>
        </p:nvSpPr>
        <p:spPr>
          <a:xfrm>
            <a:off x="5376798" y="5348947"/>
            <a:ext cx="7081424" cy="7391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effectLst/>
                <a:uLnTx/>
                <a:uFillTx/>
                <a:latin typeface="Century Gothic" panose="020B0502020202020204" pitchFamily="34" charset="0"/>
                <a:ea typeface="+mn-ea"/>
              </a:rPr>
              <a:t> </a:t>
            </a:r>
            <a:r>
              <a:rPr kumimoji="0" lang="en-GB" sz="3200" b="0" i="0" u="none" strike="noStrike" kern="1200" cap="none" spc="0" normalizeH="0" baseline="0" noProof="0">
                <a:ln>
                  <a:noFill/>
                </a:ln>
                <a:effectLst/>
                <a:uLnTx/>
                <a:uFillTx/>
                <a:latin typeface="Century Gothic" panose="020B0502020202020204" pitchFamily="34" charset="0"/>
                <a:ea typeface="+mn-ea"/>
              </a:rPr>
              <a:t>Lucía looks for </a:t>
            </a:r>
            <a:r>
              <a:rPr kumimoji="0" lang="en-GB" sz="3200" b="1" i="0" u="none" strike="noStrike" kern="1200" cap="none" spc="0" normalizeH="0" baseline="0" noProof="0" dirty="0">
                <a:ln>
                  <a:noFill/>
                </a:ln>
                <a:effectLst/>
                <a:uLnTx/>
                <a:uFillTx/>
                <a:latin typeface="Century Gothic" panose="020B0502020202020204" pitchFamily="34" charset="0"/>
                <a:ea typeface="+mn-ea"/>
              </a:rPr>
              <a:t>her </a:t>
            </a:r>
            <a:r>
              <a:rPr kumimoji="0" lang="en-GB" sz="3200" b="1" i="0" u="none" strike="noStrike" kern="1200" cap="none" spc="0" normalizeH="0" baseline="0" noProof="0">
                <a:ln>
                  <a:noFill/>
                </a:ln>
                <a:effectLst/>
                <a:uLnTx/>
                <a:uFillTx/>
                <a:latin typeface="Century Gothic" panose="020B0502020202020204" pitchFamily="34" charset="0"/>
                <a:ea typeface="+mn-ea"/>
              </a:rPr>
              <a:t>/ it (f)</a:t>
            </a:r>
            <a:r>
              <a:rPr kumimoji="0" lang="en-GB" sz="3200" b="0" i="0" u="none" strike="noStrike" kern="1200" cap="none" spc="0" normalizeH="0" baseline="0" noProof="0">
                <a:ln>
                  <a:noFill/>
                </a:ln>
                <a:effectLst/>
                <a:uLnTx/>
                <a:uFillTx/>
                <a:latin typeface="Century Gothic" panose="020B0502020202020204" pitchFamily="34" charset="0"/>
                <a:ea typeface="+mn-ea"/>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endParaRPr>
          </a:p>
        </p:txBody>
      </p:sp>
      <p:sp>
        <p:nvSpPr>
          <p:cNvPr id="24" name="TextBox 23">
            <a:extLst>
              <a:ext uri="{FF2B5EF4-FFF2-40B4-BE49-F238E27FC236}">
                <a16:creationId xmlns:a16="http://schemas.microsoft.com/office/drawing/2014/main" id="{A59E1C8A-2182-4102-A9C1-AFA22394ADDC}"/>
              </a:ext>
            </a:extLst>
          </p:cNvPr>
          <p:cNvSpPr txBox="1"/>
          <p:nvPr/>
        </p:nvSpPr>
        <p:spPr>
          <a:xfrm>
            <a:off x="5613375" y="3737367"/>
            <a:ext cx="7081424" cy="7391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effectLst/>
                <a:uLnTx/>
                <a:uFillTx/>
                <a:latin typeface="Century Gothic" panose="020B0502020202020204" pitchFamily="34" charset="0"/>
                <a:ea typeface="+mn-ea"/>
              </a:rPr>
              <a:t> </a:t>
            </a:r>
            <a:r>
              <a:rPr kumimoji="0" lang="en-GB" sz="3200" b="0" i="0" u="none" strike="noStrike" kern="1200" cap="none" spc="0" normalizeH="0" baseline="0" noProof="0">
                <a:ln>
                  <a:noFill/>
                </a:ln>
                <a:effectLst/>
                <a:uLnTx/>
                <a:uFillTx/>
                <a:latin typeface="Century Gothic" panose="020B0502020202020204" pitchFamily="34" charset="0"/>
                <a:ea typeface="+mn-ea"/>
              </a:rPr>
              <a:t>Lucía </a:t>
            </a:r>
            <a:r>
              <a:rPr lang="en-GB" sz="3200">
                <a:latin typeface="Century Gothic" panose="020B0502020202020204" pitchFamily="34" charset="0"/>
              </a:rPr>
              <a:t>looks for</a:t>
            </a:r>
            <a:r>
              <a:rPr kumimoji="0" lang="en-GB" sz="3200" b="0" i="0" u="none" strike="noStrike" kern="1200" cap="none" spc="0" normalizeH="0" baseline="0" noProof="0">
                <a:ln>
                  <a:noFill/>
                </a:ln>
                <a:effectLst/>
                <a:uLnTx/>
                <a:uFillTx/>
                <a:latin typeface="Century Gothic" panose="020B0502020202020204" pitchFamily="34" charset="0"/>
                <a:ea typeface="+mn-ea"/>
              </a:rPr>
              <a:t> </a:t>
            </a:r>
            <a:r>
              <a:rPr kumimoji="0" lang="en-GB" sz="3200" b="1" i="0" u="none" strike="noStrike" kern="1200" cap="none" spc="0" normalizeH="0" baseline="0" noProof="0" dirty="0">
                <a:ln>
                  <a:noFill/>
                </a:ln>
                <a:effectLst/>
                <a:uLnTx/>
                <a:uFillTx/>
                <a:latin typeface="Century Gothic" panose="020B0502020202020204" pitchFamily="34" charset="0"/>
                <a:ea typeface="+mn-ea"/>
              </a:rPr>
              <a:t>a friend</a:t>
            </a:r>
            <a:r>
              <a:rPr kumimoji="0" lang="en-GB" sz="3200" b="0" i="0" u="none" strike="noStrike" kern="1200" cap="none" spc="0" normalizeH="0" baseline="0" noProof="0" dirty="0">
                <a:ln>
                  <a:noFill/>
                </a:ln>
                <a:effectLst/>
                <a:uLnTx/>
                <a:uFillTx/>
                <a:latin typeface="Century Gothic" panose="020B0502020202020204" pitchFamily="34" charset="0"/>
                <a:ea typeface="+mn-ea"/>
              </a:rPr>
              <a:t>.</a:t>
            </a:r>
          </a:p>
        </p:txBody>
      </p:sp>
      <p:sp>
        <p:nvSpPr>
          <p:cNvPr id="32" name="Oval 31">
            <a:extLst>
              <a:ext uri="{FF2B5EF4-FFF2-40B4-BE49-F238E27FC236}">
                <a16:creationId xmlns:a16="http://schemas.microsoft.com/office/drawing/2014/main" id="{3BAFC09F-C42B-407E-ADD4-0AB0381C12C2}"/>
              </a:ext>
            </a:extLst>
          </p:cNvPr>
          <p:cNvSpPr/>
          <p:nvPr/>
        </p:nvSpPr>
        <p:spPr>
          <a:xfrm>
            <a:off x="1399718" y="5564909"/>
            <a:ext cx="482265" cy="4616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CuadroTexto 5">
            <a:extLst>
              <a:ext uri="{FF2B5EF4-FFF2-40B4-BE49-F238E27FC236}">
                <a16:creationId xmlns:a16="http://schemas.microsoft.com/office/drawing/2014/main" id="{635573D6-61AA-264A-81C7-28547A2D0CD5}"/>
              </a:ext>
            </a:extLst>
          </p:cNvPr>
          <p:cNvSpPr txBox="1"/>
          <p:nvPr/>
        </p:nvSpPr>
        <p:spPr>
          <a:xfrm>
            <a:off x="201178" y="2666217"/>
            <a:ext cx="7669631" cy="584775"/>
          </a:xfrm>
          <a:prstGeom prst="rect">
            <a:avLst/>
          </a:prstGeom>
          <a:noFill/>
        </p:spPr>
        <p:txBody>
          <a:bodyPr wrap="square" rtlCol="0">
            <a:spAutoFit/>
          </a:bodyPr>
          <a:lstStyle/>
          <a:p>
            <a:r>
              <a:rPr lang="en-GB" sz="3200">
                <a:latin typeface="Century Gothic" panose="020B0502020202020204" pitchFamily="34" charset="0"/>
                <a:ea typeface="Calibri" panose="020F0502020204030204" pitchFamily="34" charset="0"/>
              </a:rPr>
              <a:t>Lucía busca </a:t>
            </a:r>
            <a:r>
              <a:rPr lang="en-GB" sz="3200" b="1" dirty="0">
                <a:latin typeface="Century Gothic" panose="020B0502020202020204" pitchFamily="34" charset="0"/>
                <a:ea typeface="Calibri" panose="020F0502020204030204" pitchFamily="34" charset="0"/>
              </a:rPr>
              <a:t>la </a:t>
            </a:r>
            <a:r>
              <a:rPr lang="en-GB" sz="3200" b="1" dirty="0" err="1">
                <a:latin typeface="Century Gothic" panose="020B0502020202020204" pitchFamily="34" charset="0"/>
                <a:ea typeface="Calibri" panose="020F0502020204030204" pitchFamily="34" charset="0"/>
              </a:rPr>
              <a:t>verdura</a:t>
            </a:r>
            <a:r>
              <a:rPr lang="en-GB" sz="3200" b="1" dirty="0">
                <a:latin typeface="Century Gothic" panose="020B0502020202020204" pitchFamily="34" charset="0"/>
                <a:ea typeface="Calibri" panose="020F0502020204030204" pitchFamily="34" charset="0"/>
              </a:rPr>
              <a:t>.</a:t>
            </a:r>
          </a:p>
        </p:txBody>
      </p:sp>
      <p:sp>
        <p:nvSpPr>
          <p:cNvPr id="8" name="CuadroTexto 7">
            <a:extLst>
              <a:ext uri="{FF2B5EF4-FFF2-40B4-BE49-F238E27FC236}">
                <a16:creationId xmlns:a16="http://schemas.microsoft.com/office/drawing/2014/main" id="{AFC6E7CA-4D99-334E-A441-752119D09A96}"/>
              </a:ext>
            </a:extLst>
          </p:cNvPr>
          <p:cNvSpPr txBox="1"/>
          <p:nvPr/>
        </p:nvSpPr>
        <p:spPr>
          <a:xfrm>
            <a:off x="201178" y="3838562"/>
            <a:ext cx="5542675" cy="584775"/>
          </a:xfrm>
          <a:prstGeom prst="rect">
            <a:avLst/>
          </a:prstGeom>
          <a:noFill/>
        </p:spPr>
        <p:txBody>
          <a:bodyPr wrap="square" rtlCol="0">
            <a:spAutoFit/>
          </a:bodyPr>
          <a:lstStyle/>
          <a:p>
            <a:r>
              <a:rPr lang="en-GB" sz="3200">
                <a:latin typeface="Century Gothic" panose="020B0502020202020204" pitchFamily="34" charset="0"/>
                <a:ea typeface="Calibri" panose="020F0502020204030204" pitchFamily="34" charset="0"/>
              </a:rPr>
              <a:t>Lucía busca a </a:t>
            </a:r>
            <a:r>
              <a:rPr lang="en-GB" sz="3200" b="1" dirty="0">
                <a:latin typeface="Century Gothic" panose="020B0502020202020204" pitchFamily="34" charset="0"/>
                <a:ea typeface="Calibri" panose="020F0502020204030204" pitchFamily="34" charset="0"/>
              </a:rPr>
              <a:t>una amiga.</a:t>
            </a:r>
          </a:p>
        </p:txBody>
      </p:sp>
      <p:sp>
        <p:nvSpPr>
          <p:cNvPr id="10" name="CuadroTexto 9">
            <a:extLst>
              <a:ext uri="{FF2B5EF4-FFF2-40B4-BE49-F238E27FC236}">
                <a16:creationId xmlns:a16="http://schemas.microsoft.com/office/drawing/2014/main" id="{28A50549-50B2-F646-9EB8-D65B07EB6170}"/>
              </a:ext>
            </a:extLst>
          </p:cNvPr>
          <p:cNvSpPr txBox="1"/>
          <p:nvPr/>
        </p:nvSpPr>
        <p:spPr>
          <a:xfrm>
            <a:off x="201178" y="5503349"/>
            <a:ext cx="5542675" cy="584775"/>
          </a:xfrm>
          <a:prstGeom prst="rect">
            <a:avLst/>
          </a:prstGeom>
          <a:noFill/>
        </p:spPr>
        <p:txBody>
          <a:bodyPr wrap="square" rtlCol="0">
            <a:spAutoFit/>
          </a:bodyPr>
          <a:lstStyle/>
          <a:p>
            <a:r>
              <a:rPr lang="en-GB" sz="3200" dirty="0">
                <a:latin typeface="Century Gothic" panose="020B0502020202020204" pitchFamily="34" charset="0"/>
                <a:ea typeface="Calibri" panose="020F0502020204030204" pitchFamily="34" charset="0"/>
              </a:rPr>
              <a:t>Lucía </a:t>
            </a:r>
            <a:r>
              <a:rPr lang="en-GB" sz="3200" b="1" dirty="0">
                <a:latin typeface="Century Gothic" panose="020B0502020202020204" pitchFamily="34" charset="0"/>
                <a:ea typeface="Calibri" panose="020F0502020204030204" pitchFamily="34" charset="0"/>
              </a:rPr>
              <a:t>la</a:t>
            </a:r>
            <a:r>
              <a:rPr lang="en-GB" sz="3200" dirty="0">
                <a:latin typeface="Century Gothic" panose="020B0502020202020204" pitchFamily="34" charset="0"/>
                <a:ea typeface="Calibri" panose="020F0502020204030204" pitchFamily="34" charset="0"/>
              </a:rPr>
              <a:t> </a:t>
            </a:r>
            <a:r>
              <a:rPr lang="en-GB" sz="3200" dirty="0" err="1">
                <a:latin typeface="Century Gothic" panose="020B0502020202020204" pitchFamily="34" charset="0"/>
                <a:ea typeface="Calibri" panose="020F0502020204030204" pitchFamily="34" charset="0"/>
              </a:rPr>
              <a:t>busca</a:t>
            </a:r>
            <a:r>
              <a:rPr lang="en-GB" sz="3200" dirty="0">
                <a:latin typeface="Century Gothic" panose="020B0502020202020204" pitchFamily="34" charset="0"/>
                <a:ea typeface="Calibri" panose="020F0502020204030204" pitchFamily="34" charset="0"/>
              </a:rPr>
              <a:t>. </a:t>
            </a:r>
          </a:p>
        </p:txBody>
      </p:sp>
      <p:sp>
        <p:nvSpPr>
          <p:cNvPr id="7" name="Oval Callout 6"/>
          <p:cNvSpPr/>
          <p:nvPr/>
        </p:nvSpPr>
        <p:spPr>
          <a:xfrm>
            <a:off x="1985254" y="4479495"/>
            <a:ext cx="6319164" cy="1120440"/>
          </a:xfrm>
          <a:prstGeom prst="wedgeEllipseCallout">
            <a:avLst>
              <a:gd name="adj1" fmla="val -49001"/>
              <a:gd name="adj2" fmla="val 39796"/>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F19077D-80E4-4291-8E26-64EBFFD628C7}"/>
              </a:ext>
            </a:extLst>
          </p:cNvPr>
          <p:cNvSpPr/>
          <p:nvPr/>
        </p:nvSpPr>
        <p:spPr>
          <a:xfrm>
            <a:off x="2220417" y="4664792"/>
            <a:ext cx="5848838" cy="707886"/>
          </a:xfrm>
          <a:prstGeom prst="rect">
            <a:avLst/>
          </a:prstGeom>
        </p:spPr>
        <p:txBody>
          <a:bodyPr wrap="square">
            <a:spAutoFit/>
          </a:bodyPr>
          <a:lstStyle/>
          <a:p>
            <a:pPr lvl="0" algn="ctr">
              <a:defRPr/>
            </a:pPr>
            <a:r>
              <a:rPr lang="en-GB" sz="2000" dirty="0">
                <a:latin typeface="Century Gothic" panose="020B0502020202020204" pitchFamily="34" charset="0"/>
              </a:rPr>
              <a:t>This can be tricky because ‘</a:t>
            </a:r>
            <a:r>
              <a:rPr lang="en-GB" sz="2000" b="1" dirty="0">
                <a:latin typeface="Century Gothic" panose="020B0502020202020204" pitchFamily="34" charset="0"/>
              </a:rPr>
              <a:t>la</a:t>
            </a:r>
            <a:r>
              <a:rPr lang="en-GB" sz="2000" dirty="0">
                <a:latin typeface="Century Gothic" panose="020B0502020202020204" pitchFamily="34" charset="0"/>
              </a:rPr>
              <a:t>’ also means ‘</a:t>
            </a:r>
            <a:r>
              <a:rPr lang="en-GB" sz="2000" b="1" dirty="0">
                <a:latin typeface="Century Gothic" panose="020B0502020202020204" pitchFamily="34" charset="0"/>
              </a:rPr>
              <a:t>the</a:t>
            </a:r>
            <a:r>
              <a:rPr lang="en-GB" sz="2000" dirty="0">
                <a:latin typeface="Century Gothic" panose="020B0502020202020204" pitchFamily="34" charset="0"/>
              </a:rPr>
              <a:t>’ when it comes before a noun. </a:t>
            </a:r>
          </a:p>
        </p:txBody>
      </p:sp>
    </p:spTree>
    <p:extLst>
      <p:ext uri="{BB962C8B-B14F-4D97-AF65-F5344CB8AC3E}">
        <p14:creationId xmlns:p14="http://schemas.microsoft.com/office/powerpoint/2010/main" val="13622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p:bldP spid="24" grpId="0"/>
      <p:bldP spid="32" grpId="0" animBg="1"/>
      <p:bldP spid="8" grpId="0"/>
      <p:bldP spid="10" grpId="0"/>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425440" cy="647577"/>
          </a:xfrm>
        </p:spPr>
        <p:txBody>
          <a:bodyPr>
            <a:normAutofit/>
          </a:bodyPr>
          <a:lstStyle/>
          <a:p>
            <a:pPr lvl="0">
              <a:lnSpc>
                <a:spcPct val="100000"/>
              </a:lnSpc>
              <a:spcBef>
                <a:spcPts val="0"/>
              </a:spcBef>
            </a:pPr>
            <a:r>
              <a:rPr lang="en-GB" sz="2800" b="1" dirty="0">
                <a:solidFill>
                  <a:schemeClr val="bg1"/>
                </a:solidFill>
                <a:ea typeface="+mn-ea"/>
                <a:cs typeface="+mn-cs"/>
              </a:rPr>
              <a:t>Lucía </a:t>
            </a:r>
            <a:r>
              <a:rPr lang="en-GB" sz="2800" b="1" dirty="0" err="1">
                <a:solidFill>
                  <a:schemeClr val="bg1"/>
                </a:solidFill>
                <a:ea typeface="+mn-ea"/>
                <a:cs typeface="+mn-cs"/>
              </a:rPr>
              <a:t>prepara</a:t>
            </a:r>
            <a:r>
              <a:rPr lang="en-GB" sz="2800" b="1" dirty="0">
                <a:solidFill>
                  <a:schemeClr val="bg1"/>
                </a:solidFill>
                <a:ea typeface="+mn-ea"/>
                <a:cs typeface="+mn-cs"/>
              </a:rPr>
              <a:t> una comida</a:t>
            </a:r>
            <a:endParaRPr lang="en-GB" sz="36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632701180"/>
              </p:ext>
            </p:extLst>
          </p:nvPr>
        </p:nvGraphicFramePr>
        <p:xfrm>
          <a:off x="265019" y="2346942"/>
          <a:ext cx="11697207" cy="3867878"/>
        </p:xfrm>
        <a:graphic>
          <a:graphicData uri="http://schemas.openxmlformats.org/drawingml/2006/table">
            <a:tbl>
              <a:tblPr firstRow="1" bandRow="1">
                <a:tableStyleId>{BDBED569-4797-4DF1-A0F4-6AAB3CD982D8}</a:tableStyleId>
              </a:tblPr>
              <a:tblGrid>
                <a:gridCol w="4151998">
                  <a:extLst>
                    <a:ext uri="{9D8B030D-6E8A-4147-A177-3AD203B41FA5}">
                      <a16:colId xmlns:a16="http://schemas.microsoft.com/office/drawing/2014/main" val="4273422518"/>
                    </a:ext>
                  </a:extLst>
                </a:gridCol>
                <a:gridCol w="914400">
                  <a:extLst>
                    <a:ext uri="{9D8B030D-6E8A-4147-A177-3AD203B41FA5}">
                      <a16:colId xmlns:a16="http://schemas.microsoft.com/office/drawing/2014/main" val="753690958"/>
                    </a:ext>
                  </a:extLst>
                </a:gridCol>
                <a:gridCol w="914400">
                  <a:extLst>
                    <a:ext uri="{9D8B030D-6E8A-4147-A177-3AD203B41FA5}">
                      <a16:colId xmlns:a16="http://schemas.microsoft.com/office/drawing/2014/main" val="4040071849"/>
                    </a:ext>
                  </a:extLst>
                </a:gridCol>
                <a:gridCol w="914400">
                  <a:extLst>
                    <a:ext uri="{9D8B030D-6E8A-4147-A177-3AD203B41FA5}">
                      <a16:colId xmlns:a16="http://schemas.microsoft.com/office/drawing/2014/main" val="1616851517"/>
                    </a:ext>
                  </a:extLst>
                </a:gridCol>
                <a:gridCol w="4802009">
                  <a:extLst>
                    <a:ext uri="{9D8B030D-6E8A-4147-A177-3AD203B41FA5}">
                      <a16:colId xmlns:a16="http://schemas.microsoft.com/office/drawing/2014/main" val="504091539"/>
                    </a:ext>
                  </a:extLst>
                </a:gridCol>
              </a:tblGrid>
              <a:tr h="487006">
                <a:tc>
                  <a:txBody>
                    <a:bodyPr/>
                    <a:lstStyle/>
                    <a:p>
                      <a:endParaRPr lang="en-GB" sz="2200" dirty="0">
                        <a:solidFill>
                          <a:schemeClr val="accent5">
                            <a:lumMod val="50000"/>
                          </a:schemeClr>
                        </a:solidFill>
                        <a:latin typeface="Century Gothic" panose="020B0502020202020204" pitchFamily="34" charset="0"/>
                      </a:endParaRPr>
                    </a:p>
                  </a:txBody>
                  <a:tcPr/>
                </a:tc>
                <a:tc>
                  <a:txBody>
                    <a:bodyPr/>
                    <a:lstStyle/>
                    <a:p>
                      <a:pPr algn="ctr"/>
                      <a:r>
                        <a:rPr lang="en-GB" sz="2200" dirty="0">
                          <a:solidFill>
                            <a:schemeClr val="tx1"/>
                          </a:solidFill>
                        </a:rPr>
                        <a:t>‘it’</a:t>
                      </a:r>
                      <a:endParaRPr lang="en-GB" sz="2200" dirty="0">
                        <a:solidFill>
                          <a:schemeClr val="tx1"/>
                        </a:solidFill>
                        <a:latin typeface="Century Gothic" panose="020B0502020202020204" pitchFamily="34" charset="0"/>
                      </a:endParaRPr>
                    </a:p>
                  </a:txBody>
                  <a:tcPr anchor="ctr"/>
                </a:tc>
                <a:tc>
                  <a:txBody>
                    <a:bodyPr/>
                    <a:lstStyle/>
                    <a:p>
                      <a:pPr algn="ctr"/>
                      <a:r>
                        <a:rPr lang="en-GB" sz="2200" dirty="0">
                          <a:solidFill>
                            <a:schemeClr val="tx1"/>
                          </a:solidFill>
                        </a:rPr>
                        <a:t>‘him’</a:t>
                      </a:r>
                      <a:endParaRPr lang="en-GB" sz="2200" dirty="0">
                        <a:solidFill>
                          <a:schemeClr val="tx1"/>
                        </a:solidFill>
                        <a:latin typeface="Century Gothic" panose="020B0502020202020204" pitchFamily="34" charset="0"/>
                      </a:endParaRPr>
                    </a:p>
                  </a:txBody>
                  <a:tcPr anchor="ctr"/>
                </a:tc>
                <a:tc>
                  <a:txBody>
                    <a:bodyPr/>
                    <a:lstStyle/>
                    <a:p>
                      <a:pPr algn="ctr"/>
                      <a:r>
                        <a:rPr lang="en-GB" sz="2200" dirty="0">
                          <a:solidFill>
                            <a:schemeClr val="tx1"/>
                          </a:solidFill>
                        </a:rPr>
                        <a:t>‘her’</a:t>
                      </a:r>
                      <a:endParaRPr lang="en-GB" sz="2200" dirty="0">
                        <a:solidFill>
                          <a:schemeClr val="tx1"/>
                        </a:solidFill>
                        <a:latin typeface="Century Gothic" panose="020B0502020202020204" pitchFamily="34" charset="0"/>
                      </a:endParaRPr>
                    </a:p>
                  </a:txBody>
                  <a:tcPr anchor="ctr"/>
                </a:tc>
                <a:tc>
                  <a:txBody>
                    <a:bodyPr/>
                    <a:lstStyle/>
                    <a:p>
                      <a:pPr algn="ctr"/>
                      <a:r>
                        <a:rPr lang="en-GB" sz="2200" dirty="0">
                          <a:solidFill>
                            <a:schemeClr val="tx1"/>
                          </a:solidFill>
                        </a:rPr>
                        <a:t>La</a:t>
                      </a:r>
                      <a:r>
                        <a:rPr lang="en-GB" sz="2200" baseline="0" dirty="0">
                          <a:solidFill>
                            <a:schemeClr val="tx1"/>
                          </a:solidFill>
                        </a:rPr>
                        <a:t> </a:t>
                      </a:r>
                      <a:r>
                        <a:rPr lang="en-GB" sz="2200" baseline="0" dirty="0" err="1">
                          <a:solidFill>
                            <a:schemeClr val="tx1"/>
                          </a:solidFill>
                        </a:rPr>
                        <a:t>frase</a:t>
                      </a:r>
                      <a:r>
                        <a:rPr lang="en-GB" sz="2200" baseline="0" dirty="0">
                          <a:solidFill>
                            <a:schemeClr val="tx1"/>
                          </a:solidFill>
                        </a:rPr>
                        <a:t> </a:t>
                      </a:r>
                      <a:r>
                        <a:rPr lang="en-GB" sz="2200" baseline="0" dirty="0" err="1">
                          <a:solidFill>
                            <a:schemeClr val="tx1"/>
                          </a:solidFill>
                        </a:rPr>
                        <a:t>completa</a:t>
                      </a:r>
                      <a:r>
                        <a:rPr lang="en-GB" sz="2200" baseline="0" dirty="0">
                          <a:solidFill>
                            <a:schemeClr val="tx1"/>
                          </a:solidFill>
                        </a:rPr>
                        <a:t> (</a:t>
                      </a:r>
                      <a:r>
                        <a:rPr lang="en-GB" sz="2200" baseline="0" dirty="0" err="1">
                          <a:solidFill>
                            <a:schemeClr val="tx1"/>
                          </a:solidFill>
                        </a:rPr>
                        <a:t>en</a:t>
                      </a:r>
                      <a:r>
                        <a:rPr lang="en-GB" sz="2200" baseline="0" dirty="0">
                          <a:solidFill>
                            <a:schemeClr val="tx1"/>
                          </a:solidFill>
                        </a:rPr>
                        <a:t> </a:t>
                      </a:r>
                      <a:r>
                        <a:rPr lang="en-GB" sz="2200" baseline="0" dirty="0" err="1">
                          <a:solidFill>
                            <a:schemeClr val="tx1"/>
                          </a:solidFill>
                        </a:rPr>
                        <a:t>inglés</a:t>
                      </a:r>
                      <a:r>
                        <a:rPr lang="en-GB" sz="2200" baseline="0" dirty="0">
                          <a:solidFill>
                            <a:schemeClr val="tx1"/>
                          </a:solidFill>
                        </a:rPr>
                        <a:t>)</a:t>
                      </a:r>
                      <a:endParaRPr lang="en-GB" sz="22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1. </a:t>
                      </a:r>
                      <a:r>
                        <a:rPr lang="en-GB" sz="2200" b="1" dirty="0">
                          <a:solidFill>
                            <a:schemeClr val="tx1"/>
                          </a:solidFill>
                        </a:rPr>
                        <a:t>La</a:t>
                      </a:r>
                      <a:r>
                        <a:rPr lang="en-GB" sz="2200" dirty="0">
                          <a:solidFill>
                            <a:schemeClr val="tx1"/>
                          </a:solidFill>
                        </a:rPr>
                        <a:t> </a:t>
                      </a:r>
                      <a:r>
                        <a:rPr lang="en-GB" sz="2200" dirty="0" err="1">
                          <a:solidFill>
                            <a:schemeClr val="tx1"/>
                          </a:solidFill>
                        </a:rPr>
                        <a:t>corta</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442370797"/>
                  </a:ext>
                </a:extLst>
              </a:tr>
              <a:tr h="795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2. </a:t>
                      </a:r>
                      <a:r>
                        <a:rPr lang="en-GB" sz="2200" b="1" dirty="0">
                          <a:solidFill>
                            <a:schemeClr val="tx1"/>
                          </a:solidFill>
                        </a:rPr>
                        <a:t>La</a:t>
                      </a:r>
                      <a:r>
                        <a:rPr lang="en-GB" sz="2200" dirty="0">
                          <a:solidFill>
                            <a:schemeClr val="tx1"/>
                          </a:solidFill>
                        </a:rPr>
                        <a:t> llama para </a:t>
                      </a:r>
                      <a:r>
                        <a:rPr lang="en-GB" sz="2200" dirty="0" err="1">
                          <a:solidFill>
                            <a:schemeClr val="tx1"/>
                          </a:solidFill>
                        </a:rPr>
                        <a:t>pedir</a:t>
                      </a:r>
                      <a:r>
                        <a:rPr lang="en-GB" sz="2200" dirty="0">
                          <a:solidFill>
                            <a:schemeClr val="tx1"/>
                          </a:solidFill>
                        </a:rPr>
                        <a:t> </a:t>
                      </a:r>
                      <a:r>
                        <a:rPr lang="en-GB" sz="2200" dirty="0" err="1">
                          <a:solidFill>
                            <a:schemeClr val="tx1"/>
                          </a:solidFill>
                        </a:rPr>
                        <a:t>ingredientes</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1890588510"/>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3.</a:t>
                      </a:r>
                      <a:r>
                        <a:rPr lang="en-GB" sz="2200" baseline="0" dirty="0">
                          <a:solidFill>
                            <a:schemeClr val="tx1"/>
                          </a:solidFill>
                        </a:rPr>
                        <a:t> </a:t>
                      </a:r>
                      <a:r>
                        <a:rPr lang="en-GB" sz="2200" b="1" dirty="0">
                          <a:solidFill>
                            <a:schemeClr val="tx1"/>
                          </a:solidFill>
                        </a:rPr>
                        <a:t>Lo</a:t>
                      </a:r>
                      <a:r>
                        <a:rPr lang="en-GB" sz="2200" dirty="0">
                          <a:solidFill>
                            <a:schemeClr val="tx1"/>
                          </a:solidFill>
                        </a:rPr>
                        <a:t> </a:t>
                      </a:r>
                      <a:r>
                        <a:rPr lang="en-GB" sz="2200" dirty="0" err="1">
                          <a:solidFill>
                            <a:schemeClr val="tx1"/>
                          </a:solidFill>
                        </a:rPr>
                        <a:t>saluda</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4098199311"/>
                  </a:ext>
                </a:extLst>
              </a:tr>
              <a:tr h="447664">
                <a:tc>
                  <a:txBody>
                    <a:bodyPr/>
                    <a:lstStyle/>
                    <a:p>
                      <a:r>
                        <a:rPr lang="en-GB" sz="2200" dirty="0">
                          <a:solidFill>
                            <a:schemeClr val="tx1"/>
                          </a:solidFill>
                        </a:rPr>
                        <a:t>4. </a:t>
                      </a:r>
                      <a:r>
                        <a:rPr lang="en-GB" sz="2200" b="1" dirty="0">
                          <a:solidFill>
                            <a:schemeClr val="tx1"/>
                          </a:solidFill>
                        </a:rPr>
                        <a:t>La</a:t>
                      </a:r>
                      <a:r>
                        <a:rPr lang="en-GB" sz="2200" dirty="0">
                          <a:solidFill>
                            <a:schemeClr val="tx1"/>
                          </a:solidFill>
                        </a:rPr>
                        <a:t> </a:t>
                      </a:r>
                      <a:r>
                        <a:rPr lang="en-GB" sz="2200" dirty="0" err="1">
                          <a:solidFill>
                            <a:schemeClr val="tx1"/>
                          </a:solidFill>
                        </a:rPr>
                        <a:t>mezcla</a:t>
                      </a:r>
                      <a:r>
                        <a:rPr lang="en-GB" sz="2200" dirty="0">
                          <a:solidFill>
                            <a:schemeClr val="tx1"/>
                          </a:solidFill>
                        </a:rPr>
                        <a:t> con los huevos.</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906487638"/>
                  </a:ext>
                </a:extLst>
              </a:tr>
              <a:tr h="795108">
                <a:tc>
                  <a:txBody>
                    <a:bodyPr/>
                    <a:lstStyle/>
                    <a:p>
                      <a:r>
                        <a:rPr lang="en-GB" sz="2200" dirty="0">
                          <a:solidFill>
                            <a:schemeClr val="tx1"/>
                          </a:solidFill>
                        </a:rPr>
                        <a:t>5. </a:t>
                      </a:r>
                      <a:r>
                        <a:rPr lang="en-GB" sz="2200" b="1" dirty="0">
                          <a:solidFill>
                            <a:schemeClr val="tx1"/>
                          </a:solidFill>
                        </a:rPr>
                        <a:t>Lo</a:t>
                      </a:r>
                      <a:r>
                        <a:rPr lang="en-GB" sz="2200" dirty="0">
                          <a:solidFill>
                            <a:schemeClr val="tx1"/>
                          </a:solidFill>
                        </a:rPr>
                        <a:t> </a:t>
                      </a:r>
                      <a:r>
                        <a:rPr lang="en-GB" sz="2200" dirty="0" err="1">
                          <a:solidFill>
                            <a:schemeClr val="tx1"/>
                          </a:solidFill>
                        </a:rPr>
                        <a:t>coloca</a:t>
                      </a:r>
                      <a:r>
                        <a:rPr lang="en-GB" sz="2200" dirty="0">
                          <a:solidFill>
                            <a:schemeClr val="tx1"/>
                          </a:solidFill>
                        </a:rPr>
                        <a:t> </a:t>
                      </a:r>
                      <a:r>
                        <a:rPr lang="en-GB" sz="2200" dirty="0" err="1">
                          <a:solidFill>
                            <a:schemeClr val="tx1"/>
                          </a:solidFill>
                        </a:rPr>
                        <a:t>encima</a:t>
                      </a:r>
                      <a:r>
                        <a:rPr lang="en-GB" sz="2200" dirty="0">
                          <a:solidFill>
                            <a:schemeClr val="tx1"/>
                          </a:solidFill>
                        </a:rPr>
                        <a:t> de la mesa.</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903695143"/>
                  </a:ext>
                </a:extLst>
              </a:tr>
              <a:tr h="447664">
                <a:tc>
                  <a:txBody>
                    <a:bodyPr/>
                    <a:lstStyle/>
                    <a:p>
                      <a:r>
                        <a:rPr lang="en-GB" sz="2200" dirty="0">
                          <a:solidFill>
                            <a:schemeClr val="tx1"/>
                          </a:solidFill>
                        </a:rPr>
                        <a:t>6. </a:t>
                      </a:r>
                      <a:r>
                        <a:rPr lang="en-GB" sz="2200" b="1" dirty="0">
                          <a:solidFill>
                            <a:schemeClr val="tx1"/>
                          </a:solidFill>
                        </a:rPr>
                        <a:t>La</a:t>
                      </a:r>
                      <a:r>
                        <a:rPr lang="en-GB" sz="2200" dirty="0">
                          <a:solidFill>
                            <a:schemeClr val="tx1"/>
                          </a:solidFill>
                        </a:rPr>
                        <a:t> </a:t>
                      </a:r>
                      <a:r>
                        <a:rPr lang="en-GB" sz="2200" dirty="0" err="1">
                          <a:solidFill>
                            <a:schemeClr val="tx1"/>
                          </a:solidFill>
                        </a:rPr>
                        <a:t>acompaña</a:t>
                      </a:r>
                      <a:r>
                        <a:rPr lang="en-GB" sz="2200" dirty="0">
                          <a:solidFill>
                            <a:schemeClr val="tx1"/>
                          </a:solidFill>
                        </a:rPr>
                        <a:t> a la </a:t>
                      </a:r>
                      <a:r>
                        <a:rPr lang="en-GB" sz="2200" dirty="0" err="1">
                          <a:solidFill>
                            <a:schemeClr val="tx1"/>
                          </a:solidFill>
                        </a:rPr>
                        <a:t>cocina</a:t>
                      </a:r>
                      <a:r>
                        <a:rPr lang="en-GB" sz="2200" dirty="0">
                          <a:solidFill>
                            <a:schemeClr val="tx1"/>
                          </a:solidFill>
                        </a:rPr>
                        <a:t>.</a:t>
                      </a:r>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tc>
                  <a:txBody>
                    <a:bodyPr/>
                    <a:lstStyle/>
                    <a:p>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188597937"/>
                  </a:ext>
                </a:extLst>
              </a:tr>
            </a:tbl>
          </a:graphicData>
        </a:graphic>
      </p:graphicFrame>
      <p:pic>
        <p:nvPicPr>
          <p:cNvPr id="10"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1760" y="285815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39856" y="3465163"/>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TextBox 2"/>
          <p:cNvSpPr txBox="1"/>
          <p:nvPr/>
        </p:nvSpPr>
        <p:spPr>
          <a:xfrm>
            <a:off x="265020" y="1734310"/>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Qué</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significa</a:t>
            </a:r>
            <a:r>
              <a:rPr kumimoji="0" lang="en-GB" sz="2400" b="1" i="0" u="none" strike="noStrike" kern="1200" cap="none" spc="0" normalizeH="0" baseline="0" noProof="0" dirty="0">
                <a:ln>
                  <a:noFill/>
                </a:ln>
                <a:effectLst/>
                <a:uLnTx/>
                <a:uFillTx/>
                <a:latin typeface="Century Gothic" panose="020F0302020204030204"/>
                <a:ea typeface="+mn-ea"/>
                <a:cs typeface="+mn-cs"/>
              </a:rPr>
              <a:t> ‘lo’ y ‘la’ (</a:t>
            </a:r>
            <a:r>
              <a:rPr kumimoji="0" lang="en-GB" sz="2400" b="1" i="0" u="none" strike="noStrike" kern="1200" cap="none" spc="0" normalizeH="0" baseline="0" noProof="0" dirty="0" err="1">
                <a:ln>
                  <a:noFill/>
                </a:ln>
                <a:effectLst/>
                <a:uLnTx/>
                <a:uFillTx/>
                <a:latin typeface="Century Gothic" panose="020F0302020204030204"/>
                <a:ea typeface="+mn-ea"/>
                <a:cs typeface="+mn-cs"/>
              </a:rPr>
              <a:t>probablemente</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en</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cada</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frase</a:t>
            </a:r>
            <a:r>
              <a:rPr kumimoji="0" lang="en-GB" sz="2400" b="1" i="0" u="none" strike="noStrike" kern="1200" cap="none" spc="0" normalizeH="0" baseline="0" noProof="0" dirty="0">
                <a:ln>
                  <a:noFill/>
                </a:ln>
                <a:effectLst/>
                <a:uLnTx/>
                <a:uFillTx/>
                <a:latin typeface="Century Gothic" panose="020F0302020204030204"/>
                <a:ea typeface="+mn-ea"/>
                <a:cs typeface="+mn-cs"/>
              </a:rPr>
              <a:t>?</a:t>
            </a:r>
          </a:p>
        </p:txBody>
      </p:sp>
      <p:pic>
        <p:nvPicPr>
          <p:cNvPr id="18"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5099" y="4094618"/>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196710" y="2836412"/>
            <a:ext cx="1750800" cy="430887"/>
          </a:xfrm>
          <a:prstGeom prst="rect">
            <a:avLst/>
          </a:prstGeom>
        </p:spPr>
        <p:txBody>
          <a:bodyPr wrap="none">
            <a:spAutoFit/>
          </a:bodyPr>
          <a:lstStyle/>
          <a:p>
            <a:r>
              <a:rPr lang="en-GB" sz="2200" dirty="0"/>
              <a:t>S/he cuts </a:t>
            </a:r>
            <a:r>
              <a:rPr lang="en-GB" sz="2200" b="1" dirty="0"/>
              <a:t>it.</a:t>
            </a:r>
            <a:endParaRPr lang="en-GB" sz="2200" dirty="0"/>
          </a:p>
        </p:txBody>
      </p:sp>
      <p:sp>
        <p:nvSpPr>
          <p:cNvPr id="8" name="Rectangle 7"/>
          <p:cNvSpPr/>
          <p:nvPr/>
        </p:nvSpPr>
        <p:spPr>
          <a:xfrm>
            <a:off x="7196710" y="3274146"/>
            <a:ext cx="4480572" cy="769441"/>
          </a:xfrm>
          <a:prstGeom prst="rect">
            <a:avLst/>
          </a:prstGeom>
        </p:spPr>
        <p:txBody>
          <a:bodyPr wrap="square">
            <a:spAutoFit/>
          </a:bodyPr>
          <a:lstStyle/>
          <a:p>
            <a:r>
              <a:rPr lang="en-GB" sz="2200" dirty="0"/>
              <a:t>S/he calls </a:t>
            </a:r>
            <a:r>
              <a:rPr lang="en-GB" sz="2200" b="1" dirty="0"/>
              <a:t>her </a:t>
            </a:r>
            <a:r>
              <a:rPr lang="en-GB" sz="2200" dirty="0"/>
              <a:t>to ask for ingredients.</a:t>
            </a:r>
          </a:p>
        </p:txBody>
      </p:sp>
      <p:sp>
        <p:nvSpPr>
          <p:cNvPr id="23" name="Rectangle 22"/>
          <p:cNvSpPr/>
          <p:nvPr/>
        </p:nvSpPr>
        <p:spPr>
          <a:xfrm>
            <a:off x="7196710" y="4072878"/>
            <a:ext cx="4833949" cy="430887"/>
          </a:xfrm>
          <a:prstGeom prst="rect">
            <a:avLst/>
          </a:prstGeom>
        </p:spPr>
        <p:txBody>
          <a:bodyPr wrap="square">
            <a:spAutoFit/>
          </a:bodyPr>
          <a:lstStyle/>
          <a:p>
            <a:r>
              <a:rPr lang="en-GB" sz="2200" dirty="0"/>
              <a:t>S/he </a:t>
            </a:r>
            <a:r>
              <a:rPr lang="en-GB" sz="2200"/>
              <a:t>greets </a:t>
            </a:r>
            <a:r>
              <a:rPr lang="en-GB" sz="2200" b="1"/>
              <a:t>him</a:t>
            </a:r>
            <a:r>
              <a:rPr lang="en-GB" sz="2200"/>
              <a:t>.</a:t>
            </a:r>
            <a:endParaRPr lang="en-GB" sz="2200" dirty="0"/>
          </a:p>
        </p:txBody>
      </p:sp>
      <p:sp>
        <p:nvSpPr>
          <p:cNvPr id="20" name="TextBox 19"/>
          <p:cNvSpPr txBox="1"/>
          <p:nvPr/>
        </p:nvSpPr>
        <p:spPr>
          <a:xfrm>
            <a:off x="265020" y="1252398"/>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latin typeface="Century Gothic" panose="020F0302020204030204"/>
              </a:rPr>
              <a:t>Lee las </a:t>
            </a:r>
            <a:r>
              <a:rPr lang="en-GB" sz="2400" b="1" noProof="0" dirty="0" err="1">
                <a:latin typeface="Century Gothic" panose="020F0302020204030204"/>
              </a:rPr>
              <a:t>frases</a:t>
            </a:r>
            <a:r>
              <a:rPr lang="en-GB" sz="2400" b="1" noProof="0" dirty="0">
                <a:latin typeface="Century Gothic" panose="020F0302020204030204"/>
              </a:rPr>
              <a:t> </a:t>
            </a:r>
            <a:r>
              <a:rPr lang="en-GB" sz="2400" b="1" noProof="0" dirty="0" err="1">
                <a:latin typeface="Century Gothic" panose="020F0302020204030204"/>
              </a:rPr>
              <a:t>sobre</a:t>
            </a:r>
            <a:r>
              <a:rPr lang="en-GB" sz="2400" b="1" noProof="0" dirty="0">
                <a:latin typeface="Century Gothic" panose="020F0302020204030204"/>
              </a:rPr>
              <a:t> las </a:t>
            </a:r>
            <a:r>
              <a:rPr lang="en-GB" sz="2400" b="1" noProof="0" dirty="0" err="1">
                <a:latin typeface="Century Gothic" panose="020F0302020204030204"/>
              </a:rPr>
              <a:t>actividades</a:t>
            </a:r>
            <a:r>
              <a:rPr lang="en-GB" sz="2400" b="1" noProof="0" dirty="0">
                <a:latin typeface="Century Gothic" panose="020F0302020204030204"/>
              </a:rPr>
              <a:t> de Lucía.</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24" name="Rectangle 23"/>
          <p:cNvSpPr/>
          <p:nvPr/>
        </p:nvSpPr>
        <p:spPr>
          <a:xfrm>
            <a:off x="7196710" y="4564493"/>
            <a:ext cx="4833949" cy="430887"/>
          </a:xfrm>
          <a:prstGeom prst="rect">
            <a:avLst/>
          </a:prstGeom>
        </p:spPr>
        <p:txBody>
          <a:bodyPr wrap="square">
            <a:spAutoFit/>
          </a:bodyPr>
          <a:lstStyle/>
          <a:p>
            <a:r>
              <a:rPr lang="en-GB" sz="2200" dirty="0"/>
              <a:t>S/he mixes </a:t>
            </a:r>
            <a:r>
              <a:rPr lang="en-GB" sz="2200" b="1" dirty="0"/>
              <a:t>it </a:t>
            </a:r>
            <a:r>
              <a:rPr lang="en-GB" sz="2200" dirty="0"/>
              <a:t>with the eggs.</a:t>
            </a:r>
          </a:p>
        </p:txBody>
      </p:sp>
      <p:sp>
        <p:nvSpPr>
          <p:cNvPr id="17" name="Rectangle 23">
            <a:extLst>
              <a:ext uri="{FF2B5EF4-FFF2-40B4-BE49-F238E27FC236}">
                <a16:creationId xmlns:a16="http://schemas.microsoft.com/office/drawing/2014/main" id="{ACF1FDDD-9863-8140-8BE9-CA28A367111B}"/>
              </a:ext>
            </a:extLst>
          </p:cNvPr>
          <p:cNvSpPr/>
          <p:nvPr/>
        </p:nvSpPr>
        <p:spPr>
          <a:xfrm>
            <a:off x="7209858" y="5152362"/>
            <a:ext cx="4833949" cy="430887"/>
          </a:xfrm>
          <a:prstGeom prst="rect">
            <a:avLst/>
          </a:prstGeom>
        </p:spPr>
        <p:txBody>
          <a:bodyPr wrap="square">
            <a:spAutoFit/>
          </a:bodyPr>
          <a:lstStyle/>
          <a:p>
            <a:r>
              <a:rPr lang="en-GB" sz="2200" dirty="0"/>
              <a:t>S/he places </a:t>
            </a:r>
            <a:r>
              <a:rPr lang="en-GB" sz="2200" b="1" dirty="0"/>
              <a:t>it </a:t>
            </a:r>
            <a:r>
              <a:rPr lang="en-GB" sz="2200" dirty="0"/>
              <a:t>on the table.</a:t>
            </a:r>
          </a:p>
        </p:txBody>
      </p:sp>
      <p:sp>
        <p:nvSpPr>
          <p:cNvPr id="19" name="Rectangle 23">
            <a:extLst>
              <a:ext uri="{FF2B5EF4-FFF2-40B4-BE49-F238E27FC236}">
                <a16:creationId xmlns:a16="http://schemas.microsoft.com/office/drawing/2014/main" id="{9D091611-E078-2047-976F-702FBED8AD91}"/>
              </a:ext>
            </a:extLst>
          </p:cNvPr>
          <p:cNvSpPr/>
          <p:nvPr/>
        </p:nvSpPr>
        <p:spPr>
          <a:xfrm>
            <a:off x="7196709" y="5769523"/>
            <a:ext cx="4833949" cy="430887"/>
          </a:xfrm>
          <a:prstGeom prst="rect">
            <a:avLst/>
          </a:prstGeom>
        </p:spPr>
        <p:txBody>
          <a:bodyPr wrap="square">
            <a:spAutoFit/>
          </a:bodyPr>
          <a:lstStyle/>
          <a:p>
            <a:r>
              <a:rPr lang="en-GB" sz="2200" dirty="0"/>
              <a:t>S/he goes with </a:t>
            </a:r>
            <a:r>
              <a:rPr lang="en-GB" sz="2200" b="1" dirty="0"/>
              <a:t>her </a:t>
            </a:r>
            <a:r>
              <a:rPr lang="en-GB" sz="2200" dirty="0"/>
              <a:t>to the kitchen.</a:t>
            </a:r>
          </a:p>
        </p:txBody>
      </p:sp>
      <p:pic>
        <p:nvPicPr>
          <p:cNvPr id="22" name="Picture 2" descr="http://www.clker.com/cliparts/h/n/L/q/t/u/bright-green-tick-md.png">
            <a:extLst>
              <a:ext uri="{FF2B5EF4-FFF2-40B4-BE49-F238E27FC236}">
                <a16:creationId xmlns:a16="http://schemas.microsoft.com/office/drawing/2014/main" id="{46547BBB-460F-B14F-8589-BDFFE2C454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1760" y="4564493"/>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4BC8CA99-F60E-FC4A-B3C2-2613EC0D69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1760" y="5195953"/>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364F2C37-484D-7E4B-B9CA-7705A01548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6870" y="581300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06598457-CD6F-EE4F-B13F-A381CAE2E1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37741" y="910017"/>
            <a:ext cx="1424485" cy="1325563"/>
          </a:xfrm>
          <a:prstGeom prst="rect">
            <a:avLst/>
          </a:prstGeom>
        </p:spPr>
      </p:pic>
      <p:pic>
        <p:nvPicPr>
          <p:cNvPr id="14" name="Imagen 13" descr="Dibujo animado de un personaje de caricatura&#10;&#10;Descripción generada automáticamente con confianza media">
            <a:extLst>
              <a:ext uri="{FF2B5EF4-FFF2-40B4-BE49-F238E27FC236}">
                <a16:creationId xmlns:a16="http://schemas.microsoft.com/office/drawing/2014/main" id="{BE82E126-3D98-2048-A71D-8ED79671508B}"/>
              </a:ext>
            </a:extLst>
          </p:cNvPr>
          <p:cNvPicPr>
            <a:picLocks noChangeAspect="1"/>
          </p:cNvPicPr>
          <p:nvPr/>
        </p:nvPicPr>
        <p:blipFill>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7082961" y="99898"/>
            <a:ext cx="3994745" cy="2247044"/>
          </a:xfrm>
          <a:prstGeom prst="rect">
            <a:avLst/>
          </a:prstGeom>
        </p:spPr>
      </p:pic>
      <p:sp>
        <p:nvSpPr>
          <p:cNvPr id="15" name="CuadroTexto 14">
            <a:extLst>
              <a:ext uri="{FF2B5EF4-FFF2-40B4-BE49-F238E27FC236}">
                <a16:creationId xmlns:a16="http://schemas.microsoft.com/office/drawing/2014/main" id="{1F657A94-797E-DF45-BACF-02A26D2BB653}"/>
              </a:ext>
            </a:extLst>
          </p:cNvPr>
          <p:cNvSpPr txBox="1"/>
          <p:nvPr/>
        </p:nvSpPr>
        <p:spPr>
          <a:xfrm rot="1637798">
            <a:off x="9320041" y="334665"/>
            <a:ext cx="1572529" cy="707886"/>
          </a:xfrm>
          <a:prstGeom prst="rect">
            <a:avLst/>
          </a:prstGeom>
          <a:noFill/>
        </p:spPr>
        <p:txBody>
          <a:bodyPr wrap="square" rtlCol="0">
            <a:spAutoFit/>
          </a:bodyPr>
          <a:lstStyle/>
          <a:p>
            <a:pPr algn="ctr"/>
            <a:r>
              <a:rPr lang="es-GB" sz="2000" dirty="0">
                <a:solidFill>
                  <a:schemeClr val="accent5">
                    <a:lumMod val="50000"/>
                  </a:schemeClr>
                </a:solidFill>
                <a:latin typeface="Cooper Black" panose="0208090404030B020404" pitchFamily="18" charset="77"/>
                <a:cs typeface="Courier New" panose="02070309020205020404" pitchFamily="49" charset="0"/>
              </a:rPr>
              <a:t>¿Tienes </a:t>
            </a:r>
          </a:p>
          <a:p>
            <a:pPr algn="ctr"/>
            <a:r>
              <a:rPr lang="en-GB" sz="2000">
                <a:solidFill>
                  <a:schemeClr val="accent5">
                    <a:lumMod val="50000"/>
                  </a:schemeClr>
                </a:solidFill>
                <a:latin typeface="Cooper Black" panose="0208090404030B020404" pitchFamily="18" charset="77"/>
                <a:cs typeface="Courier New" panose="02070309020205020404" pitchFamily="49" charset="0"/>
              </a:rPr>
              <a:t>pan</a:t>
            </a:r>
            <a:r>
              <a:rPr lang="es-GB" sz="2000">
                <a:solidFill>
                  <a:schemeClr val="accent5">
                    <a:lumMod val="50000"/>
                  </a:schemeClr>
                </a:solidFill>
                <a:latin typeface="Cooper Black" panose="0208090404030B020404" pitchFamily="18" charset="77"/>
                <a:cs typeface="Courier New" panose="02070309020205020404" pitchFamily="49" charset="0"/>
              </a:rPr>
              <a:t>?</a:t>
            </a:r>
            <a:endParaRPr lang="es-GB" sz="2000" dirty="0">
              <a:solidFill>
                <a:schemeClr val="accent5">
                  <a:lumMod val="50000"/>
                </a:schemeClr>
              </a:solidFill>
              <a:latin typeface="Cooper Black" panose="0208090404030B020404" pitchFamily="18" charset="77"/>
              <a:cs typeface="Courier New" panose="02070309020205020404" pitchFamily="49" charset="0"/>
            </a:endParaRPr>
          </a:p>
        </p:txBody>
      </p:sp>
    </p:spTree>
    <p:extLst>
      <p:ext uri="{BB962C8B-B14F-4D97-AF65-F5344CB8AC3E}">
        <p14:creationId xmlns:p14="http://schemas.microsoft.com/office/powerpoint/2010/main" val="30124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3058" y="1927939"/>
            <a:ext cx="717453" cy="2323713"/>
          </a:xfrm>
          <a:prstGeom prst="rect">
            <a:avLst/>
          </a:prstGeom>
          <a:solidFill>
            <a:schemeClr val="accent4">
              <a:lumMod val="20000"/>
              <a:lumOff val="80000"/>
            </a:schemeClr>
          </a:solidFill>
        </p:spPr>
        <p:txBody>
          <a:bodyPr wrap="square" rtlCol="0">
            <a:spAutoFit/>
          </a:bodyPr>
          <a:lstStyle/>
          <a:p>
            <a:pPr>
              <a:spcAft>
                <a:spcPts val="600"/>
              </a:spcAft>
            </a:pPr>
            <a:r>
              <a:rPr lang="en-GB" sz="2000" b="1" dirty="0"/>
              <a:t>1.</a:t>
            </a:r>
          </a:p>
          <a:p>
            <a:pPr>
              <a:spcAft>
                <a:spcPts val="600"/>
              </a:spcAft>
            </a:pPr>
            <a:r>
              <a:rPr lang="en-GB" sz="2000" b="1" dirty="0"/>
              <a:t>2.</a:t>
            </a:r>
          </a:p>
          <a:p>
            <a:pPr>
              <a:spcAft>
                <a:spcPts val="600"/>
              </a:spcAft>
            </a:pPr>
            <a:r>
              <a:rPr lang="en-GB" sz="2000" b="1" dirty="0"/>
              <a:t>3.</a:t>
            </a:r>
          </a:p>
          <a:p>
            <a:pPr>
              <a:spcAft>
                <a:spcPts val="600"/>
              </a:spcAft>
            </a:pPr>
            <a:r>
              <a:rPr lang="en-GB" sz="2000" b="1" dirty="0"/>
              <a:t>4.</a:t>
            </a:r>
          </a:p>
          <a:p>
            <a:pPr>
              <a:spcAft>
                <a:spcPts val="600"/>
              </a:spcAft>
            </a:pPr>
            <a:r>
              <a:rPr lang="en-GB" sz="2000" b="1" dirty="0"/>
              <a:t>5.</a:t>
            </a:r>
          </a:p>
          <a:p>
            <a:pPr>
              <a:spcAft>
                <a:spcPts val="600"/>
              </a:spcAft>
            </a:pPr>
            <a:r>
              <a:rPr lang="en-GB" sz="2000" b="1" dirty="0"/>
              <a:t>6.</a:t>
            </a:r>
          </a:p>
        </p:txBody>
      </p:sp>
      <p:sp>
        <p:nvSpPr>
          <p:cNvPr id="2" name="Title 1"/>
          <p:cNvSpPr>
            <a:spLocks noGrp="1"/>
          </p:cNvSpPr>
          <p:nvPr>
            <p:ph type="title"/>
          </p:nvPr>
        </p:nvSpPr>
        <p:spPr>
          <a:xfrm>
            <a:off x="-1" y="213557"/>
            <a:ext cx="5439104" cy="647577"/>
          </a:xfrm>
        </p:spPr>
        <p:txBody>
          <a:bodyPr>
            <a:normAutofit/>
          </a:bodyPr>
          <a:lstStyle/>
          <a:p>
            <a:pPr lvl="0">
              <a:lnSpc>
                <a:spcPct val="100000"/>
              </a:lnSpc>
              <a:spcBef>
                <a:spcPts val="0"/>
              </a:spcBef>
            </a:pPr>
            <a:r>
              <a:rPr lang="en-GB" sz="2800" b="1" dirty="0">
                <a:solidFill>
                  <a:schemeClr val="bg1"/>
                </a:solidFill>
                <a:ea typeface="+mn-ea"/>
                <a:cs typeface="+mn-cs"/>
              </a:rPr>
              <a:t>Lucía </a:t>
            </a:r>
            <a:r>
              <a:rPr lang="en-GB" sz="2800" b="1" dirty="0" err="1">
                <a:solidFill>
                  <a:schemeClr val="bg1"/>
                </a:solidFill>
                <a:ea typeface="+mn-ea"/>
                <a:cs typeface="+mn-cs"/>
              </a:rPr>
              <a:t>prepara</a:t>
            </a:r>
            <a:r>
              <a:rPr lang="en-GB" sz="2800" b="1" dirty="0">
                <a:solidFill>
                  <a:schemeClr val="bg1"/>
                </a:solidFill>
                <a:ea typeface="+mn-ea"/>
                <a:cs typeface="+mn-cs"/>
              </a:rPr>
              <a:t> una comida</a:t>
            </a:r>
            <a:endParaRPr lang="en-GB" sz="3600" b="1" dirty="0">
              <a:solidFill>
                <a:schemeClr val="bg1"/>
              </a:solidFill>
            </a:endParaRPr>
          </a:p>
        </p:txBody>
      </p:sp>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0" name="TextBox 19"/>
          <p:cNvSpPr txBox="1"/>
          <p:nvPr/>
        </p:nvSpPr>
        <p:spPr>
          <a:xfrm>
            <a:off x="265020" y="1252398"/>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latin typeface="Century Gothic" panose="020F0302020204030204"/>
              </a:rPr>
              <a:t>Identifica</a:t>
            </a:r>
            <a:r>
              <a:rPr lang="en-GB" sz="2400" b="1" noProof="0" dirty="0">
                <a:latin typeface="Century Gothic" panose="020F0302020204030204"/>
              </a:rPr>
              <a:t> las dos </a:t>
            </a:r>
            <a:r>
              <a:rPr lang="en-GB" sz="2400" b="1" noProof="0" dirty="0" err="1">
                <a:latin typeface="Century Gothic" panose="020F0302020204030204"/>
              </a:rPr>
              <a:t>partes</a:t>
            </a:r>
            <a:r>
              <a:rPr lang="en-GB" sz="2400" b="1" noProof="0" dirty="0">
                <a:latin typeface="Century Gothic" panose="020F0302020204030204"/>
              </a:rPr>
              <a:t> de </a:t>
            </a:r>
            <a:r>
              <a:rPr lang="en-GB" sz="2400" b="1" noProof="0" dirty="0" err="1">
                <a:latin typeface="Century Gothic" panose="020F0302020204030204"/>
              </a:rPr>
              <a:t>cada</a:t>
            </a:r>
            <a:r>
              <a:rPr lang="en-GB" sz="2400" b="1" noProof="0" dirty="0">
                <a:latin typeface="Century Gothic" panose="020F0302020204030204"/>
              </a:rPr>
              <a:t> </a:t>
            </a:r>
            <a:r>
              <a:rPr lang="en-GB" sz="2400" b="1" noProof="0" dirty="0" err="1">
                <a:latin typeface="Century Gothic" panose="020F0302020204030204"/>
              </a:rPr>
              <a:t>frase</a:t>
            </a:r>
            <a:r>
              <a:rPr lang="en-GB" sz="2400" b="1" noProof="0" dirty="0">
                <a:latin typeface="Century Gothic" panose="020F0302020204030204"/>
              </a:rPr>
              <a:t>.</a:t>
            </a:r>
          </a:p>
        </p:txBody>
      </p:sp>
      <p:pic>
        <p:nvPicPr>
          <p:cNvPr id="4" name="Imagen 3">
            <a:extLst>
              <a:ext uri="{FF2B5EF4-FFF2-40B4-BE49-F238E27FC236}">
                <a16:creationId xmlns:a16="http://schemas.microsoft.com/office/drawing/2014/main" id="{06598457-CD6F-EE4F-B13F-A381CAE2E1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7218" y="910017"/>
            <a:ext cx="1424485" cy="1325563"/>
          </a:xfrm>
          <a:prstGeom prst="rect">
            <a:avLst/>
          </a:prstGeom>
        </p:spPr>
      </p:pic>
      <p:pic>
        <p:nvPicPr>
          <p:cNvPr id="14" name="Imagen 13" descr="Dibujo animado de un personaje de caricatura&#10;&#10;Descripción generada automáticamente con confianza media">
            <a:extLst>
              <a:ext uri="{FF2B5EF4-FFF2-40B4-BE49-F238E27FC236}">
                <a16:creationId xmlns:a16="http://schemas.microsoft.com/office/drawing/2014/main" id="{BE82E126-3D98-2048-A71D-8ED79671508B}"/>
              </a:ext>
            </a:extLst>
          </p:cNvPr>
          <p:cNvPicPr>
            <a:picLocks noChangeAspect="1"/>
          </p:cNvPicPr>
          <p:nvPr/>
        </p:nvPicPr>
        <p:blipFill>
          <a:blip r:embed="rId4"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6887913" y="66650"/>
            <a:ext cx="4196041" cy="2360273"/>
          </a:xfrm>
          <a:prstGeom prst="rect">
            <a:avLst/>
          </a:prstGeom>
        </p:spPr>
      </p:pic>
      <p:sp>
        <p:nvSpPr>
          <p:cNvPr id="15" name="CuadroTexto 14">
            <a:extLst>
              <a:ext uri="{FF2B5EF4-FFF2-40B4-BE49-F238E27FC236}">
                <a16:creationId xmlns:a16="http://schemas.microsoft.com/office/drawing/2014/main" id="{1F657A94-797E-DF45-BACF-02A26D2BB653}"/>
              </a:ext>
            </a:extLst>
          </p:cNvPr>
          <p:cNvSpPr txBox="1"/>
          <p:nvPr/>
        </p:nvSpPr>
        <p:spPr>
          <a:xfrm rot="1637798">
            <a:off x="9255341" y="291767"/>
            <a:ext cx="1572529" cy="707886"/>
          </a:xfrm>
          <a:prstGeom prst="rect">
            <a:avLst/>
          </a:prstGeom>
          <a:noFill/>
        </p:spPr>
        <p:txBody>
          <a:bodyPr wrap="square" rtlCol="0">
            <a:spAutoFit/>
          </a:bodyPr>
          <a:lstStyle/>
          <a:p>
            <a:pPr algn="ctr"/>
            <a:r>
              <a:rPr lang="es-GB" sz="2000" dirty="0">
                <a:solidFill>
                  <a:schemeClr val="accent5">
                    <a:lumMod val="50000"/>
                  </a:schemeClr>
                </a:solidFill>
                <a:latin typeface="Cooper Black" panose="0208090404030B020404" pitchFamily="18" charset="77"/>
                <a:cs typeface="Courier New" panose="02070309020205020404" pitchFamily="49" charset="0"/>
              </a:rPr>
              <a:t>¿Tienes </a:t>
            </a:r>
          </a:p>
          <a:p>
            <a:pPr algn="ctr"/>
            <a:r>
              <a:rPr lang="en-GB" sz="2000">
                <a:solidFill>
                  <a:schemeClr val="accent5">
                    <a:lumMod val="50000"/>
                  </a:schemeClr>
                </a:solidFill>
                <a:latin typeface="Cooper Black" panose="0208090404030B020404" pitchFamily="18" charset="77"/>
                <a:cs typeface="Courier New" panose="02070309020205020404" pitchFamily="49" charset="0"/>
              </a:rPr>
              <a:t>pan</a:t>
            </a:r>
            <a:r>
              <a:rPr lang="es-GB" sz="2000">
                <a:solidFill>
                  <a:schemeClr val="accent5">
                    <a:lumMod val="50000"/>
                  </a:schemeClr>
                </a:solidFill>
                <a:latin typeface="Cooper Black" panose="0208090404030B020404" pitchFamily="18" charset="77"/>
                <a:cs typeface="Courier New" panose="02070309020205020404" pitchFamily="49" charset="0"/>
              </a:rPr>
              <a:t>?</a:t>
            </a:r>
            <a:endParaRPr lang="es-GB" sz="2000" dirty="0">
              <a:solidFill>
                <a:schemeClr val="accent5">
                  <a:lumMod val="50000"/>
                </a:schemeClr>
              </a:solidFill>
              <a:latin typeface="Cooper Black" panose="0208090404030B020404" pitchFamily="18" charset="77"/>
              <a:cs typeface="Courier New" panose="02070309020205020404" pitchFamily="49"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3668667909"/>
              </p:ext>
            </p:extLst>
          </p:nvPr>
        </p:nvGraphicFramePr>
        <p:xfrm>
          <a:off x="6636599" y="2282959"/>
          <a:ext cx="5291544" cy="3507581"/>
        </p:xfrm>
        <a:graphic>
          <a:graphicData uri="http://schemas.openxmlformats.org/drawingml/2006/table">
            <a:tbl>
              <a:tblPr firstRow="1" bandRow="1">
                <a:tableStyleId>{BDBED569-4797-4DF1-A0F4-6AAB3CD982D8}</a:tableStyleId>
              </a:tblPr>
              <a:tblGrid>
                <a:gridCol w="5291544">
                  <a:extLst>
                    <a:ext uri="{9D8B030D-6E8A-4147-A177-3AD203B41FA5}">
                      <a16:colId xmlns:a16="http://schemas.microsoft.com/office/drawing/2014/main" val="4273422518"/>
                    </a:ext>
                  </a:extLst>
                </a:gridCol>
              </a:tblGrid>
              <a:tr h="534946">
                <a:tc>
                  <a:txBody>
                    <a:bodyPr/>
                    <a:lstStyle/>
                    <a:p>
                      <a:r>
                        <a:rPr lang="en-GB" sz="2200" dirty="0">
                          <a:solidFill>
                            <a:schemeClr val="tx1"/>
                          </a:solidFill>
                        </a:rPr>
                        <a:t>Segunda </a:t>
                      </a:r>
                      <a:r>
                        <a:rPr lang="en-GB" sz="2200" dirty="0" err="1">
                          <a:solidFill>
                            <a:schemeClr val="tx1"/>
                          </a:solidFill>
                        </a:rPr>
                        <a:t>parte</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097209514"/>
                  </a:ext>
                </a:extLst>
              </a:tr>
              <a:tr h="491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a)</a:t>
                      </a:r>
                      <a:r>
                        <a:rPr lang="en-GB" sz="2200" b="1" baseline="0" dirty="0">
                          <a:solidFill>
                            <a:schemeClr val="tx1"/>
                          </a:solidFill>
                        </a:rPr>
                        <a:t> </a:t>
                      </a:r>
                      <a:r>
                        <a:rPr lang="en-GB" sz="2200" b="0" baseline="0" dirty="0">
                          <a:solidFill>
                            <a:schemeClr val="tx1"/>
                          </a:solidFill>
                        </a:rPr>
                        <a:t>…la</a:t>
                      </a:r>
                      <a:r>
                        <a:rPr lang="en-GB" sz="2200" dirty="0">
                          <a:solidFill>
                            <a:schemeClr val="tx1"/>
                          </a:solidFill>
                        </a:rPr>
                        <a:t> </a:t>
                      </a:r>
                      <a:r>
                        <a:rPr lang="en-GB" sz="2200" dirty="0" err="1">
                          <a:solidFill>
                            <a:schemeClr val="tx1"/>
                          </a:solidFill>
                        </a:rPr>
                        <a:t>corta</a:t>
                      </a:r>
                      <a:r>
                        <a:rPr lang="en-GB" sz="2200" dirty="0">
                          <a:solidFill>
                            <a:schemeClr val="tx1"/>
                          </a:solidFill>
                        </a:rPr>
                        <a:t>.</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442370797"/>
                  </a:ext>
                </a:extLst>
              </a:tr>
              <a:tr h="504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b)</a:t>
                      </a:r>
                      <a:r>
                        <a:rPr lang="en-GB" sz="2200" b="1" baseline="0" dirty="0">
                          <a:solidFill>
                            <a:schemeClr val="tx1"/>
                          </a:solidFill>
                        </a:rPr>
                        <a:t> </a:t>
                      </a:r>
                      <a:r>
                        <a:rPr lang="en-GB" sz="2200" b="0" baseline="0" dirty="0">
                          <a:solidFill>
                            <a:schemeClr val="tx1"/>
                          </a:solidFill>
                        </a:rPr>
                        <a:t>…l</a:t>
                      </a:r>
                      <a:r>
                        <a:rPr lang="en-GB" sz="2200" b="0" dirty="0">
                          <a:solidFill>
                            <a:schemeClr val="tx1"/>
                          </a:solidFill>
                        </a:rPr>
                        <a:t>a</a:t>
                      </a:r>
                      <a:r>
                        <a:rPr lang="en-GB" sz="2200" dirty="0">
                          <a:solidFill>
                            <a:schemeClr val="tx1"/>
                          </a:solidFill>
                        </a:rPr>
                        <a:t> llama para </a:t>
                      </a:r>
                      <a:r>
                        <a:rPr lang="en-GB" sz="2200" dirty="0" err="1">
                          <a:solidFill>
                            <a:schemeClr val="tx1"/>
                          </a:solidFill>
                        </a:rPr>
                        <a:t>pedir</a:t>
                      </a:r>
                      <a:r>
                        <a:rPr lang="en-GB" sz="2200" dirty="0">
                          <a:solidFill>
                            <a:schemeClr val="tx1"/>
                          </a:solidFill>
                        </a:rPr>
                        <a:t> </a:t>
                      </a:r>
                      <a:r>
                        <a:rPr lang="en-GB" sz="2200" dirty="0" err="1">
                          <a:solidFill>
                            <a:schemeClr val="tx1"/>
                          </a:solidFill>
                        </a:rPr>
                        <a:t>más</a:t>
                      </a:r>
                      <a:r>
                        <a:rPr lang="en-GB" sz="2200" dirty="0">
                          <a:solidFill>
                            <a:schemeClr val="tx1"/>
                          </a:solidFill>
                        </a:rPr>
                        <a:t> huevos.</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1890588510"/>
                  </a:ext>
                </a:extLst>
              </a:tr>
              <a:tr h="491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c)</a:t>
                      </a:r>
                      <a:r>
                        <a:rPr lang="en-GB" sz="2200" b="1" baseline="0" dirty="0">
                          <a:solidFill>
                            <a:schemeClr val="tx1"/>
                          </a:solidFill>
                        </a:rPr>
                        <a:t> </a:t>
                      </a:r>
                      <a:r>
                        <a:rPr lang="en-GB" sz="2200" b="0" baseline="0" dirty="0">
                          <a:solidFill>
                            <a:schemeClr val="tx1"/>
                          </a:solidFill>
                        </a:rPr>
                        <a:t>…l</a:t>
                      </a:r>
                      <a:r>
                        <a:rPr lang="en-GB" sz="2200" b="0" dirty="0">
                          <a:solidFill>
                            <a:schemeClr val="tx1"/>
                          </a:solidFill>
                        </a:rPr>
                        <a:t>o </a:t>
                      </a:r>
                      <a:r>
                        <a:rPr lang="en-GB" sz="2200" b="0" dirty="0" err="1">
                          <a:solidFill>
                            <a:schemeClr val="tx1"/>
                          </a:solidFill>
                        </a:rPr>
                        <a:t>saluda</a:t>
                      </a:r>
                      <a:r>
                        <a:rPr lang="en-GB" sz="2200" b="0" dirty="0">
                          <a:solidFill>
                            <a:schemeClr val="tx1"/>
                          </a:solidFill>
                        </a:rPr>
                        <a:t>.</a:t>
                      </a:r>
                      <a:endParaRPr lang="en-GB" sz="2200" b="0" dirty="0">
                        <a:solidFill>
                          <a:schemeClr val="tx1"/>
                        </a:solidFill>
                        <a:latin typeface="Century Gothic" panose="020B0502020202020204" pitchFamily="34" charset="0"/>
                      </a:endParaRPr>
                    </a:p>
                  </a:txBody>
                  <a:tcPr/>
                </a:tc>
                <a:extLst>
                  <a:ext uri="{0D108BD9-81ED-4DB2-BD59-A6C34878D82A}">
                    <a16:rowId xmlns:a16="http://schemas.microsoft.com/office/drawing/2014/main" val="4098199311"/>
                  </a:ext>
                </a:extLst>
              </a:tr>
              <a:tr h="491731">
                <a:tc>
                  <a:txBody>
                    <a:bodyPr/>
                    <a:lstStyle/>
                    <a:p>
                      <a:r>
                        <a:rPr lang="en-GB" sz="2200" b="1" dirty="0">
                          <a:solidFill>
                            <a:schemeClr val="tx1"/>
                          </a:solidFill>
                        </a:rPr>
                        <a:t>d)</a:t>
                      </a:r>
                      <a:r>
                        <a:rPr lang="en-GB" sz="2200" b="1" baseline="0" dirty="0">
                          <a:solidFill>
                            <a:schemeClr val="tx1"/>
                          </a:solidFill>
                        </a:rPr>
                        <a:t> </a:t>
                      </a:r>
                      <a:r>
                        <a:rPr lang="en-GB" sz="2200" b="0" baseline="0" dirty="0">
                          <a:solidFill>
                            <a:schemeClr val="tx1"/>
                          </a:solidFill>
                        </a:rPr>
                        <a:t>…l</a:t>
                      </a:r>
                      <a:r>
                        <a:rPr lang="en-GB" sz="2200" b="0" dirty="0">
                          <a:solidFill>
                            <a:schemeClr val="tx1"/>
                          </a:solidFill>
                        </a:rPr>
                        <a:t>a </a:t>
                      </a:r>
                      <a:r>
                        <a:rPr lang="en-GB" sz="2200" b="0" dirty="0" err="1">
                          <a:solidFill>
                            <a:schemeClr val="tx1"/>
                          </a:solidFill>
                        </a:rPr>
                        <a:t>mezcla</a:t>
                      </a:r>
                      <a:r>
                        <a:rPr lang="en-GB" sz="2200" b="0" dirty="0">
                          <a:solidFill>
                            <a:schemeClr val="tx1"/>
                          </a:solidFill>
                        </a:rPr>
                        <a:t> con los huevos.</a:t>
                      </a:r>
                      <a:endParaRPr lang="en-GB" sz="2200" b="0" dirty="0">
                        <a:solidFill>
                          <a:schemeClr val="tx1"/>
                        </a:solidFill>
                        <a:latin typeface="Century Gothic" panose="020B0502020202020204" pitchFamily="34" charset="0"/>
                      </a:endParaRPr>
                    </a:p>
                  </a:txBody>
                  <a:tcPr/>
                </a:tc>
                <a:extLst>
                  <a:ext uri="{0D108BD9-81ED-4DB2-BD59-A6C34878D82A}">
                    <a16:rowId xmlns:a16="http://schemas.microsoft.com/office/drawing/2014/main" val="2906487638"/>
                  </a:ext>
                </a:extLst>
              </a:tr>
              <a:tr h="501319">
                <a:tc>
                  <a:txBody>
                    <a:bodyPr/>
                    <a:lstStyle/>
                    <a:p>
                      <a:r>
                        <a:rPr lang="en-GB" sz="2200" b="1">
                          <a:solidFill>
                            <a:schemeClr val="tx1"/>
                          </a:solidFill>
                        </a:rPr>
                        <a:t>e)</a:t>
                      </a:r>
                      <a:r>
                        <a:rPr lang="en-GB" sz="2200" b="1" baseline="0">
                          <a:solidFill>
                            <a:schemeClr val="tx1"/>
                          </a:solidFill>
                        </a:rPr>
                        <a:t> </a:t>
                      </a:r>
                      <a:r>
                        <a:rPr lang="en-GB" sz="2200" b="0" baseline="0">
                          <a:solidFill>
                            <a:schemeClr val="tx1"/>
                          </a:solidFill>
                        </a:rPr>
                        <a:t>…l</a:t>
                      </a:r>
                      <a:r>
                        <a:rPr lang="en-GB" sz="2200" b="0">
                          <a:solidFill>
                            <a:schemeClr val="tx1"/>
                          </a:solidFill>
                        </a:rPr>
                        <a:t>o </a:t>
                      </a:r>
                      <a:r>
                        <a:rPr lang="en-GB" sz="2200" b="0" dirty="0" err="1">
                          <a:solidFill>
                            <a:schemeClr val="tx1"/>
                          </a:solidFill>
                        </a:rPr>
                        <a:t>coloca</a:t>
                      </a:r>
                      <a:r>
                        <a:rPr lang="en-GB" sz="2200" b="0" dirty="0">
                          <a:solidFill>
                            <a:schemeClr val="tx1"/>
                          </a:solidFill>
                        </a:rPr>
                        <a:t> </a:t>
                      </a:r>
                      <a:r>
                        <a:rPr lang="en-GB" sz="2200" b="0" dirty="0" err="1">
                          <a:solidFill>
                            <a:schemeClr val="tx1"/>
                          </a:solidFill>
                        </a:rPr>
                        <a:t>encima</a:t>
                      </a:r>
                      <a:r>
                        <a:rPr lang="en-GB" sz="2200" b="0" dirty="0">
                          <a:solidFill>
                            <a:schemeClr val="tx1"/>
                          </a:solidFill>
                        </a:rPr>
                        <a:t> de la mesa.</a:t>
                      </a:r>
                      <a:endParaRPr lang="en-GB" sz="2200" b="0" dirty="0">
                        <a:solidFill>
                          <a:schemeClr val="tx1"/>
                        </a:solidFill>
                        <a:latin typeface="Century Gothic" panose="020B0502020202020204" pitchFamily="34" charset="0"/>
                      </a:endParaRPr>
                    </a:p>
                  </a:txBody>
                  <a:tcPr/>
                </a:tc>
                <a:extLst>
                  <a:ext uri="{0D108BD9-81ED-4DB2-BD59-A6C34878D82A}">
                    <a16:rowId xmlns:a16="http://schemas.microsoft.com/office/drawing/2014/main" val="2903695143"/>
                  </a:ext>
                </a:extLst>
              </a:tr>
              <a:tr h="491731">
                <a:tc>
                  <a:txBody>
                    <a:bodyPr/>
                    <a:lstStyle/>
                    <a:p>
                      <a:r>
                        <a:rPr lang="en-GB" sz="2200" b="1" dirty="0">
                          <a:solidFill>
                            <a:schemeClr val="tx1"/>
                          </a:solidFill>
                        </a:rPr>
                        <a:t>f) </a:t>
                      </a:r>
                      <a:r>
                        <a:rPr lang="en-GB" sz="2200" dirty="0">
                          <a:solidFill>
                            <a:schemeClr val="tx1"/>
                          </a:solidFill>
                        </a:rPr>
                        <a:t>…</a:t>
                      </a:r>
                      <a:r>
                        <a:rPr lang="en-GB" sz="2200" b="0" dirty="0">
                          <a:solidFill>
                            <a:schemeClr val="tx1"/>
                          </a:solidFill>
                        </a:rPr>
                        <a:t>la </a:t>
                      </a:r>
                      <a:r>
                        <a:rPr lang="en-GB" sz="2200" b="0" dirty="0" err="1">
                          <a:solidFill>
                            <a:schemeClr val="tx1"/>
                          </a:solidFill>
                        </a:rPr>
                        <a:t>acompaña</a:t>
                      </a:r>
                      <a:r>
                        <a:rPr lang="en-GB" sz="2200" b="0" dirty="0">
                          <a:solidFill>
                            <a:schemeClr val="tx1"/>
                          </a:solidFill>
                        </a:rPr>
                        <a:t> a la </a:t>
                      </a:r>
                      <a:r>
                        <a:rPr lang="en-GB" sz="2200" b="0" dirty="0" err="1">
                          <a:solidFill>
                            <a:schemeClr val="tx1"/>
                          </a:solidFill>
                        </a:rPr>
                        <a:t>cocina</a:t>
                      </a:r>
                      <a:r>
                        <a:rPr lang="en-GB" sz="2200" b="0" dirty="0">
                          <a:solidFill>
                            <a:schemeClr val="tx1"/>
                          </a:solidFill>
                        </a:rPr>
                        <a:t>.</a:t>
                      </a:r>
                      <a:endParaRPr lang="en-GB" sz="2200" b="0" dirty="0">
                        <a:solidFill>
                          <a:schemeClr val="tx1"/>
                        </a:solidFill>
                        <a:latin typeface="Century Gothic" panose="020B0502020202020204" pitchFamily="34" charset="0"/>
                      </a:endParaRPr>
                    </a:p>
                  </a:txBody>
                  <a:tcPr/>
                </a:tc>
                <a:extLst>
                  <a:ext uri="{0D108BD9-81ED-4DB2-BD59-A6C34878D82A}">
                    <a16:rowId xmlns:a16="http://schemas.microsoft.com/office/drawing/2014/main" val="188597937"/>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820459741"/>
              </p:ext>
            </p:extLst>
          </p:nvPr>
        </p:nvGraphicFramePr>
        <p:xfrm>
          <a:off x="973495" y="1976861"/>
          <a:ext cx="5493718" cy="3813188"/>
        </p:xfrm>
        <a:graphic>
          <a:graphicData uri="http://schemas.openxmlformats.org/drawingml/2006/table">
            <a:tbl>
              <a:tblPr firstRow="1" bandRow="1">
                <a:tableStyleId>{BDBED569-4797-4DF1-A0F4-6AAB3CD982D8}</a:tableStyleId>
              </a:tblPr>
              <a:tblGrid>
                <a:gridCol w="5493718">
                  <a:extLst>
                    <a:ext uri="{9D8B030D-6E8A-4147-A177-3AD203B41FA5}">
                      <a16:colId xmlns:a16="http://schemas.microsoft.com/office/drawing/2014/main" val="4273422518"/>
                    </a:ext>
                  </a:extLst>
                </a:gridCol>
              </a:tblGrid>
              <a:tr h="487006">
                <a:tc>
                  <a:txBody>
                    <a:bodyPr/>
                    <a:lstStyle/>
                    <a:p>
                      <a:r>
                        <a:rPr lang="en-GB" sz="2200">
                          <a:solidFill>
                            <a:schemeClr val="tx1"/>
                          </a:solidFill>
                        </a:rPr>
                        <a:t>Primera parte</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097209514"/>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chemeClr val="tx1"/>
                          </a:solidFill>
                        </a:rPr>
                        <a:t>1. </a:t>
                      </a:r>
                      <a:r>
                        <a:rPr lang="en-GB" sz="2200" baseline="0">
                          <a:solidFill>
                            <a:schemeClr val="tx1"/>
                          </a:solidFill>
                        </a:rPr>
                        <a:t>Lucía ve al profesor del colegio en el mercado, entonces…</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3442370797"/>
                  </a:ext>
                </a:extLst>
              </a:tr>
              <a:tr h="459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2. </a:t>
                      </a:r>
                      <a:r>
                        <a:rPr lang="en-GB" sz="2200" dirty="0">
                          <a:solidFill>
                            <a:schemeClr val="tx1"/>
                          </a:solidFill>
                        </a:rPr>
                        <a:t>Pone la leche </a:t>
                      </a:r>
                      <a:r>
                        <a:rPr lang="en-GB" sz="2200" dirty="0" err="1">
                          <a:solidFill>
                            <a:schemeClr val="tx1"/>
                          </a:solidFill>
                        </a:rPr>
                        <a:t>en</a:t>
                      </a:r>
                      <a:r>
                        <a:rPr lang="en-GB" sz="2200" dirty="0">
                          <a:solidFill>
                            <a:schemeClr val="tx1"/>
                          </a:solidFill>
                        </a:rPr>
                        <a:t> un *</a:t>
                      </a:r>
                      <a:r>
                        <a:rPr lang="en-GB" sz="2200" dirty="0" err="1">
                          <a:solidFill>
                            <a:schemeClr val="tx1"/>
                          </a:solidFill>
                        </a:rPr>
                        <a:t>bol</a:t>
                      </a:r>
                      <a:r>
                        <a:rPr lang="en-GB" sz="2200" dirty="0">
                          <a:solidFill>
                            <a:schemeClr val="tx1"/>
                          </a:solidFill>
                        </a:rPr>
                        <a:t> y …</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1890588510"/>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3. </a:t>
                      </a:r>
                      <a:r>
                        <a:rPr lang="en-GB" sz="2200" dirty="0" err="1">
                          <a:solidFill>
                            <a:schemeClr val="tx1"/>
                          </a:solidFill>
                        </a:rPr>
                        <a:t>Su</a:t>
                      </a:r>
                      <a:r>
                        <a:rPr lang="en-GB" sz="2200" dirty="0">
                          <a:solidFill>
                            <a:schemeClr val="tx1"/>
                          </a:solidFill>
                        </a:rPr>
                        <a:t> </a:t>
                      </a:r>
                      <a:r>
                        <a:rPr lang="en-GB" sz="2200" dirty="0" err="1">
                          <a:solidFill>
                            <a:schemeClr val="tx1"/>
                          </a:solidFill>
                        </a:rPr>
                        <a:t>tía</a:t>
                      </a:r>
                      <a:r>
                        <a:rPr lang="en-GB" sz="2200" dirty="0">
                          <a:solidFill>
                            <a:schemeClr val="tx1"/>
                          </a:solidFill>
                        </a:rPr>
                        <a:t> </a:t>
                      </a:r>
                      <a:r>
                        <a:rPr lang="en-GB" sz="2200" dirty="0" err="1">
                          <a:solidFill>
                            <a:schemeClr val="tx1"/>
                          </a:solidFill>
                        </a:rPr>
                        <a:t>vive</a:t>
                      </a:r>
                      <a:r>
                        <a:rPr lang="en-GB" sz="2200" dirty="0">
                          <a:solidFill>
                            <a:schemeClr val="tx1"/>
                          </a:solidFill>
                        </a:rPr>
                        <a:t> </a:t>
                      </a:r>
                      <a:r>
                        <a:rPr lang="en-GB" sz="2200" dirty="0" err="1">
                          <a:solidFill>
                            <a:schemeClr val="tx1"/>
                          </a:solidFill>
                        </a:rPr>
                        <a:t>cerca</a:t>
                      </a:r>
                      <a:r>
                        <a:rPr lang="en-GB" sz="2200" dirty="0">
                          <a:solidFill>
                            <a:schemeClr val="tx1"/>
                          </a:solidFill>
                        </a:rPr>
                        <a:t> de </a:t>
                      </a:r>
                      <a:r>
                        <a:rPr lang="en-GB" sz="2200" dirty="0" err="1">
                          <a:solidFill>
                            <a:schemeClr val="tx1"/>
                          </a:solidFill>
                        </a:rPr>
                        <a:t>ella</a:t>
                      </a:r>
                      <a:r>
                        <a:rPr lang="en-GB" sz="2200" dirty="0">
                          <a:solidFill>
                            <a:schemeClr val="tx1"/>
                          </a:solidFill>
                        </a:rPr>
                        <a:t> </a:t>
                      </a:r>
                      <a:r>
                        <a:rPr lang="en-GB" sz="2200" dirty="0" err="1">
                          <a:solidFill>
                            <a:schemeClr val="tx1"/>
                          </a:solidFill>
                        </a:rPr>
                        <a:t>entonces</a:t>
                      </a:r>
                      <a:r>
                        <a:rPr lang="en-GB" sz="2200" dirty="0">
                          <a:solidFill>
                            <a:schemeClr val="tx1"/>
                          </a:solidFill>
                        </a:rPr>
                        <a:t>…</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4098199311"/>
                  </a:ext>
                </a:extLst>
              </a:tr>
              <a:tr h="447664">
                <a:tc>
                  <a:txBody>
                    <a:bodyPr/>
                    <a:lstStyle/>
                    <a:p>
                      <a:r>
                        <a:rPr lang="en-GB" sz="2200" b="1" dirty="0">
                          <a:solidFill>
                            <a:schemeClr val="tx1"/>
                          </a:solidFill>
                        </a:rPr>
                        <a:t>4. </a:t>
                      </a:r>
                      <a:r>
                        <a:rPr lang="en-GB" sz="2200" dirty="0" err="1">
                          <a:solidFill>
                            <a:schemeClr val="tx1"/>
                          </a:solidFill>
                        </a:rPr>
                        <a:t>Ahora</a:t>
                      </a:r>
                      <a:r>
                        <a:rPr lang="en-GB" sz="2200" dirty="0">
                          <a:solidFill>
                            <a:schemeClr val="tx1"/>
                          </a:solidFill>
                        </a:rPr>
                        <a:t> Lucía </a:t>
                      </a:r>
                      <a:r>
                        <a:rPr lang="en-GB" sz="2200" dirty="0" err="1">
                          <a:solidFill>
                            <a:schemeClr val="tx1"/>
                          </a:solidFill>
                        </a:rPr>
                        <a:t>tiene</a:t>
                      </a:r>
                      <a:r>
                        <a:rPr lang="en-GB" sz="2200" dirty="0">
                          <a:solidFill>
                            <a:schemeClr val="tx1"/>
                          </a:solidFill>
                        </a:rPr>
                        <a:t> la </a:t>
                      </a:r>
                      <a:r>
                        <a:rPr lang="en-GB" sz="2200" dirty="0" err="1">
                          <a:solidFill>
                            <a:schemeClr val="tx1"/>
                          </a:solidFill>
                        </a:rPr>
                        <a:t>fruta</a:t>
                      </a:r>
                      <a:r>
                        <a:rPr lang="en-GB" sz="2200" dirty="0">
                          <a:solidFill>
                            <a:schemeClr val="tx1"/>
                          </a:solidFill>
                        </a:rPr>
                        <a:t> y... </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906487638"/>
                  </a:ext>
                </a:extLst>
              </a:tr>
              <a:tr h="456393">
                <a:tc>
                  <a:txBody>
                    <a:bodyPr/>
                    <a:lstStyle/>
                    <a:p>
                      <a:r>
                        <a:rPr lang="en-GB" sz="2200" b="1" dirty="0">
                          <a:solidFill>
                            <a:schemeClr val="tx1"/>
                          </a:solidFill>
                        </a:rPr>
                        <a:t>5. </a:t>
                      </a:r>
                      <a:r>
                        <a:rPr lang="en-GB" sz="2200" dirty="0">
                          <a:solidFill>
                            <a:schemeClr val="tx1"/>
                          </a:solidFill>
                        </a:rPr>
                        <a:t>Daniel </a:t>
                      </a:r>
                      <a:r>
                        <a:rPr lang="en-GB" sz="2200" dirty="0" err="1">
                          <a:solidFill>
                            <a:schemeClr val="tx1"/>
                          </a:solidFill>
                        </a:rPr>
                        <a:t>quiere</a:t>
                      </a:r>
                      <a:r>
                        <a:rPr lang="en-GB" sz="2200" dirty="0">
                          <a:solidFill>
                            <a:schemeClr val="tx1"/>
                          </a:solidFill>
                        </a:rPr>
                        <a:t> </a:t>
                      </a:r>
                      <a:r>
                        <a:rPr lang="en-GB" sz="2200" dirty="0" err="1">
                          <a:solidFill>
                            <a:schemeClr val="tx1"/>
                          </a:solidFill>
                        </a:rPr>
                        <a:t>ayudar</a:t>
                      </a:r>
                      <a:r>
                        <a:rPr lang="en-GB" sz="2200" dirty="0">
                          <a:solidFill>
                            <a:schemeClr val="tx1"/>
                          </a:solidFill>
                        </a:rPr>
                        <a:t> a </a:t>
                      </a:r>
                      <a:r>
                        <a:rPr lang="en-GB" sz="2200" dirty="0" err="1">
                          <a:solidFill>
                            <a:schemeClr val="tx1"/>
                          </a:solidFill>
                        </a:rPr>
                        <a:t>su</a:t>
                      </a:r>
                      <a:r>
                        <a:rPr lang="en-GB" sz="2200" dirty="0">
                          <a:solidFill>
                            <a:schemeClr val="tx1"/>
                          </a:solidFill>
                        </a:rPr>
                        <a:t> </a:t>
                      </a:r>
                      <a:r>
                        <a:rPr lang="en-GB" sz="2200" dirty="0" err="1">
                          <a:solidFill>
                            <a:schemeClr val="tx1"/>
                          </a:solidFill>
                        </a:rPr>
                        <a:t>hermana</a:t>
                      </a:r>
                      <a:r>
                        <a:rPr lang="en-GB" sz="2200" dirty="0">
                          <a:solidFill>
                            <a:schemeClr val="tx1"/>
                          </a:solidFill>
                        </a:rPr>
                        <a:t> </a:t>
                      </a:r>
                      <a:r>
                        <a:rPr lang="en-GB" sz="2200" baseline="0" dirty="0" err="1">
                          <a:solidFill>
                            <a:schemeClr val="tx1"/>
                          </a:solidFill>
                        </a:rPr>
                        <a:t>así</a:t>
                      </a:r>
                      <a:r>
                        <a:rPr lang="en-GB" sz="2200" baseline="0" dirty="0">
                          <a:solidFill>
                            <a:schemeClr val="tx1"/>
                          </a:solidFill>
                        </a:rPr>
                        <a:t> que…</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2903695143"/>
                  </a:ext>
                </a:extLst>
              </a:tr>
              <a:tr h="447664">
                <a:tc>
                  <a:txBody>
                    <a:bodyPr/>
                    <a:lstStyle/>
                    <a:p>
                      <a:r>
                        <a:rPr lang="en-GB" sz="2200" b="1" dirty="0">
                          <a:solidFill>
                            <a:schemeClr val="tx1"/>
                          </a:solidFill>
                        </a:rPr>
                        <a:t>6. </a:t>
                      </a:r>
                      <a:r>
                        <a:rPr lang="en-GB" sz="2200" dirty="0" err="1">
                          <a:solidFill>
                            <a:schemeClr val="tx1"/>
                          </a:solidFill>
                        </a:rPr>
                        <a:t>Cuando</a:t>
                      </a:r>
                      <a:r>
                        <a:rPr lang="en-GB" sz="2200" dirty="0">
                          <a:solidFill>
                            <a:schemeClr val="tx1"/>
                          </a:solidFill>
                        </a:rPr>
                        <a:t> el dulce </a:t>
                      </a:r>
                      <a:r>
                        <a:rPr lang="en-GB" sz="2200" dirty="0" err="1">
                          <a:solidFill>
                            <a:schemeClr val="tx1"/>
                          </a:solidFill>
                        </a:rPr>
                        <a:t>está</a:t>
                      </a:r>
                      <a:r>
                        <a:rPr lang="en-GB" sz="2200" dirty="0">
                          <a:solidFill>
                            <a:schemeClr val="tx1"/>
                          </a:solidFill>
                        </a:rPr>
                        <a:t> </a:t>
                      </a:r>
                      <a:r>
                        <a:rPr lang="en-GB" sz="2200" dirty="0" err="1">
                          <a:solidFill>
                            <a:schemeClr val="tx1"/>
                          </a:solidFill>
                        </a:rPr>
                        <a:t>listo</a:t>
                      </a:r>
                      <a:r>
                        <a:rPr lang="en-GB" sz="2200" dirty="0">
                          <a:solidFill>
                            <a:schemeClr val="tx1"/>
                          </a:solidFill>
                        </a:rPr>
                        <a:t>,…</a:t>
                      </a:r>
                      <a:endParaRPr lang="en-GB" sz="2200" dirty="0">
                        <a:solidFill>
                          <a:schemeClr val="tx1"/>
                        </a:solidFill>
                        <a:latin typeface="Century Gothic" panose="020B0502020202020204" pitchFamily="34" charset="0"/>
                      </a:endParaRPr>
                    </a:p>
                  </a:txBody>
                  <a:tcPr/>
                </a:tc>
                <a:extLst>
                  <a:ext uri="{0D108BD9-81ED-4DB2-BD59-A6C34878D82A}">
                    <a16:rowId xmlns:a16="http://schemas.microsoft.com/office/drawing/2014/main" val="188597937"/>
                  </a:ext>
                </a:extLst>
              </a:tr>
            </a:tbl>
          </a:graphicData>
        </a:graphic>
      </p:graphicFrame>
      <p:sp>
        <p:nvSpPr>
          <p:cNvPr id="30" name="TextBox 29"/>
          <p:cNvSpPr txBox="1"/>
          <p:nvPr/>
        </p:nvSpPr>
        <p:spPr>
          <a:xfrm>
            <a:off x="432397" y="1894938"/>
            <a:ext cx="429210" cy="461665"/>
          </a:xfrm>
          <a:prstGeom prst="rect">
            <a:avLst/>
          </a:prstGeom>
          <a:noFill/>
        </p:spPr>
        <p:txBody>
          <a:bodyPr wrap="square" rtlCol="0">
            <a:spAutoFit/>
          </a:bodyPr>
          <a:lstStyle/>
          <a:p>
            <a:r>
              <a:rPr lang="en-GB" sz="2400" b="1" dirty="0"/>
              <a:t>c</a:t>
            </a:r>
            <a:endParaRPr lang="en-GB" b="1" dirty="0"/>
          </a:p>
        </p:txBody>
      </p:sp>
      <p:sp>
        <p:nvSpPr>
          <p:cNvPr id="3" name="TextBox 2">
            <a:extLst>
              <a:ext uri="{FF2B5EF4-FFF2-40B4-BE49-F238E27FC236}">
                <a16:creationId xmlns:a16="http://schemas.microsoft.com/office/drawing/2014/main" id="{ADA3ECEF-9F48-DE4D-BD4E-F6E0BCA7BB7E}"/>
              </a:ext>
            </a:extLst>
          </p:cNvPr>
          <p:cNvSpPr txBox="1"/>
          <p:nvPr/>
        </p:nvSpPr>
        <p:spPr>
          <a:xfrm>
            <a:off x="10168045" y="5855818"/>
            <a:ext cx="2549421" cy="400110"/>
          </a:xfrm>
          <a:prstGeom prst="rect">
            <a:avLst/>
          </a:prstGeom>
          <a:noFill/>
        </p:spPr>
        <p:txBody>
          <a:bodyPr wrap="square" rtlCol="0">
            <a:spAutoFit/>
          </a:bodyPr>
          <a:lstStyle/>
          <a:p>
            <a:r>
              <a:rPr lang="en-US" sz="2000"/>
              <a:t>*el bol </a:t>
            </a:r>
            <a:r>
              <a:rPr lang="en-US" sz="2000" dirty="0"/>
              <a:t>= bowl</a:t>
            </a:r>
          </a:p>
        </p:txBody>
      </p:sp>
      <p:sp>
        <p:nvSpPr>
          <p:cNvPr id="13" name="TextBox 12">
            <a:extLst>
              <a:ext uri="{FF2B5EF4-FFF2-40B4-BE49-F238E27FC236}">
                <a16:creationId xmlns:a16="http://schemas.microsoft.com/office/drawing/2014/main" id="{0553FCD1-D229-994A-9FC6-CD4CB4611D28}"/>
              </a:ext>
            </a:extLst>
          </p:cNvPr>
          <p:cNvSpPr txBox="1"/>
          <p:nvPr/>
        </p:nvSpPr>
        <p:spPr>
          <a:xfrm>
            <a:off x="429587" y="2282959"/>
            <a:ext cx="429210" cy="461665"/>
          </a:xfrm>
          <a:prstGeom prst="rect">
            <a:avLst/>
          </a:prstGeom>
          <a:noFill/>
        </p:spPr>
        <p:txBody>
          <a:bodyPr wrap="square" rtlCol="0">
            <a:spAutoFit/>
          </a:bodyPr>
          <a:lstStyle/>
          <a:p>
            <a:r>
              <a:rPr lang="en-GB" sz="2400" b="1" dirty="0"/>
              <a:t>d</a:t>
            </a:r>
            <a:endParaRPr lang="en-GB" b="1" dirty="0"/>
          </a:p>
        </p:txBody>
      </p:sp>
      <p:sp>
        <p:nvSpPr>
          <p:cNvPr id="16" name="TextBox 15">
            <a:extLst>
              <a:ext uri="{FF2B5EF4-FFF2-40B4-BE49-F238E27FC236}">
                <a16:creationId xmlns:a16="http://schemas.microsoft.com/office/drawing/2014/main" id="{A8F94764-D36A-FD4C-B6BE-D4E1DD33DAF1}"/>
              </a:ext>
            </a:extLst>
          </p:cNvPr>
          <p:cNvSpPr txBox="1"/>
          <p:nvPr/>
        </p:nvSpPr>
        <p:spPr>
          <a:xfrm>
            <a:off x="429587" y="2669969"/>
            <a:ext cx="429210" cy="461665"/>
          </a:xfrm>
          <a:prstGeom prst="rect">
            <a:avLst/>
          </a:prstGeom>
          <a:noFill/>
        </p:spPr>
        <p:txBody>
          <a:bodyPr wrap="square" rtlCol="0">
            <a:spAutoFit/>
          </a:bodyPr>
          <a:lstStyle/>
          <a:p>
            <a:r>
              <a:rPr lang="en-GB" sz="2400" b="1" dirty="0"/>
              <a:t>b</a:t>
            </a:r>
            <a:endParaRPr lang="en-GB" b="1" dirty="0"/>
          </a:p>
        </p:txBody>
      </p:sp>
      <p:sp>
        <p:nvSpPr>
          <p:cNvPr id="17" name="TextBox 16">
            <a:extLst>
              <a:ext uri="{FF2B5EF4-FFF2-40B4-BE49-F238E27FC236}">
                <a16:creationId xmlns:a16="http://schemas.microsoft.com/office/drawing/2014/main" id="{A6341FF9-46BC-AF45-AFDC-24F73700D110}"/>
              </a:ext>
            </a:extLst>
          </p:cNvPr>
          <p:cNvSpPr txBox="1"/>
          <p:nvPr/>
        </p:nvSpPr>
        <p:spPr>
          <a:xfrm>
            <a:off x="429587" y="2999145"/>
            <a:ext cx="429210" cy="461665"/>
          </a:xfrm>
          <a:prstGeom prst="rect">
            <a:avLst/>
          </a:prstGeom>
          <a:noFill/>
        </p:spPr>
        <p:txBody>
          <a:bodyPr wrap="square" rtlCol="0">
            <a:spAutoFit/>
          </a:bodyPr>
          <a:lstStyle/>
          <a:p>
            <a:r>
              <a:rPr lang="en-GB" sz="2400" b="1" dirty="0"/>
              <a:t>a</a:t>
            </a:r>
            <a:endParaRPr lang="en-GB" b="1" dirty="0"/>
          </a:p>
        </p:txBody>
      </p:sp>
      <p:sp>
        <p:nvSpPr>
          <p:cNvPr id="19" name="TextBox 18">
            <a:extLst>
              <a:ext uri="{FF2B5EF4-FFF2-40B4-BE49-F238E27FC236}">
                <a16:creationId xmlns:a16="http://schemas.microsoft.com/office/drawing/2014/main" id="{12685375-D872-E843-AC51-451A608B4087}"/>
              </a:ext>
            </a:extLst>
          </p:cNvPr>
          <p:cNvSpPr txBox="1"/>
          <p:nvPr/>
        </p:nvSpPr>
        <p:spPr>
          <a:xfrm>
            <a:off x="477793" y="3433917"/>
            <a:ext cx="429210" cy="461665"/>
          </a:xfrm>
          <a:prstGeom prst="rect">
            <a:avLst/>
          </a:prstGeom>
          <a:noFill/>
        </p:spPr>
        <p:txBody>
          <a:bodyPr wrap="square" rtlCol="0">
            <a:spAutoFit/>
          </a:bodyPr>
          <a:lstStyle/>
          <a:p>
            <a:r>
              <a:rPr lang="en-GB" sz="2400" b="1" dirty="0"/>
              <a:t>f</a:t>
            </a:r>
            <a:endParaRPr lang="en-GB" b="1" dirty="0"/>
          </a:p>
        </p:txBody>
      </p:sp>
      <p:sp>
        <p:nvSpPr>
          <p:cNvPr id="21" name="TextBox 20">
            <a:extLst>
              <a:ext uri="{FF2B5EF4-FFF2-40B4-BE49-F238E27FC236}">
                <a16:creationId xmlns:a16="http://schemas.microsoft.com/office/drawing/2014/main" id="{97127779-A2D1-4A45-A713-48BAEEFDD425}"/>
              </a:ext>
            </a:extLst>
          </p:cNvPr>
          <p:cNvSpPr txBox="1"/>
          <p:nvPr/>
        </p:nvSpPr>
        <p:spPr>
          <a:xfrm>
            <a:off x="420444" y="3789987"/>
            <a:ext cx="429210" cy="461665"/>
          </a:xfrm>
          <a:prstGeom prst="rect">
            <a:avLst/>
          </a:prstGeom>
          <a:noFill/>
        </p:spPr>
        <p:txBody>
          <a:bodyPr wrap="square" rtlCol="0">
            <a:spAutoFit/>
          </a:bodyPr>
          <a:lstStyle/>
          <a:p>
            <a:r>
              <a:rPr lang="en-GB" sz="2400" b="1" dirty="0"/>
              <a:t>e</a:t>
            </a:r>
            <a:endParaRPr lang="en-GB" b="1" dirty="0"/>
          </a:p>
        </p:txBody>
      </p:sp>
    </p:spTree>
    <p:extLst>
      <p:ext uri="{BB962C8B-B14F-4D97-AF65-F5344CB8AC3E}">
        <p14:creationId xmlns:p14="http://schemas.microsoft.com/office/powerpoint/2010/main" val="25097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16" grpId="0"/>
      <p:bldP spid="17" grpId="0"/>
      <p:bldP spid="19" grpId="0"/>
      <p:bldP spid="21"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8681</Words>
  <Application>Microsoft Office PowerPoint</Application>
  <PresentationFormat>Widescreen</PresentationFormat>
  <Paragraphs>1277</Paragraphs>
  <Slides>37</Slides>
  <Notes>37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Book Antiqua</vt:lpstr>
      <vt:lpstr>Bradley Hand</vt:lpstr>
      <vt:lpstr>Calibri</vt:lpstr>
      <vt:lpstr>Century Gothic</vt:lpstr>
      <vt:lpstr>Chalkboard</vt:lpstr>
      <vt:lpstr>Cooper Black</vt:lpstr>
      <vt:lpstr>Eras Bold ITC</vt:lpstr>
      <vt:lpstr>Helvetica</vt:lpstr>
      <vt:lpstr>NCELP_German_2022</vt:lpstr>
      <vt:lpstr>PowerPoint Presentation</vt:lpstr>
      <vt:lpstr>hablar</vt:lpstr>
      <vt:lpstr>Respuestas</vt:lpstr>
      <vt:lpstr>Vocabulario</vt:lpstr>
      <vt:lpstr>Vocabulario</vt:lpstr>
      <vt:lpstr>Saying who or what receives the action  Using the pronoun ‘lo’</vt:lpstr>
      <vt:lpstr>Saying who or what receives the action  Using the pronoun ‘la’</vt:lpstr>
      <vt:lpstr>Lucía prepara una comida</vt:lpstr>
      <vt:lpstr>Lucía prepara una comida</vt:lpstr>
      <vt:lpstr>Lucía prepara una comida</vt:lpstr>
      <vt:lpstr>Y Daniel, ¿cómo ayuda?</vt:lpstr>
      <vt:lpstr>¡A escribir!</vt:lpstr>
      <vt:lpstr>Hablamos de comida</vt:lpstr>
      <vt:lpstr>Hablamos de comida</vt:lpstr>
      <vt:lpstr>PowerPoint Presentation</vt:lpstr>
      <vt:lpstr>Vocabulario</vt:lpstr>
      <vt:lpstr>leer</vt:lpstr>
      <vt:lpstr>Vocabulario</vt:lpstr>
      <vt:lpstr>leer / hablar</vt:lpstr>
      <vt:lpstr>Vocabulario</vt:lpstr>
      <vt:lpstr>Using stem-changing verbs Verbs probar, costar and soler</vt:lpstr>
      <vt:lpstr>Saying who or what receives the action  using ‘la’ &amp; ‘las’ in object-first sentences</vt:lpstr>
      <vt:lpstr>Lucía prepara algo de comer</vt:lpstr>
      <vt:lpstr>Lucía prepara algo de comer</vt:lpstr>
      <vt:lpstr>Saying who or what receives the action  using ‘los’ in object-first sentences</vt:lpstr>
      <vt:lpstr>Daniel prepara un plato</vt:lpstr>
      <vt:lpstr>Vamos a leer y escuchar un diálogo en el mercado.  Antes, vamos a leer unas partes del diálogo. Marca la opción correcta:</vt:lpstr>
      <vt:lpstr>Lucía compra en el mercado y habla con un dependiente. Lee y escucha el diálogo. Después, lee las frases en inglés. ¿Son verdaderas o falsas?</vt:lpstr>
      <vt:lpstr>Remember: when reading words aloud in Spanish, stress the penultimate syllable for any word ending in a vowel, ‘n’ or ‘s’ (unless there is a written accent).</vt:lpstr>
      <vt:lpstr>Ahora intenta completar este diálogo en español:</vt:lpstr>
      <vt:lpstr>Mira las respuestas. ¿Tu traducción es correcta?</vt:lpstr>
      <vt:lpstr>Deberes</vt:lpstr>
      <vt:lpstr>Lucía en la cocina</vt:lpstr>
      <vt:lpstr>1.</vt:lpstr>
      <vt:lpstr>Persona A</vt:lpstr>
      <vt:lpstr>Persona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67</cp:revision>
  <dcterms:created xsi:type="dcterms:W3CDTF">2023-07-28T11:35:56Z</dcterms:created>
  <dcterms:modified xsi:type="dcterms:W3CDTF">2023-10-03T17:49:28Z</dcterms:modified>
</cp:coreProperties>
</file>