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6" r:id="rId2"/>
    <p:sldId id="594" r:id="rId3"/>
    <p:sldId id="609" r:id="rId4"/>
    <p:sldId id="610" r:id="rId5"/>
    <p:sldId id="611" r:id="rId6"/>
    <p:sldId id="612" r:id="rId7"/>
    <p:sldId id="613" r:id="rId8"/>
    <p:sldId id="606" r:id="rId9"/>
    <p:sldId id="595" r:id="rId10"/>
    <p:sldId id="597" r:id="rId11"/>
    <p:sldId id="602" r:id="rId12"/>
    <p:sldId id="614" r:id="rId13"/>
    <p:sldId id="615" r:id="rId14"/>
    <p:sldId id="598" r:id="rId15"/>
    <p:sldId id="617" r:id="rId16"/>
    <p:sldId id="616" r:id="rId17"/>
    <p:sldId id="605" r:id="rId18"/>
    <p:sldId id="599" r:id="rId19"/>
    <p:sldId id="623" r:id="rId20"/>
    <p:sldId id="624" r:id="rId21"/>
    <p:sldId id="435" r:id="rId22"/>
    <p:sldId id="603" r:id="rId23"/>
    <p:sldId id="880" r:id="rId24"/>
    <p:sldId id="607" r:id="rId25"/>
    <p:sldId id="882" r:id="rId26"/>
    <p:sldId id="563" r:id="rId27"/>
    <p:sldId id="260" r:id="rId28"/>
    <p:sldId id="883" r:id="rId29"/>
    <p:sldId id="885" r:id="rId30"/>
    <p:sldId id="865" r:id="rId31"/>
    <p:sldId id="884" r:id="rId32"/>
    <p:sldId id="879" r:id="rId33"/>
    <p:sldId id="288" r:id="rId34"/>
    <p:sldId id="284" r:id="rId35"/>
    <p:sldId id="620"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400"/>
    <a:srgbClr val="FF6600"/>
    <a:srgbClr val="3A5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3796" autoAdjust="0"/>
  </p:normalViewPr>
  <p:slideViewPr>
    <p:cSldViewPr snapToGrid="0">
      <p:cViewPr varScale="1">
        <p:scale>
          <a:sx n="80" d="100"/>
          <a:sy n="80" d="100"/>
        </p:scale>
        <p:origin x="100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257CA-D467-4289-9CFF-6BA7B04AB4D4}" type="datetimeFigureOut">
              <a:rPr lang="en-GB" smtClean="0"/>
              <a:t>24/09/2023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E22BF-4B9C-438E-A96E-3B2705677413}" type="slidenum">
              <a:rPr lang="en-GB" smtClean="0"/>
              <a:t>‹#›</a:t>
            </a:fld>
            <a:endParaRPr lang="en-GB"/>
          </a:p>
        </p:txBody>
      </p:sp>
    </p:spTree>
    <p:extLst>
      <p:ext uri="{BB962C8B-B14F-4D97-AF65-F5344CB8AC3E}">
        <p14:creationId xmlns:p14="http://schemas.microsoft.com/office/powerpoint/2010/main" val="194087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reativecommons.org/licenses/by-nc-nd/3.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ligero</a:t>
            </a:r>
            <a:r>
              <a:rPr lang="en-GB" b="1" u="sng" dirty="0">
                <a:solidFill>
                  <a:srgbClr val="FF0000"/>
                </a:solidFill>
              </a:rPr>
              <a:t>, </a:t>
            </a:r>
            <a:r>
              <a:rPr lang="en-GB" b="1" u="sng" dirty="0" err="1">
                <a:solidFill>
                  <a:srgbClr val="FF0000"/>
                </a:solidFill>
              </a:rPr>
              <a:t>saltar</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Edexcel list does not have </a:t>
            </a:r>
            <a:r>
              <a:rPr lang="en-GB" b="1" u="sng" dirty="0" err="1">
                <a:solidFill>
                  <a:srgbClr val="FF0000"/>
                </a:solidFill>
              </a:rPr>
              <a:t>muerte</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there is no new grammar in this first lesson, but the reflexive pronoun ‘se’ is introduced in lesson 2.  This week provides important consolidation of possessive adjective ‘</a:t>
            </a:r>
            <a:r>
              <a:rPr lang="en-GB" b="1" dirty="0" err="1">
                <a:solidFill>
                  <a:srgbClr val="FF0000"/>
                </a:solidFill>
              </a:rPr>
              <a:t>su</a:t>
            </a:r>
            <a:r>
              <a:rPr lang="en-GB" b="1" dirty="0">
                <a:solidFill>
                  <a:srgbClr val="FF0000"/>
                </a:solidFill>
              </a:rPr>
              <a:t>’ and singular/plural 3</a:t>
            </a:r>
            <a:r>
              <a:rPr lang="en-GB" b="1" baseline="30000" dirty="0">
                <a:solidFill>
                  <a:srgbClr val="FF0000"/>
                </a:solidFill>
              </a:rPr>
              <a:t>rd</a:t>
            </a:r>
            <a:r>
              <a:rPr lang="en-GB" b="1" dirty="0">
                <a:solidFill>
                  <a:srgbClr val="FF0000"/>
                </a:solidFill>
              </a:rPr>
              <a:t> person forms of ser.  If teachers feel that their classes have confident use of these features already, they may want to use this first lesson to do alternative activities.  It is worth remembering, however, that this week revises relevant vocabulary from the GCSE lists so teachers may want to include revisiting activities for this. Plus, this lesson offers a very useful cultural </a:t>
            </a:r>
            <a:r>
              <a:rPr lang="en-GB" b="1" dirty="0" err="1">
                <a:solidFill>
                  <a:srgbClr val="FF0000"/>
                </a:solidFill>
              </a:rPr>
              <a:t>rintroduction</a:t>
            </a:r>
            <a:r>
              <a:rPr lang="en-GB" b="1" dirty="0">
                <a:solidFill>
                  <a:srgbClr val="FF0000"/>
                </a:solidFill>
              </a:rPr>
              <a:t> to Mexico.</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Cultural knowledge about a Spanish-speaking country</a:t>
            </a:r>
            <a:endParaRPr lang="en-GB" sz="1200" b="0" dirty="0"/>
          </a:p>
          <a:p>
            <a:r>
              <a:rPr lang="en-GB" sz="1200" kern="1200" dirty="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Possessive adjectives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a:t>
            </a:r>
            <a:r>
              <a:rPr lang="en-GB" sz="1200" kern="1200" baseline="0" dirty="0">
                <a:solidFill>
                  <a:schemeClr val="tx1"/>
                </a:solidFill>
                <a:effectLst/>
                <a:latin typeface="+mn-lt"/>
                <a:ea typeface="+mn-ea"/>
                <a:cs typeface="+mn-cs"/>
              </a:rPr>
              <a:t>’ and ‘sus’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SER in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singular and plural present tense (‘es’ and ‘son’)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Penultimate syllable stress</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dk1"/>
                </a:solidFill>
                <a:latin typeface="+mn-lt"/>
                <a:ea typeface="Calibri"/>
                <a:cs typeface="Calibri"/>
                <a:sym typeface="Calibri"/>
              </a:rPr>
              <a:t>venir</a:t>
            </a:r>
            <a:r>
              <a:rPr lang="en-GB" sz="1200" b="0" i="0" dirty="0">
                <a:solidFill>
                  <a:schemeClr val="dk1"/>
                </a:solidFill>
                <a:latin typeface="+mn-lt"/>
                <a:ea typeface="Calibri"/>
                <a:cs typeface="Calibri"/>
                <a:sym typeface="Calibri"/>
              </a:rPr>
              <a:t> [118]; </a:t>
            </a:r>
            <a:r>
              <a:rPr lang="en-GB" sz="1200" b="0" i="0" dirty="0" err="1">
                <a:solidFill>
                  <a:schemeClr val="dk1"/>
                </a:solidFill>
                <a:latin typeface="+mn-lt"/>
                <a:ea typeface="Calibri"/>
                <a:cs typeface="Calibri"/>
                <a:sym typeface="Calibri"/>
              </a:rPr>
              <a:t>nivel</a:t>
            </a:r>
            <a:r>
              <a:rPr lang="en-GB" sz="1200" b="0" i="0" dirty="0">
                <a:solidFill>
                  <a:schemeClr val="dk1"/>
                </a:solidFill>
                <a:latin typeface="+mn-lt"/>
                <a:ea typeface="Calibri"/>
                <a:cs typeface="Calibri"/>
                <a:sym typeface="Calibri"/>
              </a:rPr>
              <a:t> [297]; tierra [259]; luz [278]; </a:t>
            </a:r>
            <a:r>
              <a:rPr lang="en-GB" sz="1200" b="0" i="0" dirty="0" err="1">
                <a:solidFill>
                  <a:schemeClr val="dk1"/>
                </a:solidFill>
                <a:latin typeface="+mn-lt"/>
                <a:ea typeface="Calibri"/>
                <a:cs typeface="Calibri"/>
                <a:sym typeface="Calibri"/>
              </a:rPr>
              <a:t>muerto</a:t>
            </a:r>
            <a:r>
              <a:rPr lang="en-GB" sz="1200" b="0" i="0" dirty="0">
                <a:solidFill>
                  <a:schemeClr val="dk1"/>
                </a:solidFill>
                <a:latin typeface="+mn-lt"/>
                <a:ea typeface="Calibri"/>
                <a:cs typeface="Calibri"/>
                <a:sym typeface="Calibri"/>
              </a:rPr>
              <a:t> [1103]; </a:t>
            </a:r>
            <a:r>
              <a:rPr lang="en-GB" sz="1200" b="0" i="0" dirty="0" err="1">
                <a:solidFill>
                  <a:schemeClr val="dk1"/>
                </a:solidFill>
                <a:latin typeface="+mn-lt"/>
                <a:ea typeface="Calibri"/>
                <a:cs typeface="Calibri"/>
                <a:sym typeface="Calibri"/>
              </a:rPr>
              <a:t>muerte</a:t>
            </a:r>
            <a:r>
              <a:rPr lang="en-GB" sz="1200" b="0" i="0" dirty="0">
                <a:solidFill>
                  <a:schemeClr val="dk1"/>
                </a:solidFill>
                <a:latin typeface="+mn-lt"/>
                <a:ea typeface="Calibri"/>
                <a:cs typeface="Calibri"/>
                <a:sym typeface="Calibri"/>
              </a:rPr>
              <a:t> [294]; </a:t>
            </a:r>
            <a:r>
              <a:rPr lang="en-GB" sz="1200" b="0" i="0" dirty="0" err="1">
                <a:solidFill>
                  <a:schemeClr val="dk1"/>
                </a:solidFill>
                <a:latin typeface="+mn-lt"/>
                <a:ea typeface="Calibri"/>
                <a:cs typeface="Calibri"/>
                <a:sym typeface="Calibri"/>
              </a:rPr>
              <a:t>comunidad</a:t>
            </a:r>
            <a:r>
              <a:rPr lang="en-GB" sz="1200" b="0" i="0" dirty="0">
                <a:solidFill>
                  <a:schemeClr val="dk1"/>
                </a:solidFill>
                <a:latin typeface="+mn-lt"/>
                <a:ea typeface="Calibri"/>
                <a:cs typeface="Calibri"/>
                <a:sym typeface="Calibri"/>
              </a:rPr>
              <a:t> [523]; </a:t>
            </a:r>
            <a:r>
              <a:rPr lang="en-GB" sz="1200" b="0" i="0" dirty="0" err="1">
                <a:solidFill>
                  <a:schemeClr val="dk1"/>
                </a:solidFill>
                <a:latin typeface="+mn-lt"/>
                <a:ea typeface="Calibri"/>
                <a:cs typeface="Calibri"/>
                <a:sym typeface="Calibri"/>
              </a:rPr>
              <a:t>costumbre</a:t>
            </a:r>
            <a:r>
              <a:rPr lang="en-GB" sz="1200" b="0" i="0" dirty="0">
                <a:solidFill>
                  <a:schemeClr val="dk1"/>
                </a:solidFill>
                <a:latin typeface="+mn-lt"/>
                <a:ea typeface="Calibri"/>
                <a:cs typeface="Calibri"/>
                <a:sym typeface="Calibri"/>
              </a:rPr>
              <a:t> [972]; forma [119]; </a:t>
            </a:r>
            <a:r>
              <a:rPr lang="en-GB" sz="1200" b="0" i="0" dirty="0" err="1">
                <a:solidFill>
                  <a:schemeClr val="dk1"/>
                </a:solidFill>
                <a:latin typeface="+mn-lt"/>
                <a:ea typeface="Calibri"/>
                <a:cs typeface="Calibri"/>
                <a:sym typeface="Calibri"/>
              </a:rPr>
              <a:t>mexicano</a:t>
            </a:r>
            <a:r>
              <a:rPr lang="en-GB" sz="1200" b="0" i="0" dirty="0">
                <a:solidFill>
                  <a:schemeClr val="dk1"/>
                </a:solidFill>
                <a:latin typeface="+mn-lt"/>
                <a:ea typeface="Calibri"/>
                <a:cs typeface="Calibri"/>
                <a:sym typeface="Calibri"/>
              </a:rPr>
              <a:t> [849]; especial [436]; hora [160]; </a:t>
            </a:r>
            <a:r>
              <a:rPr lang="en-GB" sz="1200" b="0" i="0" dirty="0" err="1">
                <a:solidFill>
                  <a:schemeClr val="dk1"/>
                </a:solidFill>
                <a:latin typeface="+mn-lt"/>
                <a:ea typeface="Calibri"/>
                <a:cs typeface="Calibri"/>
                <a:sym typeface="Calibri"/>
              </a:rPr>
              <a:t>único</a:t>
            </a:r>
            <a:r>
              <a:rPr lang="en-GB" sz="1200" b="0" i="0" dirty="0">
                <a:solidFill>
                  <a:schemeClr val="dk1"/>
                </a:solidFill>
                <a:latin typeface="+mn-lt"/>
                <a:ea typeface="Calibri"/>
                <a:cs typeface="Calibri"/>
                <a:sym typeface="Calibri"/>
              </a:rPr>
              <a:t> [214]; </a:t>
            </a:r>
            <a:r>
              <a:rPr lang="en-GB" sz="1200" b="0" i="0" dirty="0" err="1">
                <a:solidFill>
                  <a:schemeClr val="dk1"/>
                </a:solidFill>
                <a:latin typeface="+mn-lt"/>
                <a:ea typeface="Calibri"/>
                <a:cs typeface="Calibri"/>
                <a:sym typeface="Calibri"/>
              </a:rPr>
              <a:t>sentar</a:t>
            </a:r>
            <a:r>
              <a:rPr lang="en-GB" sz="1200" b="0" i="0" dirty="0">
                <a:solidFill>
                  <a:schemeClr val="dk1"/>
                </a:solidFill>
                <a:latin typeface="+mn-lt"/>
                <a:ea typeface="Calibri"/>
                <a:cs typeface="Calibri"/>
                <a:sym typeface="Calibri"/>
              </a:rPr>
              <a:t> [249]; </a:t>
            </a:r>
            <a:r>
              <a:rPr lang="en-GB" sz="1200" b="0" i="0" dirty="0" err="1">
                <a:solidFill>
                  <a:schemeClr val="dk1"/>
                </a:solidFill>
                <a:latin typeface="+mn-lt"/>
                <a:ea typeface="Calibri"/>
                <a:cs typeface="Calibri"/>
                <a:sym typeface="Calibri"/>
              </a:rPr>
              <a:t>acordar</a:t>
            </a:r>
            <a:r>
              <a:rPr lang="en-GB" sz="1200" b="0" i="0" dirty="0">
                <a:solidFill>
                  <a:schemeClr val="dk1"/>
                </a:solidFill>
                <a:latin typeface="+mn-lt"/>
                <a:ea typeface="Calibri"/>
                <a:cs typeface="Calibri"/>
                <a:sym typeface="Calibri"/>
              </a:rPr>
              <a:t> [535]; quedar</a:t>
            </a:r>
            <a:r>
              <a:rPr lang="en-GB" sz="1200" b="0" i="0" dirty="0">
                <a:solidFill>
                  <a:schemeClr val="dk1"/>
                </a:solidFill>
                <a:latin typeface="Century Gothic" panose="020B0502020202020204" pitchFamily="34" charset="0"/>
                <a:ea typeface="Calibri"/>
                <a:cs typeface="Calibri"/>
                <a:sym typeface="Calibri"/>
              </a:rPr>
              <a:t>²</a:t>
            </a:r>
            <a:r>
              <a:rPr lang="en-GB" sz="1200" b="0" i="0" dirty="0">
                <a:solidFill>
                  <a:schemeClr val="dk1"/>
                </a:solidFill>
                <a:latin typeface="+mn-lt"/>
                <a:ea typeface="Calibri"/>
                <a:cs typeface="Calibri"/>
                <a:sym typeface="Calibri"/>
              </a:rPr>
              <a:t> [100]</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Y8 3.1.4</a:t>
            </a:r>
          </a:p>
          <a:p>
            <a:r>
              <a:rPr lang="en-GB" sz="1200" kern="1200" dirty="0" err="1">
                <a:solidFill>
                  <a:schemeClr val="tx1"/>
                </a:solidFill>
                <a:effectLst/>
                <a:latin typeface="+mn-lt"/>
                <a:ea typeface="+mn-ea"/>
                <a:cs typeface="+mn-cs"/>
              </a:rPr>
              <a:t>parecer</a:t>
            </a:r>
            <a:r>
              <a:rPr lang="en-GB" sz="1200" kern="1200" dirty="0">
                <a:solidFill>
                  <a:schemeClr val="tx1"/>
                </a:solidFill>
                <a:effectLst/>
                <a:latin typeface="+mn-lt"/>
                <a:ea typeface="+mn-ea"/>
                <a:cs typeface="+mn-cs"/>
              </a:rPr>
              <a:t> [89]; </a:t>
            </a:r>
            <a:r>
              <a:rPr lang="en-GB" sz="1200" kern="1200" dirty="0" err="1">
                <a:solidFill>
                  <a:schemeClr val="tx1"/>
                </a:solidFill>
                <a:effectLst/>
                <a:latin typeface="+mn-lt"/>
                <a:ea typeface="+mn-ea"/>
                <a:cs typeface="+mn-cs"/>
              </a:rPr>
              <a:t>guardar</a:t>
            </a:r>
            <a:r>
              <a:rPr lang="en-GB" sz="1200" kern="1200" dirty="0">
                <a:solidFill>
                  <a:schemeClr val="tx1"/>
                </a:solidFill>
                <a:effectLst/>
                <a:latin typeface="+mn-lt"/>
                <a:ea typeface="+mn-ea"/>
                <a:cs typeface="+mn-cs"/>
              </a:rPr>
              <a:t> [687]; </a:t>
            </a:r>
            <a:r>
              <a:rPr lang="en-GB" sz="1200" kern="1200" dirty="0" err="1">
                <a:solidFill>
                  <a:schemeClr val="tx1"/>
                </a:solidFill>
                <a:effectLst/>
                <a:latin typeface="+mn-lt"/>
                <a:ea typeface="+mn-ea"/>
                <a:cs typeface="+mn-cs"/>
              </a:rPr>
              <a:t>pagar</a:t>
            </a:r>
            <a:r>
              <a:rPr lang="en-GB" sz="1200" kern="1200" dirty="0">
                <a:solidFill>
                  <a:schemeClr val="tx1"/>
                </a:solidFill>
                <a:effectLst/>
                <a:latin typeface="+mn-lt"/>
                <a:ea typeface="+mn-ea"/>
                <a:cs typeface="+mn-cs"/>
              </a:rPr>
              <a:t> [377]; </a:t>
            </a:r>
            <a:r>
              <a:rPr lang="en-GB" sz="1200" kern="1200" dirty="0" err="1">
                <a:solidFill>
                  <a:schemeClr val="tx1"/>
                </a:solidFill>
                <a:effectLst/>
                <a:latin typeface="+mn-lt"/>
                <a:ea typeface="+mn-ea"/>
                <a:cs typeface="+mn-cs"/>
              </a:rPr>
              <a:t>marca</a:t>
            </a:r>
            <a:r>
              <a:rPr lang="en-GB" sz="1200" kern="1200" dirty="0">
                <a:solidFill>
                  <a:schemeClr val="tx1"/>
                </a:solidFill>
                <a:effectLst/>
                <a:latin typeface="+mn-lt"/>
                <a:ea typeface="+mn-ea"/>
                <a:cs typeface="+mn-cs"/>
              </a:rPr>
              <a:t> [1276]; </a:t>
            </a:r>
            <a:r>
              <a:rPr lang="en-GB" sz="1200" kern="1200" dirty="0" err="1">
                <a:solidFill>
                  <a:schemeClr val="tx1"/>
                </a:solidFill>
                <a:effectLst/>
                <a:latin typeface="+mn-lt"/>
                <a:ea typeface="+mn-ea"/>
                <a:cs typeface="+mn-cs"/>
              </a:rPr>
              <a:t>falda</a:t>
            </a:r>
            <a:r>
              <a:rPr lang="en-GB" sz="1200" kern="1200" dirty="0">
                <a:solidFill>
                  <a:schemeClr val="tx1"/>
                </a:solidFill>
                <a:effectLst/>
                <a:latin typeface="+mn-lt"/>
                <a:ea typeface="+mn-ea"/>
                <a:cs typeface="+mn-cs"/>
              </a:rPr>
              <a:t> [2743]; </a:t>
            </a:r>
            <a:r>
              <a:rPr lang="en-GB" sz="1200" kern="1200" dirty="0" err="1">
                <a:solidFill>
                  <a:schemeClr val="tx1"/>
                </a:solidFill>
                <a:effectLst/>
                <a:latin typeface="+mn-lt"/>
                <a:ea typeface="+mn-ea"/>
                <a:cs typeface="+mn-cs"/>
              </a:rPr>
              <a:t>mitad</a:t>
            </a:r>
            <a:r>
              <a:rPr lang="en-GB" sz="1200" kern="1200" dirty="0">
                <a:solidFill>
                  <a:schemeClr val="tx1"/>
                </a:solidFill>
                <a:effectLst/>
                <a:latin typeface="+mn-lt"/>
                <a:ea typeface="+mn-ea"/>
                <a:cs typeface="+mn-cs"/>
              </a:rPr>
              <a:t> [834]; </a:t>
            </a:r>
            <a:r>
              <a:rPr lang="en-GB" sz="1200" kern="1200" dirty="0" err="1">
                <a:solidFill>
                  <a:schemeClr val="tx1"/>
                </a:solidFill>
                <a:effectLst/>
                <a:latin typeface="+mn-lt"/>
                <a:ea typeface="+mn-ea"/>
                <a:cs typeface="+mn-cs"/>
              </a:rPr>
              <a:t>precio</a:t>
            </a:r>
            <a:r>
              <a:rPr lang="en-GB" sz="1200" kern="1200" dirty="0">
                <a:solidFill>
                  <a:schemeClr val="tx1"/>
                </a:solidFill>
                <a:effectLst/>
                <a:latin typeface="+mn-lt"/>
                <a:ea typeface="+mn-ea"/>
                <a:cs typeface="+mn-cs"/>
              </a:rPr>
              <a:t> [557]; </a:t>
            </a:r>
            <a:r>
              <a:rPr lang="en-GB" sz="1200" kern="1200" dirty="0" err="1">
                <a:solidFill>
                  <a:schemeClr val="tx1"/>
                </a:solidFill>
                <a:effectLst/>
                <a:latin typeface="+mn-lt"/>
                <a:ea typeface="+mn-ea"/>
                <a:cs typeface="+mn-cs"/>
              </a:rPr>
              <a:t>tipo</a:t>
            </a:r>
            <a:r>
              <a:rPr lang="en-GB" sz="1200" kern="1200" dirty="0">
                <a:solidFill>
                  <a:schemeClr val="tx1"/>
                </a:solidFill>
                <a:effectLst/>
                <a:latin typeface="+mn-lt"/>
                <a:ea typeface="+mn-ea"/>
                <a:cs typeface="+mn-cs"/>
              </a:rPr>
              <a:t> [168]; euro [2435]; </a:t>
            </a:r>
            <a:r>
              <a:rPr lang="en-GB" sz="1200" kern="1200" dirty="0" err="1">
                <a:solidFill>
                  <a:schemeClr val="tx1"/>
                </a:solidFill>
                <a:effectLst/>
                <a:latin typeface="+mn-lt"/>
                <a:ea typeface="+mn-ea"/>
                <a:cs typeface="+mn-cs"/>
              </a:rPr>
              <a:t>ligero</a:t>
            </a:r>
            <a:r>
              <a:rPr lang="en-GB" sz="1200" kern="1200" dirty="0">
                <a:solidFill>
                  <a:schemeClr val="tx1"/>
                </a:solidFill>
                <a:effectLst/>
                <a:latin typeface="+mn-lt"/>
                <a:ea typeface="+mn-ea"/>
                <a:cs typeface="+mn-cs"/>
              </a:rPr>
              <a:t> [1930]; </a:t>
            </a:r>
            <a:r>
              <a:rPr lang="en-GB" sz="1200" kern="1200" dirty="0" err="1">
                <a:solidFill>
                  <a:schemeClr val="tx1"/>
                </a:solidFill>
                <a:effectLst/>
                <a:latin typeface="+mn-lt"/>
                <a:ea typeface="+mn-ea"/>
                <a:cs typeface="+mn-cs"/>
              </a:rPr>
              <a:t>práctico</a:t>
            </a:r>
            <a:r>
              <a:rPr lang="en-GB" sz="1200" kern="1200" dirty="0">
                <a:solidFill>
                  <a:schemeClr val="tx1"/>
                </a:solidFill>
                <a:effectLst/>
                <a:latin typeface="+mn-lt"/>
                <a:ea typeface="+mn-ea"/>
                <a:cs typeface="+mn-cs"/>
              </a:rPr>
              <a:t> [2141]; </a:t>
            </a:r>
            <a:r>
              <a:rPr lang="en-GB" sz="1200" kern="1200" dirty="0" err="1">
                <a:solidFill>
                  <a:schemeClr val="tx1"/>
                </a:solidFill>
                <a:effectLst/>
                <a:latin typeface="+mn-lt"/>
                <a:ea typeface="+mn-ea"/>
                <a:cs typeface="+mn-cs"/>
              </a:rPr>
              <a:t>este</a:t>
            </a:r>
            <a:r>
              <a:rPr lang="en-GB" sz="1200"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Y8 3.2.4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grabar</a:t>
            </a:r>
            <a:r>
              <a:rPr lang="en-GB" sz="1200" b="0" i="0" u="none" strike="noStrike" kern="1200" cap="none" dirty="0">
                <a:solidFill>
                  <a:schemeClr val="tx1"/>
                </a:solidFill>
                <a:effectLst/>
                <a:latin typeface="+mn-lt"/>
                <a:ea typeface="Calibri"/>
                <a:cs typeface="Calibri"/>
                <a:sym typeface="Calibri"/>
              </a:rPr>
              <a:t> [1560]; </a:t>
            </a:r>
            <a:r>
              <a:rPr lang="en-GB" sz="1200" b="0" i="0" u="none" strike="noStrike" kern="1200" cap="none" dirty="0" err="1">
                <a:solidFill>
                  <a:schemeClr val="tx1"/>
                </a:solidFill>
                <a:effectLst/>
                <a:latin typeface="+mn-lt"/>
                <a:ea typeface="Calibri"/>
                <a:cs typeface="Calibri"/>
                <a:sym typeface="Calibri"/>
              </a:rPr>
              <a:t>tocar</a:t>
            </a:r>
            <a:r>
              <a:rPr lang="en-GB" sz="1200" b="0" i="0" u="none" strike="noStrike" kern="1200" cap="none" dirty="0">
                <a:solidFill>
                  <a:schemeClr val="tx1"/>
                </a:solidFill>
                <a:effectLst/>
                <a:latin typeface="+mn-lt"/>
                <a:ea typeface="Calibri"/>
                <a:cs typeface="Calibri"/>
                <a:sym typeface="Calibri"/>
              </a:rPr>
              <a:t> [327]; </a:t>
            </a:r>
            <a:r>
              <a:rPr lang="en-GB" sz="1200" b="0" i="0" u="none" strike="noStrike" kern="1200" cap="none" dirty="0" err="1">
                <a:solidFill>
                  <a:schemeClr val="tx1"/>
                </a:solidFill>
                <a:effectLst/>
                <a:latin typeface="+mn-lt"/>
                <a:ea typeface="Calibri"/>
                <a:cs typeface="Calibri"/>
                <a:sym typeface="Calibri"/>
              </a:rPr>
              <a:t>mostrar</a:t>
            </a:r>
            <a:r>
              <a:rPr lang="en-GB" sz="1200" b="0" i="0" u="none" strike="noStrike" kern="1200" cap="none" dirty="0">
                <a:solidFill>
                  <a:schemeClr val="tx1"/>
                </a:solidFill>
                <a:effectLst/>
                <a:latin typeface="+mn-lt"/>
                <a:ea typeface="Calibri"/>
                <a:cs typeface="Calibri"/>
                <a:sym typeface="Calibri"/>
              </a:rPr>
              <a:t> [330]; </a:t>
            </a:r>
            <a:r>
              <a:rPr lang="en-GB" sz="1200" b="0" i="0" u="none" strike="noStrike" kern="1200" cap="none" dirty="0" err="1">
                <a:solidFill>
                  <a:schemeClr val="tx1"/>
                </a:solidFill>
                <a:effectLst/>
                <a:latin typeface="+mn-lt"/>
                <a:ea typeface="Calibri"/>
                <a:cs typeface="Calibri"/>
                <a:sym typeface="Calibri"/>
              </a:rPr>
              <a:t>bajar</a:t>
            </a:r>
            <a:r>
              <a:rPr lang="en-GB" sz="1200" b="0" i="0" u="none" strike="noStrike" kern="1200" cap="none" dirty="0">
                <a:solidFill>
                  <a:schemeClr val="tx1"/>
                </a:solidFill>
                <a:effectLst/>
                <a:latin typeface="+mn-lt"/>
                <a:ea typeface="Calibri"/>
                <a:cs typeface="Calibri"/>
                <a:sym typeface="Calibri"/>
              </a:rPr>
              <a:t> [484]; </a:t>
            </a:r>
            <a:r>
              <a:rPr lang="en-GB" sz="1200" b="0" i="0" u="none" strike="noStrike" kern="1200" cap="none" dirty="0" err="1">
                <a:solidFill>
                  <a:schemeClr val="tx1"/>
                </a:solidFill>
                <a:effectLst/>
                <a:latin typeface="+mn-lt"/>
                <a:ea typeface="Calibri"/>
                <a:cs typeface="Calibri"/>
                <a:sym typeface="Calibri"/>
              </a:rPr>
              <a:t>saltar</a:t>
            </a:r>
            <a:r>
              <a:rPr lang="en-GB" sz="1200" b="0" i="0" u="none" strike="noStrike" kern="1200" cap="none" dirty="0">
                <a:solidFill>
                  <a:schemeClr val="tx1"/>
                </a:solidFill>
                <a:effectLst/>
                <a:latin typeface="+mn-lt"/>
                <a:ea typeface="Calibri"/>
                <a:cs typeface="Calibri"/>
                <a:sym typeface="Calibri"/>
              </a:rPr>
              <a:t> [1160]; </a:t>
            </a:r>
            <a:r>
              <a:rPr lang="en-GB" sz="1200" b="0" i="0" u="none" strike="noStrike" kern="1200" cap="none" dirty="0" err="1">
                <a:solidFill>
                  <a:schemeClr val="tx1"/>
                </a:solidFill>
                <a:effectLst/>
                <a:latin typeface="+mn-lt"/>
                <a:ea typeface="Calibri"/>
                <a:cs typeface="Calibri"/>
                <a:sym typeface="Calibri"/>
              </a:rPr>
              <a:t>pierna</a:t>
            </a:r>
            <a:r>
              <a:rPr lang="en-GB" sz="1200" b="0" i="0" u="none" strike="noStrike" kern="1200" cap="none" dirty="0">
                <a:solidFill>
                  <a:schemeClr val="tx1"/>
                </a:solidFill>
                <a:effectLst/>
                <a:latin typeface="+mn-lt"/>
                <a:ea typeface="Calibri"/>
                <a:cs typeface="Calibri"/>
                <a:sym typeface="Calibri"/>
              </a:rPr>
              <a:t> [776]; </a:t>
            </a:r>
            <a:r>
              <a:rPr lang="en-GB" sz="1200" b="0" i="0" u="none" strike="noStrike" kern="1200" cap="none" dirty="0" err="1">
                <a:solidFill>
                  <a:schemeClr val="tx1"/>
                </a:solidFill>
                <a:effectLst/>
                <a:latin typeface="+mn-lt"/>
                <a:ea typeface="Calibri"/>
                <a:cs typeface="Calibri"/>
                <a:sym typeface="Calibri"/>
              </a:rPr>
              <a:t>brazo</a:t>
            </a:r>
            <a:r>
              <a:rPr lang="en-GB" sz="1200" b="0" i="0" u="none" strike="noStrike" kern="1200" cap="none" dirty="0">
                <a:solidFill>
                  <a:schemeClr val="tx1"/>
                </a:solidFill>
                <a:effectLst/>
                <a:latin typeface="+mn-lt"/>
                <a:ea typeface="Calibri"/>
                <a:cs typeface="Calibri"/>
                <a:sym typeface="Calibri"/>
              </a:rPr>
              <a:t> [470]; mano [135]; </a:t>
            </a:r>
            <a:r>
              <a:rPr lang="en-GB" sz="1200" b="0" i="0" u="none" strike="noStrike" kern="1200" cap="none" dirty="0" err="1">
                <a:solidFill>
                  <a:schemeClr val="tx1"/>
                </a:solidFill>
                <a:effectLst/>
                <a:latin typeface="+mn-lt"/>
                <a:ea typeface="Calibri"/>
                <a:cs typeface="Calibri"/>
                <a:sym typeface="Calibri"/>
              </a:rPr>
              <a:t>alguien</a:t>
            </a:r>
            <a:r>
              <a:rPr lang="en-GB" sz="1200" b="0" i="0" u="none" strike="noStrike" kern="1200" cap="none" dirty="0">
                <a:solidFill>
                  <a:schemeClr val="tx1"/>
                </a:solidFill>
                <a:effectLst/>
                <a:latin typeface="+mn-lt"/>
                <a:ea typeface="Calibri"/>
                <a:cs typeface="Calibri"/>
                <a:sym typeface="Calibri"/>
              </a:rPr>
              <a:t> [346]; ya² [39]; </a:t>
            </a:r>
            <a:r>
              <a:rPr lang="en-GB" sz="1200" b="0" i="0" u="none" strike="noStrike" kern="1200" cap="none" dirty="0" err="1">
                <a:solidFill>
                  <a:schemeClr val="tx1"/>
                </a:solidFill>
                <a:effectLst/>
                <a:latin typeface="+mn-lt"/>
                <a:ea typeface="Calibri"/>
                <a:cs typeface="Calibri"/>
                <a:sym typeface="Calibri"/>
              </a:rPr>
              <a:t>ahora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mismo</a:t>
            </a:r>
            <a:r>
              <a:rPr lang="en-GB" sz="1200" b="0" i="0" u="none" strike="noStrike" kern="1200" cap="none" dirty="0">
                <a:solidFill>
                  <a:schemeClr val="tx1"/>
                </a:solidFill>
                <a:effectLst/>
                <a:latin typeface="+mn-lt"/>
                <a:ea typeface="Calibri"/>
                <a:cs typeface="Calibri"/>
                <a:sym typeface="Calibri"/>
              </a:rPr>
              <a:t> [81]</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r>
              <a:rPr lang="en-US" b="0" baseline="0" dirty="0"/>
              <a:t>2. </a:t>
            </a:r>
            <a:r>
              <a:rPr lang="en-US" b="0" dirty="0"/>
              <a:t>Click to show explanation of  </a:t>
            </a:r>
            <a:r>
              <a:rPr lang="en-US" b="0" baseline="0" dirty="0"/>
              <a:t>‘</a:t>
            </a:r>
            <a:r>
              <a:rPr lang="en-US" b="0" baseline="0" dirty="0" err="1"/>
              <a:t>su</a:t>
            </a:r>
            <a:r>
              <a:rPr lang="en-US" b="0" baseline="0" dirty="0"/>
              <a:t>’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80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a:t>introduce </a:t>
            </a:r>
            <a:r>
              <a:rPr lang="es-ES" b="0" dirty="0" err="1"/>
              <a:t>students</a:t>
            </a:r>
            <a:r>
              <a:rPr lang="es-ES" b="0" dirty="0"/>
              <a:t> to </a:t>
            </a:r>
            <a:r>
              <a:rPr lang="es-ES" b="0" dirty="0" err="1"/>
              <a:t>some</a:t>
            </a:r>
            <a:r>
              <a:rPr lang="es-ES" b="0" dirty="0"/>
              <a:t> cultural </a:t>
            </a:r>
            <a:r>
              <a:rPr lang="es-ES" b="0" dirty="0" err="1"/>
              <a:t>information</a:t>
            </a:r>
            <a:r>
              <a:rPr lang="es-ES" b="0" dirty="0"/>
              <a:t> </a:t>
            </a:r>
            <a:r>
              <a:rPr lang="es-ES" b="0" dirty="0" err="1"/>
              <a:t>about</a:t>
            </a:r>
            <a:r>
              <a:rPr lang="es-ES" b="0" dirty="0"/>
              <a:t> </a:t>
            </a:r>
            <a:r>
              <a:rPr lang="es-ES" b="0" dirty="0" err="1"/>
              <a:t>Mexico</a:t>
            </a:r>
            <a:r>
              <a:rPr lang="es-ES" b="0" dirty="0"/>
              <a:t>.</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read each sentence and give an oral translation.</a:t>
            </a:r>
          </a:p>
          <a:p>
            <a:pPr marL="228600" indent="-228600">
              <a:buAutoNum type="arabicPeriod"/>
            </a:pPr>
            <a:r>
              <a:rPr lang="en-GB" sz="1200" b="0" kern="1200" baseline="0" dirty="0">
                <a:solidFill>
                  <a:schemeClr val="tx1"/>
                </a:solidFill>
                <a:effectLst/>
                <a:latin typeface="+mn-lt"/>
                <a:ea typeface="+mn-ea"/>
                <a:cs typeface="+mn-cs"/>
              </a:rPr>
              <a:t>Students decide if the sentence is true or false.</a:t>
            </a:r>
          </a:p>
          <a:p>
            <a:pPr marL="228600" indent="-228600">
              <a:buAutoNum type="arabicPeriod"/>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a:t>
            </a:r>
          </a:p>
          <a:p>
            <a:pPr marL="0" indent="0">
              <a:buNone/>
            </a:pPr>
            <a:r>
              <a:rPr lang="en-GB" sz="1200" b="0" kern="1200" baseline="0" dirty="0">
                <a:solidFill>
                  <a:schemeClr val="tx1"/>
                </a:solidFill>
                <a:effectLst/>
                <a:latin typeface="+mn-lt"/>
                <a:ea typeface="+mn-ea"/>
                <a:cs typeface="+mn-cs"/>
              </a:rPr>
              <a:t>1. The teacher can clarify that this activity is not intended to be a test. It serves as an introduction to the topic and also to stimulate interest.</a:t>
            </a:r>
            <a:endParaRPr lang="es-GB" dirty="0"/>
          </a:p>
          <a:p>
            <a:r>
              <a:rPr lang="es-GB" dirty="0"/>
              <a:t>2. </a:t>
            </a:r>
            <a:r>
              <a:rPr lang="en-GB" dirty="0"/>
              <a:t>There </a:t>
            </a:r>
            <a:r>
              <a:rPr lang="es-GB" dirty="0"/>
              <a:t>are 69 languages in Mexico (68 native languages and Spanish)</a:t>
            </a:r>
            <a:r>
              <a:rPr lang="en-GB" dirty="0"/>
              <a:t>. Source: https://blog.xcaret.com/en/indigenous-languages-spoken-in-mexico/#:~:text=According%20to%20official%20data%2C%20there,Tzotzil%2C%20Tzeltal%2C%20and%20Maya. </a:t>
            </a:r>
          </a:p>
          <a:p>
            <a:r>
              <a:rPr lang="en-GB" dirty="0"/>
              <a:t>3. The ‘Día</a:t>
            </a:r>
            <a:r>
              <a:rPr lang="en-GB" baseline="0" dirty="0"/>
              <a:t> de Muertos’ may be used with or without an article according to the RAE. See </a:t>
            </a:r>
            <a:r>
              <a:rPr lang="en-GB" dirty="0"/>
              <a:t>https://twitter.com/RAEinforma/status/1190605751158476802.</a:t>
            </a:r>
          </a:p>
          <a:p>
            <a:endParaRPr lang="en-GB" dirty="0"/>
          </a:p>
          <a:p>
            <a:r>
              <a:rPr lang="en-GB" b="1" dirty="0"/>
              <a:t>Frequency of unknown words and</a:t>
            </a:r>
            <a:r>
              <a:rPr lang="en-GB" b="1" baseline="0" dirty="0"/>
              <a:t> cognates:</a:t>
            </a:r>
          </a:p>
          <a:p>
            <a:r>
              <a:rPr lang="en-GB" baseline="0" dirty="0" err="1"/>
              <a:t>originalmente</a:t>
            </a:r>
            <a:r>
              <a:rPr lang="en-GB" baseline="0" dirty="0"/>
              <a:t> [&gt;5000]; chocolate [3408]; </a:t>
            </a:r>
            <a:r>
              <a:rPr lang="en-GB" baseline="0" dirty="0" err="1"/>
              <a:t>pirámide</a:t>
            </a:r>
            <a:r>
              <a:rPr lang="en-GB" baseline="0" dirty="0"/>
              <a:t> [4615]; popular [790]; </a:t>
            </a:r>
            <a:r>
              <a:rPr lang="en-GB" baseline="0" dirty="0" err="1"/>
              <a:t>celebración</a:t>
            </a:r>
            <a:r>
              <a:rPr lang="en-GB" baseline="0" dirty="0"/>
              <a:t> [2711]</a:t>
            </a:r>
            <a:endParaRPr lang="en-GB" dirty="0"/>
          </a:p>
          <a:p>
            <a:endParaRPr lang="en-GB" dirty="0"/>
          </a:p>
          <a:p>
            <a:r>
              <a:rPr lang="en-GB" dirty="0"/>
              <a:t>Pyramid image by Phillip Martin and licensed under a </a:t>
            </a:r>
            <a:r>
              <a:rPr lang="en-GB" sz="1200" b="0" i="0" kern="1200" dirty="0">
                <a:solidFill>
                  <a:schemeClr val="tx1"/>
                </a:solidFill>
                <a:effectLst/>
                <a:latin typeface="+mn-lt"/>
                <a:ea typeface="+mn-ea"/>
                <a:cs typeface="+mn-cs"/>
                <a:hlinkClick r:id="rId3"/>
              </a:rPr>
              <a:t>Creative Commons Attribution-</a:t>
            </a:r>
            <a:r>
              <a:rPr lang="en-GB" sz="1200" b="0" i="0" kern="1200" dirty="0" err="1">
                <a:solidFill>
                  <a:schemeClr val="tx1"/>
                </a:solidFill>
                <a:effectLst/>
                <a:latin typeface="+mn-lt"/>
                <a:ea typeface="+mn-ea"/>
                <a:cs typeface="+mn-cs"/>
                <a:hlinkClick r:id="rId3"/>
              </a:rPr>
              <a:t>NonCommercial</a:t>
            </a:r>
            <a:r>
              <a:rPr lang="en-GB" sz="1200" b="0" i="0" kern="1200" dirty="0">
                <a:solidFill>
                  <a:schemeClr val="tx1"/>
                </a:solidFill>
                <a:effectLst/>
                <a:latin typeface="+mn-lt"/>
                <a:ea typeface="+mn-ea"/>
                <a:cs typeface="+mn-cs"/>
                <a:hlinkClick r:id="rId3"/>
              </a:rPr>
              <a:t>-</a:t>
            </a:r>
            <a:r>
              <a:rPr lang="en-GB" sz="1200" b="0" i="0" kern="1200" dirty="0" err="1">
                <a:solidFill>
                  <a:schemeClr val="tx1"/>
                </a:solidFill>
                <a:effectLst/>
                <a:latin typeface="+mn-lt"/>
                <a:ea typeface="+mn-ea"/>
                <a:cs typeface="+mn-cs"/>
                <a:hlinkClick r:id="rId3"/>
              </a:rPr>
              <a:t>NoDerivs</a:t>
            </a:r>
            <a:r>
              <a:rPr lang="en-GB" sz="1200" b="0" i="0" kern="1200" dirty="0">
                <a:solidFill>
                  <a:schemeClr val="tx1"/>
                </a:solidFill>
                <a:effectLst/>
                <a:latin typeface="+mn-lt"/>
                <a:ea typeface="+mn-ea"/>
                <a:cs typeface="+mn-cs"/>
                <a:hlinkClick r:id="rId3"/>
              </a:rPr>
              <a:t> 3.0 </a:t>
            </a:r>
            <a:r>
              <a:rPr lang="en-GB" sz="1200" b="0" i="0" kern="1200" dirty="0" err="1">
                <a:solidFill>
                  <a:schemeClr val="tx1"/>
                </a:solidFill>
                <a:effectLst/>
                <a:latin typeface="+mn-lt"/>
                <a:ea typeface="+mn-ea"/>
                <a:cs typeface="+mn-cs"/>
                <a:hlinkClick r:id="rId3"/>
              </a:rPr>
              <a:t>Unported</a:t>
            </a:r>
            <a:r>
              <a:rPr lang="en-GB" sz="1200" b="0" i="0" kern="1200" dirty="0">
                <a:solidFill>
                  <a:schemeClr val="tx1"/>
                </a:solidFill>
                <a:effectLst/>
                <a:latin typeface="+mn-lt"/>
                <a:ea typeface="+mn-ea"/>
                <a:cs typeface="+mn-cs"/>
                <a:hlinkClick r:id="rId3"/>
              </a:rPr>
              <a:t> License</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Retrieved from http://architecture.phillipmartin.info/world_aztec_pyramid.htm</a:t>
            </a:r>
          </a:p>
          <a:p>
            <a:r>
              <a:rPr lang="en-GB" dirty="0"/>
              <a:t>Other images also free</a:t>
            </a:r>
            <a:r>
              <a:rPr lang="en-GB" baseline="0" dirty="0"/>
              <a:t> to use from</a:t>
            </a:r>
            <a:endParaRPr lang="en-GB" dirty="0"/>
          </a:p>
          <a:p>
            <a:br>
              <a:rPr lang="en-GB" sz="1200" b="0" i="0" u="none" strike="noStrike" kern="1200" dirty="0">
                <a:solidFill>
                  <a:schemeClr val="tx1"/>
                </a:solidFill>
                <a:effectLst/>
                <a:latin typeface="+mn-lt"/>
                <a:ea typeface="+mn-ea"/>
                <a:cs typeface="+mn-cs"/>
              </a:rPr>
            </a:b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029063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Omit slides 12/13 with more able students, and instead do the reading on slide 15 that follows the listening.</a:t>
            </a:r>
          </a:p>
          <a:p>
            <a:endParaRPr lang="en-GB" b="1" dirty="0"/>
          </a:p>
          <a:p>
            <a:r>
              <a:rPr lang="en-GB" b="1" dirty="0"/>
              <a:t>Timing: </a:t>
            </a:r>
            <a:r>
              <a:rPr lang="en-GB" b="0" dirty="0"/>
              <a:t>6 minutes</a:t>
            </a:r>
          </a:p>
          <a:p>
            <a:endParaRPr lang="en-GB" b="0" dirty="0"/>
          </a:p>
          <a:p>
            <a:r>
              <a:rPr lang="en-GB" b="1" dirty="0"/>
              <a:t>Aim: </a:t>
            </a:r>
            <a:r>
              <a:rPr lang="en-GB" dirty="0"/>
              <a:t>to recognise the </a:t>
            </a:r>
            <a:r>
              <a:rPr lang="en-GB" baseline="0" dirty="0"/>
              <a:t>gender and animacy of the noun and use this to decide the meaning of ‘</a:t>
            </a:r>
            <a:r>
              <a:rPr lang="en-GB" baseline="0" dirty="0" err="1"/>
              <a:t>su</a:t>
            </a:r>
            <a:r>
              <a:rPr lang="en-GB" baseline="0" dirty="0"/>
              <a:t>’.</a:t>
            </a:r>
          </a:p>
          <a:p>
            <a:endParaRPr lang="en-GB" baseline="0"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read each sentence and write the correct of meaning of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  (e.g. 1=her),</a:t>
            </a:r>
            <a:r>
              <a:rPr lang="en-GB" sz="1200" kern="1200" baseline="0" dirty="0">
                <a:solidFill>
                  <a:schemeClr val="tx1"/>
                </a:solidFill>
                <a:effectLst/>
                <a:latin typeface="+mn-lt"/>
                <a:ea typeface="+mn-ea"/>
                <a:cs typeface="+mn-cs"/>
              </a:rPr>
              <a:t> depending on the noun referred to in the first sentence (whether it is animate or inanimate, and, if animate, whether male or female).</a:t>
            </a:r>
            <a:endParaRPr lang="en-GB" sz="1200" kern="1200" dirty="0">
              <a:solidFill>
                <a:schemeClr val="tx1"/>
              </a:solidFill>
              <a:effectLst/>
              <a:latin typeface="+mn-lt"/>
              <a:ea typeface="+mn-ea"/>
              <a:cs typeface="+mn-cs"/>
            </a:endParaRPr>
          </a:p>
          <a:p>
            <a:pPr marL="228600" indent="-228600">
              <a:buAutoNum type="arabicPeriod"/>
            </a:pPr>
            <a:r>
              <a:rPr lang="en-GB" sz="1200" b="0" kern="1200" baseline="0" dirty="0">
                <a:solidFill>
                  <a:schemeClr val="tx1"/>
                </a:solidFill>
                <a:effectLst/>
                <a:latin typeface="+mn-lt"/>
                <a:ea typeface="+mn-ea"/>
                <a:cs typeface="+mn-cs"/>
              </a:rPr>
              <a:t>Show the answers one by one and elicit oral translations of the sentences English.</a:t>
            </a:r>
            <a:endParaRPr lang="en-GB" baseline="0" dirty="0"/>
          </a:p>
          <a:p>
            <a:endParaRPr lang="en-GB" baseline="0" dirty="0"/>
          </a:p>
          <a:p>
            <a:r>
              <a:rPr lang="en-GB" b="1" baseline="0" dirty="0"/>
              <a:t>Notes</a:t>
            </a:r>
            <a:r>
              <a:rPr lang="en-GB" baseline="0" dirty="0"/>
              <a:t>:</a:t>
            </a:r>
          </a:p>
          <a:p>
            <a:r>
              <a:rPr lang="en-GB" baseline="0" dirty="0"/>
              <a:t>1. Students may also need to use the gender of the article to inform their choices here (e.g., seeing ‘una’ before ‘</a:t>
            </a:r>
            <a:r>
              <a:rPr lang="en-GB" baseline="0" dirty="0" err="1"/>
              <a:t>artista</a:t>
            </a:r>
            <a:r>
              <a:rPr lang="en-GB" baseline="0" dirty="0"/>
              <a:t>’, as the gender of this noun is invariable).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Some words are deliberately not glossed for two reasons: 1) they are not needed to work out the meaning of ‘</a:t>
            </a:r>
            <a:r>
              <a:rPr lang="en-GB" baseline="0" dirty="0" err="1"/>
              <a:t>su</a:t>
            </a:r>
            <a:r>
              <a:rPr lang="en-GB" baseline="0" dirty="0"/>
              <a:t>’ and 2) they are near-cognates (see below).</a:t>
            </a:r>
          </a:p>
          <a:p>
            <a:pPr marL="0" indent="0">
              <a:buNone/>
            </a:pPr>
            <a:endParaRPr lang="en-GB" baseline="0" dirty="0"/>
          </a:p>
          <a:p>
            <a:r>
              <a:rPr lang="en-GB" b="1" dirty="0"/>
              <a:t>Frequency of unknown words and</a:t>
            </a:r>
            <a:r>
              <a:rPr lang="en-GB" b="1" baseline="0" dirty="0"/>
              <a:t> cognates:</a:t>
            </a:r>
          </a:p>
          <a:p>
            <a:r>
              <a:rPr lang="en-GB" baseline="0" dirty="0"/>
              <a:t>Cantante [2105]; festival [3194]; cultural [714]; </a:t>
            </a:r>
            <a:r>
              <a:rPr lang="en-GB" baseline="0" dirty="0" err="1"/>
              <a:t>artista</a:t>
            </a:r>
            <a:r>
              <a:rPr lang="en-GB" baseline="0" dirty="0"/>
              <a:t> [817]; actor [1533]; </a:t>
            </a:r>
            <a:r>
              <a:rPr lang="en-GB" baseline="0" dirty="0" err="1"/>
              <a:t>pirámide</a:t>
            </a:r>
            <a:r>
              <a:rPr lang="en-GB" baseline="0" dirty="0"/>
              <a:t> [4615]; metro [798]</a:t>
            </a:r>
          </a:p>
          <a:p>
            <a:pPr marL="0" indent="0">
              <a:buNone/>
            </a:pPr>
            <a:endParaRPr lang="en-GB" baseline="0" dirty="0"/>
          </a:p>
          <a:p>
            <a:r>
              <a:rPr lang="en-GB" dirty="0"/>
              <a:t>Mexico flag by Daniel Utz</a:t>
            </a:r>
            <a:r>
              <a:rPr lang="en-GB" baseline="0" dirty="0"/>
              <a:t> and licensed under </a:t>
            </a:r>
            <a:r>
              <a:rPr lang="en-GB" sz="1200" u="sng" kern="1200" dirty="0">
                <a:solidFill>
                  <a:schemeClr val="tx1"/>
                </a:solidFill>
                <a:effectLst/>
                <a:latin typeface="+mn-lt"/>
                <a:ea typeface="+mn-ea"/>
                <a:cs typeface="+mn-cs"/>
                <a:hlinkClick r:id="rId3"/>
              </a:rPr>
              <a:t>CC BY-SA 4.0</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Retrieved from https://openmoji.org/library/#search=mexico</a:t>
            </a:r>
            <a:endParaRPr lang="en-GB" dirty="0"/>
          </a:p>
        </p:txBody>
      </p:sp>
      <p:sp>
        <p:nvSpPr>
          <p:cNvPr id="4" name="Slide Number Placeholder 3"/>
          <p:cNvSpPr>
            <a:spLocks noGrp="1"/>
          </p:cNvSpPr>
          <p:nvPr>
            <p:ph type="sldNum" sz="quarter" idx="5"/>
          </p:nvPr>
        </p:nvSpPr>
        <p:spPr/>
        <p:txBody>
          <a:bodyPr/>
          <a:lstStyle/>
          <a:p>
            <a:fld id="{331E22BF-4B9C-438E-A96E-3B2705677413}" type="slidenum">
              <a:rPr lang="en-GB" smtClean="0"/>
              <a:t>12</a:t>
            </a:fld>
            <a:endParaRPr lang="en-GB"/>
          </a:p>
        </p:txBody>
      </p:sp>
    </p:spTree>
    <p:extLst>
      <p:ext uri="{BB962C8B-B14F-4D97-AF65-F5344CB8AC3E}">
        <p14:creationId xmlns:p14="http://schemas.microsoft.com/office/powerpoint/2010/main" val="177997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Omit this activity with lower proficiency students and instead do the previous reading.</a:t>
            </a:r>
          </a:p>
          <a:p>
            <a:endParaRPr lang="en-US" b="1" dirty="0"/>
          </a:p>
          <a:p>
            <a:r>
              <a:rPr lang="en-US" b="1" dirty="0"/>
              <a:t>Timing: </a:t>
            </a:r>
            <a:r>
              <a:rPr lang="en-US" b="0" i="0" dirty="0"/>
              <a:t>7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su</a:t>
            </a:r>
            <a:r>
              <a:rPr lang="en-US" b="0" i="0" baseline="0" dirty="0"/>
              <a:t>’ or ‘sus’).</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visitante</a:t>
            </a:r>
            <a:r>
              <a:rPr lang="en-GB" b="0" baseline="0" dirty="0">
                <a:sym typeface="Wingdings" panose="05000000000000000000" pitchFamily="2" charset="2"/>
              </a:rPr>
              <a:t> [2428]; </a:t>
            </a:r>
            <a:r>
              <a:rPr lang="en-GB" b="0" baseline="0" dirty="0" err="1">
                <a:sym typeface="Wingdings" panose="05000000000000000000" pitchFamily="2" charset="2"/>
              </a:rPr>
              <a:t>lago</a:t>
            </a:r>
            <a:r>
              <a:rPr lang="en-GB" b="0" baseline="0" dirty="0">
                <a:sym typeface="Wingdings" panose="05000000000000000000" pitchFamily="2" charset="2"/>
              </a:rPr>
              <a:t> [2151]; bosque [1444]; local [734]; ideal [2388]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Image from </a:t>
            </a:r>
            <a:r>
              <a:rPr lang="en-GB" b="0" baseline="0" dirty="0" err="1">
                <a:sym typeface="Wingdings" panose="05000000000000000000" pitchFamily="2" charset="2"/>
              </a:rPr>
              <a:t>Pixabay</a:t>
            </a:r>
            <a:r>
              <a:rPr lang="en-GB" b="0" baseline="0" dirty="0">
                <a:sym typeface="Wingdings" panose="05000000000000000000" pitchFamily="2" charset="2"/>
              </a:rPr>
              <a:t> (free to use)</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75302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endParaRPr lang="en-GB" b="0" dirty="0"/>
          </a:p>
          <a:p>
            <a:r>
              <a:rPr lang="en-GB" b="0" dirty="0"/>
              <a:t>This</a:t>
            </a:r>
            <a:r>
              <a:rPr lang="en-GB" b="0" baseline="0" dirty="0"/>
              <a:t> slide can be used to explain the references to food on the previous slide.   </a:t>
            </a:r>
          </a:p>
          <a:p>
            <a:endParaRPr lang="en-GB" b="0" baseline="0" dirty="0"/>
          </a:p>
          <a:p>
            <a:r>
              <a:rPr lang="en-GB" b="0" baseline="0" dirty="0"/>
              <a:t>Mole image and Tacos image from Pixabay.com and free to use.</a:t>
            </a:r>
          </a:p>
          <a:p>
            <a:r>
              <a:rPr lang="en-GB" b="0" baseline="0" dirty="0"/>
              <a:t>Tamal image from Clipart Library and free to use.</a:t>
            </a:r>
          </a:p>
          <a:p>
            <a:endParaRPr lang="en-GB" dirty="0"/>
          </a:p>
        </p:txBody>
      </p:sp>
      <p:sp>
        <p:nvSpPr>
          <p:cNvPr id="4" name="Slide Number Placeholder 3"/>
          <p:cNvSpPr>
            <a:spLocks noGrp="1"/>
          </p:cNvSpPr>
          <p:nvPr>
            <p:ph type="sldNum" sz="quarter" idx="5"/>
          </p:nvPr>
        </p:nvSpPr>
        <p:spPr/>
        <p:txBody>
          <a:bodyPr/>
          <a:lstStyle/>
          <a:p>
            <a:fld id="{331E22BF-4B9C-438E-A96E-3B2705677413}" type="slidenum">
              <a:rPr lang="en-GB" smtClean="0"/>
              <a:t>15</a:t>
            </a:fld>
            <a:endParaRPr lang="en-GB"/>
          </a:p>
        </p:txBody>
      </p:sp>
    </p:spTree>
    <p:extLst>
      <p:ext uri="{BB962C8B-B14F-4D97-AF65-F5344CB8AC3E}">
        <p14:creationId xmlns:p14="http://schemas.microsoft.com/office/powerpoint/2010/main" val="296560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 </a:t>
            </a:r>
          </a:p>
          <a:p>
            <a:endParaRPr lang="en-US" b="1" dirty="0"/>
          </a:p>
          <a:p>
            <a:r>
              <a:rPr lang="en-US" b="1" dirty="0"/>
              <a:t>Aims:</a:t>
            </a:r>
            <a:r>
              <a:rPr lang="en-US" b="1" baseline="0" dirty="0"/>
              <a:t> </a:t>
            </a:r>
          </a:p>
          <a:p>
            <a:r>
              <a:rPr lang="en-GB" sz="1200" b="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identify the form of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 (singular or plural)</a:t>
            </a:r>
            <a:r>
              <a:rPr lang="en-GB" sz="1200" kern="1200" baseline="0" dirty="0">
                <a:solidFill>
                  <a:schemeClr val="tx1"/>
                </a:solidFill>
                <a:effectLst/>
                <a:latin typeface="+mn-lt"/>
                <a:ea typeface="+mn-ea"/>
                <a:cs typeface="+mn-cs"/>
              </a:rPr>
              <a:t> and use this </a:t>
            </a:r>
            <a:r>
              <a:rPr lang="en-GB" sz="1200" kern="1200" dirty="0">
                <a:solidFill>
                  <a:schemeClr val="tx1"/>
                </a:solidFill>
                <a:effectLst/>
                <a:latin typeface="+mn-lt"/>
                <a:ea typeface="+mn-ea"/>
                <a:cs typeface="+mn-cs"/>
              </a:rPr>
              <a:t>to</a:t>
            </a:r>
            <a:r>
              <a:rPr lang="en-GB" sz="1200" kern="1200" baseline="0" dirty="0">
                <a:solidFill>
                  <a:schemeClr val="tx1"/>
                </a:solidFill>
                <a:effectLst/>
                <a:latin typeface="+mn-lt"/>
                <a:ea typeface="+mn-ea"/>
                <a:cs typeface="+mn-cs"/>
              </a:rPr>
              <a:t> decide </a:t>
            </a:r>
            <a:r>
              <a:rPr lang="en-GB" sz="1200" kern="1200" dirty="0">
                <a:solidFill>
                  <a:schemeClr val="tx1"/>
                </a:solidFill>
                <a:effectLst/>
                <a:latin typeface="+mn-lt"/>
                <a:ea typeface="+mn-ea"/>
                <a:cs typeface="+mn-cs"/>
              </a:rPr>
              <a:t>which noun (A or B) is missing.</a:t>
            </a:r>
          </a:p>
          <a:p>
            <a:r>
              <a:rPr lang="en-GB" sz="1200" kern="1200" dirty="0">
                <a:solidFill>
                  <a:schemeClr val="tx1"/>
                </a:solidFill>
                <a:effectLst/>
                <a:latin typeface="+mn-lt"/>
                <a:ea typeface="+mn-ea"/>
                <a:cs typeface="+mn-cs"/>
              </a:rPr>
              <a:t>to recognise the animacy and gender of the subject and use this to work out the meaning of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a:t>
            </a:r>
            <a:r>
              <a:rPr lang="en-GB" sz="1200" kern="1200" baseline="0" dirty="0">
                <a:solidFill>
                  <a:schemeClr val="tx1"/>
                </a:solidFill>
                <a:effectLst/>
                <a:latin typeface="+mn-lt"/>
                <a:ea typeface="+mn-ea"/>
                <a:cs typeface="+mn-cs"/>
              </a:rPr>
              <a:t>’ (his, her or its).</a:t>
            </a:r>
          </a:p>
          <a:p>
            <a:r>
              <a:rPr lang="en-GB" sz="1200" kern="1200" baseline="0" dirty="0">
                <a:solidFill>
                  <a:schemeClr val="tx1"/>
                </a:solidFill>
                <a:effectLst/>
                <a:latin typeface="+mn-lt"/>
                <a:ea typeface="+mn-ea"/>
                <a:cs typeface="+mn-cs"/>
              </a:rPr>
              <a:t>to understand the sentences in their entirety.</a:t>
            </a:r>
            <a:endParaRPr lang="en-GB" sz="1200" kern="1200" dirty="0">
              <a:solidFill>
                <a:schemeClr val="tx1"/>
              </a:solidFill>
              <a:effectLst/>
              <a:latin typeface="+mn-lt"/>
              <a:ea typeface="+mn-ea"/>
              <a:cs typeface="+mn-cs"/>
            </a:endParaRPr>
          </a:p>
          <a:p>
            <a:endParaRPr lang="en-US" b="1" dirty="0"/>
          </a:p>
          <a:p>
            <a:r>
              <a:rPr lang="en-US" b="1" dirty="0"/>
              <a:t>Procedure:</a:t>
            </a:r>
          </a:p>
          <a:p>
            <a:r>
              <a:rPr lang="en-US" b="0" dirty="0"/>
              <a:t>1. Students copy the grid into their books.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US" b="0" baseline="0" dirty="0"/>
              <a:t>Click on the blue action button to play the sentence. </a:t>
            </a:r>
            <a:r>
              <a:rPr lang="en-US" b="0" dirty="0"/>
              <a:t>Students will </a:t>
            </a:r>
            <a:r>
              <a:rPr lang="en-US" b="0" baseline="0" dirty="0"/>
              <a:t>hear the sentence with the noun in column A or B bleeped out. They will need to pay attention to the possessive adjective (</a:t>
            </a:r>
            <a:r>
              <a:rPr lang="en-US" b="0" baseline="0" dirty="0" err="1"/>
              <a:t>su</a:t>
            </a:r>
            <a:r>
              <a:rPr lang="en-US" b="0" baseline="0" dirty="0"/>
              <a:t> or sus) to establish which word (A or B) is missing. They may wish to write the possessive adjective down to help them do this.</a:t>
            </a:r>
          </a:p>
          <a:p>
            <a:r>
              <a:rPr lang="en-US" b="0" baseline="0" dirty="0"/>
              <a:t>3. Students listen again. This time they decide whether ‘</a:t>
            </a:r>
            <a:r>
              <a:rPr lang="en-US" b="0" baseline="0" dirty="0" err="1"/>
              <a:t>su</a:t>
            </a:r>
            <a:r>
              <a:rPr lang="en-US" b="0" baseline="0" dirty="0"/>
              <a:t>’ means ‘his’, ‘her’ or ‘its’, based on the subject that they hear. To help them do this, pictures of the four people mentioned are provided, too.</a:t>
            </a:r>
          </a:p>
          <a:p>
            <a:r>
              <a:rPr lang="en-US" b="0" baseline="0" dirty="0"/>
              <a:t>4. Answers can be checked by listening to the full audio (beige buttons) or simply by clicking. This is also a chance to check understanding of the sentences via oral translation into English.</a:t>
            </a:r>
          </a:p>
          <a:p>
            <a:endParaRPr lang="en-US" b="0" dirty="0"/>
          </a:p>
          <a:p>
            <a:r>
              <a:rPr lang="en-US" b="1" dirty="0"/>
              <a:t>Transcript:</a:t>
            </a:r>
          </a:p>
          <a:p>
            <a:r>
              <a:rPr lang="en-US" b="0" baseline="0" dirty="0"/>
              <a:t>Words in brackets are bleeped out.</a:t>
            </a:r>
            <a:endParaRPr lang="en-US" b="0" dirty="0"/>
          </a:p>
          <a:p>
            <a:r>
              <a:rPr lang="en-US" b="1" dirty="0"/>
              <a:t>Gold buttons (gapped audio)</a:t>
            </a:r>
          </a:p>
          <a:p>
            <a:pPr marL="228600" indent="-228600">
              <a:buAutoNum type="arabicPeriod"/>
            </a:pPr>
            <a:r>
              <a:rPr lang="en-US" b="0" dirty="0"/>
              <a:t>México es</a:t>
            </a:r>
            <a:r>
              <a:rPr lang="en-US" b="0" baseline="0" dirty="0"/>
              <a:t> un </a:t>
            </a:r>
            <a:r>
              <a:rPr lang="en-US" b="0" baseline="0" dirty="0" err="1"/>
              <a:t>país</a:t>
            </a:r>
            <a:r>
              <a:rPr lang="en-US" b="0" baseline="0" dirty="0"/>
              <a:t> con </a:t>
            </a:r>
            <a:r>
              <a:rPr lang="en-US" b="0" baseline="0" dirty="0" err="1"/>
              <a:t>mucha</a:t>
            </a:r>
            <a:r>
              <a:rPr lang="en-US" b="0" baseline="0" dirty="0"/>
              <a:t> </a:t>
            </a:r>
            <a:r>
              <a:rPr lang="en-US" b="0" baseline="0" dirty="0" err="1"/>
              <a:t>cultura</a:t>
            </a:r>
            <a:r>
              <a:rPr lang="en-US" b="0" baseline="0" dirty="0"/>
              <a:t>. </a:t>
            </a:r>
            <a:r>
              <a:rPr lang="en-US" b="0" dirty="0"/>
              <a:t>Sus</a:t>
            </a:r>
            <a:r>
              <a:rPr lang="en-US" b="0" baseline="0" dirty="0"/>
              <a:t> [beep] son </a:t>
            </a:r>
            <a:r>
              <a:rPr lang="en-US" b="0" baseline="0" dirty="0" err="1"/>
              <a:t>conocidas</a:t>
            </a:r>
            <a:r>
              <a:rPr lang="en-US" b="0" baseline="0" dirty="0"/>
              <a:t> </a:t>
            </a:r>
            <a:r>
              <a:rPr lang="en-US" b="0" baseline="0" dirty="0" err="1"/>
              <a:t>en</a:t>
            </a:r>
            <a:r>
              <a:rPr lang="en-US" b="0" baseline="0" dirty="0"/>
              <a:t> </a:t>
            </a:r>
            <a:r>
              <a:rPr lang="en-US" b="0" baseline="0" dirty="0" err="1"/>
              <a:t>todas</a:t>
            </a:r>
            <a:r>
              <a:rPr lang="en-US" b="0" baseline="0" dirty="0"/>
              <a:t> </a:t>
            </a:r>
            <a:r>
              <a:rPr lang="en-US" b="0" baseline="0" dirty="0" err="1"/>
              <a:t>partes</a:t>
            </a:r>
            <a:r>
              <a:rPr lang="en-US" b="0" baseline="0" dirty="0"/>
              <a:t> del </a:t>
            </a:r>
            <a:r>
              <a:rPr lang="en-US" b="0" baseline="0" dirty="0" err="1"/>
              <a:t>mundo</a:t>
            </a:r>
            <a:r>
              <a:rPr lang="en-US" b="0" baseline="0" dirty="0"/>
              <a:t>.</a:t>
            </a:r>
          </a:p>
          <a:p>
            <a:pPr marL="228600" indent="-228600">
              <a:buAutoNum type="arabicPeriod"/>
            </a:pPr>
            <a:r>
              <a:rPr lang="en-US" b="0" baseline="0" dirty="0"/>
              <a:t>Natalia </a:t>
            </a:r>
            <a:r>
              <a:rPr lang="en-US" b="0" baseline="0" dirty="0" err="1"/>
              <a:t>LaFourcade</a:t>
            </a:r>
            <a:r>
              <a:rPr lang="en-US" b="0" baseline="0" dirty="0"/>
              <a:t> </a:t>
            </a:r>
            <a:r>
              <a:rPr lang="en-US" b="0" baseline="0" dirty="0" err="1"/>
              <a:t>canta</a:t>
            </a:r>
            <a:r>
              <a:rPr lang="en-US" b="0" baseline="0" dirty="0"/>
              <a:t> </a:t>
            </a:r>
            <a:r>
              <a:rPr lang="en-US" b="0" baseline="0" dirty="0" err="1"/>
              <a:t>muy</a:t>
            </a:r>
            <a:r>
              <a:rPr lang="en-US" b="0" baseline="0" dirty="0"/>
              <a:t> bien. </a:t>
            </a:r>
            <a:r>
              <a:rPr lang="en-US" b="0" baseline="0" dirty="0" err="1"/>
              <a:t>Su</a:t>
            </a:r>
            <a:r>
              <a:rPr lang="en-US" b="0" baseline="0" dirty="0"/>
              <a:t> [beep] Un Canto por México, es </a:t>
            </a:r>
            <a:r>
              <a:rPr lang="en-US" b="0" baseline="0" dirty="0" err="1"/>
              <a:t>muy</a:t>
            </a:r>
            <a:r>
              <a:rPr lang="en-US" b="0" baseline="0" dirty="0"/>
              <a:t> popular.</a:t>
            </a:r>
          </a:p>
          <a:p>
            <a:pPr marL="228600" indent="-228600">
              <a:buAutoNum type="arabicPeriod"/>
            </a:pPr>
            <a:r>
              <a:rPr lang="en-US" b="0" baseline="0" dirty="0"/>
              <a:t>Gael García Bernal es actor, </a:t>
            </a:r>
            <a:r>
              <a:rPr lang="en-US" b="0" baseline="0" dirty="0" err="1"/>
              <a:t>pero</a:t>
            </a:r>
            <a:r>
              <a:rPr lang="en-US" b="0" baseline="0" dirty="0"/>
              <a:t> </a:t>
            </a:r>
            <a:r>
              <a:rPr lang="en-US" b="0" baseline="0" dirty="0" err="1"/>
              <a:t>también</a:t>
            </a:r>
            <a:r>
              <a:rPr lang="en-US" b="0" baseline="0" dirty="0"/>
              <a:t> es director. Sus [beep] </a:t>
            </a:r>
            <a:r>
              <a:rPr lang="en-US" b="0" baseline="0" dirty="0" err="1"/>
              <a:t>tienen</a:t>
            </a:r>
            <a:r>
              <a:rPr lang="en-US" b="0" baseline="0" dirty="0"/>
              <a:t> </a:t>
            </a:r>
            <a:r>
              <a:rPr lang="en-US" b="0" baseline="0" dirty="0" err="1"/>
              <a:t>mucho</a:t>
            </a:r>
            <a:r>
              <a:rPr lang="en-US" b="0" baseline="0" dirty="0"/>
              <a:t> </a:t>
            </a:r>
            <a:r>
              <a:rPr lang="en-US" b="0" baseline="0" dirty="0" err="1"/>
              <a:t>éxito</a:t>
            </a:r>
            <a:r>
              <a:rPr lang="en-US" b="0" baseline="0" dirty="0"/>
              <a:t>.</a:t>
            </a:r>
          </a:p>
          <a:p>
            <a:pPr marL="228600" indent="-228600">
              <a:buAutoNum type="arabicPeriod"/>
            </a:pPr>
            <a:r>
              <a:rPr lang="en-US" b="0" baseline="0" dirty="0"/>
              <a:t>Octavio Paz es un </a:t>
            </a:r>
            <a:r>
              <a:rPr lang="en-US" b="0" baseline="0" dirty="0" err="1"/>
              <a:t>autor</a:t>
            </a:r>
            <a:r>
              <a:rPr lang="en-US" b="0" baseline="0" dirty="0"/>
              <a:t> </a:t>
            </a:r>
            <a:r>
              <a:rPr lang="en-US" b="0" baseline="0" dirty="0" err="1"/>
              <a:t>mexicano</a:t>
            </a:r>
            <a:r>
              <a:rPr lang="en-US" b="0" baseline="0" dirty="0"/>
              <a:t> con un Premio Nobel de </a:t>
            </a:r>
            <a:r>
              <a:rPr lang="en-US" b="0" baseline="0" dirty="0" err="1"/>
              <a:t>Literatura</a:t>
            </a:r>
            <a:r>
              <a:rPr lang="en-US" b="0" baseline="0" dirty="0"/>
              <a:t>. Sus [beep] </a:t>
            </a:r>
            <a:r>
              <a:rPr lang="en-US" b="0" baseline="0" dirty="0" err="1"/>
              <a:t>hablan</a:t>
            </a:r>
            <a:r>
              <a:rPr lang="en-US" b="0" baseline="0" dirty="0"/>
              <a:t> </a:t>
            </a:r>
            <a:r>
              <a:rPr lang="en-US" b="0" baseline="0" dirty="0" err="1"/>
              <a:t>sobre</a:t>
            </a:r>
            <a:r>
              <a:rPr lang="en-US" b="0" baseline="0" dirty="0"/>
              <a:t> la </a:t>
            </a:r>
            <a:r>
              <a:rPr lang="en-US" b="0" baseline="0" dirty="0" err="1"/>
              <a:t>vida</a:t>
            </a:r>
            <a:r>
              <a:rPr lang="en-US" b="0" baseline="0" dirty="0"/>
              <a:t> y la </a:t>
            </a:r>
            <a:r>
              <a:rPr lang="en-US" b="0" baseline="0" dirty="0" err="1"/>
              <a:t>naturaleza</a:t>
            </a:r>
            <a:r>
              <a:rPr lang="en-US" b="0" baseline="0" dirty="0"/>
              <a:t>.</a:t>
            </a:r>
          </a:p>
          <a:p>
            <a:pPr marL="228600" indent="-228600">
              <a:buAutoNum type="arabicPeriod"/>
            </a:pPr>
            <a:r>
              <a:rPr lang="en-US" b="0" baseline="0" dirty="0"/>
              <a:t>Frida Kahlo es una </a:t>
            </a:r>
            <a:r>
              <a:rPr lang="en-US" b="0" baseline="0" dirty="0" err="1"/>
              <a:t>artista</a:t>
            </a:r>
            <a:r>
              <a:rPr lang="en-US" b="0" baseline="0" dirty="0"/>
              <a:t> </a:t>
            </a:r>
            <a:r>
              <a:rPr lang="en-US" b="0" baseline="0" dirty="0" err="1"/>
              <a:t>muy</a:t>
            </a:r>
            <a:r>
              <a:rPr lang="en-US" b="0" baseline="0" dirty="0"/>
              <a:t> especial. </a:t>
            </a:r>
            <a:r>
              <a:rPr lang="en-US" b="0" baseline="0" dirty="0" err="1"/>
              <a:t>Su</a:t>
            </a:r>
            <a:r>
              <a:rPr lang="en-US" b="0" baseline="0" dirty="0"/>
              <a:t> [beep] de </a:t>
            </a:r>
            <a:r>
              <a:rPr lang="en-US" b="0" baseline="0" dirty="0" err="1"/>
              <a:t>pintar</a:t>
            </a:r>
            <a:r>
              <a:rPr lang="en-US" b="0" baseline="0" dirty="0"/>
              <a:t> es </a:t>
            </a:r>
            <a:r>
              <a:rPr lang="en-US" b="0" baseline="0" dirty="0" err="1"/>
              <a:t>única</a:t>
            </a:r>
            <a:r>
              <a:rPr lang="en-US" b="0" baseline="0" dirty="0"/>
              <a:t>.</a:t>
            </a:r>
          </a:p>
          <a:p>
            <a:pPr marL="228600" indent="-228600">
              <a:buAutoNum type="arabicPeriod"/>
            </a:pPr>
            <a:r>
              <a:rPr lang="en-US" b="0" baseline="0" dirty="0"/>
              <a:t>La zona de </a:t>
            </a:r>
            <a:r>
              <a:rPr lang="en-US" b="0" baseline="0" dirty="0" err="1"/>
              <a:t>Toniná</a:t>
            </a:r>
            <a:r>
              <a:rPr lang="en-US" b="0" baseline="0" dirty="0"/>
              <a:t> </a:t>
            </a:r>
            <a:r>
              <a:rPr lang="en-US" b="0" baseline="0" dirty="0" err="1"/>
              <a:t>fue</a:t>
            </a:r>
            <a:r>
              <a:rPr lang="en-US" b="0" baseline="0" dirty="0"/>
              <a:t> </a:t>
            </a:r>
            <a:r>
              <a:rPr lang="en-US" b="0" baseline="0" dirty="0" err="1"/>
              <a:t>muy</a:t>
            </a:r>
            <a:r>
              <a:rPr lang="en-US" b="0" baseline="0" dirty="0"/>
              <a:t> </a:t>
            </a:r>
            <a:r>
              <a:rPr lang="en-US" b="0" baseline="0" dirty="0" err="1"/>
              <a:t>importante</a:t>
            </a:r>
            <a:r>
              <a:rPr lang="en-US" b="0" baseline="0" dirty="0"/>
              <a:t> para la </a:t>
            </a:r>
            <a:r>
              <a:rPr lang="en-US" b="0" baseline="0" dirty="0" err="1"/>
              <a:t>comunidad</a:t>
            </a:r>
            <a:r>
              <a:rPr lang="en-US" b="0" baseline="0" dirty="0"/>
              <a:t> </a:t>
            </a:r>
            <a:r>
              <a:rPr lang="en-US" b="0" baseline="0" dirty="0" err="1"/>
              <a:t>mexicana</a:t>
            </a:r>
            <a:r>
              <a:rPr lang="en-US" b="0" baseline="0" dirty="0"/>
              <a:t>. Sus [beep] son un </a:t>
            </a:r>
            <a:r>
              <a:rPr lang="en-US" b="0" baseline="0" dirty="0" err="1"/>
              <a:t>símbolo</a:t>
            </a:r>
            <a:r>
              <a:rPr lang="en-US" b="0" baseline="0" dirty="0"/>
              <a:t> del Sol y la Tierra.</a:t>
            </a:r>
          </a:p>
          <a:p>
            <a:pPr marL="228600" indent="-228600">
              <a:buAutoNum type="arabicPeriod"/>
            </a:pPr>
            <a:endParaRPr lang="en-US" b="0" dirty="0"/>
          </a:p>
          <a:p>
            <a:r>
              <a:rPr lang="en-US" b="1" dirty="0"/>
              <a:t>Beige buttons (full audio)</a:t>
            </a:r>
          </a:p>
          <a:p>
            <a:pPr marL="228600" indent="-228600">
              <a:buAutoNum type="arabicPeriod"/>
            </a:pPr>
            <a:r>
              <a:rPr lang="en-US" b="0" dirty="0"/>
              <a:t>México es</a:t>
            </a:r>
            <a:r>
              <a:rPr lang="en-US" b="0" baseline="0" dirty="0"/>
              <a:t> un </a:t>
            </a:r>
            <a:r>
              <a:rPr lang="en-US" b="0" baseline="0" dirty="0" err="1"/>
              <a:t>país</a:t>
            </a:r>
            <a:r>
              <a:rPr lang="en-US" b="0" baseline="0" dirty="0"/>
              <a:t> con </a:t>
            </a:r>
            <a:r>
              <a:rPr lang="en-US" b="0" baseline="0" dirty="0" err="1"/>
              <a:t>mucha</a:t>
            </a:r>
            <a:r>
              <a:rPr lang="en-US" b="0" baseline="0" dirty="0"/>
              <a:t> </a:t>
            </a:r>
            <a:r>
              <a:rPr lang="en-US" b="0" baseline="0" dirty="0" err="1"/>
              <a:t>cultura</a:t>
            </a:r>
            <a:r>
              <a:rPr lang="en-US" b="0" baseline="0" dirty="0"/>
              <a:t>. </a:t>
            </a:r>
            <a:r>
              <a:rPr lang="en-US" b="0" dirty="0"/>
              <a:t>Sus</a:t>
            </a:r>
            <a:r>
              <a:rPr lang="en-US" b="0" baseline="0" dirty="0"/>
              <a:t> </a:t>
            </a:r>
            <a:r>
              <a:rPr lang="en-US" b="0" baseline="0" dirty="0" err="1"/>
              <a:t>costumbres</a:t>
            </a:r>
            <a:r>
              <a:rPr lang="en-US" b="0" baseline="0" dirty="0"/>
              <a:t> son </a:t>
            </a:r>
            <a:r>
              <a:rPr lang="en-US" b="0" baseline="0" dirty="0" err="1"/>
              <a:t>conocidas</a:t>
            </a:r>
            <a:r>
              <a:rPr lang="en-US" b="0" baseline="0" dirty="0"/>
              <a:t> </a:t>
            </a:r>
            <a:r>
              <a:rPr lang="en-US" b="0" baseline="0" dirty="0" err="1"/>
              <a:t>en</a:t>
            </a:r>
            <a:r>
              <a:rPr lang="en-US" b="0" baseline="0" dirty="0"/>
              <a:t> </a:t>
            </a:r>
            <a:r>
              <a:rPr lang="en-US" b="0" baseline="0" dirty="0" err="1"/>
              <a:t>todas</a:t>
            </a:r>
            <a:r>
              <a:rPr lang="en-US" b="0" baseline="0" dirty="0"/>
              <a:t> </a:t>
            </a:r>
            <a:r>
              <a:rPr lang="en-US" b="0" baseline="0" dirty="0" err="1"/>
              <a:t>partes</a:t>
            </a:r>
            <a:r>
              <a:rPr lang="en-US" b="0" baseline="0" dirty="0"/>
              <a:t> del </a:t>
            </a:r>
            <a:r>
              <a:rPr lang="en-US" b="0" baseline="0" dirty="0" err="1"/>
              <a:t>mundo</a:t>
            </a:r>
            <a:r>
              <a:rPr lang="en-US" b="0" baseline="0" dirty="0"/>
              <a:t>.</a:t>
            </a:r>
          </a:p>
          <a:p>
            <a:pPr marL="228600" indent="-228600">
              <a:buAutoNum type="arabicPeriod"/>
            </a:pPr>
            <a:r>
              <a:rPr lang="en-US" b="0" baseline="0" dirty="0"/>
              <a:t>Natalia </a:t>
            </a:r>
            <a:r>
              <a:rPr lang="en-US" b="0" baseline="0" dirty="0" err="1"/>
              <a:t>LaFourcade</a:t>
            </a:r>
            <a:r>
              <a:rPr lang="en-US" b="0" baseline="0" dirty="0"/>
              <a:t> </a:t>
            </a:r>
            <a:r>
              <a:rPr lang="en-US" b="0" baseline="0" dirty="0" err="1"/>
              <a:t>canta</a:t>
            </a:r>
            <a:r>
              <a:rPr lang="en-US" b="0" baseline="0" dirty="0"/>
              <a:t> </a:t>
            </a:r>
            <a:r>
              <a:rPr lang="en-US" b="0" baseline="0" dirty="0" err="1"/>
              <a:t>muy</a:t>
            </a:r>
            <a:r>
              <a:rPr lang="en-US" b="0" baseline="0" dirty="0"/>
              <a:t> bien. </a:t>
            </a:r>
            <a:r>
              <a:rPr lang="en-US" b="0" baseline="0" dirty="0" err="1"/>
              <a:t>Su</a:t>
            </a:r>
            <a:r>
              <a:rPr lang="en-US" b="0" baseline="0" dirty="0"/>
              <a:t> </a:t>
            </a:r>
            <a:r>
              <a:rPr lang="en-US" b="0" baseline="0" dirty="0" err="1"/>
              <a:t>canción</a:t>
            </a:r>
            <a:r>
              <a:rPr lang="en-US" b="0" baseline="0" dirty="0"/>
              <a:t> Un Canto por México, es </a:t>
            </a:r>
            <a:r>
              <a:rPr lang="en-US" b="0" baseline="0" dirty="0" err="1"/>
              <a:t>muy</a:t>
            </a:r>
            <a:r>
              <a:rPr lang="en-US" b="0" baseline="0" dirty="0"/>
              <a:t> popular.</a:t>
            </a:r>
          </a:p>
          <a:p>
            <a:pPr marL="228600" indent="-228600">
              <a:buAutoNum type="arabicPeriod"/>
            </a:pPr>
            <a:r>
              <a:rPr lang="en-US" b="0" baseline="0" dirty="0"/>
              <a:t>Gael García Bernal es actor, </a:t>
            </a:r>
            <a:r>
              <a:rPr lang="en-US" b="0" baseline="0" dirty="0" err="1"/>
              <a:t>pero</a:t>
            </a:r>
            <a:r>
              <a:rPr lang="en-US" b="0" baseline="0" dirty="0"/>
              <a:t> </a:t>
            </a:r>
            <a:r>
              <a:rPr lang="en-US" b="0" baseline="0" dirty="0" err="1"/>
              <a:t>también</a:t>
            </a:r>
            <a:r>
              <a:rPr lang="en-US" b="0" baseline="0" dirty="0"/>
              <a:t> es director. Sus </a:t>
            </a:r>
            <a:r>
              <a:rPr lang="en-US" b="0" baseline="0" dirty="0" err="1"/>
              <a:t>películas</a:t>
            </a:r>
            <a:r>
              <a:rPr lang="en-US" b="0" baseline="0" dirty="0"/>
              <a:t> </a:t>
            </a:r>
            <a:r>
              <a:rPr lang="en-US" b="0" baseline="0" dirty="0" err="1"/>
              <a:t>tienen</a:t>
            </a:r>
            <a:r>
              <a:rPr lang="en-US" b="0" baseline="0" dirty="0"/>
              <a:t> </a:t>
            </a:r>
            <a:r>
              <a:rPr lang="en-US" b="0" baseline="0" dirty="0" err="1"/>
              <a:t>mucho</a:t>
            </a:r>
            <a:r>
              <a:rPr lang="en-US" b="0" baseline="0" dirty="0"/>
              <a:t> </a:t>
            </a:r>
            <a:r>
              <a:rPr lang="en-US" b="0" baseline="0" dirty="0" err="1"/>
              <a:t>éxito</a:t>
            </a:r>
            <a:r>
              <a:rPr lang="en-US" b="0" baseline="0" dirty="0"/>
              <a:t>.</a:t>
            </a:r>
          </a:p>
          <a:p>
            <a:pPr marL="228600" indent="-228600">
              <a:buAutoNum type="arabicPeriod"/>
            </a:pPr>
            <a:r>
              <a:rPr lang="en-US" b="0" baseline="0" dirty="0"/>
              <a:t>Octavio Paz es un </a:t>
            </a:r>
            <a:r>
              <a:rPr lang="en-US" b="0" baseline="0" dirty="0" err="1"/>
              <a:t>autor</a:t>
            </a:r>
            <a:r>
              <a:rPr lang="en-US" b="0" baseline="0" dirty="0"/>
              <a:t> </a:t>
            </a:r>
            <a:r>
              <a:rPr lang="en-US" b="0" baseline="0" dirty="0" err="1"/>
              <a:t>mexicano</a:t>
            </a:r>
            <a:r>
              <a:rPr lang="en-US" b="0" baseline="0" dirty="0"/>
              <a:t> con un Premio Nobel de </a:t>
            </a:r>
            <a:r>
              <a:rPr lang="en-US" b="0" baseline="0" dirty="0" err="1"/>
              <a:t>Literatura</a:t>
            </a:r>
            <a:r>
              <a:rPr lang="en-US" b="0" baseline="0" dirty="0"/>
              <a:t>. Sus </a:t>
            </a:r>
            <a:r>
              <a:rPr lang="en-US" b="0" baseline="0" dirty="0" err="1"/>
              <a:t>poemas</a:t>
            </a:r>
            <a:r>
              <a:rPr lang="en-US" b="0" baseline="0" dirty="0"/>
              <a:t> </a:t>
            </a:r>
            <a:r>
              <a:rPr lang="en-US" b="0" baseline="0" dirty="0" err="1"/>
              <a:t>hablan</a:t>
            </a:r>
            <a:r>
              <a:rPr lang="en-US" b="0" baseline="0" dirty="0"/>
              <a:t> </a:t>
            </a:r>
            <a:r>
              <a:rPr lang="en-US" b="0" baseline="0" dirty="0" err="1"/>
              <a:t>sobre</a:t>
            </a:r>
            <a:r>
              <a:rPr lang="en-US" b="0" baseline="0" dirty="0"/>
              <a:t> la </a:t>
            </a:r>
            <a:r>
              <a:rPr lang="en-US" b="0" baseline="0" dirty="0" err="1"/>
              <a:t>vida</a:t>
            </a:r>
            <a:r>
              <a:rPr lang="en-US" b="0" baseline="0" dirty="0"/>
              <a:t> y la </a:t>
            </a:r>
            <a:r>
              <a:rPr lang="en-US" b="0" baseline="0" dirty="0" err="1"/>
              <a:t>naturaleza</a:t>
            </a:r>
            <a:r>
              <a:rPr lang="en-US" b="0" baseline="0" dirty="0"/>
              <a:t>.</a:t>
            </a:r>
          </a:p>
          <a:p>
            <a:pPr marL="228600" indent="-228600">
              <a:buAutoNum type="arabicPeriod"/>
            </a:pPr>
            <a:r>
              <a:rPr lang="en-US" b="0" baseline="0" dirty="0"/>
              <a:t>Frida Kahlo es una </a:t>
            </a:r>
            <a:r>
              <a:rPr lang="en-US" b="0" baseline="0" dirty="0" err="1"/>
              <a:t>artista</a:t>
            </a:r>
            <a:r>
              <a:rPr lang="en-US" b="0" baseline="0" dirty="0"/>
              <a:t> </a:t>
            </a:r>
            <a:r>
              <a:rPr lang="en-US" b="0" baseline="0" dirty="0" err="1"/>
              <a:t>muy</a:t>
            </a:r>
            <a:r>
              <a:rPr lang="en-US" b="0" baseline="0" dirty="0"/>
              <a:t> especial. </a:t>
            </a:r>
            <a:r>
              <a:rPr lang="en-US" b="0" baseline="0" dirty="0" err="1"/>
              <a:t>Su</a:t>
            </a:r>
            <a:r>
              <a:rPr lang="en-US" b="0" baseline="0" dirty="0"/>
              <a:t> forma de </a:t>
            </a:r>
            <a:r>
              <a:rPr lang="en-US" b="0" baseline="0" dirty="0" err="1"/>
              <a:t>pintar</a:t>
            </a:r>
            <a:r>
              <a:rPr lang="en-US" b="0" baseline="0" dirty="0"/>
              <a:t> es </a:t>
            </a:r>
            <a:r>
              <a:rPr lang="en-US" b="0" baseline="0" dirty="0" err="1"/>
              <a:t>única</a:t>
            </a:r>
            <a:r>
              <a:rPr lang="en-US" b="0" baseline="0" dirty="0"/>
              <a:t>.</a:t>
            </a:r>
          </a:p>
          <a:p>
            <a:pPr marL="228600" indent="-228600">
              <a:buAutoNum type="arabicPeriod"/>
            </a:pPr>
            <a:r>
              <a:rPr lang="en-US" b="0" baseline="0" dirty="0"/>
              <a:t>La zona de </a:t>
            </a:r>
            <a:r>
              <a:rPr lang="en-US" b="0" baseline="0" dirty="0" err="1"/>
              <a:t>Toniná</a:t>
            </a:r>
            <a:r>
              <a:rPr lang="en-US" b="0" baseline="0" dirty="0"/>
              <a:t> </a:t>
            </a:r>
            <a:r>
              <a:rPr lang="en-US" b="0" baseline="0" dirty="0" err="1"/>
              <a:t>fue</a:t>
            </a:r>
            <a:r>
              <a:rPr lang="en-US" b="0" baseline="0" dirty="0"/>
              <a:t> </a:t>
            </a:r>
            <a:r>
              <a:rPr lang="en-US" b="0" baseline="0" dirty="0" err="1"/>
              <a:t>muy</a:t>
            </a:r>
            <a:r>
              <a:rPr lang="en-US" b="0" baseline="0" dirty="0"/>
              <a:t> </a:t>
            </a:r>
            <a:r>
              <a:rPr lang="en-US" b="0" baseline="0" dirty="0" err="1"/>
              <a:t>importante</a:t>
            </a:r>
            <a:r>
              <a:rPr lang="en-US" b="0" baseline="0" dirty="0"/>
              <a:t> para la </a:t>
            </a:r>
            <a:r>
              <a:rPr lang="en-US" b="0" baseline="0" dirty="0" err="1"/>
              <a:t>comunidad</a:t>
            </a:r>
            <a:r>
              <a:rPr lang="en-US" b="0" baseline="0" dirty="0"/>
              <a:t> </a:t>
            </a:r>
            <a:r>
              <a:rPr lang="en-US" b="0" baseline="0" dirty="0" err="1"/>
              <a:t>mexicana</a:t>
            </a:r>
            <a:r>
              <a:rPr lang="en-US" b="0" baseline="0" dirty="0"/>
              <a:t>. Sus </a:t>
            </a:r>
            <a:r>
              <a:rPr lang="en-US" b="0" baseline="0" dirty="0" err="1"/>
              <a:t>edificios</a:t>
            </a:r>
            <a:r>
              <a:rPr lang="en-US" b="0" baseline="0" dirty="0"/>
              <a:t> son un </a:t>
            </a:r>
            <a:r>
              <a:rPr lang="en-US" b="0" baseline="0" dirty="0" err="1"/>
              <a:t>símbolo</a:t>
            </a:r>
            <a:r>
              <a:rPr lang="en-US" b="0" baseline="0" dirty="0"/>
              <a:t> del Sol y la Tierra.</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Photos from wikipedia.org</a:t>
            </a:r>
          </a:p>
          <a:p>
            <a:r>
              <a:rPr lang="en-GB" dirty="0"/>
              <a:t>Frida Kahlo. Author died in 1954 and image is now public domain</a:t>
            </a:r>
            <a:r>
              <a:rPr lang="en-GB" baseline="0" dirty="0"/>
              <a:t> and available at </a:t>
            </a:r>
            <a:r>
              <a:rPr lang="en-GB" dirty="0"/>
              <a:t>https://commons.wikimedia.org/wiki/File:Frida_Kahlo,_by_Guillermo_Kahlo.jpg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Octavio</a:t>
            </a:r>
            <a:r>
              <a:rPr lang="en-GB" baseline="0" dirty="0"/>
              <a:t> Paz. Photo usable by </a:t>
            </a:r>
            <a:r>
              <a:rPr lang="en-GB" sz="1200" b="0" i="0" u="none" strike="noStrike" kern="1200" dirty="0">
                <a:solidFill>
                  <a:schemeClr val="tx1"/>
                </a:solidFill>
                <a:effectLst/>
                <a:latin typeface="+mn-lt"/>
                <a:ea typeface="+mn-ea"/>
                <a:cs typeface="+mn-cs"/>
                <a:hlinkClick r:id="rId3"/>
              </a:rPr>
              <a:t>CC BY-SA 4.0</a:t>
            </a:r>
            <a:r>
              <a:rPr lang="en-GB" sz="1200" b="0" i="0" u="none" strike="noStrike" kern="1200" dirty="0">
                <a:solidFill>
                  <a:schemeClr val="tx1"/>
                </a:solidFill>
                <a:effectLst/>
                <a:latin typeface="+mn-lt"/>
                <a:ea typeface="+mn-ea"/>
                <a:cs typeface="+mn-cs"/>
              </a:rPr>
              <a:t> and available at https://es.wikipedia.org/wiki/Octavio_Paz</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Natalia </a:t>
            </a:r>
            <a:r>
              <a:rPr lang="en-GB" sz="1200" b="0" i="0" u="none" strike="noStrike" kern="1200" dirty="0" err="1">
                <a:solidFill>
                  <a:schemeClr val="tx1"/>
                </a:solidFill>
                <a:effectLst/>
                <a:latin typeface="+mn-lt"/>
                <a:ea typeface="+mn-ea"/>
                <a:cs typeface="+mn-cs"/>
              </a:rPr>
              <a:t>Lafourcade</a:t>
            </a:r>
            <a:r>
              <a:rPr lang="en-GB" sz="1200" b="0" i="0" u="none" strike="noStrike" kern="1200" dirty="0">
                <a:solidFill>
                  <a:schemeClr val="tx1"/>
                </a:solidFill>
                <a:effectLst/>
                <a:latin typeface="+mn-lt"/>
                <a:ea typeface="+mn-ea"/>
                <a:cs typeface="+mn-cs"/>
              </a:rPr>
              <a:t>. Image by</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Martinbayo</a:t>
            </a:r>
            <a:r>
              <a:rPr lang="en-GB" sz="1200" b="0" i="0" u="none" strike="noStrike" kern="1200" baseline="0" dirty="0">
                <a:solidFill>
                  <a:schemeClr val="tx1"/>
                </a:solidFill>
                <a:effectLst/>
                <a:latin typeface="+mn-lt"/>
                <a:ea typeface="+mn-ea"/>
                <a:cs typeface="+mn-cs"/>
              </a:rPr>
              <a:t> usable by </a:t>
            </a:r>
            <a:r>
              <a:rPr lang="en-GB" sz="1200" b="0" i="0" u="none" strike="noStrike" kern="1200" dirty="0">
                <a:solidFill>
                  <a:schemeClr val="tx1"/>
                </a:solidFill>
                <a:effectLst/>
                <a:latin typeface="+mn-lt"/>
                <a:ea typeface="+mn-ea"/>
                <a:cs typeface="+mn-cs"/>
                <a:hlinkClick r:id="rId3"/>
              </a:rPr>
              <a:t>CC BY-SA 4.0</a:t>
            </a:r>
            <a:r>
              <a:rPr lang="en-GB" sz="1200" b="0" i="0" u="none" strike="noStrike" kern="1200" dirty="0">
                <a:solidFill>
                  <a:schemeClr val="tx1"/>
                </a:solidFill>
                <a:effectLst/>
                <a:latin typeface="+mn-lt"/>
                <a:ea typeface="+mn-ea"/>
                <a:cs typeface="+mn-cs"/>
              </a:rPr>
              <a:t> and</a:t>
            </a:r>
            <a:r>
              <a:rPr lang="en-GB" sz="1200" b="0" i="0" u="none" strike="noStrike" kern="1200" baseline="0" dirty="0">
                <a:solidFill>
                  <a:schemeClr val="tx1"/>
                </a:solidFill>
                <a:effectLst/>
                <a:latin typeface="+mn-lt"/>
                <a:ea typeface="+mn-ea"/>
                <a:cs typeface="+mn-cs"/>
              </a:rPr>
              <a:t> available at https://es.wikipedia.org/wiki/Natalia_Lafourcade#/media/Archivo:Natalia_Lafourcade_2018_Gran_Rex_37_(Cropped).jpg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Gael García Bernal. Image by Festival </a:t>
            </a:r>
            <a:r>
              <a:rPr lang="en-GB" sz="1200" b="0" i="0" u="none" strike="noStrike" kern="1200" baseline="0" dirty="0" err="1">
                <a:solidFill>
                  <a:schemeClr val="tx1"/>
                </a:solidFill>
                <a:effectLst/>
                <a:latin typeface="+mn-lt"/>
                <a:ea typeface="+mn-ea"/>
                <a:cs typeface="+mn-cs"/>
              </a:rPr>
              <a:t>Incernacional</a:t>
            </a:r>
            <a:r>
              <a:rPr lang="en-GB" sz="1200" b="0" i="0" u="none" strike="noStrike" kern="1200" baseline="0" dirty="0">
                <a:solidFill>
                  <a:schemeClr val="tx1"/>
                </a:solidFill>
                <a:effectLst/>
                <a:latin typeface="+mn-lt"/>
                <a:ea typeface="+mn-ea"/>
                <a:cs typeface="+mn-cs"/>
              </a:rPr>
              <a:t> de Cine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Guadalajara usable by </a:t>
            </a:r>
            <a:r>
              <a:rPr lang="en-GB" sz="1200" b="0" i="0" u="none" strike="noStrike" kern="1200" dirty="0">
                <a:solidFill>
                  <a:schemeClr val="tx1"/>
                </a:solidFill>
                <a:effectLst/>
                <a:latin typeface="+mn-lt"/>
                <a:ea typeface="+mn-ea"/>
                <a:cs typeface="+mn-cs"/>
                <a:hlinkClick r:id="rId4"/>
              </a:rPr>
              <a:t>CC BY 2.0</a:t>
            </a:r>
            <a:r>
              <a:rPr lang="en-GB" sz="1200" b="0" i="0" u="none" strike="noStrike" kern="1200" baseline="0" dirty="0">
                <a:solidFill>
                  <a:schemeClr val="tx1"/>
                </a:solidFill>
                <a:effectLst/>
                <a:latin typeface="+mn-lt"/>
                <a:ea typeface="+mn-ea"/>
                <a:cs typeface="+mn-cs"/>
              </a:rPr>
              <a:t> and available at https://es.wikipedia.org/wiki/Gael_Garc%C3%ADa_Bernal#/media/Archivo:Gael_Garc%C3%ADa_Bernal_(Guadalajara_Film_Festival).jpg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Image by David Cabrera usable by </a:t>
            </a:r>
            <a:r>
              <a:rPr lang="en-GB" sz="1200" b="0" i="0" u="none" strike="noStrike" kern="1200" dirty="0">
                <a:solidFill>
                  <a:schemeClr val="tx1"/>
                </a:solidFill>
                <a:effectLst/>
                <a:latin typeface="+mn-lt"/>
                <a:ea typeface="+mn-ea"/>
                <a:cs typeface="+mn-cs"/>
                <a:hlinkClick r:id="rId4"/>
              </a:rPr>
              <a:t>CC BY 2.0</a:t>
            </a:r>
            <a:r>
              <a:rPr lang="en-GB" sz="1200" b="0" i="0" u="none" strike="noStrike" kern="1200" baseline="0" dirty="0">
                <a:solidFill>
                  <a:schemeClr val="tx1"/>
                </a:solidFill>
                <a:effectLst/>
                <a:latin typeface="+mn-lt"/>
                <a:ea typeface="+mn-ea"/>
                <a:cs typeface="+mn-cs"/>
              </a:rPr>
              <a:t> and available at https://es.wikipedia.org/wiki/Tonin%C3%A1#/media/Archivo:Lo_M%C3%A1s_Alto_-_Tonin%C3%A1.jpg</a:t>
            </a:r>
          </a:p>
          <a:p>
            <a:pPr marL="0" indent="0">
              <a:buNone/>
            </a:pPr>
            <a:endParaRPr lang="en-US" b="0" baseline="0" dirty="0"/>
          </a:p>
          <a:p>
            <a:pPr marL="0" indent="0">
              <a:buNone/>
            </a:pPr>
            <a:r>
              <a:rPr lang="en-US" b="1" baseline="0" dirty="0"/>
              <a:t>Frequency of unknown words and cognates:</a:t>
            </a:r>
          </a:p>
          <a:p>
            <a:pPr marL="0" indent="0">
              <a:buNone/>
            </a:pPr>
            <a:r>
              <a:rPr lang="en-US" b="0" baseline="0" dirty="0"/>
              <a:t>sol [383]; </a:t>
            </a:r>
            <a:r>
              <a:rPr lang="en-US" b="0" baseline="0" dirty="0" err="1"/>
              <a:t>símbolo</a:t>
            </a:r>
            <a:r>
              <a:rPr lang="en-US" b="0" baseline="0" dirty="0"/>
              <a:t> [2027]; </a:t>
            </a:r>
            <a:r>
              <a:rPr lang="en-US" b="0" baseline="0" dirty="0" err="1"/>
              <a:t>fue</a:t>
            </a:r>
            <a:r>
              <a:rPr lang="en-US" b="0" baseline="0" dirty="0"/>
              <a:t> (ser) [7]</a:t>
            </a:r>
          </a:p>
          <a:p>
            <a:endParaRPr lang="en-GB" dirty="0"/>
          </a:p>
        </p:txBody>
      </p:sp>
      <p:sp>
        <p:nvSpPr>
          <p:cNvPr id="4" name="Slide Number Placeholder 3"/>
          <p:cNvSpPr>
            <a:spLocks noGrp="1"/>
          </p:cNvSpPr>
          <p:nvPr>
            <p:ph type="sldNum" sz="quarter" idx="5"/>
          </p:nvPr>
        </p:nvSpPr>
        <p:spPr/>
        <p:txBody>
          <a:bodyPr/>
          <a:lstStyle/>
          <a:p>
            <a:fld id="{331E22BF-4B9C-438E-A96E-3B2705677413}" type="slidenum">
              <a:rPr lang="en-GB" smtClean="0"/>
              <a:t>16</a:t>
            </a:fld>
            <a:endParaRPr lang="en-GB"/>
          </a:p>
        </p:txBody>
      </p:sp>
    </p:spTree>
    <p:extLst>
      <p:ext uri="{BB962C8B-B14F-4D97-AF65-F5344CB8AC3E}">
        <p14:creationId xmlns:p14="http://schemas.microsoft.com/office/powerpoint/2010/main" val="364233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endParaRPr lang="en-US" b="0" i="0" dirty="0"/>
          </a:p>
          <a:p>
            <a:r>
              <a:rPr lang="en-US" b="1" i="0" dirty="0"/>
              <a:t>Aim: </a:t>
            </a:r>
            <a:r>
              <a:rPr lang="en-US" b="0" i="0"/>
              <a:t>to </a:t>
            </a:r>
            <a:r>
              <a:rPr lang="en-GB"/>
              <a:t>practise </a:t>
            </a:r>
            <a:r>
              <a:rPr lang="en-GB" dirty="0"/>
              <a:t>stressing the correct syllable (penultimate).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out each fragment trying to focus on which is the correct syllable to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Students listen to the recording to check against their </a:t>
            </a:r>
            <a:r>
              <a:rPr lang="en-GB" baseline="0">
                <a:sym typeface="Wingdings" panose="05000000000000000000" pitchFamily="2" charset="2"/>
              </a:rPr>
              <a:t>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Note: </a:t>
            </a:r>
            <a:r>
              <a:rPr lang="en-GB" baseline="0">
                <a:sym typeface="Wingdings" panose="05000000000000000000" pitchFamily="2" charset="2"/>
              </a:rPr>
              <a:t>the sentences have been changed very slightly from slide 15 in order to incorporate more words with penultimate syllable stress (amables, impresionantes).</a:t>
            </a:r>
            <a:endParaRPr lang="en-GB" baseline="0" dirty="0">
              <a:sym typeface="Wingdings" panose="05000000000000000000" pitchFamily="2" charset="2"/>
            </a:endParaRPr>
          </a:p>
          <a:p>
            <a:endParaRPr lang="en-GB" dirty="0"/>
          </a:p>
          <a:p>
            <a:r>
              <a:rPr lang="en-GB"/>
              <a:t>All photos from Pixabay.com</a:t>
            </a:r>
            <a:r>
              <a:rPr lang="en-GB" baseline="0"/>
              <a:t> </a:t>
            </a:r>
            <a:r>
              <a:rPr lang="en-GB"/>
              <a:t>and</a:t>
            </a:r>
            <a:r>
              <a:rPr lang="en-GB" baseline="0"/>
              <a:t> free to use.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sym typeface="Wingdings" panose="05000000000000000000" pitchFamily="2" charset="2"/>
              </a:rPr>
              <a:t>amable [2707]; impresionante [2720]</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11513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r>
              <a:rPr lang="en-US" b="1" i="0" dirty="0"/>
              <a:t>Aims: </a:t>
            </a:r>
          </a:p>
          <a:p>
            <a:r>
              <a:rPr lang="en-US" b="0" i="0" dirty="0"/>
              <a:t>to </a:t>
            </a:r>
            <a:r>
              <a:rPr lang="en-GB" dirty="0"/>
              <a:t>practise agreement of singular and plural nouns with the possessive adjectives</a:t>
            </a:r>
            <a:r>
              <a:rPr lang="en-GB" baseline="0" dirty="0"/>
              <a:t> </a:t>
            </a:r>
            <a:r>
              <a:rPr lang="en-GB" dirty="0"/>
              <a:t>‘</a:t>
            </a:r>
            <a:r>
              <a:rPr lang="en-GB" dirty="0" err="1"/>
              <a:t>su</a:t>
            </a:r>
            <a:r>
              <a:rPr lang="en-GB" dirty="0"/>
              <a:t>’ and ‘sus’.</a:t>
            </a:r>
          </a:p>
          <a:p>
            <a:r>
              <a:rPr lang="en-GB" dirty="0"/>
              <a:t>to practise agreement of singular</a:t>
            </a:r>
            <a:r>
              <a:rPr lang="en-GB" baseline="0" dirty="0"/>
              <a:t> and plural nouns with the verbs</a:t>
            </a:r>
            <a:r>
              <a:rPr lang="en-GB" dirty="0"/>
              <a:t> ‘es’ and ‘son’.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write each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a:t>
            </a:r>
            <a:r>
              <a:rPr lang="en-GB" baseline="0" dirty="0">
                <a:sym typeface="Wingdings" panose="05000000000000000000" pitchFamily="2" charset="2"/>
              </a:rPr>
              <a:t>hows answers one by one and give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1. In the SOW the use of the definite article in cases where English omits the article has not yet been covered. For this reason, item 6 refers to ‘</a:t>
            </a:r>
            <a:r>
              <a:rPr lang="en-GB" b="0" baseline="0" dirty="0" err="1">
                <a:sym typeface="Wingdings" panose="05000000000000000000" pitchFamily="2" charset="2"/>
              </a:rPr>
              <a:t>historia</a:t>
            </a:r>
            <a:r>
              <a:rPr lang="en-GB" b="0" baseline="0" dirty="0">
                <a:sym typeface="Wingdings" panose="05000000000000000000" pitchFamily="2" charset="2"/>
              </a:rPr>
              <a:t>’ without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the activity involves use of the pattern –</a:t>
            </a:r>
            <a:r>
              <a:rPr lang="en-GB" baseline="0" dirty="0" err="1">
                <a:sym typeface="Wingdings" panose="05000000000000000000" pitchFamily="2" charset="2"/>
              </a:rPr>
              <a:t>mente</a:t>
            </a:r>
            <a:r>
              <a:rPr lang="en-GB" baseline="0" dirty="0">
                <a:sym typeface="Wingdings" panose="05000000000000000000" pitchFamily="2" charset="2"/>
              </a:rPr>
              <a:t> as equivalent of –</a:t>
            </a:r>
            <a:r>
              <a:rPr lang="en-GB" baseline="0" dirty="0" err="1">
                <a:sym typeface="Wingdings" panose="05000000000000000000" pitchFamily="2" charset="2"/>
              </a:rPr>
              <a:t>ly</a:t>
            </a:r>
            <a:r>
              <a:rPr lang="en-GB" baseline="0" dirty="0">
                <a:sym typeface="Wingdings" panose="05000000000000000000" pitchFamily="2" charset="2"/>
              </a:rPr>
              <a:t> after an adjective of invariable gender (see item 5). This affix was taught in Year 8, and ‘especial’ is a new vocabulary item this week. Earlier activities in this lesson did not focus on this aspect of language, and so a gloss is given in the bottom right hand corner to give students support.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753034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ALTERNATIVE ANSWER SLIDE</a:t>
            </a:r>
            <a:endParaRPr dirty="0"/>
          </a:p>
          <a:p>
            <a:pPr marL="0" lvl="0" indent="0" algn="l" rtl="0">
              <a:spcBef>
                <a:spcPts val="0"/>
              </a:spcBef>
              <a:spcAft>
                <a:spcPts val="0"/>
              </a:spcAft>
              <a:buNone/>
            </a:pPr>
            <a:r>
              <a:rPr lang="en-GB" b="0" dirty="0"/>
              <a:t>This slide allows both the English and Spanish sentences to be seen at the same time during feedback.</a:t>
            </a:r>
            <a:endParaRPr dirty="0"/>
          </a:p>
          <a:p>
            <a:pPr marL="0" lvl="0" indent="0" algn="l" rtl="0">
              <a:spcBef>
                <a:spcPts val="0"/>
              </a:spcBef>
              <a:spcAft>
                <a:spcPts val="0"/>
              </a:spcAft>
              <a:buNone/>
            </a:pPr>
            <a:r>
              <a:rPr lang="en-GB" b="0" dirty="0"/>
              <a:t>Click to bring up each answer.</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 that it would be easy to adapt this slide for lower proficiency students by gapping the English and the Spanish to create a jigsaw translation, instead of the full sentence translations on the previous slide.</a:t>
            </a:r>
            <a:endParaRPr b="1" dirty="0"/>
          </a:p>
        </p:txBody>
      </p:sp>
      <p:sp>
        <p:nvSpPr>
          <p:cNvPr id="393" name="Google Shape;3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07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ligero</a:t>
            </a:r>
            <a:r>
              <a:rPr lang="en-GB" b="1" u="sng" dirty="0">
                <a:solidFill>
                  <a:srgbClr val="FF0000"/>
                </a:solidFill>
              </a:rPr>
              <a:t>, </a:t>
            </a:r>
            <a:r>
              <a:rPr lang="en-GB" b="1" u="sng" dirty="0" err="1">
                <a:solidFill>
                  <a:srgbClr val="FF0000"/>
                </a:solidFill>
              </a:rPr>
              <a:t>saltar</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a:t>
            </a:r>
            <a:r>
              <a:rPr lang="en-GB" b="1" dirty="0">
                <a:solidFill>
                  <a:srgbClr val="FF0000"/>
                </a:solidFill>
              </a:rPr>
              <a:t>Edexcel list does not have </a:t>
            </a:r>
            <a:r>
              <a:rPr lang="en-GB" b="1" u="sng" dirty="0" err="1">
                <a:solidFill>
                  <a:srgbClr val="FF0000"/>
                </a:solidFill>
              </a:rPr>
              <a:t>muerte</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there is no new grammar this week.  This week provides important consolidation of possessive adjective ‘</a:t>
            </a:r>
            <a:r>
              <a:rPr lang="en-GB" b="1" dirty="0" err="1">
                <a:solidFill>
                  <a:srgbClr val="FF0000"/>
                </a:solidFill>
              </a:rPr>
              <a:t>su</a:t>
            </a:r>
            <a:r>
              <a:rPr lang="en-GB" b="1" dirty="0">
                <a:solidFill>
                  <a:srgbClr val="FF0000"/>
                </a:solidFill>
              </a:rPr>
              <a:t>’ and singular/plural 3</a:t>
            </a:r>
            <a:r>
              <a:rPr lang="en-GB" b="1" baseline="30000" dirty="0">
                <a:solidFill>
                  <a:srgbClr val="FF0000"/>
                </a:solidFill>
              </a:rPr>
              <a:t>rd</a:t>
            </a:r>
            <a:r>
              <a:rPr lang="en-GB" b="1" dirty="0">
                <a:solidFill>
                  <a:srgbClr val="FF0000"/>
                </a:solidFill>
              </a:rPr>
              <a:t> person forms of ser.  If teachers feel that their classes have confident use of these features already, they may want to use this week to do alternative activities.  It is worth remembering, however, that this week revises relevant vocabulary from the GCSE lists so teachers may want to include revisiting activities for this.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Cultural knowledge about a Spanish-speaking country</a:t>
            </a:r>
            <a:endParaRPr lang="en-GB" sz="1200" b="0" dirty="0"/>
          </a:p>
          <a:p>
            <a:r>
              <a:rPr lang="en-GB" sz="1200" kern="1200" dirty="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Possessive adjectives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su</a:t>
            </a:r>
            <a:r>
              <a:rPr lang="en-GB" sz="1200" kern="1200" baseline="0" dirty="0">
                <a:solidFill>
                  <a:schemeClr val="tx1"/>
                </a:solidFill>
                <a:effectLst/>
                <a:latin typeface="+mn-lt"/>
                <a:ea typeface="+mn-ea"/>
                <a:cs typeface="+mn-cs"/>
              </a:rPr>
              <a:t>’ and ‘sus’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SER in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singular and plural present tense (‘es’ and ‘son’)</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Penultimate syllable stress</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chemeClr val="dk1"/>
                </a:solidFill>
                <a:latin typeface="+mn-lt"/>
                <a:ea typeface="Calibri"/>
                <a:cs typeface="Calibri"/>
                <a:sym typeface="Calibri"/>
              </a:rPr>
              <a:t>venir</a:t>
            </a:r>
            <a:r>
              <a:rPr lang="en-GB" sz="1200" b="0" i="0" dirty="0">
                <a:solidFill>
                  <a:schemeClr val="dk1"/>
                </a:solidFill>
                <a:latin typeface="+mn-lt"/>
                <a:ea typeface="Calibri"/>
                <a:cs typeface="Calibri"/>
                <a:sym typeface="Calibri"/>
              </a:rPr>
              <a:t> [118]; </a:t>
            </a:r>
            <a:r>
              <a:rPr lang="en-GB" sz="1200" b="0" i="0" dirty="0" err="1">
                <a:solidFill>
                  <a:schemeClr val="dk1"/>
                </a:solidFill>
                <a:latin typeface="+mn-lt"/>
                <a:ea typeface="Calibri"/>
                <a:cs typeface="Calibri"/>
                <a:sym typeface="Calibri"/>
              </a:rPr>
              <a:t>nivel</a:t>
            </a:r>
            <a:r>
              <a:rPr lang="en-GB" sz="1200" b="0" i="0" dirty="0">
                <a:solidFill>
                  <a:schemeClr val="dk1"/>
                </a:solidFill>
                <a:latin typeface="+mn-lt"/>
                <a:ea typeface="Calibri"/>
                <a:cs typeface="Calibri"/>
                <a:sym typeface="Calibri"/>
              </a:rPr>
              <a:t> [297]; tierra [259]; luz [278]; </a:t>
            </a:r>
            <a:r>
              <a:rPr lang="en-GB" sz="1200" b="0" i="0" dirty="0" err="1">
                <a:solidFill>
                  <a:schemeClr val="dk1"/>
                </a:solidFill>
                <a:latin typeface="+mn-lt"/>
                <a:ea typeface="Calibri"/>
                <a:cs typeface="Calibri"/>
                <a:sym typeface="Calibri"/>
              </a:rPr>
              <a:t>muerto</a:t>
            </a:r>
            <a:r>
              <a:rPr lang="en-GB" sz="1200" b="0" i="0" dirty="0">
                <a:solidFill>
                  <a:schemeClr val="dk1"/>
                </a:solidFill>
                <a:latin typeface="+mn-lt"/>
                <a:ea typeface="Calibri"/>
                <a:cs typeface="Calibri"/>
                <a:sym typeface="Calibri"/>
              </a:rPr>
              <a:t> [1103]; </a:t>
            </a:r>
            <a:r>
              <a:rPr lang="en-GB" sz="1200" b="0" i="0" dirty="0" err="1">
                <a:solidFill>
                  <a:schemeClr val="dk1"/>
                </a:solidFill>
                <a:latin typeface="+mn-lt"/>
                <a:ea typeface="Calibri"/>
                <a:cs typeface="Calibri"/>
                <a:sym typeface="Calibri"/>
              </a:rPr>
              <a:t>muerte</a:t>
            </a:r>
            <a:r>
              <a:rPr lang="en-GB" sz="1200" b="0" i="0" dirty="0">
                <a:solidFill>
                  <a:schemeClr val="dk1"/>
                </a:solidFill>
                <a:latin typeface="+mn-lt"/>
                <a:ea typeface="Calibri"/>
                <a:cs typeface="Calibri"/>
                <a:sym typeface="Calibri"/>
              </a:rPr>
              <a:t> [294]; </a:t>
            </a:r>
            <a:r>
              <a:rPr lang="en-GB" sz="1200" b="0" i="0" dirty="0" err="1">
                <a:solidFill>
                  <a:schemeClr val="dk1"/>
                </a:solidFill>
                <a:latin typeface="+mn-lt"/>
                <a:ea typeface="Calibri"/>
                <a:cs typeface="Calibri"/>
                <a:sym typeface="Calibri"/>
              </a:rPr>
              <a:t>comunidad</a:t>
            </a:r>
            <a:r>
              <a:rPr lang="en-GB" sz="1200" b="0" i="0" dirty="0">
                <a:solidFill>
                  <a:schemeClr val="dk1"/>
                </a:solidFill>
                <a:latin typeface="+mn-lt"/>
                <a:ea typeface="Calibri"/>
                <a:cs typeface="Calibri"/>
                <a:sym typeface="Calibri"/>
              </a:rPr>
              <a:t> [523]; </a:t>
            </a:r>
            <a:r>
              <a:rPr lang="en-GB" sz="1200" b="0" i="0" dirty="0" err="1">
                <a:solidFill>
                  <a:schemeClr val="dk1"/>
                </a:solidFill>
                <a:latin typeface="+mn-lt"/>
                <a:ea typeface="Calibri"/>
                <a:cs typeface="Calibri"/>
                <a:sym typeface="Calibri"/>
              </a:rPr>
              <a:t>costumbre</a:t>
            </a:r>
            <a:r>
              <a:rPr lang="en-GB" sz="1200" b="0" i="0" dirty="0">
                <a:solidFill>
                  <a:schemeClr val="dk1"/>
                </a:solidFill>
                <a:latin typeface="+mn-lt"/>
                <a:ea typeface="Calibri"/>
                <a:cs typeface="Calibri"/>
                <a:sym typeface="Calibri"/>
              </a:rPr>
              <a:t> [972]; forma [119]; </a:t>
            </a:r>
            <a:r>
              <a:rPr lang="en-GB" sz="1200" b="0" i="0" dirty="0" err="1">
                <a:solidFill>
                  <a:schemeClr val="dk1"/>
                </a:solidFill>
                <a:latin typeface="+mn-lt"/>
                <a:ea typeface="Calibri"/>
                <a:cs typeface="Calibri"/>
                <a:sym typeface="Calibri"/>
              </a:rPr>
              <a:t>mexicano</a:t>
            </a:r>
            <a:r>
              <a:rPr lang="en-GB" sz="1200" b="0" i="0" dirty="0">
                <a:solidFill>
                  <a:schemeClr val="dk1"/>
                </a:solidFill>
                <a:latin typeface="+mn-lt"/>
                <a:ea typeface="Calibri"/>
                <a:cs typeface="Calibri"/>
                <a:sym typeface="Calibri"/>
              </a:rPr>
              <a:t> [849]; especial [436]; hora [160]; </a:t>
            </a:r>
            <a:r>
              <a:rPr lang="en-GB" sz="1200" b="0" i="0" dirty="0" err="1">
                <a:solidFill>
                  <a:schemeClr val="dk1"/>
                </a:solidFill>
                <a:latin typeface="+mn-lt"/>
                <a:ea typeface="Calibri"/>
                <a:cs typeface="Calibri"/>
                <a:sym typeface="Calibri"/>
              </a:rPr>
              <a:t>único</a:t>
            </a:r>
            <a:r>
              <a:rPr lang="en-GB" sz="1200" b="0" i="0" dirty="0">
                <a:solidFill>
                  <a:schemeClr val="dk1"/>
                </a:solidFill>
                <a:latin typeface="+mn-lt"/>
                <a:ea typeface="Calibri"/>
                <a:cs typeface="Calibri"/>
                <a:sym typeface="Calibri"/>
              </a:rPr>
              <a:t> [214]; </a:t>
            </a:r>
            <a:r>
              <a:rPr lang="en-GB" sz="1200" b="0" i="0" dirty="0" err="1">
                <a:solidFill>
                  <a:schemeClr val="dk1"/>
                </a:solidFill>
                <a:latin typeface="+mn-lt"/>
                <a:ea typeface="Calibri"/>
                <a:cs typeface="Calibri"/>
                <a:sym typeface="Calibri"/>
              </a:rPr>
              <a:t>sentar</a:t>
            </a:r>
            <a:r>
              <a:rPr lang="en-GB" sz="1200" b="0" i="0" dirty="0">
                <a:solidFill>
                  <a:schemeClr val="dk1"/>
                </a:solidFill>
                <a:latin typeface="+mn-lt"/>
                <a:ea typeface="Calibri"/>
                <a:cs typeface="Calibri"/>
                <a:sym typeface="Calibri"/>
              </a:rPr>
              <a:t> [249]; </a:t>
            </a:r>
            <a:r>
              <a:rPr lang="en-GB" sz="1200" b="0" i="0" dirty="0" err="1">
                <a:solidFill>
                  <a:schemeClr val="dk1"/>
                </a:solidFill>
                <a:latin typeface="+mn-lt"/>
                <a:ea typeface="Calibri"/>
                <a:cs typeface="Calibri"/>
                <a:sym typeface="Calibri"/>
              </a:rPr>
              <a:t>acordar</a:t>
            </a:r>
            <a:r>
              <a:rPr lang="en-GB" sz="1200" b="0" i="0" dirty="0">
                <a:solidFill>
                  <a:schemeClr val="dk1"/>
                </a:solidFill>
                <a:latin typeface="+mn-lt"/>
                <a:ea typeface="Calibri"/>
                <a:cs typeface="Calibri"/>
                <a:sym typeface="Calibri"/>
              </a:rPr>
              <a:t> [535]; quedar</a:t>
            </a:r>
            <a:r>
              <a:rPr lang="en-GB" sz="1200" b="0" i="0" dirty="0">
                <a:solidFill>
                  <a:schemeClr val="dk1"/>
                </a:solidFill>
                <a:latin typeface="Century Gothic" panose="020B0502020202020204" pitchFamily="34" charset="0"/>
                <a:ea typeface="Calibri"/>
                <a:cs typeface="Calibri"/>
                <a:sym typeface="Calibri"/>
              </a:rPr>
              <a:t>²</a:t>
            </a:r>
            <a:r>
              <a:rPr lang="en-GB" sz="1200" b="0" i="0" dirty="0">
                <a:solidFill>
                  <a:schemeClr val="dk1"/>
                </a:solidFill>
                <a:latin typeface="+mn-lt"/>
                <a:ea typeface="Calibri"/>
                <a:cs typeface="Calibri"/>
                <a:sym typeface="Calibri"/>
              </a:rPr>
              <a:t> [100]</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Y8 3.1.4</a:t>
            </a:r>
          </a:p>
          <a:p>
            <a:r>
              <a:rPr lang="en-GB" sz="1200" kern="1200" dirty="0" err="1">
                <a:solidFill>
                  <a:schemeClr val="tx1"/>
                </a:solidFill>
                <a:effectLst/>
                <a:latin typeface="+mn-lt"/>
                <a:ea typeface="+mn-ea"/>
                <a:cs typeface="+mn-cs"/>
              </a:rPr>
              <a:t>parecer</a:t>
            </a:r>
            <a:r>
              <a:rPr lang="en-GB" sz="1200" kern="1200" dirty="0">
                <a:solidFill>
                  <a:schemeClr val="tx1"/>
                </a:solidFill>
                <a:effectLst/>
                <a:latin typeface="+mn-lt"/>
                <a:ea typeface="+mn-ea"/>
                <a:cs typeface="+mn-cs"/>
              </a:rPr>
              <a:t> [89]; </a:t>
            </a:r>
            <a:r>
              <a:rPr lang="en-GB" sz="1200" kern="1200" dirty="0" err="1">
                <a:solidFill>
                  <a:schemeClr val="tx1"/>
                </a:solidFill>
                <a:effectLst/>
                <a:latin typeface="+mn-lt"/>
                <a:ea typeface="+mn-ea"/>
                <a:cs typeface="+mn-cs"/>
              </a:rPr>
              <a:t>guardar</a:t>
            </a:r>
            <a:r>
              <a:rPr lang="en-GB" sz="1200" kern="1200" dirty="0">
                <a:solidFill>
                  <a:schemeClr val="tx1"/>
                </a:solidFill>
                <a:effectLst/>
                <a:latin typeface="+mn-lt"/>
                <a:ea typeface="+mn-ea"/>
                <a:cs typeface="+mn-cs"/>
              </a:rPr>
              <a:t> [687]; </a:t>
            </a:r>
            <a:r>
              <a:rPr lang="en-GB" sz="1200" kern="1200" dirty="0" err="1">
                <a:solidFill>
                  <a:schemeClr val="tx1"/>
                </a:solidFill>
                <a:effectLst/>
                <a:latin typeface="+mn-lt"/>
                <a:ea typeface="+mn-ea"/>
                <a:cs typeface="+mn-cs"/>
              </a:rPr>
              <a:t>pagar</a:t>
            </a:r>
            <a:r>
              <a:rPr lang="en-GB" sz="1200" kern="1200" dirty="0">
                <a:solidFill>
                  <a:schemeClr val="tx1"/>
                </a:solidFill>
                <a:effectLst/>
                <a:latin typeface="+mn-lt"/>
                <a:ea typeface="+mn-ea"/>
                <a:cs typeface="+mn-cs"/>
              </a:rPr>
              <a:t> [377]; </a:t>
            </a:r>
            <a:r>
              <a:rPr lang="en-GB" sz="1200" kern="1200" dirty="0" err="1">
                <a:solidFill>
                  <a:schemeClr val="tx1"/>
                </a:solidFill>
                <a:effectLst/>
                <a:latin typeface="+mn-lt"/>
                <a:ea typeface="+mn-ea"/>
                <a:cs typeface="+mn-cs"/>
              </a:rPr>
              <a:t>marca</a:t>
            </a:r>
            <a:r>
              <a:rPr lang="en-GB" sz="1200" kern="1200" dirty="0">
                <a:solidFill>
                  <a:schemeClr val="tx1"/>
                </a:solidFill>
                <a:effectLst/>
                <a:latin typeface="+mn-lt"/>
                <a:ea typeface="+mn-ea"/>
                <a:cs typeface="+mn-cs"/>
              </a:rPr>
              <a:t> [1276]; </a:t>
            </a:r>
            <a:r>
              <a:rPr lang="en-GB" sz="1200" kern="1200" dirty="0" err="1">
                <a:solidFill>
                  <a:schemeClr val="tx1"/>
                </a:solidFill>
                <a:effectLst/>
                <a:latin typeface="+mn-lt"/>
                <a:ea typeface="+mn-ea"/>
                <a:cs typeface="+mn-cs"/>
              </a:rPr>
              <a:t>falda</a:t>
            </a:r>
            <a:r>
              <a:rPr lang="en-GB" sz="1200" kern="1200" dirty="0">
                <a:solidFill>
                  <a:schemeClr val="tx1"/>
                </a:solidFill>
                <a:effectLst/>
                <a:latin typeface="+mn-lt"/>
                <a:ea typeface="+mn-ea"/>
                <a:cs typeface="+mn-cs"/>
              </a:rPr>
              <a:t> [2743]; </a:t>
            </a:r>
            <a:r>
              <a:rPr lang="en-GB" sz="1200" kern="1200" dirty="0" err="1">
                <a:solidFill>
                  <a:schemeClr val="tx1"/>
                </a:solidFill>
                <a:effectLst/>
                <a:latin typeface="+mn-lt"/>
                <a:ea typeface="+mn-ea"/>
                <a:cs typeface="+mn-cs"/>
              </a:rPr>
              <a:t>mitad</a:t>
            </a:r>
            <a:r>
              <a:rPr lang="en-GB" sz="1200" kern="1200" dirty="0">
                <a:solidFill>
                  <a:schemeClr val="tx1"/>
                </a:solidFill>
                <a:effectLst/>
                <a:latin typeface="+mn-lt"/>
                <a:ea typeface="+mn-ea"/>
                <a:cs typeface="+mn-cs"/>
              </a:rPr>
              <a:t> [834]; </a:t>
            </a:r>
            <a:r>
              <a:rPr lang="en-GB" sz="1200" kern="1200" dirty="0" err="1">
                <a:solidFill>
                  <a:schemeClr val="tx1"/>
                </a:solidFill>
                <a:effectLst/>
                <a:latin typeface="+mn-lt"/>
                <a:ea typeface="+mn-ea"/>
                <a:cs typeface="+mn-cs"/>
              </a:rPr>
              <a:t>precio</a:t>
            </a:r>
            <a:r>
              <a:rPr lang="en-GB" sz="1200" kern="1200" dirty="0">
                <a:solidFill>
                  <a:schemeClr val="tx1"/>
                </a:solidFill>
                <a:effectLst/>
                <a:latin typeface="+mn-lt"/>
                <a:ea typeface="+mn-ea"/>
                <a:cs typeface="+mn-cs"/>
              </a:rPr>
              <a:t> [557]; </a:t>
            </a:r>
            <a:r>
              <a:rPr lang="en-GB" sz="1200" kern="1200" dirty="0" err="1">
                <a:solidFill>
                  <a:schemeClr val="tx1"/>
                </a:solidFill>
                <a:effectLst/>
                <a:latin typeface="+mn-lt"/>
                <a:ea typeface="+mn-ea"/>
                <a:cs typeface="+mn-cs"/>
              </a:rPr>
              <a:t>tipo</a:t>
            </a:r>
            <a:r>
              <a:rPr lang="en-GB" sz="1200" kern="1200" dirty="0">
                <a:solidFill>
                  <a:schemeClr val="tx1"/>
                </a:solidFill>
                <a:effectLst/>
                <a:latin typeface="+mn-lt"/>
                <a:ea typeface="+mn-ea"/>
                <a:cs typeface="+mn-cs"/>
              </a:rPr>
              <a:t> [168]; euro [2435]; </a:t>
            </a:r>
            <a:r>
              <a:rPr lang="en-GB" sz="1200" kern="1200" dirty="0" err="1">
                <a:solidFill>
                  <a:schemeClr val="tx1"/>
                </a:solidFill>
                <a:effectLst/>
                <a:latin typeface="+mn-lt"/>
                <a:ea typeface="+mn-ea"/>
                <a:cs typeface="+mn-cs"/>
              </a:rPr>
              <a:t>ligero</a:t>
            </a:r>
            <a:r>
              <a:rPr lang="en-GB" sz="1200" kern="1200" dirty="0">
                <a:solidFill>
                  <a:schemeClr val="tx1"/>
                </a:solidFill>
                <a:effectLst/>
                <a:latin typeface="+mn-lt"/>
                <a:ea typeface="+mn-ea"/>
                <a:cs typeface="+mn-cs"/>
              </a:rPr>
              <a:t> [1930]; </a:t>
            </a:r>
            <a:r>
              <a:rPr lang="en-GB" sz="1200" kern="1200" dirty="0" err="1">
                <a:solidFill>
                  <a:schemeClr val="tx1"/>
                </a:solidFill>
                <a:effectLst/>
                <a:latin typeface="+mn-lt"/>
                <a:ea typeface="+mn-ea"/>
                <a:cs typeface="+mn-cs"/>
              </a:rPr>
              <a:t>práctico</a:t>
            </a:r>
            <a:r>
              <a:rPr lang="en-GB" sz="1200" kern="1200" dirty="0">
                <a:solidFill>
                  <a:schemeClr val="tx1"/>
                </a:solidFill>
                <a:effectLst/>
                <a:latin typeface="+mn-lt"/>
                <a:ea typeface="+mn-ea"/>
                <a:cs typeface="+mn-cs"/>
              </a:rPr>
              <a:t> [2141]; </a:t>
            </a:r>
            <a:r>
              <a:rPr lang="en-GB" sz="1200" kern="1200" dirty="0" err="1">
                <a:solidFill>
                  <a:schemeClr val="tx1"/>
                </a:solidFill>
                <a:effectLst/>
                <a:latin typeface="+mn-lt"/>
                <a:ea typeface="+mn-ea"/>
                <a:cs typeface="+mn-cs"/>
              </a:rPr>
              <a:t>este</a:t>
            </a:r>
            <a:r>
              <a:rPr lang="en-GB" sz="1200"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Y8 3.2.4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grabar</a:t>
            </a:r>
            <a:r>
              <a:rPr lang="en-GB" sz="1200" b="0" i="0" u="none" strike="noStrike" kern="1200" cap="none" dirty="0">
                <a:solidFill>
                  <a:schemeClr val="tx1"/>
                </a:solidFill>
                <a:effectLst/>
                <a:latin typeface="+mn-lt"/>
                <a:ea typeface="Calibri"/>
                <a:cs typeface="Calibri"/>
                <a:sym typeface="Calibri"/>
              </a:rPr>
              <a:t> [1560]; </a:t>
            </a:r>
            <a:r>
              <a:rPr lang="en-GB" sz="1200" b="0" i="0" u="none" strike="noStrike" kern="1200" cap="none" dirty="0" err="1">
                <a:solidFill>
                  <a:schemeClr val="tx1"/>
                </a:solidFill>
                <a:effectLst/>
                <a:latin typeface="+mn-lt"/>
                <a:ea typeface="Calibri"/>
                <a:cs typeface="Calibri"/>
                <a:sym typeface="Calibri"/>
              </a:rPr>
              <a:t>tocar</a:t>
            </a:r>
            <a:r>
              <a:rPr lang="en-GB" sz="1200" b="0" i="0" u="none" strike="noStrike" kern="1200" cap="none" dirty="0">
                <a:solidFill>
                  <a:schemeClr val="tx1"/>
                </a:solidFill>
                <a:effectLst/>
                <a:latin typeface="+mn-lt"/>
                <a:ea typeface="Calibri"/>
                <a:cs typeface="Calibri"/>
                <a:sym typeface="Calibri"/>
              </a:rPr>
              <a:t> [327]; </a:t>
            </a:r>
            <a:r>
              <a:rPr lang="en-GB" sz="1200" b="0" i="0" u="none" strike="noStrike" kern="1200" cap="none" dirty="0" err="1">
                <a:solidFill>
                  <a:schemeClr val="tx1"/>
                </a:solidFill>
                <a:effectLst/>
                <a:latin typeface="+mn-lt"/>
                <a:ea typeface="Calibri"/>
                <a:cs typeface="Calibri"/>
                <a:sym typeface="Calibri"/>
              </a:rPr>
              <a:t>mostrar</a:t>
            </a:r>
            <a:r>
              <a:rPr lang="en-GB" sz="1200" b="0" i="0" u="none" strike="noStrike" kern="1200" cap="none" dirty="0">
                <a:solidFill>
                  <a:schemeClr val="tx1"/>
                </a:solidFill>
                <a:effectLst/>
                <a:latin typeface="+mn-lt"/>
                <a:ea typeface="Calibri"/>
                <a:cs typeface="Calibri"/>
                <a:sym typeface="Calibri"/>
              </a:rPr>
              <a:t> [330]; </a:t>
            </a:r>
            <a:r>
              <a:rPr lang="en-GB" sz="1200" b="0" i="0" u="none" strike="noStrike" kern="1200" cap="none" dirty="0" err="1">
                <a:solidFill>
                  <a:schemeClr val="tx1"/>
                </a:solidFill>
                <a:effectLst/>
                <a:latin typeface="+mn-lt"/>
                <a:ea typeface="Calibri"/>
                <a:cs typeface="Calibri"/>
                <a:sym typeface="Calibri"/>
              </a:rPr>
              <a:t>bajar</a:t>
            </a:r>
            <a:r>
              <a:rPr lang="en-GB" sz="1200" b="0" i="0" u="none" strike="noStrike" kern="1200" cap="none" dirty="0">
                <a:solidFill>
                  <a:schemeClr val="tx1"/>
                </a:solidFill>
                <a:effectLst/>
                <a:latin typeface="+mn-lt"/>
                <a:ea typeface="Calibri"/>
                <a:cs typeface="Calibri"/>
                <a:sym typeface="Calibri"/>
              </a:rPr>
              <a:t> [484]; </a:t>
            </a:r>
            <a:r>
              <a:rPr lang="en-GB" sz="1200" b="0" i="0" u="none" strike="noStrike" kern="1200" cap="none" dirty="0" err="1">
                <a:solidFill>
                  <a:schemeClr val="tx1"/>
                </a:solidFill>
                <a:effectLst/>
                <a:latin typeface="+mn-lt"/>
                <a:ea typeface="Calibri"/>
                <a:cs typeface="Calibri"/>
                <a:sym typeface="Calibri"/>
              </a:rPr>
              <a:t>saltar</a:t>
            </a:r>
            <a:r>
              <a:rPr lang="en-GB" sz="1200" b="0" i="0" u="none" strike="noStrike" kern="1200" cap="none" dirty="0">
                <a:solidFill>
                  <a:schemeClr val="tx1"/>
                </a:solidFill>
                <a:effectLst/>
                <a:latin typeface="+mn-lt"/>
                <a:ea typeface="Calibri"/>
                <a:cs typeface="Calibri"/>
                <a:sym typeface="Calibri"/>
              </a:rPr>
              <a:t> [1160]; </a:t>
            </a:r>
            <a:r>
              <a:rPr lang="en-GB" sz="1200" b="0" i="0" u="none" strike="noStrike" kern="1200" cap="none" dirty="0" err="1">
                <a:solidFill>
                  <a:schemeClr val="tx1"/>
                </a:solidFill>
                <a:effectLst/>
                <a:latin typeface="+mn-lt"/>
                <a:ea typeface="Calibri"/>
                <a:cs typeface="Calibri"/>
                <a:sym typeface="Calibri"/>
              </a:rPr>
              <a:t>pierna</a:t>
            </a:r>
            <a:r>
              <a:rPr lang="en-GB" sz="1200" b="0" i="0" u="none" strike="noStrike" kern="1200" cap="none" dirty="0">
                <a:solidFill>
                  <a:schemeClr val="tx1"/>
                </a:solidFill>
                <a:effectLst/>
                <a:latin typeface="+mn-lt"/>
                <a:ea typeface="Calibri"/>
                <a:cs typeface="Calibri"/>
                <a:sym typeface="Calibri"/>
              </a:rPr>
              <a:t> [776]; </a:t>
            </a:r>
            <a:r>
              <a:rPr lang="en-GB" sz="1200" b="0" i="0" u="none" strike="noStrike" kern="1200" cap="none" dirty="0" err="1">
                <a:solidFill>
                  <a:schemeClr val="tx1"/>
                </a:solidFill>
                <a:effectLst/>
                <a:latin typeface="+mn-lt"/>
                <a:ea typeface="Calibri"/>
                <a:cs typeface="Calibri"/>
                <a:sym typeface="Calibri"/>
              </a:rPr>
              <a:t>brazo</a:t>
            </a:r>
            <a:r>
              <a:rPr lang="en-GB" sz="1200" b="0" i="0" u="none" strike="noStrike" kern="1200" cap="none" dirty="0">
                <a:solidFill>
                  <a:schemeClr val="tx1"/>
                </a:solidFill>
                <a:effectLst/>
                <a:latin typeface="+mn-lt"/>
                <a:ea typeface="Calibri"/>
                <a:cs typeface="Calibri"/>
                <a:sym typeface="Calibri"/>
              </a:rPr>
              <a:t> [470]; mano [135]; </a:t>
            </a:r>
            <a:r>
              <a:rPr lang="en-GB" sz="1200" b="0" i="0" u="none" strike="noStrike" kern="1200" cap="none" dirty="0" err="1">
                <a:solidFill>
                  <a:schemeClr val="tx1"/>
                </a:solidFill>
                <a:effectLst/>
                <a:latin typeface="+mn-lt"/>
                <a:ea typeface="Calibri"/>
                <a:cs typeface="Calibri"/>
                <a:sym typeface="Calibri"/>
              </a:rPr>
              <a:t>alguien</a:t>
            </a:r>
            <a:r>
              <a:rPr lang="en-GB" sz="1200" b="0" i="0" u="none" strike="noStrike" kern="1200" cap="none" dirty="0">
                <a:solidFill>
                  <a:schemeClr val="tx1"/>
                </a:solidFill>
                <a:effectLst/>
                <a:latin typeface="+mn-lt"/>
                <a:ea typeface="Calibri"/>
                <a:cs typeface="Calibri"/>
                <a:sym typeface="Calibri"/>
              </a:rPr>
              <a:t> [346]; ya² [39]; </a:t>
            </a:r>
            <a:r>
              <a:rPr lang="en-GB" sz="1200" b="0" i="0" u="none" strike="noStrike" kern="1200" cap="none" dirty="0" err="1">
                <a:solidFill>
                  <a:schemeClr val="tx1"/>
                </a:solidFill>
                <a:effectLst/>
                <a:latin typeface="+mn-lt"/>
                <a:ea typeface="Calibri"/>
                <a:cs typeface="Calibri"/>
                <a:sym typeface="Calibri"/>
              </a:rPr>
              <a:t>ahora</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mismo</a:t>
            </a:r>
            <a:r>
              <a:rPr lang="en-GB" sz="1200" b="0" i="0" u="none" strike="noStrike" kern="1200" cap="none" dirty="0">
                <a:solidFill>
                  <a:schemeClr val="tx1"/>
                </a:solidFill>
                <a:effectLst/>
                <a:latin typeface="+mn-lt"/>
                <a:ea typeface="Calibri"/>
                <a:cs typeface="Calibri"/>
                <a:sym typeface="Calibri"/>
              </a:rPr>
              <a:t> [81]</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1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[1/6]</a:t>
            </a:r>
          </a:p>
          <a:p>
            <a:br>
              <a:rPr lang="en-US" b="1" dirty="0"/>
            </a:br>
            <a:r>
              <a:rPr lang="en-US" b="1" dirty="0"/>
              <a:t>Timing: </a:t>
            </a:r>
            <a:r>
              <a:rPr lang="en-US" b="0" dirty="0"/>
              <a:t>3 min</a:t>
            </a:r>
            <a:br>
              <a:rPr lang="en-US" dirty="0"/>
            </a:br>
            <a:br>
              <a:rPr lang="en-US" dirty="0"/>
            </a:br>
            <a:r>
              <a:rPr lang="en-US" b="1" dirty="0"/>
              <a:t>Aim</a:t>
            </a:r>
            <a:r>
              <a:rPr lang="en-US" dirty="0"/>
              <a:t>: to </a:t>
            </a:r>
            <a:r>
              <a:rPr lang="en-US" dirty="0" err="1"/>
              <a:t>practise</a:t>
            </a:r>
            <a:r>
              <a:rPr lang="en-US" dirty="0"/>
              <a:t> productive (oral) recall of three words within a given time. </a:t>
            </a:r>
          </a:p>
          <a:p>
            <a:endParaRPr lang="en-US" dirty="0"/>
          </a:p>
          <a:p>
            <a:r>
              <a:rPr lang="en-US" b="1" dirty="0"/>
              <a:t>Procedure:</a:t>
            </a:r>
          </a:p>
          <a:p>
            <a:pPr marL="0" indent="0">
              <a:buFont typeface="+mj-lt"/>
              <a:buNone/>
            </a:pPr>
            <a:r>
              <a:rPr lang="en-US" dirty="0"/>
              <a:t>1. Students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441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b="0"/>
              <a:t>3</a:t>
            </a:r>
            <a:r>
              <a:rPr lang="es-GB" b="0"/>
              <a:t> </a:t>
            </a:r>
            <a:r>
              <a:rPr lang="es-GB"/>
              <a:t>min</a:t>
            </a:r>
            <a:r>
              <a:rPr lang="en-GB"/>
              <a:t>utes</a:t>
            </a:r>
            <a:endParaRPr lang="en-GB" dirty="0"/>
          </a:p>
          <a:p>
            <a:endParaRPr lang="en-GB" dirty="0"/>
          </a:p>
          <a:p>
            <a:r>
              <a:rPr lang="en-GB" b="1" dirty="0"/>
              <a:t>Aim</a:t>
            </a:r>
            <a:r>
              <a:rPr lang="en-GB" b="1"/>
              <a:t>: </a:t>
            </a:r>
            <a:r>
              <a:rPr lang="en-GB"/>
              <a:t>to </a:t>
            </a:r>
            <a:r>
              <a:rPr lang="en-GB" dirty="0"/>
              <a:t>revisit this week’s revisited vocabulary.</a:t>
            </a:r>
          </a:p>
          <a:p>
            <a:endParaRPr lang="en-GB" dirty="0"/>
          </a:p>
          <a:p>
            <a:r>
              <a:rPr lang="en-GB" b="1" dirty="0"/>
              <a:t>Procedure:</a:t>
            </a:r>
          </a:p>
          <a:p>
            <a:r>
              <a:rPr lang="en-GB" dirty="0"/>
              <a:t>1. Teachers asks students</a:t>
            </a:r>
            <a:r>
              <a:rPr lang="en-GB" baseline="0" dirty="0"/>
              <a:t> to </a:t>
            </a:r>
            <a:r>
              <a:rPr lang="es-GB" dirty="0"/>
              <a:t>try to say the word in Spanish represented by each image. To encourage learners to recall this vocabulary only the first letter of each word is provided.</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044408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2 minutes</a:t>
            </a:r>
          </a:p>
          <a:p>
            <a:endParaRPr lang="en-US" b="1" dirty="0"/>
          </a:p>
          <a:p>
            <a:r>
              <a:rPr lang="en-US" b="1" dirty="0"/>
              <a:t>Aim:</a:t>
            </a:r>
          </a:p>
          <a:p>
            <a:r>
              <a:rPr lang="en-US" b="0" dirty="0"/>
              <a:t>to </a:t>
            </a:r>
            <a:r>
              <a:rPr lang="es-ES" b="0" dirty="0"/>
              <a:t>introduce the reflexive pronoun ‘se’.</a:t>
            </a:r>
            <a:endParaRPr lang="es-ES" b="0" baseline="0" dirty="0"/>
          </a:p>
          <a:p>
            <a:r>
              <a:rPr lang="es-ES" b="0" baseline="0" dirty="0"/>
              <a:t>to recap the function of reflexive pronouns.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65414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a:t>2 minutes</a:t>
            </a:r>
            <a:endParaRPr lang="en-US" b="0" dirty="0"/>
          </a:p>
          <a:p>
            <a:endParaRPr lang="en-US" b="1" dirty="0"/>
          </a:p>
          <a:p>
            <a:r>
              <a:rPr lang="en-US" b="1" dirty="0"/>
              <a:t>Aim: </a:t>
            </a:r>
            <a:r>
              <a:rPr lang="en-US" b="0" dirty="0"/>
              <a:t>to </a:t>
            </a:r>
            <a:r>
              <a:rPr lang="es-ES" b="0"/>
              <a:t>introduce the difference in meaning of</a:t>
            </a:r>
            <a:r>
              <a:rPr lang="es-ES" b="0" baseline="0"/>
              <a:t> two specific</a:t>
            </a:r>
            <a:r>
              <a:rPr lang="es-ES" b="0"/>
              <a:t> verbs when used with reflexive </a:t>
            </a:r>
            <a:r>
              <a:rPr lang="es-ES" b="0" dirty="0" err="1"/>
              <a:t>pronouns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a:t>
            </a:r>
            <a:r>
              <a:rPr lang="en-US" b="0" baseline="0"/>
              <a:t>click.</a:t>
            </a:r>
          </a:p>
          <a:p>
            <a:pPr marL="228600" indent="-228600">
              <a:buAutoNum type="arabicPeriod"/>
            </a:pPr>
            <a:r>
              <a:rPr lang="en-US" b="0" baseline="0"/>
              <a:t>Explain to students that infinitive + ‘se’ is often used as the dictionary entry for the reflexive form a verb. This will be the first time that students see a pronoun attached to an infinitive, so it is important to point out.</a:t>
            </a:r>
          </a:p>
          <a:p>
            <a:pPr marL="228600" indent="-228600">
              <a:buAutoNum type="arabicPeriod"/>
            </a:pPr>
            <a:endParaRPr lang="en-US" b="0" baseline="0"/>
          </a:p>
          <a:p>
            <a:pPr marL="0" indent="0">
              <a:buNone/>
            </a:pPr>
            <a:r>
              <a:rPr lang="en-US" b="1" baseline="0"/>
              <a:t>Note: </a:t>
            </a:r>
            <a:r>
              <a:rPr lang="en-US" b="0" baseline="0"/>
              <a:t>‘quedar’ is already known from Year 8. </a:t>
            </a:r>
            <a:endParaRPr lang="en-US" b="0"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26250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s-GB" b="1" dirty="0"/>
              <a:t>: </a:t>
            </a:r>
            <a:r>
              <a:rPr lang="en-GB" b="0" dirty="0"/>
              <a:t>5</a:t>
            </a:r>
            <a:r>
              <a:rPr lang="es-GB" dirty="0"/>
              <a:t> min</a:t>
            </a:r>
            <a:r>
              <a:rPr lang="en-GB" dirty="0" err="1"/>
              <a:t>utes</a:t>
            </a:r>
            <a:endParaRPr lang="en-GB" dirty="0"/>
          </a:p>
          <a:p>
            <a:endParaRPr lang="en-GB" dirty="0"/>
          </a:p>
          <a:p>
            <a:r>
              <a:rPr lang="en-GB" b="1" dirty="0"/>
              <a:t>Aims:</a:t>
            </a:r>
          </a:p>
          <a:p>
            <a:r>
              <a:rPr lang="en-GB" b="0" dirty="0"/>
              <a:t>t</a:t>
            </a:r>
            <a:r>
              <a:rPr lang="en-GB" dirty="0"/>
              <a:t>o practise understanding the difference between verbs ‘</a:t>
            </a:r>
            <a:r>
              <a:rPr lang="en-GB" dirty="0" err="1"/>
              <a:t>acordar</a:t>
            </a:r>
            <a:r>
              <a:rPr lang="en-GB" dirty="0"/>
              <a:t>(se)’ and ‘</a:t>
            </a:r>
            <a:r>
              <a:rPr lang="en-GB" dirty="0" err="1"/>
              <a:t>quedar</a:t>
            </a:r>
            <a:r>
              <a:rPr lang="en-GB" dirty="0"/>
              <a:t>(se)’ in reflexive and non reflexive forms.</a:t>
            </a:r>
          </a:p>
          <a:p>
            <a:r>
              <a:rPr lang="en-GB" dirty="0"/>
              <a:t>to introduce the topic of the lesson: ‘Día de Muertos’.</a:t>
            </a:r>
          </a:p>
          <a:p>
            <a:endParaRPr lang="en-GB" dirty="0"/>
          </a:p>
          <a:p>
            <a:r>
              <a:rPr lang="en-GB" b="1" dirty="0"/>
              <a:t>Procedure:</a:t>
            </a:r>
          </a:p>
          <a:p>
            <a:pPr marL="228600" indent="-228600">
              <a:buAutoNum type="arabicPeriod"/>
            </a:pPr>
            <a:r>
              <a:rPr lang="en-GB" noProof="0" dirty="0"/>
              <a:t>Students read each sentence and decide</a:t>
            </a:r>
            <a:r>
              <a:rPr lang="en-GB" baseline="0" noProof="0" dirty="0"/>
              <a:t> which meaning is correct for the verb.</a:t>
            </a:r>
          </a:p>
          <a:p>
            <a:pPr marL="228600" indent="-228600">
              <a:buAutoNum type="arabicPeriod"/>
            </a:pPr>
            <a:r>
              <a:rPr lang="en-GB" baseline="0" noProof="0" dirty="0"/>
              <a:t>Students say the meaning of each sentence.</a:t>
            </a:r>
            <a:endParaRPr lang="en-GB" noProof="0" dirty="0"/>
          </a:p>
          <a:p>
            <a:pPr marL="0" indent="0">
              <a:buNone/>
            </a:pPr>
            <a:endParaRPr lang="en-GB" noProof="0" dirty="0"/>
          </a:p>
          <a:p>
            <a:pPr marL="0" indent="0">
              <a:buNone/>
            </a:pPr>
            <a:endParaRPr lang="en-GB" noProof="0" dirty="0"/>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437104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24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If needed, omit this activity.</a:t>
            </a:r>
            <a:br>
              <a:rPr lang="en-US" b="1" dirty="0"/>
            </a:br>
            <a:r>
              <a:rPr lang="en-US" b="1" dirty="0"/>
              <a:t>Timing: </a:t>
            </a:r>
            <a:r>
              <a:rPr lang="en-US" b="0" dirty="0"/>
              <a:t>6 minutes</a:t>
            </a:r>
          </a:p>
          <a:p>
            <a:endParaRPr lang="en-US" b="1" dirty="0"/>
          </a:p>
          <a:p>
            <a:r>
              <a:rPr lang="en-US" b="1" dirty="0"/>
              <a:t>Aim:</a:t>
            </a:r>
          </a:p>
          <a:p>
            <a:r>
              <a:rPr lang="en-US" b="0" dirty="0"/>
              <a:t>to </a:t>
            </a:r>
            <a:r>
              <a:rPr lang="en-GB" b="0" noProof="0" dirty="0"/>
              <a:t>understand the </a:t>
            </a:r>
            <a:r>
              <a:rPr lang="en-GB" b="0" baseline="0" noProof="0" dirty="0"/>
              <a:t>difference </a:t>
            </a:r>
            <a:r>
              <a:rPr lang="en-GB" b="0" noProof="0" dirty="0"/>
              <a:t>between ‘se’ and ‘</a:t>
            </a:r>
            <a:r>
              <a:rPr lang="en-GB" b="0" noProof="0" dirty="0" err="1"/>
              <a:t>su</a:t>
            </a:r>
            <a:r>
              <a:rPr lang="en-GB" b="0" noProof="0" dirty="0"/>
              <a:t>’.</a:t>
            </a:r>
            <a:endParaRPr lang="en-GB" b="0" baseline="0" noProof="0" dirty="0"/>
          </a:p>
          <a:p>
            <a:r>
              <a:rPr lang="en-GB" sz="1200" b="0" kern="1200" baseline="0" noProof="0" dirty="0">
                <a:solidFill>
                  <a:schemeClr val="tx1"/>
                </a:solidFill>
                <a:effectLst/>
                <a:latin typeface="+mn-lt"/>
                <a:ea typeface="+mn-ea"/>
                <a:cs typeface="+mn-cs"/>
              </a:rPr>
              <a:t>to understand the vocabulary in the sentences.</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question and decide whether the correct option is ‘se’ or ‘</a:t>
            </a:r>
            <a:r>
              <a:rPr lang="en-US" b="0" dirty="0" err="1"/>
              <a:t>su</a:t>
            </a:r>
            <a:r>
              <a:rPr lang="en-US" b="0" dirty="0"/>
              <a:t>’ depending on what comes after.</a:t>
            </a:r>
          </a:p>
          <a:p>
            <a:pPr marL="228600" indent="-228600">
              <a:buAutoNum type="arabicPeriod"/>
            </a:pPr>
            <a:r>
              <a:rPr lang="en-US" b="0" dirty="0"/>
              <a:t>Students complete the start of each question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answers</a:t>
            </a:r>
            <a:r>
              <a:rPr lang="en-US" b="0" baseline="0" dirty="0"/>
              <a:t> ‘</a:t>
            </a:r>
            <a:r>
              <a:rPr lang="en-US" b="0" baseline="0" dirty="0" err="1"/>
              <a:t>su</a:t>
            </a:r>
            <a:r>
              <a:rPr lang="en-US" b="0" baseline="0" dirty="0"/>
              <a:t>’ or ‘se’ for each item. Furthermore, t</a:t>
            </a:r>
            <a:r>
              <a:rPr lang="en-US" b="0" dirty="0"/>
              <a:t>o check understanding, elicit an oral translation of each sentence.</a:t>
            </a:r>
          </a:p>
          <a:p>
            <a:pPr marL="0" indent="0">
              <a:buNone/>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27227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to</a:t>
            </a:r>
            <a:r>
              <a:rPr lang="en-US" b="1" dirty="0"/>
              <a:t> </a:t>
            </a:r>
            <a:r>
              <a:rPr lang="en-GB" sz="1200" kern="1200" dirty="0">
                <a:solidFill>
                  <a:schemeClr val="tx1"/>
                </a:solidFill>
                <a:effectLst/>
                <a:latin typeface="+mn-lt"/>
                <a:ea typeface="+mn-ea"/>
                <a:cs typeface="+mn-cs"/>
              </a:rPr>
              <a:t>practise understanding the difference between ‘se’ and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a:t>
            </a:r>
            <a:endParaRPr lang="en-GB" sz="1200" kern="1200" baseline="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sz="1200" kern="1200" baseline="0" dirty="0">
                <a:solidFill>
                  <a:schemeClr val="tx1"/>
                </a:solidFill>
                <a:effectLst/>
                <a:latin typeface="+mn-lt"/>
                <a:ea typeface="+mn-ea"/>
                <a:cs typeface="+mn-cs"/>
              </a:rPr>
              <a:t>to correctly transcribe the two words.</a:t>
            </a:r>
            <a:endParaRPr lang="en-US" b="1" dirty="0"/>
          </a:p>
          <a:p>
            <a:endParaRPr lang="en-US" b="1" dirty="0"/>
          </a:p>
          <a:p>
            <a:r>
              <a:rPr lang="en-US" b="1" dirty="0"/>
              <a:t>Procedure:</a:t>
            </a:r>
          </a:p>
          <a:p>
            <a:r>
              <a:rPr lang="en-US" b="0" dirty="0"/>
              <a:t>1. Click</a:t>
            </a:r>
            <a:r>
              <a:rPr lang="en-US" b="0" baseline="0" dirty="0"/>
              <a:t> the number trigger to play the audio.</a:t>
            </a:r>
            <a:endParaRPr lang="en-US" b="0" dirty="0"/>
          </a:p>
          <a:p>
            <a:r>
              <a:rPr lang="en-US" b="0" dirty="0"/>
              <a:t>2. </a:t>
            </a:r>
            <a:r>
              <a:rPr lang="en-GB" sz="1200" kern="1200" dirty="0">
                <a:solidFill>
                  <a:schemeClr val="tx1"/>
                </a:solidFill>
                <a:effectLst/>
                <a:latin typeface="+mn-lt"/>
                <a:ea typeface="+mn-ea"/>
                <a:cs typeface="+mn-cs"/>
              </a:rPr>
              <a:t>Students listen to the beginning of the sentence and decide which is the correct continuation. They write 1-8 a/b and either se or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a:t>
            </a:r>
          </a:p>
          <a:p>
            <a:r>
              <a:rPr lang="en-US" b="0" dirty="0"/>
              <a:t>3. Check answers and elicit the English meanings of the sentences orally.</a:t>
            </a:r>
          </a:p>
          <a:p>
            <a:endParaRPr lang="en-US" b="0" dirty="0"/>
          </a:p>
          <a:p>
            <a:r>
              <a:rPr lang="en-US" b="1" dirty="0"/>
              <a:t>Transcript:</a:t>
            </a: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Su</a:t>
            </a:r>
            <a:r>
              <a:rPr lang="en-GB" sz="120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Se...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Su</a:t>
            </a:r>
            <a:r>
              <a:rPr lang="en-GB" sz="1200" baseline="0" dirty="0">
                <a:solidFill>
                  <a:schemeClr val="accent5">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Su</a:t>
            </a: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Se...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Se...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err="1">
                <a:solidFill>
                  <a:schemeClr val="accent5">
                    <a:lumMod val="50000"/>
                  </a:schemeClr>
                </a:solidFill>
              </a:rPr>
              <a:t>Su</a:t>
            </a:r>
            <a:r>
              <a:rPr lang="en-GB" sz="1200" baseline="0" dirty="0">
                <a:solidFill>
                  <a:schemeClr val="accent5">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Se...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036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240587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15 </a:t>
            </a:r>
            <a:r>
              <a:rPr lang="es-ES" b="0" dirty="0"/>
              <a:t>minutes (for slides 31-34)</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practice distinguishing between ‘se’ and ‘</a:t>
            </a:r>
            <a:r>
              <a:rPr lang="en-US" b="0" baseline="0" dirty="0" err="1"/>
              <a:t>su</a:t>
            </a:r>
            <a:r>
              <a:rPr lang="en-US" b="0" baseline="0" dirty="0"/>
              <a:t>’ in oral production and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producing and understanding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a:t>
            </a:r>
            <a:r>
              <a:rPr lang="en-US" b="0" baseline="0" dirty="0"/>
              <a:t> should give 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reads out the word (either ‘se’ or ‘</a:t>
            </a:r>
            <a:r>
              <a:rPr lang="en-US" b="0" baseline="0" dirty="0" err="1"/>
              <a:t>su</a:t>
            </a:r>
            <a:r>
              <a:rPr lang="en-US" b="0" baseline="0" dirty="0"/>
              <a:t>’). Student B listens and then reads out the correct sentence on their card, translating orally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listens and transcribes the sentence (writes it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student B reads out the wrong answer and it is clearly ungrammatical, student A should say ‘</a:t>
            </a:r>
            <a:r>
              <a:rPr lang="en-US" b="0" baseline="0" dirty="0" err="1"/>
              <a:t>Otra</a:t>
            </a:r>
            <a:r>
              <a:rPr lang="en-US" b="0" baseline="0" dirty="0"/>
              <a:t> </a:t>
            </a:r>
            <a:r>
              <a:rPr lang="en-US" b="0" baseline="0" dirty="0" err="1"/>
              <a:t>vez</a:t>
            </a:r>
            <a:r>
              <a:rPr lang="en-US" b="0" baseline="0" dirty="0"/>
              <a:t>, por favor’.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swap. Note that when Student B is speaking the contrast is between ‘se’ and ‘sus’. This facilitates use of other vocabulary items that have been introduced this week (</a:t>
            </a:r>
            <a:r>
              <a:rPr lang="en-US" b="0" baseline="0" dirty="0" err="1"/>
              <a:t>fotos</a:t>
            </a:r>
            <a:r>
              <a:rPr lang="en-US" b="0" baseline="0" dirty="0"/>
              <a:t>, </a:t>
            </a:r>
            <a:r>
              <a:rPr lang="en-US" b="0" baseline="0" dirty="0" err="1"/>
              <a:t>costumbres</a:t>
            </a:r>
            <a:r>
              <a:rPr lang="en-US" b="0" baseline="0" dirty="0"/>
              <a:t>, </a:t>
            </a:r>
            <a:r>
              <a:rPr lang="en-US" b="0" baseline="0" dirty="0" err="1"/>
              <a:t>platos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Give feedback. Note that on slide 34, the English translations also appear (and are animated separately) so that understanding of every sentence can be checked.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328821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b="0" dirty="0"/>
              <a:t>Student As turn away – they know they are going to say ‘se’ or ‘sus’ (their choice), listen for a Spanish sentence and translate it into English.</a:t>
            </a:r>
          </a:p>
          <a:p>
            <a:pPr marL="228600" indent="-228600">
              <a:buAutoNum type="arabicPeriod"/>
            </a:pPr>
            <a:r>
              <a:rPr lang="en-GB" b="0" dirty="0"/>
              <a:t>Bs face the board.  As say either ‘se’ prompting for a reflexive sentence or ‘sus’ to prompt a noun.</a:t>
            </a:r>
          </a:p>
          <a:p>
            <a:pPr marL="228600" indent="-228600">
              <a:buAutoNum type="arabicPeriod"/>
            </a:pPr>
            <a:r>
              <a:rPr lang="en-GB" b="0" dirty="0"/>
              <a:t>Bs respond in Spanish, translating the bold part of the appropriate sentence.</a:t>
            </a:r>
          </a:p>
          <a:p>
            <a:pPr marL="228600" indent="-228600">
              <a:buAutoNum type="arabicPeriod"/>
            </a:pPr>
            <a:r>
              <a:rPr lang="en-GB" b="0" dirty="0"/>
              <a:t>As transcribe the Spanish sentence they hear.</a:t>
            </a:r>
          </a:p>
          <a:p>
            <a:pPr marL="228600" indent="-228600">
              <a:buAutoNum type="arabicPeriod"/>
            </a:pPr>
            <a:r>
              <a:rPr lang="en-GB" b="0" dirty="0"/>
              <a:t>Interactions continue until all 6 questions have been asked and answered.</a:t>
            </a:r>
          </a:p>
          <a:p>
            <a:pPr marL="228600" indent="-228600">
              <a:buAutoNum type="arabicPeriod"/>
            </a:pPr>
            <a:r>
              <a:rPr lang="en-GB" b="0" dirty="0"/>
              <a:t>Students swap role and move to the next slide.</a:t>
            </a:r>
          </a:p>
          <a:p>
            <a:pPr marL="0" indent="0">
              <a:buNone/>
            </a:pPr>
            <a:endParaRPr lang="en-GB" b="0" dirty="0"/>
          </a:p>
          <a:p>
            <a:pPr marL="0" indent="0">
              <a:buNone/>
            </a:pPr>
            <a:r>
              <a:rPr lang="en-GB" b="1" dirty="0"/>
              <a:t>Note: it’s important students realise that there are no clues in the pictures – they could apply to either sentence. </a:t>
            </a:r>
            <a:br>
              <a:rPr lang="en-GB" b="1" dirty="0"/>
            </a:br>
            <a:r>
              <a:rPr lang="en-GB" b="1" dirty="0"/>
              <a:t>They can only know which sentence to translate based on how their partner starts the sentence.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79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a:t>2/6]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527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it’s important students realise that there are no clues in the pictures – they could apply to either sentence. </a:t>
            </a:r>
            <a:br>
              <a:rPr lang="en-GB" b="1" dirty="0"/>
            </a:br>
            <a:r>
              <a:rPr lang="en-GB" b="1" dirty="0"/>
              <a:t>They can only know which sentence to translate based on how their partner starts the sentence.</a:t>
            </a: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0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5</a:t>
            </a:r>
            <a:r>
              <a:rPr lang="en-GB" b="0" i="0" dirty="0">
                <a:solidFill>
                  <a:srgbClr val="222222"/>
                </a:solidFill>
                <a:effectLst/>
                <a:latin typeface="Arial" panose="020B0604020202020204" pitchFamily="34" charset="0"/>
              </a:rPr>
              <a:t> is here: https://rachelhawkes.com/LDPresources/Yr9Spanish/Spanish_Y9_Term1i_Wk5_audio_HW_sheet_answers.docx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Adjectives: number in the ‘Adjective agreement’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VERSION OF LESSON 2 SPEAKING WITH 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15 </a:t>
            </a:r>
            <a:r>
              <a:rPr lang="es-ES" b="0" dirty="0"/>
              <a:t>minutes (for slides 31-34)</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practice distinguishing between ‘se’ and ‘</a:t>
            </a:r>
            <a:r>
              <a:rPr lang="en-US" b="0" baseline="0" dirty="0" err="1"/>
              <a:t>su</a:t>
            </a:r>
            <a:r>
              <a:rPr lang="en-US" b="0" baseline="0" dirty="0"/>
              <a:t>’ in oral production and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producing and understanding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a:t>
            </a:r>
            <a:r>
              <a:rPr lang="en-US" b="0" baseline="0" dirty="0"/>
              <a:t> should give out the cards and use this slide to explain the activity with 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reads out the word (either ‘se’ or ‘</a:t>
            </a:r>
            <a:r>
              <a:rPr lang="en-US" b="0" baseline="0" dirty="0" err="1"/>
              <a:t>su</a:t>
            </a:r>
            <a:r>
              <a:rPr lang="en-US" b="0" baseline="0" dirty="0"/>
              <a:t>’). Student B listens and then reads out the correct sentence on their card, translating orally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listens and transcribes the sentence (writes it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student B reads out the wrong answer and it is clearly ungrammatical, student A should say ‘</a:t>
            </a:r>
            <a:r>
              <a:rPr lang="en-US" b="0" baseline="0" dirty="0" err="1"/>
              <a:t>Otra</a:t>
            </a:r>
            <a:r>
              <a:rPr lang="en-US" b="0" baseline="0" dirty="0"/>
              <a:t> </a:t>
            </a:r>
            <a:r>
              <a:rPr lang="en-US" b="0" baseline="0" dirty="0" err="1"/>
              <a:t>vez</a:t>
            </a:r>
            <a:r>
              <a:rPr lang="en-US" b="0" baseline="0" dirty="0"/>
              <a:t>, por favor’.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swap. Note that when Student B is speaking the contrast is between ‘se’ and ‘sus’. This facilitates use of other vocabulary items that have been introduced this week (</a:t>
            </a:r>
            <a:r>
              <a:rPr lang="en-US" b="0" baseline="0" dirty="0" err="1"/>
              <a:t>fotos</a:t>
            </a:r>
            <a:r>
              <a:rPr lang="en-US" b="0" baseline="0" dirty="0"/>
              <a:t>, </a:t>
            </a:r>
            <a:r>
              <a:rPr lang="en-US" b="0" baseline="0" dirty="0" err="1"/>
              <a:t>costumbres</a:t>
            </a:r>
            <a:r>
              <a:rPr lang="en-US" b="0" baseline="0" dirty="0"/>
              <a:t>, </a:t>
            </a:r>
            <a:r>
              <a:rPr lang="en-US" b="0" baseline="0" dirty="0" err="1"/>
              <a:t>platos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Give feedback. Note that on slide 34, the English translations also appear (and are animated separately) so that understanding of every sentence can be checked.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673666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baseline="0" dirty="0"/>
          </a:p>
          <a:p>
            <a:r>
              <a:rPr lang="en-GB" b="1" dirty="0"/>
              <a:t>Translations:</a:t>
            </a:r>
          </a:p>
          <a:p>
            <a:endParaRPr lang="en-GB" dirty="0"/>
          </a:p>
          <a:p>
            <a:pPr rtl="0" eaLnBrk="1" fontAlgn="ctr" latinLnBrk="0" hangingPunct="1"/>
            <a:r>
              <a:rPr lang="en-US" sz="1200" b="0" i="0" u="none" strike="noStrike" kern="1200" dirty="0">
                <a:solidFill>
                  <a:schemeClr val="tx1"/>
                </a:solidFill>
                <a:effectLst/>
                <a:latin typeface="+mn-lt"/>
                <a:ea typeface="+mn-ea"/>
                <a:cs typeface="+mn-cs"/>
              </a:rPr>
              <a:t>1.</a:t>
            </a:r>
          </a:p>
          <a:p>
            <a:pPr rtl="0" eaLnBrk="1" fontAlgn="ctr" latinLnBrk="0" hangingPunct="1"/>
            <a:r>
              <a:rPr lang="en-US" sz="1200" b="0" i="0" u="none" strike="noStrike" kern="1200" dirty="0">
                <a:solidFill>
                  <a:schemeClr val="tx1"/>
                </a:solidFill>
                <a:effectLst/>
                <a:latin typeface="+mn-lt"/>
                <a:ea typeface="+mn-ea"/>
                <a:cs typeface="+mn-cs"/>
              </a:rPr>
              <a:t>a. Se </a:t>
            </a:r>
            <a:r>
              <a:rPr lang="en-US" sz="1200" b="0" i="0" u="none" strike="noStrike" kern="1200" dirty="0" err="1">
                <a:solidFill>
                  <a:schemeClr val="tx1"/>
                </a:solidFill>
                <a:effectLst/>
                <a:latin typeface="+mn-lt"/>
                <a:ea typeface="+mn-ea"/>
                <a:cs typeface="+mn-cs"/>
              </a:rPr>
              <a:t>sienta</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ver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fotos</a:t>
            </a:r>
            <a:r>
              <a:rPr lang="en-US" sz="1200" b="0" i="0" u="none" strike="noStrike" kern="1200" dirty="0">
                <a:solidFill>
                  <a:schemeClr val="tx1"/>
                </a:solidFill>
                <a:effectLst/>
                <a:latin typeface="+mn-lt"/>
                <a:ea typeface="+mn-ea"/>
                <a:cs typeface="+mn-cs"/>
              </a:rPr>
              <a:t> de </a:t>
            </a:r>
            <a:r>
              <a:rPr lang="en-US" sz="1200" b="0" i="0" u="none" strike="noStrike" kern="1200">
                <a:solidFill>
                  <a:schemeClr val="tx1"/>
                </a:solidFill>
                <a:effectLst/>
                <a:latin typeface="+mn-lt"/>
                <a:ea typeface="+mn-ea"/>
                <a:cs typeface="+mn-cs"/>
              </a:rPr>
              <a:t>la familia.</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a:t>
            </a:r>
            <a:r>
              <a:rPr lang="en-US" sz="1200" b="0" i="0" u="none" strike="noStrike" kern="1200">
                <a:solidFill>
                  <a:schemeClr val="tx1"/>
                </a:solidFill>
                <a:effectLst/>
                <a:latin typeface="+mn-lt"/>
                <a:ea typeface="+mn-ea"/>
                <a:cs typeface="+mn-cs"/>
              </a:rPr>
              <a:t>. Sus fotos </a:t>
            </a:r>
            <a:r>
              <a:rPr lang="en-US" sz="1200" b="0" i="0" u="none" strike="noStrike" kern="1200" dirty="0">
                <a:solidFill>
                  <a:schemeClr val="tx1"/>
                </a:solidFill>
                <a:effectLst/>
                <a:latin typeface="+mn-lt"/>
                <a:ea typeface="+mn-ea"/>
                <a:cs typeface="+mn-cs"/>
              </a:rPr>
              <a:t>de la </a:t>
            </a:r>
            <a:r>
              <a:rPr lang="en-US" sz="1200" b="0" i="0" u="none" strike="noStrike" kern="1200" err="1">
                <a:solidFill>
                  <a:schemeClr val="tx1"/>
                </a:solidFill>
                <a:effectLst/>
                <a:latin typeface="+mn-lt"/>
                <a:ea typeface="+mn-ea"/>
                <a:cs typeface="+mn-cs"/>
              </a:rPr>
              <a:t>familia</a:t>
            </a:r>
            <a:r>
              <a:rPr lang="en-US" sz="1200" b="0" i="0" u="none" strike="noStrike" kern="1200">
                <a:solidFill>
                  <a:schemeClr val="tx1"/>
                </a:solidFill>
                <a:effectLst/>
                <a:latin typeface="+mn-lt"/>
                <a:ea typeface="+mn-ea"/>
                <a:cs typeface="+mn-cs"/>
              </a:rPr>
              <a:t> son especiales.</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2.</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a</a:t>
            </a:r>
            <a:r>
              <a:rPr lang="en-US" sz="1200" b="0" i="0" u="none" strike="noStrike" kern="1200">
                <a:solidFill>
                  <a:schemeClr val="tx1"/>
                </a:solidFill>
                <a:effectLst/>
                <a:latin typeface="+mn-lt"/>
                <a:ea typeface="+mn-ea"/>
                <a:cs typeface="+mn-cs"/>
              </a:rPr>
              <a:t>. Sus costumbres son únicas.</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Se </a:t>
            </a:r>
            <a:r>
              <a:rPr lang="en-US" sz="1200" b="0" i="0" u="none" strike="noStrike" kern="1200" dirty="0" err="1">
                <a:solidFill>
                  <a:schemeClr val="tx1"/>
                </a:solidFill>
                <a:effectLst/>
                <a:latin typeface="+mn-lt"/>
                <a:ea typeface="+mn-ea"/>
                <a:cs typeface="+mn-cs"/>
              </a:rPr>
              <a:t>acuerda</a:t>
            </a:r>
            <a:r>
              <a:rPr lang="en-US" sz="1200" b="0" i="0" u="none" strike="noStrike" kern="1200" dirty="0">
                <a:solidFill>
                  <a:schemeClr val="tx1"/>
                </a:solidFill>
                <a:effectLst/>
                <a:latin typeface="+mn-lt"/>
                <a:ea typeface="+mn-ea"/>
                <a:cs typeface="+mn-cs"/>
              </a:rPr>
              <a:t> de las </a:t>
            </a:r>
            <a:r>
              <a:rPr lang="en-US" sz="1200" b="0" i="0" u="none" strike="noStrike" kern="1200" dirty="0" err="1">
                <a:solidFill>
                  <a:schemeClr val="tx1"/>
                </a:solidFill>
                <a:effectLst/>
                <a:latin typeface="+mn-lt"/>
                <a:ea typeface="+mn-ea"/>
                <a:cs typeface="+mn-cs"/>
              </a:rPr>
              <a:t>costumbres</a:t>
            </a:r>
            <a:r>
              <a:rPr lang="en-US" sz="1200" b="0" i="0" u="none" strike="noStrike" kern="1200" dirty="0">
                <a:solidFill>
                  <a:schemeClr val="tx1"/>
                </a:solidFill>
                <a:effectLst/>
                <a:latin typeface="+mn-lt"/>
                <a:ea typeface="+mn-ea"/>
                <a:cs typeface="+mn-cs"/>
              </a:rPr>
              <a:t> del </a:t>
            </a:r>
            <a:r>
              <a:rPr lang="en-US" sz="1200" b="0" i="0" u="none" strike="noStrike" kern="1200" dirty="0" err="1">
                <a:solidFill>
                  <a:schemeClr val="tx1"/>
                </a:solidFill>
                <a:effectLst/>
                <a:latin typeface="+mn-lt"/>
                <a:ea typeface="+mn-ea"/>
                <a:cs typeface="+mn-cs"/>
              </a:rPr>
              <a:t>pasado</a:t>
            </a:r>
            <a:r>
              <a:rPr lang="en-US" sz="1200" b="0" i="0" u="none" strike="noStrike" kern="1200" dirty="0">
                <a:solidFill>
                  <a:schemeClr val="tx1"/>
                </a:solidFill>
                <a:effectLst/>
                <a:latin typeface="+mn-lt"/>
                <a:ea typeface="+mn-ea"/>
                <a:cs typeface="+mn-cs"/>
              </a:rPr>
              <a:t>.</a:t>
            </a:r>
          </a:p>
          <a:p>
            <a:pPr rtl="0" eaLnBrk="1" fontAlgn="ctr" latinLnBrk="0" hangingPunct="1"/>
            <a:r>
              <a:rPr lang="en-US" sz="1200" b="0" i="0" u="none" strike="noStrike" kern="1200" dirty="0">
                <a:solidFill>
                  <a:schemeClr val="tx1"/>
                </a:solidFill>
                <a:effectLst/>
                <a:latin typeface="+mn-lt"/>
                <a:ea typeface="+mn-ea"/>
                <a:cs typeface="+mn-cs"/>
              </a:rPr>
              <a:t>3.</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Se queda en la calle después del festival.</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Sus amigos quedan en la calle.</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4.</a:t>
            </a:r>
          </a:p>
          <a:p>
            <a:pPr rtl="0" eaLnBrk="1" fontAlgn="ctr" latinLnBrk="0" hangingPunct="1"/>
            <a:r>
              <a:rPr lang="es-ES" sz="1200" b="0" i="0" u="none" strike="noStrike" kern="1200" dirty="0">
                <a:solidFill>
                  <a:schemeClr val="tx1"/>
                </a:solidFill>
                <a:effectLst/>
                <a:latin typeface="+mn-lt"/>
                <a:ea typeface="+mn-ea"/>
                <a:cs typeface="+mn-cs"/>
              </a:rPr>
              <a:t>a. Sus </a:t>
            </a:r>
            <a:r>
              <a:rPr lang="es-ES" sz="1200" b="0" i="0" u="none" strike="noStrike" kern="1200">
                <a:solidFill>
                  <a:schemeClr val="tx1"/>
                </a:solidFill>
                <a:effectLst/>
                <a:latin typeface="+mn-lt"/>
                <a:ea typeface="+mn-ea"/>
                <a:cs typeface="+mn-cs"/>
              </a:rPr>
              <a:t>platos son </a:t>
            </a:r>
            <a:r>
              <a:rPr lang="es-ES" sz="1200" b="0" i="0" u="none" strike="noStrike" kern="1200" dirty="0">
                <a:solidFill>
                  <a:schemeClr val="tx1"/>
                </a:solidFill>
                <a:effectLst/>
                <a:latin typeface="+mn-lt"/>
                <a:ea typeface="+mn-ea"/>
                <a:cs typeface="+mn-cs"/>
              </a:rPr>
              <a:t>deliciosos.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sienta en la cocina para preparar la comida.</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5.</a:t>
            </a:r>
          </a:p>
          <a:p>
            <a:pPr rtl="0" eaLnBrk="1" fontAlgn="ctr" latinLnBrk="0" hangingPunct="1"/>
            <a:r>
              <a:rPr lang="es-ES" sz="1200" b="0" i="0" u="none" strike="noStrike" kern="1200" dirty="0">
                <a:solidFill>
                  <a:schemeClr val="tx1"/>
                </a:solidFill>
                <a:effectLst/>
                <a:latin typeface="+mn-lt"/>
                <a:ea typeface="+mn-ea"/>
                <a:cs typeface="+mn-cs"/>
              </a:rPr>
              <a:t>a. Se pinta antes de ir a la calle.</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Sus primos pintan en la calle.</a:t>
            </a:r>
          </a:p>
          <a:p>
            <a:pPr rtl="0" eaLnBrk="1" fontAlgn="ctr" latinLnBrk="0" hangingPunct="1"/>
            <a:r>
              <a:rPr lang="es-ES" sz="1200" b="0" i="0" u="none" strike="noStrike" kern="1200" dirty="0">
                <a:solidFill>
                  <a:schemeClr val="tx1"/>
                </a:solidFill>
                <a:effectLst/>
                <a:latin typeface="+mn-lt"/>
                <a:ea typeface="+mn-ea"/>
                <a:cs typeface="+mn-cs"/>
              </a:rPr>
              <a:t>6.</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Sus abuelos son importantes.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acuerda de gente importante.</a:t>
            </a:r>
            <a:endParaRPr lang="es-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16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p>
          <a:p>
            <a:endParaRPr lang="en-GB" sz="1200" b="0" dirty="0"/>
          </a:p>
          <a:p>
            <a:r>
              <a:rPr lang="en-GB" sz="1200" b="1" baseline="0" dirty="0"/>
              <a:t>Translations:</a:t>
            </a:r>
          </a:p>
          <a:p>
            <a:endParaRPr lang="en-GB" sz="1200" b="1" baseline="0" dirty="0"/>
          </a:p>
          <a:p>
            <a:pPr rtl="0" eaLnBrk="1" fontAlgn="ctr" latinLnBrk="0" hangingPunct="1"/>
            <a:r>
              <a:rPr lang="en-US" sz="1200" b="0" i="0" u="none" strike="noStrike" kern="1200" dirty="0">
                <a:solidFill>
                  <a:schemeClr val="tx1"/>
                </a:solidFill>
                <a:effectLst/>
                <a:latin typeface="+mn-lt"/>
                <a:ea typeface="+mn-ea"/>
                <a:cs typeface="+mn-cs"/>
              </a:rPr>
              <a:t>1.</a:t>
            </a:r>
          </a:p>
          <a:p>
            <a:pPr rtl="0" eaLnBrk="1" fontAlgn="ctr" latinLnBrk="0" hangingPunct="1"/>
            <a:r>
              <a:rPr lang="en-US" sz="1200" b="0" i="0" u="none" strike="noStrike" kern="1200" dirty="0">
                <a:solidFill>
                  <a:schemeClr val="tx1"/>
                </a:solidFill>
                <a:effectLst/>
                <a:latin typeface="+mn-lt"/>
                <a:ea typeface="+mn-ea"/>
                <a:cs typeface="+mn-cs"/>
              </a:rPr>
              <a:t>a. Se </a:t>
            </a:r>
            <a:r>
              <a:rPr lang="en-US" sz="1200" b="0" i="0" u="none" strike="noStrike" kern="1200" dirty="0" err="1">
                <a:solidFill>
                  <a:schemeClr val="tx1"/>
                </a:solidFill>
                <a:effectLst/>
                <a:latin typeface="+mn-lt"/>
                <a:ea typeface="+mn-ea"/>
                <a:cs typeface="+mn-cs"/>
              </a:rPr>
              <a:t>levanta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temprano</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ayudar</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a:t>
            </a:r>
            <a:r>
              <a:rPr lang="en-US" sz="1200" b="0" i="0" u="none" strike="noStrike" kern="1200" dirty="0" err="1">
                <a:solidFill>
                  <a:schemeClr val="tx1"/>
                </a:solidFill>
                <a:effectLst/>
                <a:latin typeface="+mn-lt"/>
                <a:ea typeface="+mn-ea"/>
                <a:cs typeface="+mn-cs"/>
              </a:rPr>
              <a:t>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hermano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ayuda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temprano</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2.</a:t>
            </a:r>
          </a:p>
          <a:p>
            <a:pPr rtl="0" eaLnBrk="1" fontAlgn="ctr" latinLnBrk="0" hangingPunct="1"/>
            <a:r>
              <a:rPr lang="en-US" sz="1200" b="0" i="0" u="none" strike="noStrike" kern="1200" dirty="0">
                <a:solidFill>
                  <a:schemeClr val="tx1"/>
                </a:solidFill>
                <a:effectLst/>
                <a:latin typeface="+mn-lt"/>
                <a:ea typeface="+mn-ea"/>
                <a:cs typeface="+mn-cs"/>
              </a:rPr>
              <a:t>a. </a:t>
            </a:r>
            <a:r>
              <a:rPr lang="en-US" sz="1200" b="0" i="0" u="none" strike="noStrike" kern="1200" dirty="0" err="1">
                <a:solidFill>
                  <a:schemeClr val="tx1"/>
                </a:solidFill>
                <a:effectLst/>
                <a:latin typeface="+mn-lt"/>
                <a:ea typeface="+mn-ea"/>
                <a:cs typeface="+mn-cs"/>
              </a:rPr>
              <a:t>Su</a:t>
            </a:r>
            <a:r>
              <a:rPr lang="en-US" sz="1200" b="0" i="0" u="none" strike="noStrike" kern="1200" dirty="0">
                <a:solidFill>
                  <a:schemeClr val="tx1"/>
                </a:solidFill>
                <a:effectLst/>
                <a:latin typeface="+mn-lt"/>
                <a:ea typeface="+mn-ea"/>
                <a:cs typeface="+mn-cs"/>
              </a:rPr>
              <a:t> casa </a:t>
            </a:r>
            <a:r>
              <a:rPr lang="en-US" sz="1200" b="0" i="0" u="none" strike="noStrike" kern="1200" dirty="0" err="1">
                <a:solidFill>
                  <a:schemeClr val="tx1"/>
                </a:solidFill>
                <a:effectLst/>
                <a:latin typeface="+mn-lt"/>
                <a:ea typeface="+mn-ea"/>
                <a:cs typeface="+mn-cs"/>
              </a:rPr>
              <a:t>está</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llena</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b. Se </a:t>
            </a:r>
            <a:r>
              <a:rPr lang="en-US" sz="1200" b="0" i="0" u="none" strike="noStrike" kern="1200" dirty="0" err="1">
                <a:solidFill>
                  <a:schemeClr val="tx1"/>
                </a:solidFill>
                <a:effectLst/>
                <a:latin typeface="+mn-lt"/>
                <a:ea typeface="+mn-ea"/>
                <a:cs typeface="+mn-cs"/>
              </a:rPr>
              <a:t>queda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casa por la </a:t>
            </a:r>
            <a:r>
              <a:rPr lang="en-US" sz="1200" b="0" i="0" u="none" strike="noStrike" kern="1200" dirty="0" err="1">
                <a:solidFill>
                  <a:schemeClr val="tx1"/>
                </a:solidFill>
                <a:effectLst/>
                <a:latin typeface="+mn-lt"/>
                <a:ea typeface="+mn-ea"/>
                <a:cs typeface="+mn-cs"/>
              </a:rPr>
              <a:t>tarde</a:t>
            </a:r>
            <a:r>
              <a:rPr lang="en-US" sz="1200" b="0" i="0" u="none" strike="noStrike" kern="1200" dirty="0">
                <a:solidFill>
                  <a:schemeClr val="tx1"/>
                </a:solidFill>
                <a:effectLst/>
                <a:latin typeface="+mn-lt"/>
                <a:ea typeface="+mn-ea"/>
                <a:cs typeface="+mn-cs"/>
              </a:rPr>
              <a:t>.</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3.</a:t>
            </a:r>
          </a:p>
          <a:p>
            <a:pPr rtl="0" eaLnBrk="1" fontAlgn="ctr" latinLnBrk="0" hangingPunct="1"/>
            <a:r>
              <a:rPr lang="es-ES" sz="1200" b="0" i="0" u="none" strike="noStrike" kern="1200" dirty="0">
                <a:solidFill>
                  <a:schemeClr val="tx1"/>
                </a:solidFill>
                <a:effectLst/>
                <a:latin typeface="+mn-lt"/>
                <a:ea typeface="+mn-ea"/>
                <a:cs typeface="+mn-cs"/>
              </a:rPr>
              <a:t>a. Se acuerda de los muertos.</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 familia viene a la fiesta.</a:t>
            </a:r>
          </a:p>
          <a:p>
            <a:pPr rtl="0" eaLnBrk="1" fontAlgn="ctr" latinLnBrk="0" hangingPunct="1"/>
            <a:r>
              <a:rPr lang="es-ES" sz="1200" b="0" i="0" u="none" strike="noStrike" kern="1200" dirty="0">
                <a:solidFill>
                  <a:schemeClr val="tx1"/>
                </a:solidFill>
                <a:effectLst/>
                <a:latin typeface="+mn-lt"/>
                <a:ea typeface="+mn-ea"/>
                <a:cs typeface="+mn-cs"/>
              </a:rPr>
              <a:t>4.</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Se sienta con la comunidad.</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Su comunidad es muy especial.</a:t>
            </a:r>
          </a:p>
          <a:p>
            <a:pPr rtl="0" eaLnBrk="1" fontAlgn="ctr" latinLnBrk="0" hangingPunct="1"/>
            <a:r>
              <a:rPr lang="es-ES" sz="1200" b="0" i="0" u="none" strike="noStrike" kern="1200" dirty="0">
                <a:solidFill>
                  <a:schemeClr val="tx1"/>
                </a:solidFill>
                <a:effectLst/>
                <a:latin typeface="+mn-lt"/>
                <a:ea typeface="+mn-ea"/>
                <a:cs typeface="+mn-cs"/>
              </a:rPr>
              <a:t>5.</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 comunidad organiza un festival.</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pinta antes de ir al festival.</a:t>
            </a:r>
          </a:p>
          <a:p>
            <a:pPr rtl="0" eaLnBrk="1" fontAlgn="ctr" latinLnBrk="0" hangingPunct="1"/>
            <a:r>
              <a:rPr lang="es-ES" sz="1200" b="0" i="0" u="none" strike="noStrike" kern="1200" dirty="0">
                <a:solidFill>
                  <a:schemeClr val="tx1"/>
                </a:solidFill>
                <a:effectLst/>
                <a:latin typeface="+mn-lt"/>
                <a:ea typeface="+mn-ea"/>
                <a:cs typeface="+mn-cs"/>
              </a:rPr>
              <a:t>6.</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a. Su ropa es única.</a:t>
            </a:r>
            <a:endParaRPr lang="es-GB" sz="1200" b="0" i="0" u="none" strike="noStrike" kern="1200" dirty="0">
              <a:solidFill>
                <a:schemeClr val="tx1"/>
              </a:solidFill>
              <a:effectLst/>
              <a:latin typeface="+mn-lt"/>
              <a:ea typeface="+mn-ea"/>
              <a:cs typeface="+mn-cs"/>
            </a:endParaRPr>
          </a:p>
          <a:p>
            <a:pPr rtl="0" eaLnBrk="1" fontAlgn="ctr" latinLnBrk="0" hangingPunct="1"/>
            <a:r>
              <a:rPr lang="es-ES" sz="1200" b="0" i="0" u="none" strike="noStrike" kern="1200" dirty="0">
                <a:solidFill>
                  <a:schemeClr val="tx1"/>
                </a:solidFill>
                <a:effectLst/>
                <a:latin typeface="+mn-lt"/>
                <a:ea typeface="+mn-ea"/>
                <a:cs typeface="+mn-cs"/>
              </a:rPr>
              <a:t>b. Se pone ropa especial este día.</a:t>
            </a:r>
            <a:endParaRPr lang="en-GB"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60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63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a:t>3/6]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549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a:t>4/6]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79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a:t>5/6]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a:t>6/6]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13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[1/2]</a:t>
            </a:r>
          </a:p>
          <a:p>
            <a:endParaRPr lang="en-US" b="1" dirty="0"/>
          </a:p>
          <a:p>
            <a:r>
              <a:rPr lang="en-US" b="1" dirty="0"/>
              <a:t>Timing: </a:t>
            </a:r>
            <a:r>
              <a:rPr lang="en-US" b="0" i="0" dirty="0"/>
              <a:t>8 minutes (slides 8-9)</a:t>
            </a:r>
          </a:p>
          <a:p>
            <a:endParaRPr lang="en-US" b="0" i="0" dirty="0"/>
          </a:p>
          <a:p>
            <a:r>
              <a:rPr lang="en-US" b="1" i="0" dirty="0"/>
              <a:t>Aim: </a:t>
            </a:r>
            <a:r>
              <a:rPr lang="en-US" b="0" i="0" dirty="0"/>
              <a:t>to introduce and embed new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13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endParaRPr lang="en-US" b="0" i="0" dirty="0"/>
          </a:p>
          <a:p>
            <a:r>
              <a:rPr lang="en-US" b="1" i="0" dirty="0"/>
              <a:t>Aim: </a:t>
            </a:r>
            <a:r>
              <a:rPr lang="en-US" b="0" i="0" dirty="0"/>
              <a:t>to introduce and embed new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b="0" baseline="0" dirty="0"/>
          </a:p>
          <a:p>
            <a:r>
              <a:rPr lang="en-US" b="1" baseline="0" dirty="0"/>
              <a:t>Notes:</a:t>
            </a:r>
          </a:p>
          <a:p>
            <a:pPr marL="228600" indent="-228600">
              <a:buAutoNum type="arabicPeriod"/>
            </a:pPr>
            <a:r>
              <a:rPr lang="en-US" b="0" baseline="0" dirty="0"/>
              <a:t>The additional meaning of ‘</a:t>
            </a:r>
            <a:r>
              <a:rPr lang="en-US" b="0" baseline="0" dirty="0" err="1"/>
              <a:t>único</a:t>
            </a:r>
            <a:r>
              <a:rPr lang="en-US" b="0" baseline="0" dirty="0"/>
              <a:t>’ (‘only’ when used before a noun) and ‘forma’ (‘shape’) will be taught in later weeks. </a:t>
            </a:r>
          </a:p>
          <a:p>
            <a:pPr marL="228600" indent="-228600">
              <a:buAutoNum type="arabicPeriod"/>
            </a:pPr>
            <a:r>
              <a:rPr lang="en-US" b="0" baseline="0" dirty="0" err="1"/>
              <a:t>Venir</a:t>
            </a:r>
            <a:r>
              <a:rPr lang="en-US" b="0" baseline="0" dirty="0"/>
              <a:t> is also similar to </a:t>
            </a:r>
            <a:r>
              <a:rPr lang="en-US" b="0" baseline="0" dirty="0" err="1"/>
              <a:t>tener</a:t>
            </a:r>
            <a:r>
              <a:rPr lang="en-US" b="0" baseline="0" dirty="0"/>
              <a:t> in its 1</a:t>
            </a:r>
            <a:r>
              <a:rPr lang="en-US" b="0" baseline="30000" dirty="0"/>
              <a:t>st</a:t>
            </a:r>
            <a:r>
              <a:rPr lang="en-US" b="0" baseline="0" dirty="0"/>
              <a:t> person singular present tense form (</a:t>
            </a:r>
            <a:r>
              <a:rPr lang="en-US" b="0" baseline="0" dirty="0" err="1"/>
              <a:t>vengo</a:t>
            </a:r>
            <a:r>
              <a:rPr lang="en-US" b="0" baseline="0" dirty="0"/>
              <a:t>). However, that form is not used in this week’s lesson, and so it is not included on the slide itself.</a:t>
            </a:r>
          </a:p>
          <a:p>
            <a:pPr marL="228600" indent="-228600">
              <a:buAutoNum type="arabicPeriod"/>
            </a:pPr>
            <a:r>
              <a:rPr lang="en-US" b="0" baseline="0" dirty="0"/>
              <a:t>The ability to understand and talk about cultural aspects of the Spanish-speaking world led to our decision to include the word ‘</a:t>
            </a:r>
            <a:r>
              <a:rPr lang="en-US" b="0" baseline="0" dirty="0" err="1"/>
              <a:t>costumbre</a:t>
            </a:r>
            <a:r>
              <a:rPr lang="en-US" b="0" baseline="0" dirty="0"/>
              <a:t>’. It may be useful to explain to students that ‘</a:t>
            </a:r>
            <a:r>
              <a:rPr lang="en-US" b="0" baseline="0" dirty="0" err="1"/>
              <a:t>costumbre</a:t>
            </a:r>
            <a:r>
              <a:rPr lang="en-US" b="0" baseline="0" dirty="0"/>
              <a:t>’ can be used for both for general ‘habits’ (e.g. </a:t>
            </a:r>
            <a:r>
              <a:rPr lang="en-US" b="0" baseline="0" dirty="0" err="1"/>
              <a:t>tener</a:t>
            </a:r>
            <a:r>
              <a:rPr lang="en-US" b="0" baseline="0" dirty="0"/>
              <a:t> la </a:t>
            </a:r>
            <a:r>
              <a:rPr lang="en-US" b="0" baseline="0" dirty="0" err="1"/>
              <a:t>costumbre</a:t>
            </a:r>
            <a:r>
              <a:rPr lang="en-US" b="0" baseline="0" dirty="0"/>
              <a:t> de </a:t>
            </a:r>
            <a:r>
              <a:rPr lang="en-US" b="0" baseline="0" dirty="0" err="1"/>
              <a:t>hacer</a:t>
            </a:r>
            <a:r>
              <a:rPr lang="en-US" b="0" baseline="0" dirty="0"/>
              <a:t> algo) and to refer to particular cultural customs that may be different from our own.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610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401867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047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42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11240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65014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695809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86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7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8921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774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4335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9459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611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96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9464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1145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gif"/><Relationship Id="rId5" Type="http://schemas.microsoft.com/office/2007/relationships/hdphoto" Target="../media/hdphoto3.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6.jpeg"/><Relationship Id="rId2" Type="http://schemas.openxmlformats.org/officeDocument/2006/relationships/notesSlide" Target="../notesSlides/notesSlide15.xml"/><Relationship Id="rId16"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44.tiff"/><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3.wav"/><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tiff"/><Relationship Id="rId4" Type="http://schemas.openxmlformats.org/officeDocument/2006/relationships/image" Target="../media/image51.tiff"/></Relationships>
</file>

<file path=ppt/slides/_rels/slide21.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5.tiff"/><Relationship Id="rId4" Type="http://schemas.openxmlformats.org/officeDocument/2006/relationships/image" Target="../media/image64.tif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52.tiff"/><Relationship Id="rId4" Type="http://schemas.openxmlformats.org/officeDocument/2006/relationships/image" Target="../media/image51.tiff"/></Relationships>
</file>

<file path=ppt/slides/_rels/slide2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3.wav"/><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19.wav"/><Relationship Id="rId11" Type="http://schemas.openxmlformats.org/officeDocument/2006/relationships/image" Target="../media/image70.gif"/><Relationship Id="rId5" Type="http://schemas.openxmlformats.org/officeDocument/2006/relationships/audio" Target="../media/audio18.wav"/><Relationship Id="rId10" Type="http://schemas.openxmlformats.org/officeDocument/2006/relationships/image" Target="../media/image69.jpeg"/><Relationship Id="rId4" Type="http://schemas.openxmlformats.org/officeDocument/2006/relationships/audio" Target="../media/audio17.wav"/><Relationship Id="rId9" Type="http://schemas.openxmlformats.org/officeDocument/2006/relationships/audio" Target="../media/audio22.wav"/></Relationships>
</file>

<file path=ppt/slides/_rels/slide2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slideLayout" Target="../slideLayouts/slideLayout15.xml"/><Relationship Id="rId7" Type="http://schemas.openxmlformats.org/officeDocument/2006/relationships/image" Target="../media/image73.jpeg"/><Relationship Id="rId12" Type="http://schemas.openxmlformats.org/officeDocument/2006/relationships/audio" Target="../media/audio28.wav"/><Relationship Id="rId17" Type="http://schemas.openxmlformats.org/officeDocument/2006/relationships/image" Target="../media/image75.jpeg"/><Relationship Id="rId2" Type="http://schemas.openxmlformats.org/officeDocument/2006/relationships/audio" Target="../media/media1.wav"/><Relationship Id="rId16" Type="http://schemas.openxmlformats.org/officeDocument/2006/relationships/image" Target="../media/image74.png"/><Relationship Id="rId1" Type="http://schemas.microsoft.com/office/2007/relationships/media" Target="../media/media1.wav"/><Relationship Id="rId6" Type="http://schemas.openxmlformats.org/officeDocument/2006/relationships/image" Target="../media/image72.tiff"/><Relationship Id="rId11" Type="http://schemas.openxmlformats.org/officeDocument/2006/relationships/audio" Target="../media/audio27.wav"/><Relationship Id="rId5" Type="http://schemas.openxmlformats.org/officeDocument/2006/relationships/image" Target="../media/image71.png"/><Relationship Id="rId15" Type="http://schemas.openxmlformats.org/officeDocument/2006/relationships/audio" Target="../media/audio30.wav"/><Relationship Id="rId10" Type="http://schemas.openxmlformats.org/officeDocument/2006/relationships/audio" Target="../media/audio26.wav"/><Relationship Id="rId4" Type="http://schemas.openxmlformats.org/officeDocument/2006/relationships/notesSlide" Target="../notesSlides/notesSlide27.xml"/><Relationship Id="rId9" Type="http://schemas.openxmlformats.org/officeDocument/2006/relationships/audio" Target="../media/audio25.wav"/><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tiff"/></Relationships>
</file>

<file path=ppt/slides/_rels/slide30.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image" Target="../media/image87.jpg"/><Relationship Id="rId3" Type="http://schemas.openxmlformats.org/officeDocument/2006/relationships/image" Target="../media/image79.png"/><Relationship Id="rId7" Type="http://schemas.openxmlformats.org/officeDocument/2006/relationships/image" Target="../media/image73.jpeg"/><Relationship Id="rId12" Type="http://schemas.openxmlformats.org/officeDocument/2006/relationships/image" Target="../media/image86.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85.jpg"/><Relationship Id="rId5" Type="http://schemas.openxmlformats.org/officeDocument/2006/relationships/image" Target="../media/image81.png"/><Relationship Id="rId10" Type="http://schemas.openxmlformats.org/officeDocument/2006/relationships/image" Target="../media/image84.jpg"/><Relationship Id="rId4" Type="http://schemas.openxmlformats.org/officeDocument/2006/relationships/image" Target="../media/image80.png"/><Relationship Id="rId9" Type="http://schemas.openxmlformats.org/officeDocument/2006/relationships/image" Target="../media/image83.jpg"/><Relationship Id="rId1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tiff"/><Relationship Id="rId11" Type="http://schemas.openxmlformats.org/officeDocument/2006/relationships/image" Target="../media/image90.png"/><Relationship Id="rId5" Type="http://schemas.openxmlformats.org/officeDocument/2006/relationships/image" Target="../media/image81.png"/><Relationship Id="rId10" Type="http://schemas.openxmlformats.org/officeDocument/2006/relationships/image" Target="../media/image89.jpg"/><Relationship Id="rId4" Type="http://schemas.openxmlformats.org/officeDocument/2006/relationships/image" Target="../media/image80.png"/><Relationship Id="rId9" Type="http://schemas.openxmlformats.org/officeDocument/2006/relationships/image" Target="../media/image30.tiff"/></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565302243/year-8-spanish-term-31-week-5-flash-cards/" TargetMode="External"/><Relationship Id="rId3" Type="http://schemas.openxmlformats.org/officeDocument/2006/relationships/image" Target="../media/image91.png"/><Relationship Id="rId7" Type="http://schemas.openxmlformats.org/officeDocument/2006/relationships/hyperlink" Target="https://quizlet.com/gb/550212250/year-8-term-32-week-5-flash-card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quizlet.com/gb/589260817/year-9-spanish-term-11-week-5-flash-cards/" TargetMode="External"/><Relationship Id="rId5" Type="http://schemas.openxmlformats.org/officeDocument/2006/relationships/hyperlink" Target="https://www.rachelhawkes.com/LDPresources/Yr9Spanish/Spanish_Y9_Term1i_Wk5_audio_HW_sheet.docx" TargetMode="External"/><Relationship Id="rId4" Type="http://schemas.openxmlformats.org/officeDocument/2006/relationships/image" Target="../media/image92.png"/><Relationship Id="rId9" Type="http://schemas.openxmlformats.org/officeDocument/2006/relationships/hyperlink" Target="https://www.rachelhawkes.com/LDPresources/Yr9Spanish/Spanish_Y9_Term1i_Wk5_audio.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93.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tif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4 – Lesson 7</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Louise Caruso / Pete Watson / Nick Avery</a:t>
            </a:r>
          </a:p>
          <a:p>
            <a:r>
              <a:rPr lang="en-GB" sz="1400" dirty="0"/>
              <a:t>Artwork: Mark Davies</a:t>
            </a:r>
            <a:br>
              <a:rPr lang="en-GB" sz="1400" dirty="0"/>
            </a:br>
            <a:br>
              <a:rPr lang="en-GB" sz="1400" dirty="0"/>
            </a:br>
            <a:r>
              <a:rPr lang="en-GB" sz="1400" dirty="0"/>
              <a:t>Date updated: 24.09.23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8214613" cy="1484251"/>
          </a:xfrm>
        </p:spPr>
        <p:txBody>
          <a:bodyPr>
            <a:normAutofit/>
          </a:bodyPr>
          <a:lstStyle/>
          <a:p>
            <a:pPr algn="l"/>
            <a:r>
              <a:rPr lang="en-GB" sz="2400" dirty="0">
                <a:solidFill>
                  <a:prstClr val="white"/>
                </a:solidFill>
              </a:rPr>
              <a:t>possessive adjective ‘</a:t>
            </a:r>
            <a:r>
              <a:rPr lang="en-GB" sz="2400" dirty="0" err="1">
                <a:solidFill>
                  <a:prstClr val="white"/>
                </a:solidFill>
              </a:rPr>
              <a:t>su</a:t>
            </a:r>
            <a:r>
              <a:rPr lang="en-GB" sz="2400" dirty="0">
                <a:solidFill>
                  <a:prstClr val="white"/>
                </a:solidFill>
              </a:rPr>
              <a:t>’ (revisited)</a:t>
            </a:r>
          </a:p>
          <a:p>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 – ‘es’ and ‘son’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lgn="l"/>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294232"/>
            <a:ext cx="8360585" cy="1484252"/>
          </a:xfrm>
        </p:spPr>
        <p:txBody>
          <a:bodyPr>
            <a:normAutofit/>
          </a:bodyPr>
          <a:lstStyle/>
          <a:p>
            <a:pPr>
              <a:lnSpc>
                <a:spcPct val="100000"/>
              </a:lnSpc>
            </a:pPr>
            <a:r>
              <a:rPr lang="en-GB" sz="4000" b="1" dirty="0">
                <a:solidFill>
                  <a:prstClr val="white"/>
                </a:solidFill>
              </a:rPr>
              <a:t>México</a:t>
            </a:r>
            <a:br>
              <a:rPr lang="en-GB" sz="4000" b="1" dirty="0">
                <a:solidFill>
                  <a:prstClr val="white"/>
                </a:solidFill>
              </a:rPr>
            </a:br>
            <a:r>
              <a:rPr lang="en-GB" sz="2800" b="0" dirty="0">
                <a:solidFill>
                  <a:prstClr val="white"/>
                </a:solidFill>
              </a:rPr>
              <a:t>Describing people and places in Mexico</a:t>
            </a:r>
            <a:endParaRPr lang="en-GB" sz="4000" dirty="0"/>
          </a:p>
        </p:txBody>
      </p:sp>
      <p:pic>
        <p:nvPicPr>
          <p:cNvPr id="5" name="Imagen 9">
            <a:extLst>
              <a:ext uri="{FF2B5EF4-FFF2-40B4-BE49-F238E27FC236}">
                <a16:creationId xmlns:a16="http://schemas.microsoft.com/office/drawing/2014/main" id="{025A909E-E3D1-4ACC-9590-E68F676447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9100" y="5213663"/>
            <a:ext cx="2128836" cy="1213436"/>
          </a:xfrm>
          <a:prstGeom prst="rect">
            <a:avLst/>
          </a:prstGeom>
        </p:spPr>
      </p:pic>
      <p:pic>
        <p:nvPicPr>
          <p:cNvPr id="6" name="Imagen 17">
            <a:extLst>
              <a:ext uri="{FF2B5EF4-FFF2-40B4-BE49-F238E27FC236}">
                <a16:creationId xmlns:a16="http://schemas.microsoft.com/office/drawing/2014/main" id="{AFF15132-B566-49D1-B466-74CFD35E47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87756" y="969056"/>
            <a:ext cx="1204244" cy="1318150"/>
          </a:xfrm>
          <a:prstGeom prst="rect">
            <a:avLst/>
          </a:prstGeom>
        </p:spPr>
      </p:pic>
      <p:pic>
        <p:nvPicPr>
          <p:cNvPr id="7" name="Imagen 18">
            <a:extLst>
              <a:ext uri="{FF2B5EF4-FFF2-40B4-BE49-F238E27FC236}">
                <a16:creationId xmlns:a16="http://schemas.microsoft.com/office/drawing/2014/main" id="{8AA5EA10-FDC2-426B-9AAA-9EB7A7A568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96863" y="2790249"/>
            <a:ext cx="1192352" cy="1318149"/>
          </a:xfrm>
          <a:prstGeom prst="rect">
            <a:avLst/>
          </a:prstGeom>
        </p:spPr>
      </p:pic>
      <p:pic>
        <p:nvPicPr>
          <p:cNvPr id="8" name="Imagen 19">
            <a:extLst>
              <a:ext uri="{FF2B5EF4-FFF2-40B4-BE49-F238E27FC236}">
                <a16:creationId xmlns:a16="http://schemas.microsoft.com/office/drawing/2014/main" id="{1FE1DEDE-C031-4105-8608-CE2C476258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9000" y="4610662"/>
            <a:ext cx="1803000" cy="1202000"/>
          </a:xfrm>
          <a:prstGeom prst="rect">
            <a:avLst/>
          </a:prstGeom>
        </p:spPr>
      </p:pic>
      <p:pic>
        <p:nvPicPr>
          <p:cNvPr id="9" name="Imagen 20">
            <a:extLst>
              <a:ext uri="{FF2B5EF4-FFF2-40B4-BE49-F238E27FC236}">
                <a16:creationId xmlns:a16="http://schemas.microsoft.com/office/drawing/2014/main" id="{8E9AB52B-0EC0-44EF-8F4B-52E94F86C52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86000" y="3559958"/>
            <a:ext cx="1803000" cy="1175707"/>
          </a:xfrm>
          <a:prstGeom prst="rect">
            <a:avLst/>
          </a:prstGeom>
        </p:spPr>
      </p:pic>
      <p:pic>
        <p:nvPicPr>
          <p:cNvPr id="10" name="Imagen 21">
            <a:extLst>
              <a:ext uri="{FF2B5EF4-FFF2-40B4-BE49-F238E27FC236}">
                <a16:creationId xmlns:a16="http://schemas.microsoft.com/office/drawing/2014/main" id="{FEFBC74A-A626-4BF5-BF29-A6701E6F5BF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16274" y="2036358"/>
            <a:ext cx="1104297" cy="1318149"/>
          </a:xfrm>
          <a:prstGeom prst="rect">
            <a:avLst/>
          </a:prstGeom>
        </p:spPr>
      </p:pic>
      <p:pic>
        <p:nvPicPr>
          <p:cNvPr id="11" name="Imagen 22">
            <a:extLst>
              <a:ext uri="{FF2B5EF4-FFF2-40B4-BE49-F238E27FC236}">
                <a16:creationId xmlns:a16="http://schemas.microsoft.com/office/drawing/2014/main" id="{945DBD48-9FE0-439E-9841-030E10C4D97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10329" y="5211662"/>
            <a:ext cx="1375884" cy="1443932"/>
          </a:xfrm>
          <a:prstGeom prst="rect">
            <a:avLst/>
          </a:prstGeom>
        </p:spPr>
      </p:pic>
      <p:sp>
        <p:nvSpPr>
          <p:cNvPr id="12" name="CuadroTexto 3">
            <a:extLst>
              <a:ext uri="{FF2B5EF4-FFF2-40B4-BE49-F238E27FC236}">
                <a16:creationId xmlns:a16="http://schemas.microsoft.com/office/drawing/2014/main" id="{2CA33597-5F38-4A24-9253-0D9584824603}"/>
              </a:ext>
            </a:extLst>
          </p:cNvPr>
          <p:cNvSpPr txBox="1"/>
          <p:nvPr/>
        </p:nvSpPr>
        <p:spPr>
          <a:xfrm>
            <a:off x="8988876" y="3082206"/>
            <a:ext cx="156324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Frida Kahlo</a:t>
            </a:r>
          </a:p>
        </p:txBody>
      </p:sp>
      <p:sp>
        <p:nvSpPr>
          <p:cNvPr id="13" name="CuadroTexto 23">
            <a:extLst>
              <a:ext uri="{FF2B5EF4-FFF2-40B4-BE49-F238E27FC236}">
                <a16:creationId xmlns:a16="http://schemas.microsoft.com/office/drawing/2014/main" id="{FFD30D30-9326-4847-AD7C-447A63E8A29B}"/>
              </a:ext>
            </a:extLst>
          </p:cNvPr>
          <p:cNvSpPr txBox="1"/>
          <p:nvPr/>
        </p:nvSpPr>
        <p:spPr>
          <a:xfrm>
            <a:off x="10530820" y="2293401"/>
            <a:ext cx="170431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Octavio Paz</a:t>
            </a:r>
          </a:p>
        </p:txBody>
      </p:sp>
      <p:sp>
        <p:nvSpPr>
          <p:cNvPr id="14" name="CuadroTexto 24">
            <a:extLst>
              <a:ext uri="{FF2B5EF4-FFF2-40B4-BE49-F238E27FC236}">
                <a16:creationId xmlns:a16="http://schemas.microsoft.com/office/drawing/2014/main" id="{8118575B-69F2-4E0A-BD3B-46E36702E5DF}"/>
              </a:ext>
            </a:extLst>
          </p:cNvPr>
          <p:cNvSpPr txBox="1"/>
          <p:nvPr/>
        </p:nvSpPr>
        <p:spPr>
          <a:xfrm>
            <a:off x="8386904" y="4687093"/>
            <a:ext cx="209704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Aguascalientes</a:t>
            </a:r>
          </a:p>
        </p:txBody>
      </p:sp>
      <p:sp>
        <p:nvSpPr>
          <p:cNvPr id="15" name="CuadroTexto 25">
            <a:extLst>
              <a:ext uri="{FF2B5EF4-FFF2-40B4-BE49-F238E27FC236}">
                <a16:creationId xmlns:a16="http://schemas.microsoft.com/office/drawing/2014/main" id="{77DAF037-BBB3-4BC8-B682-74FDA4F4F60C}"/>
              </a:ext>
            </a:extLst>
          </p:cNvPr>
          <p:cNvSpPr txBox="1"/>
          <p:nvPr/>
        </p:nvSpPr>
        <p:spPr>
          <a:xfrm>
            <a:off x="10651894" y="3669798"/>
            <a:ext cx="1643399"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Natalia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Lafourcade</a:t>
            </a:r>
          </a:p>
        </p:txBody>
      </p:sp>
      <p:sp>
        <p:nvSpPr>
          <p:cNvPr id="16" name="CuadroTexto 26">
            <a:extLst>
              <a:ext uri="{FF2B5EF4-FFF2-40B4-BE49-F238E27FC236}">
                <a16:creationId xmlns:a16="http://schemas.microsoft.com/office/drawing/2014/main" id="{E87D9545-771D-48DF-AFD2-7369D908077D}"/>
              </a:ext>
            </a:extLst>
          </p:cNvPr>
          <p:cNvSpPr txBox="1"/>
          <p:nvPr/>
        </p:nvSpPr>
        <p:spPr>
          <a:xfrm>
            <a:off x="8605828" y="6168189"/>
            <a:ext cx="1898277"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Gael </a:t>
            </a:r>
          </a:p>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García Bernal</a:t>
            </a:r>
          </a:p>
        </p:txBody>
      </p:sp>
      <p:sp>
        <p:nvSpPr>
          <p:cNvPr id="17" name="CuadroTexto 27">
            <a:extLst>
              <a:ext uri="{FF2B5EF4-FFF2-40B4-BE49-F238E27FC236}">
                <a16:creationId xmlns:a16="http://schemas.microsoft.com/office/drawing/2014/main" id="{549DC256-BF4E-4E80-91D2-155ED01CE7FF}"/>
              </a:ext>
            </a:extLst>
          </p:cNvPr>
          <p:cNvSpPr txBox="1"/>
          <p:nvPr/>
        </p:nvSpPr>
        <p:spPr>
          <a:xfrm>
            <a:off x="10788008" y="5715517"/>
            <a:ext cx="100219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Toniná</a:t>
            </a:r>
          </a:p>
        </p:txBody>
      </p:sp>
    </p:spTree>
    <p:extLst>
      <p:ext uri="{BB962C8B-B14F-4D97-AF65-F5344CB8AC3E}">
        <p14:creationId xmlns:p14="http://schemas.microsoft.com/office/powerpoint/2010/main" val="7684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15401" cy="748621"/>
          </a:xfrm>
        </p:spPr>
        <p:txBody>
          <a:bodyPr>
            <a:normAutofit fontScale="90000"/>
          </a:bodyPr>
          <a:lstStyle/>
          <a:p>
            <a:r>
              <a:rPr lang="en-GB" sz="2600" b="1" dirty="0">
                <a:solidFill>
                  <a:schemeClr val="bg1"/>
                </a:solidFill>
              </a:rPr>
              <a:t>Talking about possessions</a:t>
            </a:r>
            <a:br>
              <a:rPr lang="en-GB" sz="2600" b="1" dirty="0">
                <a:solidFill>
                  <a:schemeClr val="bg1"/>
                </a:solidFill>
              </a:rPr>
            </a:br>
            <a:r>
              <a:rPr lang="en-GB" sz="2200" dirty="0">
                <a:solidFill>
                  <a:schemeClr val="bg1"/>
                </a:solidFill>
              </a:rPr>
              <a:t>Possessive adjectives ‘</a:t>
            </a:r>
            <a:r>
              <a:rPr lang="en-GB" sz="2200" dirty="0" err="1">
                <a:solidFill>
                  <a:schemeClr val="bg1"/>
                </a:solidFill>
              </a:rPr>
              <a:t>su</a:t>
            </a:r>
            <a:r>
              <a:rPr lang="en-GB" sz="2200" dirty="0">
                <a:solidFill>
                  <a:schemeClr val="bg1"/>
                </a:solidFill>
              </a:rPr>
              <a:t>’ and ‘sus’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581" y="1163991"/>
            <a:ext cx="12490972" cy="12165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a:ea typeface="+mn-ea"/>
                <a:cs typeface="+mn-cs"/>
              </a:rPr>
              <a:t>To say ‘</a:t>
            </a:r>
            <a:r>
              <a:rPr kumimoji="0" lang="en-US" sz="2600" b="1" i="0" u="none" strike="noStrike" kern="1200" cap="none" spc="0" normalizeH="0" baseline="0" noProof="0" dirty="0">
                <a:ln>
                  <a:noFill/>
                </a:ln>
                <a:effectLst/>
                <a:uLnTx/>
                <a:uFillTx/>
                <a:latin typeface="Century Gothic"/>
                <a:ea typeface="+mn-ea"/>
                <a:cs typeface="+mn-cs"/>
              </a:rPr>
              <a:t>his</a:t>
            </a:r>
            <a:r>
              <a:rPr kumimoji="0" lang="en-US" sz="2600" b="0" i="0" u="none" strike="noStrike" kern="1200" cap="none" spc="0" normalizeH="0" baseline="0" noProof="0" dirty="0">
                <a:ln>
                  <a:noFill/>
                </a:ln>
                <a:effectLst/>
                <a:uLnTx/>
                <a:uFillTx/>
                <a:latin typeface="Century Gothic"/>
                <a:ea typeface="+mn-ea"/>
                <a:cs typeface="+mn-cs"/>
              </a:rPr>
              <a:t>’, ‘</a:t>
            </a:r>
            <a:r>
              <a:rPr kumimoji="0" lang="en-US" sz="2600" b="1" i="0" u="none" strike="noStrike" kern="1200" cap="none" spc="0" normalizeH="0" baseline="0" noProof="0" dirty="0">
                <a:ln>
                  <a:noFill/>
                </a:ln>
                <a:effectLst/>
                <a:uLnTx/>
                <a:uFillTx/>
                <a:latin typeface="Century Gothic"/>
                <a:ea typeface="+mn-ea"/>
                <a:cs typeface="+mn-cs"/>
              </a:rPr>
              <a:t>her</a:t>
            </a:r>
            <a:r>
              <a:rPr kumimoji="0" lang="en-US" sz="2600" b="0" i="0" u="none" strike="noStrike" kern="1200" cap="none" spc="0" normalizeH="0" baseline="0" noProof="0" dirty="0">
                <a:ln>
                  <a:noFill/>
                </a:ln>
                <a:effectLst/>
                <a:uLnTx/>
                <a:uFillTx/>
                <a:latin typeface="Century Gothic"/>
                <a:ea typeface="+mn-ea"/>
                <a:cs typeface="+mn-cs"/>
              </a:rPr>
              <a:t>’ or ‘</a:t>
            </a:r>
            <a:r>
              <a:rPr kumimoji="0" lang="en-US" sz="2600" b="1" i="0" u="none" strike="noStrike" kern="1200" cap="none" spc="0" normalizeH="0" baseline="0" noProof="0" dirty="0">
                <a:ln>
                  <a:noFill/>
                </a:ln>
                <a:effectLst/>
                <a:uLnTx/>
                <a:uFillTx/>
                <a:latin typeface="Century Gothic"/>
                <a:ea typeface="+mn-ea"/>
                <a:cs typeface="+mn-cs"/>
              </a:rPr>
              <a:t>its</a:t>
            </a:r>
            <a:r>
              <a:rPr kumimoji="0" lang="en-US" sz="2600" b="0" i="0" u="none" strike="noStrike" kern="1200" cap="none" spc="0" normalizeH="0" baseline="0" noProof="0" dirty="0">
                <a:ln>
                  <a:noFill/>
                </a:ln>
                <a:effectLst/>
                <a:uLnTx/>
                <a:uFillTx/>
                <a:latin typeface="Century Gothic"/>
                <a:ea typeface="+mn-ea"/>
                <a:cs typeface="+mn-cs"/>
              </a:rPr>
              <a:t>’ before a </a:t>
            </a:r>
            <a:r>
              <a:rPr kumimoji="0" lang="en-US" sz="2600" b="1" i="1" u="none" strike="noStrike" kern="1200" cap="none" spc="0" normalizeH="0" baseline="0" noProof="0" dirty="0">
                <a:ln>
                  <a:noFill/>
                </a:ln>
                <a:effectLst/>
                <a:uLnTx/>
                <a:uFillTx/>
                <a:latin typeface="Century Gothic"/>
                <a:ea typeface="+mn-ea"/>
                <a:cs typeface="+mn-cs"/>
              </a:rPr>
              <a:t>singular </a:t>
            </a:r>
            <a:r>
              <a:rPr kumimoji="0" lang="en-US" sz="2600" b="0" i="0" u="none" strike="noStrike" kern="1200" cap="none" spc="0" normalizeH="0" baseline="0" noProof="0" dirty="0">
                <a:ln>
                  <a:noFill/>
                </a:ln>
                <a:effectLst/>
                <a:uLnTx/>
                <a:uFillTx/>
                <a:latin typeface="Century Gothic"/>
                <a:ea typeface="+mn-ea"/>
                <a:cs typeface="+mn-cs"/>
              </a:rPr>
              <a:t>or</a:t>
            </a:r>
            <a:r>
              <a:rPr kumimoji="0" lang="en-US" sz="2600" b="1" i="1" u="none" strike="noStrike" kern="1200" cap="none" spc="0" normalizeH="0" baseline="0" noProof="0" dirty="0">
                <a:ln>
                  <a:noFill/>
                </a:ln>
                <a:effectLst/>
                <a:uLnTx/>
                <a:uFillTx/>
                <a:latin typeface="Century Gothic"/>
                <a:ea typeface="+mn-ea"/>
                <a:cs typeface="+mn-cs"/>
              </a:rPr>
              <a:t> uncountable noun </a:t>
            </a:r>
            <a:r>
              <a:rPr kumimoji="0" lang="en-US" sz="2600" b="0" i="0" u="none" strike="noStrike" kern="1200" cap="none" spc="0" normalizeH="0" baseline="0" noProof="0" dirty="0">
                <a:ln>
                  <a:noFill/>
                </a:ln>
                <a:effectLst/>
                <a:uLnTx/>
                <a:uFillTx/>
                <a:latin typeface="Century Gothic"/>
                <a:ea typeface="+mn-ea"/>
                <a:cs typeface="+mn-cs"/>
              </a:rPr>
              <a:t>use </a:t>
            </a:r>
            <a:r>
              <a:rPr kumimoji="0" lang="en-US" sz="2600" b="1" i="0" u="none" strike="noStrike" kern="1200" cap="none" spc="0" normalizeH="0" baseline="0" noProof="0" dirty="0">
                <a:ln>
                  <a:noFill/>
                </a:ln>
                <a:effectLst/>
                <a:uLnTx/>
                <a:uFillTx/>
                <a:latin typeface="Century Gothic"/>
                <a:ea typeface="+mn-ea"/>
                <a:cs typeface="+mn-cs"/>
              </a:rPr>
              <a:t>‘</a:t>
            </a:r>
            <a:r>
              <a:rPr kumimoji="0" lang="en-US" sz="2600" b="1" i="0" u="none" strike="noStrike" kern="1200" cap="none" spc="0" normalizeH="0" baseline="0" noProof="0" dirty="0" err="1">
                <a:ln>
                  <a:noFill/>
                </a:ln>
                <a:effectLst/>
                <a:uLnTx/>
                <a:uFillTx/>
                <a:latin typeface="Century Gothic"/>
                <a:ea typeface="+mn-ea"/>
                <a:cs typeface="+mn-cs"/>
              </a:rPr>
              <a:t>su</a:t>
            </a:r>
            <a:r>
              <a:rPr kumimoji="0" lang="en-US" sz="2600" b="1" i="0" u="none" strike="noStrike" kern="1200" cap="none" spc="0" normalizeH="0" baseline="0" noProof="0" dirty="0">
                <a:ln>
                  <a:noFill/>
                </a:ln>
                <a:effectLst/>
                <a:uLnTx/>
                <a:uFillTx/>
                <a:latin typeface="Century Gothic"/>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a:ea typeface="+mn-ea"/>
                <a:cs typeface="+mn-cs"/>
              </a:rPr>
              <a:t>It does not matter whether the noun is masculine or feminine.</a:t>
            </a:r>
          </a:p>
        </p:txBody>
      </p:sp>
      <p:sp>
        <p:nvSpPr>
          <p:cNvPr id="3" name="TextBox 2"/>
          <p:cNvSpPr txBox="1"/>
          <p:nvPr/>
        </p:nvSpPr>
        <p:spPr>
          <a:xfrm>
            <a:off x="6697821" y="3641679"/>
            <a:ext cx="4954029" cy="492443"/>
          </a:xfrm>
          <a:prstGeom prst="rect">
            <a:avLst/>
          </a:prstGeom>
          <a:noFill/>
        </p:spPr>
        <p:txBody>
          <a:bodyPr wrap="square" rtlCol="0">
            <a:spAutoFit/>
          </a:bodyPr>
          <a:lstStyle/>
          <a:p>
            <a:pPr lvl="0"/>
            <a:r>
              <a:rPr kumimoji="0" lang="en-US" sz="2600" b="1" i="0" u="none" strike="noStrike" kern="1200" cap="none" spc="0" normalizeH="0" baseline="0" noProof="0" dirty="0" err="1">
                <a:ln>
                  <a:noFill/>
                </a:ln>
                <a:solidFill>
                  <a:srgbClr val="F66400"/>
                </a:solidFill>
                <a:effectLst/>
                <a:uLnTx/>
                <a:uFillTx/>
                <a:latin typeface="Century Gothic"/>
              </a:rPr>
              <a:t>Su</a:t>
            </a:r>
            <a:r>
              <a:rPr kumimoji="0" lang="en-US" sz="2600" b="1" i="0" u="none" strike="noStrike" kern="1200" cap="none" spc="0" normalizeH="0" baseline="0" noProof="0" dirty="0">
                <a:ln>
                  <a:noFill/>
                </a:ln>
                <a:solidFill>
                  <a:srgbClr val="F66400"/>
                </a:solidFill>
                <a:effectLst/>
                <a:uLnTx/>
                <a:uFillTx/>
                <a:latin typeface="Century Gothic"/>
              </a:rPr>
              <a:t> </a:t>
            </a:r>
            <a:r>
              <a:rPr lang="en-US" sz="2600" dirty="0" err="1"/>
              <a:t>comunidad</a:t>
            </a:r>
            <a:r>
              <a:rPr lang="en-US" sz="2600" dirty="0"/>
              <a:t> es especial.</a:t>
            </a:r>
            <a:r>
              <a:rPr kumimoji="0" lang="en-US" sz="2600" b="0" i="0" u="none" strike="noStrike" kern="1200" cap="none" spc="0" normalizeH="0" baseline="0" noProof="0" dirty="0">
                <a:ln>
                  <a:noFill/>
                </a:ln>
                <a:effectLst/>
                <a:uLnTx/>
                <a:uFillTx/>
                <a:latin typeface="Century Gothic"/>
              </a:rPr>
              <a:t>	</a:t>
            </a:r>
          </a:p>
        </p:txBody>
      </p:sp>
      <p:sp>
        <p:nvSpPr>
          <p:cNvPr id="11" name="TextBox 10"/>
          <p:cNvSpPr txBox="1"/>
          <p:nvPr/>
        </p:nvSpPr>
        <p:spPr>
          <a:xfrm>
            <a:off x="6697821" y="5403379"/>
            <a:ext cx="5297212" cy="492443"/>
          </a:xfrm>
          <a:prstGeom prst="rect">
            <a:avLst/>
          </a:prstGeom>
          <a:noFill/>
        </p:spPr>
        <p:txBody>
          <a:bodyPr wrap="square" rtlCol="0">
            <a:spAutoFit/>
          </a:bodyPr>
          <a:lstStyle/>
          <a:p>
            <a:pPr lvl="0"/>
            <a:r>
              <a:rPr kumimoji="0" lang="en-US" sz="2600" b="1" i="0" u="none" strike="noStrike" kern="1200" cap="none" spc="0" normalizeH="0" baseline="0" noProof="0" dirty="0">
                <a:ln>
                  <a:noFill/>
                </a:ln>
                <a:solidFill>
                  <a:srgbClr val="F66400"/>
                </a:solidFill>
                <a:effectLst/>
                <a:uLnTx/>
                <a:uFillTx/>
                <a:latin typeface="Century Gothic"/>
              </a:rPr>
              <a:t>Sus </a:t>
            </a:r>
            <a:r>
              <a:rPr lang="en-US" sz="2600" dirty="0" err="1"/>
              <a:t>costumbres</a:t>
            </a:r>
            <a:r>
              <a:rPr lang="en-US" sz="2600" dirty="0"/>
              <a:t> son </a:t>
            </a:r>
            <a:r>
              <a:rPr lang="en-US" sz="2600" dirty="0" err="1"/>
              <a:t>únicas</a:t>
            </a:r>
            <a:r>
              <a:rPr lang="en-US" sz="2600" dirty="0"/>
              <a:t>.</a:t>
            </a:r>
            <a:endParaRPr kumimoji="0" lang="en-US" sz="2600" b="0" i="0" u="none" strike="noStrike" kern="1200" cap="none" spc="0" normalizeH="0" baseline="0" noProof="0" dirty="0">
              <a:ln>
                <a:noFill/>
              </a:ln>
              <a:effectLst/>
              <a:uLnTx/>
              <a:uFillTx/>
              <a:latin typeface="Century Gothic"/>
            </a:endParaRPr>
          </a:p>
        </p:txBody>
      </p:sp>
      <p:sp>
        <p:nvSpPr>
          <p:cNvPr id="12" name="Rectangle 11"/>
          <p:cNvSpPr/>
          <p:nvPr/>
        </p:nvSpPr>
        <p:spPr>
          <a:xfrm>
            <a:off x="203581" y="3645803"/>
            <a:ext cx="571182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66400"/>
                </a:solidFill>
                <a:effectLst/>
                <a:uLnTx/>
                <a:uFillTx/>
                <a:latin typeface="Century Gothic"/>
              </a:rPr>
              <a:t>His /</a:t>
            </a:r>
            <a:r>
              <a:rPr kumimoji="0" lang="en-US" sz="2600" b="1" i="0" u="none" strike="noStrike" kern="1200" cap="none" spc="0" normalizeH="0" noProof="0" dirty="0">
                <a:ln>
                  <a:noFill/>
                </a:ln>
                <a:solidFill>
                  <a:srgbClr val="F66400"/>
                </a:solidFill>
                <a:effectLst/>
                <a:uLnTx/>
                <a:uFillTx/>
                <a:latin typeface="Century Gothic"/>
              </a:rPr>
              <a:t> her / </a:t>
            </a:r>
            <a:r>
              <a:rPr kumimoji="0" lang="en-US" sz="2600" b="1" i="0" u="none" strike="noStrike" kern="1200" cap="none" spc="0" normalizeH="0" noProof="0" dirty="0">
                <a:ln>
                  <a:noFill/>
                </a:ln>
                <a:solidFill>
                  <a:srgbClr val="E56800"/>
                </a:solidFill>
                <a:effectLst/>
                <a:uLnTx/>
                <a:uFillTx/>
                <a:latin typeface="Century Gothic"/>
              </a:rPr>
              <a:t>its</a:t>
            </a:r>
            <a:r>
              <a:rPr kumimoji="0" lang="en-US" sz="2600" b="0" i="0" u="none" strike="noStrike" kern="1200" cap="none" spc="0" normalizeH="0" baseline="0" noProof="0" dirty="0">
                <a:ln>
                  <a:noFill/>
                </a:ln>
                <a:solidFill>
                  <a:srgbClr val="002060"/>
                </a:solidFill>
                <a:effectLst/>
                <a:uLnTx/>
                <a:uFillTx/>
                <a:latin typeface="Century Gothic"/>
              </a:rPr>
              <a:t> </a:t>
            </a:r>
            <a:r>
              <a:rPr kumimoji="0" lang="en-US" sz="2600" b="0" i="0" u="none" strike="noStrike" kern="1200" cap="none" spc="0" normalizeH="0" baseline="0" noProof="0" dirty="0">
                <a:ln>
                  <a:noFill/>
                </a:ln>
                <a:effectLst/>
                <a:uLnTx/>
                <a:uFillTx/>
                <a:latin typeface="Century Gothic"/>
              </a:rPr>
              <a:t>community </a:t>
            </a:r>
            <a:r>
              <a:rPr lang="en-US" sz="2600" dirty="0">
                <a:latin typeface="Century Gothic"/>
              </a:rPr>
              <a:t>is special.</a:t>
            </a:r>
            <a:endParaRPr kumimoji="0" lang="en-GB" sz="2600" b="0" i="0" u="none" strike="noStrike" kern="1200" cap="none" spc="0" normalizeH="0" baseline="0" noProof="0" dirty="0">
              <a:ln>
                <a:noFill/>
              </a:ln>
              <a:effectLst/>
              <a:uLnTx/>
              <a:uFillTx/>
              <a:latin typeface="Century Gothic"/>
            </a:endParaRPr>
          </a:p>
        </p:txBody>
      </p:sp>
      <p:sp>
        <p:nvSpPr>
          <p:cNvPr id="14" name="Rectangle 13"/>
          <p:cNvSpPr/>
          <p:nvPr/>
        </p:nvSpPr>
        <p:spPr>
          <a:xfrm>
            <a:off x="203581" y="5403379"/>
            <a:ext cx="5879914" cy="492443"/>
          </a:xfrm>
          <a:prstGeom prst="rect">
            <a:avLst/>
          </a:prstGeom>
        </p:spPr>
        <p:txBody>
          <a:bodyPr wrap="square">
            <a:spAutoFit/>
          </a:bodyPr>
          <a:lstStyle/>
          <a:p>
            <a:pPr lvl="0"/>
            <a:r>
              <a:rPr lang="en-US" sz="2600" b="1" dirty="0">
                <a:solidFill>
                  <a:srgbClr val="F66400"/>
                </a:solidFill>
              </a:rPr>
              <a:t>His / her / its</a:t>
            </a:r>
            <a:r>
              <a:rPr lang="en-US" sz="2600" dirty="0">
                <a:solidFill>
                  <a:srgbClr val="4472C4">
                    <a:lumMod val="50000"/>
                  </a:srgbClr>
                </a:solidFill>
              </a:rPr>
              <a:t> </a:t>
            </a:r>
            <a:r>
              <a:rPr kumimoji="0" lang="en-US" sz="2600" b="0" i="0" u="none" strike="noStrike" kern="1200" cap="none" spc="0" normalizeH="0" baseline="0" noProof="0" dirty="0">
                <a:ln>
                  <a:noFill/>
                </a:ln>
                <a:solidFill>
                  <a:srgbClr val="F66400"/>
                </a:solidFill>
                <a:effectLst/>
                <a:uLnTx/>
                <a:uFillTx/>
                <a:latin typeface="Century Gothic"/>
              </a:rPr>
              <a:t> </a:t>
            </a:r>
            <a:r>
              <a:rPr lang="en-US" sz="2600" dirty="0"/>
              <a:t>customs are unique.</a:t>
            </a:r>
            <a:endParaRPr kumimoji="0" lang="en-GB" sz="2600" b="0" i="0" u="none" strike="noStrike" kern="1200" cap="none" spc="0" normalizeH="0" baseline="0" noProof="0" dirty="0">
              <a:ln>
                <a:noFill/>
              </a:ln>
              <a:effectLst/>
              <a:uLnTx/>
              <a:uFillTx/>
              <a:latin typeface="Century Gothic"/>
            </a:endParaRPr>
          </a:p>
        </p:txBody>
      </p:sp>
      <p:sp>
        <p:nvSpPr>
          <p:cNvPr id="15" name="Rectangle 14"/>
          <p:cNvSpPr/>
          <p:nvPr/>
        </p:nvSpPr>
        <p:spPr>
          <a:xfrm>
            <a:off x="203581" y="4462811"/>
            <a:ext cx="10756693" cy="61600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a:ea typeface="+mn-ea"/>
                <a:cs typeface="+mn-cs"/>
              </a:rPr>
              <a:t>To say ‘</a:t>
            </a:r>
            <a:r>
              <a:rPr kumimoji="0" lang="en-US" sz="2600" b="1" i="0" u="none" strike="noStrike" kern="1200" cap="none" spc="0" normalizeH="0" baseline="0" noProof="0" dirty="0">
                <a:ln>
                  <a:noFill/>
                </a:ln>
                <a:effectLst/>
                <a:uLnTx/>
                <a:uFillTx/>
                <a:latin typeface="Century Gothic"/>
                <a:ea typeface="+mn-ea"/>
                <a:cs typeface="+mn-cs"/>
              </a:rPr>
              <a:t>his</a:t>
            </a:r>
            <a:r>
              <a:rPr kumimoji="0" lang="en-US" sz="2600" b="0" i="0" u="none" strike="noStrike" kern="1200" cap="none" spc="0" normalizeH="0" baseline="0" noProof="0" dirty="0">
                <a:ln>
                  <a:noFill/>
                </a:ln>
                <a:effectLst/>
                <a:uLnTx/>
                <a:uFillTx/>
                <a:latin typeface="Century Gothic"/>
                <a:ea typeface="+mn-ea"/>
                <a:cs typeface="+mn-cs"/>
              </a:rPr>
              <a:t>’, ‘</a:t>
            </a:r>
            <a:r>
              <a:rPr kumimoji="0" lang="en-US" sz="2600" b="1" i="0" u="none" strike="noStrike" kern="1200" cap="none" spc="0" normalizeH="0" baseline="0" noProof="0" dirty="0">
                <a:ln>
                  <a:noFill/>
                </a:ln>
                <a:effectLst/>
                <a:uLnTx/>
                <a:uFillTx/>
                <a:latin typeface="Century Gothic"/>
                <a:ea typeface="+mn-ea"/>
                <a:cs typeface="+mn-cs"/>
              </a:rPr>
              <a:t>her</a:t>
            </a:r>
            <a:r>
              <a:rPr kumimoji="0" lang="en-US" sz="2600" b="0" i="0" u="none" strike="noStrike" kern="1200" cap="none" spc="0" normalizeH="0" baseline="0" noProof="0" dirty="0">
                <a:ln>
                  <a:noFill/>
                </a:ln>
                <a:effectLst/>
                <a:uLnTx/>
                <a:uFillTx/>
                <a:latin typeface="Century Gothic"/>
                <a:ea typeface="+mn-ea"/>
                <a:cs typeface="+mn-cs"/>
              </a:rPr>
              <a:t>’ or ‘</a:t>
            </a:r>
            <a:r>
              <a:rPr kumimoji="0" lang="en-US" sz="2600" b="1" i="0" u="none" strike="noStrike" kern="1200" cap="none" spc="0" normalizeH="0" baseline="0" noProof="0" dirty="0">
                <a:ln>
                  <a:noFill/>
                </a:ln>
                <a:effectLst/>
                <a:uLnTx/>
                <a:uFillTx/>
                <a:latin typeface="Century Gothic"/>
                <a:ea typeface="+mn-ea"/>
                <a:cs typeface="+mn-cs"/>
              </a:rPr>
              <a:t>its</a:t>
            </a:r>
            <a:r>
              <a:rPr kumimoji="0" lang="en-US" sz="2600" b="0" i="0" u="none" strike="noStrike" kern="1200" cap="none" spc="0" normalizeH="0" baseline="0" noProof="0" dirty="0">
                <a:ln>
                  <a:noFill/>
                </a:ln>
                <a:effectLst/>
                <a:uLnTx/>
                <a:uFillTx/>
                <a:latin typeface="Century Gothic"/>
                <a:ea typeface="+mn-ea"/>
                <a:cs typeface="+mn-cs"/>
              </a:rPr>
              <a:t>’ before a </a:t>
            </a:r>
            <a:r>
              <a:rPr kumimoji="0" lang="en-US" sz="2600" b="1" i="1" u="none" strike="noStrike" kern="1200" cap="none" spc="0" normalizeH="0" baseline="0" noProof="0" dirty="0">
                <a:ln>
                  <a:noFill/>
                </a:ln>
                <a:effectLst/>
                <a:uLnTx/>
                <a:uFillTx/>
                <a:latin typeface="Century Gothic"/>
                <a:ea typeface="+mn-ea"/>
                <a:cs typeface="+mn-cs"/>
              </a:rPr>
              <a:t>plural</a:t>
            </a:r>
            <a:r>
              <a:rPr kumimoji="0" lang="en-US" sz="2600" b="0" i="0" u="none" strike="noStrike" kern="1200" cap="none" spc="0" normalizeH="0" baseline="0" noProof="0" dirty="0">
                <a:ln>
                  <a:noFill/>
                </a:ln>
                <a:effectLst/>
                <a:uLnTx/>
                <a:uFillTx/>
                <a:latin typeface="Century Gothic"/>
                <a:ea typeface="+mn-ea"/>
                <a:cs typeface="+mn-cs"/>
              </a:rPr>
              <a:t> noun use </a:t>
            </a:r>
            <a:r>
              <a:rPr kumimoji="0" lang="en-US" sz="2600" b="1" i="0" u="none" strike="noStrike" kern="1200" cap="none" spc="0" normalizeH="0" baseline="0" noProof="0" dirty="0">
                <a:ln>
                  <a:noFill/>
                </a:ln>
                <a:solidFill>
                  <a:srgbClr val="EE6000"/>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a:t>
            </a:r>
          </a:p>
        </p:txBody>
      </p:sp>
      <p:sp>
        <p:nvSpPr>
          <p:cNvPr id="16" name="Rounded Rectangular Callout 15"/>
          <p:cNvSpPr/>
          <p:nvPr/>
        </p:nvSpPr>
        <p:spPr>
          <a:xfrm>
            <a:off x="8993687" y="4169395"/>
            <a:ext cx="3096573" cy="1216551"/>
          </a:xfrm>
          <a:prstGeom prst="wedgeRoundRectCallout">
            <a:avLst>
              <a:gd name="adj1" fmla="val -33995"/>
              <a:gd name="adj2" fmla="val 59326"/>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Remember to use ‘</a:t>
            </a:r>
            <a:r>
              <a:rPr kumimoji="0" lang="en-GB" sz="2000" b="1" i="1" u="none" strike="noStrike" kern="1200" cap="none" spc="0" normalizeH="0" baseline="0" noProof="0" dirty="0">
                <a:ln>
                  <a:noFill/>
                </a:ln>
                <a:solidFill>
                  <a:schemeClr val="tx1"/>
                </a:solidFill>
                <a:effectLst/>
                <a:uLnTx/>
                <a:uFillTx/>
                <a:latin typeface="Century Gothic"/>
                <a:ea typeface="+mn-ea"/>
                <a:cs typeface="+mn-cs"/>
              </a:rPr>
              <a:t>es</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for a singular noun and ‘</a:t>
            </a:r>
            <a:r>
              <a:rPr kumimoji="0" lang="en-GB" sz="2000" b="1" i="1" u="none" strike="noStrike" kern="1200" cap="none" spc="0" normalizeH="0" baseline="0" noProof="0" dirty="0">
                <a:ln>
                  <a:noFill/>
                </a:ln>
                <a:solidFill>
                  <a:schemeClr val="tx1"/>
                </a:solidFill>
                <a:effectLst/>
                <a:uLnTx/>
                <a:uFillTx/>
                <a:latin typeface="Century Gothic"/>
                <a:ea typeface="+mn-ea"/>
                <a:cs typeface="+mn-cs"/>
              </a:rPr>
              <a:t>son</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for a plural noun.</a:t>
            </a:r>
          </a:p>
        </p:txBody>
      </p:sp>
      <p:sp>
        <p:nvSpPr>
          <p:cNvPr id="8" name="Rectangle 7"/>
          <p:cNvSpPr/>
          <p:nvPr/>
        </p:nvSpPr>
        <p:spPr>
          <a:xfrm>
            <a:off x="203581" y="2705107"/>
            <a:ext cx="1725152" cy="61613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Century Gothic"/>
                <a:ea typeface="+mn-ea"/>
                <a:cs typeface="+mn-cs"/>
              </a:rPr>
              <a:t>Ejemplos</a:t>
            </a:r>
            <a:r>
              <a:rPr kumimoji="0" lang="en-US" sz="2600" b="1" i="0" u="none" strike="noStrike" kern="1200" cap="none" spc="0" normalizeH="0" baseline="0" noProof="0" dirty="0">
                <a:ln>
                  <a:noFill/>
                </a:ln>
                <a:effectLst/>
                <a:uLnTx/>
                <a:uFillTx/>
                <a:latin typeface="Century Gothic"/>
                <a:ea typeface="+mn-ea"/>
                <a:cs typeface="+mn-cs"/>
              </a:rPr>
              <a:t>:</a:t>
            </a:r>
            <a:endParaRPr kumimoji="0" lang="en-US" sz="2600" b="0" i="0" u="none" strike="noStrike" kern="1200" cap="none" spc="0" normalizeH="0" baseline="0" noProof="0" dirty="0">
              <a:ln>
                <a:noFill/>
              </a:ln>
              <a:effectLst/>
              <a:uLnTx/>
              <a:uFillTx/>
              <a:latin typeface="Century Gothic"/>
              <a:ea typeface="+mn-ea"/>
              <a:cs typeface="+mn-cs"/>
            </a:endParaRPr>
          </a:p>
        </p:txBody>
      </p:sp>
      <p:sp>
        <p:nvSpPr>
          <p:cNvPr id="17" name="Rounded Rectangular Callout 15">
            <a:extLst>
              <a:ext uri="{FF2B5EF4-FFF2-40B4-BE49-F238E27FC236}">
                <a16:creationId xmlns:a16="http://schemas.microsoft.com/office/drawing/2014/main" id="{8B4A5C01-64AF-476E-9F72-F11CCC6D743B}"/>
              </a:ext>
            </a:extLst>
          </p:cNvPr>
          <p:cNvSpPr/>
          <p:nvPr/>
        </p:nvSpPr>
        <p:spPr>
          <a:xfrm>
            <a:off x="2512381" y="2649910"/>
            <a:ext cx="6139091" cy="907517"/>
          </a:xfrm>
          <a:prstGeom prst="wedgeRoundRectCallout">
            <a:avLst>
              <a:gd name="adj1" fmla="val -58004"/>
              <a:gd name="adj2" fmla="val 5041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Ojo</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As </a:t>
            </a:r>
            <a:r>
              <a:rPr kumimoji="0" lang="en-GB" sz="2000" b="1" i="0" u="none" strike="noStrike" kern="1200" cap="none" spc="0" normalizeH="0" baseline="0" noProof="0" dirty="0" err="1">
                <a:ln>
                  <a:noFill/>
                </a:ln>
                <a:solidFill>
                  <a:schemeClr val="tx1"/>
                </a:solidFill>
                <a:effectLst/>
                <a:uLnTx/>
                <a:uFillTx/>
                <a:latin typeface="Century Gothic"/>
                <a:ea typeface="+mn-ea"/>
                <a:cs typeface="+mn-cs"/>
              </a:rPr>
              <a:t>su</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(s)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has different meanings, you may need context to know if </a:t>
            </a:r>
            <a:r>
              <a:rPr kumimoji="0" lang="en-GB" sz="2000" b="0" i="0" u="none" strike="noStrike" kern="1200" cap="none" spc="0" normalizeH="0" baseline="0" noProof="0">
                <a:ln>
                  <a:noFill/>
                </a:ln>
                <a:solidFill>
                  <a:schemeClr val="tx1"/>
                </a:solidFill>
                <a:effectLst/>
                <a:uLnTx/>
                <a:uFillTx/>
                <a:latin typeface="Century Gothic"/>
                <a:ea typeface="+mn-ea"/>
                <a:cs typeface="+mn-cs"/>
              </a:rPr>
              <a:t>it refers to </a:t>
            </a:r>
            <a:r>
              <a:rPr kumimoji="0" lang="en-GB" sz="2000" b="0" i="1" u="none" strike="noStrike" kern="1200" cap="none" spc="0" normalizeH="0" baseline="0" noProof="0">
                <a:ln>
                  <a:noFill/>
                </a:ln>
                <a:solidFill>
                  <a:schemeClr val="tx1"/>
                </a:solidFill>
                <a:effectLst/>
                <a:uLnTx/>
                <a:uFillTx/>
                <a:latin typeface="Century Gothic"/>
                <a:ea typeface="+mn-ea"/>
                <a:cs typeface="+mn-cs"/>
              </a:rPr>
              <a:t>she, </a:t>
            </a:r>
            <a:r>
              <a:rPr kumimoji="0" lang="en-GB" sz="2000" b="0" i="1" u="none" strike="noStrike" kern="1200" cap="none" spc="0" normalizeH="0" baseline="0" noProof="0" dirty="0">
                <a:ln>
                  <a:noFill/>
                </a:ln>
                <a:solidFill>
                  <a:schemeClr val="tx1"/>
                </a:solidFill>
                <a:effectLst/>
                <a:uLnTx/>
                <a:uFillTx/>
                <a:latin typeface="Century Gothic"/>
                <a:ea typeface="+mn-ea"/>
                <a:cs typeface="+mn-cs"/>
              </a:rPr>
              <a:t>he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or </a:t>
            </a:r>
            <a:r>
              <a:rPr kumimoji="0" lang="en-GB" sz="2000" b="0" i="1" u="none" strike="noStrike" kern="1200" cap="none" spc="0" normalizeH="0" baseline="0" noProof="0" dirty="0">
                <a:ln>
                  <a:noFill/>
                </a:ln>
                <a:solidFill>
                  <a:schemeClr val="tx1"/>
                </a:solidFill>
                <a:effectLst/>
                <a:uLnTx/>
                <a:uFillTx/>
                <a:latin typeface="Century Gothic"/>
                <a:ea typeface="+mn-ea"/>
                <a:cs typeface="+mn-cs"/>
              </a:rPr>
              <a:t>it</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p>
        </p:txBody>
      </p:sp>
    </p:spTree>
    <p:extLst>
      <p:ext uri="{BB962C8B-B14F-4D97-AF65-F5344CB8AC3E}">
        <p14:creationId xmlns:p14="http://schemas.microsoft.com/office/powerpoint/2010/main" val="140663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4" grpId="0"/>
      <p:bldP spid="15" grpId="0"/>
      <p:bldP spid="16" grpId="0" animBg="1"/>
      <p:bldP spid="8"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DFFBE8C-3757-7A49-ADCF-D24809665B8C}"/>
              </a:ext>
            </a:extLst>
          </p:cNvPr>
          <p:cNvSpPr txBox="1"/>
          <p:nvPr/>
        </p:nvSpPr>
        <p:spPr>
          <a:xfrm>
            <a:off x="194285" y="1641641"/>
            <a:ext cx="7499169" cy="461665"/>
          </a:xfrm>
          <a:prstGeom prst="rect">
            <a:avLst/>
          </a:prstGeom>
          <a:noFill/>
        </p:spPr>
        <p:txBody>
          <a:bodyPr wrap="none" rtlCol="0">
            <a:spAutoFit/>
          </a:bodyPr>
          <a:lstStyle/>
          <a:p>
            <a:pPr algn="l"/>
            <a:r>
              <a:rPr lang="es-GB" sz="2400" dirty="0"/>
              <a:t>1. Originalmente el chocolate viene de México.</a:t>
            </a:r>
          </a:p>
        </p:txBody>
      </p:sp>
      <p:sp>
        <p:nvSpPr>
          <p:cNvPr id="7" name="CuadroTexto 6">
            <a:extLst>
              <a:ext uri="{FF2B5EF4-FFF2-40B4-BE49-F238E27FC236}">
                <a16:creationId xmlns:a16="http://schemas.microsoft.com/office/drawing/2014/main" id="{186D712E-C4C9-3141-AE3C-0E7959D73A15}"/>
              </a:ext>
            </a:extLst>
          </p:cNvPr>
          <p:cNvSpPr txBox="1"/>
          <p:nvPr/>
        </p:nvSpPr>
        <p:spPr>
          <a:xfrm>
            <a:off x="194285" y="2323826"/>
            <a:ext cx="5843266" cy="461665"/>
          </a:xfrm>
          <a:prstGeom prst="rect">
            <a:avLst/>
          </a:prstGeom>
          <a:noFill/>
        </p:spPr>
        <p:txBody>
          <a:bodyPr wrap="none" rtlCol="0">
            <a:spAutoFit/>
          </a:bodyPr>
          <a:lstStyle/>
          <a:p>
            <a:pPr algn="l"/>
            <a:r>
              <a:rPr lang="es-GB" sz="2400" dirty="0"/>
              <a:t>2. En México hay pirámides muy altas.</a:t>
            </a:r>
          </a:p>
        </p:txBody>
      </p:sp>
      <p:sp>
        <p:nvSpPr>
          <p:cNvPr id="8" name="CuadroTexto 7">
            <a:extLst>
              <a:ext uri="{FF2B5EF4-FFF2-40B4-BE49-F238E27FC236}">
                <a16:creationId xmlns:a16="http://schemas.microsoft.com/office/drawing/2014/main" id="{A7E6B3DE-66E9-1A45-B6E3-86915BEAE5C3}"/>
              </a:ext>
            </a:extLst>
          </p:cNvPr>
          <p:cNvSpPr txBox="1"/>
          <p:nvPr/>
        </p:nvSpPr>
        <p:spPr>
          <a:xfrm>
            <a:off x="194285" y="3006011"/>
            <a:ext cx="6388287" cy="461665"/>
          </a:xfrm>
          <a:prstGeom prst="rect">
            <a:avLst/>
          </a:prstGeom>
          <a:noFill/>
        </p:spPr>
        <p:txBody>
          <a:bodyPr wrap="none" rtlCol="0">
            <a:spAutoFit/>
          </a:bodyPr>
          <a:lstStyle/>
          <a:p>
            <a:pPr algn="l"/>
            <a:r>
              <a:rPr lang="es-GB" sz="2400" dirty="0"/>
              <a:t>3. En </a:t>
            </a:r>
            <a:r>
              <a:rPr lang="es-GB" sz="2400"/>
              <a:t>México </a:t>
            </a:r>
            <a:r>
              <a:rPr lang="en-GB" sz="2400"/>
              <a:t>la gente solo habla </a:t>
            </a:r>
            <a:r>
              <a:rPr lang="es-GB" sz="2400"/>
              <a:t>español</a:t>
            </a:r>
            <a:r>
              <a:rPr lang="es-GB" sz="2400" dirty="0"/>
              <a:t>.</a:t>
            </a:r>
          </a:p>
        </p:txBody>
      </p:sp>
      <p:sp>
        <p:nvSpPr>
          <p:cNvPr id="9" name="CuadroTexto 8">
            <a:extLst>
              <a:ext uri="{FF2B5EF4-FFF2-40B4-BE49-F238E27FC236}">
                <a16:creationId xmlns:a16="http://schemas.microsoft.com/office/drawing/2014/main" id="{CD634ED7-67A7-1F4A-A6A4-42143C5117FF}"/>
              </a:ext>
            </a:extLst>
          </p:cNvPr>
          <p:cNvSpPr txBox="1"/>
          <p:nvPr/>
        </p:nvSpPr>
        <p:spPr>
          <a:xfrm>
            <a:off x="194285" y="4370381"/>
            <a:ext cx="9701277" cy="830997"/>
          </a:xfrm>
          <a:prstGeom prst="rect">
            <a:avLst/>
          </a:prstGeom>
          <a:noFill/>
        </p:spPr>
        <p:txBody>
          <a:bodyPr wrap="square" rtlCol="0">
            <a:spAutoFit/>
          </a:bodyPr>
          <a:lstStyle/>
          <a:p>
            <a:pPr algn="l"/>
            <a:r>
              <a:rPr lang="es-GB" sz="2400" dirty="0"/>
              <a:t>5. En una </a:t>
            </a:r>
            <a:r>
              <a:rPr lang="es-GB" sz="2400"/>
              <a:t>celebración popular </a:t>
            </a:r>
            <a:r>
              <a:rPr lang="es-GB" sz="2400" dirty="0"/>
              <a:t>las familias ofrecen comida a los muertos.</a:t>
            </a:r>
          </a:p>
        </p:txBody>
      </p:sp>
      <p:sp>
        <p:nvSpPr>
          <p:cNvPr id="10" name="CuadroTexto 9">
            <a:extLst>
              <a:ext uri="{FF2B5EF4-FFF2-40B4-BE49-F238E27FC236}">
                <a16:creationId xmlns:a16="http://schemas.microsoft.com/office/drawing/2014/main" id="{3B97B7B4-38D0-7B45-9E55-66FD93CABBDE}"/>
              </a:ext>
            </a:extLst>
          </p:cNvPr>
          <p:cNvSpPr txBox="1"/>
          <p:nvPr/>
        </p:nvSpPr>
        <p:spPr>
          <a:xfrm>
            <a:off x="194285" y="3688196"/>
            <a:ext cx="10033516" cy="461665"/>
          </a:xfrm>
          <a:prstGeom prst="rect">
            <a:avLst/>
          </a:prstGeom>
          <a:noFill/>
        </p:spPr>
        <p:txBody>
          <a:bodyPr wrap="none" rtlCol="0">
            <a:spAutoFit/>
          </a:bodyPr>
          <a:lstStyle/>
          <a:p>
            <a:pPr algn="l"/>
            <a:r>
              <a:rPr lang="es-GB" sz="2400" dirty="0"/>
              <a:t>4. Romper </a:t>
            </a:r>
            <a:r>
              <a:rPr lang="es-GB" sz="2400"/>
              <a:t>una piñata</a:t>
            </a:r>
            <a:r>
              <a:rPr lang="en-GB" sz="2400"/>
              <a:t>*</a:t>
            </a:r>
            <a:r>
              <a:rPr lang="es-GB" sz="2400"/>
              <a:t> </a:t>
            </a:r>
            <a:r>
              <a:rPr lang="es-GB" sz="2400" dirty="0"/>
              <a:t>en una fiesta es una costumbre mexicana.</a:t>
            </a:r>
          </a:p>
        </p:txBody>
      </p:sp>
      <p:sp>
        <p:nvSpPr>
          <p:cNvPr id="11" name="CuadroTexto 10">
            <a:extLst>
              <a:ext uri="{FF2B5EF4-FFF2-40B4-BE49-F238E27FC236}">
                <a16:creationId xmlns:a16="http://schemas.microsoft.com/office/drawing/2014/main" id="{B7558D1B-8694-B64B-8FF9-BC06123468AF}"/>
              </a:ext>
            </a:extLst>
          </p:cNvPr>
          <p:cNvSpPr txBox="1"/>
          <p:nvPr/>
        </p:nvSpPr>
        <p:spPr>
          <a:xfrm>
            <a:off x="194285" y="5421896"/>
            <a:ext cx="8148384" cy="461665"/>
          </a:xfrm>
          <a:prstGeom prst="rect">
            <a:avLst/>
          </a:prstGeom>
          <a:noFill/>
        </p:spPr>
        <p:txBody>
          <a:bodyPr wrap="none" rtlCol="0">
            <a:spAutoFit/>
          </a:bodyPr>
          <a:lstStyle/>
          <a:p>
            <a:pPr algn="l"/>
            <a:r>
              <a:rPr lang="es-GB" sz="2400" dirty="0"/>
              <a:t>6</a:t>
            </a:r>
            <a:r>
              <a:rPr lang="es-GB" sz="2400"/>
              <a:t>. </a:t>
            </a:r>
            <a:r>
              <a:rPr lang="en-GB" sz="2400"/>
              <a:t>Una</a:t>
            </a:r>
            <a:r>
              <a:rPr lang="es-GB" sz="2400"/>
              <a:t> celebración</a:t>
            </a:r>
            <a:r>
              <a:rPr lang="en-GB" sz="2400"/>
              <a:t>, el </a:t>
            </a:r>
            <a:r>
              <a:rPr lang="es-GB" sz="2400"/>
              <a:t>Día de Muertos</a:t>
            </a:r>
            <a:r>
              <a:rPr lang="en-GB" sz="2400"/>
              <a:t>,</a:t>
            </a:r>
            <a:r>
              <a:rPr lang="es-GB" sz="2400"/>
              <a:t> </a:t>
            </a:r>
            <a:r>
              <a:rPr lang="es-GB" sz="2400" dirty="0"/>
              <a:t>es en octubre.</a:t>
            </a:r>
          </a:p>
        </p:txBody>
      </p:sp>
      <p:sp>
        <p:nvSpPr>
          <p:cNvPr id="12" name="CuadroTexto 11">
            <a:extLst>
              <a:ext uri="{FF2B5EF4-FFF2-40B4-BE49-F238E27FC236}">
                <a16:creationId xmlns:a16="http://schemas.microsoft.com/office/drawing/2014/main" id="{CCA7B767-5B4E-B44E-9186-723DB4D5C31C}"/>
              </a:ext>
            </a:extLst>
          </p:cNvPr>
          <p:cNvSpPr txBox="1"/>
          <p:nvPr/>
        </p:nvSpPr>
        <p:spPr>
          <a:xfrm>
            <a:off x="7693454" y="1642372"/>
            <a:ext cx="1797287" cy="461665"/>
          </a:xfrm>
          <a:prstGeom prst="rect">
            <a:avLst/>
          </a:prstGeom>
          <a:noFill/>
        </p:spPr>
        <p:txBody>
          <a:bodyPr wrap="none" rtlCol="0">
            <a:spAutoFit/>
          </a:bodyPr>
          <a:lstStyle/>
          <a:p>
            <a:pPr algn="l"/>
            <a:r>
              <a:rPr lang="es-GB" sz="2400" b="1" dirty="0"/>
              <a:t>Verdadero</a:t>
            </a:r>
          </a:p>
        </p:txBody>
      </p:sp>
      <p:sp>
        <p:nvSpPr>
          <p:cNvPr id="13" name="CuadroTexto 12">
            <a:extLst>
              <a:ext uri="{FF2B5EF4-FFF2-40B4-BE49-F238E27FC236}">
                <a16:creationId xmlns:a16="http://schemas.microsoft.com/office/drawing/2014/main" id="{5B7A197F-74A7-9E4B-82EE-87064A34D882}"/>
              </a:ext>
            </a:extLst>
          </p:cNvPr>
          <p:cNvSpPr txBox="1"/>
          <p:nvPr/>
        </p:nvSpPr>
        <p:spPr>
          <a:xfrm>
            <a:off x="6154451" y="2323826"/>
            <a:ext cx="1797287" cy="461665"/>
          </a:xfrm>
          <a:prstGeom prst="rect">
            <a:avLst/>
          </a:prstGeom>
          <a:noFill/>
        </p:spPr>
        <p:txBody>
          <a:bodyPr wrap="none" rtlCol="0">
            <a:spAutoFit/>
          </a:bodyPr>
          <a:lstStyle/>
          <a:p>
            <a:pPr algn="l"/>
            <a:r>
              <a:rPr lang="es-GB" sz="2400" b="1" dirty="0"/>
              <a:t>Verdadero</a:t>
            </a:r>
          </a:p>
        </p:txBody>
      </p:sp>
      <p:sp>
        <p:nvSpPr>
          <p:cNvPr id="14" name="CuadroTexto 13">
            <a:extLst>
              <a:ext uri="{FF2B5EF4-FFF2-40B4-BE49-F238E27FC236}">
                <a16:creationId xmlns:a16="http://schemas.microsoft.com/office/drawing/2014/main" id="{5C9CB51B-F747-C14D-A251-C629E06E5819}"/>
              </a:ext>
            </a:extLst>
          </p:cNvPr>
          <p:cNvSpPr txBox="1"/>
          <p:nvPr/>
        </p:nvSpPr>
        <p:spPr>
          <a:xfrm>
            <a:off x="6784551" y="3005280"/>
            <a:ext cx="941283" cy="461665"/>
          </a:xfrm>
          <a:prstGeom prst="rect">
            <a:avLst/>
          </a:prstGeom>
          <a:noFill/>
        </p:spPr>
        <p:txBody>
          <a:bodyPr wrap="none" rtlCol="0">
            <a:spAutoFit/>
          </a:bodyPr>
          <a:lstStyle/>
          <a:p>
            <a:pPr algn="l"/>
            <a:r>
              <a:rPr lang="es-GB" sz="2400" b="1" dirty="0"/>
              <a:t>Falso</a:t>
            </a:r>
          </a:p>
        </p:txBody>
      </p:sp>
      <p:sp>
        <p:nvSpPr>
          <p:cNvPr id="15" name="CuadroTexto 14">
            <a:extLst>
              <a:ext uri="{FF2B5EF4-FFF2-40B4-BE49-F238E27FC236}">
                <a16:creationId xmlns:a16="http://schemas.microsoft.com/office/drawing/2014/main" id="{FE03D28D-87D4-8F46-BD03-595F3BD75DB5}"/>
              </a:ext>
            </a:extLst>
          </p:cNvPr>
          <p:cNvSpPr txBox="1"/>
          <p:nvPr/>
        </p:nvSpPr>
        <p:spPr>
          <a:xfrm>
            <a:off x="10011396" y="3688196"/>
            <a:ext cx="1797287" cy="461665"/>
          </a:xfrm>
          <a:prstGeom prst="rect">
            <a:avLst/>
          </a:prstGeom>
          <a:noFill/>
        </p:spPr>
        <p:txBody>
          <a:bodyPr wrap="none" rtlCol="0">
            <a:spAutoFit/>
          </a:bodyPr>
          <a:lstStyle/>
          <a:p>
            <a:pPr algn="l"/>
            <a:r>
              <a:rPr lang="es-GB" sz="2400" b="1" dirty="0"/>
              <a:t>Verdadero</a:t>
            </a:r>
          </a:p>
        </p:txBody>
      </p:sp>
      <p:sp>
        <p:nvSpPr>
          <p:cNvPr id="16" name="CuadroTexto 15">
            <a:extLst>
              <a:ext uri="{FF2B5EF4-FFF2-40B4-BE49-F238E27FC236}">
                <a16:creationId xmlns:a16="http://schemas.microsoft.com/office/drawing/2014/main" id="{531EE01D-D8BB-AE41-B304-6D1156656BE0}"/>
              </a:ext>
            </a:extLst>
          </p:cNvPr>
          <p:cNvSpPr txBox="1"/>
          <p:nvPr/>
        </p:nvSpPr>
        <p:spPr>
          <a:xfrm>
            <a:off x="1750471" y="4785879"/>
            <a:ext cx="1797287" cy="461665"/>
          </a:xfrm>
          <a:prstGeom prst="rect">
            <a:avLst/>
          </a:prstGeom>
          <a:noFill/>
        </p:spPr>
        <p:txBody>
          <a:bodyPr wrap="none" rtlCol="0">
            <a:spAutoFit/>
          </a:bodyPr>
          <a:lstStyle/>
          <a:p>
            <a:pPr algn="l"/>
            <a:r>
              <a:rPr lang="es-GB" sz="2400" b="1" dirty="0"/>
              <a:t>Verdadero</a:t>
            </a:r>
          </a:p>
        </p:txBody>
      </p:sp>
      <p:sp>
        <p:nvSpPr>
          <p:cNvPr id="17" name="CuadroTexto 16">
            <a:extLst>
              <a:ext uri="{FF2B5EF4-FFF2-40B4-BE49-F238E27FC236}">
                <a16:creationId xmlns:a16="http://schemas.microsoft.com/office/drawing/2014/main" id="{51FBE55D-2AD9-E049-B624-5C83E226E39D}"/>
              </a:ext>
            </a:extLst>
          </p:cNvPr>
          <p:cNvSpPr txBox="1"/>
          <p:nvPr/>
        </p:nvSpPr>
        <p:spPr>
          <a:xfrm>
            <a:off x="6977233" y="5797504"/>
            <a:ext cx="941283" cy="461665"/>
          </a:xfrm>
          <a:prstGeom prst="rect">
            <a:avLst/>
          </a:prstGeom>
          <a:noFill/>
        </p:spPr>
        <p:txBody>
          <a:bodyPr wrap="none" rtlCol="0">
            <a:spAutoFit/>
          </a:bodyPr>
          <a:lstStyle/>
          <a:p>
            <a:pPr algn="l"/>
            <a:r>
              <a:rPr lang="es-GB" sz="2400" b="1" dirty="0"/>
              <a:t>Falso</a:t>
            </a:r>
          </a:p>
        </p:txBody>
      </p:sp>
      <p:sp>
        <p:nvSpPr>
          <p:cNvPr id="19" name="Rounded Rectangle 11">
            <a:extLst>
              <a:ext uri="{FF2B5EF4-FFF2-40B4-BE49-F238E27FC236}">
                <a16:creationId xmlns:a16="http://schemas.microsoft.com/office/drawing/2014/main" id="{CA63E014-656F-7542-B718-A9AA72B8885E}"/>
              </a:ext>
            </a:extLst>
          </p:cNvPr>
          <p:cNvSpPr/>
          <p:nvPr/>
        </p:nvSpPr>
        <p:spPr>
          <a:xfrm>
            <a:off x="11211084" y="547630"/>
            <a:ext cx="83177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0" name="CuadroTexto 19">
            <a:extLst>
              <a:ext uri="{FF2B5EF4-FFF2-40B4-BE49-F238E27FC236}">
                <a16:creationId xmlns:a16="http://schemas.microsoft.com/office/drawing/2014/main" id="{186DA902-5754-C247-99E8-C66384CB0923}"/>
              </a:ext>
            </a:extLst>
          </p:cNvPr>
          <p:cNvSpPr txBox="1"/>
          <p:nvPr/>
        </p:nvSpPr>
        <p:spPr>
          <a:xfrm>
            <a:off x="263856" y="883121"/>
            <a:ext cx="10947228" cy="461665"/>
          </a:xfrm>
          <a:prstGeom prst="rect">
            <a:avLst/>
          </a:prstGeom>
          <a:noFill/>
        </p:spPr>
        <p:txBody>
          <a:bodyPr wrap="none" rtlCol="0">
            <a:spAutoFit/>
          </a:bodyPr>
          <a:lstStyle/>
          <a:p>
            <a:pPr algn="l"/>
            <a:r>
              <a:rPr lang="es-GB" sz="2400" b="1" dirty="0"/>
              <a:t>Lee estas frases sobre México. ¿Qué piensas? ¿Son verdaderas o falsas?</a:t>
            </a:r>
          </a:p>
        </p:txBody>
      </p:sp>
      <p:pic>
        <p:nvPicPr>
          <p:cNvPr id="1026" name="Picture 2" descr="pinata christmas in mexico - Clip Art Library">
            <a:extLst>
              <a:ext uri="{FF2B5EF4-FFF2-40B4-BE49-F238E27FC236}">
                <a16:creationId xmlns:a16="http://schemas.microsoft.com/office/drawing/2014/main" id="{2E47420D-8BB5-EF4E-9FF1-856F462EB1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0922" y="4832046"/>
            <a:ext cx="1236253" cy="140944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D5645146-4F9B-6247-89E5-421CAEC7AA9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2909" l="6098" r="96098">
                        <a14:foregroundMark x1="10732" y1="52182" x2="6098" y2="50545"/>
                        <a14:foregroundMark x1="89146" y1="44545" x2="96098" y2="46909"/>
                        <a14:foregroundMark x1="45122" y1="87818" x2="33659" y2="90000"/>
                        <a14:foregroundMark x1="28902" y1="90545" x2="25366" y2="92909"/>
                      </a14:backgroundRemoval>
                    </a14:imgEffect>
                  </a14:imgLayer>
                </a14:imgProps>
              </a:ext>
              <a:ext uri="{28A0092B-C50C-407E-A947-70E740481C1C}">
                <a14:useLocalDpi xmlns:a14="http://schemas.microsoft.com/office/drawing/2010/main"/>
              </a:ext>
            </a:extLst>
          </a:blip>
          <a:stretch>
            <a:fillRect/>
          </a:stretch>
        </p:blipFill>
        <p:spPr>
          <a:xfrm>
            <a:off x="9849898" y="1568821"/>
            <a:ext cx="1857973" cy="1244691"/>
          </a:xfrm>
          <a:prstGeom prst="rect">
            <a:avLst/>
          </a:prstGeom>
        </p:spPr>
      </p:pic>
      <p:pic>
        <p:nvPicPr>
          <p:cNvPr id="1028" name="Picture 4" descr="aztec pyramid clipart - Clip Art Library">
            <a:extLst>
              <a:ext uri="{FF2B5EF4-FFF2-40B4-BE49-F238E27FC236}">
                <a16:creationId xmlns:a16="http://schemas.microsoft.com/office/drawing/2014/main" id="{3258AFD6-E8AD-2E48-B993-BB2A2EE0CB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7506" y="2473648"/>
            <a:ext cx="2102524" cy="10477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40612" y="4684510"/>
            <a:ext cx="2338854" cy="1631216"/>
          </a:xfrm>
          <a:prstGeom prst="rect">
            <a:avLst/>
          </a:prstGeom>
          <a:solidFill>
            <a:schemeClr val="accent4">
              <a:lumMod val="20000"/>
              <a:lumOff val="80000"/>
            </a:schemeClr>
          </a:solidFill>
        </p:spPr>
        <p:txBody>
          <a:bodyPr wrap="square">
            <a:spAutoFit/>
          </a:bodyPr>
          <a:lstStyle/>
          <a:p>
            <a:r>
              <a:rPr lang="en-GB" sz="2000"/>
              <a:t>*A </a:t>
            </a:r>
            <a:r>
              <a:rPr lang="en-GB" sz="2000" b="1" i="1"/>
              <a:t>piñata</a:t>
            </a:r>
            <a:r>
              <a:rPr lang="en-GB" sz="2000"/>
              <a:t> is a soft container that is decorated and filled with sweets for celebrations.</a:t>
            </a:r>
          </a:p>
        </p:txBody>
      </p:sp>
      <p:sp>
        <p:nvSpPr>
          <p:cNvPr id="23" name="Rectangle 22"/>
          <p:cNvSpPr/>
          <p:nvPr/>
        </p:nvSpPr>
        <p:spPr>
          <a:xfrm>
            <a:off x="8457392" y="5915616"/>
            <a:ext cx="1033350" cy="400110"/>
          </a:xfrm>
          <a:prstGeom prst="rect">
            <a:avLst/>
          </a:prstGeom>
          <a:solidFill>
            <a:schemeClr val="accent4">
              <a:lumMod val="20000"/>
              <a:lumOff val="80000"/>
            </a:schemeClr>
          </a:solidFill>
        </p:spPr>
        <p:txBody>
          <a:bodyPr wrap="square">
            <a:spAutoFit/>
          </a:bodyPr>
          <a:lstStyle/>
          <a:p>
            <a:r>
              <a:rPr lang="en-GB" sz="2000"/>
              <a:t>Piñata</a:t>
            </a:r>
          </a:p>
        </p:txBody>
      </p:sp>
      <p:sp>
        <p:nvSpPr>
          <p:cNvPr id="22" name="Rounded Rectangular Callout 21"/>
          <p:cNvSpPr/>
          <p:nvPr/>
        </p:nvSpPr>
        <p:spPr>
          <a:xfrm>
            <a:off x="3523438" y="4865551"/>
            <a:ext cx="4083637" cy="499119"/>
          </a:xfrm>
          <a:prstGeom prst="wedgeRoundRectCallout">
            <a:avLst>
              <a:gd name="adj1" fmla="val 17137"/>
              <a:gd name="adj2" fmla="val 7769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latin typeface="Century Gothic"/>
              </a:rPr>
              <a:t>The verb ‘</a:t>
            </a:r>
            <a:r>
              <a:rPr lang="en-GB" sz="2000" b="1" i="1">
                <a:solidFill>
                  <a:schemeClr val="tx1"/>
                </a:solidFill>
                <a:latin typeface="Century Gothic"/>
              </a:rPr>
              <a:t>ser</a:t>
            </a:r>
            <a:r>
              <a:rPr lang="en-GB" sz="2000">
                <a:solidFill>
                  <a:schemeClr val="tx1"/>
                </a:solidFill>
                <a:latin typeface="Century Gothic"/>
              </a:rPr>
              <a:t>’ is used for dates.</a:t>
            </a:r>
            <a:endParaRPr kumimoji="0" lang="en-GB" sz="2000" b="0" i="0" u="none" strike="noStrike" kern="1200" cap="none" spc="0" normalizeH="0" baseline="0" noProof="0" dirty="0">
              <a:ln>
                <a:noFill/>
              </a:ln>
              <a:solidFill>
                <a:schemeClr val="tx1"/>
              </a:solidFill>
              <a:effectLst/>
              <a:uLnTx/>
              <a:uFillTx/>
              <a:latin typeface="Century Gothic"/>
            </a:endParaRPr>
          </a:p>
        </p:txBody>
      </p:sp>
      <p:sp>
        <p:nvSpPr>
          <p:cNvPr id="2" name="Title 1"/>
          <p:cNvSpPr>
            <a:spLocks noGrp="1"/>
          </p:cNvSpPr>
          <p:nvPr>
            <p:ph type="title"/>
          </p:nvPr>
        </p:nvSpPr>
        <p:spPr>
          <a:xfrm>
            <a:off x="0" y="213557"/>
            <a:ext cx="4427580" cy="493909"/>
          </a:xfrm>
        </p:spPr>
        <p:txBody>
          <a:bodyPr>
            <a:normAutofit/>
          </a:bodyPr>
          <a:lstStyle/>
          <a:p>
            <a:r>
              <a:rPr lang="en-GB" sz="2800" b="1" dirty="0" err="1">
                <a:solidFill>
                  <a:schemeClr val="bg1"/>
                </a:solidFill>
              </a:rPr>
              <a:t>Cosas</a:t>
            </a:r>
            <a:r>
              <a:rPr lang="en-GB" sz="2800" b="1" dirty="0">
                <a:solidFill>
                  <a:schemeClr val="bg1"/>
                </a:solidFill>
              </a:rPr>
              <a:t> </a:t>
            </a:r>
            <a:r>
              <a:rPr lang="en-GB" sz="2800" b="1" dirty="0" err="1">
                <a:solidFill>
                  <a:schemeClr val="bg1"/>
                </a:solidFill>
              </a:rPr>
              <a:t>sobre</a:t>
            </a:r>
            <a:r>
              <a:rPr lang="en-GB" sz="2800" b="1" dirty="0">
                <a:solidFill>
                  <a:schemeClr val="bg1"/>
                </a:solidFill>
              </a:rPr>
              <a:t> México</a:t>
            </a:r>
          </a:p>
        </p:txBody>
      </p:sp>
      <p:pic>
        <p:nvPicPr>
          <p:cNvPr id="18" name="Picture 17" descr="A blue and orange sign&#10;&#10;Description automatically generated">
            <a:extLst>
              <a:ext uri="{FF2B5EF4-FFF2-40B4-BE49-F238E27FC236}">
                <a16:creationId xmlns:a16="http://schemas.microsoft.com/office/drawing/2014/main" id="{D35B34C9-16DC-4AC6-82FD-91ED282A3F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06255">
            <a:off x="10422752" y="133167"/>
            <a:ext cx="1576663" cy="548645"/>
          </a:xfrm>
          <a:prstGeom prst="rect">
            <a:avLst/>
          </a:prstGeom>
        </p:spPr>
      </p:pic>
    </p:spTree>
    <p:extLst>
      <p:ext uri="{BB962C8B-B14F-4D97-AF65-F5344CB8AC3E}">
        <p14:creationId xmlns:p14="http://schemas.microsoft.com/office/powerpoint/2010/main" val="288528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30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4" grpId="0" animBg="1"/>
      <p:bldP spid="23"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8FDE0-29C7-4720-BA9D-2668EDE081B1}"/>
              </a:ext>
            </a:extLst>
          </p:cNvPr>
          <p:cNvSpPr>
            <a:spLocks noGrp="1"/>
          </p:cNvSpPr>
          <p:nvPr>
            <p:ph type="title"/>
          </p:nvPr>
        </p:nvSpPr>
        <p:spPr>
          <a:xfrm>
            <a:off x="-1" y="213557"/>
            <a:ext cx="2457659" cy="647577"/>
          </a:xfrm>
        </p:spPr>
        <p:txBody>
          <a:bodyPr>
            <a:normAutofit/>
          </a:bodyPr>
          <a:lstStyle/>
          <a:p>
            <a:r>
              <a:rPr lang="en-GB" sz="2800" dirty="0"/>
              <a:t>México </a:t>
            </a:r>
            <a:r>
              <a:rPr lang="en-GB" sz="2400" dirty="0"/>
              <a:t>(1/2)</a:t>
            </a:r>
            <a:endParaRPr lang="en-GB" sz="2800" dirty="0"/>
          </a:p>
        </p:txBody>
      </p:sp>
      <p:sp>
        <p:nvSpPr>
          <p:cNvPr id="4" name="Rounded Rectangle 11">
            <a:extLst>
              <a:ext uri="{FF2B5EF4-FFF2-40B4-BE49-F238E27FC236}">
                <a16:creationId xmlns:a16="http://schemas.microsoft.com/office/drawing/2014/main" id="{89964F43-0867-4B6A-84BD-B6BA980296A1}"/>
              </a:ext>
            </a:extLst>
          </p:cNvPr>
          <p:cNvSpPr/>
          <p:nvPr/>
        </p:nvSpPr>
        <p:spPr>
          <a:xfrm>
            <a:off x="11261884" y="83160"/>
            <a:ext cx="83177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Title 1">
            <a:extLst>
              <a:ext uri="{FF2B5EF4-FFF2-40B4-BE49-F238E27FC236}">
                <a16:creationId xmlns:a16="http://schemas.microsoft.com/office/drawing/2014/main" id="{FC17365E-BD4E-4C3B-BD4C-69F601EDFD4D}"/>
              </a:ext>
            </a:extLst>
          </p:cNvPr>
          <p:cNvSpPr txBox="1">
            <a:spLocks/>
          </p:cNvSpPr>
          <p:nvPr/>
        </p:nvSpPr>
        <p:spPr>
          <a:xfrm>
            <a:off x="2457659" y="0"/>
            <a:ext cx="9042135" cy="10075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Lee las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descripciones</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de personas,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lugares</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y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cosas</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de México. </a:t>
            </a:r>
            <a:b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Qué</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significa</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su</a:t>
            </a: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t>
            </a:r>
          </a:p>
        </p:txBody>
      </p:sp>
      <p:graphicFrame>
        <p:nvGraphicFramePr>
          <p:cNvPr id="7" name="Content Placeholder 3">
            <a:extLst>
              <a:ext uri="{FF2B5EF4-FFF2-40B4-BE49-F238E27FC236}">
                <a16:creationId xmlns:a16="http://schemas.microsoft.com/office/drawing/2014/main" id="{8FA21233-DDA0-459C-AC51-AB43E70B6E8E}"/>
              </a:ext>
            </a:extLst>
          </p:cNvPr>
          <p:cNvGraphicFramePr>
            <a:graphicFrameLocks/>
          </p:cNvGraphicFramePr>
          <p:nvPr>
            <p:extLst>
              <p:ext uri="{D42A27DB-BD31-4B8C-83A1-F6EECF244321}">
                <p14:modId xmlns:p14="http://schemas.microsoft.com/office/powerpoint/2010/main" val="1637019110"/>
              </p:ext>
            </p:extLst>
          </p:nvPr>
        </p:nvGraphicFramePr>
        <p:xfrm>
          <a:off x="396551" y="885903"/>
          <a:ext cx="11555361" cy="5120694"/>
        </p:xfrm>
        <a:graphic>
          <a:graphicData uri="http://schemas.openxmlformats.org/drawingml/2006/table">
            <a:tbl>
              <a:tblPr firstRow="1" bandRow="1"/>
              <a:tblGrid>
                <a:gridCol w="8920524">
                  <a:extLst>
                    <a:ext uri="{9D8B030D-6E8A-4147-A177-3AD203B41FA5}">
                      <a16:colId xmlns:a16="http://schemas.microsoft.com/office/drawing/2014/main" val="2503871560"/>
                    </a:ext>
                  </a:extLst>
                </a:gridCol>
                <a:gridCol w="878279">
                  <a:extLst>
                    <a:ext uri="{9D8B030D-6E8A-4147-A177-3AD203B41FA5}">
                      <a16:colId xmlns:a16="http://schemas.microsoft.com/office/drawing/2014/main" val="3911949292"/>
                    </a:ext>
                  </a:extLst>
                </a:gridCol>
                <a:gridCol w="878279">
                  <a:extLst>
                    <a:ext uri="{9D8B030D-6E8A-4147-A177-3AD203B41FA5}">
                      <a16:colId xmlns:a16="http://schemas.microsoft.com/office/drawing/2014/main" val="3677391831"/>
                    </a:ext>
                  </a:extLst>
                </a:gridCol>
                <a:gridCol w="878279">
                  <a:extLst>
                    <a:ext uri="{9D8B030D-6E8A-4147-A177-3AD203B41FA5}">
                      <a16:colId xmlns:a16="http://schemas.microsoft.com/office/drawing/2014/main" val="2802048092"/>
                    </a:ext>
                  </a:extLst>
                </a:gridCol>
              </a:tblGrid>
              <a:tr h="411364">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GB" sz="2000" dirty="0">
                        <a:solidFill>
                          <a:schemeClr val="tx1"/>
                        </a:solidFill>
                      </a:endParaRPr>
                    </a:p>
                  </a:txBody>
                  <a:tcPr>
                    <a:lnL w="19050" cap="flat" cmpd="sng" algn="ctr">
                      <a:noFill/>
                      <a:prstDash val="solid"/>
                      <a:round/>
                      <a:headEnd type="none" w="med" len="med"/>
                      <a:tailEnd type="none" w="med" len="med"/>
                    </a:lnL>
                    <a:lnR w="19050" cap="flat" cmpd="sng" algn="ctr">
                      <a:solidFill>
                        <a:srgbClr val="F3B085"/>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GB" sz="2000" dirty="0">
                          <a:solidFill>
                            <a:schemeClr val="tx1"/>
                          </a:solidFill>
                        </a:rPr>
                        <a:t>¿</a:t>
                      </a:r>
                      <a:r>
                        <a:rPr lang="en-GB" sz="2000" dirty="0" err="1">
                          <a:solidFill>
                            <a:schemeClr val="tx1"/>
                          </a:solidFill>
                        </a:rPr>
                        <a:t>Qué</a:t>
                      </a:r>
                      <a:r>
                        <a:rPr lang="en-GB" sz="2000" dirty="0">
                          <a:solidFill>
                            <a:schemeClr val="tx1"/>
                          </a:solidFill>
                        </a:rPr>
                        <a:t> </a:t>
                      </a:r>
                      <a:r>
                        <a:rPr lang="en-GB" sz="2000" dirty="0" err="1">
                          <a:solidFill>
                            <a:schemeClr val="tx1"/>
                          </a:solidFill>
                        </a:rPr>
                        <a:t>significa</a:t>
                      </a:r>
                      <a:r>
                        <a:rPr lang="en-GB" sz="2000" baseline="0" dirty="0">
                          <a:solidFill>
                            <a:schemeClr val="tx1"/>
                          </a:solidFill>
                        </a:rPr>
                        <a:t> ‘</a:t>
                      </a:r>
                      <a:r>
                        <a:rPr lang="en-GB" sz="2000" baseline="0" dirty="0" err="1">
                          <a:solidFill>
                            <a:schemeClr val="tx1"/>
                          </a:solidFill>
                        </a:rPr>
                        <a:t>su</a:t>
                      </a:r>
                      <a:r>
                        <a:rPr lang="en-GB" sz="2000" baseline="0" dirty="0">
                          <a:solidFill>
                            <a:schemeClr val="tx1"/>
                          </a:solidFill>
                        </a:rPr>
                        <a:t>’?</a:t>
                      </a:r>
                      <a:endParaRPr lang="en-GB" sz="2000" dirty="0">
                        <a:solidFill>
                          <a:schemeClr val="tx1"/>
                        </a:solidFill>
                      </a:endParaRPr>
                    </a:p>
                  </a:txBody>
                  <a:tcPr>
                    <a:lnL w="19050" cap="flat" cmpd="sng" algn="ctr">
                      <a:solidFill>
                        <a:srgbClr val="F3B085"/>
                      </a:solidFill>
                      <a:prstDash val="solid"/>
                      <a:round/>
                      <a:headEnd type="none" w="med" len="med"/>
                      <a:tailEnd type="none" w="med" len="med"/>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40310408"/>
                  </a:ext>
                </a:extLst>
              </a:tr>
              <a:tr h="4113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w="19050" cap="flat" cmpd="sng" algn="ctr">
                      <a:noFill/>
                      <a:prstDash val="solid"/>
                      <a:round/>
                      <a:headEnd type="none" w="med" len="med"/>
                      <a:tailEnd type="none" w="med" len="med"/>
                    </a:lnL>
                    <a:lnR w="19050" cap="flat" cmpd="sng" algn="ctr">
                      <a:solidFill>
                        <a:srgbClr val="F3B085"/>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3B08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a:solidFill>
                            <a:schemeClr val="tx1"/>
                          </a:solidFill>
                        </a:rPr>
                        <a:t>his</a:t>
                      </a:r>
                    </a:p>
                  </a:txBody>
                  <a:tcPr anchor="ctr">
                    <a:lnL w="19050" cap="flat" cmpd="sng" algn="ctr">
                      <a:solidFill>
                        <a:srgbClr val="F3B085"/>
                      </a:solidFill>
                      <a:prstDash val="solid"/>
                      <a:round/>
                      <a:headEnd type="none" w="med" len="med"/>
                      <a:tailEnd type="none" w="med" len="med"/>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a:solidFill>
                            <a:schemeClr val="tx1"/>
                          </a:solidFill>
                        </a:rPr>
                        <a:t>her </a:t>
                      </a: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its</a:t>
                      </a: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205807761"/>
                  </a:ext>
                </a:extLst>
              </a:tr>
              <a:tr h="72779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1. Es una cantante* </a:t>
                      </a:r>
                      <a:r>
                        <a:rPr lang="en-GB" sz="2000" dirty="0" err="1">
                          <a:solidFill>
                            <a:schemeClr val="tx1"/>
                          </a:solidFill>
                        </a:rPr>
                        <a:t>mexicana</a:t>
                      </a:r>
                      <a:r>
                        <a:rPr lang="en-GB" sz="2000" dirty="0">
                          <a:solidFill>
                            <a:schemeClr val="tx1"/>
                          </a:solidFill>
                        </a:rPr>
                        <a:t>. </a:t>
                      </a:r>
                      <a:r>
                        <a:rPr lang="en-GB" sz="2000" b="1" dirty="0" err="1">
                          <a:solidFill>
                            <a:schemeClr val="tx1"/>
                          </a:solidFill>
                        </a:rPr>
                        <a:t>Su</a:t>
                      </a:r>
                      <a:r>
                        <a:rPr lang="en-GB" sz="2000" dirty="0">
                          <a:solidFill>
                            <a:schemeClr val="tx1"/>
                          </a:solidFill>
                        </a:rPr>
                        <a:t> </a:t>
                      </a:r>
                      <a:r>
                        <a:rPr lang="en-GB" sz="2000" dirty="0" err="1">
                          <a:solidFill>
                            <a:schemeClr val="tx1"/>
                          </a:solidFill>
                        </a:rPr>
                        <a:t>canción</a:t>
                      </a:r>
                      <a:r>
                        <a:rPr lang="en-GB" sz="2000" dirty="0">
                          <a:solidFill>
                            <a:schemeClr val="tx1"/>
                          </a:solidFill>
                        </a:rPr>
                        <a:t> «Mexicana hermosa» es </a:t>
                      </a:r>
                      <a:r>
                        <a:rPr lang="en-GB" sz="2000" dirty="0" err="1">
                          <a:solidFill>
                            <a:schemeClr val="tx1"/>
                          </a:solidFill>
                        </a:rPr>
                        <a:t>muy</a:t>
                      </a:r>
                      <a:r>
                        <a:rPr lang="en-GB" sz="2000" dirty="0">
                          <a:solidFill>
                            <a:schemeClr val="tx1"/>
                          </a:solidFill>
                        </a:rPr>
                        <a:t> </a:t>
                      </a:r>
                      <a:r>
                        <a:rPr lang="en-GB" sz="2000" dirty="0" err="1">
                          <a:solidFill>
                            <a:schemeClr val="tx1"/>
                          </a:solidFill>
                        </a:rPr>
                        <a:t>famosa</a:t>
                      </a:r>
                      <a:r>
                        <a:rPr lang="en-GB" sz="2000" dirty="0">
                          <a:solidFill>
                            <a:schemeClr val="tx1"/>
                          </a:solidFill>
                        </a:rPr>
                        <a:t>.</a:t>
                      </a:r>
                    </a:p>
                  </a:txBody>
                  <a:tcPr anchor="ctr">
                    <a:lnL w="12700" cmpd="sng">
                      <a:solidFill>
                        <a:srgbClr val="ED7D31"/>
                      </a:solidFill>
                    </a:lnL>
                    <a:lnR w="19050" cap="flat" cmpd="sng" algn="ctr">
                      <a:solidFill>
                        <a:srgbClr val="F3B085"/>
                      </a:solidFill>
                      <a:prstDash val="solid"/>
                      <a:round/>
                      <a:headEnd type="none" w="med" len="med"/>
                      <a:tailEnd type="none" w="med" len="med"/>
                    </a:lnR>
                    <a:lnT w="19050" cap="flat" cmpd="sng" algn="ctr">
                      <a:solidFill>
                        <a:srgbClr val="F3B085"/>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9050" cap="flat" cmpd="sng" algn="ctr">
                      <a:solidFill>
                        <a:srgbClr val="F3B085"/>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805536205"/>
                  </a:ext>
                </a:extLst>
              </a:tr>
              <a:tr h="72779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2. Es una ciudad </a:t>
                      </a:r>
                      <a:r>
                        <a:rPr lang="en-GB" sz="2000" dirty="0" err="1">
                          <a:solidFill>
                            <a:schemeClr val="tx1"/>
                          </a:solidFill>
                        </a:rPr>
                        <a:t>en</a:t>
                      </a:r>
                      <a:r>
                        <a:rPr lang="en-GB" sz="2000" baseline="0" dirty="0">
                          <a:solidFill>
                            <a:schemeClr val="tx1"/>
                          </a:solidFill>
                        </a:rPr>
                        <a:t> el </a:t>
                      </a:r>
                      <a:r>
                        <a:rPr lang="en-GB" sz="2000" baseline="0" dirty="0" err="1">
                          <a:solidFill>
                            <a:schemeClr val="tx1"/>
                          </a:solidFill>
                        </a:rPr>
                        <a:t>centro</a:t>
                      </a:r>
                      <a:r>
                        <a:rPr lang="en-GB" sz="2000" baseline="0" dirty="0">
                          <a:solidFill>
                            <a:schemeClr val="tx1"/>
                          </a:solidFill>
                        </a:rPr>
                        <a:t> de México. </a:t>
                      </a:r>
                      <a:r>
                        <a:rPr lang="en-GB" sz="2000" b="1" baseline="0" dirty="0" err="1">
                          <a:solidFill>
                            <a:schemeClr val="tx1"/>
                          </a:solidFill>
                        </a:rPr>
                        <a:t>Su</a:t>
                      </a:r>
                      <a:r>
                        <a:rPr lang="en-GB" sz="2000" b="0" baseline="0" dirty="0">
                          <a:solidFill>
                            <a:schemeClr val="tx1"/>
                          </a:solidFill>
                        </a:rPr>
                        <a:t> festival cultural es </a:t>
                      </a:r>
                      <a:r>
                        <a:rPr lang="en-GB" sz="2000" b="0" baseline="0" dirty="0" err="1">
                          <a:solidFill>
                            <a:schemeClr val="tx1"/>
                          </a:solidFill>
                        </a:rPr>
                        <a:t>muy</a:t>
                      </a:r>
                      <a:r>
                        <a:rPr lang="en-GB" sz="2000" b="0" baseline="0" dirty="0">
                          <a:solidFill>
                            <a:schemeClr val="tx1"/>
                          </a:solidFill>
                        </a:rPr>
                        <a:t> </a:t>
                      </a:r>
                      <a:r>
                        <a:rPr lang="en-GB" sz="2000" b="0" baseline="0" dirty="0" err="1">
                          <a:solidFill>
                            <a:schemeClr val="tx1"/>
                          </a:solidFill>
                        </a:rPr>
                        <a:t>interesante</a:t>
                      </a:r>
                      <a:r>
                        <a:rPr lang="en-GB" sz="2000" b="0" baseline="0" dirty="0">
                          <a:solidFill>
                            <a:schemeClr val="tx1"/>
                          </a:solidFill>
                        </a:rPr>
                        <a:t>.</a:t>
                      </a:r>
                      <a:endParaRPr lang="en-GB" sz="2000" b="1"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29877975"/>
                  </a:ext>
                </a:extLst>
              </a:tr>
              <a:tr h="72779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3. Es una </a:t>
                      </a:r>
                      <a:r>
                        <a:rPr lang="en-GB" sz="2000" dirty="0" err="1">
                          <a:solidFill>
                            <a:schemeClr val="tx1"/>
                          </a:solidFill>
                        </a:rPr>
                        <a:t>artista</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famosa</a:t>
                      </a:r>
                      <a:r>
                        <a:rPr lang="en-GB" sz="2000" dirty="0">
                          <a:solidFill>
                            <a:schemeClr val="tx1"/>
                          </a:solidFill>
                        </a:rPr>
                        <a:t>. </a:t>
                      </a:r>
                      <a:r>
                        <a:rPr lang="en-GB" sz="2000" b="1" dirty="0" err="1">
                          <a:solidFill>
                            <a:schemeClr val="tx1"/>
                          </a:solidFill>
                        </a:rPr>
                        <a:t>Su</a:t>
                      </a:r>
                      <a:r>
                        <a:rPr lang="en-GB" sz="2000" dirty="0">
                          <a:solidFill>
                            <a:schemeClr val="tx1"/>
                          </a:solidFill>
                        </a:rPr>
                        <a:t> </a:t>
                      </a:r>
                      <a:r>
                        <a:rPr lang="en-GB" sz="2000" dirty="0" err="1">
                          <a:solidFill>
                            <a:schemeClr val="tx1"/>
                          </a:solidFill>
                        </a:rPr>
                        <a:t>arte</a:t>
                      </a:r>
                      <a:r>
                        <a:rPr lang="en-GB" sz="2000" dirty="0">
                          <a:solidFill>
                            <a:schemeClr val="tx1"/>
                          </a:solidFill>
                        </a:rPr>
                        <a:t> es </a:t>
                      </a:r>
                      <a:r>
                        <a:rPr lang="en-GB" sz="2000" dirty="0" err="1">
                          <a:solidFill>
                            <a:schemeClr val="tx1"/>
                          </a:solidFill>
                        </a:rPr>
                        <a:t>muy</a:t>
                      </a:r>
                      <a:r>
                        <a:rPr lang="en-GB" sz="2000" dirty="0">
                          <a:solidFill>
                            <a:schemeClr val="tx1"/>
                          </a:solidFill>
                        </a:rPr>
                        <a:t> </a:t>
                      </a:r>
                      <a:r>
                        <a:rPr lang="en-GB" sz="2000" dirty="0" err="1">
                          <a:solidFill>
                            <a:schemeClr val="tx1"/>
                          </a:solidFill>
                        </a:rPr>
                        <a:t>conocido</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todo</a:t>
                      </a:r>
                      <a:r>
                        <a:rPr lang="en-GB" sz="2000" dirty="0">
                          <a:solidFill>
                            <a:schemeClr val="tx1"/>
                          </a:solidFill>
                        </a:rPr>
                        <a:t> el </a:t>
                      </a:r>
                      <a:r>
                        <a:rPr lang="en-GB" sz="2000" dirty="0" err="1">
                          <a:solidFill>
                            <a:schemeClr val="tx1"/>
                          </a:solidFill>
                        </a:rPr>
                        <a:t>mundo</a:t>
                      </a:r>
                      <a:r>
                        <a:rPr lang="en-GB" sz="2000" dirty="0">
                          <a:solidFill>
                            <a:schemeClr val="tx1"/>
                          </a:solidFill>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524837812"/>
                  </a:ext>
                </a:extLst>
              </a:tr>
              <a:tr h="72779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4. Es un actor </a:t>
                      </a:r>
                      <a:r>
                        <a:rPr lang="en-GB" sz="2000" dirty="0" err="1">
                          <a:solidFill>
                            <a:schemeClr val="tx1"/>
                          </a:solidFill>
                        </a:rPr>
                        <a:t>mexicano</a:t>
                      </a:r>
                      <a:r>
                        <a:rPr lang="en-GB" sz="2000" dirty="0">
                          <a:solidFill>
                            <a:schemeClr val="tx1"/>
                          </a:solidFill>
                        </a:rPr>
                        <a:t>. </a:t>
                      </a:r>
                      <a:r>
                        <a:rPr lang="en-GB" sz="2000" b="1" dirty="0" err="1">
                          <a:solidFill>
                            <a:schemeClr val="tx1"/>
                          </a:solidFill>
                        </a:rPr>
                        <a:t>Su</a:t>
                      </a:r>
                      <a:r>
                        <a:rPr lang="en-GB" sz="2000" dirty="0">
                          <a:solidFill>
                            <a:schemeClr val="tx1"/>
                          </a:solidFill>
                        </a:rPr>
                        <a:t> </a:t>
                      </a:r>
                      <a:r>
                        <a:rPr lang="en-GB" sz="2000" dirty="0" err="1">
                          <a:solidFill>
                            <a:schemeClr val="tx1"/>
                          </a:solidFill>
                        </a:rPr>
                        <a:t>película</a:t>
                      </a:r>
                      <a:r>
                        <a:rPr lang="en-GB" sz="2000" dirty="0">
                          <a:solidFill>
                            <a:schemeClr val="tx1"/>
                          </a:solidFill>
                        </a:rPr>
                        <a:t> «</a:t>
                      </a:r>
                      <a:r>
                        <a:rPr lang="en-GB" sz="2000" dirty="0" err="1">
                          <a:solidFill>
                            <a:schemeClr val="tx1"/>
                          </a:solidFill>
                        </a:rPr>
                        <a:t>Diarios</a:t>
                      </a:r>
                      <a:r>
                        <a:rPr lang="en-GB" sz="2000" dirty="0">
                          <a:solidFill>
                            <a:schemeClr val="tx1"/>
                          </a:solidFill>
                        </a:rPr>
                        <a:t> de </a:t>
                      </a:r>
                      <a:r>
                        <a:rPr lang="en-GB" sz="2000" dirty="0" err="1">
                          <a:solidFill>
                            <a:schemeClr val="tx1"/>
                          </a:solidFill>
                        </a:rPr>
                        <a:t>motocicleta</a:t>
                      </a:r>
                      <a:r>
                        <a:rPr lang="en-GB" sz="2000" dirty="0">
                          <a:solidFill>
                            <a:schemeClr val="tx1"/>
                          </a:solidFill>
                        </a:rPr>
                        <a:t>» </a:t>
                      </a:r>
                      <a:r>
                        <a:rPr lang="en-GB" sz="2000" dirty="0" err="1">
                          <a:solidFill>
                            <a:schemeClr val="tx1"/>
                          </a:solidFill>
                        </a:rPr>
                        <a:t>ganó</a:t>
                      </a:r>
                      <a:r>
                        <a:rPr lang="en-GB" sz="2000" dirty="0">
                          <a:solidFill>
                            <a:schemeClr val="tx1"/>
                          </a:solidFill>
                        </a:rPr>
                        <a:t> </a:t>
                      </a:r>
                      <a:r>
                        <a:rPr lang="en-GB" sz="2000" dirty="0" err="1">
                          <a:solidFill>
                            <a:schemeClr val="tx1"/>
                          </a:solidFill>
                        </a:rPr>
                        <a:t>muchos</a:t>
                      </a:r>
                      <a:r>
                        <a:rPr lang="en-GB" sz="2000" dirty="0">
                          <a:solidFill>
                            <a:schemeClr val="tx1"/>
                          </a:solidFill>
                        </a:rPr>
                        <a:t> </a:t>
                      </a:r>
                      <a:r>
                        <a:rPr lang="en-GB" sz="2000" dirty="0" err="1">
                          <a:solidFill>
                            <a:schemeClr val="tx1"/>
                          </a:solidFill>
                        </a:rPr>
                        <a:t>premios</a:t>
                      </a:r>
                      <a:r>
                        <a:rPr lang="en-GB" sz="2000" dirty="0">
                          <a:solidFill>
                            <a:schemeClr val="tx1"/>
                          </a:solidFill>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984530829"/>
                  </a:ext>
                </a:extLst>
              </a:tr>
              <a:tr h="65897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5. Es una </a:t>
                      </a:r>
                      <a:r>
                        <a:rPr lang="en-GB" sz="2000" dirty="0" err="1">
                          <a:solidFill>
                            <a:schemeClr val="tx1"/>
                          </a:solidFill>
                        </a:rPr>
                        <a:t>pirámide</a:t>
                      </a:r>
                      <a:r>
                        <a:rPr lang="en-GB" sz="2000" dirty="0">
                          <a:solidFill>
                            <a:schemeClr val="tx1"/>
                          </a:solidFill>
                        </a:rPr>
                        <a:t> </a:t>
                      </a:r>
                      <a:r>
                        <a:rPr lang="en-GB" sz="2000" dirty="0" err="1">
                          <a:solidFill>
                            <a:schemeClr val="tx1"/>
                          </a:solidFill>
                        </a:rPr>
                        <a:t>muy</a:t>
                      </a:r>
                      <a:r>
                        <a:rPr lang="en-GB" sz="2000" dirty="0">
                          <a:solidFill>
                            <a:schemeClr val="tx1"/>
                          </a:solidFill>
                        </a:rPr>
                        <a:t> </a:t>
                      </a:r>
                      <a:r>
                        <a:rPr lang="en-GB" sz="2000" dirty="0" err="1">
                          <a:solidFill>
                            <a:schemeClr val="tx1"/>
                          </a:solidFill>
                        </a:rPr>
                        <a:t>antigua</a:t>
                      </a:r>
                      <a:r>
                        <a:rPr lang="en-GB" sz="2000" dirty="0">
                          <a:solidFill>
                            <a:schemeClr val="tx1"/>
                          </a:solidFill>
                        </a:rPr>
                        <a:t>. </a:t>
                      </a:r>
                      <a:r>
                        <a:rPr lang="en-GB" sz="2000" b="1" dirty="0" err="1">
                          <a:solidFill>
                            <a:schemeClr val="tx1"/>
                          </a:solidFill>
                        </a:rPr>
                        <a:t>Su</a:t>
                      </a:r>
                      <a:r>
                        <a:rPr lang="en-GB" sz="2000" dirty="0">
                          <a:solidFill>
                            <a:schemeClr val="tx1"/>
                          </a:solidFill>
                        </a:rPr>
                        <a:t> </a:t>
                      </a:r>
                      <a:r>
                        <a:rPr lang="en-GB" sz="2000" dirty="0" err="1">
                          <a:solidFill>
                            <a:schemeClr val="tx1"/>
                          </a:solidFill>
                        </a:rPr>
                        <a:t>altura</a:t>
                      </a:r>
                      <a:r>
                        <a:rPr lang="en-GB" sz="2000" dirty="0">
                          <a:solidFill>
                            <a:schemeClr val="tx1"/>
                          </a:solidFill>
                        </a:rPr>
                        <a:t> es de 75 metros.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492725387"/>
                  </a:ext>
                </a:extLst>
              </a:tr>
              <a:tr h="72779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a:solidFill>
                            <a:schemeClr val="tx1"/>
                          </a:solidFill>
                        </a:rPr>
                        <a:t>6. Es un </a:t>
                      </a:r>
                      <a:r>
                        <a:rPr lang="en-GB" sz="2000" dirty="0" err="1">
                          <a:solidFill>
                            <a:schemeClr val="tx1"/>
                          </a:solidFill>
                        </a:rPr>
                        <a:t>autor</a:t>
                      </a:r>
                      <a:r>
                        <a:rPr lang="en-GB" sz="2000" dirty="0">
                          <a:solidFill>
                            <a:schemeClr val="tx1"/>
                          </a:solidFill>
                        </a:rPr>
                        <a:t> </a:t>
                      </a:r>
                      <a:r>
                        <a:rPr lang="en-GB" sz="2000" dirty="0" err="1">
                          <a:solidFill>
                            <a:schemeClr val="tx1"/>
                          </a:solidFill>
                        </a:rPr>
                        <a:t>mexicano</a:t>
                      </a:r>
                      <a:r>
                        <a:rPr lang="en-GB" sz="2000" dirty="0">
                          <a:solidFill>
                            <a:schemeClr val="tx1"/>
                          </a:solidFill>
                        </a:rPr>
                        <a:t>. </a:t>
                      </a:r>
                      <a:r>
                        <a:rPr lang="en-GB" sz="2000" b="1" dirty="0" err="1">
                          <a:solidFill>
                            <a:schemeClr val="tx1"/>
                          </a:solidFill>
                        </a:rPr>
                        <a:t>Su</a:t>
                      </a:r>
                      <a:r>
                        <a:rPr lang="en-GB" sz="2000" dirty="0">
                          <a:solidFill>
                            <a:schemeClr val="tx1"/>
                          </a:solidFill>
                        </a:rPr>
                        <a:t> </a:t>
                      </a:r>
                      <a:r>
                        <a:rPr lang="en-GB" sz="2000" dirty="0" err="1">
                          <a:solidFill>
                            <a:schemeClr val="tx1"/>
                          </a:solidFill>
                        </a:rPr>
                        <a:t>libro</a:t>
                      </a:r>
                      <a:r>
                        <a:rPr lang="en-GB" sz="2000" dirty="0">
                          <a:solidFill>
                            <a:schemeClr val="tx1"/>
                          </a:solidFill>
                        </a:rPr>
                        <a:t> «El </a:t>
                      </a:r>
                      <a:r>
                        <a:rPr lang="en-GB" sz="2000" dirty="0" err="1">
                          <a:solidFill>
                            <a:schemeClr val="tx1"/>
                          </a:solidFill>
                        </a:rPr>
                        <a:t>laberinto</a:t>
                      </a:r>
                      <a:r>
                        <a:rPr lang="en-GB" sz="2000" dirty="0">
                          <a:solidFill>
                            <a:schemeClr val="tx1"/>
                          </a:solidFill>
                        </a:rPr>
                        <a:t> de la </a:t>
                      </a:r>
                      <a:r>
                        <a:rPr lang="en-GB" sz="2000" dirty="0" err="1">
                          <a:solidFill>
                            <a:schemeClr val="tx1"/>
                          </a:solidFill>
                        </a:rPr>
                        <a:t>soledad</a:t>
                      </a:r>
                      <a:r>
                        <a:rPr lang="en-GB" sz="2000" dirty="0">
                          <a:solidFill>
                            <a:schemeClr val="tx1"/>
                          </a:solidFill>
                        </a:rPr>
                        <a:t>» </a:t>
                      </a:r>
                      <a:r>
                        <a:rPr lang="en-GB" sz="2000" dirty="0" err="1">
                          <a:solidFill>
                            <a:schemeClr val="tx1"/>
                          </a:solidFill>
                        </a:rPr>
                        <a:t>habla</a:t>
                      </a:r>
                      <a:r>
                        <a:rPr lang="en-GB" sz="2000" dirty="0">
                          <a:solidFill>
                            <a:schemeClr val="tx1"/>
                          </a:solidFill>
                        </a:rPr>
                        <a:t> </a:t>
                      </a:r>
                      <a:r>
                        <a:rPr lang="en-GB" sz="2000" dirty="0" err="1">
                          <a:solidFill>
                            <a:schemeClr val="tx1"/>
                          </a:solidFill>
                        </a:rPr>
                        <a:t>sobre</a:t>
                      </a:r>
                      <a:r>
                        <a:rPr lang="en-GB" sz="2000" dirty="0">
                          <a:solidFill>
                            <a:schemeClr val="tx1"/>
                          </a:solidFill>
                        </a:rPr>
                        <a:t> la </a:t>
                      </a:r>
                      <a:r>
                        <a:rPr lang="en-GB" sz="2000" dirty="0" err="1">
                          <a:solidFill>
                            <a:schemeClr val="tx1"/>
                          </a:solidFill>
                        </a:rPr>
                        <a:t>comunidad</a:t>
                      </a:r>
                      <a:r>
                        <a:rPr lang="en-GB" sz="2000" dirty="0">
                          <a:solidFill>
                            <a:schemeClr val="tx1"/>
                          </a:solidFill>
                        </a:rPr>
                        <a:t> </a:t>
                      </a:r>
                      <a:r>
                        <a:rPr lang="en-GB" sz="2000" dirty="0" err="1">
                          <a:solidFill>
                            <a:schemeClr val="tx1"/>
                          </a:solidFill>
                        </a:rPr>
                        <a:t>mexicana</a:t>
                      </a:r>
                      <a:r>
                        <a:rPr lang="en-GB" sz="2000" dirty="0">
                          <a:solidFill>
                            <a:schemeClr val="tx1"/>
                          </a:solidFill>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778809498"/>
                  </a:ext>
                </a:extLst>
              </a:tr>
            </a:tbl>
          </a:graphicData>
        </a:graphic>
      </p:graphicFrame>
      <p:sp>
        <p:nvSpPr>
          <p:cNvPr id="8" name="Rectangle 7">
            <a:extLst>
              <a:ext uri="{FF2B5EF4-FFF2-40B4-BE49-F238E27FC236}">
                <a16:creationId xmlns:a16="http://schemas.microsoft.com/office/drawing/2014/main" id="{AD661606-D690-489B-ABD0-F82EFED89198}"/>
              </a:ext>
            </a:extLst>
          </p:cNvPr>
          <p:cNvSpPr/>
          <p:nvPr/>
        </p:nvSpPr>
        <p:spPr>
          <a:xfrm>
            <a:off x="4205833" y="1048962"/>
            <a:ext cx="3847528" cy="400110"/>
          </a:xfrm>
          <a:prstGeom prst="rect">
            <a:avLst/>
          </a:prstGeom>
          <a:solidFill>
            <a:srgbClr val="FFC000">
              <a:lumMod val="20000"/>
              <a:lumOff val="8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*el/la cantante – singer (m/f) </a:t>
            </a:r>
          </a:p>
        </p:txBody>
      </p:sp>
      <p:pic>
        <p:nvPicPr>
          <p:cNvPr id="9" name="Picture 8" descr="green checkmark">
            <a:extLst>
              <a:ext uri="{FF2B5EF4-FFF2-40B4-BE49-F238E27FC236}">
                <a16:creationId xmlns:a16="http://schemas.microsoft.com/office/drawing/2014/main" id="{322C4585-7B5B-4930-9868-59229200E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7129" y="1818225"/>
            <a:ext cx="422552" cy="440159"/>
          </a:xfrm>
          <a:prstGeom prst="rect">
            <a:avLst/>
          </a:prstGeom>
        </p:spPr>
      </p:pic>
      <p:pic>
        <p:nvPicPr>
          <p:cNvPr id="10" name="Picture 8" descr="green checkmark">
            <a:extLst>
              <a:ext uri="{FF2B5EF4-FFF2-40B4-BE49-F238E27FC236}">
                <a16:creationId xmlns:a16="http://schemas.microsoft.com/office/drawing/2014/main" id="{A1CF7E7A-556A-4D5D-8CEA-7957B17184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8518" y="2624476"/>
            <a:ext cx="422552" cy="440159"/>
          </a:xfrm>
          <a:prstGeom prst="rect">
            <a:avLst/>
          </a:prstGeom>
        </p:spPr>
      </p:pic>
      <p:pic>
        <p:nvPicPr>
          <p:cNvPr id="11" name="Picture 8" descr="green checkmark">
            <a:extLst>
              <a:ext uri="{FF2B5EF4-FFF2-40B4-BE49-F238E27FC236}">
                <a16:creationId xmlns:a16="http://schemas.microsoft.com/office/drawing/2014/main" id="{9E198241-4C78-4547-8D72-5C4A8DD01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7129" y="3323421"/>
            <a:ext cx="422552" cy="440159"/>
          </a:xfrm>
          <a:prstGeom prst="rect">
            <a:avLst/>
          </a:prstGeom>
        </p:spPr>
      </p:pic>
      <p:pic>
        <p:nvPicPr>
          <p:cNvPr id="12" name="Picture 8" descr="green checkmark">
            <a:extLst>
              <a:ext uri="{FF2B5EF4-FFF2-40B4-BE49-F238E27FC236}">
                <a16:creationId xmlns:a16="http://schemas.microsoft.com/office/drawing/2014/main" id="{20E1D9EF-81EE-467D-A695-0410EAC1B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7220" y="4028862"/>
            <a:ext cx="422552" cy="440159"/>
          </a:xfrm>
          <a:prstGeom prst="rect">
            <a:avLst/>
          </a:prstGeom>
        </p:spPr>
      </p:pic>
      <p:pic>
        <p:nvPicPr>
          <p:cNvPr id="13" name="Picture 8" descr="green checkmark">
            <a:extLst>
              <a:ext uri="{FF2B5EF4-FFF2-40B4-BE49-F238E27FC236}">
                <a16:creationId xmlns:a16="http://schemas.microsoft.com/office/drawing/2014/main" id="{083F946C-162E-448C-97B0-8107E2C9B8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33452" y="4712773"/>
            <a:ext cx="422552" cy="440159"/>
          </a:xfrm>
          <a:prstGeom prst="rect">
            <a:avLst/>
          </a:prstGeom>
        </p:spPr>
      </p:pic>
      <p:pic>
        <p:nvPicPr>
          <p:cNvPr id="14" name="Picture 8" descr="green checkmark">
            <a:extLst>
              <a:ext uri="{FF2B5EF4-FFF2-40B4-BE49-F238E27FC236}">
                <a16:creationId xmlns:a16="http://schemas.microsoft.com/office/drawing/2014/main" id="{DE36A0E0-74F7-4DD8-AB10-FCBA7CE5B2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7220" y="5515580"/>
            <a:ext cx="422552" cy="440159"/>
          </a:xfrm>
          <a:prstGeom prst="rect">
            <a:avLst/>
          </a:prstGeom>
        </p:spPr>
      </p:pic>
      <p:pic>
        <p:nvPicPr>
          <p:cNvPr id="15" name="Picture 14">
            <a:extLst>
              <a:ext uri="{FF2B5EF4-FFF2-40B4-BE49-F238E27FC236}">
                <a16:creationId xmlns:a16="http://schemas.microsoft.com/office/drawing/2014/main" id="{6304F7FE-8CF4-4359-8B62-99F6D4A311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3361" y="747709"/>
            <a:ext cx="1002617" cy="1002617"/>
          </a:xfrm>
          <a:prstGeom prst="rect">
            <a:avLst/>
          </a:prstGeom>
        </p:spPr>
      </p:pic>
    </p:spTree>
    <p:extLst>
      <p:ext uri="{BB962C8B-B14F-4D97-AF65-F5344CB8AC3E}">
        <p14:creationId xmlns:p14="http://schemas.microsoft.com/office/powerpoint/2010/main" val="6657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31ECF-BFDF-4189-8ABC-37426DAB4345}"/>
              </a:ext>
            </a:extLst>
          </p:cNvPr>
          <p:cNvSpPr>
            <a:spLocks noGrp="1"/>
          </p:cNvSpPr>
          <p:nvPr>
            <p:ph type="title"/>
          </p:nvPr>
        </p:nvSpPr>
        <p:spPr>
          <a:xfrm>
            <a:off x="0" y="213557"/>
            <a:ext cx="2768600" cy="647577"/>
          </a:xfrm>
        </p:spPr>
        <p:txBody>
          <a:bodyPr>
            <a:normAutofit/>
          </a:bodyPr>
          <a:lstStyle/>
          <a:p>
            <a:r>
              <a:rPr lang="en-GB" sz="2800" dirty="0"/>
              <a:t>México </a:t>
            </a:r>
            <a:r>
              <a:rPr lang="en-GB" sz="2400" dirty="0"/>
              <a:t>(2/2)</a:t>
            </a:r>
            <a:endParaRPr lang="en-GB" sz="2800" dirty="0"/>
          </a:p>
        </p:txBody>
      </p:sp>
      <p:sp>
        <p:nvSpPr>
          <p:cNvPr id="4" name="Rounded Rectangle 11">
            <a:extLst>
              <a:ext uri="{FF2B5EF4-FFF2-40B4-BE49-F238E27FC236}">
                <a16:creationId xmlns:a16="http://schemas.microsoft.com/office/drawing/2014/main" id="{109AB93D-77AA-4070-8C31-A423451D37BD}"/>
              </a:ext>
            </a:extLst>
          </p:cNvPr>
          <p:cNvSpPr/>
          <p:nvPr/>
        </p:nvSpPr>
        <p:spPr>
          <a:xfrm>
            <a:off x="11261884" y="83160"/>
            <a:ext cx="83177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itle 1">
            <a:extLst>
              <a:ext uri="{FF2B5EF4-FFF2-40B4-BE49-F238E27FC236}">
                <a16:creationId xmlns:a16="http://schemas.microsoft.com/office/drawing/2014/main" id="{2A73B29E-93E6-4E66-9697-8B616F481A62}"/>
              </a:ext>
            </a:extLst>
          </p:cNvPr>
          <p:cNvSpPr txBox="1">
            <a:spLocks/>
          </p:cNvSpPr>
          <p:nvPr/>
        </p:nvSpPr>
        <p:spPr>
          <a:xfrm>
            <a:off x="2768601" y="213557"/>
            <a:ext cx="8204200" cy="68618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a:ln>
                  <a:noFill/>
                </a:ln>
                <a:solidFill>
                  <a:schemeClr val="tx1"/>
                </a:solidFill>
                <a:effectLst/>
                <a:uLnTx/>
                <a:uFillTx/>
                <a:latin typeface="Century Gothic" panose="020B0502020202020204" pitchFamily="34" charset="0"/>
                <a:ea typeface="+mj-ea"/>
                <a:cs typeface="+mj-cs"/>
              </a:rPr>
              <a:t>Lee las descripciones (1-6) otra vez y busca la imagen correcta (a-f).</a:t>
            </a:r>
            <a:endPar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graphicFrame>
        <p:nvGraphicFramePr>
          <p:cNvPr id="6" name="Content Placeholder 3">
            <a:extLst>
              <a:ext uri="{FF2B5EF4-FFF2-40B4-BE49-F238E27FC236}">
                <a16:creationId xmlns:a16="http://schemas.microsoft.com/office/drawing/2014/main" id="{F51604CE-6647-44DC-8511-9D96CC090D5A}"/>
              </a:ext>
            </a:extLst>
          </p:cNvPr>
          <p:cNvGraphicFramePr>
            <a:graphicFrameLocks/>
          </p:cNvGraphicFramePr>
          <p:nvPr>
            <p:extLst>
              <p:ext uri="{D42A27DB-BD31-4B8C-83A1-F6EECF244321}">
                <p14:modId xmlns:p14="http://schemas.microsoft.com/office/powerpoint/2010/main" val="1207377788"/>
              </p:ext>
            </p:extLst>
          </p:nvPr>
        </p:nvGraphicFramePr>
        <p:xfrm>
          <a:off x="161412" y="812457"/>
          <a:ext cx="7307765" cy="5233086"/>
        </p:xfrm>
        <a:graphic>
          <a:graphicData uri="http://schemas.openxmlformats.org/drawingml/2006/table">
            <a:tbl>
              <a:tblPr firstRow="1" bandRow="1"/>
              <a:tblGrid>
                <a:gridCol w="5977625">
                  <a:extLst>
                    <a:ext uri="{9D8B030D-6E8A-4147-A177-3AD203B41FA5}">
                      <a16:colId xmlns:a16="http://schemas.microsoft.com/office/drawing/2014/main" val="2503871560"/>
                    </a:ext>
                  </a:extLst>
                </a:gridCol>
                <a:gridCol w="1330140">
                  <a:extLst>
                    <a:ext uri="{9D8B030D-6E8A-4147-A177-3AD203B41FA5}">
                      <a16:colId xmlns:a16="http://schemas.microsoft.com/office/drawing/2014/main" val="3086070080"/>
                    </a:ext>
                  </a:extLst>
                </a:gridCol>
              </a:tblGrid>
              <a:tr h="49592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a:solidFill>
                          <a:schemeClr val="tx1"/>
                        </a:solidFill>
                      </a:endParaRPr>
                    </a:p>
                    <a:p>
                      <a:pPr algn="ctr"/>
                      <a:endParaRPr lang="en-GB" sz="200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05807761"/>
                  </a:ext>
                </a:extLst>
              </a:tr>
              <a:tr h="71154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just"/>
                      <a:r>
                        <a:rPr lang="en-GB" sz="2000" b="0" dirty="0">
                          <a:solidFill>
                            <a:schemeClr val="tx1"/>
                          </a:solidFill>
                        </a:rPr>
                        <a:t>1. Es una cantante* </a:t>
                      </a:r>
                      <a:r>
                        <a:rPr lang="en-GB" sz="2000" b="0" dirty="0" err="1">
                          <a:solidFill>
                            <a:schemeClr val="tx1"/>
                          </a:solidFill>
                        </a:rPr>
                        <a:t>mexicana</a:t>
                      </a:r>
                      <a:r>
                        <a:rPr lang="en-GB" sz="2000" b="0" dirty="0">
                          <a:solidFill>
                            <a:schemeClr val="tx1"/>
                          </a:solidFill>
                        </a:rPr>
                        <a:t>. </a:t>
                      </a:r>
                      <a:r>
                        <a:rPr lang="en-GB" sz="2000" b="0" dirty="0" err="1">
                          <a:solidFill>
                            <a:schemeClr val="tx1"/>
                          </a:solidFill>
                        </a:rPr>
                        <a:t>Su</a:t>
                      </a:r>
                      <a:r>
                        <a:rPr lang="en-GB" sz="2000" b="0" dirty="0">
                          <a:solidFill>
                            <a:schemeClr val="tx1"/>
                          </a:solidFill>
                        </a:rPr>
                        <a:t> </a:t>
                      </a:r>
                      <a:r>
                        <a:rPr lang="en-GB" sz="2000" b="0" dirty="0" err="1">
                          <a:solidFill>
                            <a:schemeClr val="tx1"/>
                          </a:solidFill>
                        </a:rPr>
                        <a:t>canción</a:t>
                      </a:r>
                      <a:r>
                        <a:rPr lang="en-GB" sz="2000" b="0" dirty="0">
                          <a:solidFill>
                            <a:schemeClr val="tx1"/>
                          </a:solidFill>
                        </a:rPr>
                        <a:t> «</a:t>
                      </a:r>
                      <a:r>
                        <a:rPr lang="en-GB" sz="2000" b="0" i="0" dirty="0">
                          <a:solidFill>
                            <a:schemeClr val="tx1"/>
                          </a:solidFill>
                        </a:rPr>
                        <a:t>Mexicana Hermosa» </a:t>
                      </a:r>
                      <a:r>
                        <a:rPr lang="en-GB" sz="2000" b="0" dirty="0">
                          <a:solidFill>
                            <a:schemeClr val="tx1"/>
                          </a:solidFill>
                        </a:rPr>
                        <a:t>es </a:t>
                      </a:r>
                      <a:r>
                        <a:rPr lang="en-GB" sz="2000" b="0" dirty="0" err="1">
                          <a:solidFill>
                            <a:schemeClr val="tx1"/>
                          </a:solidFill>
                        </a:rPr>
                        <a:t>muy</a:t>
                      </a:r>
                      <a:r>
                        <a:rPr lang="en-GB" sz="2000" b="0" dirty="0">
                          <a:solidFill>
                            <a:schemeClr val="tx1"/>
                          </a:solidFill>
                        </a:rPr>
                        <a:t> </a:t>
                      </a:r>
                      <a:r>
                        <a:rPr lang="en-GB" sz="2000" b="0" dirty="0" err="1">
                          <a:solidFill>
                            <a:schemeClr val="tx1"/>
                          </a:solidFill>
                        </a:rPr>
                        <a:t>famosa</a:t>
                      </a:r>
                      <a:r>
                        <a:rPr lang="en-GB" sz="2000" b="0" dirty="0">
                          <a:solidFill>
                            <a:schemeClr val="tx1"/>
                          </a:solidFill>
                        </a:rPr>
                        <a: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05536205"/>
                  </a:ext>
                </a:extLst>
              </a:tr>
              <a:tr h="556479">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just"/>
                      <a:r>
                        <a:rPr lang="en-GB" sz="2000" b="0" dirty="0">
                          <a:solidFill>
                            <a:schemeClr val="tx1"/>
                          </a:solidFill>
                        </a:rPr>
                        <a:t>2. Es una ciudad </a:t>
                      </a:r>
                      <a:r>
                        <a:rPr lang="en-GB" sz="2000" b="0" dirty="0" err="1">
                          <a:solidFill>
                            <a:schemeClr val="tx1"/>
                          </a:solidFill>
                        </a:rPr>
                        <a:t>en</a:t>
                      </a:r>
                      <a:r>
                        <a:rPr lang="en-GB" sz="2000" b="0" baseline="0" dirty="0">
                          <a:solidFill>
                            <a:schemeClr val="tx1"/>
                          </a:solidFill>
                        </a:rPr>
                        <a:t> el </a:t>
                      </a:r>
                      <a:r>
                        <a:rPr lang="en-GB" sz="2000" b="0" baseline="0" dirty="0" err="1">
                          <a:solidFill>
                            <a:schemeClr val="tx1"/>
                          </a:solidFill>
                        </a:rPr>
                        <a:t>centro</a:t>
                      </a:r>
                      <a:r>
                        <a:rPr lang="en-GB" sz="2000" b="0" baseline="0" dirty="0">
                          <a:solidFill>
                            <a:schemeClr val="tx1"/>
                          </a:solidFill>
                        </a:rPr>
                        <a:t> de México. </a:t>
                      </a:r>
                      <a:r>
                        <a:rPr lang="en-GB" sz="2000" b="0" baseline="0" dirty="0" err="1">
                          <a:solidFill>
                            <a:schemeClr val="tx1"/>
                          </a:solidFill>
                        </a:rPr>
                        <a:t>Su</a:t>
                      </a:r>
                      <a:r>
                        <a:rPr lang="en-GB" sz="2000" b="0" baseline="0" dirty="0">
                          <a:solidFill>
                            <a:schemeClr val="tx1"/>
                          </a:solidFill>
                        </a:rPr>
                        <a:t> festival cultural es </a:t>
                      </a:r>
                      <a:r>
                        <a:rPr lang="en-GB" sz="2000" b="0" baseline="0" dirty="0" err="1">
                          <a:solidFill>
                            <a:schemeClr val="tx1"/>
                          </a:solidFill>
                        </a:rPr>
                        <a:t>muy</a:t>
                      </a:r>
                      <a:r>
                        <a:rPr lang="en-GB" sz="2000" b="0" baseline="0" dirty="0">
                          <a:solidFill>
                            <a:schemeClr val="tx1"/>
                          </a:solidFill>
                        </a:rPr>
                        <a:t> </a:t>
                      </a:r>
                      <a:r>
                        <a:rPr lang="en-GB" sz="2000" b="0" baseline="0" dirty="0" err="1">
                          <a:solidFill>
                            <a:schemeClr val="tx1"/>
                          </a:solidFill>
                        </a:rPr>
                        <a:t>interesante</a:t>
                      </a:r>
                      <a:r>
                        <a:rPr lang="en-GB" sz="2000" b="0" baseline="0" dirty="0">
                          <a:solidFill>
                            <a:schemeClr val="tx1"/>
                          </a:solidFill>
                        </a:rPr>
                        <a:t>.</a:t>
                      </a:r>
                      <a:endParaRPr lang="en-GB" sz="2000" b="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GB" sz="2000" b="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29877975"/>
                  </a:ext>
                </a:extLst>
              </a:tr>
              <a:tr h="49592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3. Es una </a:t>
                      </a:r>
                      <a:r>
                        <a:rPr lang="en-GB" sz="2000" b="0" dirty="0" err="1">
                          <a:solidFill>
                            <a:schemeClr val="tx1"/>
                          </a:solidFill>
                        </a:rPr>
                        <a:t>artista</a:t>
                      </a:r>
                      <a:r>
                        <a:rPr lang="en-GB" sz="2000" b="0" dirty="0">
                          <a:solidFill>
                            <a:schemeClr val="tx1"/>
                          </a:solidFill>
                        </a:rPr>
                        <a:t> </a:t>
                      </a:r>
                      <a:r>
                        <a:rPr lang="en-GB" sz="2000" b="0" dirty="0" err="1">
                          <a:solidFill>
                            <a:schemeClr val="tx1"/>
                          </a:solidFill>
                        </a:rPr>
                        <a:t>muy</a:t>
                      </a:r>
                      <a:r>
                        <a:rPr lang="en-GB" sz="2000" b="0" dirty="0">
                          <a:solidFill>
                            <a:schemeClr val="tx1"/>
                          </a:solidFill>
                        </a:rPr>
                        <a:t> </a:t>
                      </a:r>
                      <a:r>
                        <a:rPr lang="en-GB" sz="2000" b="0" dirty="0" err="1">
                          <a:solidFill>
                            <a:schemeClr val="tx1"/>
                          </a:solidFill>
                        </a:rPr>
                        <a:t>famosa</a:t>
                      </a:r>
                      <a:r>
                        <a:rPr lang="en-GB" sz="2000" b="0" dirty="0">
                          <a:solidFill>
                            <a:schemeClr val="tx1"/>
                          </a:solidFill>
                        </a:rPr>
                        <a:t>. </a:t>
                      </a:r>
                      <a:r>
                        <a:rPr lang="en-GB" sz="2000" b="0" dirty="0" err="1">
                          <a:solidFill>
                            <a:schemeClr val="tx1"/>
                          </a:solidFill>
                        </a:rPr>
                        <a:t>Su</a:t>
                      </a:r>
                      <a:r>
                        <a:rPr lang="en-GB" sz="2000" b="0" dirty="0">
                          <a:solidFill>
                            <a:schemeClr val="tx1"/>
                          </a:solidFill>
                        </a:rPr>
                        <a:t> </a:t>
                      </a:r>
                      <a:r>
                        <a:rPr lang="en-GB" sz="2000" b="0" dirty="0" err="1">
                          <a:solidFill>
                            <a:schemeClr val="tx1"/>
                          </a:solidFill>
                        </a:rPr>
                        <a:t>arte</a:t>
                      </a:r>
                      <a:r>
                        <a:rPr lang="en-GB" sz="2000" b="0" dirty="0">
                          <a:solidFill>
                            <a:schemeClr val="tx1"/>
                          </a:solidFill>
                        </a:rPr>
                        <a:t> es </a:t>
                      </a:r>
                      <a:r>
                        <a:rPr lang="en-GB" sz="2000" b="0" dirty="0" err="1">
                          <a:solidFill>
                            <a:schemeClr val="tx1"/>
                          </a:solidFill>
                        </a:rPr>
                        <a:t>muy</a:t>
                      </a:r>
                      <a:r>
                        <a:rPr lang="en-GB" sz="2000" b="0" dirty="0">
                          <a:solidFill>
                            <a:schemeClr val="tx1"/>
                          </a:solidFill>
                        </a:rPr>
                        <a:t> </a:t>
                      </a:r>
                      <a:r>
                        <a:rPr lang="en-GB" sz="2000" b="0" dirty="0" err="1">
                          <a:solidFill>
                            <a:schemeClr val="tx1"/>
                          </a:solidFill>
                        </a:rPr>
                        <a:t>conocido</a:t>
                      </a:r>
                      <a:r>
                        <a:rPr lang="en-GB" sz="2000" b="0" dirty="0">
                          <a:solidFill>
                            <a:schemeClr val="tx1"/>
                          </a:solidFill>
                        </a:rPr>
                        <a:t> </a:t>
                      </a:r>
                      <a:r>
                        <a:rPr lang="en-GB" sz="2000" b="0" dirty="0" err="1">
                          <a:solidFill>
                            <a:schemeClr val="tx1"/>
                          </a:solidFill>
                        </a:rPr>
                        <a:t>en</a:t>
                      </a:r>
                      <a:r>
                        <a:rPr lang="en-GB" sz="2000" b="0" dirty="0">
                          <a:solidFill>
                            <a:schemeClr val="tx1"/>
                          </a:solidFill>
                        </a:rPr>
                        <a:t> </a:t>
                      </a:r>
                      <a:r>
                        <a:rPr lang="en-GB" sz="2000" b="0" dirty="0" err="1">
                          <a:solidFill>
                            <a:schemeClr val="tx1"/>
                          </a:solidFill>
                        </a:rPr>
                        <a:t>todo</a:t>
                      </a:r>
                      <a:r>
                        <a:rPr lang="en-GB" sz="2000" b="0" dirty="0">
                          <a:solidFill>
                            <a:schemeClr val="tx1"/>
                          </a:solidFill>
                        </a:rPr>
                        <a:t> el </a:t>
                      </a:r>
                      <a:r>
                        <a:rPr lang="en-GB" sz="2000" b="0" dirty="0" err="1">
                          <a:solidFill>
                            <a:schemeClr val="tx1"/>
                          </a:solidFill>
                        </a:rPr>
                        <a:t>mundo</a:t>
                      </a:r>
                      <a:r>
                        <a:rPr lang="en-GB" sz="2000" b="0" dirty="0">
                          <a:solidFill>
                            <a:schemeClr val="tx1"/>
                          </a:solidFill>
                        </a:rPr>
                        <a: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24837812"/>
                  </a:ext>
                </a:extLst>
              </a:tr>
              <a:tr h="71154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4. Es un actor </a:t>
                      </a:r>
                      <a:r>
                        <a:rPr lang="en-GB" sz="2000" b="0" dirty="0" err="1">
                          <a:solidFill>
                            <a:schemeClr val="tx1"/>
                          </a:solidFill>
                        </a:rPr>
                        <a:t>mexicano</a:t>
                      </a:r>
                      <a:r>
                        <a:rPr lang="en-GB" sz="2000" b="0" dirty="0">
                          <a:solidFill>
                            <a:schemeClr val="tx1"/>
                          </a:solidFill>
                        </a:rPr>
                        <a:t>. </a:t>
                      </a:r>
                      <a:r>
                        <a:rPr lang="en-GB" sz="2000" b="0" dirty="0" err="1">
                          <a:solidFill>
                            <a:schemeClr val="tx1"/>
                          </a:solidFill>
                        </a:rPr>
                        <a:t>Su</a:t>
                      </a:r>
                      <a:r>
                        <a:rPr lang="en-GB" sz="2000" b="0" dirty="0">
                          <a:solidFill>
                            <a:schemeClr val="tx1"/>
                          </a:solidFill>
                        </a:rPr>
                        <a:t> </a:t>
                      </a:r>
                      <a:r>
                        <a:rPr lang="en-GB" sz="2000" b="0" dirty="0" err="1">
                          <a:solidFill>
                            <a:schemeClr val="tx1"/>
                          </a:solidFill>
                        </a:rPr>
                        <a:t>película</a:t>
                      </a:r>
                      <a:r>
                        <a:rPr lang="en-GB" sz="2000" b="0" dirty="0">
                          <a:solidFill>
                            <a:schemeClr val="tx1"/>
                          </a:solidFill>
                        </a:rPr>
                        <a:t> «</a:t>
                      </a:r>
                      <a:r>
                        <a:rPr lang="en-GB" sz="2000" b="0" dirty="0" err="1">
                          <a:solidFill>
                            <a:schemeClr val="tx1"/>
                          </a:solidFill>
                        </a:rPr>
                        <a:t>Diarios</a:t>
                      </a:r>
                      <a:r>
                        <a:rPr lang="en-GB" sz="2000" b="0" dirty="0">
                          <a:solidFill>
                            <a:schemeClr val="tx1"/>
                          </a:solidFill>
                        </a:rPr>
                        <a:t> de </a:t>
                      </a:r>
                      <a:r>
                        <a:rPr lang="en-GB" sz="2000" b="0" dirty="0" err="1">
                          <a:solidFill>
                            <a:schemeClr val="tx1"/>
                          </a:solidFill>
                        </a:rPr>
                        <a:t>motocicleta</a:t>
                      </a:r>
                      <a:r>
                        <a:rPr lang="en-GB" sz="2000" b="0" dirty="0">
                          <a:solidFill>
                            <a:schemeClr val="tx1"/>
                          </a:solidFill>
                        </a:rPr>
                        <a:t>» </a:t>
                      </a:r>
                      <a:r>
                        <a:rPr lang="en-GB" sz="2000" b="0" dirty="0" err="1">
                          <a:solidFill>
                            <a:schemeClr val="tx1"/>
                          </a:solidFill>
                        </a:rPr>
                        <a:t>ganó</a:t>
                      </a:r>
                      <a:r>
                        <a:rPr lang="en-GB" sz="2000" b="0" dirty="0">
                          <a:solidFill>
                            <a:schemeClr val="tx1"/>
                          </a:solidFill>
                        </a:rPr>
                        <a:t> </a:t>
                      </a:r>
                      <a:r>
                        <a:rPr lang="en-GB" sz="2000" b="0" dirty="0" err="1">
                          <a:solidFill>
                            <a:schemeClr val="tx1"/>
                          </a:solidFill>
                        </a:rPr>
                        <a:t>muchos</a:t>
                      </a:r>
                      <a:r>
                        <a:rPr lang="en-GB" sz="2000" b="0" dirty="0">
                          <a:solidFill>
                            <a:schemeClr val="tx1"/>
                          </a:solidFill>
                        </a:rPr>
                        <a:t> </a:t>
                      </a:r>
                      <a:r>
                        <a:rPr lang="en-GB" sz="2000" b="0" dirty="0" err="1">
                          <a:solidFill>
                            <a:schemeClr val="tx1"/>
                          </a:solidFill>
                        </a:rPr>
                        <a:t>premios</a:t>
                      </a:r>
                      <a:r>
                        <a:rPr lang="en-GB" sz="2000" b="0" dirty="0">
                          <a:solidFill>
                            <a:schemeClr val="tx1"/>
                          </a:solidFill>
                        </a:rPr>
                        <a: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84530829"/>
                  </a:ext>
                </a:extLst>
              </a:tr>
              <a:tr h="49592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5. Es una </a:t>
                      </a:r>
                      <a:r>
                        <a:rPr lang="en-GB" sz="2000" b="0" dirty="0" err="1">
                          <a:solidFill>
                            <a:schemeClr val="tx1"/>
                          </a:solidFill>
                        </a:rPr>
                        <a:t>pirámide</a:t>
                      </a:r>
                      <a:r>
                        <a:rPr lang="en-GB" sz="2000" b="0" dirty="0">
                          <a:solidFill>
                            <a:schemeClr val="tx1"/>
                          </a:solidFill>
                        </a:rPr>
                        <a:t> </a:t>
                      </a:r>
                      <a:r>
                        <a:rPr lang="en-GB" sz="2000" b="0" dirty="0" err="1">
                          <a:solidFill>
                            <a:schemeClr val="tx1"/>
                          </a:solidFill>
                        </a:rPr>
                        <a:t>muy</a:t>
                      </a:r>
                      <a:r>
                        <a:rPr lang="en-GB" sz="2000" b="0" dirty="0">
                          <a:solidFill>
                            <a:schemeClr val="tx1"/>
                          </a:solidFill>
                        </a:rPr>
                        <a:t> </a:t>
                      </a:r>
                      <a:r>
                        <a:rPr lang="en-GB" sz="2000" b="0" dirty="0" err="1">
                          <a:solidFill>
                            <a:schemeClr val="tx1"/>
                          </a:solidFill>
                        </a:rPr>
                        <a:t>antigua</a:t>
                      </a:r>
                      <a:r>
                        <a:rPr lang="en-GB" sz="2000" b="0" dirty="0">
                          <a:solidFill>
                            <a:schemeClr val="tx1"/>
                          </a:solidFill>
                        </a:rPr>
                        <a:t>. </a:t>
                      </a:r>
                      <a:r>
                        <a:rPr lang="en-GB" sz="2000" b="0" dirty="0" err="1">
                          <a:solidFill>
                            <a:schemeClr val="tx1"/>
                          </a:solidFill>
                        </a:rPr>
                        <a:t>Su</a:t>
                      </a:r>
                      <a:r>
                        <a:rPr lang="en-GB" sz="2000" b="0" dirty="0">
                          <a:solidFill>
                            <a:schemeClr val="tx1"/>
                          </a:solidFill>
                        </a:rPr>
                        <a:t> </a:t>
                      </a:r>
                      <a:r>
                        <a:rPr lang="en-GB" sz="2000" b="0" dirty="0" err="1">
                          <a:solidFill>
                            <a:schemeClr val="tx1"/>
                          </a:solidFill>
                        </a:rPr>
                        <a:t>altura</a:t>
                      </a:r>
                      <a:r>
                        <a:rPr lang="en-GB" sz="2000" b="0" dirty="0">
                          <a:solidFill>
                            <a:schemeClr val="tx1"/>
                          </a:solidFill>
                        </a:rPr>
                        <a:t> es de 75 metros.</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61786674"/>
                  </a:ext>
                </a:extLst>
              </a:tr>
              <a:tr h="71154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6. Es un </a:t>
                      </a:r>
                      <a:r>
                        <a:rPr lang="en-GB" sz="2000" b="0" dirty="0" err="1">
                          <a:solidFill>
                            <a:schemeClr val="tx1"/>
                          </a:solidFill>
                        </a:rPr>
                        <a:t>autor</a:t>
                      </a:r>
                      <a:r>
                        <a:rPr lang="en-GB" sz="2000" b="0" dirty="0">
                          <a:solidFill>
                            <a:schemeClr val="tx1"/>
                          </a:solidFill>
                        </a:rPr>
                        <a:t> </a:t>
                      </a:r>
                      <a:r>
                        <a:rPr lang="en-GB" sz="2000" b="0" dirty="0" err="1">
                          <a:solidFill>
                            <a:schemeClr val="tx1"/>
                          </a:solidFill>
                        </a:rPr>
                        <a:t>mexicano</a:t>
                      </a:r>
                      <a:r>
                        <a:rPr lang="en-GB" sz="2000" b="0" dirty="0">
                          <a:solidFill>
                            <a:schemeClr val="tx1"/>
                          </a:solidFill>
                        </a:rPr>
                        <a:t>. </a:t>
                      </a:r>
                      <a:r>
                        <a:rPr lang="en-GB" sz="2000" b="0" dirty="0" err="1">
                          <a:solidFill>
                            <a:schemeClr val="tx1"/>
                          </a:solidFill>
                        </a:rPr>
                        <a:t>Su</a:t>
                      </a:r>
                      <a:r>
                        <a:rPr lang="en-GB" sz="2000" b="0" dirty="0">
                          <a:solidFill>
                            <a:schemeClr val="tx1"/>
                          </a:solidFill>
                        </a:rPr>
                        <a:t> </a:t>
                      </a:r>
                      <a:r>
                        <a:rPr lang="en-GB" sz="2000" b="0" dirty="0" err="1">
                          <a:solidFill>
                            <a:schemeClr val="tx1"/>
                          </a:solidFill>
                        </a:rPr>
                        <a:t>libro</a:t>
                      </a:r>
                      <a:r>
                        <a:rPr lang="en-GB" sz="2000" b="0" dirty="0">
                          <a:solidFill>
                            <a:schemeClr val="tx1"/>
                          </a:solidFill>
                        </a:rPr>
                        <a:t> «El </a:t>
                      </a:r>
                      <a:r>
                        <a:rPr lang="en-GB" sz="2000" b="0" dirty="0" err="1">
                          <a:solidFill>
                            <a:schemeClr val="tx1"/>
                          </a:solidFill>
                        </a:rPr>
                        <a:t>laberinto</a:t>
                      </a:r>
                      <a:r>
                        <a:rPr lang="en-GB" sz="2000" b="0" dirty="0">
                          <a:solidFill>
                            <a:schemeClr val="tx1"/>
                          </a:solidFill>
                        </a:rPr>
                        <a:t> de la </a:t>
                      </a:r>
                      <a:r>
                        <a:rPr lang="en-GB" sz="2000" b="0" dirty="0" err="1">
                          <a:solidFill>
                            <a:schemeClr val="tx1"/>
                          </a:solidFill>
                        </a:rPr>
                        <a:t>soledad</a:t>
                      </a:r>
                      <a:r>
                        <a:rPr lang="en-GB" sz="2000" b="0" dirty="0">
                          <a:solidFill>
                            <a:schemeClr val="tx1"/>
                          </a:solidFill>
                        </a:rPr>
                        <a:t>» </a:t>
                      </a:r>
                      <a:r>
                        <a:rPr lang="en-GB" sz="2000" b="0" dirty="0" err="1">
                          <a:solidFill>
                            <a:schemeClr val="tx1"/>
                          </a:solidFill>
                        </a:rPr>
                        <a:t>habla</a:t>
                      </a:r>
                      <a:r>
                        <a:rPr lang="en-GB" sz="2000" b="0" dirty="0">
                          <a:solidFill>
                            <a:schemeClr val="tx1"/>
                          </a:solidFill>
                        </a:rPr>
                        <a:t> </a:t>
                      </a:r>
                      <a:r>
                        <a:rPr lang="en-GB" sz="2000" b="0" dirty="0" err="1">
                          <a:solidFill>
                            <a:schemeClr val="tx1"/>
                          </a:solidFill>
                        </a:rPr>
                        <a:t>sobre</a:t>
                      </a:r>
                      <a:r>
                        <a:rPr lang="en-GB" sz="2000" b="0" dirty="0">
                          <a:solidFill>
                            <a:schemeClr val="tx1"/>
                          </a:solidFill>
                        </a:rPr>
                        <a:t> la </a:t>
                      </a:r>
                      <a:r>
                        <a:rPr lang="en-GB" sz="2000" b="0" dirty="0" err="1">
                          <a:solidFill>
                            <a:schemeClr val="tx1"/>
                          </a:solidFill>
                        </a:rPr>
                        <a:t>comunidad</a:t>
                      </a:r>
                      <a:r>
                        <a:rPr lang="en-GB" sz="2000" b="0" dirty="0">
                          <a:solidFill>
                            <a:schemeClr val="tx1"/>
                          </a:solidFill>
                        </a:rPr>
                        <a:t> </a:t>
                      </a:r>
                      <a:r>
                        <a:rPr lang="en-GB" sz="2000" b="0" dirty="0" err="1">
                          <a:solidFill>
                            <a:schemeClr val="tx1"/>
                          </a:solidFill>
                        </a:rPr>
                        <a:t>mexicana</a:t>
                      </a:r>
                      <a:r>
                        <a:rPr lang="en-GB" sz="2000" b="0" dirty="0">
                          <a:solidFill>
                            <a:schemeClr val="tx1"/>
                          </a:solidFill>
                        </a:rPr>
                        <a: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chemeClr val="tx1"/>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92725387"/>
                  </a:ext>
                </a:extLst>
              </a:tr>
            </a:tbl>
          </a:graphicData>
        </a:graphic>
      </p:graphicFrame>
      <p:graphicFrame>
        <p:nvGraphicFramePr>
          <p:cNvPr id="7" name="Table 6">
            <a:extLst>
              <a:ext uri="{FF2B5EF4-FFF2-40B4-BE49-F238E27FC236}">
                <a16:creationId xmlns:a16="http://schemas.microsoft.com/office/drawing/2014/main" id="{04167D95-8DED-423B-8281-62808D7B4589}"/>
              </a:ext>
            </a:extLst>
          </p:cNvPr>
          <p:cNvGraphicFramePr>
            <a:graphicFrameLocks noGrp="1"/>
          </p:cNvGraphicFramePr>
          <p:nvPr>
            <p:extLst>
              <p:ext uri="{D42A27DB-BD31-4B8C-83A1-F6EECF244321}">
                <p14:modId xmlns:p14="http://schemas.microsoft.com/office/powerpoint/2010/main" val="1846729628"/>
              </p:ext>
            </p:extLst>
          </p:nvPr>
        </p:nvGraphicFramePr>
        <p:xfrm>
          <a:off x="7719236" y="1027132"/>
          <a:ext cx="4208906" cy="5191953"/>
        </p:xfrm>
        <a:graphic>
          <a:graphicData uri="http://schemas.openxmlformats.org/drawingml/2006/table">
            <a:tbl>
              <a:tblPr firstRow="1" bandRow="1"/>
              <a:tblGrid>
                <a:gridCol w="2104453">
                  <a:extLst>
                    <a:ext uri="{9D8B030D-6E8A-4147-A177-3AD203B41FA5}">
                      <a16:colId xmlns:a16="http://schemas.microsoft.com/office/drawing/2014/main" val="3776488143"/>
                    </a:ext>
                  </a:extLst>
                </a:gridCol>
                <a:gridCol w="2104453">
                  <a:extLst>
                    <a:ext uri="{9D8B030D-6E8A-4147-A177-3AD203B41FA5}">
                      <a16:colId xmlns:a16="http://schemas.microsoft.com/office/drawing/2014/main" val="2894515880"/>
                    </a:ext>
                  </a:extLst>
                </a:gridCol>
              </a:tblGrid>
              <a:tr h="173065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03700122"/>
                  </a:ext>
                </a:extLst>
              </a:tr>
              <a:tr h="173065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386521256"/>
                  </a:ext>
                </a:extLst>
              </a:tr>
              <a:tr h="173065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324239580"/>
                  </a:ext>
                </a:extLst>
              </a:tr>
            </a:tbl>
          </a:graphicData>
        </a:graphic>
      </p:graphicFrame>
      <p:sp>
        <p:nvSpPr>
          <p:cNvPr id="8" name="Rectangle 7">
            <a:extLst>
              <a:ext uri="{FF2B5EF4-FFF2-40B4-BE49-F238E27FC236}">
                <a16:creationId xmlns:a16="http://schemas.microsoft.com/office/drawing/2014/main" id="{5D3C81A7-A7D6-4FA7-B127-F9F1E50E2AF5}"/>
              </a:ext>
            </a:extLst>
          </p:cNvPr>
          <p:cNvSpPr/>
          <p:nvPr/>
        </p:nvSpPr>
        <p:spPr>
          <a:xfrm>
            <a:off x="7705917" y="1027132"/>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a</a:t>
            </a:r>
          </a:p>
        </p:txBody>
      </p:sp>
      <p:pic>
        <p:nvPicPr>
          <p:cNvPr id="9" name="Imagen 17">
            <a:extLst>
              <a:ext uri="{FF2B5EF4-FFF2-40B4-BE49-F238E27FC236}">
                <a16:creationId xmlns:a16="http://schemas.microsoft.com/office/drawing/2014/main" id="{5458AC5B-44E1-437E-8D18-8082E0758B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99784" y="1201714"/>
            <a:ext cx="1204244" cy="1318150"/>
          </a:xfrm>
          <a:prstGeom prst="rect">
            <a:avLst/>
          </a:prstGeom>
        </p:spPr>
      </p:pic>
      <p:pic>
        <p:nvPicPr>
          <p:cNvPr id="10" name="Imagen 18">
            <a:extLst>
              <a:ext uri="{FF2B5EF4-FFF2-40B4-BE49-F238E27FC236}">
                <a16:creationId xmlns:a16="http://schemas.microsoft.com/office/drawing/2014/main" id="{97436C58-C83A-4452-B23C-702C58EC41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99784" y="2964031"/>
            <a:ext cx="1204244" cy="1318149"/>
          </a:xfrm>
          <a:prstGeom prst="rect">
            <a:avLst/>
          </a:prstGeom>
        </p:spPr>
      </p:pic>
      <p:pic>
        <p:nvPicPr>
          <p:cNvPr id="11" name="Imagen 19">
            <a:extLst>
              <a:ext uri="{FF2B5EF4-FFF2-40B4-BE49-F238E27FC236}">
                <a16:creationId xmlns:a16="http://schemas.microsoft.com/office/drawing/2014/main" id="{087FC0D9-EC1B-4116-A1AC-79F0512C22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0406" y="4769670"/>
            <a:ext cx="1803000" cy="1202000"/>
          </a:xfrm>
          <a:prstGeom prst="rect">
            <a:avLst/>
          </a:prstGeom>
        </p:spPr>
      </p:pic>
      <p:pic>
        <p:nvPicPr>
          <p:cNvPr id="12" name="Imagen 20">
            <a:extLst>
              <a:ext uri="{FF2B5EF4-FFF2-40B4-BE49-F238E27FC236}">
                <a16:creationId xmlns:a16="http://schemas.microsoft.com/office/drawing/2014/main" id="{816CA920-FA68-4778-9B49-474DB2C20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10869" y="3035253"/>
            <a:ext cx="1803000" cy="1175707"/>
          </a:xfrm>
          <a:prstGeom prst="rect">
            <a:avLst/>
          </a:prstGeom>
        </p:spPr>
      </p:pic>
      <p:pic>
        <p:nvPicPr>
          <p:cNvPr id="13" name="Imagen 21">
            <a:extLst>
              <a:ext uri="{FF2B5EF4-FFF2-40B4-BE49-F238E27FC236}">
                <a16:creationId xmlns:a16="http://schemas.microsoft.com/office/drawing/2014/main" id="{3E9A7202-EA68-43CB-A342-E7353EDBB1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60221" y="1201715"/>
            <a:ext cx="1104297" cy="1318149"/>
          </a:xfrm>
          <a:prstGeom prst="rect">
            <a:avLst/>
          </a:prstGeom>
        </p:spPr>
      </p:pic>
      <p:pic>
        <p:nvPicPr>
          <p:cNvPr id="14" name="Imagen 22">
            <a:extLst>
              <a:ext uri="{FF2B5EF4-FFF2-40B4-BE49-F238E27FC236}">
                <a16:creationId xmlns:a16="http://schemas.microsoft.com/office/drawing/2014/main" id="{DCDB4FFD-9C93-4643-90E6-3AD6FC8920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3712" y="4552962"/>
            <a:ext cx="1375884" cy="1443932"/>
          </a:xfrm>
          <a:prstGeom prst="rect">
            <a:avLst/>
          </a:prstGeom>
        </p:spPr>
      </p:pic>
      <p:sp>
        <p:nvSpPr>
          <p:cNvPr id="15" name="CuadroTexto 3">
            <a:extLst>
              <a:ext uri="{FF2B5EF4-FFF2-40B4-BE49-F238E27FC236}">
                <a16:creationId xmlns:a16="http://schemas.microsoft.com/office/drawing/2014/main" id="{9F7EFFF4-1E1D-4919-9644-C2279D833288}"/>
              </a:ext>
            </a:extLst>
          </p:cNvPr>
          <p:cNvSpPr txBox="1"/>
          <p:nvPr/>
        </p:nvSpPr>
        <p:spPr>
          <a:xfrm>
            <a:off x="8030745" y="2388775"/>
            <a:ext cx="156324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Frida Kahlo</a:t>
            </a:r>
          </a:p>
        </p:txBody>
      </p:sp>
      <p:sp>
        <p:nvSpPr>
          <p:cNvPr id="16" name="CuadroTexto 23">
            <a:extLst>
              <a:ext uri="{FF2B5EF4-FFF2-40B4-BE49-F238E27FC236}">
                <a16:creationId xmlns:a16="http://schemas.microsoft.com/office/drawing/2014/main" id="{7B122FC1-F4DB-40B4-9822-1EF6AF9B291C}"/>
              </a:ext>
            </a:extLst>
          </p:cNvPr>
          <p:cNvSpPr txBox="1"/>
          <p:nvPr/>
        </p:nvSpPr>
        <p:spPr>
          <a:xfrm>
            <a:off x="10049749" y="2388775"/>
            <a:ext cx="170431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Octavio Paz</a:t>
            </a:r>
          </a:p>
        </p:txBody>
      </p:sp>
      <p:sp>
        <p:nvSpPr>
          <p:cNvPr id="17" name="CuadroTexto 24">
            <a:extLst>
              <a:ext uri="{FF2B5EF4-FFF2-40B4-BE49-F238E27FC236}">
                <a16:creationId xmlns:a16="http://schemas.microsoft.com/office/drawing/2014/main" id="{DD8753E0-9D05-410A-BF39-8A5A2A237FD1}"/>
              </a:ext>
            </a:extLst>
          </p:cNvPr>
          <p:cNvSpPr txBox="1"/>
          <p:nvPr/>
        </p:nvSpPr>
        <p:spPr>
          <a:xfrm>
            <a:off x="7726640" y="4082125"/>
            <a:ext cx="209704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Aguascalientes</a:t>
            </a:r>
          </a:p>
        </p:txBody>
      </p:sp>
      <p:sp>
        <p:nvSpPr>
          <p:cNvPr id="18" name="CuadroTexto 25">
            <a:extLst>
              <a:ext uri="{FF2B5EF4-FFF2-40B4-BE49-F238E27FC236}">
                <a16:creationId xmlns:a16="http://schemas.microsoft.com/office/drawing/2014/main" id="{421FF78D-8E19-41C3-B043-C2EB3964F544}"/>
              </a:ext>
            </a:extLst>
          </p:cNvPr>
          <p:cNvSpPr txBox="1"/>
          <p:nvPr/>
        </p:nvSpPr>
        <p:spPr>
          <a:xfrm>
            <a:off x="10078814" y="3796585"/>
            <a:ext cx="1643399"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Natalia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Lafourcade</a:t>
            </a:r>
          </a:p>
        </p:txBody>
      </p:sp>
      <p:sp>
        <p:nvSpPr>
          <p:cNvPr id="19" name="CuadroTexto 26">
            <a:extLst>
              <a:ext uri="{FF2B5EF4-FFF2-40B4-BE49-F238E27FC236}">
                <a16:creationId xmlns:a16="http://schemas.microsoft.com/office/drawing/2014/main" id="{9A90D2C9-7E5E-42EF-93B0-10F24ACF0C07}"/>
              </a:ext>
            </a:extLst>
          </p:cNvPr>
          <p:cNvSpPr txBox="1"/>
          <p:nvPr/>
        </p:nvSpPr>
        <p:spPr>
          <a:xfrm>
            <a:off x="7658707" y="5546203"/>
            <a:ext cx="1898277"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Gael </a:t>
            </a:r>
          </a:p>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García Bernal</a:t>
            </a:r>
          </a:p>
        </p:txBody>
      </p:sp>
      <p:sp>
        <p:nvSpPr>
          <p:cNvPr id="20" name="CuadroTexto 27">
            <a:extLst>
              <a:ext uri="{FF2B5EF4-FFF2-40B4-BE49-F238E27FC236}">
                <a16:creationId xmlns:a16="http://schemas.microsoft.com/office/drawing/2014/main" id="{76503979-2B24-4392-A81D-F0D5E1C340F1}"/>
              </a:ext>
            </a:extLst>
          </p:cNvPr>
          <p:cNvSpPr txBox="1"/>
          <p:nvPr/>
        </p:nvSpPr>
        <p:spPr>
          <a:xfrm>
            <a:off x="10399414" y="5874525"/>
            <a:ext cx="100219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Toniná</a:t>
            </a:r>
          </a:p>
        </p:txBody>
      </p:sp>
      <p:sp>
        <p:nvSpPr>
          <p:cNvPr id="21" name="Rectangle 13">
            <a:extLst>
              <a:ext uri="{FF2B5EF4-FFF2-40B4-BE49-F238E27FC236}">
                <a16:creationId xmlns:a16="http://schemas.microsoft.com/office/drawing/2014/main" id="{2FA8C534-6321-4139-A295-6737850C60FF}"/>
              </a:ext>
            </a:extLst>
          </p:cNvPr>
          <p:cNvSpPr/>
          <p:nvPr/>
        </p:nvSpPr>
        <p:spPr>
          <a:xfrm>
            <a:off x="9817029" y="1017708"/>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b</a:t>
            </a:r>
          </a:p>
        </p:txBody>
      </p:sp>
      <p:sp>
        <p:nvSpPr>
          <p:cNvPr id="22" name="Rectangle 13">
            <a:extLst>
              <a:ext uri="{FF2B5EF4-FFF2-40B4-BE49-F238E27FC236}">
                <a16:creationId xmlns:a16="http://schemas.microsoft.com/office/drawing/2014/main" id="{0B292066-C389-4829-B317-99C090C0230E}"/>
              </a:ext>
            </a:extLst>
          </p:cNvPr>
          <p:cNvSpPr/>
          <p:nvPr/>
        </p:nvSpPr>
        <p:spPr>
          <a:xfrm>
            <a:off x="7726640" y="2754114"/>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c</a:t>
            </a:r>
          </a:p>
        </p:txBody>
      </p:sp>
      <p:sp>
        <p:nvSpPr>
          <p:cNvPr id="23" name="Rectangle 13">
            <a:extLst>
              <a:ext uri="{FF2B5EF4-FFF2-40B4-BE49-F238E27FC236}">
                <a16:creationId xmlns:a16="http://schemas.microsoft.com/office/drawing/2014/main" id="{FEFEBEAB-A70A-4E81-B9EE-2FB502C0B866}"/>
              </a:ext>
            </a:extLst>
          </p:cNvPr>
          <p:cNvSpPr/>
          <p:nvPr/>
        </p:nvSpPr>
        <p:spPr>
          <a:xfrm>
            <a:off x="9823689" y="2754114"/>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d</a:t>
            </a:r>
          </a:p>
        </p:txBody>
      </p:sp>
      <p:sp>
        <p:nvSpPr>
          <p:cNvPr id="24" name="Rectangle 13">
            <a:extLst>
              <a:ext uri="{FF2B5EF4-FFF2-40B4-BE49-F238E27FC236}">
                <a16:creationId xmlns:a16="http://schemas.microsoft.com/office/drawing/2014/main" id="{3A78165B-9706-4E16-ACAE-32DC42619985}"/>
              </a:ext>
            </a:extLst>
          </p:cNvPr>
          <p:cNvSpPr/>
          <p:nvPr/>
        </p:nvSpPr>
        <p:spPr>
          <a:xfrm>
            <a:off x="7719236" y="4491659"/>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e</a:t>
            </a:r>
          </a:p>
        </p:txBody>
      </p:sp>
      <p:sp>
        <p:nvSpPr>
          <p:cNvPr id="25" name="Rectangle 13">
            <a:extLst>
              <a:ext uri="{FF2B5EF4-FFF2-40B4-BE49-F238E27FC236}">
                <a16:creationId xmlns:a16="http://schemas.microsoft.com/office/drawing/2014/main" id="{06AF81F3-062A-4E7E-BBAA-DE173C9FCC6D}"/>
              </a:ext>
            </a:extLst>
          </p:cNvPr>
          <p:cNvSpPr/>
          <p:nvPr/>
        </p:nvSpPr>
        <p:spPr>
          <a:xfrm>
            <a:off x="9817693" y="4482599"/>
            <a:ext cx="537028" cy="49348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f</a:t>
            </a:r>
          </a:p>
        </p:txBody>
      </p:sp>
      <p:sp>
        <p:nvSpPr>
          <p:cNvPr id="26" name="CuadroTexto 4">
            <a:extLst>
              <a:ext uri="{FF2B5EF4-FFF2-40B4-BE49-F238E27FC236}">
                <a16:creationId xmlns:a16="http://schemas.microsoft.com/office/drawing/2014/main" id="{B3FFF451-613F-4D62-8983-49E49A77E0D3}"/>
              </a:ext>
            </a:extLst>
          </p:cNvPr>
          <p:cNvSpPr txBox="1"/>
          <p:nvPr/>
        </p:nvSpPr>
        <p:spPr>
          <a:xfrm>
            <a:off x="6603472" y="1584504"/>
            <a:ext cx="36099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d</a:t>
            </a:r>
          </a:p>
        </p:txBody>
      </p:sp>
      <p:sp>
        <p:nvSpPr>
          <p:cNvPr id="27" name="CuadroTexto 33">
            <a:extLst>
              <a:ext uri="{FF2B5EF4-FFF2-40B4-BE49-F238E27FC236}">
                <a16:creationId xmlns:a16="http://schemas.microsoft.com/office/drawing/2014/main" id="{5F2119DA-FD53-4E17-BA7F-5CA3AADCF085}"/>
              </a:ext>
            </a:extLst>
          </p:cNvPr>
          <p:cNvSpPr txBox="1"/>
          <p:nvPr/>
        </p:nvSpPr>
        <p:spPr>
          <a:xfrm>
            <a:off x="6603472" y="2266194"/>
            <a:ext cx="34817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c</a:t>
            </a:r>
          </a:p>
        </p:txBody>
      </p:sp>
      <p:sp>
        <p:nvSpPr>
          <p:cNvPr id="28" name="CuadroTexto 34">
            <a:extLst>
              <a:ext uri="{FF2B5EF4-FFF2-40B4-BE49-F238E27FC236}">
                <a16:creationId xmlns:a16="http://schemas.microsoft.com/office/drawing/2014/main" id="{7CD7E8B3-55E6-43C2-9359-0A2F7F610391}"/>
              </a:ext>
            </a:extLst>
          </p:cNvPr>
          <p:cNvSpPr txBox="1"/>
          <p:nvPr/>
        </p:nvSpPr>
        <p:spPr>
          <a:xfrm>
            <a:off x="6609356" y="2985553"/>
            <a:ext cx="35458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a</a:t>
            </a:r>
          </a:p>
        </p:txBody>
      </p:sp>
      <p:sp>
        <p:nvSpPr>
          <p:cNvPr id="29" name="CuadroTexto 35">
            <a:extLst>
              <a:ext uri="{FF2B5EF4-FFF2-40B4-BE49-F238E27FC236}">
                <a16:creationId xmlns:a16="http://schemas.microsoft.com/office/drawing/2014/main" id="{775FEC01-A03D-437F-A0A9-AC8F36EDE87C}"/>
              </a:ext>
            </a:extLst>
          </p:cNvPr>
          <p:cNvSpPr txBox="1"/>
          <p:nvPr/>
        </p:nvSpPr>
        <p:spPr>
          <a:xfrm>
            <a:off x="6621556" y="3704912"/>
            <a:ext cx="312004"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e</a:t>
            </a:r>
          </a:p>
        </p:txBody>
      </p:sp>
      <p:sp>
        <p:nvSpPr>
          <p:cNvPr id="30" name="CuadroTexto 36">
            <a:extLst>
              <a:ext uri="{FF2B5EF4-FFF2-40B4-BE49-F238E27FC236}">
                <a16:creationId xmlns:a16="http://schemas.microsoft.com/office/drawing/2014/main" id="{ADC713B3-1B3D-45B0-9CD7-3FED922A4D7E}"/>
              </a:ext>
            </a:extLst>
          </p:cNvPr>
          <p:cNvSpPr txBox="1"/>
          <p:nvPr/>
        </p:nvSpPr>
        <p:spPr>
          <a:xfrm>
            <a:off x="6626232" y="4424272"/>
            <a:ext cx="312004"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f</a:t>
            </a:r>
          </a:p>
        </p:txBody>
      </p:sp>
      <p:sp>
        <p:nvSpPr>
          <p:cNvPr id="31" name="CuadroTexto 37">
            <a:extLst>
              <a:ext uri="{FF2B5EF4-FFF2-40B4-BE49-F238E27FC236}">
                <a16:creationId xmlns:a16="http://schemas.microsoft.com/office/drawing/2014/main" id="{20F79428-7155-4414-BC49-369CF6897382}"/>
              </a:ext>
            </a:extLst>
          </p:cNvPr>
          <p:cNvSpPr txBox="1"/>
          <p:nvPr/>
        </p:nvSpPr>
        <p:spPr>
          <a:xfrm>
            <a:off x="6627968" y="5234907"/>
            <a:ext cx="312004"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1" i="0" u="none" strike="noStrike" kern="0" cap="none" spc="0" normalizeH="0" baseline="0" noProof="0" dirty="0">
                <a:ln>
                  <a:noFill/>
                </a:ln>
                <a:solidFill>
                  <a:srgbClr val="4472C4">
                    <a:lumMod val="50000"/>
                  </a:srgbClr>
                </a:solidFill>
                <a:effectLst/>
                <a:uLnTx/>
                <a:uFillTx/>
              </a:rPr>
              <a:t>b</a:t>
            </a:r>
          </a:p>
        </p:txBody>
      </p:sp>
      <p:sp>
        <p:nvSpPr>
          <p:cNvPr id="32" name="Rectangle 31">
            <a:extLst>
              <a:ext uri="{FF2B5EF4-FFF2-40B4-BE49-F238E27FC236}">
                <a16:creationId xmlns:a16="http://schemas.microsoft.com/office/drawing/2014/main" id="{9D24C81D-FA1A-4CCB-A0A4-60E69CD25D71}"/>
              </a:ext>
            </a:extLst>
          </p:cNvPr>
          <p:cNvSpPr/>
          <p:nvPr/>
        </p:nvSpPr>
        <p:spPr>
          <a:xfrm>
            <a:off x="3437124" y="5818975"/>
            <a:ext cx="3847528" cy="400110"/>
          </a:xfrm>
          <a:prstGeom prst="rect">
            <a:avLst/>
          </a:prstGeom>
          <a:solidFill>
            <a:srgbClr val="FFC000">
              <a:lumMod val="20000"/>
              <a:lumOff val="8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*el/la </a:t>
            </a:r>
            <a:r>
              <a:rPr kumimoji="0" lang="en-GB" sz="2000" b="0" i="0" u="none" strike="noStrike" kern="0" cap="none" spc="0" normalizeH="0" baseline="0" noProof="0">
                <a:ln>
                  <a:noFill/>
                </a:ln>
                <a:effectLst/>
                <a:uLnTx/>
                <a:uFillTx/>
              </a:rPr>
              <a:t>cantante – singer (m/f) </a:t>
            </a:r>
            <a:endParaRPr kumimoji="0" lang="en-GB" sz="2000" b="0" i="0" u="none" strike="noStrike" kern="0" cap="none" spc="0" normalizeH="0" baseline="0" noProof="0" dirty="0">
              <a:ln>
                <a:noFill/>
              </a:ln>
              <a:effectLst/>
              <a:uLnTx/>
              <a:uFillTx/>
            </a:endParaRPr>
          </a:p>
        </p:txBody>
      </p:sp>
      <p:sp>
        <p:nvSpPr>
          <p:cNvPr id="33" name="Rectangle 32">
            <a:extLst>
              <a:ext uri="{FF2B5EF4-FFF2-40B4-BE49-F238E27FC236}">
                <a16:creationId xmlns:a16="http://schemas.microsoft.com/office/drawing/2014/main" id="{9CFD0EDB-6A35-41C7-9608-331C547466B0}"/>
              </a:ext>
            </a:extLst>
          </p:cNvPr>
          <p:cNvSpPr/>
          <p:nvPr/>
        </p:nvSpPr>
        <p:spPr>
          <a:xfrm>
            <a:off x="5947042" y="998500"/>
            <a:ext cx="1661032"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r>
              <a:rPr kumimoji="0" lang="en-GB" sz="2000" b="0" i="0" u="none" strike="noStrike" kern="0" cap="none" spc="0" normalizeH="0" baseline="0" noProof="0" dirty="0" err="1">
                <a:ln>
                  <a:noFill/>
                </a:ln>
                <a:solidFill>
                  <a:srgbClr val="4472C4">
                    <a:lumMod val="50000"/>
                  </a:srgbClr>
                </a:solidFill>
                <a:effectLst/>
                <a:uLnTx/>
                <a:uFillTx/>
              </a:rPr>
              <a:t>Qué</a:t>
            </a:r>
            <a:r>
              <a:rPr kumimoji="0" lang="en-GB" sz="2000" b="0" i="0" u="none" strike="noStrike" kern="0" cap="none" spc="0" normalizeH="0" baseline="0" noProof="0" dirty="0">
                <a:ln>
                  <a:noFill/>
                </a:ln>
                <a:solidFill>
                  <a:srgbClr val="4472C4">
                    <a:lumMod val="50000"/>
                  </a:srgbClr>
                </a:solidFill>
                <a:effectLst/>
                <a:uLnTx/>
                <a:uFillTx/>
              </a:rPr>
              <a:t> </a:t>
            </a:r>
            <a:r>
              <a:rPr kumimoji="0" lang="en-GB" sz="2000" b="0" i="0" u="none" strike="noStrike" kern="0" cap="none" spc="0" normalizeH="0" baseline="0" noProof="0" dirty="0" err="1">
                <a:ln>
                  <a:noFill/>
                </a:ln>
                <a:solidFill>
                  <a:srgbClr val="4472C4">
                    <a:lumMod val="50000"/>
                  </a:srgbClr>
                </a:solidFill>
                <a:effectLst/>
                <a:uLnTx/>
                <a:uFillTx/>
              </a:rPr>
              <a:t>letra</a:t>
            </a:r>
            <a:r>
              <a:rPr kumimoji="0" lang="en-GB" sz="2000" b="0" i="0" u="none" strike="noStrike" kern="0" cap="none" spc="0" normalizeH="0" baseline="0" noProof="0" dirty="0">
                <a:ln>
                  <a:noFill/>
                </a:ln>
                <a:solidFill>
                  <a:srgbClr val="4472C4">
                    <a:lumMod val="50000"/>
                  </a:srgbClr>
                </a:solidFill>
                <a:effectLst/>
                <a:uLnTx/>
                <a:uFillTx/>
              </a:rPr>
              <a:t>?</a:t>
            </a:r>
          </a:p>
        </p:txBody>
      </p:sp>
      <p:pic>
        <p:nvPicPr>
          <p:cNvPr id="34" name="Picture 2" descr="Pencil clipart black and white free clipart images ">
            <a:extLst>
              <a:ext uri="{FF2B5EF4-FFF2-40B4-BE49-F238E27FC236}">
                <a16:creationId xmlns:a16="http://schemas.microsoft.com/office/drawing/2014/main" id="{3BABAF4C-0211-4C61-88F6-DB15D992A27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5761" y="1926469"/>
            <a:ext cx="498267" cy="49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1" y="526819"/>
            <a:ext cx="10515600" cy="537603"/>
          </a:xfrm>
        </p:spPr>
        <p:txBody>
          <a:bodyPr>
            <a:normAutofit/>
          </a:bodyPr>
          <a:lstStyle/>
          <a:p>
            <a:r>
              <a:rPr lang="en-GB" sz="2000" b="1" dirty="0"/>
              <a:t>Lee </a:t>
            </a:r>
            <a:r>
              <a:rPr lang="en-GB" sz="2000" b="1" dirty="0" err="1"/>
              <a:t>este</a:t>
            </a:r>
            <a:r>
              <a:rPr lang="en-GB" sz="2000" b="1" dirty="0"/>
              <a:t> </a:t>
            </a:r>
            <a:r>
              <a:rPr lang="en-GB" sz="2000" b="1" err="1"/>
              <a:t>artículo</a:t>
            </a:r>
            <a:r>
              <a:rPr lang="en-GB" sz="2000" b="1"/>
              <a:t> y </a:t>
            </a:r>
            <a:r>
              <a:rPr lang="en-GB" sz="2000" b="1" dirty="0"/>
              <a:t>escribe el </a:t>
            </a:r>
            <a:r>
              <a:rPr lang="en-GB" sz="2000" b="1" dirty="0" err="1"/>
              <a:t>título</a:t>
            </a:r>
            <a:r>
              <a:rPr lang="en-GB" sz="2000" b="1" dirty="0"/>
              <a:t> </a:t>
            </a:r>
            <a:r>
              <a:rPr lang="en-GB" sz="2000" b="1" err="1"/>
              <a:t>correcto</a:t>
            </a:r>
            <a:r>
              <a:rPr lang="en-GB" sz="2000" b="1"/>
              <a:t>. Debes elegir ‘su’ o ‘sus’.</a:t>
            </a:r>
            <a:endParaRPr lang="en-GB" sz="2000" b="1" dirty="0"/>
          </a:p>
        </p:txBody>
      </p:sp>
      <p:sp>
        <p:nvSpPr>
          <p:cNvPr id="3" name="Content Placeholder 2"/>
          <p:cNvSpPr>
            <a:spLocks noGrp="1"/>
          </p:cNvSpPr>
          <p:nvPr>
            <p:ph idx="1"/>
          </p:nvPr>
        </p:nvSpPr>
        <p:spPr>
          <a:xfrm>
            <a:off x="295622" y="1059195"/>
            <a:ext cx="9244116" cy="5465970"/>
          </a:xfrm>
        </p:spPr>
        <p:txBody>
          <a:bodyPr>
            <a:noAutofit/>
          </a:bodyPr>
          <a:lstStyle/>
          <a:p>
            <a:pPr marL="0" indent="0">
              <a:lnSpc>
                <a:spcPct val="100000"/>
              </a:lnSpc>
              <a:spcBef>
                <a:spcPts val="0"/>
              </a:spcBef>
              <a:buNone/>
            </a:pPr>
            <a:r>
              <a:rPr lang="en-GB" sz="2000" b="1" dirty="0"/>
              <a:t>1</a:t>
            </a:r>
            <a:r>
              <a:rPr lang="en-GB" sz="2000" b="1"/>
              <a:t>. Su / sus________________</a:t>
            </a:r>
            <a:endParaRPr lang="en-GB" sz="2000" b="1" dirty="0"/>
          </a:p>
          <a:p>
            <a:pPr marL="0" indent="0">
              <a:lnSpc>
                <a:spcPct val="100000"/>
              </a:lnSpc>
              <a:spcBef>
                <a:spcPts val="0"/>
              </a:spcBef>
              <a:spcAft>
                <a:spcPts val="600"/>
              </a:spcAft>
              <a:buNone/>
            </a:pPr>
            <a:r>
              <a:rPr lang="en-GB" sz="2000" dirty="0"/>
              <a:t>Si </a:t>
            </a:r>
            <a:r>
              <a:rPr lang="en-GB" sz="2000" dirty="0" err="1"/>
              <a:t>vienes</a:t>
            </a:r>
            <a:r>
              <a:rPr lang="en-GB" sz="2000" dirty="0"/>
              <a:t> a México es </a:t>
            </a:r>
            <a:r>
              <a:rPr lang="en-GB" sz="2000" dirty="0" err="1"/>
              <a:t>seguro</a:t>
            </a:r>
            <a:r>
              <a:rPr lang="en-GB" sz="2000" dirty="0"/>
              <a:t> que </a:t>
            </a:r>
            <a:r>
              <a:rPr lang="en-GB" sz="2000" dirty="0" err="1"/>
              <a:t>puedes</a:t>
            </a:r>
            <a:r>
              <a:rPr lang="en-GB" sz="2000" dirty="0"/>
              <a:t> </a:t>
            </a:r>
            <a:r>
              <a:rPr lang="en-GB" sz="2000" dirty="0" err="1"/>
              <a:t>hacer</a:t>
            </a:r>
            <a:r>
              <a:rPr lang="en-GB" sz="2000" dirty="0"/>
              <a:t> amigos. Los </a:t>
            </a:r>
            <a:r>
              <a:rPr lang="en-GB" sz="2000" dirty="0" err="1"/>
              <a:t>mexicanos</a:t>
            </a:r>
            <a:r>
              <a:rPr lang="en-GB" sz="2000" dirty="0"/>
              <a:t> son </a:t>
            </a:r>
            <a:r>
              <a:rPr lang="en-GB" sz="2000" err="1"/>
              <a:t>muy</a:t>
            </a:r>
            <a:r>
              <a:rPr lang="en-GB" sz="2000"/>
              <a:t> simpáticos </a:t>
            </a:r>
            <a:r>
              <a:rPr lang="en-GB" sz="2000" dirty="0"/>
              <a:t>y </a:t>
            </a:r>
            <a:r>
              <a:rPr lang="en-GB" sz="2000" dirty="0" err="1"/>
              <a:t>reciben</a:t>
            </a:r>
            <a:r>
              <a:rPr lang="en-GB" sz="2000" dirty="0"/>
              <a:t> a </a:t>
            </a:r>
            <a:r>
              <a:rPr lang="en-GB" sz="2000"/>
              <a:t>los visitantes* </a:t>
            </a:r>
            <a:r>
              <a:rPr lang="en-GB" sz="2000" dirty="0"/>
              <a:t>con los </a:t>
            </a:r>
            <a:r>
              <a:rPr lang="en-GB" sz="2000" dirty="0" err="1"/>
              <a:t>brazos</a:t>
            </a:r>
            <a:r>
              <a:rPr lang="en-GB" sz="2000" dirty="0"/>
              <a:t> </a:t>
            </a:r>
            <a:r>
              <a:rPr lang="en-GB" sz="2000" dirty="0" err="1"/>
              <a:t>abiertos</a:t>
            </a:r>
            <a:r>
              <a:rPr lang="en-GB" sz="2000" dirty="0"/>
              <a:t>. </a:t>
            </a:r>
          </a:p>
          <a:p>
            <a:pPr marL="0" indent="0">
              <a:lnSpc>
                <a:spcPct val="100000"/>
              </a:lnSpc>
              <a:spcBef>
                <a:spcPts val="0"/>
              </a:spcBef>
              <a:buNone/>
            </a:pPr>
            <a:r>
              <a:rPr lang="en-GB" sz="2000" b="1" dirty="0"/>
              <a:t>2</a:t>
            </a:r>
            <a:r>
              <a:rPr lang="en-GB" sz="2000"/>
              <a:t>. </a:t>
            </a:r>
            <a:r>
              <a:rPr lang="en-GB" sz="2000" b="1"/>
              <a:t>Su / sus ________________</a:t>
            </a:r>
            <a:endParaRPr lang="en-GB" sz="2000" b="1" dirty="0"/>
          </a:p>
          <a:p>
            <a:pPr marL="0" indent="0">
              <a:lnSpc>
                <a:spcPct val="100000"/>
              </a:lnSpc>
              <a:spcBef>
                <a:spcPts val="0"/>
              </a:spcBef>
              <a:spcAft>
                <a:spcPts val="600"/>
              </a:spcAft>
              <a:buNone/>
            </a:pPr>
            <a:r>
              <a:rPr lang="en-GB" sz="2000" dirty="0"/>
              <a:t>Los </a:t>
            </a:r>
            <a:r>
              <a:rPr lang="en-GB" sz="2000" dirty="0" err="1"/>
              <a:t>paisajes</a:t>
            </a:r>
            <a:r>
              <a:rPr lang="en-GB" sz="2000" dirty="0"/>
              <a:t> de México </a:t>
            </a:r>
            <a:r>
              <a:rPr lang="en-GB" sz="2000"/>
              <a:t>son geniales. </a:t>
            </a:r>
            <a:r>
              <a:rPr lang="en-GB" sz="2000" dirty="0" err="1"/>
              <a:t>Puedes</a:t>
            </a:r>
            <a:r>
              <a:rPr lang="en-GB" sz="2000" dirty="0"/>
              <a:t> </a:t>
            </a:r>
            <a:r>
              <a:rPr lang="en-GB" sz="2000" dirty="0" err="1"/>
              <a:t>visitar</a:t>
            </a:r>
            <a:r>
              <a:rPr lang="en-GB" sz="2000" dirty="0"/>
              <a:t> sus playas </a:t>
            </a:r>
            <a:r>
              <a:rPr lang="en-GB" sz="2000" dirty="0" err="1"/>
              <a:t>hermosas</a:t>
            </a:r>
            <a:r>
              <a:rPr lang="en-GB" sz="2000" dirty="0"/>
              <a:t>, sus </a:t>
            </a:r>
            <a:r>
              <a:rPr lang="en-GB" sz="2000" dirty="0" err="1"/>
              <a:t>montañas</a:t>
            </a:r>
            <a:r>
              <a:rPr lang="en-GB" sz="2000" dirty="0"/>
              <a:t> </a:t>
            </a:r>
            <a:r>
              <a:rPr lang="en-GB" sz="2000" dirty="0" err="1"/>
              <a:t>altas</a:t>
            </a:r>
            <a:r>
              <a:rPr lang="en-GB" sz="2000" dirty="0"/>
              <a:t>, </a:t>
            </a:r>
            <a:r>
              <a:rPr lang="en-GB" sz="2000"/>
              <a:t>sus lagos* grandes </a:t>
            </a:r>
            <a:r>
              <a:rPr lang="en-GB" sz="2000" dirty="0"/>
              <a:t>o </a:t>
            </a:r>
            <a:r>
              <a:rPr lang="en-GB" sz="2000"/>
              <a:t>sus bosques* </a:t>
            </a:r>
            <a:r>
              <a:rPr lang="en-GB" sz="2000" dirty="0" err="1"/>
              <a:t>llenos</a:t>
            </a:r>
            <a:r>
              <a:rPr lang="en-GB" sz="2000" dirty="0"/>
              <a:t> de </a:t>
            </a:r>
            <a:r>
              <a:rPr lang="en-GB" sz="2000" err="1"/>
              <a:t>vida</a:t>
            </a:r>
            <a:r>
              <a:rPr lang="en-GB" sz="2000"/>
              <a:t>.</a:t>
            </a:r>
          </a:p>
          <a:p>
            <a:pPr marL="0" indent="0">
              <a:lnSpc>
                <a:spcPct val="100000"/>
              </a:lnSpc>
              <a:spcBef>
                <a:spcPts val="0"/>
              </a:spcBef>
              <a:buNone/>
            </a:pPr>
            <a:r>
              <a:rPr lang="en-GB" sz="2000" b="1"/>
              <a:t>3. Su / sus ________________</a:t>
            </a:r>
            <a:endParaRPr lang="en-GB" sz="2000" b="1" dirty="0"/>
          </a:p>
          <a:p>
            <a:pPr marL="0" indent="0">
              <a:lnSpc>
                <a:spcPct val="100000"/>
              </a:lnSpc>
              <a:spcBef>
                <a:spcPts val="0"/>
              </a:spcBef>
              <a:spcAft>
                <a:spcPts val="600"/>
              </a:spcAft>
              <a:buNone/>
            </a:pPr>
            <a:r>
              <a:rPr lang="en-GB" sz="2000" err="1"/>
              <a:t>En</a:t>
            </a:r>
            <a:r>
              <a:rPr lang="en-GB" sz="2000"/>
              <a:t> sus </a:t>
            </a:r>
            <a:r>
              <a:rPr lang="en-GB" sz="2000" dirty="0" err="1"/>
              <a:t>calles</a:t>
            </a:r>
            <a:r>
              <a:rPr lang="en-GB" sz="2000" dirty="0"/>
              <a:t> vas a </a:t>
            </a:r>
            <a:r>
              <a:rPr lang="en-GB" sz="2000" dirty="0" err="1"/>
              <a:t>encontrar</a:t>
            </a:r>
            <a:r>
              <a:rPr lang="en-GB" sz="2000" dirty="0"/>
              <a:t> </a:t>
            </a:r>
            <a:r>
              <a:rPr lang="en-GB" sz="2000" dirty="0" err="1"/>
              <a:t>todo</a:t>
            </a:r>
            <a:r>
              <a:rPr lang="en-GB" sz="2000" dirty="0"/>
              <a:t> </a:t>
            </a:r>
            <a:r>
              <a:rPr lang="en-GB" sz="2000" dirty="0" err="1"/>
              <a:t>tipo</a:t>
            </a:r>
            <a:r>
              <a:rPr lang="en-GB" sz="2000" dirty="0"/>
              <a:t> de </a:t>
            </a:r>
            <a:r>
              <a:rPr lang="en-GB" sz="2000" dirty="0" err="1"/>
              <a:t>edificios</a:t>
            </a:r>
            <a:r>
              <a:rPr lang="en-GB" sz="2000" dirty="0"/>
              <a:t>: </a:t>
            </a:r>
            <a:r>
              <a:rPr lang="en-GB" sz="2000" dirty="0" err="1"/>
              <a:t>iglesias</a:t>
            </a:r>
            <a:r>
              <a:rPr lang="en-GB" sz="2000" dirty="0"/>
              <a:t> </a:t>
            </a:r>
            <a:r>
              <a:rPr lang="en-GB" sz="2000" err="1"/>
              <a:t>antiguas</a:t>
            </a:r>
            <a:r>
              <a:rPr lang="en-GB" sz="2000"/>
              <a:t>, plazas </a:t>
            </a:r>
            <a:r>
              <a:rPr lang="en-GB" sz="2000" dirty="0" err="1"/>
              <a:t>llenas</a:t>
            </a:r>
            <a:r>
              <a:rPr lang="en-GB" sz="2000" dirty="0"/>
              <a:t> de </a:t>
            </a:r>
            <a:r>
              <a:rPr lang="en-GB" sz="2000" dirty="0" err="1"/>
              <a:t>gente</a:t>
            </a:r>
            <a:r>
              <a:rPr lang="en-GB" sz="2000" dirty="0"/>
              <a:t>, mercados, </a:t>
            </a:r>
            <a:r>
              <a:rPr lang="en-GB" sz="2000" dirty="0" err="1"/>
              <a:t>teatros</a:t>
            </a:r>
            <a:r>
              <a:rPr lang="en-GB" sz="2000" dirty="0"/>
              <a:t>, tiendas con </a:t>
            </a:r>
            <a:r>
              <a:rPr lang="en-GB" sz="2000" err="1"/>
              <a:t>productos</a:t>
            </a:r>
            <a:r>
              <a:rPr lang="en-GB" sz="2000"/>
              <a:t> locales... </a:t>
            </a:r>
          </a:p>
          <a:p>
            <a:pPr marL="0" indent="0">
              <a:lnSpc>
                <a:spcPct val="100000"/>
              </a:lnSpc>
              <a:spcBef>
                <a:spcPts val="0"/>
              </a:spcBef>
              <a:buNone/>
            </a:pPr>
            <a:r>
              <a:rPr lang="en-GB" sz="2000" b="1"/>
              <a:t>4. Su / sus ________________</a:t>
            </a:r>
          </a:p>
          <a:p>
            <a:pPr marL="0" indent="0">
              <a:lnSpc>
                <a:spcPct val="100000"/>
              </a:lnSpc>
              <a:spcBef>
                <a:spcPts val="0"/>
              </a:spcBef>
              <a:spcAft>
                <a:spcPts val="600"/>
              </a:spcAft>
              <a:buNone/>
            </a:pPr>
            <a:r>
              <a:rPr lang="en-GB" sz="2000"/>
              <a:t>México es conocido por sus platos deliciosos. Los mexicanos comen bien y preparan muchas cosas tradicionales: tacos, tamales, mole...</a:t>
            </a:r>
            <a:endParaRPr lang="en-GB" sz="2000" dirty="0"/>
          </a:p>
          <a:p>
            <a:pPr marL="0" indent="0">
              <a:lnSpc>
                <a:spcPct val="100000"/>
              </a:lnSpc>
              <a:spcBef>
                <a:spcPts val="0"/>
              </a:spcBef>
              <a:buNone/>
            </a:pPr>
            <a:r>
              <a:rPr lang="en-GB" sz="2000" b="1" dirty="0"/>
              <a:t>5</a:t>
            </a:r>
            <a:r>
              <a:rPr lang="en-GB" sz="2000" b="1"/>
              <a:t>. Su / sus ________________</a:t>
            </a:r>
            <a:endParaRPr lang="en-GB" sz="2000" b="1" dirty="0"/>
          </a:p>
          <a:p>
            <a:pPr marL="0" indent="0">
              <a:lnSpc>
                <a:spcPct val="100000"/>
              </a:lnSpc>
              <a:spcBef>
                <a:spcPts val="0"/>
              </a:spcBef>
              <a:buNone/>
            </a:pPr>
            <a:r>
              <a:rPr lang="en-GB" sz="2000" dirty="0"/>
              <a:t>Si </a:t>
            </a:r>
            <a:r>
              <a:rPr lang="en-GB" sz="2000" dirty="0" err="1"/>
              <a:t>te</a:t>
            </a:r>
            <a:r>
              <a:rPr lang="en-GB" sz="2000" dirty="0"/>
              <a:t> </a:t>
            </a:r>
            <a:r>
              <a:rPr lang="en-GB" sz="2000" dirty="0" err="1"/>
              <a:t>interesa</a:t>
            </a:r>
            <a:r>
              <a:rPr lang="en-GB" sz="2000" dirty="0"/>
              <a:t> </a:t>
            </a:r>
            <a:r>
              <a:rPr lang="en-GB" sz="2000"/>
              <a:t>la cultura, </a:t>
            </a:r>
            <a:r>
              <a:rPr lang="en-GB" sz="2000" dirty="0"/>
              <a:t>México es un </a:t>
            </a:r>
            <a:r>
              <a:rPr lang="en-GB" sz="2000" dirty="0" err="1"/>
              <a:t>lugar</a:t>
            </a:r>
            <a:r>
              <a:rPr lang="en-GB" sz="2000" dirty="0"/>
              <a:t> ideal. Las </a:t>
            </a:r>
            <a:r>
              <a:rPr lang="en-GB" sz="2000" dirty="0" err="1"/>
              <a:t>tradiciones</a:t>
            </a:r>
            <a:r>
              <a:rPr lang="en-GB" sz="2000" dirty="0"/>
              <a:t> son </a:t>
            </a:r>
            <a:r>
              <a:rPr lang="en-GB" sz="2000" dirty="0" err="1"/>
              <a:t>muy</a:t>
            </a:r>
            <a:r>
              <a:rPr lang="en-GB" sz="2000" dirty="0"/>
              <a:t> </a:t>
            </a:r>
            <a:r>
              <a:rPr lang="en-GB" sz="2000" dirty="0" err="1"/>
              <a:t>importantes</a:t>
            </a:r>
            <a:r>
              <a:rPr lang="en-GB" sz="2000" dirty="0"/>
              <a:t> para los </a:t>
            </a:r>
            <a:r>
              <a:rPr lang="en-GB" sz="2000" dirty="0" err="1"/>
              <a:t>mexicanos</a:t>
            </a:r>
            <a:r>
              <a:rPr lang="en-GB" sz="2000" dirty="0"/>
              <a:t> y sus </a:t>
            </a:r>
            <a:r>
              <a:rPr lang="en-GB" sz="2000" dirty="0" err="1"/>
              <a:t>celebraciones</a:t>
            </a:r>
            <a:r>
              <a:rPr lang="en-GB" sz="2000" dirty="0"/>
              <a:t> son </a:t>
            </a:r>
            <a:r>
              <a:rPr lang="en-GB" sz="2000" dirty="0" err="1"/>
              <a:t>muy</a:t>
            </a:r>
            <a:r>
              <a:rPr lang="en-GB" sz="2000" dirty="0"/>
              <a:t> </a:t>
            </a:r>
            <a:r>
              <a:rPr lang="en-GB" sz="2000" dirty="0" err="1"/>
              <a:t>especiales</a:t>
            </a:r>
            <a:r>
              <a:rPr lang="en-GB" sz="2000" dirty="0"/>
              <a:t>.</a:t>
            </a:r>
            <a:endParaRPr lang="en-GB" sz="2000" b="1" dirty="0"/>
          </a:p>
          <a:p>
            <a:pPr marL="0" indent="0">
              <a:lnSpc>
                <a:spcPct val="100000"/>
              </a:lnSpc>
              <a:spcBef>
                <a:spcPts val="0"/>
              </a:spcBef>
              <a:buNone/>
            </a:pPr>
            <a:endParaRPr lang="en-GB" sz="2000" dirty="0"/>
          </a:p>
          <a:p>
            <a:pPr marL="0" indent="0">
              <a:lnSpc>
                <a:spcPct val="100000"/>
              </a:lnSpc>
              <a:spcBef>
                <a:spcPts val="0"/>
              </a:spcBef>
              <a:buNone/>
            </a:pPr>
            <a:endParaRPr lang="en-GB" sz="2000"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extLst>
              <p:ext uri="{D42A27DB-BD31-4B8C-83A1-F6EECF244321}">
                <p14:modId xmlns:p14="http://schemas.microsoft.com/office/powerpoint/2010/main" val="1774690630"/>
              </p:ext>
            </p:extLst>
          </p:nvPr>
        </p:nvGraphicFramePr>
        <p:xfrm>
          <a:off x="9539738" y="1329471"/>
          <a:ext cx="2313232" cy="3566160"/>
        </p:xfrm>
        <a:graphic>
          <a:graphicData uri="http://schemas.openxmlformats.org/drawingml/2006/table">
            <a:tbl>
              <a:tblPr firstRow="1" bandRow="1">
                <a:tableStyleId>{5DA37D80-6434-44D0-A028-1B22A696006F}</a:tableStyleId>
              </a:tblPr>
              <a:tblGrid>
                <a:gridCol w="2313232">
                  <a:extLst>
                    <a:ext uri="{9D8B030D-6E8A-4147-A177-3AD203B41FA5}">
                      <a16:colId xmlns:a16="http://schemas.microsoft.com/office/drawing/2014/main" val="2652077185"/>
                    </a:ext>
                  </a:extLst>
                </a:gridCol>
              </a:tblGrid>
              <a:tr h="370840">
                <a:tc>
                  <a:txBody>
                    <a:bodyPr/>
                    <a:lstStyle/>
                    <a:p>
                      <a:pPr algn="ctr"/>
                      <a:r>
                        <a:rPr lang="en-GB" sz="2000" dirty="0" err="1">
                          <a:solidFill>
                            <a:schemeClr val="tx1"/>
                          </a:solidFill>
                        </a:rPr>
                        <a:t>Opciones</a:t>
                      </a:r>
                      <a:endParaRPr lang="es-GB" sz="2000" dirty="0">
                        <a:solidFill>
                          <a:schemeClr val="tx1"/>
                        </a:solidFill>
                      </a:endParaRPr>
                    </a:p>
                  </a:txBody>
                  <a:tcPr anchor="ctr">
                    <a:noFill/>
                  </a:tcPr>
                </a:tc>
                <a:extLst>
                  <a:ext uri="{0D108BD9-81ED-4DB2-BD59-A6C34878D82A}">
                    <a16:rowId xmlns:a16="http://schemas.microsoft.com/office/drawing/2014/main" val="309872944"/>
                  </a:ext>
                </a:extLst>
              </a:tr>
              <a:tr h="370840">
                <a:tc>
                  <a:txBody>
                    <a:bodyPr/>
                    <a:lstStyle/>
                    <a:p>
                      <a:r>
                        <a:rPr lang="en-GB" sz="2000" dirty="0" err="1">
                          <a:solidFill>
                            <a:schemeClr val="tx1"/>
                          </a:solidFill>
                        </a:rPr>
                        <a:t>gente</a:t>
                      </a:r>
                      <a:endParaRPr lang="en-GB" sz="2000" dirty="0">
                        <a:solidFill>
                          <a:schemeClr val="tx1"/>
                        </a:solidFill>
                      </a:endParaRPr>
                    </a:p>
                  </a:txBody>
                  <a:tcPr>
                    <a:noFill/>
                  </a:tcPr>
                </a:tc>
                <a:extLst>
                  <a:ext uri="{0D108BD9-81ED-4DB2-BD59-A6C34878D82A}">
                    <a16:rowId xmlns:a16="http://schemas.microsoft.com/office/drawing/2014/main" val="3968492975"/>
                  </a:ext>
                </a:extLst>
              </a:tr>
              <a:tr h="370840">
                <a:tc>
                  <a:txBody>
                    <a:bodyPr/>
                    <a:lstStyle/>
                    <a:p>
                      <a:r>
                        <a:rPr lang="en-GB" sz="2000" dirty="0" err="1">
                          <a:solidFill>
                            <a:schemeClr val="tx1"/>
                          </a:solidFill>
                        </a:rPr>
                        <a:t>costumbres</a:t>
                      </a:r>
                      <a:endParaRPr lang="en-GB" sz="2000" dirty="0">
                        <a:solidFill>
                          <a:schemeClr val="tx1"/>
                        </a:solidFill>
                      </a:endParaRPr>
                    </a:p>
                  </a:txBody>
                  <a:tcPr>
                    <a:noFill/>
                  </a:tcPr>
                </a:tc>
                <a:extLst>
                  <a:ext uri="{0D108BD9-81ED-4DB2-BD59-A6C34878D82A}">
                    <a16:rowId xmlns:a16="http://schemas.microsoft.com/office/drawing/2014/main" val="3378521457"/>
                  </a:ext>
                </a:extLst>
              </a:tr>
              <a:tr h="370840">
                <a:tc>
                  <a:txBody>
                    <a:bodyPr/>
                    <a:lstStyle/>
                    <a:p>
                      <a:r>
                        <a:rPr lang="en-GB" sz="2000" dirty="0" err="1">
                          <a:solidFill>
                            <a:schemeClr val="tx1"/>
                          </a:solidFill>
                        </a:rPr>
                        <a:t>museos</a:t>
                      </a:r>
                      <a:endParaRPr lang="en-GB" sz="2000" dirty="0">
                        <a:solidFill>
                          <a:schemeClr val="tx1"/>
                        </a:solidFill>
                      </a:endParaRPr>
                    </a:p>
                  </a:txBody>
                  <a:tcPr>
                    <a:noFill/>
                  </a:tcPr>
                </a:tc>
                <a:extLst>
                  <a:ext uri="{0D108BD9-81ED-4DB2-BD59-A6C34878D82A}">
                    <a16:rowId xmlns:a16="http://schemas.microsoft.com/office/drawing/2014/main" val="1834849641"/>
                  </a:ext>
                </a:extLst>
              </a:tr>
              <a:tr h="370840">
                <a:tc>
                  <a:txBody>
                    <a:bodyPr/>
                    <a:lstStyle/>
                    <a:p>
                      <a:r>
                        <a:rPr lang="en-GB" sz="2000" dirty="0" err="1">
                          <a:solidFill>
                            <a:schemeClr val="tx1"/>
                          </a:solidFill>
                        </a:rPr>
                        <a:t>ciudades</a:t>
                      </a:r>
                      <a:endParaRPr lang="en-GB" sz="2000" dirty="0">
                        <a:solidFill>
                          <a:schemeClr val="tx1"/>
                        </a:solidFill>
                      </a:endParaRPr>
                    </a:p>
                  </a:txBody>
                  <a:tcPr>
                    <a:noFill/>
                  </a:tcPr>
                </a:tc>
                <a:extLst>
                  <a:ext uri="{0D108BD9-81ED-4DB2-BD59-A6C34878D82A}">
                    <a16:rowId xmlns:a16="http://schemas.microsoft.com/office/drawing/2014/main" val="1291132633"/>
                  </a:ext>
                </a:extLst>
              </a:tr>
              <a:tr h="370840">
                <a:tc>
                  <a:txBody>
                    <a:bodyPr/>
                    <a:lstStyle/>
                    <a:p>
                      <a:r>
                        <a:rPr lang="en-GB" sz="2000" dirty="0" err="1">
                          <a:solidFill>
                            <a:schemeClr val="tx1"/>
                          </a:solidFill>
                        </a:rPr>
                        <a:t>música</a:t>
                      </a:r>
                      <a:endParaRPr lang="en-GB" sz="2000" dirty="0">
                        <a:solidFill>
                          <a:schemeClr val="tx1"/>
                        </a:solidFill>
                      </a:endParaRPr>
                    </a:p>
                  </a:txBody>
                  <a:tcPr>
                    <a:noFill/>
                  </a:tcPr>
                </a:tc>
                <a:extLst>
                  <a:ext uri="{0D108BD9-81ED-4DB2-BD59-A6C34878D82A}">
                    <a16:rowId xmlns:a16="http://schemas.microsoft.com/office/drawing/2014/main" val="1109887969"/>
                  </a:ext>
                </a:extLst>
              </a:tr>
              <a:tr h="370840">
                <a:tc>
                  <a:txBody>
                    <a:bodyPr/>
                    <a:lstStyle/>
                    <a:p>
                      <a:r>
                        <a:rPr lang="en-GB" sz="2000" dirty="0">
                          <a:solidFill>
                            <a:schemeClr val="tx1"/>
                          </a:solidFill>
                        </a:rPr>
                        <a:t>comida</a:t>
                      </a:r>
                    </a:p>
                  </a:txBody>
                  <a:tcPr>
                    <a:noFill/>
                  </a:tcPr>
                </a:tc>
                <a:extLst>
                  <a:ext uri="{0D108BD9-81ED-4DB2-BD59-A6C34878D82A}">
                    <a16:rowId xmlns:a16="http://schemas.microsoft.com/office/drawing/2014/main" val="4161156137"/>
                  </a:ext>
                </a:extLst>
              </a:tr>
              <a:tr h="370840">
                <a:tc>
                  <a:txBody>
                    <a:bodyPr/>
                    <a:lstStyle/>
                    <a:p>
                      <a:r>
                        <a:rPr lang="en-GB" sz="2000" dirty="0" err="1">
                          <a:solidFill>
                            <a:schemeClr val="tx1"/>
                          </a:solidFill>
                        </a:rPr>
                        <a:t>bebidas</a:t>
                      </a:r>
                      <a:endParaRPr lang="en-GB" sz="2000" dirty="0">
                        <a:solidFill>
                          <a:schemeClr val="tx1"/>
                        </a:solidFill>
                      </a:endParaRPr>
                    </a:p>
                  </a:txBody>
                  <a:tcPr>
                    <a:noFill/>
                  </a:tcPr>
                </a:tc>
                <a:extLst>
                  <a:ext uri="{0D108BD9-81ED-4DB2-BD59-A6C34878D82A}">
                    <a16:rowId xmlns:a16="http://schemas.microsoft.com/office/drawing/2014/main" val="2270514008"/>
                  </a:ext>
                </a:extLst>
              </a:tr>
              <a:tr h="370840">
                <a:tc>
                  <a:txBody>
                    <a:bodyPr/>
                    <a:lstStyle/>
                    <a:p>
                      <a:r>
                        <a:rPr lang="en-GB" sz="2000" dirty="0" err="1">
                          <a:solidFill>
                            <a:schemeClr val="tx1"/>
                          </a:solidFill>
                        </a:rPr>
                        <a:t>naturaleza</a:t>
                      </a:r>
                      <a:endParaRPr lang="en-GB" sz="2000" dirty="0">
                        <a:solidFill>
                          <a:schemeClr val="tx1"/>
                        </a:solidFill>
                      </a:endParaRP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675482" y="1009205"/>
            <a:ext cx="2057952" cy="430887"/>
          </a:xfrm>
          <a:prstGeom prst="rect">
            <a:avLst/>
          </a:prstGeom>
          <a:noFill/>
        </p:spPr>
        <p:txBody>
          <a:bodyPr wrap="square" rtlCol="0">
            <a:spAutoFit/>
          </a:bodyPr>
          <a:lstStyle/>
          <a:p>
            <a:r>
              <a:rPr lang="en-GB" sz="2200" b="1">
                <a:solidFill>
                  <a:srgbClr val="E56800"/>
                </a:solidFill>
              </a:rPr>
              <a:t>gente</a:t>
            </a:r>
            <a:endParaRPr lang="en-GB" sz="2200" b="1" dirty="0">
              <a:solidFill>
                <a:srgbClr val="E56800"/>
              </a:solidFill>
            </a:endParaRPr>
          </a:p>
        </p:txBody>
      </p:sp>
      <p:sp>
        <p:nvSpPr>
          <p:cNvPr id="4" name="CuadroTexto 3">
            <a:extLst>
              <a:ext uri="{FF2B5EF4-FFF2-40B4-BE49-F238E27FC236}">
                <a16:creationId xmlns:a16="http://schemas.microsoft.com/office/drawing/2014/main" id="{D2B4017C-BEA7-6346-AA4A-ED6013E27A99}"/>
              </a:ext>
            </a:extLst>
          </p:cNvPr>
          <p:cNvSpPr txBox="1"/>
          <p:nvPr/>
        </p:nvSpPr>
        <p:spPr>
          <a:xfrm>
            <a:off x="275638" y="171894"/>
            <a:ext cx="9244115" cy="400110"/>
          </a:xfrm>
          <a:prstGeom prst="rect">
            <a:avLst/>
          </a:prstGeom>
          <a:noFill/>
        </p:spPr>
        <p:txBody>
          <a:bodyPr wrap="square" rtlCol="0">
            <a:spAutoFit/>
          </a:bodyPr>
          <a:lstStyle/>
          <a:p>
            <a:r>
              <a:rPr lang="en-GB" sz="2000" b="1" dirty="0"/>
              <a:t>¿Por </a:t>
            </a:r>
            <a:r>
              <a:rPr lang="en-GB" sz="2000" b="1" dirty="0" err="1"/>
              <a:t>qué</a:t>
            </a:r>
            <a:r>
              <a:rPr lang="en-GB" sz="2000" b="1" dirty="0"/>
              <a:t> </a:t>
            </a:r>
            <a:r>
              <a:rPr lang="en-GB" sz="2000" b="1" dirty="0" err="1"/>
              <a:t>hacer</a:t>
            </a:r>
            <a:r>
              <a:rPr lang="en-GB" sz="2000" b="1" dirty="0"/>
              <a:t> un </a:t>
            </a:r>
            <a:r>
              <a:rPr lang="en-GB" sz="2000" b="1" dirty="0" err="1"/>
              <a:t>viaje</a:t>
            </a:r>
            <a:r>
              <a:rPr lang="en-GB" sz="2000" b="1" dirty="0"/>
              <a:t> a México? </a:t>
            </a:r>
            <a:r>
              <a:rPr lang="en-GB" sz="2000" b="1" dirty="0" err="1"/>
              <a:t>Aquí</a:t>
            </a:r>
            <a:r>
              <a:rPr lang="en-GB" sz="2000" b="1" dirty="0"/>
              <a:t> </a:t>
            </a:r>
            <a:r>
              <a:rPr lang="en-GB" sz="2000" b="1" dirty="0" err="1"/>
              <a:t>te</a:t>
            </a:r>
            <a:r>
              <a:rPr lang="en-GB" sz="2000" b="1" dirty="0"/>
              <a:t> </a:t>
            </a:r>
            <a:r>
              <a:rPr lang="en-GB" sz="2000" b="1" dirty="0" err="1"/>
              <a:t>damos</a:t>
            </a:r>
            <a:r>
              <a:rPr lang="en-GB" sz="2000" b="1" dirty="0"/>
              <a:t> </a:t>
            </a:r>
            <a:r>
              <a:rPr lang="en-GB" sz="2000" b="1" dirty="0" err="1"/>
              <a:t>cinco</a:t>
            </a:r>
            <a:r>
              <a:rPr lang="en-GB" sz="2000" b="1" dirty="0"/>
              <a:t> </a:t>
            </a:r>
            <a:r>
              <a:rPr lang="en-GB" sz="2000" b="1" dirty="0" err="1"/>
              <a:t>razones</a:t>
            </a:r>
            <a:r>
              <a:rPr lang="en-GB" sz="2000" b="1" dirty="0"/>
              <a:t>.</a:t>
            </a:r>
            <a:endParaRPr lang="es-GB" sz="2000" dirty="0"/>
          </a:p>
        </p:txBody>
      </p:sp>
      <p:sp>
        <p:nvSpPr>
          <p:cNvPr id="9" name="TextBox 7">
            <a:extLst>
              <a:ext uri="{FF2B5EF4-FFF2-40B4-BE49-F238E27FC236}">
                <a16:creationId xmlns:a16="http://schemas.microsoft.com/office/drawing/2014/main" id="{F6D8E170-B308-DA48-8AC1-2806B2E91D20}"/>
              </a:ext>
            </a:extLst>
          </p:cNvPr>
          <p:cNvSpPr txBox="1"/>
          <p:nvPr/>
        </p:nvSpPr>
        <p:spPr>
          <a:xfrm>
            <a:off x="1692812" y="2014661"/>
            <a:ext cx="2149912" cy="430887"/>
          </a:xfrm>
          <a:prstGeom prst="rect">
            <a:avLst/>
          </a:prstGeom>
          <a:noFill/>
        </p:spPr>
        <p:txBody>
          <a:bodyPr wrap="square" rtlCol="0">
            <a:spAutoFit/>
          </a:bodyPr>
          <a:lstStyle/>
          <a:p>
            <a:r>
              <a:rPr lang="en-GB" sz="2200" b="1">
                <a:solidFill>
                  <a:srgbClr val="E56800"/>
                </a:solidFill>
              </a:rPr>
              <a:t>naturaleza</a:t>
            </a:r>
            <a:endParaRPr lang="en-GB" sz="2200" b="1" dirty="0">
              <a:solidFill>
                <a:srgbClr val="E56800"/>
              </a:solidFill>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1675482" y="4298495"/>
            <a:ext cx="2149912" cy="430887"/>
          </a:xfrm>
          <a:prstGeom prst="rect">
            <a:avLst/>
          </a:prstGeom>
          <a:noFill/>
        </p:spPr>
        <p:txBody>
          <a:bodyPr wrap="square" rtlCol="0">
            <a:spAutoFit/>
          </a:bodyPr>
          <a:lstStyle/>
          <a:p>
            <a:r>
              <a:rPr lang="en-GB" sz="2200" b="1">
                <a:solidFill>
                  <a:srgbClr val="E56800"/>
                </a:solidFill>
              </a:rPr>
              <a:t>comida</a:t>
            </a:r>
            <a:endParaRPr lang="en-GB" sz="2200" b="1" dirty="0">
              <a:solidFill>
                <a:srgbClr val="E56800"/>
              </a:solidFill>
            </a:endParaRPr>
          </a:p>
        </p:txBody>
      </p:sp>
      <p:sp>
        <p:nvSpPr>
          <p:cNvPr id="11" name="TextBox 7">
            <a:extLst>
              <a:ext uri="{FF2B5EF4-FFF2-40B4-BE49-F238E27FC236}">
                <a16:creationId xmlns:a16="http://schemas.microsoft.com/office/drawing/2014/main" id="{8D2E8A95-C8F9-6748-8525-6906D2032AE2}"/>
              </a:ext>
            </a:extLst>
          </p:cNvPr>
          <p:cNvSpPr txBox="1"/>
          <p:nvPr/>
        </p:nvSpPr>
        <p:spPr>
          <a:xfrm>
            <a:off x="1692812" y="3011020"/>
            <a:ext cx="2149912" cy="430887"/>
          </a:xfrm>
          <a:prstGeom prst="rect">
            <a:avLst/>
          </a:prstGeom>
          <a:noFill/>
        </p:spPr>
        <p:txBody>
          <a:bodyPr wrap="square" rtlCol="0">
            <a:spAutoFit/>
          </a:bodyPr>
          <a:lstStyle/>
          <a:p>
            <a:r>
              <a:rPr lang="en-GB" sz="2200" b="1">
                <a:solidFill>
                  <a:srgbClr val="E56800"/>
                </a:solidFill>
              </a:rPr>
              <a:t>ciudades</a:t>
            </a:r>
            <a:endParaRPr lang="en-GB" sz="2200" b="1" dirty="0">
              <a:solidFill>
                <a:srgbClr val="E56800"/>
              </a:solidFill>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1709960" y="5294854"/>
            <a:ext cx="2295733" cy="430887"/>
          </a:xfrm>
          <a:prstGeom prst="rect">
            <a:avLst/>
          </a:prstGeom>
          <a:noFill/>
        </p:spPr>
        <p:txBody>
          <a:bodyPr wrap="square" rtlCol="0">
            <a:spAutoFit/>
          </a:bodyPr>
          <a:lstStyle/>
          <a:p>
            <a:r>
              <a:rPr lang="en-GB" sz="2200" b="1">
                <a:solidFill>
                  <a:srgbClr val="E56800"/>
                </a:solidFill>
              </a:rPr>
              <a:t>costumbres</a:t>
            </a:r>
            <a:endParaRPr lang="en-GB" sz="2200" b="1" dirty="0">
              <a:solidFill>
                <a:srgbClr val="E56800"/>
              </a:solidFill>
            </a:endParaRPr>
          </a:p>
        </p:txBody>
      </p:sp>
      <p:sp>
        <p:nvSpPr>
          <p:cNvPr id="14" name="Rectangle 13"/>
          <p:cNvSpPr/>
          <p:nvPr/>
        </p:nvSpPr>
        <p:spPr>
          <a:xfrm>
            <a:off x="8985540" y="4997272"/>
            <a:ext cx="2867430" cy="400110"/>
          </a:xfrm>
          <a:prstGeom prst="rect">
            <a:avLst/>
          </a:prstGeom>
          <a:solidFill>
            <a:schemeClr val="accent4">
              <a:lumMod val="20000"/>
              <a:lumOff val="80000"/>
            </a:schemeClr>
          </a:solidFill>
        </p:spPr>
        <p:txBody>
          <a:bodyPr wrap="square">
            <a:spAutoFit/>
          </a:bodyPr>
          <a:lstStyle/>
          <a:p>
            <a:r>
              <a:rPr lang="en-GB" sz="2000"/>
              <a:t>*el/la visitante - visitor</a:t>
            </a:r>
          </a:p>
        </p:txBody>
      </p:sp>
      <p:sp>
        <p:nvSpPr>
          <p:cNvPr id="22" name="Rectangle 21"/>
          <p:cNvSpPr/>
          <p:nvPr/>
        </p:nvSpPr>
        <p:spPr>
          <a:xfrm>
            <a:off x="9356774" y="5472304"/>
            <a:ext cx="2496196" cy="400110"/>
          </a:xfrm>
          <a:prstGeom prst="rect">
            <a:avLst/>
          </a:prstGeom>
          <a:solidFill>
            <a:schemeClr val="accent4">
              <a:lumMod val="20000"/>
              <a:lumOff val="80000"/>
            </a:schemeClr>
          </a:solidFill>
        </p:spPr>
        <p:txBody>
          <a:bodyPr wrap="none">
            <a:spAutoFit/>
          </a:bodyPr>
          <a:lstStyle/>
          <a:p>
            <a:r>
              <a:rPr lang="en-GB" sz="2000"/>
              <a:t>*el bosque - forest </a:t>
            </a:r>
          </a:p>
        </p:txBody>
      </p:sp>
      <p:pic>
        <p:nvPicPr>
          <p:cNvPr id="23" name="Picture 2" descr="people standing on corner road near concrete buildings during daytime">
            <a:extLst>
              <a:ext uri="{FF2B5EF4-FFF2-40B4-BE49-F238E27FC236}">
                <a16:creationId xmlns:a16="http://schemas.microsoft.com/office/drawing/2014/main" id="{6D5B052C-289A-044F-A1C1-CE395278C6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3020" y="201689"/>
            <a:ext cx="1614694" cy="1076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9848139" y="5947336"/>
            <a:ext cx="1967205" cy="400110"/>
          </a:xfrm>
          <a:prstGeom prst="rect">
            <a:avLst/>
          </a:prstGeom>
          <a:solidFill>
            <a:schemeClr val="accent4">
              <a:lumMod val="20000"/>
              <a:lumOff val="80000"/>
            </a:schemeClr>
          </a:solidFill>
        </p:spPr>
        <p:txBody>
          <a:bodyPr wrap="none">
            <a:spAutoFit/>
          </a:bodyPr>
          <a:lstStyle/>
          <a:p>
            <a:r>
              <a:rPr lang="en-GB" sz="2000"/>
              <a:t>*el lago - lake </a:t>
            </a:r>
          </a:p>
        </p:txBody>
      </p:sp>
      <p:sp>
        <p:nvSpPr>
          <p:cNvPr id="21" name="Oval 20"/>
          <p:cNvSpPr/>
          <p:nvPr/>
        </p:nvSpPr>
        <p:spPr>
          <a:xfrm>
            <a:off x="567605" y="2057486"/>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57589" y="1073444"/>
            <a:ext cx="500668"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77621" y="4323482"/>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123523" y="30336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140853" y="53227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56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1"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900ECE-4DFB-4921-915C-F8D4BBE89D6A}"/>
              </a:ext>
            </a:extLst>
          </p:cNvPr>
          <p:cNvSpPr>
            <a:spLocks noGrp="1"/>
          </p:cNvSpPr>
          <p:nvPr>
            <p:ph type="title"/>
          </p:nvPr>
        </p:nvSpPr>
        <p:spPr>
          <a:xfrm>
            <a:off x="0" y="213557"/>
            <a:ext cx="4813300" cy="637343"/>
          </a:xfrm>
        </p:spPr>
        <p:txBody>
          <a:bodyPr>
            <a:normAutofit/>
          </a:bodyPr>
          <a:lstStyle/>
          <a:p>
            <a:r>
              <a:rPr lang="en-GB" sz="2800" dirty="0"/>
              <a:t>Comida </a:t>
            </a:r>
            <a:r>
              <a:rPr lang="en-GB" sz="2800" dirty="0" err="1"/>
              <a:t>típia</a:t>
            </a:r>
            <a:r>
              <a:rPr lang="en-GB" sz="2800" dirty="0"/>
              <a:t> de México</a:t>
            </a:r>
          </a:p>
        </p:txBody>
      </p:sp>
      <p:pic>
        <p:nvPicPr>
          <p:cNvPr id="6" name="Picture 5" descr="A blue and orange sign&#10;&#10;Description automatically generated">
            <a:extLst>
              <a:ext uri="{FF2B5EF4-FFF2-40B4-BE49-F238E27FC236}">
                <a16:creationId xmlns:a16="http://schemas.microsoft.com/office/drawing/2014/main" id="{5DC88682-E262-48FE-90C5-03462E52A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6255">
            <a:off x="10422752" y="133167"/>
            <a:ext cx="1576663" cy="548645"/>
          </a:xfrm>
          <a:prstGeom prst="rect">
            <a:avLst/>
          </a:prstGeom>
        </p:spPr>
      </p:pic>
      <p:pic>
        <p:nvPicPr>
          <p:cNvPr id="7" name="Imagen 4">
            <a:extLst>
              <a:ext uri="{FF2B5EF4-FFF2-40B4-BE49-F238E27FC236}">
                <a16:creationId xmlns:a16="http://schemas.microsoft.com/office/drawing/2014/main" id="{7DD3EF45-8B0D-471C-8E08-A3EE240FBB4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8642" b="90947" l="7418" r="89973">
                        <a14:foregroundMark x1="59066" y1="89712" x2="52885" y2="91152"/>
                        <a14:foregroundMark x1="52885" y1="91152" x2="49588" y2="89712"/>
                        <a14:foregroundMark x1="13462" y1="51029" x2="7830" y2="51852"/>
                        <a14:foregroundMark x1="62363" y1="9465" x2="62088" y2="8642"/>
                        <a14:backgroundMark x1="43544" y1="11728" x2="40110" y2="17695"/>
                        <a14:backgroundMark x1="40110" y1="17695" x2="40110" y2="17695"/>
                        <a14:backgroundMark x1="43956" y1="12963" x2="43132" y2="16049"/>
                        <a14:backgroundMark x1="5907" y1="50000" x2="5495" y2="51235"/>
                      </a14:backgroundRemoval>
                    </a14:imgEffect>
                  </a14:imgLayer>
                </a14:imgProps>
              </a:ext>
              <a:ext uri="{28A0092B-C50C-407E-A947-70E740481C1C}">
                <a14:useLocalDpi xmlns:a14="http://schemas.microsoft.com/office/drawing/2010/main"/>
              </a:ext>
            </a:extLst>
          </a:blip>
          <a:stretch>
            <a:fillRect/>
          </a:stretch>
        </p:blipFill>
        <p:spPr>
          <a:xfrm>
            <a:off x="632184" y="1440045"/>
            <a:ext cx="2884755" cy="1925812"/>
          </a:xfrm>
          <a:prstGeom prst="rect">
            <a:avLst/>
          </a:prstGeom>
        </p:spPr>
      </p:pic>
      <p:sp>
        <p:nvSpPr>
          <p:cNvPr id="8" name="CuadroTexto 12">
            <a:extLst>
              <a:ext uri="{FF2B5EF4-FFF2-40B4-BE49-F238E27FC236}">
                <a16:creationId xmlns:a16="http://schemas.microsoft.com/office/drawing/2014/main" id="{5BA863EC-C4C1-4FB7-8E86-2F77C33AF07C}"/>
              </a:ext>
            </a:extLst>
          </p:cNvPr>
          <p:cNvSpPr txBox="1"/>
          <p:nvPr/>
        </p:nvSpPr>
        <p:spPr>
          <a:xfrm>
            <a:off x="1137739" y="3165802"/>
            <a:ext cx="120097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Tamales</a:t>
            </a:r>
          </a:p>
        </p:txBody>
      </p:sp>
      <p:sp>
        <p:nvSpPr>
          <p:cNvPr id="9" name="TextBox 8">
            <a:extLst>
              <a:ext uri="{FF2B5EF4-FFF2-40B4-BE49-F238E27FC236}">
                <a16:creationId xmlns:a16="http://schemas.microsoft.com/office/drawing/2014/main" id="{439DEFB4-A6B4-4CD1-B22C-56A7C23A92FB}"/>
              </a:ext>
            </a:extLst>
          </p:cNvPr>
          <p:cNvSpPr txBox="1"/>
          <p:nvPr/>
        </p:nvSpPr>
        <p:spPr>
          <a:xfrm>
            <a:off x="417250" y="3614461"/>
            <a:ext cx="3795935"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Tamales are made of corn-based dough with a meat, bean or cheese filling. They are usually steamed and come wrapped in a banana leaf.</a:t>
            </a:r>
          </a:p>
        </p:txBody>
      </p:sp>
      <p:pic>
        <p:nvPicPr>
          <p:cNvPr id="10" name="Picture 2" descr="Taco, Tacos, Comida Mexicana, México, Comida Callejera">
            <a:extLst>
              <a:ext uri="{FF2B5EF4-FFF2-40B4-BE49-F238E27FC236}">
                <a16:creationId xmlns:a16="http://schemas.microsoft.com/office/drawing/2014/main" id="{F54E6878-048A-4E64-8E50-F2295EFD0E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6676" y="1281368"/>
            <a:ext cx="2978759" cy="197653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2">
            <a:extLst>
              <a:ext uri="{FF2B5EF4-FFF2-40B4-BE49-F238E27FC236}">
                <a16:creationId xmlns:a16="http://schemas.microsoft.com/office/drawing/2014/main" id="{575E8939-2C5C-484F-95E3-B026181AD335}"/>
              </a:ext>
            </a:extLst>
          </p:cNvPr>
          <p:cNvSpPr txBox="1"/>
          <p:nvPr/>
        </p:nvSpPr>
        <p:spPr>
          <a:xfrm>
            <a:off x="5443426" y="3128418"/>
            <a:ext cx="90281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highlight>
                  <a:srgbClr val="FBF0D5"/>
                </a:highlight>
                <a:uLnTx/>
                <a:uFillTx/>
              </a:rPr>
              <a:t>Tacos</a:t>
            </a:r>
            <a:endParaRPr kumimoji="0" lang="es-GB" sz="2000" b="0" i="0" u="none" strike="noStrike" kern="0" cap="none" spc="0" normalizeH="0" baseline="0" noProof="0" dirty="0">
              <a:ln>
                <a:noFill/>
              </a:ln>
              <a:effectLst/>
              <a:highlight>
                <a:srgbClr val="FBF0D5"/>
              </a:highlight>
              <a:uLnTx/>
              <a:uFillTx/>
            </a:endParaRPr>
          </a:p>
        </p:txBody>
      </p:sp>
      <p:sp>
        <p:nvSpPr>
          <p:cNvPr id="12" name="TextBox 11">
            <a:extLst>
              <a:ext uri="{FF2B5EF4-FFF2-40B4-BE49-F238E27FC236}">
                <a16:creationId xmlns:a16="http://schemas.microsoft.com/office/drawing/2014/main" id="{0185C3CA-840A-41BB-A8F5-3795AE8F4A73}"/>
              </a:ext>
            </a:extLst>
          </p:cNvPr>
          <p:cNvSpPr txBox="1"/>
          <p:nvPr/>
        </p:nvSpPr>
        <p:spPr>
          <a:xfrm>
            <a:off x="4415675" y="3614461"/>
            <a:ext cx="3421285"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Tacos are a type of small tortilla wrap that can have all kinds of fillings (e.g., ground beef, cheese, vegetables).</a:t>
            </a:r>
          </a:p>
        </p:txBody>
      </p:sp>
      <p:sp>
        <p:nvSpPr>
          <p:cNvPr id="13" name="Rectangle 12">
            <a:extLst>
              <a:ext uri="{FF2B5EF4-FFF2-40B4-BE49-F238E27FC236}">
                <a16:creationId xmlns:a16="http://schemas.microsoft.com/office/drawing/2014/main" id="{3A33DB97-37E8-48FB-B23C-6889902BA707}"/>
              </a:ext>
            </a:extLst>
          </p:cNvPr>
          <p:cNvSpPr/>
          <p:nvPr/>
        </p:nvSpPr>
        <p:spPr>
          <a:xfrm>
            <a:off x="417250" y="918638"/>
            <a:ext cx="10094651"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2000" b="0" i="1" u="none" strike="noStrike" kern="0" cap="none" spc="0" normalizeH="0" baseline="0" noProof="0" dirty="0">
                <a:ln>
                  <a:noFill/>
                </a:ln>
                <a:effectLst/>
                <a:uLnTx/>
                <a:uFillTx/>
              </a:rPr>
              <a:t>México es </a:t>
            </a:r>
            <a:r>
              <a:rPr kumimoji="0" lang="en-GB" sz="2000" b="0" i="1" u="none" strike="noStrike" kern="0" cap="none" spc="0" normalizeH="0" baseline="0" noProof="0" dirty="0" err="1">
                <a:ln>
                  <a:noFill/>
                </a:ln>
                <a:effectLst/>
                <a:uLnTx/>
                <a:uFillTx/>
              </a:rPr>
              <a:t>conocido</a:t>
            </a:r>
            <a:r>
              <a:rPr kumimoji="0" lang="en-GB" sz="2000" b="0" i="1" u="none" strike="noStrike" kern="0" cap="none" spc="0" normalizeH="0" baseline="0" noProof="0" dirty="0">
                <a:ln>
                  <a:noFill/>
                </a:ln>
                <a:effectLst/>
                <a:uLnTx/>
                <a:uFillTx/>
              </a:rPr>
              <a:t> por sus </a:t>
            </a:r>
            <a:r>
              <a:rPr kumimoji="0" lang="en-GB" sz="2000" b="0" i="1" u="none" strike="noStrike" kern="0" cap="none" spc="0" normalizeH="0" baseline="0" noProof="0" dirty="0" err="1">
                <a:ln>
                  <a:noFill/>
                </a:ln>
                <a:effectLst/>
                <a:uLnTx/>
                <a:uFillTx/>
              </a:rPr>
              <a:t>platos</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deliciosos</a:t>
            </a:r>
            <a:r>
              <a:rPr kumimoji="0" lang="en-GB" sz="2000" b="0" i="1" u="none" strike="noStrike" kern="0" cap="none" spc="0" normalizeH="0" baseline="0" noProof="0" dirty="0">
                <a:ln>
                  <a:noFill/>
                </a:ln>
                <a:effectLst/>
                <a:uLnTx/>
                <a:uFillTx/>
              </a:rPr>
              <a:t>. Los </a:t>
            </a:r>
            <a:r>
              <a:rPr kumimoji="0" lang="en-GB" sz="2000" b="0" i="1" u="none" strike="noStrike" kern="0" cap="none" spc="0" normalizeH="0" baseline="0" noProof="0" dirty="0" err="1">
                <a:ln>
                  <a:noFill/>
                </a:ln>
                <a:effectLst/>
                <a:uLnTx/>
                <a:uFillTx/>
              </a:rPr>
              <a:t>mexicanos</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comen</a:t>
            </a:r>
            <a:r>
              <a:rPr kumimoji="0" lang="en-GB" sz="2000" b="0" i="1" u="none" strike="noStrike" kern="0" cap="none" spc="0" normalizeH="0" baseline="0" noProof="0" dirty="0">
                <a:ln>
                  <a:noFill/>
                </a:ln>
                <a:effectLst/>
                <a:uLnTx/>
                <a:uFillTx/>
              </a:rPr>
              <a:t> bien y </a:t>
            </a:r>
            <a:r>
              <a:rPr kumimoji="0" lang="en-GB" sz="2000" b="0" i="1" u="none" strike="noStrike" kern="0" cap="none" spc="0" normalizeH="0" baseline="0" noProof="0" dirty="0" err="1">
                <a:ln>
                  <a:noFill/>
                </a:ln>
                <a:effectLst/>
                <a:uLnTx/>
                <a:uFillTx/>
              </a:rPr>
              <a:t>preparan</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muchas</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cosas</a:t>
            </a:r>
            <a:r>
              <a:rPr kumimoji="0" lang="en-GB" sz="2000" b="0" i="1" u="none" strike="noStrike" kern="0" cap="none" spc="0" normalizeH="0" baseline="0" noProof="0" dirty="0">
                <a:ln>
                  <a:noFill/>
                </a:ln>
                <a:effectLst/>
                <a:uLnTx/>
                <a:uFillTx/>
              </a:rPr>
              <a:t> </a:t>
            </a:r>
            <a:r>
              <a:rPr kumimoji="0" lang="en-GB" sz="2000" b="0" i="1" u="none" strike="noStrike" kern="0" cap="none" spc="0" normalizeH="0" baseline="0" noProof="0" dirty="0" err="1">
                <a:ln>
                  <a:noFill/>
                </a:ln>
                <a:effectLst/>
                <a:uLnTx/>
                <a:uFillTx/>
              </a:rPr>
              <a:t>tradicionales</a:t>
            </a:r>
            <a:r>
              <a:rPr kumimoji="0" lang="en-GB" sz="2000" b="0" i="1" u="none" strike="noStrike" kern="0" cap="none" spc="0" normalizeH="0" baseline="0" noProof="0" dirty="0">
                <a:ln>
                  <a:noFill/>
                </a:ln>
                <a:effectLst/>
                <a:uLnTx/>
                <a:uFillTx/>
              </a:rPr>
              <a:t>: tacos, tamales, mole...</a:t>
            </a:r>
          </a:p>
        </p:txBody>
      </p:sp>
      <p:sp>
        <p:nvSpPr>
          <p:cNvPr id="14" name="TextBox 13">
            <a:extLst>
              <a:ext uri="{FF2B5EF4-FFF2-40B4-BE49-F238E27FC236}">
                <a16:creationId xmlns:a16="http://schemas.microsoft.com/office/drawing/2014/main" id="{2B53B31A-86CA-48BC-AB99-EDAB2DCF8A5A}"/>
              </a:ext>
            </a:extLst>
          </p:cNvPr>
          <p:cNvSpPr txBox="1"/>
          <p:nvPr/>
        </p:nvSpPr>
        <p:spPr>
          <a:xfrm>
            <a:off x="8242711" y="3406026"/>
            <a:ext cx="3916980"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Mole (‘mo-le’) is a traditional Mexican sauce. It may be made with chilli peppers, nuts, dried fruits, spices and seeds. The ingredients are roasted before being mixed with liquids to make a thick sauce. The sauce can be used with a range of dishes.</a:t>
            </a:r>
          </a:p>
        </p:txBody>
      </p:sp>
      <p:sp>
        <p:nvSpPr>
          <p:cNvPr id="15" name="CuadroTexto 12">
            <a:extLst>
              <a:ext uri="{FF2B5EF4-FFF2-40B4-BE49-F238E27FC236}">
                <a16:creationId xmlns:a16="http://schemas.microsoft.com/office/drawing/2014/main" id="{0E251E3E-78C7-43C5-BD33-5194AA4BA0AA}"/>
              </a:ext>
            </a:extLst>
          </p:cNvPr>
          <p:cNvSpPr txBox="1"/>
          <p:nvPr/>
        </p:nvSpPr>
        <p:spPr>
          <a:xfrm>
            <a:off x="9450954" y="3141643"/>
            <a:ext cx="80663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highlight>
                  <a:srgbClr val="FBF0D5"/>
                </a:highlight>
                <a:uLnTx/>
                <a:uFillTx/>
              </a:rPr>
              <a:t>Mole</a:t>
            </a:r>
            <a:endParaRPr kumimoji="0" lang="es-GB" sz="2000" b="0" i="0" u="none" strike="noStrike" kern="0" cap="none" spc="0" normalizeH="0" baseline="0" noProof="0" dirty="0">
              <a:ln>
                <a:noFill/>
              </a:ln>
              <a:effectLst/>
              <a:highlight>
                <a:srgbClr val="FBF0D5"/>
              </a:highlight>
              <a:uLnTx/>
              <a:uFillTx/>
            </a:endParaRPr>
          </a:p>
        </p:txBody>
      </p:sp>
      <p:pic>
        <p:nvPicPr>
          <p:cNvPr id="16" name="Picture 2" descr="Comida Mexicana, Enchiladas, Cebolla, Cena, Cocina">
            <a:extLst>
              <a:ext uri="{FF2B5EF4-FFF2-40B4-BE49-F238E27FC236}">
                <a16:creationId xmlns:a16="http://schemas.microsoft.com/office/drawing/2014/main" id="{B3AAF47F-9447-427C-8DCF-A756BC98B2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98537" y="1472170"/>
            <a:ext cx="2433101" cy="1622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CD3F4-D4F8-439F-B397-FBE1043A2A92}"/>
              </a:ext>
            </a:extLst>
          </p:cNvPr>
          <p:cNvSpPr>
            <a:spLocks noGrp="1"/>
          </p:cNvSpPr>
          <p:nvPr>
            <p:ph type="title"/>
          </p:nvPr>
        </p:nvSpPr>
        <p:spPr>
          <a:xfrm>
            <a:off x="0" y="213557"/>
            <a:ext cx="4427580" cy="535743"/>
          </a:xfrm>
        </p:spPr>
        <p:txBody>
          <a:bodyPr>
            <a:noAutofit/>
          </a:bodyPr>
          <a:lstStyle/>
          <a:p>
            <a:r>
              <a:rPr lang="en-GB" sz="2400" dirty="0"/>
              <a:t>Más </a:t>
            </a:r>
            <a:r>
              <a:rPr lang="en-GB" sz="2400" dirty="0" err="1"/>
              <a:t>cosas</a:t>
            </a:r>
            <a:r>
              <a:rPr lang="en-GB" sz="2400" dirty="0"/>
              <a:t> </a:t>
            </a:r>
            <a:r>
              <a:rPr lang="en-GB" sz="2400" dirty="0" err="1"/>
              <a:t>sobre</a:t>
            </a:r>
            <a:r>
              <a:rPr lang="en-GB" sz="2400" dirty="0"/>
              <a:t> México</a:t>
            </a:r>
          </a:p>
        </p:txBody>
      </p:sp>
      <p:sp>
        <p:nvSpPr>
          <p:cNvPr id="4" name="Rounded Rectangle 11">
            <a:extLst>
              <a:ext uri="{FF2B5EF4-FFF2-40B4-BE49-F238E27FC236}">
                <a16:creationId xmlns:a16="http://schemas.microsoft.com/office/drawing/2014/main" id="{70715110-A5B2-4D41-8BF2-DCFDF5605C53}"/>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5" name="Title 1">
            <a:extLst>
              <a:ext uri="{FF2B5EF4-FFF2-40B4-BE49-F238E27FC236}">
                <a16:creationId xmlns:a16="http://schemas.microsoft.com/office/drawing/2014/main" id="{A0A418E8-B106-4F94-9980-872BE205F872}"/>
              </a:ext>
            </a:extLst>
          </p:cNvPr>
          <p:cNvSpPr txBox="1">
            <a:spLocks/>
          </p:cNvSpPr>
          <p:nvPr/>
        </p:nvSpPr>
        <p:spPr>
          <a:xfrm>
            <a:off x="0" y="749858"/>
            <a:ext cx="10179314" cy="596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¿Es A o B? ¿</a:t>
            </a:r>
            <a:r>
              <a:rPr kumimoji="0" lang="en-US"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Qué</a:t>
            </a:r>
            <a:r>
              <a:rPr kumimoji="0" lang="en-US"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US"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significa</a:t>
            </a:r>
            <a:r>
              <a:rPr kumimoji="0" lang="en-US"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US"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su</a:t>
            </a:r>
            <a:r>
              <a:rPr kumimoji="0" lang="en-US"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 ‘his’, ‘her’ or ‘its’?</a:t>
            </a:r>
            <a:endPar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graphicFrame>
        <p:nvGraphicFramePr>
          <p:cNvPr id="6" name="Table 5">
            <a:extLst>
              <a:ext uri="{FF2B5EF4-FFF2-40B4-BE49-F238E27FC236}">
                <a16:creationId xmlns:a16="http://schemas.microsoft.com/office/drawing/2014/main" id="{1C9AC8E8-8D41-420B-A8CF-D1930D0D78EB}"/>
              </a:ext>
            </a:extLst>
          </p:cNvPr>
          <p:cNvGraphicFramePr>
            <a:graphicFrameLocks noGrp="1"/>
          </p:cNvGraphicFramePr>
          <p:nvPr>
            <p:extLst>
              <p:ext uri="{D42A27DB-BD31-4B8C-83A1-F6EECF244321}">
                <p14:modId xmlns:p14="http://schemas.microsoft.com/office/powerpoint/2010/main" val="847796921"/>
              </p:ext>
            </p:extLst>
          </p:nvPr>
        </p:nvGraphicFramePr>
        <p:xfrm>
          <a:off x="810127" y="1346201"/>
          <a:ext cx="7882176" cy="5057219"/>
        </p:xfrm>
        <a:graphic>
          <a:graphicData uri="http://schemas.openxmlformats.org/drawingml/2006/table">
            <a:tbl>
              <a:tblPr firstRow="1" bandRow="1"/>
              <a:tblGrid>
                <a:gridCol w="654658">
                  <a:extLst>
                    <a:ext uri="{9D8B030D-6E8A-4147-A177-3AD203B41FA5}">
                      <a16:colId xmlns:a16="http://schemas.microsoft.com/office/drawing/2014/main" val="20000"/>
                    </a:ext>
                  </a:extLst>
                </a:gridCol>
                <a:gridCol w="1102290">
                  <a:extLst>
                    <a:ext uri="{9D8B030D-6E8A-4147-A177-3AD203B41FA5}">
                      <a16:colId xmlns:a16="http://schemas.microsoft.com/office/drawing/2014/main" val="20001"/>
                    </a:ext>
                  </a:extLst>
                </a:gridCol>
                <a:gridCol w="2192055">
                  <a:extLst>
                    <a:ext uri="{9D8B030D-6E8A-4147-A177-3AD203B41FA5}">
                      <a16:colId xmlns:a16="http://schemas.microsoft.com/office/drawing/2014/main" val="20002"/>
                    </a:ext>
                  </a:extLst>
                </a:gridCol>
                <a:gridCol w="2217107">
                  <a:extLst>
                    <a:ext uri="{9D8B030D-6E8A-4147-A177-3AD203B41FA5}">
                      <a16:colId xmlns:a16="http://schemas.microsoft.com/office/drawing/2014/main" val="4119939346"/>
                    </a:ext>
                  </a:extLst>
                </a:gridCol>
                <a:gridCol w="1716066">
                  <a:extLst>
                    <a:ext uri="{9D8B030D-6E8A-4147-A177-3AD203B41FA5}">
                      <a16:colId xmlns:a16="http://schemas.microsoft.com/office/drawing/2014/main" val="1722445553"/>
                    </a:ext>
                  </a:extLst>
                </a:gridCol>
              </a:tblGrid>
              <a:tr h="796359">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US" sz="2400" dirty="0">
                          <a:solidFill>
                            <a:schemeClr val="tx1"/>
                          </a:solidFill>
                        </a:rPr>
                        <a:t>¿</a:t>
                      </a:r>
                      <a:r>
                        <a:rPr lang="en-US" sz="2400" dirty="0" err="1">
                          <a:solidFill>
                            <a:schemeClr val="tx1"/>
                          </a:solidFill>
                        </a:rPr>
                        <a:t>Su</a:t>
                      </a:r>
                      <a:r>
                        <a:rPr lang="en-US" sz="2400" dirty="0">
                          <a:solidFill>
                            <a:schemeClr val="tx1"/>
                          </a:solidFill>
                        </a:rPr>
                        <a:t> o sus?</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US" sz="2400" dirty="0">
                          <a:solidFill>
                            <a:schemeClr val="tx1"/>
                          </a:solidFill>
                        </a:rPr>
                        <a:t>A</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US" sz="2400" dirty="0">
                          <a:solidFill>
                            <a:schemeClr val="tx1"/>
                          </a:solidFill>
                        </a:rPr>
                        <a:t>B</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gn="ctr"/>
                      <a:r>
                        <a:rPr lang="en-US" sz="2400">
                          <a:solidFill>
                            <a:schemeClr val="tx1"/>
                          </a:solidFill>
                        </a:rPr>
                        <a:t>‘His’,</a:t>
                      </a:r>
                      <a:r>
                        <a:rPr lang="en-US" sz="2400" baseline="0">
                          <a:solidFill>
                            <a:schemeClr val="tx1"/>
                          </a:solidFill>
                        </a:rPr>
                        <a:t> ‘her’ o ‘its’</a:t>
                      </a:r>
                      <a:endParaRPr lang="en-US" sz="24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7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a:solidFill>
                            <a:schemeClr val="tx1"/>
                          </a:solidFill>
                        </a:rPr>
                        <a:t>costumbre</a:t>
                      </a:r>
                      <a:endParaRPr lang="en-US" sz="2200" dirty="0">
                        <a:solidFill>
                          <a:schemeClr val="tx1"/>
                        </a:solidFill>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err="1">
                          <a:solidFill>
                            <a:schemeClr val="tx1"/>
                          </a:solidFill>
                        </a:rPr>
                        <a:t>costumbres</a:t>
                      </a:r>
                      <a:endParaRPr lang="en-US" sz="2200" dirty="0">
                        <a:solidFill>
                          <a:schemeClr val="tx1"/>
                        </a:solidFill>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US" sz="2000" dirty="0">
                        <a:solidFill>
                          <a:schemeClr val="tx1"/>
                        </a:solidFill>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0001"/>
                  </a:ext>
                </a:extLst>
              </a:tr>
              <a:tr h="69937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err="1">
                          <a:solidFill>
                            <a:schemeClr val="tx1"/>
                          </a:solidFill>
                        </a:rPr>
                        <a:t>canción</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a:solidFill>
                            <a:schemeClr val="tx1"/>
                          </a:solidFill>
                        </a:rPr>
                        <a:t>canciones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US" sz="20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7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i="0" dirty="0" err="1">
                          <a:solidFill>
                            <a:schemeClr val="tx1"/>
                          </a:solidFill>
                        </a:rPr>
                        <a:t>película</a:t>
                      </a:r>
                      <a:endParaRPr lang="en-US" sz="2200" i="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i="0" dirty="0" err="1">
                          <a:solidFill>
                            <a:schemeClr val="tx1"/>
                          </a:solidFill>
                        </a:rPr>
                        <a:t>películas</a:t>
                      </a:r>
                      <a:endParaRPr lang="en-US" sz="2200" i="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US" sz="20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0003"/>
                  </a:ext>
                </a:extLst>
              </a:tr>
              <a:tr h="69937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err="1">
                          <a:solidFill>
                            <a:schemeClr val="tx1"/>
                          </a:solidFill>
                        </a:rPr>
                        <a:t>poema</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err="1">
                          <a:solidFill>
                            <a:schemeClr val="tx1"/>
                          </a:solidFill>
                        </a:rPr>
                        <a:t>poemas</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US" sz="20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7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a:solidFill>
                            <a:schemeClr val="tx1"/>
                          </a:solidFill>
                        </a:rPr>
                        <a:t>forma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US" sz="2200" dirty="0" err="1">
                          <a:solidFill>
                            <a:schemeClr val="tx1"/>
                          </a:solidFill>
                        </a:rPr>
                        <a:t>formas</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endParaRPr lang="en-US" sz="20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0005"/>
                  </a:ext>
                </a:extLst>
              </a:tr>
              <a:tr h="737369">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4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US"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tx1"/>
                          </a:solidFill>
                        </a:rPr>
                        <a:t>edificio</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a:solidFill>
                            <a:schemeClr val="tx1"/>
                          </a:solidFill>
                        </a:rPr>
                        <a:t>edificios</a:t>
                      </a:r>
                      <a:endParaRPr lang="en-US" sz="22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 name="Action Button: Custom 16">
            <a:hlinkClick r:id="" action="ppaction://noaction" highlightClick="1">
              <a:snd r:embed="rId3" name="México es un país con mucha cultura Sus.wav"/>
            </a:hlinkClick>
            <a:extLst>
              <a:ext uri="{FF2B5EF4-FFF2-40B4-BE49-F238E27FC236}">
                <a16:creationId xmlns:a16="http://schemas.microsoft.com/office/drawing/2014/main" id="{2A0E875A-5E98-486F-B94F-C32C761947A2}"/>
              </a:ext>
            </a:extLst>
          </p:cNvPr>
          <p:cNvSpPr/>
          <p:nvPr/>
        </p:nvSpPr>
        <p:spPr>
          <a:xfrm>
            <a:off x="934846" y="2280912"/>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8" name="Action Button: Custom 16">
            <a:hlinkClick r:id="" action="ppaction://noaction" highlightClick="1">
              <a:snd r:embed="rId4" name="Natalia LaFourcade canta muy bien Su.wav"/>
            </a:hlinkClick>
            <a:extLst>
              <a:ext uri="{FF2B5EF4-FFF2-40B4-BE49-F238E27FC236}">
                <a16:creationId xmlns:a16="http://schemas.microsoft.com/office/drawing/2014/main" id="{5BCD6335-1319-4689-82E2-9D6C29CA6B5A}"/>
              </a:ext>
            </a:extLst>
          </p:cNvPr>
          <p:cNvSpPr/>
          <p:nvPr/>
        </p:nvSpPr>
        <p:spPr>
          <a:xfrm>
            <a:off x="922146" y="2992112"/>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9" name="Action Button: Custom 16">
            <a:hlinkClick r:id="" action="ppaction://noaction" highlightClick="1">
              <a:snd r:embed="rId5" name="Gael García Bernal es actor, pero también es director Sus.wav"/>
            </a:hlinkClick>
            <a:extLst>
              <a:ext uri="{FF2B5EF4-FFF2-40B4-BE49-F238E27FC236}">
                <a16:creationId xmlns:a16="http://schemas.microsoft.com/office/drawing/2014/main" id="{F66F7A36-0031-4B1C-9322-4D928748638F}"/>
              </a:ext>
            </a:extLst>
          </p:cNvPr>
          <p:cNvSpPr/>
          <p:nvPr/>
        </p:nvSpPr>
        <p:spPr>
          <a:xfrm>
            <a:off x="934846" y="3677679"/>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10" name="Action Button: Custom 16">
            <a:hlinkClick r:id="" action="ppaction://noaction" highlightClick="1">
              <a:snd r:embed="rId6" name="Octavio Paz es el único autor mexicano con un Premio Nobel de Literatura.wav"/>
            </a:hlinkClick>
            <a:extLst>
              <a:ext uri="{FF2B5EF4-FFF2-40B4-BE49-F238E27FC236}">
                <a16:creationId xmlns:a16="http://schemas.microsoft.com/office/drawing/2014/main" id="{B8600454-42C8-43E7-AF6D-2D0771F2F56E}"/>
              </a:ext>
            </a:extLst>
          </p:cNvPr>
          <p:cNvSpPr/>
          <p:nvPr/>
        </p:nvSpPr>
        <p:spPr>
          <a:xfrm>
            <a:off x="922146" y="4406584"/>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11" name="Action Button: Custom 16">
            <a:hlinkClick r:id="" action="ppaction://noaction" highlightClick="1">
              <a:snd r:embed="rId7" name="Frida Kahlo es una artista muy especial Su.wav"/>
            </a:hlinkClick>
            <a:extLst>
              <a:ext uri="{FF2B5EF4-FFF2-40B4-BE49-F238E27FC236}">
                <a16:creationId xmlns:a16="http://schemas.microsoft.com/office/drawing/2014/main" id="{57AEE85B-892B-4A5A-B7C9-92F7CB75E3B6}"/>
              </a:ext>
            </a:extLst>
          </p:cNvPr>
          <p:cNvSpPr/>
          <p:nvPr/>
        </p:nvSpPr>
        <p:spPr>
          <a:xfrm>
            <a:off x="934846" y="5094060"/>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12" name="Action Button: Custom 16">
            <a:hlinkClick r:id="" action="ppaction://noaction" highlightClick="1">
              <a:snd r:embed="rId8" name="La zona de Toniná fue muy importante para la comunidad mexicana Sus.wav"/>
            </a:hlinkClick>
            <a:extLst>
              <a:ext uri="{FF2B5EF4-FFF2-40B4-BE49-F238E27FC236}">
                <a16:creationId xmlns:a16="http://schemas.microsoft.com/office/drawing/2014/main" id="{D908D623-AAFF-41D2-971F-78DE47C32AE4}"/>
              </a:ext>
            </a:extLst>
          </p:cNvPr>
          <p:cNvSpPr/>
          <p:nvPr/>
        </p:nvSpPr>
        <p:spPr>
          <a:xfrm>
            <a:off x="934846" y="5811423"/>
            <a:ext cx="437106"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13" name="TextBox 12">
            <a:extLst>
              <a:ext uri="{FF2B5EF4-FFF2-40B4-BE49-F238E27FC236}">
                <a16:creationId xmlns:a16="http://schemas.microsoft.com/office/drawing/2014/main" id="{9B322E02-22B0-4A33-B60C-7D41DD74F494}"/>
              </a:ext>
            </a:extLst>
          </p:cNvPr>
          <p:cNvSpPr txBox="1"/>
          <p:nvPr/>
        </p:nvSpPr>
        <p:spPr>
          <a:xfrm>
            <a:off x="1485902" y="2280912"/>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effectLst/>
                <a:uLnTx/>
                <a:uFillTx/>
              </a:rPr>
              <a:t>Sus</a:t>
            </a:r>
            <a:endParaRPr kumimoji="0" lang="en-US" sz="2400" b="0" i="0" u="none" strike="noStrike" kern="0" cap="none" spc="0" normalizeH="0" baseline="0" noProof="0" dirty="0">
              <a:ln>
                <a:noFill/>
              </a:ln>
              <a:effectLst/>
              <a:uLnTx/>
              <a:uFillTx/>
            </a:endParaRPr>
          </a:p>
        </p:txBody>
      </p:sp>
      <p:sp>
        <p:nvSpPr>
          <p:cNvPr id="14" name="TextBox 13">
            <a:extLst>
              <a:ext uri="{FF2B5EF4-FFF2-40B4-BE49-F238E27FC236}">
                <a16:creationId xmlns:a16="http://schemas.microsoft.com/office/drawing/2014/main" id="{CD39C600-6335-476A-A531-FFE2E35508BA}"/>
              </a:ext>
            </a:extLst>
          </p:cNvPr>
          <p:cNvSpPr txBox="1"/>
          <p:nvPr/>
        </p:nvSpPr>
        <p:spPr>
          <a:xfrm>
            <a:off x="1485902" y="2968157"/>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effectLst/>
                <a:uLnTx/>
                <a:uFillTx/>
              </a:rPr>
              <a:t>Su</a:t>
            </a:r>
            <a:endParaRPr kumimoji="0" lang="en-US" sz="2400" b="0" i="0" u="none" strike="noStrike" kern="0" cap="none" spc="0" normalizeH="0" baseline="0" noProof="0" dirty="0">
              <a:ln>
                <a:noFill/>
              </a:ln>
              <a:effectLst/>
              <a:uLnTx/>
              <a:uFillTx/>
            </a:endParaRPr>
          </a:p>
        </p:txBody>
      </p:sp>
      <p:sp>
        <p:nvSpPr>
          <p:cNvPr id="15" name="TextBox 14">
            <a:extLst>
              <a:ext uri="{FF2B5EF4-FFF2-40B4-BE49-F238E27FC236}">
                <a16:creationId xmlns:a16="http://schemas.microsoft.com/office/drawing/2014/main" id="{11816273-8483-4228-AC2B-ABDCFA6D0F3E}"/>
              </a:ext>
            </a:extLst>
          </p:cNvPr>
          <p:cNvSpPr txBox="1"/>
          <p:nvPr/>
        </p:nvSpPr>
        <p:spPr>
          <a:xfrm>
            <a:off x="1498602" y="4415957"/>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Sus</a:t>
            </a:r>
          </a:p>
        </p:txBody>
      </p:sp>
      <p:sp>
        <p:nvSpPr>
          <p:cNvPr id="16" name="TextBox 15">
            <a:extLst>
              <a:ext uri="{FF2B5EF4-FFF2-40B4-BE49-F238E27FC236}">
                <a16:creationId xmlns:a16="http://schemas.microsoft.com/office/drawing/2014/main" id="{EDFAAE6F-33A6-42AD-AD27-3FF8B5E67B45}"/>
              </a:ext>
            </a:extLst>
          </p:cNvPr>
          <p:cNvSpPr txBox="1"/>
          <p:nvPr/>
        </p:nvSpPr>
        <p:spPr>
          <a:xfrm>
            <a:off x="1498602" y="3692057"/>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Sus</a:t>
            </a:r>
          </a:p>
        </p:txBody>
      </p:sp>
      <p:sp>
        <p:nvSpPr>
          <p:cNvPr id="17" name="TextBox 16">
            <a:extLst>
              <a:ext uri="{FF2B5EF4-FFF2-40B4-BE49-F238E27FC236}">
                <a16:creationId xmlns:a16="http://schemas.microsoft.com/office/drawing/2014/main" id="{58F52EBC-CEC7-4E14-BEC3-5AB92809339E}"/>
              </a:ext>
            </a:extLst>
          </p:cNvPr>
          <p:cNvSpPr txBox="1"/>
          <p:nvPr/>
        </p:nvSpPr>
        <p:spPr>
          <a:xfrm>
            <a:off x="1508336" y="5104259"/>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Su</a:t>
            </a:r>
            <a:endParaRPr kumimoji="0" lang="en-US" sz="2400" b="0"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4FAD5061-732C-45D8-9203-4D28728EC5AF}"/>
              </a:ext>
            </a:extLst>
          </p:cNvPr>
          <p:cNvSpPr txBox="1"/>
          <p:nvPr/>
        </p:nvSpPr>
        <p:spPr>
          <a:xfrm>
            <a:off x="1511302" y="5792561"/>
            <a:ext cx="10365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Sus</a:t>
            </a:r>
          </a:p>
        </p:txBody>
      </p:sp>
      <p:sp>
        <p:nvSpPr>
          <p:cNvPr id="19" name="Rounded Rectangle 31">
            <a:extLst>
              <a:ext uri="{FF2B5EF4-FFF2-40B4-BE49-F238E27FC236}">
                <a16:creationId xmlns:a16="http://schemas.microsoft.com/office/drawing/2014/main" id="{3C6EC5B7-7010-4E36-A12A-26EE4E289F84}"/>
              </a:ext>
            </a:extLst>
          </p:cNvPr>
          <p:cNvSpPr/>
          <p:nvPr/>
        </p:nvSpPr>
        <p:spPr>
          <a:xfrm>
            <a:off x="4759130" y="2185171"/>
            <a:ext cx="2192055" cy="67274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0" name="Rounded Rectangle 32">
            <a:extLst>
              <a:ext uri="{FF2B5EF4-FFF2-40B4-BE49-F238E27FC236}">
                <a16:creationId xmlns:a16="http://schemas.microsoft.com/office/drawing/2014/main" id="{CEBF5B61-776B-49B3-A896-C281DBB05926}"/>
              </a:ext>
            </a:extLst>
          </p:cNvPr>
          <p:cNvSpPr/>
          <p:nvPr/>
        </p:nvSpPr>
        <p:spPr>
          <a:xfrm>
            <a:off x="2611627" y="2890159"/>
            <a:ext cx="2147503" cy="61085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1" name="Action Button: Custom 16">
            <a:hlinkClick r:id="" action="ppaction://noaction" highlightClick="1">
              <a:snd r:embed="rId9" name="México es un país con mucha cultura Sus costumbres son conocidas en todas partes del mundo.wav"/>
            </a:hlinkClick>
            <a:extLst>
              <a:ext uri="{FF2B5EF4-FFF2-40B4-BE49-F238E27FC236}">
                <a16:creationId xmlns:a16="http://schemas.microsoft.com/office/drawing/2014/main" id="{54863E66-4A1D-4088-ADE7-091A9D2B0850}"/>
              </a:ext>
            </a:extLst>
          </p:cNvPr>
          <p:cNvSpPr/>
          <p:nvPr/>
        </p:nvSpPr>
        <p:spPr>
          <a:xfrm>
            <a:off x="271772" y="2280912"/>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22" name="Action Button: Custom 16">
            <a:hlinkClick r:id="" action="ppaction://noaction" highlightClick="1">
              <a:snd r:embed="rId10" name="Natalia LaFourcade canta muy bien. Su canción Un Canto por México, es muy popular.wav"/>
            </a:hlinkClick>
            <a:extLst>
              <a:ext uri="{FF2B5EF4-FFF2-40B4-BE49-F238E27FC236}">
                <a16:creationId xmlns:a16="http://schemas.microsoft.com/office/drawing/2014/main" id="{C7E9CA3C-3CA1-4641-9CA1-ACB7BC129000}"/>
              </a:ext>
            </a:extLst>
          </p:cNvPr>
          <p:cNvSpPr/>
          <p:nvPr/>
        </p:nvSpPr>
        <p:spPr>
          <a:xfrm>
            <a:off x="259072" y="2992112"/>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23" name="Action Button: Custom 16">
            <a:hlinkClick r:id="" action="ppaction://noaction" highlightClick="1">
              <a:snd r:embed="rId11" name="Gael García Bernal es actor, pero también es director Sus películas tienen mucho éxito.wav"/>
            </a:hlinkClick>
            <a:extLst>
              <a:ext uri="{FF2B5EF4-FFF2-40B4-BE49-F238E27FC236}">
                <a16:creationId xmlns:a16="http://schemas.microsoft.com/office/drawing/2014/main" id="{2EC89DCF-5CEE-485A-9E6A-3C111DE55087}"/>
              </a:ext>
            </a:extLst>
          </p:cNvPr>
          <p:cNvSpPr/>
          <p:nvPr/>
        </p:nvSpPr>
        <p:spPr>
          <a:xfrm>
            <a:off x="271772" y="3677679"/>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24" name="Action Button: Custom 16">
            <a:hlinkClick r:id="" action="ppaction://noaction" highlightClick="1">
              <a:snd r:embed="rId12" name="Octavio Paz es el único autor mexicano con un Premio Nobel de Literatura Sus poemas hablan sobre la vida y la naturaleza.wav"/>
            </a:hlinkClick>
            <a:extLst>
              <a:ext uri="{FF2B5EF4-FFF2-40B4-BE49-F238E27FC236}">
                <a16:creationId xmlns:a16="http://schemas.microsoft.com/office/drawing/2014/main" id="{77FC77BD-90E9-4258-85BA-32FA3C6A65F1}"/>
              </a:ext>
            </a:extLst>
          </p:cNvPr>
          <p:cNvSpPr/>
          <p:nvPr/>
        </p:nvSpPr>
        <p:spPr>
          <a:xfrm>
            <a:off x="259072" y="4406584"/>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25" name="Action Button: Custom 16">
            <a:hlinkClick r:id="" action="ppaction://noaction" highlightClick="1">
              <a:snd r:embed="rId13" name="Frida Kahlo es una artista muy especial Su forma de pintar es única.wav"/>
            </a:hlinkClick>
            <a:extLst>
              <a:ext uri="{FF2B5EF4-FFF2-40B4-BE49-F238E27FC236}">
                <a16:creationId xmlns:a16="http://schemas.microsoft.com/office/drawing/2014/main" id="{330C03A3-ECEA-46A9-B61E-5DF2C3131F62}"/>
              </a:ext>
            </a:extLst>
          </p:cNvPr>
          <p:cNvSpPr/>
          <p:nvPr/>
        </p:nvSpPr>
        <p:spPr>
          <a:xfrm>
            <a:off x="271772" y="5094060"/>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26" name="Action Button: Custom 16">
            <a:hlinkClick r:id="" action="ppaction://noaction" highlightClick="1">
              <a:snd r:embed="rId14" name="La zona de Toniná fue muy importante para la comunidad mexicana Sus edificios son un símbolo del Sol y la Tierra.wav"/>
            </a:hlinkClick>
            <a:extLst>
              <a:ext uri="{FF2B5EF4-FFF2-40B4-BE49-F238E27FC236}">
                <a16:creationId xmlns:a16="http://schemas.microsoft.com/office/drawing/2014/main" id="{48BE476C-D0A4-4AFF-A8ED-ED8870147F6A}"/>
              </a:ext>
            </a:extLst>
          </p:cNvPr>
          <p:cNvSpPr/>
          <p:nvPr/>
        </p:nvSpPr>
        <p:spPr>
          <a:xfrm>
            <a:off x="258499" y="5811423"/>
            <a:ext cx="437106" cy="396000"/>
          </a:xfrm>
          <a:prstGeom prst="actionButtonBlank">
            <a:avLst/>
          </a:prstGeom>
          <a:solidFill>
            <a:srgbClr val="FFC000">
              <a:lumMod val="20000"/>
              <a:lumOff val="80000"/>
            </a:srgbClr>
          </a:solidFill>
          <a:ln w="12700" cap="flat" cmpd="sng" algn="ctr">
            <a:solidFill>
              <a:srgbClr val="5B9BD5">
                <a:lumMod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27" name="TextBox 26">
            <a:extLst>
              <a:ext uri="{FF2B5EF4-FFF2-40B4-BE49-F238E27FC236}">
                <a16:creationId xmlns:a16="http://schemas.microsoft.com/office/drawing/2014/main" id="{CDBD4B4C-F5F4-4103-8ECF-BD0A3BA3AA37}"/>
              </a:ext>
            </a:extLst>
          </p:cNvPr>
          <p:cNvSpPr txBox="1"/>
          <p:nvPr/>
        </p:nvSpPr>
        <p:spPr>
          <a:xfrm>
            <a:off x="7537693" y="2262897"/>
            <a:ext cx="59206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its</a:t>
            </a:r>
          </a:p>
        </p:txBody>
      </p:sp>
      <p:sp>
        <p:nvSpPr>
          <p:cNvPr id="28" name="TextBox 27">
            <a:extLst>
              <a:ext uri="{FF2B5EF4-FFF2-40B4-BE49-F238E27FC236}">
                <a16:creationId xmlns:a16="http://schemas.microsoft.com/office/drawing/2014/main" id="{073EE9B1-462C-4006-AEAB-13CEAA76B5E3}"/>
              </a:ext>
            </a:extLst>
          </p:cNvPr>
          <p:cNvSpPr txBox="1"/>
          <p:nvPr/>
        </p:nvSpPr>
        <p:spPr>
          <a:xfrm>
            <a:off x="7537694" y="2968157"/>
            <a:ext cx="72984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her</a:t>
            </a:r>
          </a:p>
        </p:txBody>
      </p:sp>
      <p:sp>
        <p:nvSpPr>
          <p:cNvPr id="29" name="TextBox 45">
            <a:extLst>
              <a:ext uri="{FF2B5EF4-FFF2-40B4-BE49-F238E27FC236}">
                <a16:creationId xmlns:a16="http://schemas.microsoft.com/office/drawing/2014/main" id="{D08D9DA4-9414-4A54-96A1-4F91E3BB1547}"/>
              </a:ext>
            </a:extLst>
          </p:cNvPr>
          <p:cNvSpPr txBox="1"/>
          <p:nvPr/>
        </p:nvSpPr>
        <p:spPr>
          <a:xfrm>
            <a:off x="7537694" y="3634171"/>
            <a:ext cx="72984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his</a:t>
            </a:r>
          </a:p>
        </p:txBody>
      </p:sp>
      <p:sp>
        <p:nvSpPr>
          <p:cNvPr id="30" name="TextBox 45">
            <a:extLst>
              <a:ext uri="{FF2B5EF4-FFF2-40B4-BE49-F238E27FC236}">
                <a16:creationId xmlns:a16="http://schemas.microsoft.com/office/drawing/2014/main" id="{F114FACC-CBAD-41E9-98D2-5D7769B070FE}"/>
              </a:ext>
            </a:extLst>
          </p:cNvPr>
          <p:cNvSpPr txBox="1"/>
          <p:nvPr/>
        </p:nvSpPr>
        <p:spPr>
          <a:xfrm>
            <a:off x="7537693" y="4406584"/>
            <a:ext cx="72984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his</a:t>
            </a:r>
          </a:p>
        </p:txBody>
      </p:sp>
      <p:sp>
        <p:nvSpPr>
          <p:cNvPr id="31" name="TextBox 45">
            <a:extLst>
              <a:ext uri="{FF2B5EF4-FFF2-40B4-BE49-F238E27FC236}">
                <a16:creationId xmlns:a16="http://schemas.microsoft.com/office/drawing/2014/main" id="{F547CF4F-02C7-4E1D-BACE-4605CD6386FE}"/>
              </a:ext>
            </a:extLst>
          </p:cNvPr>
          <p:cNvSpPr txBox="1"/>
          <p:nvPr/>
        </p:nvSpPr>
        <p:spPr>
          <a:xfrm>
            <a:off x="7537693" y="5051778"/>
            <a:ext cx="72984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her</a:t>
            </a:r>
          </a:p>
        </p:txBody>
      </p:sp>
      <p:sp>
        <p:nvSpPr>
          <p:cNvPr id="32" name="TextBox 44">
            <a:extLst>
              <a:ext uri="{FF2B5EF4-FFF2-40B4-BE49-F238E27FC236}">
                <a16:creationId xmlns:a16="http://schemas.microsoft.com/office/drawing/2014/main" id="{9BE54F06-979D-493E-9591-2B69745DEE31}"/>
              </a:ext>
            </a:extLst>
          </p:cNvPr>
          <p:cNvSpPr txBox="1"/>
          <p:nvPr/>
        </p:nvSpPr>
        <p:spPr>
          <a:xfrm>
            <a:off x="7606585" y="5849652"/>
            <a:ext cx="59206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its</a:t>
            </a:r>
          </a:p>
        </p:txBody>
      </p:sp>
      <p:pic>
        <p:nvPicPr>
          <p:cNvPr id="33" name="Imagen 9">
            <a:extLst>
              <a:ext uri="{FF2B5EF4-FFF2-40B4-BE49-F238E27FC236}">
                <a16:creationId xmlns:a16="http://schemas.microsoft.com/office/drawing/2014/main" id="{5E30EAA3-E998-4E08-BA25-53FB049AB1DA}"/>
              </a:ext>
            </a:extLst>
          </p:cNvPr>
          <p:cNvPicPr>
            <a:picLocks noChangeAspect="1"/>
          </p:cNvPicPr>
          <p:nvPr/>
        </p:nvPicPr>
        <p:blipFill>
          <a:blip r:embed="rId15"/>
          <a:stretch>
            <a:fillRect/>
          </a:stretch>
        </p:blipFill>
        <p:spPr>
          <a:xfrm>
            <a:off x="10545104" y="1194031"/>
            <a:ext cx="1520665" cy="1696127"/>
          </a:xfrm>
          <a:prstGeom prst="rect">
            <a:avLst/>
          </a:prstGeom>
        </p:spPr>
      </p:pic>
      <p:pic>
        <p:nvPicPr>
          <p:cNvPr id="34" name="Imagen 36">
            <a:extLst>
              <a:ext uri="{FF2B5EF4-FFF2-40B4-BE49-F238E27FC236}">
                <a16:creationId xmlns:a16="http://schemas.microsoft.com/office/drawing/2014/main" id="{1E9A6600-83BC-4519-A9A5-1A9F50F278B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930754" y="1194032"/>
            <a:ext cx="1420953" cy="1696127"/>
          </a:xfrm>
          <a:prstGeom prst="rect">
            <a:avLst/>
          </a:prstGeom>
        </p:spPr>
      </p:pic>
      <p:sp>
        <p:nvSpPr>
          <p:cNvPr id="35" name="Rounded Rectangle 32">
            <a:extLst>
              <a:ext uri="{FF2B5EF4-FFF2-40B4-BE49-F238E27FC236}">
                <a16:creationId xmlns:a16="http://schemas.microsoft.com/office/drawing/2014/main" id="{EFB3BB09-AC49-4355-8EC5-36A3DAA657A0}"/>
              </a:ext>
            </a:extLst>
          </p:cNvPr>
          <p:cNvSpPr/>
          <p:nvPr/>
        </p:nvSpPr>
        <p:spPr>
          <a:xfrm>
            <a:off x="4781405" y="3617459"/>
            <a:ext cx="2147503" cy="61085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6" name="Rounded Rectangle 32">
            <a:extLst>
              <a:ext uri="{FF2B5EF4-FFF2-40B4-BE49-F238E27FC236}">
                <a16:creationId xmlns:a16="http://schemas.microsoft.com/office/drawing/2014/main" id="{240CE4E0-709C-4CEA-9DA1-08523CEDAB48}"/>
              </a:ext>
            </a:extLst>
          </p:cNvPr>
          <p:cNvSpPr/>
          <p:nvPr/>
        </p:nvSpPr>
        <p:spPr>
          <a:xfrm>
            <a:off x="4781405" y="4296177"/>
            <a:ext cx="2147503" cy="61085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7" name="Rounded Rectangle 32">
            <a:extLst>
              <a:ext uri="{FF2B5EF4-FFF2-40B4-BE49-F238E27FC236}">
                <a16:creationId xmlns:a16="http://schemas.microsoft.com/office/drawing/2014/main" id="{59062553-B0E2-4847-8F6D-5E046D320F94}"/>
              </a:ext>
            </a:extLst>
          </p:cNvPr>
          <p:cNvSpPr/>
          <p:nvPr/>
        </p:nvSpPr>
        <p:spPr>
          <a:xfrm>
            <a:off x="2572464" y="5027440"/>
            <a:ext cx="2147503" cy="61085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8" name="Rounded Rectangle 32">
            <a:extLst>
              <a:ext uri="{FF2B5EF4-FFF2-40B4-BE49-F238E27FC236}">
                <a16:creationId xmlns:a16="http://schemas.microsoft.com/office/drawing/2014/main" id="{5700D278-963C-4CD7-B402-AB0075023848}"/>
              </a:ext>
            </a:extLst>
          </p:cNvPr>
          <p:cNvSpPr/>
          <p:nvPr/>
        </p:nvSpPr>
        <p:spPr>
          <a:xfrm>
            <a:off x="4781405" y="5717963"/>
            <a:ext cx="2147503" cy="610859"/>
          </a:xfrm>
          <a:prstGeom prst="roundRect">
            <a:avLst/>
          </a:prstGeom>
          <a:noFill/>
          <a:ln w="57150" cap="flat" cmpd="sng" algn="ctr">
            <a:solidFill>
              <a:srgbClr val="3A5EA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9" name="CuadroTexto 51">
            <a:extLst>
              <a:ext uri="{FF2B5EF4-FFF2-40B4-BE49-F238E27FC236}">
                <a16:creationId xmlns:a16="http://schemas.microsoft.com/office/drawing/2014/main" id="{9FD9F2BC-D897-410F-8749-1868CAA67DCD}"/>
              </a:ext>
            </a:extLst>
          </p:cNvPr>
          <p:cNvSpPr txBox="1"/>
          <p:nvPr/>
        </p:nvSpPr>
        <p:spPr>
          <a:xfrm>
            <a:off x="10483738" y="2398705"/>
            <a:ext cx="1643399"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Natalia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Lafourcade</a:t>
            </a:r>
          </a:p>
        </p:txBody>
      </p:sp>
      <p:sp>
        <p:nvSpPr>
          <p:cNvPr id="40" name="CuadroTexto 52">
            <a:extLst>
              <a:ext uri="{FF2B5EF4-FFF2-40B4-BE49-F238E27FC236}">
                <a16:creationId xmlns:a16="http://schemas.microsoft.com/office/drawing/2014/main" id="{B418DF35-04DF-4D22-8059-26BE44985092}"/>
              </a:ext>
            </a:extLst>
          </p:cNvPr>
          <p:cNvSpPr txBox="1"/>
          <p:nvPr/>
        </p:nvSpPr>
        <p:spPr>
          <a:xfrm>
            <a:off x="8702299" y="2449102"/>
            <a:ext cx="1898277"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Gael </a:t>
            </a:r>
          </a:p>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García Bernal</a:t>
            </a:r>
          </a:p>
        </p:txBody>
      </p:sp>
      <p:pic>
        <p:nvPicPr>
          <p:cNvPr id="41" name="Imagen 17">
            <a:extLst>
              <a:ext uri="{FF2B5EF4-FFF2-40B4-BE49-F238E27FC236}">
                <a16:creationId xmlns:a16="http://schemas.microsoft.com/office/drawing/2014/main" id="{01107491-AC41-476D-8D57-1B9D3EA4EE5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038590" y="3237355"/>
            <a:ext cx="1208607" cy="1322926"/>
          </a:xfrm>
          <a:prstGeom prst="rect">
            <a:avLst/>
          </a:prstGeom>
        </p:spPr>
      </p:pic>
      <p:sp>
        <p:nvSpPr>
          <p:cNvPr id="42" name="CuadroTexto 23">
            <a:extLst>
              <a:ext uri="{FF2B5EF4-FFF2-40B4-BE49-F238E27FC236}">
                <a16:creationId xmlns:a16="http://schemas.microsoft.com/office/drawing/2014/main" id="{2BC08751-45A4-4C42-BC31-FC676276B49C}"/>
              </a:ext>
            </a:extLst>
          </p:cNvPr>
          <p:cNvSpPr txBox="1"/>
          <p:nvPr/>
        </p:nvSpPr>
        <p:spPr>
          <a:xfrm>
            <a:off x="8825100" y="4518706"/>
            <a:ext cx="170431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Octavio Paz</a:t>
            </a:r>
          </a:p>
        </p:txBody>
      </p:sp>
      <p:pic>
        <p:nvPicPr>
          <p:cNvPr id="43" name="Imagen 21">
            <a:extLst>
              <a:ext uri="{FF2B5EF4-FFF2-40B4-BE49-F238E27FC236}">
                <a16:creationId xmlns:a16="http://schemas.microsoft.com/office/drawing/2014/main" id="{ABAD18CD-D394-44B9-BBF7-209CCA202AA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701598" y="3166195"/>
            <a:ext cx="1231530" cy="1470021"/>
          </a:xfrm>
          <a:prstGeom prst="rect">
            <a:avLst/>
          </a:prstGeom>
        </p:spPr>
      </p:pic>
      <p:sp>
        <p:nvSpPr>
          <p:cNvPr id="44" name="CuadroTexto 3">
            <a:extLst>
              <a:ext uri="{FF2B5EF4-FFF2-40B4-BE49-F238E27FC236}">
                <a16:creationId xmlns:a16="http://schemas.microsoft.com/office/drawing/2014/main" id="{816322E3-5D3B-495A-99AB-DD76948AB447}"/>
              </a:ext>
            </a:extLst>
          </p:cNvPr>
          <p:cNvSpPr txBox="1"/>
          <p:nvPr/>
        </p:nvSpPr>
        <p:spPr>
          <a:xfrm>
            <a:off x="10576872" y="4559219"/>
            <a:ext cx="156324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effectLst/>
                <a:highlight>
                  <a:srgbClr val="FBF0D5"/>
                </a:highlight>
                <a:uLnTx/>
                <a:uFillTx/>
              </a:rPr>
              <a:t>Frida Kahlo</a:t>
            </a:r>
          </a:p>
        </p:txBody>
      </p:sp>
      <p:sp>
        <p:nvSpPr>
          <p:cNvPr id="45" name="Rectangle 44">
            <a:extLst>
              <a:ext uri="{FF2B5EF4-FFF2-40B4-BE49-F238E27FC236}">
                <a16:creationId xmlns:a16="http://schemas.microsoft.com/office/drawing/2014/main" id="{BA1CCA40-98E6-4D9E-A41A-80102A884851}"/>
              </a:ext>
            </a:extLst>
          </p:cNvPr>
          <p:cNvSpPr/>
          <p:nvPr/>
        </p:nvSpPr>
        <p:spPr>
          <a:xfrm>
            <a:off x="1336894" y="6415365"/>
            <a:ext cx="7004669"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a:t>
            </a:r>
            <a:r>
              <a:rPr kumimoji="0" lang="en-US" sz="2000" b="0" i="0" u="none" strike="noStrike" kern="0" cap="none" spc="0" normalizeH="0" baseline="0" noProof="0" dirty="0" err="1">
                <a:ln>
                  <a:noFill/>
                </a:ln>
                <a:solidFill>
                  <a:schemeClr val="bg1"/>
                </a:solidFill>
                <a:effectLst/>
                <a:uLnTx/>
                <a:uFillTx/>
              </a:rPr>
              <a:t>fue</a:t>
            </a:r>
            <a:r>
              <a:rPr kumimoji="0" lang="en-US" sz="2000" b="0" i="0" u="none" strike="noStrike" kern="0" cap="none" spc="0" normalizeH="0" baseline="0" noProof="0" dirty="0">
                <a:ln>
                  <a:noFill/>
                </a:ln>
                <a:solidFill>
                  <a:schemeClr val="bg1"/>
                </a:solidFill>
                <a:effectLst/>
                <a:uLnTx/>
                <a:uFillTx/>
              </a:rPr>
              <a:t> = it was, it went|*</a:t>
            </a:r>
            <a:r>
              <a:rPr kumimoji="0" lang="en-US" sz="2000" b="0" i="0" u="none" strike="noStrike" kern="0" cap="none" spc="0" normalizeH="0" baseline="0" noProof="0" dirty="0" err="1">
                <a:ln>
                  <a:noFill/>
                </a:ln>
                <a:solidFill>
                  <a:schemeClr val="bg1"/>
                </a:solidFill>
                <a:effectLst/>
                <a:uLnTx/>
                <a:uFillTx/>
              </a:rPr>
              <a:t>el</a:t>
            </a:r>
            <a:r>
              <a:rPr kumimoji="0" lang="en-US" sz="2000" b="0" i="0" u="none" strike="noStrike" kern="0" cap="none" spc="0" normalizeH="0" baseline="0" noProof="0" dirty="0">
                <a:ln>
                  <a:noFill/>
                </a:ln>
                <a:solidFill>
                  <a:schemeClr val="bg1"/>
                </a:solidFill>
                <a:effectLst/>
                <a:uLnTx/>
                <a:uFillTx/>
              </a:rPr>
              <a:t> </a:t>
            </a:r>
            <a:r>
              <a:rPr kumimoji="0" lang="en-US" sz="2000" b="0" i="0" u="none" strike="noStrike" kern="0" cap="none" spc="0" normalizeH="0" baseline="0" noProof="0" dirty="0" err="1">
                <a:ln>
                  <a:noFill/>
                </a:ln>
                <a:solidFill>
                  <a:schemeClr val="bg1"/>
                </a:solidFill>
                <a:effectLst/>
                <a:uLnTx/>
                <a:uFillTx/>
              </a:rPr>
              <a:t>símbolo</a:t>
            </a:r>
            <a:r>
              <a:rPr kumimoji="0" lang="en-US" sz="2000" b="0" i="0" u="none" strike="noStrike" kern="0" cap="none" spc="0" normalizeH="0" baseline="0" noProof="0" dirty="0">
                <a:ln>
                  <a:noFill/>
                </a:ln>
                <a:solidFill>
                  <a:schemeClr val="bg1"/>
                </a:solidFill>
                <a:effectLst/>
                <a:uLnTx/>
                <a:uFillTx/>
              </a:rPr>
              <a:t> = symbol| </a:t>
            </a:r>
            <a:r>
              <a:rPr kumimoji="0" lang="en-US" sz="2000" b="0" i="0" u="none" strike="noStrike" kern="0" cap="none" spc="0" normalizeH="0" baseline="0" noProof="0" dirty="0" err="1">
                <a:ln>
                  <a:noFill/>
                </a:ln>
                <a:solidFill>
                  <a:schemeClr val="bg1"/>
                </a:solidFill>
                <a:effectLst/>
                <a:uLnTx/>
                <a:uFillTx/>
              </a:rPr>
              <a:t>el</a:t>
            </a:r>
            <a:r>
              <a:rPr kumimoji="0" lang="en-US" sz="2000" b="0" i="0" u="none" strike="noStrike" kern="0" cap="none" spc="0" normalizeH="0" baseline="0" noProof="0" dirty="0">
                <a:ln>
                  <a:noFill/>
                </a:ln>
                <a:solidFill>
                  <a:schemeClr val="bg1"/>
                </a:solidFill>
                <a:effectLst/>
                <a:uLnTx/>
                <a:uFillTx/>
              </a:rPr>
              <a:t> sol = sun</a:t>
            </a:r>
            <a:endParaRPr kumimoji="0" lang="en-GB" sz="2000" b="0" i="0" u="none" strike="noStrike" kern="0" cap="none" spc="0" normalizeH="0" baseline="0" noProof="0" dirty="0">
              <a:ln>
                <a:noFill/>
              </a:ln>
              <a:solidFill>
                <a:schemeClr val="bg1"/>
              </a:solidFill>
              <a:effectLst/>
              <a:uLnTx/>
              <a:uFillTx/>
            </a:endParaRPr>
          </a:p>
        </p:txBody>
      </p:sp>
      <p:sp>
        <p:nvSpPr>
          <p:cNvPr id="46" name="Rectangle 45">
            <a:extLst>
              <a:ext uri="{FF2B5EF4-FFF2-40B4-BE49-F238E27FC236}">
                <a16:creationId xmlns:a16="http://schemas.microsoft.com/office/drawing/2014/main" id="{AA7AA35B-A99E-41BE-B787-D0FA6633E17F}"/>
              </a:ext>
            </a:extLst>
          </p:cNvPr>
          <p:cNvSpPr/>
          <p:nvPr/>
        </p:nvSpPr>
        <p:spPr>
          <a:xfrm>
            <a:off x="8793552" y="4976821"/>
            <a:ext cx="3398578" cy="1323439"/>
          </a:xfrm>
          <a:prstGeom prst="rect">
            <a:avLst/>
          </a:prstGeom>
          <a:solidFill>
            <a:srgbClr val="70AD47">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effectLst/>
                <a:uLnTx/>
                <a:uFillTx/>
                <a:ea typeface="Calibri" panose="020F0502020204030204" pitchFamily="34" charset="0"/>
                <a:cs typeface="Times New Roman" panose="02020603050405020304" pitchFamily="18" charset="0"/>
              </a:rPr>
              <a:t>El Premio Nobel de Literatura </a:t>
            </a:r>
            <a:r>
              <a:rPr kumimoji="0" lang="en-US" sz="2000" b="0" i="0" u="none" strike="noStrike" kern="0" cap="none" spc="0" normalizeH="0" baseline="0" noProof="0">
                <a:ln>
                  <a:noFill/>
                </a:ln>
                <a:effectLst/>
                <a:uLnTx/>
                <a:uFillTx/>
                <a:ea typeface="Calibri" panose="020F0502020204030204" pitchFamily="34" charset="0"/>
                <a:cs typeface="Times New Roman" panose="02020603050405020304" pitchFamily="18" charset="0"/>
              </a:rPr>
              <a:t>es un premio cada año para un/a autor/a de mucho éxito.</a:t>
            </a:r>
          </a:p>
        </p:txBody>
      </p:sp>
      <p:sp>
        <p:nvSpPr>
          <p:cNvPr id="48" name="TextBox 47">
            <a:extLst>
              <a:ext uri="{FF2B5EF4-FFF2-40B4-BE49-F238E27FC236}">
                <a16:creationId xmlns:a16="http://schemas.microsoft.com/office/drawing/2014/main" id="{7277CEDB-AF16-48AC-83B0-DF1A46CB8FA0}"/>
              </a:ext>
            </a:extLst>
          </p:cNvPr>
          <p:cNvSpPr txBox="1"/>
          <p:nvPr/>
        </p:nvSpPr>
        <p:spPr>
          <a:xfrm>
            <a:off x="4368800" y="27327"/>
            <a:ext cx="6146800" cy="769441"/>
          </a:xfrm>
          <a:prstGeom prst="rect">
            <a:avLst/>
          </a:prstGeom>
          <a:noFill/>
        </p:spPr>
        <p:txBody>
          <a:bodyPr wrap="square">
            <a:spAutoFit/>
          </a:bodyPr>
          <a:lstStyle/>
          <a:p>
            <a:r>
              <a:rPr kumimoji="0" lang="en-US"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Escucha</a:t>
            </a:r>
            <a:r>
              <a:rPr kumimoji="0" lang="en-US"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sobre</a:t>
            </a:r>
            <a:r>
              <a:rPr kumimoji="0" lang="en-US"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personas, </a:t>
            </a:r>
            <a:r>
              <a:rPr kumimoji="0" lang="en-US"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lugares</a:t>
            </a:r>
            <a:r>
              <a:rPr kumimoji="0" lang="en-US"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y </a:t>
            </a:r>
            <a:r>
              <a:rPr kumimoji="0" lang="en-US"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cosas</a:t>
            </a:r>
            <a:r>
              <a:rPr kumimoji="0" lang="en-US"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de México.</a:t>
            </a:r>
            <a:endParaRPr lang="en-GB" dirty="0"/>
          </a:p>
        </p:txBody>
      </p:sp>
    </p:spTree>
    <p:extLst>
      <p:ext uri="{BB962C8B-B14F-4D97-AF65-F5344CB8AC3E}">
        <p14:creationId xmlns:p14="http://schemas.microsoft.com/office/powerpoint/2010/main" val="11024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5"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96359"/>
            <a:ext cx="5618328" cy="400919"/>
          </a:xfrm>
        </p:spPr>
        <p:txBody>
          <a:bodyPr>
            <a:noAutofit/>
          </a:bodyPr>
          <a:lstStyle/>
          <a:p>
            <a:r>
              <a:rPr lang="en-GB" sz="2400" b="1" dirty="0" err="1"/>
              <a:t>En</a:t>
            </a:r>
            <a:r>
              <a:rPr lang="en-GB" sz="2400" b="1" dirty="0"/>
              <a:t> parejas, lee las </a:t>
            </a:r>
            <a:r>
              <a:rPr lang="en-GB" sz="2400" b="1" dirty="0" err="1"/>
              <a:t>frases</a:t>
            </a:r>
            <a:r>
              <a:rPr lang="en-GB" sz="2400" b="1" dirty="0"/>
              <a:t>.</a:t>
            </a:r>
          </a:p>
        </p:txBody>
      </p:sp>
      <p:sp>
        <p:nvSpPr>
          <p:cNvPr id="3" name="Content Placeholder 2"/>
          <p:cNvSpPr>
            <a:spLocks noGrp="1"/>
          </p:cNvSpPr>
          <p:nvPr>
            <p:ph idx="1"/>
          </p:nvPr>
        </p:nvSpPr>
        <p:spPr>
          <a:xfrm>
            <a:off x="731995" y="2787286"/>
            <a:ext cx="9444759" cy="980814"/>
          </a:xfrm>
        </p:spPr>
        <p:txBody>
          <a:bodyPr>
            <a:noAutofit/>
          </a:bodyPr>
          <a:lstStyle/>
          <a:p>
            <a:pPr marL="0" indent="0">
              <a:buNone/>
            </a:pPr>
            <a:r>
              <a:rPr lang="en-GB" sz="2400" dirty="0">
                <a:solidFill>
                  <a:schemeClr val="tx1"/>
                </a:solidFill>
              </a:rPr>
              <a:t>Los </a:t>
            </a:r>
            <a:r>
              <a:rPr lang="en-GB" sz="2400" dirty="0" err="1">
                <a:solidFill>
                  <a:schemeClr val="tx1"/>
                </a:solidFill>
              </a:rPr>
              <a:t>mexicanos</a:t>
            </a:r>
            <a:r>
              <a:rPr lang="en-GB" sz="2400" dirty="0">
                <a:solidFill>
                  <a:schemeClr val="tx1"/>
                </a:solidFill>
              </a:rPr>
              <a:t> son </a:t>
            </a:r>
            <a:r>
              <a:rPr lang="en-GB" sz="2400" err="1">
                <a:solidFill>
                  <a:schemeClr val="tx1"/>
                </a:solidFill>
              </a:rPr>
              <a:t>muy</a:t>
            </a:r>
            <a:r>
              <a:rPr lang="en-GB" sz="2400">
                <a:solidFill>
                  <a:schemeClr val="tx1"/>
                </a:solidFill>
              </a:rPr>
              <a:t> amables* </a:t>
            </a:r>
            <a:r>
              <a:rPr lang="en-GB" sz="2400" dirty="0">
                <a:solidFill>
                  <a:schemeClr val="tx1"/>
                </a:solidFill>
              </a:rPr>
              <a:t>y </a:t>
            </a:r>
            <a:r>
              <a:rPr lang="en-GB" sz="2400" dirty="0" err="1">
                <a:solidFill>
                  <a:schemeClr val="tx1"/>
                </a:solidFill>
              </a:rPr>
              <a:t>reciben</a:t>
            </a:r>
            <a:r>
              <a:rPr lang="en-GB" sz="2400" dirty="0">
                <a:solidFill>
                  <a:schemeClr val="tx1"/>
                </a:solidFill>
              </a:rPr>
              <a:t> a los </a:t>
            </a:r>
            <a:r>
              <a:rPr lang="en-GB" sz="2400" dirty="0" err="1">
                <a:solidFill>
                  <a:schemeClr val="tx1"/>
                </a:solidFill>
              </a:rPr>
              <a:t>visitantes</a:t>
            </a:r>
            <a:r>
              <a:rPr lang="en-GB" sz="2400" dirty="0">
                <a:solidFill>
                  <a:schemeClr val="tx1"/>
                </a:solidFill>
              </a:rPr>
              <a:t> con los </a:t>
            </a:r>
            <a:r>
              <a:rPr lang="en-GB" sz="2400" dirty="0" err="1">
                <a:solidFill>
                  <a:schemeClr val="tx1"/>
                </a:solidFill>
              </a:rPr>
              <a:t>brazos</a:t>
            </a:r>
            <a:r>
              <a:rPr lang="en-GB" sz="2400" dirty="0">
                <a:solidFill>
                  <a:schemeClr val="tx1"/>
                </a:solidFill>
              </a:rPr>
              <a:t> </a:t>
            </a:r>
            <a:r>
              <a:rPr lang="en-GB" sz="2400" dirty="0" err="1">
                <a:solidFill>
                  <a:schemeClr val="tx1"/>
                </a:solidFill>
              </a:rPr>
              <a:t>abiertos</a:t>
            </a:r>
            <a:r>
              <a:rPr lang="en-GB" sz="2400" dirty="0">
                <a:solidFill>
                  <a:schemeClr val="tx1"/>
                </a:solidFill>
              </a:rPr>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8648700" y="258166"/>
            <a:ext cx="32794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ECEAFB3D-CEF6-6A4D-9E8A-7A495F3A4943}"/>
              </a:ext>
            </a:extLst>
          </p:cNvPr>
          <p:cNvSpPr txBox="1"/>
          <p:nvPr/>
        </p:nvSpPr>
        <p:spPr>
          <a:xfrm>
            <a:off x="263857" y="716512"/>
            <a:ext cx="10768082" cy="830997"/>
          </a:xfrm>
          <a:prstGeom prst="rect">
            <a:avLst/>
          </a:prstGeom>
          <a:noFill/>
        </p:spPr>
        <p:txBody>
          <a:bodyPr wrap="square" rtlCol="0">
            <a:spAutoFit/>
          </a:bodyPr>
          <a:lstStyle/>
          <a:p>
            <a:r>
              <a:rPr lang="es-GB" sz="2400" i="1" dirty="0"/>
              <a:t>When reading words aloud in Spanish, stress the penultimate syllable for any word ending in a vowel, ‘n’ or ‘s’ (unless there is a written accent).</a:t>
            </a:r>
          </a:p>
        </p:txBody>
      </p:sp>
      <p:sp>
        <p:nvSpPr>
          <p:cNvPr id="8" name="Content Placeholder 2">
            <a:extLst>
              <a:ext uri="{FF2B5EF4-FFF2-40B4-BE49-F238E27FC236}">
                <a16:creationId xmlns:a16="http://schemas.microsoft.com/office/drawing/2014/main" id="{BB244BE9-5DD9-994D-A842-54FCAE175377}"/>
              </a:ext>
            </a:extLst>
          </p:cNvPr>
          <p:cNvSpPr txBox="1">
            <a:spLocks/>
          </p:cNvSpPr>
          <p:nvPr/>
        </p:nvSpPr>
        <p:spPr>
          <a:xfrm>
            <a:off x="711960" y="3884537"/>
            <a:ext cx="9308096"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err="1">
                <a:solidFill>
                  <a:schemeClr val="tx1"/>
                </a:solidFill>
              </a:rPr>
              <a:t>Puedes</a:t>
            </a:r>
            <a:r>
              <a:rPr lang="en-GB" sz="2400" dirty="0">
                <a:solidFill>
                  <a:schemeClr val="tx1"/>
                </a:solidFill>
              </a:rPr>
              <a:t> </a:t>
            </a:r>
            <a:r>
              <a:rPr lang="en-GB" sz="2400" dirty="0" err="1">
                <a:solidFill>
                  <a:schemeClr val="tx1"/>
                </a:solidFill>
              </a:rPr>
              <a:t>visitar</a:t>
            </a:r>
            <a:r>
              <a:rPr lang="en-GB" sz="2400" dirty="0">
                <a:solidFill>
                  <a:schemeClr val="tx1"/>
                </a:solidFill>
              </a:rPr>
              <a:t> sus playas </a:t>
            </a:r>
            <a:r>
              <a:rPr lang="en-GB" sz="2400" dirty="0" err="1">
                <a:solidFill>
                  <a:schemeClr val="tx1"/>
                </a:solidFill>
              </a:rPr>
              <a:t>hermosas</a:t>
            </a:r>
            <a:r>
              <a:rPr lang="en-GB" sz="2400" dirty="0">
                <a:solidFill>
                  <a:schemeClr val="tx1"/>
                </a:solidFill>
              </a:rPr>
              <a:t>, sus </a:t>
            </a:r>
            <a:r>
              <a:rPr lang="en-GB" sz="2400" dirty="0" err="1">
                <a:solidFill>
                  <a:schemeClr val="tx1"/>
                </a:solidFill>
              </a:rPr>
              <a:t>montañas</a:t>
            </a:r>
            <a:r>
              <a:rPr lang="en-GB" sz="2400" dirty="0">
                <a:solidFill>
                  <a:schemeClr val="tx1"/>
                </a:solidFill>
              </a:rPr>
              <a:t> </a:t>
            </a:r>
            <a:r>
              <a:rPr lang="en-GB" sz="2400" dirty="0" err="1">
                <a:solidFill>
                  <a:schemeClr val="tx1"/>
                </a:solidFill>
              </a:rPr>
              <a:t>altas</a:t>
            </a:r>
            <a:r>
              <a:rPr lang="en-GB" sz="2400" dirty="0">
                <a:solidFill>
                  <a:schemeClr val="tx1"/>
                </a:solidFill>
              </a:rPr>
              <a:t>, sus </a:t>
            </a:r>
            <a:r>
              <a:rPr lang="en-GB" sz="2400" err="1">
                <a:solidFill>
                  <a:schemeClr val="tx1"/>
                </a:solidFill>
              </a:rPr>
              <a:t>lagos</a:t>
            </a:r>
            <a:r>
              <a:rPr lang="en-GB" sz="2400">
                <a:solidFill>
                  <a:schemeClr val="tx1"/>
                </a:solidFill>
              </a:rPr>
              <a:t> impresionantes* y </a:t>
            </a:r>
            <a:r>
              <a:rPr lang="en-GB" sz="2400" dirty="0">
                <a:solidFill>
                  <a:schemeClr val="tx1"/>
                </a:solidFill>
              </a:rPr>
              <a:t>sus bosques </a:t>
            </a:r>
            <a:r>
              <a:rPr lang="en-GB" sz="2400" dirty="0" err="1">
                <a:solidFill>
                  <a:schemeClr val="tx1"/>
                </a:solidFill>
              </a:rPr>
              <a:t>llenos</a:t>
            </a:r>
            <a:r>
              <a:rPr lang="en-GB" sz="2400" dirty="0">
                <a:solidFill>
                  <a:schemeClr val="tx1"/>
                </a:solidFill>
              </a:rPr>
              <a:t> de </a:t>
            </a:r>
            <a:r>
              <a:rPr lang="en-GB" sz="2400" dirty="0" err="1">
                <a:solidFill>
                  <a:schemeClr val="tx1"/>
                </a:solidFill>
              </a:rPr>
              <a:t>vida</a:t>
            </a:r>
            <a:r>
              <a:rPr lang="en-GB" sz="2400" dirty="0">
                <a:solidFill>
                  <a:schemeClr val="tx1"/>
                </a:solidFill>
              </a:rPr>
              <a:t>.</a:t>
            </a:r>
          </a:p>
        </p:txBody>
      </p:sp>
      <p:sp>
        <p:nvSpPr>
          <p:cNvPr id="9" name="Content Placeholder 2">
            <a:extLst>
              <a:ext uri="{FF2B5EF4-FFF2-40B4-BE49-F238E27FC236}">
                <a16:creationId xmlns:a16="http://schemas.microsoft.com/office/drawing/2014/main" id="{3B95100E-9E21-E14C-B04F-73D173009DE5}"/>
              </a:ext>
            </a:extLst>
          </p:cNvPr>
          <p:cNvSpPr txBox="1">
            <a:spLocks/>
          </p:cNvSpPr>
          <p:nvPr/>
        </p:nvSpPr>
        <p:spPr>
          <a:xfrm>
            <a:off x="711959" y="5058689"/>
            <a:ext cx="10515600"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solidFill>
                  <a:schemeClr val="tx1"/>
                </a:solidFill>
              </a:rPr>
              <a:t>Las </a:t>
            </a:r>
            <a:r>
              <a:rPr lang="en-GB" sz="2400" dirty="0" err="1">
                <a:solidFill>
                  <a:schemeClr val="tx1"/>
                </a:solidFill>
              </a:rPr>
              <a:t>tradiciones</a:t>
            </a:r>
            <a:r>
              <a:rPr lang="en-GB" sz="2400" dirty="0">
                <a:solidFill>
                  <a:schemeClr val="tx1"/>
                </a:solidFill>
              </a:rPr>
              <a:t> son </a:t>
            </a:r>
            <a:r>
              <a:rPr lang="en-GB" sz="2400" dirty="0" err="1">
                <a:solidFill>
                  <a:schemeClr val="tx1"/>
                </a:solidFill>
              </a:rPr>
              <a:t>muy</a:t>
            </a:r>
            <a:r>
              <a:rPr lang="en-GB" sz="2400" dirty="0">
                <a:solidFill>
                  <a:schemeClr val="tx1"/>
                </a:solidFill>
              </a:rPr>
              <a:t> </a:t>
            </a:r>
            <a:r>
              <a:rPr lang="en-GB" sz="2400" dirty="0" err="1">
                <a:solidFill>
                  <a:schemeClr val="tx1"/>
                </a:solidFill>
              </a:rPr>
              <a:t>importantes</a:t>
            </a:r>
            <a:r>
              <a:rPr lang="en-GB" sz="2400" dirty="0">
                <a:solidFill>
                  <a:schemeClr val="tx1"/>
                </a:solidFill>
              </a:rPr>
              <a:t> para los </a:t>
            </a:r>
            <a:r>
              <a:rPr lang="en-GB" sz="2400" dirty="0" err="1">
                <a:solidFill>
                  <a:schemeClr val="tx1"/>
                </a:solidFill>
              </a:rPr>
              <a:t>mexicanos</a:t>
            </a:r>
            <a:r>
              <a:rPr lang="en-GB" sz="2400" dirty="0">
                <a:solidFill>
                  <a:schemeClr val="tx1"/>
                </a:solidFill>
              </a:rPr>
              <a:t> y sus </a:t>
            </a:r>
            <a:r>
              <a:rPr lang="en-GB" sz="2400" dirty="0" err="1">
                <a:solidFill>
                  <a:schemeClr val="tx1"/>
                </a:solidFill>
              </a:rPr>
              <a:t>celebraciones</a:t>
            </a:r>
            <a:r>
              <a:rPr lang="en-GB" sz="2400" dirty="0">
                <a:solidFill>
                  <a:schemeClr val="tx1"/>
                </a:solidFill>
              </a:rPr>
              <a:t> son </a:t>
            </a:r>
            <a:r>
              <a:rPr lang="en-GB" sz="2400" dirty="0" err="1">
                <a:solidFill>
                  <a:schemeClr val="tx1"/>
                </a:solidFill>
              </a:rPr>
              <a:t>muy</a:t>
            </a:r>
            <a:r>
              <a:rPr lang="en-GB" sz="2400" dirty="0">
                <a:solidFill>
                  <a:schemeClr val="tx1"/>
                </a:solidFill>
              </a:rPr>
              <a:t> </a:t>
            </a:r>
            <a:r>
              <a:rPr lang="en-GB" sz="2400" dirty="0" err="1">
                <a:solidFill>
                  <a:schemeClr val="tx1"/>
                </a:solidFill>
              </a:rPr>
              <a:t>especiales</a:t>
            </a:r>
            <a:r>
              <a:rPr lang="en-GB" sz="2400" dirty="0">
                <a:solidFill>
                  <a:schemeClr val="tx1"/>
                </a:solidFill>
              </a:rPr>
              <a:t>.</a:t>
            </a:r>
            <a:endParaRPr lang="en-GB" sz="2400" b="1" dirty="0">
              <a:solidFill>
                <a:schemeClr val="tx1"/>
              </a:solidFill>
            </a:endParaRPr>
          </a:p>
        </p:txBody>
      </p:sp>
      <p:sp>
        <p:nvSpPr>
          <p:cNvPr id="10" name="Title 1">
            <a:extLst>
              <a:ext uri="{FF2B5EF4-FFF2-40B4-BE49-F238E27FC236}">
                <a16:creationId xmlns:a16="http://schemas.microsoft.com/office/drawing/2014/main" id="{C2F98036-3905-C245-9BA0-0FECC12D41BA}"/>
              </a:ext>
            </a:extLst>
          </p:cNvPr>
          <p:cNvSpPr txBox="1">
            <a:spLocks/>
          </p:cNvSpPr>
          <p:nvPr/>
        </p:nvSpPr>
        <p:spPr>
          <a:xfrm>
            <a:off x="207956" y="1719238"/>
            <a:ext cx="10768082"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a:t>
            </a:r>
            <a:r>
              <a:rPr lang="en-GB" sz="2400" b="1" dirty="0" err="1">
                <a:solidFill>
                  <a:schemeClr val="tx1"/>
                </a:solidFill>
              </a:rPr>
              <a:t>Qué</a:t>
            </a:r>
            <a:r>
              <a:rPr lang="en-GB" sz="2400" b="1" dirty="0">
                <a:solidFill>
                  <a:schemeClr val="tx1"/>
                </a:solidFill>
              </a:rPr>
              <a:t> palabras </a:t>
            </a:r>
            <a:r>
              <a:rPr lang="en-GB" sz="2400" b="1" dirty="0" err="1">
                <a:solidFill>
                  <a:schemeClr val="tx1"/>
                </a:solidFill>
              </a:rPr>
              <a:t>tienen</a:t>
            </a:r>
            <a:r>
              <a:rPr lang="en-GB" sz="2400" b="1" dirty="0">
                <a:solidFill>
                  <a:schemeClr val="tx1"/>
                </a:solidFill>
              </a:rPr>
              <a:t> el </a:t>
            </a:r>
            <a:r>
              <a:rPr lang="en-GB" sz="2400" b="1" dirty="0" err="1">
                <a:solidFill>
                  <a:schemeClr val="tx1"/>
                </a:solidFill>
              </a:rPr>
              <a:t>énfasis</a:t>
            </a:r>
            <a:r>
              <a:rPr lang="en-GB" sz="2400" b="1" dirty="0">
                <a:solidFill>
                  <a:schemeClr val="tx1"/>
                </a:solidFill>
              </a:rPr>
              <a:t> </a:t>
            </a:r>
            <a:r>
              <a:rPr lang="en-GB" sz="2400" b="1" dirty="0" err="1">
                <a:solidFill>
                  <a:schemeClr val="tx1"/>
                </a:solidFill>
              </a:rPr>
              <a:t>en</a:t>
            </a:r>
            <a:r>
              <a:rPr lang="en-GB" sz="2400" b="1" dirty="0">
                <a:solidFill>
                  <a:schemeClr val="tx1"/>
                </a:solidFill>
              </a:rPr>
              <a:t> la </a:t>
            </a:r>
            <a:r>
              <a:rPr lang="en-GB" sz="2400" b="1" dirty="0" err="1">
                <a:solidFill>
                  <a:schemeClr val="tx1"/>
                </a:solidFill>
              </a:rPr>
              <a:t>penúltima</a:t>
            </a:r>
            <a:r>
              <a:rPr lang="en-GB" sz="2400" b="1" dirty="0">
                <a:solidFill>
                  <a:schemeClr val="tx1"/>
                </a:solidFill>
              </a:rPr>
              <a:t> </a:t>
            </a:r>
            <a:r>
              <a:rPr lang="en-GB" sz="2400" b="1" dirty="0" err="1">
                <a:solidFill>
                  <a:schemeClr val="tx1"/>
                </a:solidFill>
              </a:rPr>
              <a:t>sílaba</a:t>
            </a:r>
            <a:r>
              <a:rPr lang="en-GB" sz="2400" b="1" dirty="0">
                <a:solidFill>
                  <a:schemeClr val="tx1"/>
                </a:solidFill>
              </a:rPr>
              <a:t>? </a:t>
            </a:r>
            <a:r>
              <a:rPr lang="en-GB" sz="2400" b="1" dirty="0" err="1">
                <a:solidFill>
                  <a:schemeClr val="tx1"/>
                </a:solidFill>
              </a:rPr>
              <a:t>Escucha</a:t>
            </a:r>
            <a:r>
              <a:rPr lang="en-GB" sz="2400" b="1" dirty="0">
                <a:solidFill>
                  <a:schemeClr val="tx1"/>
                </a:solidFill>
              </a:rPr>
              <a:t> y </a:t>
            </a:r>
            <a:r>
              <a:rPr lang="en-GB" sz="2400" b="1" dirty="0" err="1">
                <a:solidFill>
                  <a:schemeClr val="tx1"/>
                </a:solidFill>
              </a:rPr>
              <a:t>comprueba</a:t>
            </a:r>
            <a:r>
              <a:rPr lang="en-GB" sz="2400" b="1" dirty="0">
                <a:solidFill>
                  <a:schemeClr val="tx1"/>
                </a:solidFill>
              </a:rPr>
              <a:t>.</a:t>
            </a:r>
          </a:p>
        </p:txBody>
      </p:sp>
      <p:sp>
        <p:nvSpPr>
          <p:cNvPr id="11" name="Action Button: Custom 16">
            <a:hlinkClick r:id="" action="ppaction://noaction" highlightClick="1">
              <a:snd r:embed="rId3" name="1 Los mexicanos son muy amables y reciben a los visitantes con los brazos abiertos.wav"/>
            </a:hlinkClick>
            <a:extLst>
              <a:ext uri="{FF2B5EF4-FFF2-40B4-BE49-F238E27FC236}">
                <a16:creationId xmlns:a16="http://schemas.microsoft.com/office/drawing/2014/main" id="{93A47BF4-5FDD-4D49-A4E2-65EA8AAA8A01}"/>
              </a:ext>
            </a:extLst>
          </p:cNvPr>
          <p:cNvSpPr/>
          <p:nvPr/>
        </p:nvSpPr>
        <p:spPr>
          <a:xfrm>
            <a:off x="207956" y="2811563"/>
            <a:ext cx="437106"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2 Puedes visitar sus playas hermosas, sus montanas altas, sus lagos impresionantes y sus bosques llenos de vida.wav"/>
            </a:hlinkClick>
            <a:extLst>
              <a:ext uri="{FF2B5EF4-FFF2-40B4-BE49-F238E27FC236}">
                <a16:creationId xmlns:a16="http://schemas.microsoft.com/office/drawing/2014/main" id="{E08F757F-5FC6-9F47-B21B-7AB14ABA6F64}"/>
              </a:ext>
            </a:extLst>
          </p:cNvPr>
          <p:cNvSpPr/>
          <p:nvPr/>
        </p:nvSpPr>
        <p:spPr>
          <a:xfrm>
            <a:off x="207956" y="3954340"/>
            <a:ext cx="437106"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3 Las tradiciones son muy importantes para los mexicanos y sus celebraciones son muy especiales.wav"/>
            </a:hlinkClick>
            <a:extLst>
              <a:ext uri="{FF2B5EF4-FFF2-40B4-BE49-F238E27FC236}">
                <a16:creationId xmlns:a16="http://schemas.microsoft.com/office/drawing/2014/main" id="{1361A8EC-8517-D041-A8A9-3F7670220E11}"/>
              </a:ext>
            </a:extLst>
          </p:cNvPr>
          <p:cNvSpPr/>
          <p:nvPr/>
        </p:nvSpPr>
        <p:spPr>
          <a:xfrm>
            <a:off x="207956" y="5097116"/>
            <a:ext cx="437106"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4" name="Content Placeholder 2">
            <a:extLst>
              <a:ext uri="{FF2B5EF4-FFF2-40B4-BE49-F238E27FC236}">
                <a16:creationId xmlns:a16="http://schemas.microsoft.com/office/drawing/2014/main" id="{E93E3E9B-CE11-4D4D-94F0-D35770771082}"/>
              </a:ext>
            </a:extLst>
          </p:cNvPr>
          <p:cNvSpPr txBox="1">
            <a:spLocks/>
          </p:cNvSpPr>
          <p:nvPr/>
        </p:nvSpPr>
        <p:spPr>
          <a:xfrm>
            <a:off x="727141" y="2790852"/>
            <a:ext cx="9444759"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chemeClr val="tx1"/>
                </a:solidFill>
              </a:rPr>
              <a:t>Los </a:t>
            </a:r>
            <a:r>
              <a:rPr lang="en-GB" sz="2400" dirty="0" err="1">
                <a:solidFill>
                  <a:schemeClr val="tx1"/>
                </a:solidFill>
              </a:rPr>
              <a:t>mexi</a:t>
            </a:r>
            <a:r>
              <a:rPr lang="en-GB" sz="2400" b="1" dirty="0" err="1">
                <a:solidFill>
                  <a:schemeClr val="tx1"/>
                </a:solidFill>
              </a:rPr>
              <a:t>ca</a:t>
            </a:r>
            <a:r>
              <a:rPr lang="en-GB" sz="2400" dirty="0" err="1">
                <a:solidFill>
                  <a:schemeClr val="tx1"/>
                </a:solidFill>
              </a:rPr>
              <a:t>nos</a:t>
            </a:r>
            <a:r>
              <a:rPr lang="en-GB" sz="2400" dirty="0">
                <a:solidFill>
                  <a:schemeClr val="tx1"/>
                </a:solidFill>
              </a:rPr>
              <a:t> son </a:t>
            </a:r>
            <a:r>
              <a:rPr lang="en-GB" sz="2400" dirty="0" err="1">
                <a:solidFill>
                  <a:schemeClr val="tx1"/>
                </a:solidFill>
              </a:rPr>
              <a:t>muy</a:t>
            </a:r>
            <a:r>
              <a:rPr lang="en-GB" sz="2400" dirty="0">
                <a:solidFill>
                  <a:schemeClr val="tx1"/>
                </a:solidFill>
              </a:rPr>
              <a:t> </a:t>
            </a:r>
            <a:r>
              <a:rPr lang="en-GB" sz="2400" dirty="0" err="1">
                <a:solidFill>
                  <a:schemeClr val="tx1"/>
                </a:solidFill>
              </a:rPr>
              <a:t>a</a:t>
            </a:r>
            <a:r>
              <a:rPr lang="en-GB" sz="2400" b="1" dirty="0" err="1">
                <a:solidFill>
                  <a:schemeClr val="tx1"/>
                </a:solidFill>
              </a:rPr>
              <a:t>ma</a:t>
            </a:r>
            <a:r>
              <a:rPr lang="en-GB" sz="2400" dirty="0" err="1">
                <a:solidFill>
                  <a:schemeClr val="tx1"/>
                </a:solidFill>
              </a:rPr>
              <a:t>bles</a:t>
            </a:r>
            <a:r>
              <a:rPr lang="en-GB" sz="2400" dirty="0">
                <a:solidFill>
                  <a:schemeClr val="tx1"/>
                </a:solidFill>
              </a:rPr>
              <a:t>* y </a:t>
            </a:r>
            <a:r>
              <a:rPr lang="en-GB" sz="2400" dirty="0" err="1">
                <a:solidFill>
                  <a:schemeClr val="tx1"/>
                </a:solidFill>
              </a:rPr>
              <a:t>re</a:t>
            </a:r>
            <a:r>
              <a:rPr lang="en-GB" sz="2400" b="1" dirty="0" err="1">
                <a:solidFill>
                  <a:schemeClr val="tx1"/>
                </a:solidFill>
              </a:rPr>
              <a:t>ci</a:t>
            </a:r>
            <a:r>
              <a:rPr lang="en-GB" sz="2400" dirty="0" err="1">
                <a:solidFill>
                  <a:schemeClr val="tx1"/>
                </a:solidFill>
              </a:rPr>
              <a:t>ben</a:t>
            </a:r>
            <a:r>
              <a:rPr lang="en-GB" sz="2400" dirty="0">
                <a:solidFill>
                  <a:schemeClr val="tx1"/>
                </a:solidFill>
              </a:rPr>
              <a:t> a los </a:t>
            </a:r>
            <a:r>
              <a:rPr lang="en-GB" sz="2400" dirty="0" err="1">
                <a:solidFill>
                  <a:schemeClr val="tx1"/>
                </a:solidFill>
              </a:rPr>
              <a:t>visi</a:t>
            </a:r>
            <a:r>
              <a:rPr lang="en-GB" sz="2400" b="1" dirty="0" err="1">
                <a:solidFill>
                  <a:schemeClr val="tx1"/>
                </a:solidFill>
              </a:rPr>
              <a:t>tan</a:t>
            </a:r>
            <a:r>
              <a:rPr lang="en-GB" sz="2400" dirty="0" err="1">
                <a:solidFill>
                  <a:schemeClr val="tx1"/>
                </a:solidFill>
              </a:rPr>
              <a:t>tes</a:t>
            </a:r>
            <a:r>
              <a:rPr lang="en-GB" sz="2400" dirty="0">
                <a:solidFill>
                  <a:schemeClr val="tx1"/>
                </a:solidFill>
              </a:rPr>
              <a:t> con los </a:t>
            </a:r>
            <a:r>
              <a:rPr lang="en-GB" sz="2400" b="1" dirty="0" err="1">
                <a:solidFill>
                  <a:schemeClr val="tx1"/>
                </a:solidFill>
              </a:rPr>
              <a:t>bra</a:t>
            </a:r>
            <a:r>
              <a:rPr lang="en-GB" sz="2400" dirty="0" err="1">
                <a:solidFill>
                  <a:schemeClr val="tx1"/>
                </a:solidFill>
              </a:rPr>
              <a:t>zos</a:t>
            </a:r>
            <a:r>
              <a:rPr lang="en-GB" sz="2400" dirty="0">
                <a:solidFill>
                  <a:schemeClr val="tx1"/>
                </a:solidFill>
              </a:rPr>
              <a:t> </a:t>
            </a:r>
            <a:r>
              <a:rPr lang="en-GB" sz="2400" dirty="0" err="1">
                <a:solidFill>
                  <a:schemeClr val="tx1"/>
                </a:solidFill>
              </a:rPr>
              <a:t>a</a:t>
            </a:r>
            <a:r>
              <a:rPr lang="en-GB" sz="2400" b="1" dirty="0" err="1">
                <a:solidFill>
                  <a:schemeClr val="tx1"/>
                </a:solidFill>
              </a:rPr>
              <a:t>bier</a:t>
            </a:r>
            <a:r>
              <a:rPr lang="en-GB" sz="2400" dirty="0" err="1">
                <a:solidFill>
                  <a:schemeClr val="tx1"/>
                </a:solidFill>
              </a:rPr>
              <a:t>tos</a:t>
            </a:r>
            <a:r>
              <a:rPr lang="en-GB" sz="2400" dirty="0">
                <a:solidFill>
                  <a:schemeClr val="tx1"/>
                </a:solidFill>
              </a:rPr>
              <a:t>.</a:t>
            </a:r>
          </a:p>
        </p:txBody>
      </p:sp>
      <p:sp>
        <p:nvSpPr>
          <p:cNvPr id="15" name="Content Placeholder 2">
            <a:extLst>
              <a:ext uri="{FF2B5EF4-FFF2-40B4-BE49-F238E27FC236}">
                <a16:creationId xmlns:a16="http://schemas.microsoft.com/office/drawing/2014/main" id="{86B55179-5311-7142-8052-DC1F114663D1}"/>
              </a:ext>
            </a:extLst>
          </p:cNvPr>
          <p:cNvSpPr txBox="1">
            <a:spLocks/>
          </p:cNvSpPr>
          <p:nvPr/>
        </p:nvSpPr>
        <p:spPr>
          <a:xfrm>
            <a:off x="711958" y="3873893"/>
            <a:ext cx="9424722"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err="1">
                <a:solidFill>
                  <a:schemeClr val="tx1"/>
                </a:solidFill>
              </a:rPr>
              <a:t>Puedes</a:t>
            </a:r>
            <a:r>
              <a:rPr lang="en-GB" sz="2400" dirty="0">
                <a:solidFill>
                  <a:schemeClr val="tx1"/>
                </a:solidFill>
              </a:rPr>
              <a:t> </a:t>
            </a:r>
            <a:r>
              <a:rPr lang="en-GB" sz="2400" dirty="0" err="1">
                <a:solidFill>
                  <a:schemeClr val="tx1"/>
                </a:solidFill>
              </a:rPr>
              <a:t>visitar</a:t>
            </a:r>
            <a:r>
              <a:rPr lang="en-GB" sz="2400" dirty="0">
                <a:solidFill>
                  <a:schemeClr val="tx1"/>
                </a:solidFill>
              </a:rPr>
              <a:t> sus </a:t>
            </a:r>
            <a:r>
              <a:rPr lang="en-GB" sz="2400" b="1" dirty="0">
                <a:solidFill>
                  <a:schemeClr val="tx1"/>
                </a:solidFill>
              </a:rPr>
              <a:t>pla</a:t>
            </a:r>
            <a:r>
              <a:rPr lang="en-GB" sz="2400" dirty="0">
                <a:solidFill>
                  <a:schemeClr val="tx1"/>
                </a:solidFill>
              </a:rPr>
              <a:t>yas </a:t>
            </a:r>
            <a:r>
              <a:rPr lang="en-GB" sz="2400" dirty="0" err="1">
                <a:solidFill>
                  <a:schemeClr val="tx1"/>
                </a:solidFill>
              </a:rPr>
              <a:t>her</a:t>
            </a:r>
            <a:r>
              <a:rPr lang="en-GB" sz="2400" b="1" dirty="0" err="1">
                <a:solidFill>
                  <a:schemeClr val="tx1"/>
                </a:solidFill>
              </a:rPr>
              <a:t>mo</a:t>
            </a:r>
            <a:r>
              <a:rPr lang="en-GB" sz="2400" dirty="0" err="1">
                <a:solidFill>
                  <a:schemeClr val="tx1"/>
                </a:solidFill>
              </a:rPr>
              <a:t>sas</a:t>
            </a:r>
            <a:r>
              <a:rPr lang="en-GB" sz="2400" dirty="0">
                <a:solidFill>
                  <a:schemeClr val="tx1"/>
                </a:solidFill>
              </a:rPr>
              <a:t>, sus </a:t>
            </a:r>
            <a:r>
              <a:rPr lang="en-GB" sz="2400" dirty="0" err="1">
                <a:solidFill>
                  <a:schemeClr val="tx1"/>
                </a:solidFill>
              </a:rPr>
              <a:t>mon</a:t>
            </a:r>
            <a:r>
              <a:rPr lang="en-GB" sz="2400" b="1" dirty="0" err="1">
                <a:solidFill>
                  <a:schemeClr val="tx1"/>
                </a:solidFill>
              </a:rPr>
              <a:t>ta</a:t>
            </a:r>
            <a:r>
              <a:rPr lang="en-GB" sz="2400" dirty="0" err="1">
                <a:solidFill>
                  <a:schemeClr val="tx1"/>
                </a:solidFill>
              </a:rPr>
              <a:t>ñas</a:t>
            </a:r>
            <a:r>
              <a:rPr lang="en-GB" sz="2400" dirty="0">
                <a:solidFill>
                  <a:schemeClr val="tx1"/>
                </a:solidFill>
              </a:rPr>
              <a:t> </a:t>
            </a:r>
            <a:r>
              <a:rPr lang="en-GB" sz="2400" b="1" dirty="0" err="1">
                <a:solidFill>
                  <a:schemeClr val="tx1"/>
                </a:solidFill>
              </a:rPr>
              <a:t>al</a:t>
            </a:r>
            <a:r>
              <a:rPr lang="en-GB" sz="2400" dirty="0" err="1">
                <a:solidFill>
                  <a:schemeClr val="tx1"/>
                </a:solidFill>
              </a:rPr>
              <a:t>tas</a:t>
            </a:r>
            <a:r>
              <a:rPr lang="en-GB" sz="2400" dirty="0">
                <a:solidFill>
                  <a:schemeClr val="tx1"/>
                </a:solidFill>
              </a:rPr>
              <a:t>, sus </a:t>
            </a:r>
            <a:r>
              <a:rPr lang="en-GB" sz="2400" b="1" dirty="0" err="1">
                <a:solidFill>
                  <a:schemeClr val="tx1"/>
                </a:solidFill>
              </a:rPr>
              <a:t>la</a:t>
            </a:r>
            <a:r>
              <a:rPr lang="en-GB" sz="2400" dirty="0" err="1">
                <a:solidFill>
                  <a:schemeClr val="tx1"/>
                </a:solidFill>
              </a:rPr>
              <a:t>gos</a:t>
            </a:r>
            <a:r>
              <a:rPr lang="en-GB" sz="2400" dirty="0">
                <a:solidFill>
                  <a:schemeClr val="tx1"/>
                </a:solidFill>
              </a:rPr>
              <a:t> </a:t>
            </a:r>
            <a:r>
              <a:rPr lang="en-GB" sz="2400" dirty="0" err="1">
                <a:solidFill>
                  <a:schemeClr val="tx1"/>
                </a:solidFill>
              </a:rPr>
              <a:t>impresio</a:t>
            </a:r>
            <a:r>
              <a:rPr lang="en-GB" sz="2400" b="1" dirty="0" err="1">
                <a:solidFill>
                  <a:schemeClr val="tx1"/>
                </a:solidFill>
              </a:rPr>
              <a:t>nan</a:t>
            </a:r>
            <a:r>
              <a:rPr lang="en-GB" sz="2400" dirty="0" err="1">
                <a:solidFill>
                  <a:schemeClr val="tx1"/>
                </a:solidFill>
              </a:rPr>
              <a:t>tes</a:t>
            </a:r>
            <a:r>
              <a:rPr lang="en-GB" sz="2400" dirty="0">
                <a:solidFill>
                  <a:schemeClr val="tx1"/>
                </a:solidFill>
              </a:rPr>
              <a:t>* y sus </a:t>
            </a:r>
            <a:r>
              <a:rPr lang="en-GB" sz="2400" b="1" dirty="0">
                <a:solidFill>
                  <a:schemeClr val="tx1"/>
                </a:solidFill>
              </a:rPr>
              <a:t>bos</a:t>
            </a:r>
            <a:r>
              <a:rPr lang="en-GB" sz="2400" dirty="0">
                <a:solidFill>
                  <a:schemeClr val="tx1"/>
                </a:solidFill>
              </a:rPr>
              <a:t>ques </a:t>
            </a:r>
            <a:r>
              <a:rPr lang="en-GB" sz="2400" b="1" dirty="0" err="1">
                <a:solidFill>
                  <a:schemeClr val="tx1"/>
                </a:solidFill>
              </a:rPr>
              <a:t>lle</a:t>
            </a:r>
            <a:r>
              <a:rPr lang="en-GB" sz="2400" dirty="0" err="1">
                <a:solidFill>
                  <a:schemeClr val="tx1"/>
                </a:solidFill>
              </a:rPr>
              <a:t>nos</a:t>
            </a:r>
            <a:r>
              <a:rPr lang="en-GB" sz="2400" dirty="0">
                <a:solidFill>
                  <a:schemeClr val="tx1"/>
                </a:solidFill>
              </a:rPr>
              <a:t> de </a:t>
            </a:r>
            <a:r>
              <a:rPr lang="en-GB" sz="2400" b="1" dirty="0" err="1">
                <a:solidFill>
                  <a:schemeClr val="tx1"/>
                </a:solidFill>
              </a:rPr>
              <a:t>vi</a:t>
            </a:r>
            <a:r>
              <a:rPr lang="en-GB" sz="2400" dirty="0" err="1">
                <a:solidFill>
                  <a:schemeClr val="tx1"/>
                </a:solidFill>
              </a:rPr>
              <a:t>da</a:t>
            </a:r>
            <a:r>
              <a:rPr lang="en-GB" sz="2400" dirty="0">
                <a:solidFill>
                  <a:schemeClr val="tx1"/>
                </a:solidFill>
              </a:rPr>
              <a:t>.</a:t>
            </a:r>
          </a:p>
        </p:txBody>
      </p:sp>
      <p:sp>
        <p:nvSpPr>
          <p:cNvPr id="16" name="Content Placeholder 2">
            <a:extLst>
              <a:ext uri="{FF2B5EF4-FFF2-40B4-BE49-F238E27FC236}">
                <a16:creationId xmlns:a16="http://schemas.microsoft.com/office/drawing/2014/main" id="{4DA53DC1-3DBC-8140-9E90-49A820543AF1}"/>
              </a:ext>
            </a:extLst>
          </p:cNvPr>
          <p:cNvSpPr txBox="1">
            <a:spLocks/>
          </p:cNvSpPr>
          <p:nvPr/>
        </p:nvSpPr>
        <p:spPr>
          <a:xfrm>
            <a:off x="712321" y="5064980"/>
            <a:ext cx="10515600"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solidFill>
                  <a:schemeClr val="tx1"/>
                </a:solidFill>
              </a:rPr>
              <a:t>Las </a:t>
            </a:r>
            <a:r>
              <a:rPr lang="en-GB" sz="2400" dirty="0" err="1">
                <a:solidFill>
                  <a:schemeClr val="tx1"/>
                </a:solidFill>
              </a:rPr>
              <a:t>tradi</a:t>
            </a:r>
            <a:r>
              <a:rPr lang="en-GB" sz="2400" b="1" dirty="0" err="1">
                <a:solidFill>
                  <a:schemeClr val="tx1"/>
                </a:solidFill>
              </a:rPr>
              <a:t>cio</a:t>
            </a:r>
            <a:r>
              <a:rPr lang="en-GB" sz="2400" dirty="0" err="1">
                <a:solidFill>
                  <a:schemeClr val="tx1"/>
                </a:solidFill>
              </a:rPr>
              <a:t>nes</a:t>
            </a:r>
            <a:r>
              <a:rPr lang="en-GB" sz="2400" dirty="0">
                <a:solidFill>
                  <a:schemeClr val="tx1"/>
                </a:solidFill>
              </a:rPr>
              <a:t> son </a:t>
            </a:r>
            <a:r>
              <a:rPr lang="en-GB" sz="2400" dirty="0" err="1">
                <a:solidFill>
                  <a:schemeClr val="tx1"/>
                </a:solidFill>
              </a:rPr>
              <a:t>muy</a:t>
            </a:r>
            <a:r>
              <a:rPr lang="en-GB" sz="2400" dirty="0">
                <a:solidFill>
                  <a:schemeClr val="tx1"/>
                </a:solidFill>
              </a:rPr>
              <a:t> </a:t>
            </a:r>
            <a:r>
              <a:rPr lang="en-GB" sz="2400" dirty="0" err="1">
                <a:solidFill>
                  <a:schemeClr val="tx1"/>
                </a:solidFill>
              </a:rPr>
              <a:t>impor</a:t>
            </a:r>
            <a:r>
              <a:rPr lang="en-GB" sz="2400" b="1" dirty="0" err="1">
                <a:solidFill>
                  <a:schemeClr val="tx1"/>
                </a:solidFill>
              </a:rPr>
              <a:t>tan</a:t>
            </a:r>
            <a:r>
              <a:rPr lang="en-GB" sz="2400" dirty="0" err="1">
                <a:solidFill>
                  <a:schemeClr val="tx1"/>
                </a:solidFill>
              </a:rPr>
              <a:t>tes</a:t>
            </a:r>
            <a:r>
              <a:rPr lang="en-GB" sz="2400" dirty="0">
                <a:solidFill>
                  <a:schemeClr val="tx1"/>
                </a:solidFill>
              </a:rPr>
              <a:t> </a:t>
            </a:r>
            <a:r>
              <a:rPr lang="en-GB" sz="2400" b="1" dirty="0">
                <a:solidFill>
                  <a:schemeClr val="tx1"/>
                </a:solidFill>
              </a:rPr>
              <a:t>pa</a:t>
            </a:r>
            <a:r>
              <a:rPr lang="en-GB" sz="2400" dirty="0">
                <a:solidFill>
                  <a:schemeClr val="tx1"/>
                </a:solidFill>
              </a:rPr>
              <a:t>ra los </a:t>
            </a:r>
            <a:r>
              <a:rPr lang="en-GB" sz="2400" dirty="0" err="1">
                <a:solidFill>
                  <a:schemeClr val="tx1"/>
                </a:solidFill>
              </a:rPr>
              <a:t>mexi</a:t>
            </a:r>
            <a:r>
              <a:rPr lang="en-GB" sz="2400" b="1" dirty="0" err="1">
                <a:solidFill>
                  <a:schemeClr val="tx1"/>
                </a:solidFill>
              </a:rPr>
              <a:t>ca</a:t>
            </a:r>
            <a:r>
              <a:rPr lang="en-GB" sz="2400" dirty="0" err="1">
                <a:solidFill>
                  <a:schemeClr val="tx1"/>
                </a:solidFill>
              </a:rPr>
              <a:t>nos</a:t>
            </a:r>
            <a:r>
              <a:rPr lang="en-GB" sz="2400" dirty="0">
                <a:solidFill>
                  <a:schemeClr val="tx1"/>
                </a:solidFill>
              </a:rPr>
              <a:t> y sus </a:t>
            </a:r>
            <a:r>
              <a:rPr lang="en-GB" sz="2400" dirty="0" err="1">
                <a:solidFill>
                  <a:schemeClr val="tx1"/>
                </a:solidFill>
              </a:rPr>
              <a:t>celebra</a:t>
            </a:r>
            <a:r>
              <a:rPr lang="en-GB" sz="2400" b="1" dirty="0" err="1">
                <a:solidFill>
                  <a:schemeClr val="tx1"/>
                </a:solidFill>
              </a:rPr>
              <a:t>cio</a:t>
            </a:r>
            <a:r>
              <a:rPr lang="en-GB" sz="2400" dirty="0" err="1">
                <a:solidFill>
                  <a:schemeClr val="tx1"/>
                </a:solidFill>
              </a:rPr>
              <a:t>nes</a:t>
            </a:r>
            <a:r>
              <a:rPr lang="en-GB" sz="2400" dirty="0">
                <a:solidFill>
                  <a:schemeClr val="tx1"/>
                </a:solidFill>
              </a:rPr>
              <a:t> son </a:t>
            </a:r>
            <a:r>
              <a:rPr lang="en-GB" sz="2400" dirty="0" err="1">
                <a:solidFill>
                  <a:schemeClr val="tx1"/>
                </a:solidFill>
              </a:rPr>
              <a:t>muy</a:t>
            </a:r>
            <a:r>
              <a:rPr lang="en-GB" sz="2400" dirty="0">
                <a:solidFill>
                  <a:schemeClr val="tx1"/>
                </a:solidFill>
              </a:rPr>
              <a:t> </a:t>
            </a:r>
            <a:r>
              <a:rPr lang="en-GB" sz="2400" dirty="0" err="1">
                <a:solidFill>
                  <a:schemeClr val="tx1"/>
                </a:solidFill>
              </a:rPr>
              <a:t>espe</a:t>
            </a:r>
            <a:r>
              <a:rPr lang="en-GB" sz="2400" b="1" dirty="0" err="1">
                <a:solidFill>
                  <a:schemeClr val="tx1"/>
                </a:solidFill>
              </a:rPr>
              <a:t>cia</a:t>
            </a:r>
            <a:r>
              <a:rPr lang="en-GB" sz="2400" dirty="0" err="1">
                <a:solidFill>
                  <a:schemeClr val="tx1"/>
                </a:solidFill>
              </a:rPr>
              <a:t>les</a:t>
            </a:r>
            <a:r>
              <a:rPr lang="en-GB" sz="2400" dirty="0">
                <a:solidFill>
                  <a:schemeClr val="tx1"/>
                </a:solidFill>
              </a:rPr>
              <a:t>.</a:t>
            </a:r>
            <a:endParaRPr lang="en-GB" sz="2400" b="1" dirty="0">
              <a:solidFill>
                <a:schemeClr val="tx1"/>
              </a:solidFill>
            </a:endParaRPr>
          </a:p>
        </p:txBody>
      </p:sp>
      <p:pic>
        <p:nvPicPr>
          <p:cNvPr id="17" name="Imagen 16">
            <a:extLst>
              <a:ext uri="{FF2B5EF4-FFF2-40B4-BE49-F238E27FC236}">
                <a16:creationId xmlns:a16="http://schemas.microsoft.com/office/drawing/2014/main" id="{D3071E86-D01D-7543-AF3F-50D1271C06F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946" b="89919" l="0" r="100000"/>
                    </a14:imgEffect>
                  </a14:imgLayer>
                </a14:imgProps>
              </a:ext>
              <a:ext uri="{28A0092B-C50C-407E-A947-70E740481C1C}">
                <a14:useLocalDpi xmlns:a14="http://schemas.microsoft.com/office/drawing/2010/main"/>
              </a:ext>
            </a:extLst>
          </a:blip>
          <a:srcRect/>
          <a:stretch/>
        </p:blipFill>
        <p:spPr>
          <a:xfrm>
            <a:off x="11009878" y="4780086"/>
            <a:ext cx="974166" cy="1538019"/>
          </a:xfrm>
          <a:prstGeom prst="rect">
            <a:avLst/>
          </a:prstGeom>
        </p:spPr>
      </p:pic>
      <p:pic>
        <p:nvPicPr>
          <p:cNvPr id="18" name="Imagen 17">
            <a:extLst>
              <a:ext uri="{FF2B5EF4-FFF2-40B4-BE49-F238E27FC236}">
                <a16:creationId xmlns:a16="http://schemas.microsoft.com/office/drawing/2014/main" id="{81EE9230-D768-B84A-B451-12A005FE74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56718" y="3759181"/>
            <a:ext cx="1827326" cy="921608"/>
          </a:xfrm>
          <a:prstGeom prst="rect">
            <a:avLst/>
          </a:prstGeom>
        </p:spPr>
      </p:pic>
      <p:pic>
        <p:nvPicPr>
          <p:cNvPr id="3074" name="Picture 2" descr="Joven, Universitario, Feliz, Estudiante, Escuela">
            <a:extLst>
              <a:ext uri="{FF2B5EF4-FFF2-40B4-BE49-F238E27FC236}">
                <a16:creationId xmlns:a16="http://schemas.microsoft.com/office/drawing/2014/main" id="{CECC7D6A-B8A8-2442-BBC8-D56891BDCA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163853" y="2347423"/>
            <a:ext cx="1810749" cy="120716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541628" y="5493116"/>
            <a:ext cx="2382750" cy="400110"/>
          </a:xfrm>
          <a:prstGeom prst="rect">
            <a:avLst/>
          </a:prstGeom>
          <a:solidFill>
            <a:schemeClr val="accent4">
              <a:lumMod val="20000"/>
              <a:lumOff val="80000"/>
            </a:schemeClr>
          </a:solidFill>
        </p:spPr>
        <p:txBody>
          <a:bodyPr wrap="square">
            <a:spAutoFit/>
          </a:bodyPr>
          <a:lstStyle/>
          <a:p>
            <a:r>
              <a:rPr lang="en-GB" sz="2000"/>
              <a:t>*amable - friendly</a:t>
            </a:r>
          </a:p>
        </p:txBody>
      </p:sp>
      <p:sp>
        <p:nvSpPr>
          <p:cNvPr id="20" name="Rectangle 19"/>
          <p:cNvSpPr/>
          <p:nvPr/>
        </p:nvSpPr>
        <p:spPr>
          <a:xfrm>
            <a:off x="7350253" y="5965917"/>
            <a:ext cx="3574125" cy="400110"/>
          </a:xfrm>
          <a:prstGeom prst="rect">
            <a:avLst/>
          </a:prstGeom>
          <a:solidFill>
            <a:schemeClr val="accent4">
              <a:lumMod val="20000"/>
              <a:lumOff val="80000"/>
            </a:schemeClr>
          </a:solidFill>
        </p:spPr>
        <p:txBody>
          <a:bodyPr wrap="square">
            <a:spAutoFit/>
          </a:bodyPr>
          <a:lstStyle/>
          <a:p>
            <a:r>
              <a:rPr lang="en-GB" sz="2000"/>
              <a:t>*impresionante - impressive</a:t>
            </a:r>
          </a:p>
        </p:txBody>
      </p:sp>
    </p:spTree>
    <p:extLst>
      <p:ext uri="{BB962C8B-B14F-4D97-AF65-F5344CB8AC3E}">
        <p14:creationId xmlns:p14="http://schemas.microsoft.com/office/powerpoint/2010/main" val="224193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D22A350D-BA50-6B43-9B67-F259509170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987" y="740644"/>
            <a:ext cx="3499627" cy="2583546"/>
          </a:xfrm>
          <a:prstGeom prst="rect">
            <a:avLst/>
          </a:prstGeom>
        </p:spPr>
      </p:pic>
      <p:pic>
        <p:nvPicPr>
          <p:cNvPr id="27" name="Imagen 26">
            <a:extLst>
              <a:ext uri="{FF2B5EF4-FFF2-40B4-BE49-F238E27FC236}">
                <a16:creationId xmlns:a16="http://schemas.microsoft.com/office/drawing/2014/main" id="{98AB2A3C-6833-9541-8447-8637C434B1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0113" y="747068"/>
            <a:ext cx="3499627" cy="2583546"/>
          </a:xfrm>
          <a:prstGeom prst="rect">
            <a:avLst/>
          </a:prstGeom>
        </p:spPr>
      </p:pic>
      <p:pic>
        <p:nvPicPr>
          <p:cNvPr id="28" name="Imagen 27">
            <a:extLst>
              <a:ext uri="{FF2B5EF4-FFF2-40B4-BE49-F238E27FC236}">
                <a16:creationId xmlns:a16="http://schemas.microsoft.com/office/drawing/2014/main" id="{6A413774-E40B-FE4E-8BF0-6CD5C9CD4A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860" y="3452877"/>
            <a:ext cx="3499627" cy="2583546"/>
          </a:xfrm>
          <a:prstGeom prst="rect">
            <a:avLst/>
          </a:prstGeom>
        </p:spPr>
      </p:pic>
      <p:pic>
        <p:nvPicPr>
          <p:cNvPr id="30" name="Imagen 29">
            <a:extLst>
              <a:ext uri="{FF2B5EF4-FFF2-40B4-BE49-F238E27FC236}">
                <a16:creationId xmlns:a16="http://schemas.microsoft.com/office/drawing/2014/main" id="{903A55F6-4423-B043-B47B-09EA6ABCC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0112" y="3471198"/>
            <a:ext cx="3499627" cy="2583546"/>
          </a:xfrm>
          <a:prstGeom prst="rect">
            <a:avLst/>
          </a:prstGeom>
        </p:spPr>
      </p:pic>
      <p:pic>
        <p:nvPicPr>
          <p:cNvPr id="29" name="Imagen 28">
            <a:extLst>
              <a:ext uri="{FF2B5EF4-FFF2-40B4-BE49-F238E27FC236}">
                <a16:creationId xmlns:a16="http://schemas.microsoft.com/office/drawing/2014/main" id="{FA1CA1E5-789A-C34D-8000-283BC8BE3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8503" y="3452877"/>
            <a:ext cx="3499627" cy="2583546"/>
          </a:xfrm>
          <a:prstGeom prst="rect">
            <a:avLst/>
          </a:prstGeom>
        </p:spPr>
      </p:pic>
      <p:sp>
        <p:nvSpPr>
          <p:cNvPr id="2" name="Title 1"/>
          <p:cNvSpPr>
            <a:spLocks noGrp="1"/>
          </p:cNvSpPr>
          <p:nvPr>
            <p:ph type="title"/>
          </p:nvPr>
        </p:nvSpPr>
        <p:spPr>
          <a:xfrm>
            <a:off x="113370" y="248484"/>
            <a:ext cx="10402230" cy="482478"/>
          </a:xfrm>
        </p:spPr>
        <p:txBody>
          <a:bodyPr>
            <a:normAutofit fontScale="90000"/>
          </a:bodyPr>
          <a:lstStyle/>
          <a:p>
            <a:r>
              <a:rPr lang="en-GB" sz="2200" b="1" dirty="0"/>
              <a:t>Escribe las seis </a:t>
            </a:r>
            <a:r>
              <a:rPr lang="en-GB" sz="2200" b="1" dirty="0" err="1"/>
              <a:t>frases</a:t>
            </a:r>
            <a:r>
              <a:rPr lang="en-GB" sz="2200" b="1" dirty="0"/>
              <a:t> </a:t>
            </a:r>
            <a:r>
              <a:rPr lang="en-GB" sz="2200" b="1" dirty="0" err="1"/>
              <a:t>sobre</a:t>
            </a:r>
            <a:r>
              <a:rPr lang="en-GB" sz="2200" b="1" dirty="0"/>
              <a:t> México </a:t>
            </a:r>
            <a:r>
              <a:rPr lang="en-GB" sz="2200" b="1" dirty="0" err="1"/>
              <a:t>en</a:t>
            </a:r>
            <a:r>
              <a:rPr lang="en-GB" sz="2200" b="1" dirty="0"/>
              <a:t> </a:t>
            </a:r>
            <a:r>
              <a:rPr lang="en-GB" sz="2200" b="1" dirty="0" err="1"/>
              <a:t>español</a:t>
            </a:r>
            <a:r>
              <a:rPr lang="en-GB" sz="2200" b="1" dirty="0"/>
              <a:t> para una </a:t>
            </a:r>
            <a:r>
              <a:rPr lang="en-GB" sz="2200" b="1" dirty="0" err="1"/>
              <a:t>página</a:t>
            </a:r>
            <a:r>
              <a:rPr lang="en-GB" sz="2200" b="1" dirty="0"/>
              <a:t> web de </a:t>
            </a:r>
            <a:r>
              <a:rPr lang="en-GB" sz="2200" b="1" dirty="0" err="1"/>
              <a:t>viajes</a:t>
            </a:r>
            <a:r>
              <a:rPr lang="en-GB" sz="2200" b="1"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Imagen 18">
            <a:extLst>
              <a:ext uri="{FF2B5EF4-FFF2-40B4-BE49-F238E27FC236}">
                <a16:creationId xmlns:a16="http://schemas.microsoft.com/office/drawing/2014/main" id="{BE415A09-61A2-2343-BB1E-1579C6EA22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861" y="740644"/>
            <a:ext cx="3499627" cy="2583546"/>
          </a:xfrm>
          <a:prstGeom prst="rect">
            <a:avLst/>
          </a:prstGeom>
        </p:spPr>
      </p:pic>
      <p:sp>
        <p:nvSpPr>
          <p:cNvPr id="12" name="CuadroTexto 11">
            <a:extLst>
              <a:ext uri="{FF2B5EF4-FFF2-40B4-BE49-F238E27FC236}">
                <a16:creationId xmlns:a16="http://schemas.microsoft.com/office/drawing/2014/main" id="{4DADC8FF-3671-444F-AF38-0057E5437B33}"/>
              </a:ext>
            </a:extLst>
          </p:cNvPr>
          <p:cNvSpPr txBox="1"/>
          <p:nvPr/>
        </p:nvSpPr>
        <p:spPr>
          <a:xfrm>
            <a:off x="8560367" y="1262485"/>
            <a:ext cx="3271518" cy="1785104"/>
          </a:xfrm>
          <a:prstGeom prst="rect">
            <a:avLst/>
          </a:prstGeom>
          <a:noFill/>
        </p:spPr>
        <p:txBody>
          <a:bodyPr wrap="square" rtlCol="0">
            <a:spAutoFit/>
          </a:bodyPr>
          <a:lstStyle/>
          <a:p>
            <a:r>
              <a:rPr lang="en-GB" sz="2200" dirty="0">
                <a:highlight>
                  <a:srgbClr val="FBF0D5"/>
                </a:highlight>
              </a:rPr>
              <a:t>Its cities </a:t>
            </a:r>
            <a:r>
              <a:rPr lang="en-GB" sz="2200">
                <a:highlight>
                  <a:srgbClr val="FBF0D5"/>
                </a:highlight>
              </a:rPr>
              <a:t>are interesting </a:t>
            </a:r>
            <a:r>
              <a:rPr lang="en-GB" sz="2200" dirty="0">
                <a:highlight>
                  <a:srgbClr val="FBF0D5"/>
                </a:highlight>
              </a:rPr>
              <a:t>places. </a:t>
            </a:r>
          </a:p>
          <a:p>
            <a:r>
              <a:rPr lang="en-GB" sz="2200" dirty="0">
                <a:highlight>
                  <a:srgbClr val="FBF0D5"/>
                </a:highlight>
              </a:rPr>
              <a:t>You can look at the old buildings and enjoy the atmosphere.</a:t>
            </a:r>
          </a:p>
        </p:txBody>
      </p:sp>
      <p:sp>
        <p:nvSpPr>
          <p:cNvPr id="9" name="CuadroTexto 8">
            <a:extLst>
              <a:ext uri="{FF2B5EF4-FFF2-40B4-BE49-F238E27FC236}">
                <a16:creationId xmlns:a16="http://schemas.microsoft.com/office/drawing/2014/main" id="{7C64587A-95D2-B24A-BF18-6BD0130D9A2E}"/>
              </a:ext>
            </a:extLst>
          </p:cNvPr>
          <p:cNvSpPr txBox="1"/>
          <p:nvPr/>
        </p:nvSpPr>
        <p:spPr>
          <a:xfrm>
            <a:off x="4855910" y="3968046"/>
            <a:ext cx="2759594" cy="1785104"/>
          </a:xfrm>
          <a:prstGeom prst="rect">
            <a:avLst/>
          </a:prstGeom>
          <a:noFill/>
        </p:spPr>
        <p:txBody>
          <a:bodyPr wrap="square" rtlCol="0">
            <a:spAutoFit/>
          </a:bodyPr>
          <a:lstStyle/>
          <a:p>
            <a:r>
              <a:rPr lang="en-GB" sz="2200" dirty="0">
                <a:highlight>
                  <a:srgbClr val="FBF0D5"/>
                </a:highlight>
              </a:rPr>
              <a:t>Its customs are unique, </a:t>
            </a:r>
            <a:r>
              <a:rPr lang="en-GB" sz="2200">
                <a:highlight>
                  <a:srgbClr val="FBF0D5"/>
                </a:highlight>
              </a:rPr>
              <a:t>especially the way of celebrating the dead.</a:t>
            </a:r>
            <a:endParaRPr lang="en-GB" sz="2200" dirty="0">
              <a:highlight>
                <a:srgbClr val="FBF0D5"/>
              </a:highlight>
            </a:endParaRPr>
          </a:p>
        </p:txBody>
      </p:sp>
      <p:sp>
        <p:nvSpPr>
          <p:cNvPr id="11" name="CuadroTexto 10">
            <a:extLst>
              <a:ext uri="{FF2B5EF4-FFF2-40B4-BE49-F238E27FC236}">
                <a16:creationId xmlns:a16="http://schemas.microsoft.com/office/drawing/2014/main" id="{2703989E-BBBA-1849-A774-B45FBDE9CC44}"/>
              </a:ext>
            </a:extLst>
          </p:cNvPr>
          <p:cNvSpPr txBox="1"/>
          <p:nvPr/>
        </p:nvSpPr>
        <p:spPr>
          <a:xfrm>
            <a:off x="733980" y="1440620"/>
            <a:ext cx="2538260" cy="1446550"/>
          </a:xfrm>
          <a:prstGeom prst="rect">
            <a:avLst/>
          </a:prstGeom>
          <a:noFill/>
        </p:spPr>
        <p:txBody>
          <a:bodyPr wrap="square" rtlCol="0">
            <a:spAutoFit/>
          </a:bodyPr>
          <a:lstStyle/>
          <a:p>
            <a:r>
              <a:rPr lang="en-GB" sz="2200" dirty="0">
                <a:highlight>
                  <a:srgbClr val="FBF0D5"/>
                </a:highlight>
              </a:rPr>
              <a:t>Its nature is very special and its landscapes are beautiful. </a:t>
            </a:r>
          </a:p>
        </p:txBody>
      </p:sp>
      <p:sp>
        <p:nvSpPr>
          <p:cNvPr id="13" name="CuadroTexto 12">
            <a:extLst>
              <a:ext uri="{FF2B5EF4-FFF2-40B4-BE49-F238E27FC236}">
                <a16:creationId xmlns:a16="http://schemas.microsoft.com/office/drawing/2014/main" id="{59B8921D-0116-D54D-A85F-448322625363}"/>
              </a:ext>
            </a:extLst>
          </p:cNvPr>
          <p:cNvSpPr txBox="1"/>
          <p:nvPr/>
        </p:nvSpPr>
        <p:spPr>
          <a:xfrm>
            <a:off x="662022" y="4162535"/>
            <a:ext cx="2862338" cy="1107996"/>
          </a:xfrm>
          <a:prstGeom prst="rect">
            <a:avLst/>
          </a:prstGeom>
          <a:noFill/>
        </p:spPr>
        <p:txBody>
          <a:bodyPr wrap="square" rtlCol="0">
            <a:spAutoFit/>
          </a:bodyPr>
          <a:lstStyle/>
          <a:p>
            <a:r>
              <a:rPr lang="en-GB" sz="2200" dirty="0">
                <a:highlight>
                  <a:srgbClr val="FBF0D5"/>
                </a:highlight>
              </a:rPr>
              <a:t>Its food is </a:t>
            </a:r>
            <a:r>
              <a:rPr lang="en-GB" sz="2200">
                <a:highlight>
                  <a:srgbClr val="FBF0D5"/>
                </a:highlight>
              </a:rPr>
              <a:t>very tasty; </a:t>
            </a:r>
            <a:r>
              <a:rPr lang="en-GB" sz="2200" dirty="0">
                <a:highlight>
                  <a:srgbClr val="FBF0D5"/>
                </a:highlight>
              </a:rPr>
              <a:t>you can eat </a:t>
            </a:r>
            <a:r>
              <a:rPr lang="en-GB" sz="2200">
                <a:highlight>
                  <a:srgbClr val="FBF0D5"/>
                </a:highlight>
              </a:rPr>
              <a:t>many types </a:t>
            </a:r>
            <a:r>
              <a:rPr lang="en-GB" sz="2200" dirty="0">
                <a:highlight>
                  <a:srgbClr val="FBF0D5"/>
                </a:highlight>
              </a:rPr>
              <a:t>of dishes.</a:t>
            </a:r>
          </a:p>
        </p:txBody>
      </p:sp>
      <p:sp>
        <p:nvSpPr>
          <p:cNvPr id="15" name="CuadroTexto 14">
            <a:extLst>
              <a:ext uri="{FF2B5EF4-FFF2-40B4-BE49-F238E27FC236}">
                <a16:creationId xmlns:a16="http://schemas.microsoft.com/office/drawing/2014/main" id="{9E383EB9-D131-D949-9DEF-0EA31005A9E8}"/>
              </a:ext>
            </a:extLst>
          </p:cNvPr>
          <p:cNvSpPr txBox="1"/>
          <p:nvPr/>
        </p:nvSpPr>
        <p:spPr>
          <a:xfrm>
            <a:off x="9008216" y="4139901"/>
            <a:ext cx="2648082" cy="1446550"/>
          </a:xfrm>
          <a:prstGeom prst="rect">
            <a:avLst/>
          </a:prstGeom>
          <a:noFill/>
        </p:spPr>
        <p:txBody>
          <a:bodyPr wrap="square" rtlCol="0">
            <a:spAutoFit/>
          </a:bodyPr>
          <a:lstStyle/>
          <a:p>
            <a:r>
              <a:rPr lang="en-GB" sz="2200">
                <a:highlight>
                  <a:srgbClr val="FBF0D5"/>
                </a:highlight>
              </a:rPr>
              <a:t>Its museums are </a:t>
            </a:r>
            <a:r>
              <a:rPr lang="en-GB" sz="2200" dirty="0">
                <a:highlight>
                  <a:srgbClr val="FBF0D5"/>
                </a:highlight>
              </a:rPr>
              <a:t>great if you like to learn </a:t>
            </a:r>
            <a:r>
              <a:rPr lang="en-GB" sz="2200">
                <a:highlight>
                  <a:srgbClr val="FBF0D5"/>
                </a:highlight>
              </a:rPr>
              <a:t>about history.</a:t>
            </a:r>
            <a:endParaRPr lang="en-GB" sz="2200" dirty="0">
              <a:highlight>
                <a:srgbClr val="FBF0D5"/>
              </a:highlight>
            </a:endParaRPr>
          </a:p>
        </p:txBody>
      </p:sp>
      <p:sp>
        <p:nvSpPr>
          <p:cNvPr id="21" name="CuadroTexto 20">
            <a:extLst>
              <a:ext uri="{FF2B5EF4-FFF2-40B4-BE49-F238E27FC236}">
                <a16:creationId xmlns:a16="http://schemas.microsoft.com/office/drawing/2014/main" id="{831C5B9E-A6C2-E747-ADB4-BE52DA762958}"/>
              </a:ext>
            </a:extLst>
          </p:cNvPr>
          <p:cNvSpPr txBox="1"/>
          <p:nvPr/>
        </p:nvSpPr>
        <p:spPr>
          <a:xfrm>
            <a:off x="4686924" y="1749298"/>
            <a:ext cx="3097566" cy="1107996"/>
          </a:xfrm>
          <a:prstGeom prst="rect">
            <a:avLst/>
          </a:prstGeom>
          <a:noFill/>
        </p:spPr>
        <p:txBody>
          <a:bodyPr wrap="square" rtlCol="0">
            <a:spAutoFit/>
          </a:bodyPr>
          <a:lstStyle/>
          <a:p>
            <a:r>
              <a:rPr lang="en-GB" sz="2200" dirty="0">
                <a:highlight>
                  <a:srgbClr val="FBF0D5"/>
                </a:highlight>
              </a:rPr>
              <a:t>Its people are very kind. It’s easy to make a lot of friends.</a:t>
            </a:r>
          </a:p>
        </p:txBody>
      </p:sp>
      <p:sp>
        <p:nvSpPr>
          <p:cNvPr id="31" name="CuadroTexto 30">
            <a:extLst>
              <a:ext uri="{FF2B5EF4-FFF2-40B4-BE49-F238E27FC236}">
                <a16:creationId xmlns:a16="http://schemas.microsoft.com/office/drawing/2014/main" id="{07F7EC8F-FBDD-F14C-A701-C24EDF33CE76}"/>
              </a:ext>
            </a:extLst>
          </p:cNvPr>
          <p:cNvSpPr txBox="1"/>
          <p:nvPr/>
        </p:nvSpPr>
        <p:spPr>
          <a:xfrm>
            <a:off x="753600" y="1389449"/>
            <a:ext cx="2994655" cy="1446550"/>
          </a:xfrm>
          <a:prstGeom prst="rect">
            <a:avLst/>
          </a:prstGeom>
          <a:noFill/>
        </p:spPr>
        <p:txBody>
          <a:bodyPr wrap="square" rtlCol="0">
            <a:spAutoFit/>
          </a:bodyPr>
          <a:lstStyle/>
          <a:p>
            <a:r>
              <a:rPr lang="en-GB" sz="2200" b="1" dirty="0" err="1">
                <a:highlight>
                  <a:srgbClr val="FBF0D5"/>
                </a:highlight>
              </a:rPr>
              <a:t>Su</a:t>
            </a:r>
            <a:r>
              <a:rPr lang="en-GB" sz="2200" b="1" dirty="0">
                <a:highlight>
                  <a:srgbClr val="FBF0D5"/>
                </a:highlight>
              </a:rPr>
              <a:t> </a:t>
            </a:r>
            <a:r>
              <a:rPr lang="en-GB" sz="2200" b="1" dirty="0" err="1">
                <a:highlight>
                  <a:srgbClr val="FBF0D5"/>
                </a:highlight>
              </a:rPr>
              <a:t>naturaleza</a:t>
            </a:r>
            <a:r>
              <a:rPr lang="en-GB" sz="2200" b="1" dirty="0">
                <a:highlight>
                  <a:srgbClr val="FBF0D5"/>
                </a:highlight>
              </a:rPr>
              <a:t> es </a:t>
            </a:r>
            <a:r>
              <a:rPr lang="en-GB" sz="2200" b="1" dirty="0" err="1">
                <a:highlight>
                  <a:srgbClr val="FBF0D5"/>
                </a:highlight>
              </a:rPr>
              <a:t>muy</a:t>
            </a:r>
            <a:r>
              <a:rPr lang="en-GB" sz="2200" b="1" dirty="0">
                <a:highlight>
                  <a:srgbClr val="FBF0D5"/>
                </a:highlight>
              </a:rPr>
              <a:t> especial y sus </a:t>
            </a:r>
            <a:r>
              <a:rPr lang="en-GB" sz="2200" b="1" dirty="0" err="1">
                <a:highlight>
                  <a:srgbClr val="FBF0D5"/>
                </a:highlight>
              </a:rPr>
              <a:t>paisajes</a:t>
            </a:r>
            <a:r>
              <a:rPr lang="en-GB" sz="2200" b="1" dirty="0">
                <a:highlight>
                  <a:srgbClr val="FBF0D5"/>
                </a:highlight>
              </a:rPr>
              <a:t> son </a:t>
            </a:r>
            <a:r>
              <a:rPr lang="en-GB" sz="2200" b="1" dirty="0" err="1">
                <a:highlight>
                  <a:srgbClr val="FBF0D5"/>
                </a:highlight>
              </a:rPr>
              <a:t>preciosos</a:t>
            </a:r>
            <a:r>
              <a:rPr lang="en-GB" sz="2200" b="1" dirty="0">
                <a:highlight>
                  <a:srgbClr val="FBF0D5"/>
                </a:highlight>
              </a:rPr>
              <a:t>/</a:t>
            </a:r>
            <a:r>
              <a:rPr lang="en-GB" sz="2200" b="1" dirty="0" err="1">
                <a:highlight>
                  <a:srgbClr val="FBF0D5"/>
                </a:highlight>
              </a:rPr>
              <a:t>hermosos</a:t>
            </a:r>
            <a:r>
              <a:rPr lang="en-GB" sz="2200" b="1" dirty="0">
                <a:highlight>
                  <a:srgbClr val="FBF0D5"/>
                </a:highlight>
              </a:rPr>
              <a:t>.</a:t>
            </a:r>
          </a:p>
        </p:txBody>
      </p:sp>
      <p:sp>
        <p:nvSpPr>
          <p:cNvPr id="32" name="CuadroTexto 31">
            <a:extLst>
              <a:ext uri="{FF2B5EF4-FFF2-40B4-BE49-F238E27FC236}">
                <a16:creationId xmlns:a16="http://schemas.microsoft.com/office/drawing/2014/main" id="{79BCC7D0-E805-D642-AD8F-82127D9807F0}"/>
              </a:ext>
            </a:extLst>
          </p:cNvPr>
          <p:cNvSpPr txBox="1"/>
          <p:nvPr/>
        </p:nvSpPr>
        <p:spPr>
          <a:xfrm>
            <a:off x="4855910" y="3968046"/>
            <a:ext cx="2759594" cy="1785104"/>
          </a:xfrm>
          <a:prstGeom prst="rect">
            <a:avLst/>
          </a:prstGeom>
          <a:noFill/>
        </p:spPr>
        <p:txBody>
          <a:bodyPr wrap="square" rtlCol="0">
            <a:spAutoFit/>
          </a:bodyPr>
          <a:lstStyle/>
          <a:p>
            <a:r>
              <a:rPr lang="en-GB" sz="2200" b="1" dirty="0">
                <a:highlight>
                  <a:srgbClr val="FBF0D5"/>
                </a:highlight>
              </a:rPr>
              <a:t>Sus </a:t>
            </a:r>
            <a:r>
              <a:rPr lang="en-GB" sz="2200" b="1" dirty="0" err="1">
                <a:highlight>
                  <a:srgbClr val="FBF0D5"/>
                </a:highlight>
              </a:rPr>
              <a:t>costumbres</a:t>
            </a:r>
            <a:r>
              <a:rPr lang="en-GB" sz="2200" b="1" dirty="0">
                <a:highlight>
                  <a:srgbClr val="FBF0D5"/>
                </a:highlight>
              </a:rPr>
              <a:t> son </a:t>
            </a:r>
            <a:r>
              <a:rPr lang="en-GB" sz="2200" b="1" dirty="0" err="1">
                <a:highlight>
                  <a:srgbClr val="FBF0D5"/>
                </a:highlight>
              </a:rPr>
              <a:t>únicas</a:t>
            </a:r>
            <a:r>
              <a:rPr lang="en-GB" sz="2200" b="1" dirty="0">
                <a:highlight>
                  <a:srgbClr val="FBF0D5"/>
                </a:highlight>
              </a:rPr>
              <a:t>, </a:t>
            </a:r>
            <a:r>
              <a:rPr lang="en-GB" sz="2200" b="1" dirty="0" err="1">
                <a:highlight>
                  <a:srgbClr val="FBF0D5"/>
                </a:highlight>
              </a:rPr>
              <a:t>especialmente</a:t>
            </a:r>
            <a:r>
              <a:rPr lang="en-GB" sz="2200" b="1" dirty="0">
                <a:highlight>
                  <a:srgbClr val="FBF0D5"/>
                </a:highlight>
              </a:rPr>
              <a:t> la forma de </a:t>
            </a:r>
            <a:r>
              <a:rPr lang="en-GB" sz="2200" b="1" dirty="0" err="1">
                <a:highlight>
                  <a:srgbClr val="FBF0D5"/>
                </a:highlight>
              </a:rPr>
              <a:t>celebrar</a:t>
            </a:r>
            <a:r>
              <a:rPr lang="en-GB" sz="2200" b="1" dirty="0">
                <a:highlight>
                  <a:srgbClr val="FBF0D5"/>
                </a:highlight>
              </a:rPr>
              <a:t> a los </a:t>
            </a:r>
            <a:r>
              <a:rPr lang="en-GB" sz="2200" b="1" dirty="0" err="1">
                <a:highlight>
                  <a:srgbClr val="FBF0D5"/>
                </a:highlight>
              </a:rPr>
              <a:t>muertos</a:t>
            </a:r>
            <a:r>
              <a:rPr lang="en-GB" sz="2200" b="1" dirty="0">
                <a:highlight>
                  <a:srgbClr val="FBF0D5"/>
                </a:highlight>
              </a:rPr>
              <a:t>.</a:t>
            </a:r>
          </a:p>
        </p:txBody>
      </p:sp>
      <p:sp>
        <p:nvSpPr>
          <p:cNvPr id="33" name="CuadroTexto 32">
            <a:extLst>
              <a:ext uri="{FF2B5EF4-FFF2-40B4-BE49-F238E27FC236}">
                <a16:creationId xmlns:a16="http://schemas.microsoft.com/office/drawing/2014/main" id="{3D70602F-C42C-C343-9024-440BA0920DB8}"/>
              </a:ext>
            </a:extLst>
          </p:cNvPr>
          <p:cNvSpPr txBox="1"/>
          <p:nvPr/>
        </p:nvSpPr>
        <p:spPr>
          <a:xfrm>
            <a:off x="688504" y="4139901"/>
            <a:ext cx="2862338" cy="1446550"/>
          </a:xfrm>
          <a:prstGeom prst="rect">
            <a:avLst/>
          </a:prstGeom>
          <a:noFill/>
        </p:spPr>
        <p:txBody>
          <a:bodyPr wrap="square" rtlCol="0">
            <a:spAutoFit/>
          </a:bodyPr>
          <a:lstStyle/>
          <a:p>
            <a:r>
              <a:rPr lang="en-GB" sz="2200" b="1" dirty="0" err="1">
                <a:highlight>
                  <a:srgbClr val="FBF0D5"/>
                </a:highlight>
              </a:rPr>
              <a:t>Su</a:t>
            </a:r>
            <a:r>
              <a:rPr lang="en-GB" sz="2200" b="1" dirty="0">
                <a:highlight>
                  <a:srgbClr val="FBF0D5"/>
                </a:highlight>
              </a:rPr>
              <a:t> comida es </a:t>
            </a:r>
            <a:r>
              <a:rPr lang="en-GB" sz="2200" b="1" dirty="0" err="1">
                <a:highlight>
                  <a:srgbClr val="FBF0D5"/>
                </a:highlight>
              </a:rPr>
              <a:t>muy</a:t>
            </a:r>
            <a:r>
              <a:rPr lang="en-GB" sz="2200" b="1" dirty="0">
                <a:highlight>
                  <a:srgbClr val="FBF0D5"/>
                </a:highlight>
              </a:rPr>
              <a:t> </a:t>
            </a:r>
            <a:r>
              <a:rPr lang="en-GB" sz="2200" b="1" dirty="0" err="1">
                <a:highlight>
                  <a:srgbClr val="FBF0D5"/>
                </a:highlight>
              </a:rPr>
              <a:t>rica</a:t>
            </a:r>
            <a:r>
              <a:rPr lang="en-GB" sz="2200" b="1" dirty="0">
                <a:highlight>
                  <a:srgbClr val="FBF0D5"/>
                </a:highlight>
              </a:rPr>
              <a:t>; </a:t>
            </a:r>
            <a:r>
              <a:rPr lang="en-GB" sz="2200" b="1" dirty="0" err="1">
                <a:highlight>
                  <a:srgbClr val="FBF0D5"/>
                </a:highlight>
              </a:rPr>
              <a:t>puedes</a:t>
            </a:r>
            <a:r>
              <a:rPr lang="en-GB" sz="2200" b="1" dirty="0">
                <a:highlight>
                  <a:srgbClr val="FBF0D5"/>
                </a:highlight>
              </a:rPr>
              <a:t> comer </a:t>
            </a:r>
            <a:r>
              <a:rPr lang="en-GB" sz="2200" b="1" dirty="0" err="1">
                <a:highlight>
                  <a:srgbClr val="FBF0D5"/>
                </a:highlight>
              </a:rPr>
              <a:t>muchos</a:t>
            </a:r>
            <a:r>
              <a:rPr lang="en-GB" sz="2200" b="1" dirty="0">
                <a:highlight>
                  <a:srgbClr val="FBF0D5"/>
                </a:highlight>
              </a:rPr>
              <a:t> </a:t>
            </a:r>
            <a:r>
              <a:rPr lang="en-GB" sz="2200" b="1" dirty="0" err="1">
                <a:highlight>
                  <a:srgbClr val="FBF0D5"/>
                </a:highlight>
              </a:rPr>
              <a:t>tipos</a:t>
            </a:r>
            <a:r>
              <a:rPr lang="en-GB" sz="2200" b="1" dirty="0">
                <a:highlight>
                  <a:srgbClr val="FBF0D5"/>
                </a:highlight>
              </a:rPr>
              <a:t> de </a:t>
            </a:r>
            <a:r>
              <a:rPr lang="en-GB" sz="2200" b="1" dirty="0" err="1">
                <a:highlight>
                  <a:srgbClr val="FBF0D5"/>
                </a:highlight>
              </a:rPr>
              <a:t>platos</a:t>
            </a:r>
            <a:r>
              <a:rPr lang="en-GB" sz="2200" b="1" dirty="0">
                <a:highlight>
                  <a:srgbClr val="FBF0D5"/>
                </a:highlight>
              </a:rPr>
              <a:t>.</a:t>
            </a:r>
          </a:p>
        </p:txBody>
      </p:sp>
      <p:sp>
        <p:nvSpPr>
          <p:cNvPr id="34" name="CuadroTexto 33">
            <a:extLst>
              <a:ext uri="{FF2B5EF4-FFF2-40B4-BE49-F238E27FC236}">
                <a16:creationId xmlns:a16="http://schemas.microsoft.com/office/drawing/2014/main" id="{77EDBFD1-DF05-BB47-9F17-8F73BF55BD5D}"/>
              </a:ext>
            </a:extLst>
          </p:cNvPr>
          <p:cNvSpPr txBox="1"/>
          <p:nvPr/>
        </p:nvSpPr>
        <p:spPr>
          <a:xfrm>
            <a:off x="8586250" y="1329781"/>
            <a:ext cx="3271518" cy="1785104"/>
          </a:xfrm>
          <a:prstGeom prst="rect">
            <a:avLst/>
          </a:prstGeom>
          <a:noFill/>
        </p:spPr>
        <p:txBody>
          <a:bodyPr wrap="square" rtlCol="0">
            <a:spAutoFit/>
          </a:bodyPr>
          <a:lstStyle/>
          <a:p>
            <a:r>
              <a:rPr lang="en-GB" sz="2200" b="1" dirty="0">
                <a:highlight>
                  <a:srgbClr val="FBF0D5"/>
                </a:highlight>
              </a:rPr>
              <a:t>Sus </a:t>
            </a:r>
            <a:r>
              <a:rPr lang="en-GB" sz="2200" b="1" dirty="0" err="1">
                <a:highlight>
                  <a:srgbClr val="FBF0D5"/>
                </a:highlight>
              </a:rPr>
              <a:t>ciudades</a:t>
            </a:r>
            <a:r>
              <a:rPr lang="en-GB" sz="2200" b="1" dirty="0">
                <a:highlight>
                  <a:srgbClr val="FBF0D5"/>
                </a:highlight>
              </a:rPr>
              <a:t> son </a:t>
            </a:r>
            <a:r>
              <a:rPr lang="en-GB" sz="2200" b="1" dirty="0" err="1">
                <a:highlight>
                  <a:srgbClr val="FBF0D5"/>
                </a:highlight>
              </a:rPr>
              <a:t>lugares</a:t>
            </a:r>
            <a:r>
              <a:rPr lang="en-GB" sz="2200" b="1" dirty="0">
                <a:highlight>
                  <a:srgbClr val="FBF0D5"/>
                </a:highlight>
              </a:rPr>
              <a:t> </a:t>
            </a:r>
            <a:r>
              <a:rPr lang="en-GB" sz="2200" b="1" dirty="0" err="1">
                <a:highlight>
                  <a:srgbClr val="FBF0D5"/>
                </a:highlight>
              </a:rPr>
              <a:t>interesantes</a:t>
            </a:r>
            <a:r>
              <a:rPr lang="en-GB" sz="2200" b="1" dirty="0">
                <a:highlight>
                  <a:srgbClr val="FBF0D5"/>
                </a:highlight>
              </a:rPr>
              <a:t>. </a:t>
            </a:r>
            <a:r>
              <a:rPr lang="en-GB" sz="2200" b="1" dirty="0" err="1">
                <a:highlight>
                  <a:srgbClr val="FBF0D5"/>
                </a:highlight>
              </a:rPr>
              <a:t>Puedes</a:t>
            </a:r>
            <a:r>
              <a:rPr lang="en-GB" sz="2200" b="1" dirty="0">
                <a:highlight>
                  <a:srgbClr val="FBF0D5"/>
                </a:highlight>
              </a:rPr>
              <a:t> </a:t>
            </a:r>
            <a:r>
              <a:rPr lang="en-GB" sz="2200" b="1" dirty="0" err="1">
                <a:highlight>
                  <a:srgbClr val="FBF0D5"/>
                </a:highlight>
              </a:rPr>
              <a:t>mirar</a:t>
            </a:r>
            <a:r>
              <a:rPr lang="en-GB" sz="2200" b="1" dirty="0">
                <a:highlight>
                  <a:srgbClr val="FBF0D5"/>
                </a:highlight>
              </a:rPr>
              <a:t> los </a:t>
            </a:r>
            <a:r>
              <a:rPr lang="en-GB" sz="2200" b="1" dirty="0" err="1">
                <a:highlight>
                  <a:srgbClr val="FBF0D5"/>
                </a:highlight>
              </a:rPr>
              <a:t>edificios</a:t>
            </a:r>
            <a:r>
              <a:rPr lang="en-GB" sz="2200" b="1" dirty="0">
                <a:highlight>
                  <a:srgbClr val="FBF0D5"/>
                </a:highlight>
              </a:rPr>
              <a:t> </a:t>
            </a:r>
            <a:r>
              <a:rPr lang="en-GB" sz="2200" b="1" dirty="0" err="1">
                <a:highlight>
                  <a:srgbClr val="FBF0D5"/>
                </a:highlight>
              </a:rPr>
              <a:t>antiguos</a:t>
            </a:r>
            <a:r>
              <a:rPr lang="en-GB" sz="2200" b="1" dirty="0">
                <a:highlight>
                  <a:srgbClr val="FBF0D5"/>
                </a:highlight>
              </a:rPr>
              <a:t> y </a:t>
            </a:r>
            <a:r>
              <a:rPr lang="en-GB" sz="2200" b="1" dirty="0" err="1">
                <a:highlight>
                  <a:srgbClr val="FBF0D5"/>
                </a:highlight>
              </a:rPr>
              <a:t>disfrutar</a:t>
            </a:r>
            <a:r>
              <a:rPr lang="en-GB" sz="2200" b="1" dirty="0">
                <a:highlight>
                  <a:srgbClr val="FBF0D5"/>
                </a:highlight>
              </a:rPr>
              <a:t> del </a:t>
            </a:r>
            <a:r>
              <a:rPr lang="en-GB" sz="2200" b="1" dirty="0" err="1">
                <a:highlight>
                  <a:srgbClr val="FBF0D5"/>
                </a:highlight>
              </a:rPr>
              <a:t>ambiente</a:t>
            </a:r>
            <a:r>
              <a:rPr lang="en-GB" sz="2200" b="1" dirty="0">
                <a:highlight>
                  <a:srgbClr val="FBF0D5"/>
                </a:highlight>
              </a:rPr>
              <a:t>.</a:t>
            </a:r>
          </a:p>
        </p:txBody>
      </p:sp>
      <p:sp>
        <p:nvSpPr>
          <p:cNvPr id="35" name="CuadroTexto 34">
            <a:extLst>
              <a:ext uri="{FF2B5EF4-FFF2-40B4-BE49-F238E27FC236}">
                <a16:creationId xmlns:a16="http://schemas.microsoft.com/office/drawing/2014/main" id="{AD0AC1A4-4412-B74D-B2CC-E29333AD1EE7}"/>
              </a:ext>
            </a:extLst>
          </p:cNvPr>
          <p:cNvSpPr txBox="1"/>
          <p:nvPr/>
        </p:nvSpPr>
        <p:spPr>
          <a:xfrm>
            <a:off x="8872085" y="4139901"/>
            <a:ext cx="2648082" cy="1446550"/>
          </a:xfrm>
          <a:prstGeom prst="rect">
            <a:avLst/>
          </a:prstGeom>
          <a:noFill/>
        </p:spPr>
        <p:txBody>
          <a:bodyPr wrap="square" rtlCol="0">
            <a:spAutoFit/>
          </a:bodyPr>
          <a:lstStyle/>
          <a:p>
            <a:r>
              <a:rPr lang="en-GB" sz="2200" b="1" dirty="0">
                <a:highlight>
                  <a:srgbClr val="FBF0D5"/>
                </a:highlight>
              </a:rPr>
              <a:t>Sus </a:t>
            </a:r>
            <a:r>
              <a:rPr lang="en-GB" sz="2200" b="1" dirty="0" err="1">
                <a:highlight>
                  <a:srgbClr val="FBF0D5"/>
                </a:highlight>
              </a:rPr>
              <a:t>museos</a:t>
            </a:r>
            <a:r>
              <a:rPr lang="en-GB" sz="2200" b="1" dirty="0">
                <a:highlight>
                  <a:srgbClr val="FBF0D5"/>
                </a:highlight>
              </a:rPr>
              <a:t> son </a:t>
            </a:r>
            <a:r>
              <a:rPr lang="en-GB" sz="2200" b="1" dirty="0" err="1">
                <a:highlight>
                  <a:srgbClr val="FBF0D5"/>
                </a:highlight>
              </a:rPr>
              <a:t>geniales</a:t>
            </a:r>
            <a:r>
              <a:rPr lang="en-GB" sz="2200" b="1" dirty="0">
                <a:highlight>
                  <a:srgbClr val="FBF0D5"/>
                </a:highlight>
              </a:rPr>
              <a:t> </a:t>
            </a:r>
            <a:r>
              <a:rPr lang="en-GB" sz="2200" b="1" dirty="0" err="1">
                <a:highlight>
                  <a:srgbClr val="FBF0D5"/>
                </a:highlight>
              </a:rPr>
              <a:t>si</a:t>
            </a:r>
            <a:r>
              <a:rPr lang="en-GB" sz="2200" b="1" dirty="0">
                <a:highlight>
                  <a:srgbClr val="FBF0D5"/>
                </a:highlight>
              </a:rPr>
              <a:t> </a:t>
            </a:r>
            <a:r>
              <a:rPr lang="en-GB" sz="2200" b="1" dirty="0" err="1">
                <a:highlight>
                  <a:srgbClr val="FBF0D5"/>
                </a:highlight>
              </a:rPr>
              <a:t>te</a:t>
            </a:r>
            <a:r>
              <a:rPr lang="en-GB" sz="2200" b="1" dirty="0">
                <a:highlight>
                  <a:srgbClr val="FBF0D5"/>
                </a:highlight>
              </a:rPr>
              <a:t> </a:t>
            </a:r>
            <a:r>
              <a:rPr lang="en-GB" sz="2200" b="1" dirty="0" err="1">
                <a:highlight>
                  <a:srgbClr val="FBF0D5"/>
                </a:highlight>
              </a:rPr>
              <a:t>gusta</a:t>
            </a:r>
            <a:r>
              <a:rPr lang="en-GB" sz="2200" b="1" dirty="0">
                <a:highlight>
                  <a:srgbClr val="FBF0D5"/>
                </a:highlight>
              </a:rPr>
              <a:t> </a:t>
            </a:r>
            <a:r>
              <a:rPr lang="en-GB" sz="2200" b="1" dirty="0" err="1">
                <a:highlight>
                  <a:srgbClr val="FBF0D5"/>
                </a:highlight>
              </a:rPr>
              <a:t>aprender</a:t>
            </a:r>
            <a:r>
              <a:rPr lang="en-GB" sz="2200" b="1" dirty="0">
                <a:highlight>
                  <a:srgbClr val="FBF0D5"/>
                </a:highlight>
              </a:rPr>
              <a:t> </a:t>
            </a:r>
            <a:r>
              <a:rPr lang="en-GB" sz="2200" b="1" dirty="0" err="1">
                <a:highlight>
                  <a:srgbClr val="FBF0D5"/>
                </a:highlight>
              </a:rPr>
              <a:t>sobre</a:t>
            </a:r>
            <a:r>
              <a:rPr lang="en-GB" sz="2200" b="1" dirty="0">
                <a:highlight>
                  <a:srgbClr val="FBF0D5"/>
                </a:highlight>
              </a:rPr>
              <a:t> </a:t>
            </a:r>
            <a:r>
              <a:rPr lang="en-GB" sz="2200" b="1" dirty="0" err="1">
                <a:highlight>
                  <a:srgbClr val="FBF0D5"/>
                </a:highlight>
              </a:rPr>
              <a:t>historia</a:t>
            </a:r>
            <a:r>
              <a:rPr lang="en-GB" sz="2200" b="1" dirty="0">
                <a:highlight>
                  <a:srgbClr val="FBF0D5"/>
                </a:highlight>
              </a:rPr>
              <a:t>.</a:t>
            </a:r>
          </a:p>
        </p:txBody>
      </p:sp>
      <p:sp>
        <p:nvSpPr>
          <p:cNvPr id="36" name="CuadroTexto 35">
            <a:extLst>
              <a:ext uri="{FF2B5EF4-FFF2-40B4-BE49-F238E27FC236}">
                <a16:creationId xmlns:a16="http://schemas.microsoft.com/office/drawing/2014/main" id="{3AE9D9E4-7D63-594B-A1A3-EC4173DA66C7}"/>
              </a:ext>
            </a:extLst>
          </p:cNvPr>
          <p:cNvSpPr txBox="1"/>
          <p:nvPr/>
        </p:nvSpPr>
        <p:spPr>
          <a:xfrm>
            <a:off x="4713631" y="1621131"/>
            <a:ext cx="2862338" cy="1446550"/>
          </a:xfrm>
          <a:prstGeom prst="rect">
            <a:avLst/>
          </a:prstGeom>
          <a:noFill/>
        </p:spPr>
        <p:txBody>
          <a:bodyPr wrap="square" rtlCol="0">
            <a:spAutoFit/>
          </a:bodyPr>
          <a:lstStyle/>
          <a:p>
            <a:r>
              <a:rPr lang="en-GB" sz="2200" b="1" dirty="0" err="1">
                <a:highlight>
                  <a:srgbClr val="FBF0D5"/>
                </a:highlight>
              </a:rPr>
              <a:t>Su</a:t>
            </a:r>
            <a:r>
              <a:rPr lang="en-GB" sz="2200" b="1" dirty="0">
                <a:highlight>
                  <a:srgbClr val="FBF0D5"/>
                </a:highlight>
              </a:rPr>
              <a:t> </a:t>
            </a:r>
            <a:r>
              <a:rPr lang="en-GB" sz="2200" b="1" dirty="0" err="1">
                <a:highlight>
                  <a:srgbClr val="FBF0D5"/>
                </a:highlight>
              </a:rPr>
              <a:t>gente</a:t>
            </a:r>
            <a:r>
              <a:rPr lang="en-GB" sz="2200" b="1" dirty="0">
                <a:highlight>
                  <a:srgbClr val="FBF0D5"/>
                </a:highlight>
              </a:rPr>
              <a:t> es </a:t>
            </a:r>
            <a:r>
              <a:rPr lang="en-GB" sz="2200" b="1" dirty="0" err="1">
                <a:highlight>
                  <a:srgbClr val="FBF0D5"/>
                </a:highlight>
              </a:rPr>
              <a:t>muy</a:t>
            </a:r>
            <a:r>
              <a:rPr lang="en-GB" sz="2200" b="1" dirty="0">
                <a:highlight>
                  <a:srgbClr val="FBF0D5"/>
                </a:highlight>
              </a:rPr>
              <a:t> </a:t>
            </a:r>
            <a:r>
              <a:rPr lang="en-GB" sz="2200" b="1" dirty="0" err="1">
                <a:highlight>
                  <a:srgbClr val="FBF0D5"/>
                </a:highlight>
              </a:rPr>
              <a:t>simpática</a:t>
            </a:r>
            <a:r>
              <a:rPr lang="en-GB" sz="2200" b="1" dirty="0">
                <a:highlight>
                  <a:srgbClr val="FBF0D5"/>
                </a:highlight>
              </a:rPr>
              <a:t>/</a:t>
            </a:r>
            <a:r>
              <a:rPr lang="en-GB" sz="2200" b="1" dirty="0" err="1">
                <a:highlight>
                  <a:srgbClr val="FBF0D5"/>
                </a:highlight>
              </a:rPr>
              <a:t>amable</a:t>
            </a:r>
            <a:r>
              <a:rPr lang="en-GB" sz="2200" b="1" dirty="0">
                <a:highlight>
                  <a:srgbClr val="FBF0D5"/>
                </a:highlight>
              </a:rPr>
              <a:t>. Es </a:t>
            </a:r>
            <a:r>
              <a:rPr lang="en-GB" sz="2200" b="1" dirty="0" err="1">
                <a:highlight>
                  <a:srgbClr val="FBF0D5"/>
                </a:highlight>
              </a:rPr>
              <a:t>fácil</a:t>
            </a:r>
            <a:r>
              <a:rPr lang="en-GB" sz="2200" b="1" dirty="0">
                <a:highlight>
                  <a:srgbClr val="FBF0D5"/>
                </a:highlight>
              </a:rPr>
              <a:t> </a:t>
            </a:r>
            <a:r>
              <a:rPr lang="en-GB" sz="2200" b="1" dirty="0" err="1">
                <a:highlight>
                  <a:srgbClr val="FBF0D5"/>
                </a:highlight>
              </a:rPr>
              <a:t>hacer</a:t>
            </a:r>
            <a:r>
              <a:rPr lang="en-GB" sz="2200" b="1" dirty="0">
                <a:highlight>
                  <a:srgbClr val="FBF0D5"/>
                </a:highlight>
              </a:rPr>
              <a:t> </a:t>
            </a:r>
            <a:r>
              <a:rPr lang="en-GB" sz="2200" b="1" dirty="0" err="1">
                <a:highlight>
                  <a:srgbClr val="FBF0D5"/>
                </a:highlight>
              </a:rPr>
              <a:t>muchos</a:t>
            </a:r>
            <a:r>
              <a:rPr lang="en-GB" sz="2200" b="1" dirty="0">
                <a:highlight>
                  <a:srgbClr val="FBF0D5"/>
                </a:highlight>
              </a:rPr>
              <a:t> amigos.</a:t>
            </a:r>
          </a:p>
        </p:txBody>
      </p:sp>
      <p:sp>
        <p:nvSpPr>
          <p:cNvPr id="37" name="Llamada rectangular redondeada 36">
            <a:extLst>
              <a:ext uri="{FF2B5EF4-FFF2-40B4-BE49-F238E27FC236}">
                <a16:creationId xmlns:a16="http://schemas.microsoft.com/office/drawing/2014/main" id="{676D4A32-E34E-4147-9F95-89899AE85F63}"/>
              </a:ext>
            </a:extLst>
          </p:cNvPr>
          <p:cNvSpPr/>
          <p:nvPr/>
        </p:nvSpPr>
        <p:spPr>
          <a:xfrm>
            <a:off x="5172530" y="839441"/>
            <a:ext cx="2862338" cy="640010"/>
          </a:xfrm>
          <a:prstGeom prst="wedgeRoundRectCallout">
            <a:avLst>
              <a:gd name="adj1" fmla="val 5269"/>
              <a:gd name="adj2" fmla="val 9037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tx1"/>
                </a:solidFill>
              </a:rPr>
              <a:t>Remember</a:t>
            </a:r>
            <a:r>
              <a:rPr lang="en-GB" sz="2000">
                <a:solidFill>
                  <a:schemeClr val="tx1"/>
                </a:solidFill>
              </a:rPr>
              <a:t>,</a:t>
            </a:r>
            <a:r>
              <a:rPr lang="es-GB" sz="2000">
                <a:solidFill>
                  <a:schemeClr val="tx1"/>
                </a:solidFill>
              </a:rPr>
              <a:t> </a:t>
            </a:r>
            <a:r>
              <a:rPr lang="es-GB" sz="2000" dirty="0">
                <a:solidFill>
                  <a:schemeClr val="tx1"/>
                </a:solidFill>
              </a:rPr>
              <a:t>‘people’ in Spanish is singular.</a:t>
            </a:r>
          </a:p>
        </p:txBody>
      </p:sp>
      <p:sp>
        <p:nvSpPr>
          <p:cNvPr id="23" name="Rectangle 22"/>
          <p:cNvSpPr/>
          <p:nvPr/>
        </p:nvSpPr>
        <p:spPr>
          <a:xfrm>
            <a:off x="8519200" y="5945135"/>
            <a:ext cx="3672800" cy="400110"/>
          </a:xfrm>
          <a:prstGeom prst="rect">
            <a:avLst/>
          </a:prstGeom>
          <a:solidFill>
            <a:schemeClr val="accent4">
              <a:lumMod val="20000"/>
              <a:lumOff val="80000"/>
            </a:schemeClr>
          </a:solidFill>
        </p:spPr>
        <p:txBody>
          <a:bodyPr wrap="none">
            <a:spAutoFit/>
          </a:bodyPr>
          <a:lstStyle/>
          <a:p>
            <a:r>
              <a:rPr lang="en-GB" sz="2000">
                <a:latin typeface="Century Gothic" panose="020B0502020202020204" pitchFamily="34" charset="0"/>
              </a:rPr>
              <a:t>*especially – especialmente</a:t>
            </a:r>
          </a:p>
        </p:txBody>
      </p:sp>
      <p:sp>
        <p:nvSpPr>
          <p:cNvPr id="3" name="TextBox 2"/>
          <p:cNvSpPr txBox="1"/>
          <p:nvPr/>
        </p:nvSpPr>
        <p:spPr>
          <a:xfrm>
            <a:off x="385300" y="730962"/>
            <a:ext cx="368300" cy="400110"/>
          </a:xfrm>
          <a:prstGeom prst="rect">
            <a:avLst/>
          </a:prstGeom>
          <a:solidFill>
            <a:schemeClr val="accent2">
              <a:lumMod val="40000"/>
              <a:lumOff val="60000"/>
            </a:schemeClr>
          </a:solidFill>
        </p:spPr>
        <p:txBody>
          <a:bodyPr wrap="square" rtlCol="0">
            <a:spAutoFit/>
          </a:bodyPr>
          <a:lstStyle/>
          <a:p>
            <a:r>
              <a:rPr lang="en-GB" sz="2000" b="1"/>
              <a:t>1</a:t>
            </a:r>
          </a:p>
        </p:txBody>
      </p:sp>
      <p:sp>
        <p:nvSpPr>
          <p:cNvPr id="25" name="TextBox 24"/>
          <p:cNvSpPr txBox="1"/>
          <p:nvPr/>
        </p:nvSpPr>
        <p:spPr>
          <a:xfrm>
            <a:off x="4396704" y="741869"/>
            <a:ext cx="368300" cy="400110"/>
          </a:xfrm>
          <a:prstGeom prst="rect">
            <a:avLst/>
          </a:prstGeom>
          <a:solidFill>
            <a:schemeClr val="accent2">
              <a:lumMod val="40000"/>
              <a:lumOff val="60000"/>
            </a:schemeClr>
          </a:solidFill>
        </p:spPr>
        <p:txBody>
          <a:bodyPr wrap="square" rtlCol="0">
            <a:spAutoFit/>
          </a:bodyPr>
          <a:lstStyle/>
          <a:p>
            <a:r>
              <a:rPr lang="en-GB" sz="2000" b="1"/>
              <a:t>2</a:t>
            </a:r>
          </a:p>
        </p:txBody>
      </p:sp>
      <p:sp>
        <p:nvSpPr>
          <p:cNvPr id="38" name="TextBox 37"/>
          <p:cNvSpPr txBox="1"/>
          <p:nvPr/>
        </p:nvSpPr>
        <p:spPr>
          <a:xfrm>
            <a:off x="8436992" y="741869"/>
            <a:ext cx="368300" cy="400110"/>
          </a:xfrm>
          <a:prstGeom prst="rect">
            <a:avLst/>
          </a:prstGeom>
          <a:solidFill>
            <a:schemeClr val="accent2">
              <a:lumMod val="40000"/>
              <a:lumOff val="60000"/>
            </a:schemeClr>
          </a:solidFill>
        </p:spPr>
        <p:txBody>
          <a:bodyPr wrap="square" rtlCol="0">
            <a:spAutoFit/>
          </a:bodyPr>
          <a:lstStyle/>
          <a:p>
            <a:r>
              <a:rPr lang="en-GB" sz="2000" b="1"/>
              <a:t>3</a:t>
            </a:r>
          </a:p>
        </p:txBody>
      </p:sp>
      <p:sp>
        <p:nvSpPr>
          <p:cNvPr id="39" name="TextBox 38"/>
          <p:cNvSpPr txBox="1"/>
          <p:nvPr/>
        </p:nvSpPr>
        <p:spPr>
          <a:xfrm>
            <a:off x="385300" y="3448394"/>
            <a:ext cx="368300" cy="400110"/>
          </a:xfrm>
          <a:prstGeom prst="rect">
            <a:avLst/>
          </a:prstGeom>
          <a:solidFill>
            <a:schemeClr val="accent2">
              <a:lumMod val="40000"/>
              <a:lumOff val="60000"/>
            </a:schemeClr>
          </a:solidFill>
        </p:spPr>
        <p:txBody>
          <a:bodyPr wrap="square" rtlCol="0">
            <a:spAutoFit/>
          </a:bodyPr>
          <a:lstStyle/>
          <a:p>
            <a:r>
              <a:rPr lang="en-GB" sz="2000" b="1"/>
              <a:t>4</a:t>
            </a:r>
          </a:p>
        </p:txBody>
      </p:sp>
      <p:sp>
        <p:nvSpPr>
          <p:cNvPr id="40" name="TextBox 39"/>
          <p:cNvSpPr txBox="1"/>
          <p:nvPr/>
        </p:nvSpPr>
        <p:spPr>
          <a:xfrm>
            <a:off x="4396704" y="3459301"/>
            <a:ext cx="368300" cy="400110"/>
          </a:xfrm>
          <a:prstGeom prst="rect">
            <a:avLst/>
          </a:prstGeom>
          <a:solidFill>
            <a:schemeClr val="accent2">
              <a:lumMod val="40000"/>
              <a:lumOff val="60000"/>
            </a:schemeClr>
          </a:solidFill>
        </p:spPr>
        <p:txBody>
          <a:bodyPr wrap="square" rtlCol="0">
            <a:spAutoFit/>
          </a:bodyPr>
          <a:lstStyle/>
          <a:p>
            <a:r>
              <a:rPr lang="en-GB" sz="2000" b="1"/>
              <a:t>5</a:t>
            </a:r>
          </a:p>
        </p:txBody>
      </p:sp>
      <p:sp>
        <p:nvSpPr>
          <p:cNvPr id="41" name="TextBox 40"/>
          <p:cNvSpPr txBox="1"/>
          <p:nvPr/>
        </p:nvSpPr>
        <p:spPr>
          <a:xfrm>
            <a:off x="8436992" y="3459301"/>
            <a:ext cx="368300" cy="400110"/>
          </a:xfrm>
          <a:prstGeom prst="rect">
            <a:avLst/>
          </a:prstGeom>
          <a:solidFill>
            <a:schemeClr val="accent2">
              <a:lumMod val="40000"/>
              <a:lumOff val="60000"/>
            </a:schemeClr>
          </a:solidFill>
        </p:spPr>
        <p:txBody>
          <a:bodyPr wrap="square" rtlCol="0">
            <a:spAutoFit/>
          </a:bodyPr>
          <a:lstStyle/>
          <a:p>
            <a:r>
              <a:rPr lang="en-GB" sz="2000" b="1"/>
              <a:t>6</a:t>
            </a:r>
          </a:p>
        </p:txBody>
      </p:sp>
      <p:sp>
        <p:nvSpPr>
          <p:cNvPr id="42" name="Llamada rectangular redondeada 36">
            <a:extLst>
              <a:ext uri="{FF2B5EF4-FFF2-40B4-BE49-F238E27FC236}">
                <a16:creationId xmlns:a16="http://schemas.microsoft.com/office/drawing/2014/main" id="{676D4A32-E34E-4147-9F95-89899AE85F63}"/>
              </a:ext>
            </a:extLst>
          </p:cNvPr>
          <p:cNvSpPr/>
          <p:nvPr/>
        </p:nvSpPr>
        <p:spPr>
          <a:xfrm>
            <a:off x="3092007" y="5775784"/>
            <a:ext cx="5057037" cy="614255"/>
          </a:xfrm>
          <a:prstGeom prst="wedgeRoundRectCallout">
            <a:avLst>
              <a:gd name="adj1" fmla="val 9789"/>
              <a:gd name="adj2" fmla="val -739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Use personal ‘a’ if the direct object is a living thing (or was once alive!).</a:t>
            </a:r>
            <a:endParaRPr lang="es-GB" sz="2000" dirty="0">
              <a:solidFill>
                <a:schemeClr val="tx1"/>
              </a:solidFill>
            </a:endParaRPr>
          </a:p>
        </p:txBody>
      </p:sp>
    </p:spTree>
    <p:extLst>
      <p:ext uri="{BB962C8B-B14F-4D97-AF65-F5344CB8AC3E}">
        <p14:creationId xmlns:p14="http://schemas.microsoft.com/office/powerpoint/2010/main" val="14685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1" grpId="0"/>
      <p:bldP spid="13" grpId="0"/>
      <p:bldP spid="15" grpId="0"/>
      <p:bldP spid="21" grpId="0"/>
      <p:bldP spid="31" grpId="0"/>
      <p:bldP spid="32"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1"/>
          <p:cNvSpPr txBox="1">
            <a:spLocks noGrp="1"/>
          </p:cNvSpPr>
          <p:nvPr>
            <p:ph type="title"/>
          </p:nvPr>
        </p:nvSpPr>
        <p:spPr>
          <a:xfrm>
            <a:off x="22159" y="-37105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400"/>
              <a:t>Solución</a:t>
            </a:r>
            <a:endParaRPr sz="4000"/>
          </a:p>
        </p:txBody>
      </p:sp>
      <p:sp>
        <p:nvSpPr>
          <p:cNvPr id="396" name="Google Shape;396;p11"/>
          <p:cNvSpPr/>
          <p:nvPr/>
        </p:nvSpPr>
        <p:spPr>
          <a:xfrm>
            <a:off x="391005" y="471847"/>
            <a:ext cx="5509751" cy="817060"/>
          </a:xfrm>
          <a:prstGeom prst="wedgeRoundRectCallout">
            <a:avLst>
              <a:gd name="adj1" fmla="val -17074"/>
              <a:gd name="adj2" fmla="val 51286"/>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nature is very special and its landscapes are beautiful. </a:t>
            </a:r>
          </a:p>
        </p:txBody>
      </p:sp>
      <p:sp>
        <p:nvSpPr>
          <p:cNvPr id="397" name="Google Shape;397;p11"/>
          <p:cNvSpPr/>
          <p:nvPr/>
        </p:nvSpPr>
        <p:spPr>
          <a:xfrm>
            <a:off x="391005" y="3647334"/>
            <a:ext cx="5528444" cy="696898"/>
          </a:xfrm>
          <a:prstGeom prst="wedgeRoundRectCallout">
            <a:avLst>
              <a:gd name="adj1" fmla="val -24731"/>
              <a:gd name="adj2" fmla="val 48866"/>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food is very tasty; you can eat many types of dishes.</a:t>
            </a:r>
          </a:p>
        </p:txBody>
      </p:sp>
      <p:sp>
        <p:nvSpPr>
          <p:cNvPr id="398" name="Google Shape;398;p11"/>
          <p:cNvSpPr/>
          <p:nvPr/>
        </p:nvSpPr>
        <p:spPr>
          <a:xfrm>
            <a:off x="391005" y="4510906"/>
            <a:ext cx="5528444" cy="843604"/>
          </a:xfrm>
          <a:prstGeom prst="wedgeRoundRectCallout">
            <a:avLst>
              <a:gd name="adj1" fmla="val -19498"/>
              <a:gd name="adj2" fmla="val 48464"/>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customs are unique, especially the way of celebrating the dead.</a:t>
            </a:r>
          </a:p>
        </p:txBody>
      </p:sp>
      <p:sp>
        <p:nvSpPr>
          <p:cNvPr id="399" name="Google Shape;399;p11"/>
          <p:cNvSpPr/>
          <p:nvPr/>
        </p:nvSpPr>
        <p:spPr>
          <a:xfrm>
            <a:off x="372312" y="1494717"/>
            <a:ext cx="5608623" cy="788987"/>
          </a:xfrm>
          <a:prstGeom prst="wedgeRoundRectCallout">
            <a:avLst>
              <a:gd name="adj1" fmla="val -22179"/>
              <a:gd name="adj2" fmla="val 43929"/>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people are very kind. It’s easy to make a lot of friends.</a:t>
            </a:r>
          </a:p>
        </p:txBody>
      </p:sp>
      <p:sp>
        <p:nvSpPr>
          <p:cNvPr id="400" name="Google Shape;400;p11"/>
          <p:cNvSpPr/>
          <p:nvPr/>
        </p:nvSpPr>
        <p:spPr>
          <a:xfrm>
            <a:off x="391005" y="2442986"/>
            <a:ext cx="5528444" cy="989258"/>
          </a:xfrm>
          <a:prstGeom prst="wedgeRoundRectCallout">
            <a:avLst>
              <a:gd name="adj1" fmla="val -49042"/>
              <a:gd name="adj2" fmla="val -21610"/>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cities are interesting places. </a:t>
            </a:r>
          </a:p>
          <a:p>
            <a:pPr lvl="0" algn="ctr">
              <a:buClr>
                <a:srgbClr val="000000"/>
              </a:buClr>
            </a:pPr>
            <a:r>
              <a:rPr lang="en-GB" sz="2000" kern="0">
                <a:latin typeface="Century Gothic"/>
                <a:ea typeface="Century Gothic"/>
                <a:cs typeface="Century Gothic"/>
                <a:sym typeface="Century Gothic"/>
              </a:rPr>
              <a:t>You can look at the old buildings and enjoy the atmosphere.</a:t>
            </a:r>
          </a:p>
        </p:txBody>
      </p:sp>
      <p:sp>
        <p:nvSpPr>
          <p:cNvPr id="401" name="Google Shape;401;p11"/>
          <p:cNvSpPr/>
          <p:nvPr/>
        </p:nvSpPr>
        <p:spPr>
          <a:xfrm>
            <a:off x="6260077" y="471847"/>
            <a:ext cx="5721083" cy="817060"/>
          </a:xfrm>
          <a:prstGeom prst="wedgeRoundRectCallout">
            <a:avLst>
              <a:gd name="adj1" fmla="val -18525"/>
              <a:gd name="adj2" fmla="val 50997"/>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 naturaleza es muy especial y sus paisajes son preciosos/hermosos.</a:t>
            </a:r>
          </a:p>
        </p:txBody>
      </p:sp>
      <p:sp>
        <p:nvSpPr>
          <p:cNvPr id="402" name="Google Shape;402;p11"/>
          <p:cNvSpPr/>
          <p:nvPr/>
        </p:nvSpPr>
        <p:spPr>
          <a:xfrm>
            <a:off x="6278769" y="4510906"/>
            <a:ext cx="5721083" cy="842900"/>
          </a:xfrm>
          <a:prstGeom prst="wedgeRoundRectCallout">
            <a:avLst>
              <a:gd name="adj1" fmla="val 23339"/>
              <a:gd name="adj2" fmla="val 50332"/>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Sus costumbres son únicas, especialmente la forma de celebrar a los muertos.</a:t>
            </a:r>
          </a:p>
        </p:txBody>
      </p:sp>
      <p:sp>
        <p:nvSpPr>
          <p:cNvPr id="403" name="Google Shape;403;p11"/>
          <p:cNvSpPr/>
          <p:nvPr/>
        </p:nvSpPr>
        <p:spPr>
          <a:xfrm>
            <a:off x="6278769" y="3647334"/>
            <a:ext cx="5721083" cy="699046"/>
          </a:xfrm>
          <a:prstGeom prst="wedgeRoundRectCallout">
            <a:avLst>
              <a:gd name="adj1" fmla="val -23749"/>
              <a:gd name="adj2" fmla="val 4887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 comida es muy rica; puedes comer muchos tipos de platos.</a:t>
            </a:r>
          </a:p>
        </p:txBody>
      </p:sp>
      <p:sp>
        <p:nvSpPr>
          <p:cNvPr id="404" name="Google Shape;404;p11"/>
          <p:cNvSpPr/>
          <p:nvPr/>
        </p:nvSpPr>
        <p:spPr>
          <a:xfrm>
            <a:off x="6278769" y="2472539"/>
            <a:ext cx="5755029" cy="989258"/>
          </a:xfrm>
          <a:prstGeom prst="wedgeRoundRectCallout">
            <a:avLst>
              <a:gd name="adj1" fmla="val -47769"/>
              <a:gd name="adj2" fmla="val -26362"/>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Sus ciudades son lugares interesantes. Puedes mirar los edificios antiguos y disfrutar del ambiente.</a:t>
            </a:r>
            <a:endParaRPr kumimoji="0" sz="1400" b="0" i="0" u="none" strike="noStrike" kern="0" cap="none" spc="0" normalizeH="0" baseline="0" noProof="0">
              <a:ln>
                <a:noFill/>
              </a:ln>
              <a:effectLst/>
              <a:uLnTx/>
              <a:uFillTx/>
              <a:latin typeface="Arial"/>
              <a:cs typeface="Arial"/>
              <a:sym typeface="Arial"/>
            </a:endParaRPr>
          </a:p>
        </p:txBody>
      </p:sp>
      <p:sp>
        <p:nvSpPr>
          <p:cNvPr id="405" name="Google Shape;405;p11"/>
          <p:cNvSpPr/>
          <p:nvPr/>
        </p:nvSpPr>
        <p:spPr>
          <a:xfrm>
            <a:off x="6260076" y="1494717"/>
            <a:ext cx="5755029" cy="788987"/>
          </a:xfrm>
          <a:prstGeom prst="wedgeRoundRectCallout">
            <a:avLst>
              <a:gd name="adj1" fmla="val -25506"/>
              <a:gd name="adj2" fmla="val 50210"/>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 gente es muy simpática/amable. Es fácil hacer muchos amigos.</a:t>
            </a:r>
          </a:p>
        </p:txBody>
      </p:sp>
      <p:sp>
        <p:nvSpPr>
          <p:cNvPr id="14" name="Rectangle 13"/>
          <p:cNvSpPr/>
          <p:nvPr/>
        </p:nvSpPr>
        <p:spPr>
          <a:xfrm>
            <a:off x="1452478" y="6415337"/>
            <a:ext cx="3672800" cy="400110"/>
          </a:xfrm>
          <a:prstGeom prst="rect">
            <a:avLst/>
          </a:prstGeom>
          <a:solidFill>
            <a:schemeClr val="accent4">
              <a:lumMod val="20000"/>
              <a:lumOff val="80000"/>
            </a:schemeClr>
          </a:solidFill>
        </p:spPr>
        <p:txBody>
          <a:bodyPr wrap="none">
            <a:spAutoFit/>
          </a:bodyPr>
          <a:lstStyle/>
          <a:p>
            <a:r>
              <a:rPr lang="en-GB" sz="2000">
                <a:latin typeface="Century Gothic" panose="020B0502020202020204" pitchFamily="34" charset="0"/>
              </a:rPr>
              <a:t>*especially – especialmente</a:t>
            </a:r>
          </a:p>
        </p:txBody>
      </p:sp>
      <p:sp>
        <p:nvSpPr>
          <p:cNvPr id="15" name="Google Shape;398;p11"/>
          <p:cNvSpPr/>
          <p:nvPr/>
        </p:nvSpPr>
        <p:spPr>
          <a:xfrm>
            <a:off x="372312" y="5466852"/>
            <a:ext cx="5528444" cy="843604"/>
          </a:xfrm>
          <a:prstGeom prst="wedgeRoundRectCallout">
            <a:avLst>
              <a:gd name="adj1" fmla="val -19498"/>
              <a:gd name="adj2" fmla="val 48464"/>
              <a:gd name="adj3" fmla="val 16667"/>
            </a:avLst>
          </a:prstGeom>
          <a:solidFill>
            <a:srgbClr val="FFC000"/>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n-GB" sz="2000" kern="0">
                <a:latin typeface="Century Gothic"/>
                <a:ea typeface="Century Gothic"/>
                <a:cs typeface="Century Gothic"/>
                <a:sym typeface="Century Gothic"/>
              </a:rPr>
              <a:t>Its museums are great if you like to learn about history.</a:t>
            </a:r>
          </a:p>
        </p:txBody>
      </p:sp>
      <p:sp>
        <p:nvSpPr>
          <p:cNvPr id="16" name="Google Shape;402;p11"/>
          <p:cNvSpPr/>
          <p:nvPr/>
        </p:nvSpPr>
        <p:spPr>
          <a:xfrm>
            <a:off x="6278769" y="5466852"/>
            <a:ext cx="5721083" cy="842900"/>
          </a:xfrm>
          <a:prstGeom prst="wedgeRoundRectCallout">
            <a:avLst>
              <a:gd name="adj1" fmla="val 23339"/>
              <a:gd name="adj2" fmla="val 50332"/>
              <a:gd name="adj3" fmla="val 16667"/>
            </a:avLst>
          </a:prstGeom>
          <a:solidFill>
            <a:srgbClr val="FFC000"/>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pPr>
            <a:r>
              <a:rPr lang="es-ES" sz="2000" kern="0">
                <a:latin typeface="Century Gothic"/>
                <a:ea typeface="Century Gothic"/>
                <a:cs typeface="Century Gothic"/>
                <a:sym typeface="Century Gothic"/>
              </a:rPr>
              <a:t>Sus museos son geniales si te gusta aprender sobre historia.</a:t>
            </a:r>
          </a:p>
        </p:txBody>
      </p:sp>
    </p:spTree>
    <p:extLst>
      <p:ext uri="{BB962C8B-B14F-4D97-AF65-F5344CB8AC3E}">
        <p14:creationId xmlns:p14="http://schemas.microsoft.com/office/powerpoint/2010/main" val="8811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146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689660" y="4780768"/>
            <a:ext cx="2232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tocar</a:t>
            </a:r>
            <a:endParaRPr kumimoji="0" lang="fr-FR" sz="28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26862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guardar</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680449" y="4780769"/>
            <a:ext cx="2232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grabar</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pic>
        <p:nvPicPr>
          <p:cNvPr id="19" name="Imagen 18">
            <a:extLst>
              <a:ext uri="{FF2B5EF4-FFF2-40B4-BE49-F238E27FC236}">
                <a16:creationId xmlns:a16="http://schemas.microsoft.com/office/drawing/2014/main" id="{EB0ACA7F-3A97-AC4E-91C2-B03D9D7A2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356" y="2472181"/>
            <a:ext cx="2807222" cy="1901667"/>
          </a:xfrm>
          <a:prstGeom prst="rect">
            <a:avLst/>
          </a:prstGeom>
        </p:spPr>
      </p:pic>
      <p:pic>
        <p:nvPicPr>
          <p:cNvPr id="20" name="Imagen 19">
            <a:extLst>
              <a:ext uri="{FF2B5EF4-FFF2-40B4-BE49-F238E27FC236}">
                <a16:creationId xmlns:a16="http://schemas.microsoft.com/office/drawing/2014/main" id="{5B79184D-92CC-5648-AEDE-40A5D02C4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6350" y="2667253"/>
            <a:ext cx="1278879" cy="1645450"/>
          </a:xfrm>
          <a:prstGeom prst="rect">
            <a:avLst/>
          </a:prstGeom>
        </p:spPr>
      </p:pic>
      <p:sp>
        <p:nvSpPr>
          <p:cNvPr id="21" name="CuadroTexto 20">
            <a:extLst>
              <a:ext uri="{FF2B5EF4-FFF2-40B4-BE49-F238E27FC236}">
                <a16:creationId xmlns:a16="http://schemas.microsoft.com/office/drawing/2014/main" id="{8713C44F-7A8E-8F40-86C6-A1D5FCFD9CC9}"/>
              </a:ext>
            </a:extLst>
          </p:cNvPr>
          <p:cNvSpPr txBox="1"/>
          <p:nvPr/>
        </p:nvSpPr>
        <p:spPr>
          <a:xfrm>
            <a:off x="6035209" y="2428149"/>
            <a:ext cx="3361113" cy="2123658"/>
          </a:xfrm>
          <a:prstGeom prst="rect">
            <a:avLst/>
          </a:prstGeom>
          <a:noFill/>
        </p:spPr>
        <p:txBody>
          <a:bodyPr wrap="none" rtlCol="0">
            <a:spAutoFit/>
          </a:bodyPr>
          <a:lstStyle/>
          <a:p>
            <a:r>
              <a:rPr lang="es-GB" sz="6600" dirty="0">
                <a:solidFill>
                  <a:srgbClr val="7030A0"/>
                </a:solidFill>
                <a:latin typeface="American Typewriter" panose="02090604020004020304" pitchFamily="18" charset="77"/>
              </a:rPr>
              <a:t>to keep,</a:t>
            </a:r>
          </a:p>
          <a:p>
            <a:r>
              <a:rPr lang="es-GB" sz="6600" dirty="0">
                <a:solidFill>
                  <a:srgbClr val="7030A0"/>
                </a:solidFill>
                <a:latin typeface="American Typewriter" panose="02090604020004020304" pitchFamily="18" charset="77"/>
              </a:rPr>
              <a:t>keeping</a:t>
            </a:r>
          </a:p>
        </p:txBody>
      </p:sp>
      <p:sp>
        <p:nvSpPr>
          <p:cNvPr id="22" name="CuadroTexto 21">
            <a:extLst>
              <a:ext uri="{FF2B5EF4-FFF2-40B4-BE49-F238E27FC236}">
                <a16:creationId xmlns:a16="http://schemas.microsoft.com/office/drawing/2014/main" id="{7751465B-81B2-FE40-AF4C-0D483056CEB5}"/>
              </a:ext>
            </a:extLst>
          </p:cNvPr>
          <p:cNvSpPr txBox="1"/>
          <p:nvPr/>
        </p:nvSpPr>
        <p:spPr>
          <a:xfrm>
            <a:off x="355631" y="4390505"/>
            <a:ext cx="2882520" cy="400110"/>
          </a:xfrm>
          <a:prstGeom prst="rect">
            <a:avLst/>
          </a:prstGeom>
          <a:noFill/>
        </p:spPr>
        <p:txBody>
          <a:bodyPr wrap="none" rtlCol="0">
            <a:spAutoFit/>
          </a:bodyPr>
          <a:lstStyle/>
          <a:p>
            <a:r>
              <a:rPr lang="es-GB" sz="2000" dirty="0"/>
              <a:t>[to record, recording]</a:t>
            </a:r>
          </a:p>
        </p:txBody>
      </p:sp>
      <p:sp>
        <p:nvSpPr>
          <p:cNvPr id="23" name="CuadroTexto 22">
            <a:extLst>
              <a:ext uri="{FF2B5EF4-FFF2-40B4-BE49-F238E27FC236}">
                <a16:creationId xmlns:a16="http://schemas.microsoft.com/office/drawing/2014/main" id="{FAF5548D-4E50-5848-B13A-DD21DC46B8E0}"/>
              </a:ext>
            </a:extLst>
          </p:cNvPr>
          <p:cNvSpPr txBox="1"/>
          <p:nvPr/>
        </p:nvSpPr>
        <p:spPr>
          <a:xfrm>
            <a:off x="3465519" y="4390505"/>
            <a:ext cx="2680542" cy="400110"/>
          </a:xfrm>
          <a:prstGeom prst="rect">
            <a:avLst/>
          </a:prstGeom>
          <a:noFill/>
        </p:spPr>
        <p:txBody>
          <a:bodyPr wrap="none" rtlCol="0">
            <a:spAutoFit/>
          </a:bodyPr>
          <a:lstStyle/>
          <a:p>
            <a:r>
              <a:rPr lang="es-GB" sz="2000" dirty="0"/>
              <a:t>[to touch, touching]</a:t>
            </a:r>
          </a:p>
        </p:txBody>
      </p:sp>
    </p:spTree>
    <p:extLst>
      <p:ext uri="{BB962C8B-B14F-4D97-AF65-F5344CB8AC3E}">
        <p14:creationId xmlns:p14="http://schemas.microsoft.com/office/powerpoint/2010/main" val="3517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4 – Lesson 8</a:t>
            </a:r>
            <a:br>
              <a:rPr lang="en-GB" sz="1600" dirty="0"/>
            </a:b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Rachel Hawkes / Nick Avery</a:t>
            </a:r>
          </a:p>
          <a:p>
            <a:r>
              <a:rPr lang="en-GB" sz="1400" dirty="0"/>
              <a:t>Artwork: Mark Davies</a:t>
            </a:r>
            <a:br>
              <a:rPr lang="en-GB" sz="1400" dirty="0"/>
            </a:br>
            <a:br>
              <a:rPr lang="en-GB" sz="1400" dirty="0"/>
            </a:br>
            <a:r>
              <a:rPr lang="en-GB" sz="1400" dirty="0"/>
              <a:t>Date updated: 24.09.23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8214613" cy="1484251"/>
          </a:xfrm>
        </p:spPr>
        <p:txBody>
          <a:bodyPr>
            <a:normAutofit/>
          </a:bodyPr>
          <a:lstStyle/>
          <a:p>
            <a:pPr algn="l"/>
            <a:r>
              <a:rPr lang="en-GB" sz="2400" dirty="0">
                <a:solidFill>
                  <a:prstClr val="white"/>
                </a:solidFill>
              </a:rPr>
              <a:t>reflexive pronoun ‘se’</a:t>
            </a:r>
            <a:br>
              <a:rPr lang="en-GB" sz="2400" dirty="0">
                <a:solidFill>
                  <a:prstClr val="white"/>
                </a:solidFill>
              </a:rPr>
            </a:br>
            <a:r>
              <a:rPr lang="en-GB" sz="2400" dirty="0">
                <a:solidFill>
                  <a:prstClr val="white"/>
                </a:solidFill>
              </a:rPr>
              <a:t>possessive adjective ‘</a:t>
            </a:r>
            <a:r>
              <a:rPr lang="en-GB" sz="2400" dirty="0" err="1">
                <a:solidFill>
                  <a:prstClr val="white"/>
                </a:solidFill>
              </a:rPr>
              <a:t>su</a:t>
            </a:r>
            <a:r>
              <a:rPr lang="en-GB" sz="2400" dirty="0">
                <a:solidFill>
                  <a:prstClr val="white"/>
                </a:solidFill>
              </a:rPr>
              <a:t>’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algn="l"/>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294232"/>
            <a:ext cx="8360585" cy="1484252"/>
          </a:xfrm>
        </p:spPr>
        <p:txBody>
          <a:bodyPr>
            <a:normAutofit/>
          </a:bodyPr>
          <a:lstStyle/>
          <a:p>
            <a:pPr>
              <a:lnSpc>
                <a:spcPct val="100000"/>
              </a:lnSpc>
            </a:pPr>
            <a:r>
              <a:rPr lang="en-GB" sz="4000" b="1" dirty="0">
                <a:solidFill>
                  <a:prstClr val="white"/>
                </a:solidFill>
              </a:rPr>
              <a:t>El Día de Muertos</a:t>
            </a:r>
            <a:br>
              <a:rPr lang="en-GB" sz="4000" b="1" dirty="0">
                <a:solidFill>
                  <a:prstClr val="white"/>
                </a:solidFill>
              </a:rPr>
            </a:br>
            <a:r>
              <a:rPr lang="en-GB" sz="2800" b="0" dirty="0">
                <a:solidFill>
                  <a:prstClr val="white"/>
                </a:solidFill>
              </a:rPr>
              <a:t>Describing a Mexican tradition</a:t>
            </a:r>
            <a:endParaRPr lang="en-GB" sz="4000" dirty="0"/>
          </a:p>
        </p:txBody>
      </p:sp>
      <p:pic>
        <p:nvPicPr>
          <p:cNvPr id="5" name="Imagen 4">
            <a:extLst>
              <a:ext uri="{FF2B5EF4-FFF2-40B4-BE49-F238E27FC236}">
                <a16:creationId xmlns:a16="http://schemas.microsoft.com/office/drawing/2014/main" id="{D3CF170F-A845-47EE-8F2B-5ACD7D736F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44412" y="3832179"/>
            <a:ext cx="1193056" cy="2039294"/>
          </a:xfrm>
          <a:prstGeom prst="rect">
            <a:avLst/>
          </a:prstGeom>
        </p:spPr>
      </p:pic>
      <p:pic>
        <p:nvPicPr>
          <p:cNvPr id="6" name="Imagen 7">
            <a:extLst>
              <a:ext uri="{FF2B5EF4-FFF2-40B4-BE49-F238E27FC236}">
                <a16:creationId xmlns:a16="http://schemas.microsoft.com/office/drawing/2014/main" id="{469647B9-8255-4184-A647-BDC929194286}"/>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25148" y="5129347"/>
            <a:ext cx="3772268" cy="1484252"/>
          </a:xfrm>
          <a:prstGeom prst="rect">
            <a:avLst/>
          </a:prstGeom>
        </p:spPr>
      </p:pic>
      <p:pic>
        <p:nvPicPr>
          <p:cNvPr id="7" name="Imagen 10">
            <a:extLst>
              <a:ext uri="{FF2B5EF4-FFF2-40B4-BE49-F238E27FC236}">
                <a16:creationId xmlns:a16="http://schemas.microsoft.com/office/drawing/2014/main" id="{FBEA80C0-DCA2-4BCC-846A-C2B437813FEB}"/>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58205" y="6152842"/>
            <a:ext cx="2588029" cy="600722"/>
          </a:xfrm>
          <a:prstGeom prst="rect">
            <a:avLst/>
          </a:prstGeom>
        </p:spPr>
      </p:pic>
    </p:spTree>
    <p:extLst>
      <p:ext uri="{BB962C8B-B14F-4D97-AF65-F5344CB8AC3E}">
        <p14:creationId xmlns:p14="http://schemas.microsoft.com/office/powerpoint/2010/main" val="54224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0" y="213557"/>
            <a:ext cx="2627449" cy="647577"/>
          </a:xfrm>
        </p:spPr>
        <p:txBody>
          <a:bodyPr>
            <a:normAutofit/>
          </a:bodyPr>
          <a:lstStyle/>
          <a:p>
            <a:r>
              <a:rPr lang="es-GB" sz="2800" b="1" dirty="0">
                <a:solidFill>
                  <a:schemeClr val="bg1"/>
                </a:solidFill>
              </a:rPr>
              <a:t>Vocabulario</a:t>
            </a:r>
          </a:p>
        </p:txBody>
      </p:sp>
      <p:sp>
        <p:nvSpPr>
          <p:cNvPr id="10" name="CuadroTexto 9">
            <a:extLst>
              <a:ext uri="{FF2B5EF4-FFF2-40B4-BE49-F238E27FC236}">
                <a16:creationId xmlns:a16="http://schemas.microsoft.com/office/drawing/2014/main" id="{D6943A75-55C8-AE47-B265-AEC4C5B7BFBE}"/>
              </a:ext>
            </a:extLst>
          </p:cNvPr>
          <p:cNvSpPr txBox="1"/>
          <p:nvPr/>
        </p:nvSpPr>
        <p:spPr>
          <a:xfrm>
            <a:off x="7492912" y="4671441"/>
            <a:ext cx="1542410" cy="584775"/>
          </a:xfrm>
          <a:prstGeom prst="rect">
            <a:avLst/>
          </a:prstGeom>
          <a:noFill/>
        </p:spPr>
        <p:txBody>
          <a:bodyPr wrap="none" rtlCol="0">
            <a:spAutoFit/>
          </a:bodyPr>
          <a:lstStyle/>
          <a:p>
            <a:r>
              <a:rPr lang="es-ES" sz="3200" dirty="0">
                <a:latin typeface="Century Gothic" panose="020B0502020202020204" pitchFamily="34" charset="0"/>
              </a:rPr>
              <a:t>l _ _ _ _</a:t>
            </a:r>
            <a:endParaRPr lang="es-GB" sz="3200" dirty="0">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801756" y="2028976"/>
            <a:ext cx="723275" cy="584775"/>
          </a:xfrm>
          <a:prstGeom prst="rect">
            <a:avLst/>
          </a:prstGeom>
          <a:noFill/>
        </p:spPr>
        <p:txBody>
          <a:bodyPr wrap="none" rtlCol="0">
            <a:spAutoFit/>
          </a:bodyPr>
          <a:lstStyle/>
          <a:p>
            <a:r>
              <a:rPr lang="es-ES" sz="3200" dirty="0">
                <a:latin typeface="Century Gothic" panose="020B0502020202020204" pitchFamily="34" charset="0"/>
              </a:rPr>
              <a:t>y _</a:t>
            </a:r>
            <a:endParaRPr lang="es-GB" sz="3200" dirty="0">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659070" y="1187267"/>
            <a:ext cx="2860258" cy="584775"/>
          </a:xfrm>
          <a:prstGeom prst="rect">
            <a:avLst/>
          </a:prstGeom>
          <a:noFill/>
        </p:spPr>
        <p:txBody>
          <a:bodyPr wrap="square" rtlCol="0">
            <a:spAutoFit/>
          </a:bodyPr>
          <a:lstStyle/>
          <a:p>
            <a:r>
              <a:rPr lang="es-ES" sz="3200" dirty="0">
                <a:latin typeface="Century Gothic" panose="020B0502020202020204" pitchFamily="34" charset="0"/>
              </a:rPr>
              <a:t>b _ _ _ _ </a:t>
            </a:r>
            <a:endParaRPr lang="es-GB" sz="3200" dirty="0">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662039" y="3838514"/>
            <a:ext cx="2379177" cy="584775"/>
          </a:xfrm>
          <a:prstGeom prst="rect">
            <a:avLst/>
          </a:prstGeom>
          <a:noFill/>
        </p:spPr>
        <p:txBody>
          <a:bodyPr wrap="none" rtlCol="0">
            <a:spAutoFit/>
          </a:bodyPr>
          <a:lstStyle/>
          <a:p>
            <a:r>
              <a:rPr lang="es-ES" sz="3200" dirty="0">
                <a:latin typeface="Century Gothic" panose="020B0502020202020204" pitchFamily="34" charset="0"/>
              </a:rPr>
              <a:t>p _ _ _ _ _ _</a:t>
            </a:r>
            <a:endParaRPr lang="es-GB" sz="3200" dirty="0">
              <a:latin typeface="Century Gothic" panose="020B0502020202020204" pitchFamily="34" charset="0"/>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7364376" y="903019"/>
            <a:ext cx="237917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 _ _ _ _ _ _</a:t>
            </a:r>
            <a:endParaRPr lang="es-GB" sz="3200" dirty="0">
              <a:solidFill>
                <a:srgbClr val="203864"/>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711832" y="2937452"/>
            <a:ext cx="3629520"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 _ _ _ _  m _ _ _ _</a:t>
            </a:r>
            <a:endParaRPr lang="es-GB" sz="3200" dirty="0">
              <a:solidFill>
                <a:srgbClr val="203864"/>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7441472" y="5627542"/>
            <a:ext cx="2064989" cy="584775"/>
          </a:xfrm>
          <a:prstGeom prst="rect">
            <a:avLst/>
          </a:prstGeom>
          <a:noFill/>
        </p:spPr>
        <p:txBody>
          <a:bodyPr wrap="none" rtlCol="0">
            <a:spAutoFit/>
          </a:bodyPr>
          <a:lstStyle/>
          <a:p>
            <a:r>
              <a:rPr lang="es-ES" sz="3200" dirty="0">
                <a:latin typeface="Century Gothic" panose="020B0502020202020204" pitchFamily="34" charset="0"/>
              </a:rPr>
              <a:t>la f _ _ _ _</a:t>
            </a:r>
            <a:endParaRPr lang="es-GB" sz="3200" dirty="0">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655562" y="1189407"/>
            <a:ext cx="1233030" cy="584775"/>
          </a:xfrm>
          <a:prstGeom prst="rect">
            <a:avLst/>
          </a:prstGeom>
          <a:noFill/>
        </p:spPr>
        <p:txBody>
          <a:bodyPr wrap="none" rtlCol="0">
            <a:spAutoFit/>
          </a:bodyPr>
          <a:lstStyle/>
          <a:p>
            <a:r>
              <a:rPr lang="en-GB" sz="3200" dirty="0" err="1">
                <a:latin typeface="Century Gothic" panose="020B0502020202020204" pitchFamily="34" charset="0"/>
              </a:rPr>
              <a:t>bajar</a:t>
            </a:r>
            <a:endParaRPr lang="es-GB" sz="3200" dirty="0">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7364672" y="906633"/>
            <a:ext cx="1670650" cy="584775"/>
          </a:xfrm>
          <a:prstGeom prst="rect">
            <a:avLst/>
          </a:prstGeom>
          <a:noFill/>
        </p:spPr>
        <p:txBody>
          <a:bodyPr wrap="none" rtlCol="0">
            <a:spAutoFit/>
          </a:bodyPr>
          <a:lstStyle/>
          <a:p>
            <a:r>
              <a:rPr lang="en-GB" sz="3200" dirty="0" err="1">
                <a:latin typeface="Century Gothic" panose="020B0502020202020204" pitchFamily="34" charset="0"/>
              </a:rPr>
              <a:t>alguien</a:t>
            </a:r>
            <a:endParaRPr lang="es-GB" sz="3200" dirty="0">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7441472" y="5618856"/>
            <a:ext cx="1712328" cy="584775"/>
          </a:xfrm>
          <a:prstGeom prst="rect">
            <a:avLst/>
          </a:prstGeom>
          <a:noFill/>
        </p:spPr>
        <p:txBody>
          <a:bodyPr wrap="none" rtlCol="0">
            <a:spAutoFit/>
          </a:bodyPr>
          <a:lstStyle/>
          <a:p>
            <a:r>
              <a:rPr lang="en-GB" sz="3200" dirty="0">
                <a:latin typeface="Century Gothic" panose="020B0502020202020204" pitchFamily="34" charset="0"/>
              </a:rPr>
              <a:t>la </a:t>
            </a:r>
            <a:r>
              <a:rPr lang="en-GB" sz="3200" dirty="0" err="1">
                <a:latin typeface="Century Gothic" panose="020B0502020202020204" pitchFamily="34" charset="0"/>
              </a:rPr>
              <a:t>falda</a:t>
            </a:r>
            <a:endParaRPr lang="es-GB" sz="3200" dirty="0">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659070" y="3839163"/>
            <a:ext cx="1790875" cy="584775"/>
          </a:xfrm>
          <a:prstGeom prst="rect">
            <a:avLst/>
          </a:prstGeom>
          <a:noFill/>
        </p:spPr>
        <p:txBody>
          <a:bodyPr wrap="none" rtlCol="0">
            <a:spAutoFit/>
          </a:bodyPr>
          <a:lstStyle/>
          <a:p>
            <a:r>
              <a:rPr lang="es-ES" sz="3200" dirty="0">
                <a:latin typeface="Century Gothic" panose="020B0502020202020204" pitchFamily="34" charset="0"/>
              </a:rPr>
              <a:t>parecer</a:t>
            </a:r>
            <a:endParaRPr lang="es-GB" sz="3200" dirty="0">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682000" y="4733771"/>
            <a:ext cx="2698175" cy="584775"/>
          </a:xfrm>
          <a:prstGeom prst="rect">
            <a:avLst/>
          </a:prstGeom>
          <a:noFill/>
        </p:spPr>
        <p:txBody>
          <a:bodyPr wrap="none" rtlCol="0">
            <a:spAutoFit/>
          </a:bodyPr>
          <a:lstStyle/>
          <a:p>
            <a:r>
              <a:rPr lang="es-ES" sz="3200" dirty="0">
                <a:latin typeface="Century Gothic" panose="020B0502020202020204" pitchFamily="34" charset="0"/>
              </a:rPr>
              <a:t>p _ _ _ _ _ _ _</a:t>
            </a:r>
            <a:endParaRPr lang="es-GB" sz="3200" dirty="0">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7485219" y="4671441"/>
            <a:ext cx="1282723" cy="584775"/>
          </a:xfrm>
          <a:prstGeom prst="rect">
            <a:avLst/>
          </a:prstGeom>
          <a:noFill/>
        </p:spPr>
        <p:txBody>
          <a:bodyPr wrap="none" rtlCol="0">
            <a:spAutoFit/>
          </a:bodyPr>
          <a:lstStyle/>
          <a:p>
            <a:r>
              <a:rPr lang="es-ES" sz="3200" dirty="0">
                <a:latin typeface="Century Gothic" panose="020B0502020202020204" pitchFamily="34" charset="0"/>
              </a:rPr>
              <a:t>ligero</a:t>
            </a:r>
            <a:endParaRPr lang="es-GB" sz="3200" dirty="0">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7379192" y="2755095"/>
            <a:ext cx="1938351" cy="584775"/>
          </a:xfrm>
          <a:prstGeom prst="rect">
            <a:avLst/>
          </a:prstGeom>
          <a:noFill/>
        </p:spPr>
        <p:txBody>
          <a:bodyPr wrap="none" rtlCol="0">
            <a:spAutoFit/>
          </a:bodyPr>
          <a:lstStyle/>
          <a:p>
            <a:r>
              <a:rPr lang="es-ES" sz="3200" dirty="0">
                <a:latin typeface="Century Gothic" panose="020B0502020202020204" pitchFamily="34" charset="0"/>
              </a:rPr>
              <a:t>s _ _ _ _ _</a:t>
            </a:r>
            <a:endParaRPr lang="es-GB" sz="3200" dirty="0">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7379192" y="2764146"/>
            <a:ext cx="1249060" cy="584775"/>
          </a:xfrm>
          <a:prstGeom prst="rect">
            <a:avLst/>
          </a:prstGeom>
          <a:noFill/>
        </p:spPr>
        <p:txBody>
          <a:bodyPr wrap="none" rtlCol="0">
            <a:spAutoFit/>
          </a:bodyPr>
          <a:lstStyle/>
          <a:p>
            <a:r>
              <a:rPr lang="es-ES" sz="3200" dirty="0">
                <a:latin typeface="Century Gothic" panose="020B0502020202020204" pitchFamily="34" charset="0"/>
              </a:rPr>
              <a:t>saltar</a:t>
            </a:r>
            <a:endParaRPr lang="es-GB" sz="3200" dirty="0">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7504253" y="3728010"/>
            <a:ext cx="1600118" cy="584775"/>
          </a:xfrm>
          <a:prstGeom prst="rect">
            <a:avLst/>
          </a:prstGeom>
          <a:noFill/>
        </p:spPr>
        <p:txBody>
          <a:bodyPr wrap="none" rtlCol="0">
            <a:spAutoFit/>
          </a:bodyPr>
          <a:lstStyle/>
          <a:p>
            <a:r>
              <a:rPr lang="es-ES" sz="3200" dirty="0">
                <a:latin typeface="Century Gothic" panose="020B0502020202020204" pitchFamily="34" charset="0"/>
              </a:rPr>
              <a:t>t _ _ _ _</a:t>
            </a:r>
            <a:endParaRPr lang="es-GB" sz="3200" dirty="0">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7506879" y="3736407"/>
            <a:ext cx="1263487" cy="584775"/>
          </a:xfrm>
          <a:prstGeom prst="rect">
            <a:avLst/>
          </a:prstGeom>
          <a:noFill/>
        </p:spPr>
        <p:txBody>
          <a:bodyPr wrap="none" rtlCol="0">
            <a:spAutoFit/>
          </a:bodyPr>
          <a:lstStyle/>
          <a:p>
            <a:r>
              <a:rPr lang="es-ES" sz="3200" dirty="0">
                <a:latin typeface="Century Gothic" panose="020B0502020202020204" pitchFamily="34" charset="0"/>
              </a:rPr>
              <a:t>tocar</a:t>
            </a:r>
            <a:endParaRPr lang="es-GB" sz="3200" dirty="0">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711832" y="5670733"/>
            <a:ext cx="2374368" cy="584775"/>
          </a:xfrm>
          <a:prstGeom prst="rect">
            <a:avLst/>
          </a:prstGeom>
          <a:noFill/>
        </p:spPr>
        <p:txBody>
          <a:bodyPr wrap="none" rtlCol="0">
            <a:spAutoFit/>
          </a:bodyPr>
          <a:lstStyle/>
          <a:p>
            <a:r>
              <a:rPr lang="en-GB" sz="3200" dirty="0">
                <a:latin typeface="Century Gothic" panose="020B0502020202020204" pitchFamily="34" charset="0"/>
              </a:rPr>
              <a:t>g _ _ _ _ _ _</a:t>
            </a:r>
            <a:endParaRPr lang="es-GB" sz="3200" dirty="0">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713465" y="5670732"/>
            <a:ext cx="1798890" cy="584775"/>
          </a:xfrm>
          <a:prstGeom prst="rect">
            <a:avLst/>
          </a:prstGeom>
          <a:noFill/>
        </p:spPr>
        <p:txBody>
          <a:bodyPr wrap="none" rtlCol="0">
            <a:spAutoFit/>
          </a:bodyPr>
          <a:lstStyle/>
          <a:p>
            <a:r>
              <a:rPr lang="es-ES" sz="3200" dirty="0">
                <a:latin typeface="Century Gothic" panose="020B0502020202020204" pitchFamily="34" charset="0"/>
              </a:rPr>
              <a:t>guardar</a:t>
            </a:r>
            <a:endParaRPr lang="es-GB" sz="3200" dirty="0">
              <a:latin typeface="Century Gothic" panose="020B0502020202020204" pitchFamily="34" charset="0"/>
            </a:endParaRPr>
          </a:p>
        </p:txBody>
      </p:sp>
      <p:sp>
        <p:nvSpPr>
          <p:cNvPr id="3" name="TextBox 2"/>
          <p:cNvSpPr txBox="1"/>
          <p:nvPr/>
        </p:nvSpPr>
        <p:spPr>
          <a:xfrm>
            <a:off x="281868" y="1261943"/>
            <a:ext cx="471952"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55" name="TextBox 54"/>
          <p:cNvSpPr txBox="1"/>
          <p:nvPr/>
        </p:nvSpPr>
        <p:spPr>
          <a:xfrm>
            <a:off x="307231" y="2156965"/>
            <a:ext cx="471952"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56" name="TextBox 55"/>
          <p:cNvSpPr txBox="1"/>
          <p:nvPr/>
        </p:nvSpPr>
        <p:spPr>
          <a:xfrm>
            <a:off x="307231" y="3051987"/>
            <a:ext cx="471952"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801931" y="2028975"/>
            <a:ext cx="684803" cy="584775"/>
          </a:xfrm>
          <a:prstGeom prst="rect">
            <a:avLst/>
          </a:prstGeom>
          <a:noFill/>
        </p:spPr>
        <p:txBody>
          <a:bodyPr wrap="none" rtlCol="0">
            <a:spAutoFit/>
          </a:bodyPr>
          <a:lstStyle/>
          <a:p>
            <a:r>
              <a:rPr lang="es-ES" sz="3200" dirty="0">
                <a:latin typeface="Century Gothic" panose="020B0502020202020204" pitchFamily="34" charset="0"/>
              </a:rPr>
              <a:t>ya</a:t>
            </a:r>
            <a:endParaRPr lang="es-GB" sz="3200" dirty="0">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716749" y="2937452"/>
            <a:ext cx="2781531" cy="584775"/>
          </a:xfrm>
          <a:prstGeom prst="rect">
            <a:avLst/>
          </a:prstGeom>
          <a:noFill/>
        </p:spPr>
        <p:txBody>
          <a:bodyPr wrap="none" rtlCol="0">
            <a:spAutoFit/>
          </a:bodyPr>
          <a:lstStyle/>
          <a:p>
            <a:r>
              <a:rPr lang="es-ES" sz="3200" dirty="0">
                <a:latin typeface="Century Gothic" panose="020B0502020202020204" pitchFamily="34" charset="0"/>
              </a:rPr>
              <a:t>ahora mismo</a:t>
            </a:r>
            <a:endParaRPr lang="es-GB" sz="3200" dirty="0">
              <a:latin typeface="Century Gothic" panose="020B0502020202020204" pitchFamily="34" charset="0"/>
            </a:endParaRPr>
          </a:p>
        </p:txBody>
      </p:sp>
      <p:sp>
        <p:nvSpPr>
          <p:cNvPr id="59" name="TextBox 58"/>
          <p:cNvSpPr txBox="1"/>
          <p:nvPr/>
        </p:nvSpPr>
        <p:spPr>
          <a:xfrm>
            <a:off x="312514" y="3947009"/>
            <a:ext cx="471952"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60" name="TextBox 59"/>
          <p:cNvSpPr txBox="1"/>
          <p:nvPr/>
        </p:nvSpPr>
        <p:spPr>
          <a:xfrm>
            <a:off x="295689" y="4842031"/>
            <a:ext cx="471952"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678407" y="4726346"/>
            <a:ext cx="1891865" cy="584775"/>
          </a:xfrm>
          <a:prstGeom prst="rect">
            <a:avLst/>
          </a:prstGeom>
          <a:noFill/>
        </p:spPr>
        <p:txBody>
          <a:bodyPr wrap="none" rtlCol="0">
            <a:spAutoFit/>
          </a:bodyPr>
          <a:lstStyle/>
          <a:p>
            <a:r>
              <a:rPr lang="es-ES" sz="3200" dirty="0">
                <a:latin typeface="Century Gothic" panose="020B0502020202020204" pitchFamily="34" charset="0"/>
              </a:rPr>
              <a:t>práctico</a:t>
            </a:r>
            <a:endParaRPr lang="es-GB" sz="3200" dirty="0">
              <a:latin typeface="Century Gothic" panose="020B0502020202020204" pitchFamily="34" charset="0"/>
            </a:endParaRPr>
          </a:p>
        </p:txBody>
      </p:sp>
      <p:sp>
        <p:nvSpPr>
          <p:cNvPr id="62" name="TextBox 61"/>
          <p:cNvSpPr txBox="1"/>
          <p:nvPr/>
        </p:nvSpPr>
        <p:spPr>
          <a:xfrm>
            <a:off x="302652" y="5737053"/>
            <a:ext cx="471952" cy="461665"/>
          </a:xfrm>
          <a:prstGeom prst="rect">
            <a:avLst/>
          </a:prstGeom>
          <a:noFill/>
        </p:spPr>
        <p:txBody>
          <a:bodyPr wrap="square" rtlCol="0">
            <a:spAutoFit/>
          </a:bodyPr>
          <a:lstStyle/>
          <a:p>
            <a:r>
              <a:rPr lang="en-GB" sz="2400" b="1" dirty="0">
                <a:latin typeface="Century Gothic" panose="020B0502020202020204" pitchFamily="34" charset="0"/>
              </a:rPr>
              <a:t>6.</a:t>
            </a:r>
          </a:p>
        </p:txBody>
      </p:sp>
      <p:sp>
        <p:nvSpPr>
          <p:cNvPr id="63" name="TextBox 62"/>
          <p:cNvSpPr txBox="1"/>
          <p:nvPr/>
        </p:nvSpPr>
        <p:spPr>
          <a:xfrm>
            <a:off x="6861855" y="956457"/>
            <a:ext cx="471952" cy="461665"/>
          </a:xfrm>
          <a:prstGeom prst="rect">
            <a:avLst/>
          </a:prstGeom>
          <a:noFill/>
        </p:spPr>
        <p:txBody>
          <a:bodyPr wrap="square" rtlCol="0">
            <a:spAutoFit/>
          </a:bodyPr>
          <a:lstStyle/>
          <a:p>
            <a:r>
              <a:rPr lang="en-GB" sz="2400" b="1" dirty="0">
                <a:latin typeface="Century Gothic" panose="020B0502020202020204" pitchFamily="34" charset="0"/>
              </a:rPr>
              <a:t>7.</a:t>
            </a:r>
          </a:p>
        </p:txBody>
      </p:sp>
      <p:sp>
        <p:nvSpPr>
          <p:cNvPr id="64" name="TextBox 63"/>
          <p:cNvSpPr txBox="1"/>
          <p:nvPr/>
        </p:nvSpPr>
        <p:spPr>
          <a:xfrm>
            <a:off x="6874944" y="1902110"/>
            <a:ext cx="471952" cy="461665"/>
          </a:xfrm>
          <a:prstGeom prst="rect">
            <a:avLst/>
          </a:prstGeom>
          <a:noFill/>
        </p:spPr>
        <p:txBody>
          <a:bodyPr wrap="square" rtlCol="0">
            <a:spAutoFit/>
          </a:bodyPr>
          <a:lstStyle/>
          <a:p>
            <a:r>
              <a:rPr lang="en-GB" sz="2400" b="1" dirty="0">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7367007" y="1807694"/>
            <a:ext cx="2002471" cy="584775"/>
          </a:xfrm>
          <a:prstGeom prst="rect">
            <a:avLst/>
          </a:prstGeom>
          <a:noFill/>
        </p:spPr>
        <p:txBody>
          <a:bodyPr wrap="none" rtlCol="0">
            <a:spAutoFit/>
          </a:bodyPr>
          <a:lstStyle/>
          <a:p>
            <a:r>
              <a:rPr lang="es-ES" sz="3200" dirty="0">
                <a:latin typeface="Century Gothic" panose="020B0502020202020204" pitchFamily="34" charset="0"/>
              </a:rPr>
              <a:t>la m _ _ _</a:t>
            </a:r>
            <a:endParaRPr lang="es-GB" sz="3200" dirty="0">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7364376" y="1804080"/>
            <a:ext cx="1845377" cy="584775"/>
          </a:xfrm>
          <a:prstGeom prst="rect">
            <a:avLst/>
          </a:prstGeom>
          <a:noFill/>
        </p:spPr>
        <p:txBody>
          <a:bodyPr wrap="none" rtlCol="0">
            <a:spAutoFit/>
          </a:bodyPr>
          <a:lstStyle/>
          <a:p>
            <a:r>
              <a:rPr lang="es-ES" sz="3200" dirty="0">
                <a:latin typeface="Century Gothic" panose="020B0502020202020204" pitchFamily="34" charset="0"/>
              </a:rPr>
              <a:t>la mano</a:t>
            </a:r>
            <a:endParaRPr lang="es-GB" sz="3200" dirty="0">
              <a:latin typeface="Century Gothic" panose="020B0502020202020204" pitchFamily="34" charset="0"/>
            </a:endParaRPr>
          </a:p>
        </p:txBody>
      </p:sp>
      <p:sp>
        <p:nvSpPr>
          <p:cNvPr id="67" name="TextBox 66"/>
          <p:cNvSpPr txBox="1"/>
          <p:nvPr/>
        </p:nvSpPr>
        <p:spPr>
          <a:xfrm>
            <a:off x="6871753" y="2847763"/>
            <a:ext cx="471952" cy="461665"/>
          </a:xfrm>
          <a:prstGeom prst="rect">
            <a:avLst/>
          </a:prstGeom>
          <a:noFill/>
        </p:spPr>
        <p:txBody>
          <a:bodyPr wrap="square" rtlCol="0">
            <a:spAutoFit/>
          </a:bodyPr>
          <a:lstStyle/>
          <a:p>
            <a:r>
              <a:rPr lang="en-GB" sz="2400" b="1" dirty="0">
                <a:latin typeface="Century Gothic" panose="020B0502020202020204" pitchFamily="34" charset="0"/>
              </a:rPr>
              <a:t>9.</a:t>
            </a:r>
          </a:p>
        </p:txBody>
      </p:sp>
      <p:sp>
        <p:nvSpPr>
          <p:cNvPr id="68" name="TextBox 67"/>
          <p:cNvSpPr txBox="1"/>
          <p:nvPr/>
        </p:nvSpPr>
        <p:spPr>
          <a:xfrm>
            <a:off x="6876278" y="3793416"/>
            <a:ext cx="934854" cy="461665"/>
          </a:xfrm>
          <a:prstGeom prst="rect">
            <a:avLst/>
          </a:prstGeom>
          <a:noFill/>
        </p:spPr>
        <p:txBody>
          <a:bodyPr wrap="square" rtlCol="0">
            <a:spAutoFit/>
          </a:bodyPr>
          <a:lstStyle/>
          <a:p>
            <a:r>
              <a:rPr lang="en-GB" sz="2400" b="1" dirty="0">
                <a:latin typeface="Century Gothic" panose="020B0502020202020204" pitchFamily="34" charset="0"/>
              </a:rPr>
              <a:t>10.</a:t>
            </a:r>
          </a:p>
        </p:txBody>
      </p:sp>
      <p:sp>
        <p:nvSpPr>
          <p:cNvPr id="69" name="TextBox 68"/>
          <p:cNvSpPr txBox="1"/>
          <p:nvPr/>
        </p:nvSpPr>
        <p:spPr>
          <a:xfrm>
            <a:off x="6874833" y="4739069"/>
            <a:ext cx="779345" cy="461665"/>
          </a:xfrm>
          <a:prstGeom prst="rect">
            <a:avLst/>
          </a:prstGeom>
          <a:noFill/>
        </p:spPr>
        <p:txBody>
          <a:bodyPr wrap="square" rtlCol="0">
            <a:spAutoFit/>
          </a:bodyPr>
          <a:lstStyle/>
          <a:p>
            <a:r>
              <a:rPr lang="en-GB" sz="2400" b="1" dirty="0">
                <a:latin typeface="Century Gothic" panose="020B0502020202020204" pitchFamily="34" charset="0"/>
              </a:rPr>
              <a:t>11.</a:t>
            </a:r>
          </a:p>
        </p:txBody>
      </p:sp>
      <p:sp>
        <p:nvSpPr>
          <p:cNvPr id="70" name="TextBox 69"/>
          <p:cNvSpPr txBox="1"/>
          <p:nvPr/>
        </p:nvSpPr>
        <p:spPr>
          <a:xfrm>
            <a:off x="6880620" y="5684720"/>
            <a:ext cx="779345" cy="461665"/>
          </a:xfrm>
          <a:prstGeom prst="rect">
            <a:avLst/>
          </a:prstGeom>
          <a:noFill/>
        </p:spPr>
        <p:txBody>
          <a:bodyPr wrap="square" rtlCol="0">
            <a:spAutoFit/>
          </a:bodyPr>
          <a:lstStyle/>
          <a:p>
            <a:r>
              <a:rPr lang="en-GB" sz="2400" b="1" dirty="0">
                <a:latin typeface="Century Gothic" panose="020B0502020202020204" pitchFamily="34" charset="0"/>
              </a:rPr>
              <a:t>12.</a:t>
            </a:r>
          </a:p>
        </p:txBody>
      </p:sp>
      <p:sp>
        <p:nvSpPr>
          <p:cNvPr id="30" name="CuadroTexto 29">
            <a:extLst>
              <a:ext uri="{FF2B5EF4-FFF2-40B4-BE49-F238E27FC236}">
                <a16:creationId xmlns:a16="http://schemas.microsoft.com/office/drawing/2014/main" id="{4CA66187-5B8D-1046-AE13-C85C78BFB529}"/>
              </a:ext>
            </a:extLst>
          </p:cNvPr>
          <p:cNvSpPr txBox="1"/>
          <p:nvPr/>
        </p:nvSpPr>
        <p:spPr>
          <a:xfrm>
            <a:off x="2627449" y="1220380"/>
            <a:ext cx="1867819" cy="707886"/>
          </a:xfrm>
          <a:prstGeom prst="rect">
            <a:avLst/>
          </a:prstGeom>
          <a:noFill/>
        </p:spPr>
        <p:txBody>
          <a:bodyPr wrap="none" rtlCol="0">
            <a:spAutoFit/>
          </a:bodyPr>
          <a:lstStyle/>
          <a:p>
            <a:r>
              <a:rPr lang="es-GB" sz="2000" dirty="0">
                <a:highlight>
                  <a:srgbClr val="FBF0D5"/>
                </a:highlight>
              </a:rPr>
              <a:t>[</a:t>
            </a:r>
            <a:r>
              <a:rPr lang="en-GB" sz="2000" dirty="0">
                <a:highlight>
                  <a:srgbClr val="FBF0D5"/>
                </a:highlight>
              </a:rPr>
              <a:t>to go down, </a:t>
            </a:r>
          </a:p>
          <a:p>
            <a:r>
              <a:rPr lang="en-GB" sz="2000" dirty="0">
                <a:highlight>
                  <a:srgbClr val="FBF0D5"/>
                </a:highlight>
              </a:rPr>
              <a:t>to lower</a:t>
            </a:r>
            <a:r>
              <a:rPr lang="es-GB" sz="2000" dirty="0">
                <a:highlight>
                  <a:srgbClr val="FBF0D5"/>
                </a:highlight>
              </a:rPr>
              <a:t>]</a:t>
            </a:r>
          </a:p>
        </p:txBody>
      </p:sp>
      <p:sp>
        <p:nvSpPr>
          <p:cNvPr id="73" name="Rounded Rectangle 11">
            <a:extLst>
              <a:ext uri="{FF2B5EF4-FFF2-40B4-BE49-F238E27FC236}">
                <a16:creationId xmlns:a16="http://schemas.microsoft.com/office/drawing/2014/main" id="{766432B3-D69D-D847-9DD8-44510A96AB79}"/>
              </a:ext>
            </a:extLst>
          </p:cNvPr>
          <p:cNvSpPr/>
          <p:nvPr/>
        </p:nvSpPr>
        <p:spPr>
          <a:xfrm>
            <a:off x="10515600" y="258166"/>
            <a:ext cx="14125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going down stairs clipart - Clip Art Library">
            <a:extLst>
              <a:ext uri="{FF2B5EF4-FFF2-40B4-BE49-F238E27FC236}">
                <a16:creationId xmlns:a16="http://schemas.microsoft.com/office/drawing/2014/main" id="{7554B681-36D2-D74E-BD94-4D8E28FB23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3739" y="495631"/>
            <a:ext cx="1283474" cy="155536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36A6A2E-D1D3-4249-856D-2A94FE18AC20}"/>
              </a:ext>
            </a:extLst>
          </p:cNvPr>
          <p:cNvSpPr txBox="1"/>
          <p:nvPr/>
        </p:nvSpPr>
        <p:spPr>
          <a:xfrm>
            <a:off x="1839881" y="2049620"/>
            <a:ext cx="1713931" cy="584775"/>
          </a:xfrm>
          <a:prstGeom prst="rect">
            <a:avLst/>
          </a:prstGeom>
          <a:noFill/>
        </p:spPr>
        <p:txBody>
          <a:bodyPr wrap="none" rtlCol="0">
            <a:spAutoFit/>
          </a:bodyPr>
          <a:lstStyle/>
          <a:p>
            <a:r>
              <a:rPr lang="es-GB" sz="3200" dirty="0">
                <a:solidFill>
                  <a:srgbClr val="00B050"/>
                </a:solidFill>
                <a:latin typeface="Aharoni" panose="02010803020104030203" pitchFamily="2" charset="-79"/>
                <a:cs typeface="Aharoni" panose="02010803020104030203" pitchFamily="2" charset="-79"/>
              </a:rPr>
              <a:t>already</a:t>
            </a:r>
          </a:p>
        </p:txBody>
      </p:sp>
      <p:sp>
        <p:nvSpPr>
          <p:cNvPr id="77" name="CuadroTexto 76">
            <a:extLst>
              <a:ext uri="{FF2B5EF4-FFF2-40B4-BE49-F238E27FC236}">
                <a16:creationId xmlns:a16="http://schemas.microsoft.com/office/drawing/2014/main" id="{C7CA508E-D8A9-D74B-9748-A76BB88FE6D4}"/>
              </a:ext>
            </a:extLst>
          </p:cNvPr>
          <p:cNvSpPr txBox="1"/>
          <p:nvPr/>
        </p:nvSpPr>
        <p:spPr>
          <a:xfrm>
            <a:off x="4375364" y="2937452"/>
            <a:ext cx="2284023" cy="584775"/>
          </a:xfrm>
          <a:prstGeom prst="rect">
            <a:avLst/>
          </a:prstGeom>
          <a:noFill/>
        </p:spPr>
        <p:txBody>
          <a:bodyPr wrap="none" rtlCol="0">
            <a:spAutoFit/>
          </a:bodyPr>
          <a:lstStyle/>
          <a:p>
            <a:r>
              <a:rPr lang="es-GB" sz="3200" dirty="0">
                <a:solidFill>
                  <a:srgbClr val="7030A0"/>
                </a:solidFill>
                <a:latin typeface="Cooper Black" panose="0208090404030B020404" pitchFamily="18" charset="77"/>
              </a:rPr>
              <a:t>right now</a:t>
            </a:r>
          </a:p>
        </p:txBody>
      </p:sp>
      <p:sp>
        <p:nvSpPr>
          <p:cNvPr id="78" name="CuadroTexto 77">
            <a:extLst>
              <a:ext uri="{FF2B5EF4-FFF2-40B4-BE49-F238E27FC236}">
                <a16:creationId xmlns:a16="http://schemas.microsoft.com/office/drawing/2014/main" id="{B27EE8CB-C086-7A40-9148-470C2CE44693}"/>
              </a:ext>
            </a:extLst>
          </p:cNvPr>
          <p:cNvSpPr txBox="1"/>
          <p:nvPr/>
        </p:nvSpPr>
        <p:spPr>
          <a:xfrm>
            <a:off x="3275740" y="3874601"/>
            <a:ext cx="3637242" cy="584775"/>
          </a:xfrm>
          <a:prstGeom prst="rect">
            <a:avLst/>
          </a:prstGeom>
          <a:noFill/>
        </p:spPr>
        <p:txBody>
          <a:bodyPr wrap="square" rtlCol="0">
            <a:spAutoFit/>
          </a:bodyPr>
          <a:lstStyle/>
          <a:p>
            <a:r>
              <a:rPr lang="es-GB" sz="3200" dirty="0">
                <a:solidFill>
                  <a:srgbClr val="00B0F0"/>
                </a:solidFill>
                <a:latin typeface="Dubai Medium" panose="020B0603030403030204" pitchFamily="34" charset="-78"/>
                <a:cs typeface="Dubai Medium" panose="020B0603030403030204" pitchFamily="34" charset="-78"/>
              </a:rPr>
              <a:t>to seem</a:t>
            </a:r>
            <a:r>
              <a:rPr lang="en-GB" sz="3200" dirty="0">
                <a:solidFill>
                  <a:srgbClr val="00B0F0"/>
                </a:solidFill>
                <a:latin typeface="Dubai Medium" panose="020B0603030403030204" pitchFamily="34" charset="-78"/>
                <a:cs typeface="Dubai Medium" panose="020B0603030403030204" pitchFamily="34" charset="-78"/>
              </a:rPr>
              <a:t>, seeming</a:t>
            </a:r>
            <a:endParaRPr lang="es-GB" sz="3200" dirty="0">
              <a:solidFill>
                <a:srgbClr val="00B0F0"/>
              </a:solidFill>
              <a:latin typeface="Dubai Medium" panose="020B0603030403030204" pitchFamily="34" charset="-78"/>
              <a:cs typeface="Dubai Medium" panose="020B0603030403030204" pitchFamily="34" charset="-78"/>
            </a:endParaRPr>
          </a:p>
        </p:txBody>
      </p:sp>
      <p:sp>
        <p:nvSpPr>
          <p:cNvPr id="79" name="CuadroTexto 78">
            <a:extLst>
              <a:ext uri="{FF2B5EF4-FFF2-40B4-BE49-F238E27FC236}">
                <a16:creationId xmlns:a16="http://schemas.microsoft.com/office/drawing/2014/main" id="{9797C05F-CD47-7E44-ABA9-1C6535561D86}"/>
              </a:ext>
            </a:extLst>
          </p:cNvPr>
          <p:cNvSpPr txBox="1"/>
          <p:nvPr/>
        </p:nvSpPr>
        <p:spPr>
          <a:xfrm>
            <a:off x="3253973" y="5670731"/>
            <a:ext cx="3573414" cy="584775"/>
          </a:xfrm>
          <a:prstGeom prst="rect">
            <a:avLst/>
          </a:prstGeom>
          <a:noFill/>
        </p:spPr>
        <p:txBody>
          <a:bodyPr wrap="none" rtlCol="0">
            <a:spAutoFit/>
          </a:bodyPr>
          <a:lstStyle/>
          <a:p>
            <a:r>
              <a:rPr lang="es-GB" sz="3200" dirty="0">
                <a:solidFill>
                  <a:srgbClr val="002060"/>
                </a:solidFill>
                <a:latin typeface="Segoe Print" panose="02000600000000000000" pitchFamily="2" charset="0"/>
              </a:rPr>
              <a:t>to keep, keeping</a:t>
            </a:r>
          </a:p>
        </p:txBody>
      </p:sp>
      <p:sp>
        <p:nvSpPr>
          <p:cNvPr id="80" name="CuadroTexto 79">
            <a:extLst>
              <a:ext uri="{FF2B5EF4-FFF2-40B4-BE49-F238E27FC236}">
                <a16:creationId xmlns:a16="http://schemas.microsoft.com/office/drawing/2014/main" id="{C9E9D23D-6749-6F4B-A65E-F168F6EC7710}"/>
              </a:ext>
            </a:extLst>
          </p:cNvPr>
          <p:cNvSpPr txBox="1"/>
          <p:nvPr/>
        </p:nvSpPr>
        <p:spPr>
          <a:xfrm>
            <a:off x="3175284" y="4764985"/>
            <a:ext cx="4256122" cy="492443"/>
          </a:xfrm>
          <a:prstGeom prst="rect">
            <a:avLst/>
          </a:prstGeom>
          <a:noFill/>
        </p:spPr>
        <p:txBody>
          <a:bodyPr wrap="square" rtlCol="0">
            <a:spAutoFit/>
          </a:bodyPr>
          <a:lstStyle/>
          <a:p>
            <a:r>
              <a:rPr lang="en-GB" sz="2600" dirty="0">
                <a:solidFill>
                  <a:schemeClr val="accent6">
                    <a:lumMod val="75000"/>
                  </a:schemeClr>
                </a:solidFill>
                <a:latin typeface="Cavolini" panose="03000502040302020204" pitchFamily="66" charset="0"/>
                <a:cs typeface="Cavolini" panose="03000502040302020204" pitchFamily="66" charset="0"/>
              </a:rPr>
              <a:t>p</a:t>
            </a:r>
            <a:r>
              <a:rPr lang="es-GB" sz="2600" dirty="0">
                <a:solidFill>
                  <a:schemeClr val="accent6">
                    <a:lumMod val="75000"/>
                  </a:schemeClr>
                </a:solidFill>
                <a:latin typeface="Cavolini" panose="03000502040302020204" pitchFamily="66" charset="0"/>
                <a:cs typeface="Cavolini" panose="03000502040302020204" pitchFamily="66" charset="0"/>
              </a:rPr>
              <a:t>ractical</a:t>
            </a:r>
            <a:r>
              <a:rPr lang="en-GB" sz="2600" dirty="0">
                <a:solidFill>
                  <a:schemeClr val="accent6">
                    <a:lumMod val="75000"/>
                  </a:schemeClr>
                </a:solidFill>
                <a:latin typeface="Cavolini" panose="03000502040302020204" pitchFamily="66" charset="0"/>
                <a:cs typeface="Cavolini" panose="03000502040302020204" pitchFamily="66" charset="0"/>
              </a:rPr>
              <a:t>, useful (m)</a:t>
            </a:r>
            <a:endParaRPr lang="es-GB" sz="2600" dirty="0">
              <a:solidFill>
                <a:schemeClr val="accent6">
                  <a:lumMod val="75000"/>
                </a:schemeClr>
              </a:solidFill>
              <a:latin typeface="Cavolini" panose="03000502040302020204" pitchFamily="66" charset="0"/>
              <a:cs typeface="Cavolini" panose="03000502040302020204" pitchFamily="66" charset="0"/>
            </a:endParaRPr>
          </a:p>
        </p:txBody>
      </p:sp>
      <p:sp>
        <p:nvSpPr>
          <p:cNvPr id="81" name="CuadroTexto 80">
            <a:extLst>
              <a:ext uri="{FF2B5EF4-FFF2-40B4-BE49-F238E27FC236}">
                <a16:creationId xmlns:a16="http://schemas.microsoft.com/office/drawing/2014/main" id="{9B16C5FC-14F8-794D-AFBE-D4D9ADE7DB94}"/>
              </a:ext>
            </a:extLst>
          </p:cNvPr>
          <p:cNvSpPr txBox="1"/>
          <p:nvPr/>
        </p:nvSpPr>
        <p:spPr>
          <a:xfrm>
            <a:off x="9724285" y="845477"/>
            <a:ext cx="1912703" cy="584775"/>
          </a:xfrm>
          <a:prstGeom prst="rect">
            <a:avLst/>
          </a:prstGeom>
          <a:noFill/>
        </p:spPr>
        <p:txBody>
          <a:bodyPr wrap="none" rtlCol="0">
            <a:spAutoFit/>
          </a:bodyPr>
          <a:lstStyle/>
          <a:p>
            <a:r>
              <a:rPr lang="es-GB" sz="3200" b="1" dirty="0">
                <a:solidFill>
                  <a:schemeClr val="accent1"/>
                </a:solidFill>
                <a:latin typeface="Courier New" panose="02070309020205020404" pitchFamily="49" charset="0"/>
                <a:cs typeface="Courier New" panose="02070309020205020404" pitchFamily="49" charset="0"/>
              </a:rPr>
              <a:t>someone</a:t>
            </a:r>
          </a:p>
        </p:txBody>
      </p:sp>
      <p:pic>
        <p:nvPicPr>
          <p:cNvPr id="8" name="Imagen 7">
            <a:extLst>
              <a:ext uri="{FF2B5EF4-FFF2-40B4-BE49-F238E27FC236}">
                <a16:creationId xmlns:a16="http://schemas.microsoft.com/office/drawing/2014/main" id="{C1C1AAD4-596B-5F48-98C7-ED27475107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9037" y="1487794"/>
            <a:ext cx="677427" cy="871186"/>
          </a:xfrm>
          <a:prstGeom prst="rect">
            <a:avLst/>
          </a:prstGeom>
        </p:spPr>
      </p:pic>
      <p:pic>
        <p:nvPicPr>
          <p:cNvPr id="9" name="Imagen 8">
            <a:extLst>
              <a:ext uri="{FF2B5EF4-FFF2-40B4-BE49-F238E27FC236}">
                <a16:creationId xmlns:a16="http://schemas.microsoft.com/office/drawing/2014/main" id="{8E8D3158-F872-A341-81D0-7D5BEC747C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5"/>
          <a:stretch/>
        </p:blipFill>
        <p:spPr>
          <a:xfrm>
            <a:off x="10789516" y="2587784"/>
            <a:ext cx="1046547" cy="919395"/>
          </a:xfrm>
          <a:prstGeom prst="rect">
            <a:avLst/>
          </a:prstGeom>
        </p:spPr>
      </p:pic>
      <p:pic>
        <p:nvPicPr>
          <p:cNvPr id="16" name="Imagen 15">
            <a:extLst>
              <a:ext uri="{FF2B5EF4-FFF2-40B4-BE49-F238E27FC236}">
                <a16:creationId xmlns:a16="http://schemas.microsoft.com/office/drawing/2014/main" id="{FA15707F-BF0B-2241-9995-2D5DF44A8D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0962" y="3503315"/>
            <a:ext cx="743071" cy="956061"/>
          </a:xfrm>
          <a:prstGeom prst="rect">
            <a:avLst/>
          </a:prstGeom>
        </p:spPr>
      </p:pic>
      <p:pic>
        <p:nvPicPr>
          <p:cNvPr id="84" name="Imagen 83">
            <a:extLst>
              <a:ext uri="{FF2B5EF4-FFF2-40B4-BE49-F238E27FC236}">
                <a16:creationId xmlns:a16="http://schemas.microsoft.com/office/drawing/2014/main" id="{718E9810-80FF-F54D-9C98-2150AB55575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58850" y="4312785"/>
            <a:ext cx="1171768" cy="956061"/>
          </a:xfrm>
          <a:prstGeom prst="rect">
            <a:avLst/>
          </a:prstGeom>
        </p:spPr>
      </p:pic>
      <p:pic>
        <p:nvPicPr>
          <p:cNvPr id="20" name="Imagen 19">
            <a:extLst>
              <a:ext uri="{FF2B5EF4-FFF2-40B4-BE49-F238E27FC236}">
                <a16:creationId xmlns:a16="http://schemas.microsoft.com/office/drawing/2014/main" id="{E7B5E6C1-AEF1-C74F-B111-A8B9990F1E15}"/>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99542" y="5450030"/>
            <a:ext cx="869489" cy="869489"/>
          </a:xfrm>
          <a:prstGeom prst="rect">
            <a:avLst/>
          </a:prstGeom>
        </p:spPr>
      </p:pic>
      <p:sp>
        <p:nvSpPr>
          <p:cNvPr id="86" name="CuadroTexto 85">
            <a:extLst>
              <a:ext uri="{FF2B5EF4-FFF2-40B4-BE49-F238E27FC236}">
                <a16:creationId xmlns:a16="http://schemas.microsoft.com/office/drawing/2014/main" id="{ECC336AF-267B-CA43-BC8C-54A91FAD8090}"/>
              </a:ext>
            </a:extLst>
          </p:cNvPr>
          <p:cNvSpPr txBox="1"/>
          <p:nvPr/>
        </p:nvSpPr>
        <p:spPr>
          <a:xfrm>
            <a:off x="9477754" y="1813531"/>
            <a:ext cx="1029449" cy="400110"/>
          </a:xfrm>
          <a:prstGeom prst="rect">
            <a:avLst/>
          </a:prstGeom>
          <a:noFill/>
        </p:spPr>
        <p:txBody>
          <a:bodyPr wrap="none" rtlCol="0">
            <a:spAutoFit/>
          </a:bodyPr>
          <a:lstStyle/>
          <a:p>
            <a:r>
              <a:rPr lang="es-GB" sz="2000" dirty="0">
                <a:highlight>
                  <a:srgbClr val="FBF0D5"/>
                </a:highlight>
              </a:rPr>
              <a:t>[</a:t>
            </a:r>
            <a:r>
              <a:rPr lang="en-GB" sz="2000" dirty="0">
                <a:highlight>
                  <a:srgbClr val="FBF0D5"/>
                </a:highlight>
              </a:rPr>
              <a:t>hand</a:t>
            </a:r>
            <a:r>
              <a:rPr lang="es-GB" sz="2000" dirty="0">
                <a:highlight>
                  <a:srgbClr val="FBF0D5"/>
                </a:highlight>
              </a:rPr>
              <a:t>]</a:t>
            </a:r>
          </a:p>
        </p:txBody>
      </p:sp>
      <p:sp>
        <p:nvSpPr>
          <p:cNvPr id="87" name="CuadroTexto 86">
            <a:extLst>
              <a:ext uri="{FF2B5EF4-FFF2-40B4-BE49-F238E27FC236}">
                <a16:creationId xmlns:a16="http://schemas.microsoft.com/office/drawing/2014/main" id="{79DA30E1-7B14-5D42-A79E-E76389F87F30}"/>
              </a:ext>
            </a:extLst>
          </p:cNvPr>
          <p:cNvSpPr txBox="1"/>
          <p:nvPr/>
        </p:nvSpPr>
        <p:spPr>
          <a:xfrm>
            <a:off x="9295496" y="2662761"/>
            <a:ext cx="1350050" cy="707886"/>
          </a:xfrm>
          <a:prstGeom prst="rect">
            <a:avLst/>
          </a:prstGeom>
          <a:noFill/>
        </p:spPr>
        <p:txBody>
          <a:bodyPr wrap="none" rtlCol="0">
            <a:spAutoFit/>
          </a:bodyPr>
          <a:lstStyle/>
          <a:p>
            <a:r>
              <a:rPr lang="es-GB" sz="2000" dirty="0">
                <a:highlight>
                  <a:srgbClr val="FBF0D5"/>
                </a:highlight>
              </a:rPr>
              <a:t>[</a:t>
            </a:r>
            <a:r>
              <a:rPr lang="en-GB" sz="2000" dirty="0">
                <a:highlight>
                  <a:srgbClr val="FBF0D5"/>
                </a:highlight>
              </a:rPr>
              <a:t>to jump,</a:t>
            </a:r>
          </a:p>
          <a:p>
            <a:r>
              <a:rPr lang="en-GB" sz="2000" dirty="0">
                <a:highlight>
                  <a:srgbClr val="FBF0D5"/>
                </a:highlight>
              </a:rPr>
              <a:t> jumping</a:t>
            </a:r>
            <a:r>
              <a:rPr lang="es-GB" sz="2000" dirty="0">
                <a:highlight>
                  <a:srgbClr val="FBF0D5"/>
                </a:highlight>
              </a:rPr>
              <a:t>]</a:t>
            </a:r>
          </a:p>
        </p:txBody>
      </p:sp>
      <p:sp>
        <p:nvSpPr>
          <p:cNvPr id="88" name="CuadroTexto 87">
            <a:extLst>
              <a:ext uri="{FF2B5EF4-FFF2-40B4-BE49-F238E27FC236}">
                <a16:creationId xmlns:a16="http://schemas.microsoft.com/office/drawing/2014/main" id="{A9102C0B-957F-F34B-B229-02FDDFA09EE6}"/>
              </a:ext>
            </a:extLst>
          </p:cNvPr>
          <p:cNvSpPr txBox="1"/>
          <p:nvPr/>
        </p:nvSpPr>
        <p:spPr>
          <a:xfrm>
            <a:off x="9232979" y="3593066"/>
            <a:ext cx="1475084" cy="707886"/>
          </a:xfrm>
          <a:prstGeom prst="rect">
            <a:avLst/>
          </a:prstGeom>
          <a:noFill/>
        </p:spPr>
        <p:txBody>
          <a:bodyPr wrap="none" rtlCol="0">
            <a:spAutoFit/>
          </a:bodyPr>
          <a:lstStyle/>
          <a:p>
            <a:r>
              <a:rPr lang="es-GB" sz="2000" dirty="0">
                <a:highlight>
                  <a:srgbClr val="FBF0D5"/>
                </a:highlight>
              </a:rPr>
              <a:t>[</a:t>
            </a:r>
            <a:r>
              <a:rPr lang="en-GB" sz="2000" dirty="0">
                <a:highlight>
                  <a:srgbClr val="FBF0D5"/>
                </a:highlight>
              </a:rPr>
              <a:t>to touch, </a:t>
            </a:r>
          </a:p>
          <a:p>
            <a:r>
              <a:rPr lang="en-GB" sz="2000" dirty="0">
                <a:highlight>
                  <a:srgbClr val="FBF0D5"/>
                </a:highlight>
              </a:rPr>
              <a:t>touching</a:t>
            </a:r>
            <a:r>
              <a:rPr lang="es-GB" sz="2000" dirty="0">
                <a:highlight>
                  <a:srgbClr val="FBF0D5"/>
                </a:highlight>
              </a:rPr>
              <a:t>]</a:t>
            </a:r>
          </a:p>
        </p:txBody>
      </p:sp>
      <p:sp>
        <p:nvSpPr>
          <p:cNvPr id="89" name="CuadroTexto 88">
            <a:extLst>
              <a:ext uri="{FF2B5EF4-FFF2-40B4-BE49-F238E27FC236}">
                <a16:creationId xmlns:a16="http://schemas.microsoft.com/office/drawing/2014/main" id="{D217A5A0-4C4A-6448-85EA-96E3B3BC1B9A}"/>
              </a:ext>
            </a:extLst>
          </p:cNvPr>
          <p:cNvSpPr txBox="1"/>
          <p:nvPr/>
        </p:nvSpPr>
        <p:spPr>
          <a:xfrm>
            <a:off x="9257797" y="4726346"/>
            <a:ext cx="1383712" cy="400110"/>
          </a:xfrm>
          <a:prstGeom prst="rect">
            <a:avLst/>
          </a:prstGeom>
          <a:noFill/>
        </p:spPr>
        <p:txBody>
          <a:bodyPr wrap="none" rtlCol="0">
            <a:spAutoFit/>
          </a:bodyPr>
          <a:lstStyle/>
          <a:p>
            <a:r>
              <a:rPr lang="es-GB" sz="2000">
                <a:highlight>
                  <a:srgbClr val="FBF0D5"/>
                </a:highlight>
              </a:rPr>
              <a:t>[</a:t>
            </a:r>
            <a:r>
              <a:rPr lang="en-GB" sz="2000">
                <a:highlight>
                  <a:srgbClr val="FBF0D5"/>
                </a:highlight>
              </a:rPr>
              <a:t>light (m)</a:t>
            </a:r>
            <a:r>
              <a:rPr lang="es-GB" sz="2000">
                <a:highlight>
                  <a:srgbClr val="FBF0D5"/>
                </a:highlight>
              </a:rPr>
              <a:t>]</a:t>
            </a:r>
            <a:endParaRPr lang="es-GB" sz="2000" dirty="0">
              <a:highlight>
                <a:srgbClr val="FBF0D5"/>
              </a:highlight>
            </a:endParaRPr>
          </a:p>
        </p:txBody>
      </p:sp>
      <p:sp>
        <p:nvSpPr>
          <p:cNvPr id="90" name="CuadroTexto 89">
            <a:extLst>
              <a:ext uri="{FF2B5EF4-FFF2-40B4-BE49-F238E27FC236}">
                <a16:creationId xmlns:a16="http://schemas.microsoft.com/office/drawing/2014/main" id="{F4C40350-4134-2340-8F32-4E984410692D}"/>
              </a:ext>
            </a:extLst>
          </p:cNvPr>
          <p:cNvSpPr txBox="1"/>
          <p:nvPr/>
        </p:nvSpPr>
        <p:spPr>
          <a:xfrm>
            <a:off x="9477754" y="5684720"/>
            <a:ext cx="806631" cy="400110"/>
          </a:xfrm>
          <a:prstGeom prst="rect">
            <a:avLst/>
          </a:prstGeom>
          <a:noFill/>
        </p:spPr>
        <p:txBody>
          <a:bodyPr wrap="none" rtlCol="0">
            <a:spAutoFit/>
          </a:bodyPr>
          <a:lstStyle/>
          <a:p>
            <a:r>
              <a:rPr lang="es-GB" sz="2000" dirty="0">
                <a:highlight>
                  <a:srgbClr val="FBF0D5"/>
                </a:highlight>
              </a:rPr>
              <a:t>[</a:t>
            </a:r>
            <a:r>
              <a:rPr lang="en-GB" sz="2000" dirty="0">
                <a:highlight>
                  <a:srgbClr val="FBF0D5"/>
                </a:highlight>
              </a:rPr>
              <a:t>skirt</a:t>
            </a:r>
            <a:r>
              <a:rPr lang="es-GB" sz="2000" dirty="0">
                <a:highlight>
                  <a:srgbClr val="FBF0D5"/>
                </a:highlight>
              </a:rPr>
              <a:t>]</a:t>
            </a:r>
          </a:p>
        </p:txBody>
      </p:sp>
    </p:spTree>
    <p:extLst>
      <p:ext uri="{BB962C8B-B14F-4D97-AF65-F5344CB8AC3E}">
        <p14:creationId xmlns:p14="http://schemas.microsoft.com/office/powerpoint/2010/main" val="71406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32" grpId="0"/>
      <p:bldP spid="36" grpId="0"/>
      <p:bldP spid="39" grpId="0"/>
      <p:bldP spid="40" grpId="0"/>
      <p:bldP spid="42" grpId="0"/>
      <p:bldP spid="44" grpId="0"/>
      <p:bldP spid="46" grpId="0"/>
      <p:bldP spid="47" grpId="0"/>
      <p:bldP spid="48" grpId="0"/>
      <p:bldP spid="49" grpId="0"/>
      <p:bldP spid="53" grpId="0"/>
      <p:bldP spid="54" grpId="0"/>
      <p:bldP spid="57" grpId="0"/>
      <p:bldP spid="58" grpId="0"/>
      <p:bldP spid="61" grpId="0"/>
      <p:bldP spid="65"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947578" cy="780437"/>
          </a:xfrm>
        </p:spPr>
        <p:txBody>
          <a:bodyPr>
            <a:noAutofit/>
          </a:bodyPr>
          <a:lstStyle/>
          <a:p>
            <a:r>
              <a:rPr lang="en-GB" sz="2400" b="1" dirty="0">
                <a:solidFill>
                  <a:schemeClr val="bg1"/>
                </a:solidFill>
              </a:rPr>
              <a:t>Doing something to ‘herself’/’himself’:</a:t>
            </a:r>
            <a:br>
              <a:rPr lang="en-GB" sz="2400" b="1" dirty="0">
                <a:solidFill>
                  <a:schemeClr val="bg1"/>
                </a:solidFill>
              </a:rPr>
            </a:br>
            <a:r>
              <a:rPr lang="en-GB" sz="2000" b="1" dirty="0">
                <a:solidFill>
                  <a:schemeClr val="bg1"/>
                </a:solidFill>
              </a:rPr>
              <a:t>Reflexive pronoun ‘se’</a:t>
            </a:r>
            <a:endParaRPr lang="en-GB" sz="2600" b="1" dirty="0">
              <a:solidFill>
                <a:schemeClr val="bg1"/>
              </a:solidFill>
            </a:endParaRPr>
          </a:p>
        </p:txBody>
      </p:sp>
      <p:sp>
        <p:nvSpPr>
          <p:cNvPr id="19" name="TextBox 7">
            <a:extLst>
              <a:ext uri="{FF2B5EF4-FFF2-40B4-BE49-F238E27FC236}">
                <a16:creationId xmlns:a16="http://schemas.microsoft.com/office/drawing/2014/main" id="{7358B955-B00D-C44A-BCE5-A7B5E06155A2}"/>
              </a:ext>
            </a:extLst>
          </p:cNvPr>
          <p:cNvSpPr txBox="1"/>
          <p:nvPr/>
        </p:nvSpPr>
        <p:spPr>
          <a:xfrm>
            <a:off x="152171" y="1206131"/>
            <a:ext cx="11722942" cy="769441"/>
          </a:xfrm>
          <a:prstGeom prst="rect">
            <a:avLst/>
          </a:prstGeom>
          <a:noFill/>
        </p:spPr>
        <p:txBody>
          <a:bodyPr wrap="square" rtlCol="0">
            <a:spAutoFit/>
          </a:bodyPr>
          <a:lstStyle/>
          <a:p>
            <a:pPr lvl="0">
              <a:defRPr/>
            </a:pPr>
            <a:r>
              <a:rPr lang="en-GB" sz="2200" dirty="0">
                <a:latin typeface="Century Gothic" panose="020B0502020202020204" pitchFamily="34" charset="0"/>
              </a:rPr>
              <a:t>When the ’doer’ (subject) and ‘receiver’ (</a:t>
            </a:r>
            <a:r>
              <a:rPr lang="en-GB" sz="2200">
                <a:latin typeface="Century Gothic" panose="020B0502020202020204" pitchFamily="34" charset="0"/>
              </a:rPr>
              <a:t>object) of the verb </a:t>
            </a:r>
            <a:r>
              <a:rPr lang="en-GB" sz="2200" dirty="0">
                <a:latin typeface="Century Gothic" panose="020B0502020202020204" pitchFamily="34" charset="0"/>
              </a:rPr>
              <a:t>are </a:t>
            </a:r>
            <a:r>
              <a:rPr lang="en-GB" sz="2200" u="sng" dirty="0">
                <a:latin typeface="Century Gothic" panose="020B0502020202020204" pitchFamily="34" charset="0"/>
              </a:rPr>
              <a:t>not</a:t>
            </a:r>
            <a:r>
              <a:rPr lang="en-GB" sz="2200" dirty="0">
                <a:latin typeface="Century Gothic" panose="020B0502020202020204" pitchFamily="34" charset="0"/>
              </a:rPr>
              <a:t> the same person, we use an ‘</a:t>
            </a:r>
            <a:r>
              <a:rPr lang="en-GB" sz="2200" b="1" dirty="0">
                <a:latin typeface="Century Gothic" panose="020B0502020202020204" pitchFamily="34" charset="0"/>
              </a:rPr>
              <a:t>a</a:t>
            </a:r>
            <a:r>
              <a:rPr lang="en-GB" sz="2200" dirty="0">
                <a:latin typeface="Century Gothic" panose="020B0502020202020204" pitchFamily="34" charset="0"/>
              </a:rPr>
              <a:t>’ after the verb:</a:t>
            </a:r>
          </a:p>
        </p:txBody>
      </p:sp>
      <p:sp>
        <p:nvSpPr>
          <p:cNvPr id="20" name="TextBox 7">
            <a:extLst>
              <a:ext uri="{FF2B5EF4-FFF2-40B4-BE49-F238E27FC236}">
                <a16:creationId xmlns:a16="http://schemas.microsoft.com/office/drawing/2014/main" id="{80D31EFD-5BB1-EA43-A359-D83E1DAECA86}"/>
              </a:ext>
            </a:extLst>
          </p:cNvPr>
          <p:cNvSpPr txBox="1"/>
          <p:nvPr/>
        </p:nvSpPr>
        <p:spPr>
          <a:xfrm>
            <a:off x="198147" y="3294374"/>
            <a:ext cx="11722942" cy="769441"/>
          </a:xfrm>
          <a:prstGeom prst="rect">
            <a:avLst/>
          </a:prstGeom>
          <a:noFill/>
        </p:spPr>
        <p:txBody>
          <a:bodyPr wrap="square" rtlCol="0">
            <a:spAutoFit/>
          </a:bodyPr>
          <a:lstStyle/>
          <a:p>
            <a:pPr lvl="0">
              <a:defRPr/>
            </a:pPr>
            <a:r>
              <a:rPr lang="en-GB" sz="2200" dirty="0">
                <a:latin typeface="Century Gothic" panose="020B0502020202020204" pitchFamily="34" charset="0"/>
              </a:rPr>
              <a:t>When the ‘doer’ (subject) and ‘receiver’ (object) of an action are the </a:t>
            </a:r>
            <a:r>
              <a:rPr lang="en-GB" sz="2200" b="1" i="1" dirty="0">
                <a:latin typeface="Century Gothic" panose="020B0502020202020204" pitchFamily="34" charset="0"/>
              </a:rPr>
              <a:t>same</a:t>
            </a:r>
            <a:r>
              <a:rPr lang="en-GB" sz="2200" dirty="0">
                <a:latin typeface="Century Gothic" panose="020B0502020202020204" pitchFamily="34" charset="0"/>
              </a:rPr>
              <a:t> person we use a </a:t>
            </a:r>
            <a:r>
              <a:rPr lang="en-GB" sz="2200" b="1">
                <a:latin typeface="Century Gothic" panose="020B0502020202020204" pitchFamily="34" charset="0"/>
              </a:rPr>
              <a:t>reflexive pronoun</a:t>
            </a:r>
            <a:r>
              <a:rPr lang="en-GB" sz="2200">
                <a:latin typeface="Century Gothic" panose="020B0502020202020204" pitchFamily="34" charset="0"/>
              </a:rPr>
              <a:t>. </a:t>
            </a:r>
            <a:r>
              <a:rPr lang="en-GB" sz="2200" dirty="0">
                <a:latin typeface="Century Gothic" panose="020B0502020202020204" pitchFamily="34" charset="0"/>
              </a:rPr>
              <a:t>For example:</a:t>
            </a:r>
          </a:p>
        </p:txBody>
      </p:sp>
      <p:sp>
        <p:nvSpPr>
          <p:cNvPr id="21" name="TextBox 7">
            <a:extLst>
              <a:ext uri="{FF2B5EF4-FFF2-40B4-BE49-F238E27FC236}">
                <a16:creationId xmlns:a16="http://schemas.microsoft.com/office/drawing/2014/main" id="{E352F30D-480A-1E47-B47B-F30D9ACF6565}"/>
              </a:ext>
            </a:extLst>
          </p:cNvPr>
          <p:cNvSpPr txBox="1"/>
          <p:nvPr/>
        </p:nvSpPr>
        <p:spPr>
          <a:xfrm>
            <a:off x="198147" y="2143158"/>
            <a:ext cx="2515421" cy="430887"/>
          </a:xfrm>
          <a:prstGeom prst="rect">
            <a:avLst/>
          </a:prstGeom>
          <a:noFill/>
        </p:spPr>
        <p:txBody>
          <a:bodyPr wrap="square" rtlCol="0">
            <a:spAutoFit/>
          </a:bodyPr>
          <a:lstStyle/>
          <a:p>
            <a:pPr lvl="0">
              <a:defRPr/>
            </a:pPr>
            <a:r>
              <a:rPr lang="en-GB" sz="2200">
                <a:latin typeface="Century Gothic" panose="020B0502020202020204" pitchFamily="34" charset="0"/>
              </a:rPr>
              <a:t>Sienta </a:t>
            </a:r>
            <a:r>
              <a:rPr lang="en-GB" sz="2200" b="1">
                <a:latin typeface="Century Gothic" panose="020B0502020202020204" pitchFamily="34" charset="0"/>
              </a:rPr>
              <a:t>a</a:t>
            </a:r>
            <a:r>
              <a:rPr lang="en-GB" sz="2200">
                <a:latin typeface="Century Gothic" panose="020B0502020202020204" pitchFamily="34" charset="0"/>
              </a:rPr>
              <a:t>l niño. </a:t>
            </a:r>
            <a:endParaRPr lang="en-GB" sz="2200" dirty="0">
              <a:latin typeface="Century Gothic" panose="020B0502020202020204" pitchFamily="34" charset="0"/>
            </a:endParaRPr>
          </a:p>
        </p:txBody>
      </p:sp>
      <p:sp>
        <p:nvSpPr>
          <p:cNvPr id="22" name="TextBox 7">
            <a:extLst>
              <a:ext uri="{FF2B5EF4-FFF2-40B4-BE49-F238E27FC236}">
                <a16:creationId xmlns:a16="http://schemas.microsoft.com/office/drawing/2014/main" id="{AEAC80C4-56A2-3846-8230-CA2567B530BA}"/>
              </a:ext>
            </a:extLst>
          </p:cNvPr>
          <p:cNvSpPr txBox="1"/>
          <p:nvPr/>
        </p:nvSpPr>
        <p:spPr>
          <a:xfrm>
            <a:off x="2581352" y="2149279"/>
            <a:ext cx="4479300" cy="430887"/>
          </a:xfrm>
          <a:prstGeom prst="rect">
            <a:avLst/>
          </a:prstGeom>
          <a:noFill/>
        </p:spPr>
        <p:txBody>
          <a:bodyPr wrap="square" rtlCol="0">
            <a:spAutoFit/>
          </a:bodyPr>
          <a:lstStyle/>
          <a:p>
            <a:pPr lvl="0">
              <a:defRPr/>
            </a:pPr>
            <a:r>
              <a:rPr lang="en-GB" sz="2200" i="1">
                <a:latin typeface="Century Gothic" panose="020B0502020202020204" pitchFamily="34" charset="0"/>
              </a:rPr>
              <a:t>S/he sits the child down.</a:t>
            </a:r>
            <a:endParaRPr lang="en-GB" sz="2200" i="1" dirty="0">
              <a:latin typeface="Century Gothic" panose="020B0502020202020204" pitchFamily="34" charset="0"/>
            </a:endParaRPr>
          </a:p>
        </p:txBody>
      </p:sp>
      <p:sp>
        <p:nvSpPr>
          <p:cNvPr id="23" name="TextBox 7">
            <a:extLst>
              <a:ext uri="{FF2B5EF4-FFF2-40B4-BE49-F238E27FC236}">
                <a16:creationId xmlns:a16="http://schemas.microsoft.com/office/drawing/2014/main" id="{40D05CED-FBDD-204F-B3DD-F37F1FD8150D}"/>
              </a:ext>
            </a:extLst>
          </p:cNvPr>
          <p:cNvSpPr txBox="1"/>
          <p:nvPr/>
        </p:nvSpPr>
        <p:spPr>
          <a:xfrm>
            <a:off x="145116" y="5582360"/>
            <a:ext cx="2515421" cy="430887"/>
          </a:xfrm>
          <a:prstGeom prst="rect">
            <a:avLst/>
          </a:prstGeom>
          <a:noFill/>
        </p:spPr>
        <p:txBody>
          <a:bodyPr wrap="square" rtlCol="0">
            <a:spAutoFit/>
          </a:bodyPr>
          <a:lstStyle/>
          <a:p>
            <a:pPr lvl="0">
              <a:defRPr/>
            </a:pPr>
            <a:r>
              <a:rPr lang="en-GB" sz="2200" b="1">
                <a:latin typeface="Century Gothic" panose="020B0502020202020204" pitchFamily="34" charset="0"/>
              </a:rPr>
              <a:t>Se</a:t>
            </a:r>
            <a:r>
              <a:rPr lang="en-GB" sz="2200">
                <a:latin typeface="Century Gothic" panose="020B0502020202020204" pitchFamily="34" charset="0"/>
              </a:rPr>
              <a:t> sienta. </a:t>
            </a:r>
            <a:endParaRPr lang="en-GB" sz="2200" dirty="0">
              <a:latin typeface="Century Gothic" panose="020B0502020202020204" pitchFamily="34" charset="0"/>
            </a:endParaRPr>
          </a:p>
        </p:txBody>
      </p:sp>
      <p:sp>
        <p:nvSpPr>
          <p:cNvPr id="24" name="TextBox 7">
            <a:extLst>
              <a:ext uri="{FF2B5EF4-FFF2-40B4-BE49-F238E27FC236}">
                <a16:creationId xmlns:a16="http://schemas.microsoft.com/office/drawing/2014/main" id="{CBE57A92-26B3-1B45-8E1E-07F638B27473}"/>
              </a:ext>
            </a:extLst>
          </p:cNvPr>
          <p:cNvSpPr txBox="1"/>
          <p:nvPr/>
        </p:nvSpPr>
        <p:spPr>
          <a:xfrm>
            <a:off x="152171" y="4385414"/>
            <a:ext cx="5269773" cy="430887"/>
          </a:xfrm>
          <a:prstGeom prst="rect">
            <a:avLst/>
          </a:prstGeom>
          <a:noFill/>
        </p:spPr>
        <p:txBody>
          <a:bodyPr wrap="square" rtlCol="0">
            <a:spAutoFit/>
          </a:bodyPr>
          <a:lstStyle/>
          <a:p>
            <a:pPr lvl="0">
              <a:defRPr/>
            </a:pPr>
            <a:r>
              <a:rPr lang="en-GB" sz="2200">
                <a:latin typeface="Century Gothic" panose="020B0502020202020204" pitchFamily="34" charset="0"/>
              </a:rPr>
              <a:t>S/he sits </a:t>
            </a:r>
            <a:r>
              <a:rPr lang="en-GB" sz="2200" b="1">
                <a:latin typeface="Century Gothic" panose="020B0502020202020204" pitchFamily="34" charset="0"/>
              </a:rPr>
              <a:t>himself/herself </a:t>
            </a:r>
            <a:r>
              <a:rPr lang="en-GB" sz="2200">
                <a:latin typeface="Century Gothic" panose="020B0502020202020204" pitchFamily="34" charset="0"/>
              </a:rPr>
              <a:t>down.</a:t>
            </a:r>
            <a:endParaRPr lang="en-GB" sz="2200" dirty="0">
              <a:latin typeface="Century Gothic" panose="020B0502020202020204" pitchFamily="34" charset="0"/>
            </a:endParaRPr>
          </a:p>
        </p:txBody>
      </p:sp>
      <p:sp>
        <p:nvSpPr>
          <p:cNvPr id="25" name="TextBox 7">
            <a:extLst>
              <a:ext uri="{FF2B5EF4-FFF2-40B4-BE49-F238E27FC236}">
                <a16:creationId xmlns:a16="http://schemas.microsoft.com/office/drawing/2014/main" id="{49724B13-6842-494B-BD75-4F9A94376376}"/>
              </a:ext>
            </a:extLst>
          </p:cNvPr>
          <p:cNvSpPr txBox="1"/>
          <p:nvPr/>
        </p:nvSpPr>
        <p:spPr>
          <a:xfrm>
            <a:off x="99141" y="4983887"/>
            <a:ext cx="8938799" cy="430887"/>
          </a:xfrm>
          <a:prstGeom prst="rect">
            <a:avLst/>
          </a:prstGeom>
          <a:noFill/>
        </p:spPr>
        <p:txBody>
          <a:bodyPr wrap="square" rtlCol="0">
            <a:spAutoFit/>
          </a:bodyPr>
          <a:lstStyle/>
          <a:p>
            <a:pPr lvl="0">
              <a:buClr>
                <a:srgbClr val="000000"/>
              </a:buClr>
              <a:buSzPts val="2000"/>
            </a:pPr>
            <a:r>
              <a:rPr lang="en-GB" sz="2200" dirty="0">
                <a:latin typeface="Century Gothic" panose="020B0502020202020204" pitchFamily="34" charset="0"/>
                <a:ea typeface="Century Gothic"/>
                <a:cs typeface="Century Gothic"/>
                <a:sym typeface="Century Gothic"/>
              </a:rPr>
              <a:t>To mean ‘</a:t>
            </a:r>
            <a:r>
              <a:rPr lang="en-GB" sz="2200" b="1" dirty="0">
                <a:latin typeface="Century Gothic" panose="020B0502020202020204" pitchFamily="34" charset="0"/>
                <a:ea typeface="Century Gothic"/>
                <a:cs typeface="Century Gothic"/>
                <a:sym typeface="Century Gothic"/>
              </a:rPr>
              <a:t>herself</a:t>
            </a:r>
            <a:r>
              <a:rPr lang="en-GB" sz="2200" dirty="0">
                <a:latin typeface="Century Gothic" panose="020B0502020202020204" pitchFamily="34" charset="0"/>
                <a:ea typeface="Century Gothic"/>
                <a:cs typeface="Century Gothic"/>
                <a:sym typeface="Century Gothic"/>
              </a:rPr>
              <a:t>’ or ‘</a:t>
            </a:r>
            <a:r>
              <a:rPr lang="en-GB" sz="2200" b="1" dirty="0">
                <a:latin typeface="Century Gothic" panose="020B0502020202020204" pitchFamily="34" charset="0"/>
                <a:ea typeface="Century Gothic"/>
                <a:cs typeface="Century Gothic"/>
                <a:sym typeface="Century Gothic"/>
              </a:rPr>
              <a:t>himself</a:t>
            </a:r>
            <a:r>
              <a:rPr lang="en-GB" sz="2200" dirty="0">
                <a:latin typeface="Century Gothic" panose="020B0502020202020204" pitchFamily="34" charset="0"/>
                <a:ea typeface="Century Gothic"/>
                <a:cs typeface="Century Gothic"/>
                <a:sym typeface="Century Gothic"/>
              </a:rPr>
              <a:t>’ </a:t>
            </a:r>
            <a:r>
              <a:rPr lang="en-GB" sz="2200">
                <a:latin typeface="Century Gothic" panose="020B0502020202020204" pitchFamily="34" charset="0"/>
                <a:ea typeface="Century Gothic"/>
                <a:cs typeface="Century Gothic"/>
                <a:sym typeface="Century Gothic"/>
              </a:rPr>
              <a:t>in Spanish, </a:t>
            </a:r>
            <a:r>
              <a:rPr lang="en-GB" sz="2200" dirty="0">
                <a:latin typeface="Century Gothic" panose="020B0502020202020204" pitchFamily="34" charset="0"/>
                <a:ea typeface="Century Gothic"/>
                <a:cs typeface="Century Gothic"/>
                <a:sym typeface="Century Gothic"/>
              </a:rPr>
              <a:t>use ‘</a:t>
            </a:r>
            <a:r>
              <a:rPr lang="en-GB" sz="2200" b="1" dirty="0">
                <a:latin typeface="Century Gothic" panose="020B0502020202020204" pitchFamily="34" charset="0"/>
                <a:ea typeface="Century Gothic"/>
                <a:cs typeface="Century Gothic"/>
                <a:sym typeface="Century Gothic"/>
              </a:rPr>
              <a:t>se</a:t>
            </a:r>
            <a:r>
              <a:rPr lang="en-GB" sz="2200" dirty="0">
                <a:latin typeface="Century Gothic" panose="020B0502020202020204" pitchFamily="34" charset="0"/>
                <a:ea typeface="Century Gothic"/>
                <a:cs typeface="Century Gothic"/>
                <a:sym typeface="Century Gothic"/>
              </a:rPr>
              <a:t>’ </a:t>
            </a:r>
            <a:r>
              <a:rPr lang="en-GB" sz="2200" u="sng" dirty="0">
                <a:latin typeface="Century Gothic" panose="020B0502020202020204" pitchFamily="34" charset="0"/>
                <a:ea typeface="Century Gothic"/>
                <a:cs typeface="Century Gothic"/>
                <a:sym typeface="Century Gothic"/>
              </a:rPr>
              <a:t>before</a:t>
            </a:r>
            <a:r>
              <a:rPr lang="en-GB" sz="2200" dirty="0">
                <a:latin typeface="Century Gothic" panose="020B0502020202020204" pitchFamily="34" charset="0"/>
                <a:ea typeface="Century Gothic"/>
                <a:cs typeface="Century Gothic"/>
                <a:sym typeface="Century Gothic"/>
              </a:rPr>
              <a:t> a verb. </a:t>
            </a:r>
          </a:p>
        </p:txBody>
      </p:sp>
      <p:sp>
        <p:nvSpPr>
          <p:cNvPr id="26" name="TextBox 7">
            <a:extLst>
              <a:ext uri="{FF2B5EF4-FFF2-40B4-BE49-F238E27FC236}">
                <a16:creationId xmlns:a16="http://schemas.microsoft.com/office/drawing/2014/main" id="{C95A4D65-62E9-C548-8EC2-0C93D2EDADD0}"/>
              </a:ext>
            </a:extLst>
          </p:cNvPr>
          <p:cNvSpPr txBox="1"/>
          <p:nvPr/>
        </p:nvSpPr>
        <p:spPr>
          <a:xfrm>
            <a:off x="1999515" y="5591826"/>
            <a:ext cx="5269773" cy="430887"/>
          </a:xfrm>
          <a:prstGeom prst="rect">
            <a:avLst/>
          </a:prstGeom>
          <a:noFill/>
        </p:spPr>
        <p:txBody>
          <a:bodyPr wrap="square" rtlCol="0">
            <a:spAutoFit/>
          </a:bodyPr>
          <a:lstStyle/>
          <a:p>
            <a:pPr lvl="0">
              <a:defRPr/>
            </a:pPr>
            <a:r>
              <a:rPr lang="en-GB" sz="2200" i="1">
                <a:latin typeface="Century Gothic" panose="020B0502020202020204" pitchFamily="34" charset="0"/>
              </a:rPr>
              <a:t>S/he sits (himself/herself) down.</a:t>
            </a:r>
            <a:endParaRPr lang="en-GB" sz="2200" i="1" dirty="0">
              <a:latin typeface="Century Gothic" panose="020B0502020202020204" pitchFamily="34" charset="0"/>
            </a:endParaRPr>
          </a:p>
        </p:txBody>
      </p:sp>
      <p:sp>
        <p:nvSpPr>
          <p:cNvPr id="17" name="Llamada rectangular redondeada 16">
            <a:extLst>
              <a:ext uri="{FF2B5EF4-FFF2-40B4-BE49-F238E27FC236}">
                <a16:creationId xmlns:a16="http://schemas.microsoft.com/office/drawing/2014/main" id="{0A96CC9F-67F1-6147-8B1E-2127D163C128}"/>
              </a:ext>
            </a:extLst>
          </p:cNvPr>
          <p:cNvSpPr/>
          <p:nvPr/>
        </p:nvSpPr>
        <p:spPr>
          <a:xfrm>
            <a:off x="8812889" y="4912667"/>
            <a:ext cx="3062224" cy="1193315"/>
          </a:xfrm>
          <a:prstGeom prst="wedgeRoundRectCallout">
            <a:avLst>
              <a:gd name="adj1" fmla="val -68389"/>
              <a:gd name="adj2" fmla="val 2748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In English</a:t>
            </a:r>
            <a:r>
              <a:rPr lang="es-GB" sz="2000">
                <a:solidFill>
                  <a:schemeClr val="tx1"/>
                </a:solidFill>
              </a:rPr>
              <a:t>, the reflexive pronouns</a:t>
            </a:r>
            <a:r>
              <a:rPr lang="en-GB" sz="2000">
                <a:solidFill>
                  <a:schemeClr val="tx1"/>
                </a:solidFill>
              </a:rPr>
              <a:t> are sometimes optional</a:t>
            </a:r>
            <a:r>
              <a:rPr lang="es-GB" sz="2000">
                <a:solidFill>
                  <a:schemeClr val="tx1"/>
                </a:solidFill>
              </a:rPr>
              <a:t>.</a:t>
            </a:r>
            <a:endParaRPr lang="es-GB" sz="2000" dirty="0">
              <a:solidFill>
                <a:schemeClr val="tx1"/>
              </a:solidFill>
            </a:endParaRPr>
          </a:p>
        </p:txBody>
      </p:sp>
      <p:sp>
        <p:nvSpPr>
          <p:cNvPr id="28" name="Rounded Rectangle 11">
            <a:extLst>
              <a:ext uri="{FF2B5EF4-FFF2-40B4-BE49-F238E27FC236}">
                <a16:creationId xmlns:a16="http://schemas.microsoft.com/office/drawing/2014/main" id="{035B4FAA-75E6-5A41-B95E-49D4B2ED3A24}"/>
              </a:ext>
            </a:extLst>
          </p:cNvPr>
          <p:cNvSpPr/>
          <p:nvPr/>
        </p:nvSpPr>
        <p:spPr>
          <a:xfrm>
            <a:off x="10375900" y="258166"/>
            <a:ext cx="15522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 descr="sit clipart - Clip Art Library">
            <a:extLst>
              <a:ext uri="{FF2B5EF4-FFF2-40B4-BE49-F238E27FC236}">
                <a16:creationId xmlns:a16="http://schemas.microsoft.com/office/drawing/2014/main" id="{D25FFC4D-134B-3345-B21C-986976E329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4687" y="3790853"/>
            <a:ext cx="702891" cy="112181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o 15">
            <a:extLst>
              <a:ext uri="{FF2B5EF4-FFF2-40B4-BE49-F238E27FC236}">
                <a16:creationId xmlns:a16="http://schemas.microsoft.com/office/drawing/2014/main" id="{044DAA35-E978-DB40-BB70-80CC32CB8FA2}"/>
              </a:ext>
            </a:extLst>
          </p:cNvPr>
          <p:cNvGrpSpPr/>
          <p:nvPr/>
        </p:nvGrpSpPr>
        <p:grpSpPr>
          <a:xfrm>
            <a:off x="6244687" y="1812297"/>
            <a:ext cx="1042567" cy="1132132"/>
            <a:chOff x="1152029" y="1790818"/>
            <a:chExt cx="2281439" cy="2477433"/>
          </a:xfrm>
        </p:grpSpPr>
        <p:pic>
          <p:nvPicPr>
            <p:cNvPr id="30" name="Imagen 14">
              <a:extLst>
                <a:ext uri="{FF2B5EF4-FFF2-40B4-BE49-F238E27FC236}">
                  <a16:creationId xmlns:a16="http://schemas.microsoft.com/office/drawing/2014/main" id="{727F875D-93E8-DE44-BBEC-7D7614427B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9915" y="2475336"/>
              <a:ext cx="1213553" cy="1792915"/>
            </a:xfrm>
            <a:prstGeom prst="rect">
              <a:avLst/>
            </a:prstGeom>
          </p:spPr>
        </p:pic>
        <p:pic>
          <p:nvPicPr>
            <p:cNvPr id="31" name="Imagen 12">
              <a:extLst>
                <a:ext uri="{FF2B5EF4-FFF2-40B4-BE49-F238E27FC236}">
                  <a16:creationId xmlns:a16="http://schemas.microsoft.com/office/drawing/2014/main" id="{07759636-3B31-5E4D-B51C-F2C9D4FB0A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2029" y="1790818"/>
              <a:ext cx="2139706" cy="2454856"/>
            </a:xfrm>
            <a:prstGeom prst="rect">
              <a:avLst/>
            </a:prstGeom>
          </p:spPr>
        </p:pic>
        <p:pic>
          <p:nvPicPr>
            <p:cNvPr id="32" name="Imagen 10">
              <a:extLst>
                <a:ext uri="{FF2B5EF4-FFF2-40B4-BE49-F238E27FC236}">
                  <a16:creationId xmlns:a16="http://schemas.microsoft.com/office/drawing/2014/main" id="{B6101C98-103E-1944-A4EF-11D51EEF51E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428207">
              <a:off x="1559214" y="1832450"/>
              <a:ext cx="1368769" cy="1368769"/>
            </a:xfrm>
            <a:prstGeom prst="rect">
              <a:avLst/>
            </a:prstGeom>
          </p:spPr>
        </p:pic>
      </p:grpSp>
      <p:sp>
        <p:nvSpPr>
          <p:cNvPr id="33" name="Llamada rectangular redondeada 16">
            <a:extLst>
              <a:ext uri="{FF2B5EF4-FFF2-40B4-BE49-F238E27FC236}">
                <a16:creationId xmlns:a16="http://schemas.microsoft.com/office/drawing/2014/main" id="{0A96CC9F-67F1-6147-8B1E-2127D163C128}"/>
              </a:ext>
            </a:extLst>
          </p:cNvPr>
          <p:cNvSpPr/>
          <p:nvPr/>
        </p:nvSpPr>
        <p:spPr>
          <a:xfrm>
            <a:off x="7875144" y="1728504"/>
            <a:ext cx="3999969" cy="1482077"/>
          </a:xfrm>
          <a:prstGeom prst="wedgeRoundRectCallout">
            <a:avLst>
              <a:gd name="adj1" fmla="val -56382"/>
              <a:gd name="adj2" fmla="val -2224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a:solidFill>
                  <a:schemeClr val="tx1"/>
                </a:solidFill>
              </a:rPr>
              <a:t>‘Sentar</a:t>
            </a:r>
            <a:r>
              <a:rPr lang="en-GB" sz="2000">
                <a:solidFill>
                  <a:schemeClr val="tx1"/>
                </a:solidFill>
              </a:rPr>
              <a:t>’ means ‘to sit, to sit down’. The stem sometimes changes (e-&gt;ie) for ‘I’, ‘you’, ‘s/he’ and ‘they’, like </a:t>
            </a:r>
            <a:r>
              <a:rPr lang="en-GB" sz="2000" i="1">
                <a:solidFill>
                  <a:schemeClr val="tx1"/>
                </a:solidFill>
              </a:rPr>
              <a:t>querer</a:t>
            </a:r>
            <a:r>
              <a:rPr lang="en-GB" sz="2000">
                <a:solidFill>
                  <a:schemeClr val="tx1"/>
                </a:solidFill>
              </a:rPr>
              <a:t>.</a:t>
            </a:r>
            <a:endParaRPr lang="es-GB" sz="2000" dirty="0">
              <a:solidFill>
                <a:schemeClr val="tx1"/>
              </a:solidFill>
            </a:endParaRPr>
          </a:p>
        </p:txBody>
      </p:sp>
    </p:spTree>
    <p:extLst>
      <p:ext uri="{BB962C8B-B14F-4D97-AF65-F5344CB8AC3E}">
        <p14:creationId xmlns:p14="http://schemas.microsoft.com/office/powerpoint/2010/main" val="20937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p:bldP spid="17"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400"/>
            <a:ext cx="5991726" cy="533988"/>
          </a:xfrm>
        </p:spPr>
        <p:txBody>
          <a:bodyPr>
            <a:noAutofit/>
          </a:bodyPr>
          <a:lstStyle/>
          <a:p>
            <a:r>
              <a:rPr lang="en-GB" sz="2400" b="1" dirty="0">
                <a:solidFill>
                  <a:schemeClr val="bg1"/>
                </a:solidFill>
              </a:rPr>
              <a:t>Using verbs with reflexive pronouns</a:t>
            </a:r>
          </a:p>
        </p:txBody>
      </p:sp>
      <p:sp>
        <p:nvSpPr>
          <p:cNvPr id="5" name="Rounded Rectangle 11">
            <a:extLst>
              <a:ext uri="{FF2B5EF4-FFF2-40B4-BE49-F238E27FC236}">
                <a16:creationId xmlns:a16="http://schemas.microsoft.com/office/drawing/2014/main" id="{B0E63DA1-6620-444C-AB03-AC6FF519E3CC}"/>
              </a:ext>
            </a:extLst>
          </p:cNvPr>
          <p:cNvSpPr/>
          <p:nvPr/>
        </p:nvSpPr>
        <p:spPr>
          <a:xfrm>
            <a:off x="10363200" y="258166"/>
            <a:ext cx="15649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7">
            <a:extLst>
              <a:ext uri="{FF2B5EF4-FFF2-40B4-BE49-F238E27FC236}">
                <a16:creationId xmlns:a16="http://schemas.microsoft.com/office/drawing/2014/main" id="{E6A9B1AF-BBCC-6547-95D9-7E757FC48DE0}"/>
              </a:ext>
            </a:extLst>
          </p:cNvPr>
          <p:cNvSpPr txBox="1"/>
          <p:nvPr/>
        </p:nvSpPr>
        <p:spPr>
          <a:xfrm>
            <a:off x="172482" y="1331509"/>
            <a:ext cx="12019518" cy="400110"/>
          </a:xfrm>
          <a:prstGeom prst="rect">
            <a:avLst/>
          </a:prstGeom>
          <a:noFill/>
        </p:spPr>
        <p:txBody>
          <a:bodyPr wrap="square" rtlCol="0">
            <a:spAutoFit/>
          </a:bodyPr>
          <a:lstStyle/>
          <a:p>
            <a:pPr lvl="0">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Some</a:t>
            </a:r>
            <a:r>
              <a:rPr kumimoji="0" lang="en-GB" sz="2000" b="0" i="0" u="none" strike="noStrike" kern="1200" cap="none" spc="0" normalizeH="0" noProof="0">
                <a:ln>
                  <a:noFill/>
                </a:ln>
                <a:effectLst/>
                <a:uLnTx/>
                <a:uFillTx/>
                <a:latin typeface="Century Gothic" panose="020B0502020202020204" pitchFamily="34" charset="0"/>
                <a:ea typeface="+mn-ea"/>
                <a:cs typeface="+mn-cs"/>
              </a:rPr>
              <a:t> Spanish verbs have a completely </a:t>
            </a:r>
            <a:r>
              <a:rPr kumimoji="0" lang="en-GB" sz="2000" u="none" strike="noStrike" kern="1200" cap="none" spc="0" normalizeH="0" noProof="0">
                <a:ln>
                  <a:noFill/>
                </a:ln>
                <a:effectLst/>
                <a:uLnTx/>
                <a:uFillTx/>
                <a:latin typeface="Century Gothic" panose="020B0502020202020204" pitchFamily="34" charset="0"/>
                <a:ea typeface="+mn-ea"/>
                <a:cs typeface="+mn-cs"/>
              </a:rPr>
              <a:t>different</a:t>
            </a:r>
            <a:r>
              <a:rPr kumimoji="0" lang="en-GB" sz="2000" b="0" i="0" u="none" strike="noStrike" kern="1200" cap="none" spc="0" normalizeH="0" noProof="0">
                <a:ln>
                  <a:noFill/>
                </a:ln>
                <a:effectLst/>
                <a:uLnTx/>
                <a:uFillTx/>
                <a:latin typeface="Century Gothic" panose="020B0502020202020204" pitchFamily="34" charset="0"/>
                <a:ea typeface="+mn-ea"/>
                <a:cs typeface="+mn-cs"/>
              </a:rPr>
              <a:t> </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meaning </a:t>
            </a:r>
            <a:r>
              <a:rPr kumimoji="0" lang="en-GB" sz="2000" b="0" i="0" u="none" strike="noStrike" kern="1200" cap="none" spc="0" normalizeH="0" noProof="0">
                <a:ln>
                  <a:noFill/>
                </a:ln>
                <a:effectLst/>
                <a:uLnTx/>
                <a:uFillTx/>
                <a:latin typeface="Century Gothic" panose="020B0502020202020204" pitchFamily="34" charset="0"/>
                <a:ea typeface="+mn-ea"/>
                <a:cs typeface="+mn-cs"/>
              </a:rPr>
              <a:t>when used with a reflexive pronoun!</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pic>
        <p:nvPicPr>
          <p:cNvPr id="3" name="Imagen 2">
            <a:extLst>
              <a:ext uri="{FF2B5EF4-FFF2-40B4-BE49-F238E27FC236}">
                <a16:creationId xmlns:a16="http://schemas.microsoft.com/office/drawing/2014/main" id="{60B82C50-5BC9-0D43-BADC-D9956991FDA0}"/>
              </a:ext>
            </a:extLst>
          </p:cNvPr>
          <p:cNvPicPr>
            <a:picLocks noChangeAspect="1"/>
          </p:cNvPicPr>
          <p:nvPr/>
        </p:nvPicPr>
        <p:blipFill>
          <a:blip r:embed="rId3"/>
          <a:stretch>
            <a:fillRect/>
          </a:stretch>
        </p:blipFill>
        <p:spPr>
          <a:xfrm>
            <a:off x="10565662" y="1703016"/>
            <a:ext cx="1160018" cy="1438724"/>
          </a:xfrm>
          <a:prstGeom prst="rect">
            <a:avLst/>
          </a:prstGeom>
        </p:spPr>
      </p:pic>
      <p:sp>
        <p:nvSpPr>
          <p:cNvPr id="20" name="TextBox 7">
            <a:extLst>
              <a:ext uri="{FF2B5EF4-FFF2-40B4-BE49-F238E27FC236}">
                <a16:creationId xmlns:a16="http://schemas.microsoft.com/office/drawing/2014/main" id="{90AF1CDE-A083-E444-BA91-C0B6DB719716}"/>
              </a:ext>
            </a:extLst>
          </p:cNvPr>
          <p:cNvSpPr txBox="1"/>
          <p:nvPr/>
        </p:nvSpPr>
        <p:spPr>
          <a:xfrm>
            <a:off x="172482" y="2245464"/>
            <a:ext cx="1448622"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Quedar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21" name="TextBox 7">
            <a:extLst>
              <a:ext uri="{FF2B5EF4-FFF2-40B4-BE49-F238E27FC236}">
                <a16:creationId xmlns:a16="http://schemas.microsoft.com/office/drawing/2014/main" id="{826F4A33-4FCB-F64A-82CF-16B5B9505FDB}"/>
              </a:ext>
            </a:extLst>
          </p:cNvPr>
          <p:cNvSpPr txBox="1"/>
          <p:nvPr/>
        </p:nvSpPr>
        <p:spPr>
          <a:xfrm>
            <a:off x="201133" y="4086556"/>
            <a:ext cx="1522502" cy="400110"/>
          </a:xfrm>
          <a:prstGeom prst="rect">
            <a:avLst/>
          </a:prstGeom>
          <a:noFill/>
        </p:spPr>
        <p:txBody>
          <a:bodyPr wrap="square" rtlCol="0">
            <a:spAutoFit/>
          </a:bodyPr>
          <a:lstStyle/>
          <a:p>
            <a:pPr lvl="0">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Acordar</a:t>
            </a:r>
            <a:r>
              <a:rPr lang="en-GB" sz="2000">
                <a:latin typeface="Century Gothic" panose="020B0502020202020204" pitchFamily="34" charset="0"/>
              </a:rPr>
              <a:t> =</a:t>
            </a:r>
            <a:endParaRPr kumimoji="0" lang="en-GB" sz="2000" b="0" i="0" u="none" strike="noStrike" kern="1200" cap="none" spc="0" normalizeH="0" baseline="0" noProof="0" dirty="0">
              <a:ln>
                <a:noFill/>
              </a:ln>
              <a:effectLst/>
              <a:uLnTx/>
              <a:uFillTx/>
              <a:latin typeface="Tw Cen MT" panose="020B0602020104020603"/>
            </a:endParaRPr>
          </a:p>
        </p:txBody>
      </p:sp>
      <p:sp>
        <p:nvSpPr>
          <p:cNvPr id="22" name="TextBox 7">
            <a:extLst>
              <a:ext uri="{FF2B5EF4-FFF2-40B4-BE49-F238E27FC236}">
                <a16:creationId xmlns:a16="http://schemas.microsoft.com/office/drawing/2014/main" id="{26359099-B355-AF41-B8DF-FEAB04CF7873}"/>
              </a:ext>
            </a:extLst>
          </p:cNvPr>
          <p:cNvSpPr txBox="1"/>
          <p:nvPr/>
        </p:nvSpPr>
        <p:spPr>
          <a:xfrm>
            <a:off x="3713737" y="2222323"/>
            <a:ext cx="3149986"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Queda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con amigos.</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07CCBD98-AA22-7747-ADA1-D284AE04650C}"/>
              </a:ext>
            </a:extLst>
          </p:cNvPr>
          <p:cNvSpPr txBox="1"/>
          <p:nvPr/>
        </p:nvSpPr>
        <p:spPr>
          <a:xfrm>
            <a:off x="6425809" y="2212193"/>
            <a:ext cx="3744521" cy="400110"/>
          </a:xfrm>
          <a:prstGeom prst="rect">
            <a:avLst/>
          </a:prstGeom>
          <a:noFill/>
        </p:spPr>
        <p:txBody>
          <a:bodyPr wrap="square" rtlCol="0">
            <a:spAutoFit/>
          </a:bodyPr>
          <a:lstStyle/>
          <a:p>
            <a:pPr lvl="0">
              <a:defRPr/>
            </a:pPr>
            <a:r>
              <a:rPr lang="en-GB" sz="2000" i="1" dirty="0">
                <a:latin typeface="Century Gothic" panose="020B0502020202020204" pitchFamily="34" charset="0"/>
              </a:rPr>
              <a:t>S/he</a:t>
            </a:r>
            <a:r>
              <a:rPr kumimoji="0" lang="en-GB" sz="2000" b="0" i="1" u="none" strike="noStrike" kern="1200" cap="none" spc="0" normalizeH="0" baseline="0" noProof="0" dirty="0">
                <a:ln>
                  <a:noFill/>
                </a:ln>
                <a:effectLst/>
                <a:uLnTx/>
                <a:uFillTx/>
                <a:latin typeface="Century Gothic" panose="020B0502020202020204" pitchFamily="34" charset="0"/>
              </a:rPr>
              <a:t> meets up</a:t>
            </a:r>
            <a:r>
              <a:rPr kumimoji="0" lang="en-GB" sz="2000" b="0" i="1" u="none" strike="noStrike" kern="1200" cap="none" spc="0" normalizeH="0" noProof="0" dirty="0">
                <a:ln>
                  <a:noFill/>
                </a:ln>
                <a:effectLst/>
                <a:uLnTx/>
                <a:uFillTx/>
                <a:latin typeface="Century Gothic" panose="020B0502020202020204" pitchFamily="34" charset="0"/>
              </a:rPr>
              <a:t> </a:t>
            </a:r>
            <a:r>
              <a:rPr kumimoji="0" lang="en-GB" sz="2000" b="0" i="1" u="none" strike="noStrike" kern="1200" cap="none" spc="0" normalizeH="0" noProof="0">
                <a:ln>
                  <a:noFill/>
                </a:ln>
                <a:effectLst/>
                <a:uLnTx/>
                <a:uFillTx/>
                <a:latin typeface="Century Gothic" panose="020B0502020202020204" pitchFamily="34" charset="0"/>
              </a:rPr>
              <a:t>with friends.</a:t>
            </a:r>
            <a:endParaRPr kumimoji="0" lang="en-GB" sz="2000" b="0" i="1" u="none" strike="noStrike" kern="1200" cap="none" spc="0" normalizeH="0" baseline="0" noProof="0" dirty="0">
              <a:ln>
                <a:noFill/>
              </a:ln>
              <a:effectLst/>
              <a:uLnTx/>
              <a:uFillTx/>
              <a:latin typeface="Tw Cen MT" panose="020B0602020104020603"/>
            </a:endParaRPr>
          </a:p>
        </p:txBody>
      </p:sp>
      <p:sp>
        <p:nvSpPr>
          <p:cNvPr id="24" name="TextBox 7">
            <a:extLst>
              <a:ext uri="{FF2B5EF4-FFF2-40B4-BE49-F238E27FC236}">
                <a16:creationId xmlns:a16="http://schemas.microsoft.com/office/drawing/2014/main" id="{3F423A7E-0317-6244-BB5D-91ECC28A5FFE}"/>
              </a:ext>
            </a:extLst>
          </p:cNvPr>
          <p:cNvSpPr txBox="1"/>
          <p:nvPr/>
        </p:nvSpPr>
        <p:spPr>
          <a:xfrm>
            <a:off x="3746545" y="2863666"/>
            <a:ext cx="3103679" cy="400110"/>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queda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err="1">
                <a:ln>
                  <a:noFill/>
                </a:ln>
                <a:effectLst/>
                <a:uLnTx/>
                <a:uFillTx/>
                <a:latin typeface="Century Gothic" panose="020B0502020202020204" pitchFamily="34" charset="0"/>
                <a:ea typeface="+mn-ea"/>
                <a:cs typeface="+mn-cs"/>
              </a:rPr>
              <a:t>en</a:t>
            </a: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 casa.</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6FF12BB1-44AD-584F-9BFA-F3B471FBC5AD}"/>
              </a:ext>
            </a:extLst>
          </p:cNvPr>
          <p:cNvSpPr txBox="1"/>
          <p:nvPr/>
        </p:nvSpPr>
        <p:spPr>
          <a:xfrm>
            <a:off x="6373059" y="2863666"/>
            <a:ext cx="2882961" cy="400110"/>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S/he stays</a:t>
            </a:r>
            <a:r>
              <a:rPr kumimoji="0" lang="en-GB" sz="2000" b="0" i="1"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noProof="0">
                <a:ln>
                  <a:noFill/>
                </a:ln>
                <a:effectLst/>
                <a:uLnTx/>
                <a:uFillTx/>
                <a:latin typeface="Century Gothic" panose="020B0502020202020204" pitchFamily="34" charset="0"/>
                <a:ea typeface="+mn-ea"/>
                <a:cs typeface="+mn-cs"/>
              </a:rPr>
              <a:t>at home.</a:t>
            </a:r>
            <a:endParaRPr kumimoji="0" lang="en-GB" sz="2000" b="0" i="1" u="none" strike="noStrike" kern="1200" cap="none" spc="0" normalizeH="0" baseline="0" noProof="0" dirty="0">
              <a:ln>
                <a:noFill/>
              </a:ln>
              <a:effectLst/>
              <a:uLnTx/>
              <a:uFillTx/>
              <a:latin typeface="Tw Cen MT" panose="020B0602020104020603"/>
              <a:ea typeface="+mn-ea"/>
              <a:cs typeface="+mn-cs"/>
            </a:endParaRPr>
          </a:p>
        </p:txBody>
      </p:sp>
      <p:grpSp>
        <p:nvGrpSpPr>
          <p:cNvPr id="26" name="Grupo 25">
            <a:extLst>
              <a:ext uri="{FF2B5EF4-FFF2-40B4-BE49-F238E27FC236}">
                <a16:creationId xmlns:a16="http://schemas.microsoft.com/office/drawing/2014/main" id="{8D6DC23D-6B32-C849-A1CA-0F094B2940A9}"/>
              </a:ext>
            </a:extLst>
          </p:cNvPr>
          <p:cNvGrpSpPr/>
          <p:nvPr/>
        </p:nvGrpSpPr>
        <p:grpSpPr>
          <a:xfrm>
            <a:off x="8005321" y="4166611"/>
            <a:ext cx="3922822" cy="1664377"/>
            <a:chOff x="2522072" y="3961650"/>
            <a:chExt cx="4092968" cy="1664377"/>
          </a:xfrm>
        </p:grpSpPr>
        <p:pic>
          <p:nvPicPr>
            <p:cNvPr id="12" name="Imagen 11">
              <a:extLst>
                <a:ext uri="{FF2B5EF4-FFF2-40B4-BE49-F238E27FC236}">
                  <a16:creationId xmlns:a16="http://schemas.microsoft.com/office/drawing/2014/main" id="{054C5CD6-9AEE-224C-9D68-2B210E267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935" y="4249114"/>
              <a:ext cx="1522502" cy="1376913"/>
            </a:xfrm>
            <a:prstGeom prst="rect">
              <a:avLst/>
            </a:prstGeom>
          </p:spPr>
        </p:pic>
        <p:sp>
          <p:nvSpPr>
            <p:cNvPr id="27" name="Llamada rectangular redondeada 26">
              <a:extLst>
                <a:ext uri="{FF2B5EF4-FFF2-40B4-BE49-F238E27FC236}">
                  <a16:creationId xmlns:a16="http://schemas.microsoft.com/office/drawing/2014/main" id="{508B5F47-CE6F-0B4A-82E7-A3586D9CF273}"/>
                </a:ext>
              </a:extLst>
            </p:cNvPr>
            <p:cNvSpPr/>
            <p:nvPr/>
          </p:nvSpPr>
          <p:spPr>
            <a:xfrm>
              <a:off x="5268196" y="3961650"/>
              <a:ext cx="1346844" cy="651011"/>
            </a:xfrm>
            <a:prstGeom prst="wedgeRoundRectCallout">
              <a:avLst>
                <a:gd name="adj1" fmla="val -53079"/>
                <a:gd name="adj2" fmla="val 667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¿5 euros?</a:t>
              </a:r>
            </a:p>
          </p:txBody>
        </p:sp>
        <p:sp>
          <p:nvSpPr>
            <p:cNvPr id="28" name="Llamada rectangular redondeada 27">
              <a:extLst>
                <a:ext uri="{FF2B5EF4-FFF2-40B4-BE49-F238E27FC236}">
                  <a16:creationId xmlns:a16="http://schemas.microsoft.com/office/drawing/2014/main" id="{32664DE6-1147-0644-A5F1-52960CBA1123}"/>
                </a:ext>
              </a:extLst>
            </p:cNvPr>
            <p:cNvSpPr/>
            <p:nvPr/>
          </p:nvSpPr>
          <p:spPr>
            <a:xfrm>
              <a:off x="2522072" y="4541611"/>
              <a:ext cx="1213170" cy="529246"/>
            </a:xfrm>
            <a:prstGeom prst="wedgeRoundRectCallout">
              <a:avLst>
                <a:gd name="adj1" fmla="val 70590"/>
                <a:gd name="adj2" fmla="val 217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¡Vale!</a:t>
              </a:r>
            </a:p>
          </p:txBody>
        </p:sp>
      </p:grpSp>
      <p:sp>
        <p:nvSpPr>
          <p:cNvPr id="29" name="TextBox 7">
            <a:extLst>
              <a:ext uri="{FF2B5EF4-FFF2-40B4-BE49-F238E27FC236}">
                <a16:creationId xmlns:a16="http://schemas.microsoft.com/office/drawing/2014/main" id="{C18C7C55-5BEF-6642-8252-B6E38C8B47C7}"/>
              </a:ext>
            </a:extLst>
          </p:cNvPr>
          <p:cNvSpPr txBox="1"/>
          <p:nvPr/>
        </p:nvSpPr>
        <p:spPr>
          <a:xfrm>
            <a:off x="3876124" y="4120658"/>
            <a:ext cx="3149986" cy="400110"/>
          </a:xfrm>
          <a:prstGeom prst="rect">
            <a:avLst/>
          </a:prstGeom>
          <a:noFill/>
        </p:spPr>
        <p:txBody>
          <a:bodyPr wrap="square" rtlCol="0">
            <a:spAutoFit/>
          </a:bodyPr>
          <a:lstStyle/>
          <a:p>
            <a:pPr lvl="0">
              <a:defRPr/>
            </a:pPr>
            <a:r>
              <a:rPr lang="en-GB" sz="2000" dirty="0" err="1">
                <a:latin typeface="Century Gothic" panose="020B0502020202020204" pitchFamily="34" charset="0"/>
              </a:rPr>
              <a:t>Acuerda</a:t>
            </a:r>
            <a:r>
              <a:rPr lang="en-GB" sz="2000" dirty="0">
                <a:latin typeface="Century Gothic" panose="020B0502020202020204" pitchFamily="34" charset="0"/>
              </a:rPr>
              <a:t> </a:t>
            </a:r>
            <a:r>
              <a:rPr lang="en-GB" sz="2000">
                <a:latin typeface="Century Gothic" panose="020B0502020202020204" pitchFamily="34" charset="0"/>
              </a:rPr>
              <a:t>el precio.</a:t>
            </a:r>
            <a:endParaRPr kumimoji="0" lang="en-GB" sz="2000" b="0" i="0" u="none" strike="noStrike" kern="1200" cap="none" spc="0" normalizeH="0" baseline="0" noProof="0" dirty="0">
              <a:ln>
                <a:noFill/>
              </a:ln>
              <a:effectLst/>
              <a:uLnTx/>
              <a:uFillTx/>
              <a:latin typeface="Tw Cen MT" panose="020B0602020104020603"/>
            </a:endParaRPr>
          </a:p>
        </p:txBody>
      </p:sp>
      <p:sp>
        <p:nvSpPr>
          <p:cNvPr id="30" name="TextBox 7">
            <a:extLst>
              <a:ext uri="{FF2B5EF4-FFF2-40B4-BE49-F238E27FC236}">
                <a16:creationId xmlns:a16="http://schemas.microsoft.com/office/drawing/2014/main" id="{E85C20AD-58A2-3B4F-A0F6-E5228AF781FE}"/>
              </a:ext>
            </a:extLst>
          </p:cNvPr>
          <p:cNvSpPr txBox="1"/>
          <p:nvPr/>
        </p:nvSpPr>
        <p:spPr>
          <a:xfrm>
            <a:off x="6483426" y="4114933"/>
            <a:ext cx="3436861" cy="400110"/>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S/he agrees on </a:t>
            </a: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the price.</a:t>
            </a:r>
            <a:endParaRPr kumimoji="0" lang="en-GB" sz="2000" b="0" i="1" u="none" strike="noStrike" kern="1200" cap="none" spc="0" normalizeH="0" baseline="0" noProof="0" dirty="0">
              <a:ln>
                <a:noFill/>
              </a:ln>
              <a:effectLst/>
              <a:uLnTx/>
              <a:uFillTx/>
              <a:latin typeface="Tw Cen MT" panose="020B0602020104020603"/>
              <a:ea typeface="+mn-ea"/>
              <a:cs typeface="+mn-cs"/>
            </a:endParaRPr>
          </a:p>
        </p:txBody>
      </p:sp>
      <p:sp>
        <p:nvSpPr>
          <p:cNvPr id="31" name="TextBox 7">
            <a:extLst>
              <a:ext uri="{FF2B5EF4-FFF2-40B4-BE49-F238E27FC236}">
                <a16:creationId xmlns:a16="http://schemas.microsoft.com/office/drawing/2014/main" id="{7D801721-3FD3-EF46-9F8E-97C5415D103B}"/>
              </a:ext>
            </a:extLst>
          </p:cNvPr>
          <p:cNvSpPr txBox="1"/>
          <p:nvPr/>
        </p:nvSpPr>
        <p:spPr>
          <a:xfrm>
            <a:off x="3878236" y="4606632"/>
            <a:ext cx="2263795" cy="400110"/>
          </a:xfrm>
          <a:prstGeom prst="rect">
            <a:avLst/>
          </a:prstGeom>
          <a:noFill/>
        </p:spPr>
        <p:txBody>
          <a:bodyPr wrap="square" rtlCol="0">
            <a:spAutoFit/>
          </a:bodyPr>
          <a:lstStyle/>
          <a:p>
            <a:pPr lvl="0">
              <a:defRPr/>
            </a:pPr>
            <a:r>
              <a:rPr lang="en-GB" sz="2000" b="1">
                <a:latin typeface="Century Gothic" panose="020B0502020202020204" pitchFamily="34" charset="0"/>
              </a:rPr>
              <a:t>Se</a:t>
            </a:r>
            <a:r>
              <a:rPr lang="en-GB" sz="2000">
                <a:latin typeface="Century Gothic" panose="020B0502020202020204" pitchFamily="34" charset="0"/>
              </a:rPr>
              <a:t> acuerda.</a:t>
            </a:r>
            <a:endParaRPr kumimoji="0" lang="en-GB" sz="2000" b="0" i="0" u="none" strike="noStrike" kern="1200" cap="none" spc="0" normalizeH="0" baseline="0" noProof="0" dirty="0">
              <a:ln>
                <a:noFill/>
              </a:ln>
              <a:effectLst/>
              <a:uLnTx/>
              <a:uFillTx/>
              <a:latin typeface="Tw Cen MT" panose="020B0602020104020603"/>
            </a:endParaRPr>
          </a:p>
        </p:txBody>
      </p:sp>
      <p:sp>
        <p:nvSpPr>
          <p:cNvPr id="32" name="TextBox 7">
            <a:extLst>
              <a:ext uri="{FF2B5EF4-FFF2-40B4-BE49-F238E27FC236}">
                <a16:creationId xmlns:a16="http://schemas.microsoft.com/office/drawing/2014/main" id="{4E48A4A3-9709-9E4D-99AC-A5B1B75BF75C}"/>
              </a:ext>
            </a:extLst>
          </p:cNvPr>
          <p:cNvSpPr txBox="1"/>
          <p:nvPr/>
        </p:nvSpPr>
        <p:spPr>
          <a:xfrm>
            <a:off x="5649010" y="4613984"/>
            <a:ext cx="3892501" cy="400110"/>
          </a:xfrm>
          <a:prstGeom prst="rect">
            <a:avLst/>
          </a:prstGeom>
          <a:noFill/>
        </p:spPr>
        <p:txBody>
          <a:bodyPr wrap="square" rtlCol="0">
            <a:spAutoFit/>
          </a:bodyPr>
          <a:lstStyle/>
          <a:p>
            <a:pPr lvl="0">
              <a:defRPr/>
            </a:pPr>
            <a:r>
              <a:rPr lang="en-GB" sz="2000" i="1">
                <a:latin typeface="Century Gothic" panose="020B0502020202020204" pitchFamily="34" charset="0"/>
              </a:rPr>
              <a:t>S/he remembers.</a:t>
            </a:r>
            <a:endParaRPr kumimoji="0" lang="en-GB" sz="2000" b="0" i="1" u="none" strike="noStrike" kern="1200" cap="none" spc="0" normalizeH="0" baseline="0" noProof="0" dirty="0">
              <a:ln>
                <a:noFill/>
              </a:ln>
              <a:effectLst/>
              <a:uLnTx/>
              <a:uFillTx/>
              <a:latin typeface="Tw Cen MT" panose="020B0602020104020603"/>
            </a:endParaRPr>
          </a:p>
        </p:txBody>
      </p:sp>
      <p:sp>
        <p:nvSpPr>
          <p:cNvPr id="38" name="TextBox 7">
            <a:extLst>
              <a:ext uri="{FF2B5EF4-FFF2-40B4-BE49-F238E27FC236}">
                <a16:creationId xmlns:a16="http://schemas.microsoft.com/office/drawing/2014/main" id="{3092EF9D-A84C-8B42-BFE4-5AABA4C79CC3}"/>
              </a:ext>
            </a:extLst>
          </p:cNvPr>
          <p:cNvSpPr txBox="1"/>
          <p:nvPr/>
        </p:nvSpPr>
        <p:spPr>
          <a:xfrm>
            <a:off x="172482" y="2903089"/>
            <a:ext cx="2532354"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Quedar</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se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39" name="TextBox 7">
            <a:extLst>
              <a:ext uri="{FF2B5EF4-FFF2-40B4-BE49-F238E27FC236}">
                <a16:creationId xmlns:a16="http://schemas.microsoft.com/office/drawing/2014/main" id="{9058C3F5-5035-EC42-89B1-EC58E2200388}"/>
              </a:ext>
            </a:extLst>
          </p:cNvPr>
          <p:cNvSpPr txBox="1"/>
          <p:nvPr/>
        </p:nvSpPr>
        <p:spPr>
          <a:xfrm>
            <a:off x="1544620" y="2228978"/>
            <a:ext cx="1729024" cy="400110"/>
          </a:xfrm>
          <a:prstGeom prst="rect">
            <a:avLst/>
          </a:prstGeom>
          <a:noFill/>
        </p:spPr>
        <p:txBody>
          <a:bodyPr wrap="square" rtlCol="0">
            <a:spAutoFit/>
          </a:bodyPr>
          <a:lstStyle/>
          <a:p>
            <a:pPr lvl="0">
              <a:defRPr/>
            </a:pPr>
            <a:r>
              <a:rPr lang="en-GB" sz="2000" dirty="0">
                <a:latin typeface="Century Gothic" panose="020B0502020202020204" pitchFamily="34" charset="0"/>
              </a:rPr>
              <a:t>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 meet up</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40" name="TextBox 7">
            <a:extLst>
              <a:ext uri="{FF2B5EF4-FFF2-40B4-BE49-F238E27FC236}">
                <a16:creationId xmlns:a16="http://schemas.microsoft.com/office/drawing/2014/main" id="{6D9D05C4-4075-BA42-A37B-F5FCBC8D9485}"/>
              </a:ext>
            </a:extLst>
          </p:cNvPr>
          <p:cNvSpPr txBox="1"/>
          <p:nvPr/>
        </p:nvSpPr>
        <p:spPr>
          <a:xfrm>
            <a:off x="1776712" y="2791743"/>
            <a:ext cx="1729024" cy="707886"/>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to remain, to stay</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41" name="TextBox 7">
            <a:extLst>
              <a:ext uri="{FF2B5EF4-FFF2-40B4-BE49-F238E27FC236}">
                <a16:creationId xmlns:a16="http://schemas.microsoft.com/office/drawing/2014/main" id="{4F61F4DE-B21D-C44E-BA81-BE2C127570E4}"/>
              </a:ext>
            </a:extLst>
          </p:cNvPr>
          <p:cNvSpPr txBox="1"/>
          <p:nvPr/>
        </p:nvSpPr>
        <p:spPr>
          <a:xfrm>
            <a:off x="196462" y="4620387"/>
            <a:ext cx="1884626"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Acordar</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se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 </a:t>
            </a:r>
            <a:endParaRPr kumimoji="0" lang="en-GB" sz="2000" b="0" i="0" u="none" strike="noStrike" kern="1200" cap="none" spc="0" normalizeH="0" baseline="0" noProof="0" dirty="0">
              <a:ln>
                <a:noFill/>
              </a:ln>
              <a:effectLst/>
              <a:uLnTx/>
              <a:uFillTx/>
              <a:latin typeface="Tw Cen MT" panose="020B0602020104020603"/>
              <a:ea typeface="+mn-ea"/>
              <a:cs typeface="+mn-cs"/>
            </a:endParaRPr>
          </a:p>
        </p:txBody>
      </p:sp>
      <p:sp>
        <p:nvSpPr>
          <p:cNvPr id="42" name="TextBox 7">
            <a:extLst>
              <a:ext uri="{FF2B5EF4-FFF2-40B4-BE49-F238E27FC236}">
                <a16:creationId xmlns:a16="http://schemas.microsoft.com/office/drawing/2014/main" id="{AE0A36EA-13AC-704F-9AB2-F8BD5C4EEB11}"/>
              </a:ext>
            </a:extLst>
          </p:cNvPr>
          <p:cNvSpPr txBox="1"/>
          <p:nvPr/>
        </p:nvSpPr>
        <p:spPr>
          <a:xfrm>
            <a:off x="1649755" y="4090602"/>
            <a:ext cx="1729024" cy="400110"/>
          </a:xfrm>
          <a:prstGeom prst="rect">
            <a:avLst/>
          </a:prstGeom>
          <a:noFill/>
        </p:spPr>
        <p:txBody>
          <a:bodyPr wrap="square" rtlCol="0">
            <a:spAutoFit/>
          </a:bodyPr>
          <a:lstStyle/>
          <a:p>
            <a:pPr lvl="0">
              <a:defRPr/>
            </a:pPr>
            <a:r>
              <a:rPr lang="en-GB" sz="2000" dirty="0">
                <a:latin typeface="Century Gothic" panose="020B0502020202020204" pitchFamily="34" charset="0"/>
              </a:rPr>
              <a:t>to agree on</a:t>
            </a:r>
            <a:endParaRPr kumimoji="0" lang="en-GB" sz="2000" b="0" i="0" u="none" strike="noStrike" kern="1200" cap="none" spc="0" normalizeH="0" baseline="0" noProof="0" dirty="0">
              <a:ln>
                <a:noFill/>
              </a:ln>
              <a:effectLst/>
              <a:uLnTx/>
              <a:uFillTx/>
              <a:latin typeface="Tw Cen MT" panose="020B0602020104020603"/>
            </a:endParaRPr>
          </a:p>
        </p:txBody>
      </p:sp>
      <p:sp>
        <p:nvSpPr>
          <p:cNvPr id="43" name="TextBox 7">
            <a:extLst>
              <a:ext uri="{FF2B5EF4-FFF2-40B4-BE49-F238E27FC236}">
                <a16:creationId xmlns:a16="http://schemas.microsoft.com/office/drawing/2014/main" id="{89BF0CFC-8085-724B-8DA6-A64F8A885CA7}"/>
              </a:ext>
            </a:extLst>
          </p:cNvPr>
          <p:cNvSpPr txBox="1"/>
          <p:nvPr/>
        </p:nvSpPr>
        <p:spPr>
          <a:xfrm>
            <a:off x="1915432" y="4616762"/>
            <a:ext cx="1960692" cy="400110"/>
          </a:xfrm>
          <a:prstGeom prst="rect">
            <a:avLst/>
          </a:prstGeom>
          <a:noFill/>
        </p:spPr>
        <p:txBody>
          <a:bodyPr wrap="square" rtlCol="0">
            <a:spAutoFit/>
          </a:bodyPr>
          <a:lstStyle/>
          <a:p>
            <a:pPr lvl="0">
              <a:defRPr/>
            </a:pPr>
            <a:r>
              <a:rPr lang="en-GB" sz="2000" dirty="0">
                <a:latin typeface="Century Gothic" panose="020B0502020202020204" pitchFamily="34" charset="0"/>
              </a:rPr>
              <a:t>to remember</a:t>
            </a:r>
            <a:endParaRPr kumimoji="0" lang="en-GB" sz="2000" b="0" i="0" u="none" strike="noStrike" kern="1200" cap="none" spc="0" normalizeH="0" baseline="0" noProof="0" dirty="0">
              <a:ln>
                <a:noFill/>
              </a:ln>
              <a:effectLst/>
              <a:uLnTx/>
              <a:uFillTx/>
              <a:latin typeface="Tw Cen MT" panose="020B0602020104020603"/>
            </a:endParaRPr>
          </a:p>
        </p:txBody>
      </p:sp>
      <p:pic>
        <p:nvPicPr>
          <p:cNvPr id="37" name="Imagen 9">
            <a:extLst>
              <a:ext uri="{FF2B5EF4-FFF2-40B4-BE49-F238E27FC236}">
                <a16:creationId xmlns:a16="http://schemas.microsoft.com/office/drawing/2014/main" id="{64AA197A-2F6D-8A4E-87CF-DF6942DE41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9030" y="2977347"/>
            <a:ext cx="1473682" cy="1013157"/>
          </a:xfrm>
          <a:prstGeom prst="rect">
            <a:avLst/>
          </a:prstGeom>
        </p:spPr>
      </p:pic>
      <p:sp>
        <p:nvSpPr>
          <p:cNvPr id="45" name="Llamada rectangular redondeada 2">
            <a:extLst>
              <a:ext uri="{FF2B5EF4-FFF2-40B4-BE49-F238E27FC236}">
                <a16:creationId xmlns:a16="http://schemas.microsoft.com/office/drawing/2014/main" id="{23E7C492-5396-0141-ABCB-4E200B2773F1}"/>
              </a:ext>
            </a:extLst>
          </p:cNvPr>
          <p:cNvSpPr/>
          <p:nvPr/>
        </p:nvSpPr>
        <p:spPr>
          <a:xfrm>
            <a:off x="3685318" y="2791743"/>
            <a:ext cx="8334200" cy="3548852"/>
          </a:xfrm>
          <a:prstGeom prst="wedgeRoundRectCallout">
            <a:avLst>
              <a:gd name="adj1" fmla="val -59756"/>
              <a:gd name="adj2" fmla="val -146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This verb has a change(</a:t>
            </a:r>
            <a:r>
              <a:rPr lang="en-GB" sz="2000" b="1" dirty="0">
                <a:solidFill>
                  <a:schemeClr val="tx1"/>
                </a:solidFill>
                <a:latin typeface="Century Gothic" panose="020B0502020202020204" pitchFamily="34" charset="0"/>
              </a:rPr>
              <a:t>o</a:t>
            </a:r>
            <a:r>
              <a:rPr lang="en-GB" sz="2000" dirty="0">
                <a:solidFill>
                  <a:schemeClr val="tx1"/>
                </a:solidFill>
                <a:latin typeface="Century Gothic" panose="020B0502020202020204" pitchFamily="34" charset="0"/>
              </a:rPr>
              <a:t>&gt;</a:t>
            </a:r>
            <a:r>
              <a:rPr lang="en-GB" sz="2000" b="1" dirty="0" err="1">
                <a:solidFill>
                  <a:schemeClr val="tx1"/>
                </a:solidFill>
                <a:latin typeface="Century Gothic" panose="020B0502020202020204" pitchFamily="34" charset="0"/>
              </a:rPr>
              <a:t>ue</a:t>
            </a:r>
            <a:r>
              <a:rPr lang="en-GB" sz="2000" dirty="0">
                <a:solidFill>
                  <a:schemeClr val="tx1"/>
                </a:solidFill>
                <a:latin typeface="Century Gothic" panose="020B0502020202020204" pitchFamily="34" charset="0"/>
              </a:rPr>
              <a:t>) in the stem (the beginning of the verb) for ‘I’, ‘you (singular)’, ‘he/she/it’ and ‘they’.</a:t>
            </a:r>
          </a:p>
          <a:p>
            <a:pPr marL="1035050">
              <a:lnSpc>
                <a:spcPct val="150000"/>
              </a:lnSpc>
            </a:pPr>
            <a:r>
              <a:rPr lang="en-GB" sz="2000" dirty="0" err="1">
                <a:solidFill>
                  <a:schemeClr val="tx1"/>
                </a:solidFill>
                <a:latin typeface="Century Gothic" panose="020B0502020202020204" pitchFamily="34" charset="0"/>
              </a:rPr>
              <a:t>yo</a:t>
            </a:r>
            <a:r>
              <a:rPr lang="en-GB" sz="2000" dirty="0">
                <a:solidFill>
                  <a:schemeClr val="tx1"/>
                </a:solidFill>
                <a:latin typeface="Century Gothic" panose="020B0502020202020204" pitchFamily="34" charset="0"/>
              </a:rPr>
              <a:t> me </a:t>
            </a:r>
            <a:r>
              <a:rPr lang="en-GB" sz="2000" dirty="0" err="1">
                <a:solidFill>
                  <a:schemeClr val="tx1"/>
                </a:solidFill>
                <a:latin typeface="Century Gothic" panose="020B0502020202020204" pitchFamily="34" charset="0"/>
              </a:rPr>
              <a:t>ac</a:t>
            </a:r>
            <a:r>
              <a:rPr lang="en-GB" sz="2000" b="1" u="sng" dirty="0" err="1">
                <a:solidFill>
                  <a:schemeClr val="tx1"/>
                </a:solidFill>
                <a:latin typeface="Century Gothic" panose="020B0502020202020204" pitchFamily="34" charset="0"/>
              </a:rPr>
              <a:t>ue</a:t>
            </a:r>
            <a:r>
              <a:rPr lang="en-GB" sz="2000" dirty="0" err="1">
                <a:solidFill>
                  <a:schemeClr val="tx1"/>
                </a:solidFill>
                <a:latin typeface="Century Gothic" panose="020B0502020202020204" pitchFamily="34" charset="0"/>
              </a:rPr>
              <a:t>rdo</a:t>
            </a:r>
            <a:r>
              <a:rPr lang="en-GB" sz="2000" dirty="0">
                <a:solidFill>
                  <a:schemeClr val="tx1"/>
                </a:solidFill>
                <a:latin typeface="Century Gothic" panose="020B0502020202020204" pitchFamily="34" charset="0"/>
              </a:rPr>
              <a:t>		I remember</a:t>
            </a:r>
          </a:p>
          <a:p>
            <a:pPr marL="1035050">
              <a:lnSpc>
                <a:spcPct val="150000"/>
              </a:lnSpc>
            </a:pPr>
            <a:r>
              <a:rPr lang="en-GB" sz="2000" dirty="0" err="1">
                <a:solidFill>
                  <a:schemeClr val="tx1"/>
                </a:solidFill>
                <a:latin typeface="Century Gothic" panose="020B0502020202020204" pitchFamily="34" charset="0"/>
              </a:rPr>
              <a:t>tú</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te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ac</a:t>
            </a:r>
            <a:r>
              <a:rPr lang="en-GB" sz="2000" b="1" u="sng" dirty="0" err="1">
                <a:solidFill>
                  <a:schemeClr val="tx1"/>
                </a:solidFill>
                <a:latin typeface="Century Gothic" panose="020B0502020202020204" pitchFamily="34" charset="0"/>
              </a:rPr>
              <a:t>ue</a:t>
            </a:r>
            <a:r>
              <a:rPr lang="en-GB" sz="2000" dirty="0" err="1">
                <a:solidFill>
                  <a:schemeClr val="tx1"/>
                </a:solidFill>
                <a:latin typeface="Century Gothic" panose="020B0502020202020204" pitchFamily="34" charset="0"/>
              </a:rPr>
              <a:t>rdas</a:t>
            </a:r>
            <a:r>
              <a:rPr lang="en-GB" sz="2000" dirty="0">
                <a:solidFill>
                  <a:schemeClr val="tx1"/>
                </a:solidFill>
                <a:latin typeface="Century Gothic" panose="020B0502020202020204" pitchFamily="34" charset="0"/>
              </a:rPr>
              <a:t>		you remember</a:t>
            </a:r>
          </a:p>
          <a:p>
            <a:pPr marL="1035050">
              <a:lnSpc>
                <a:spcPct val="150000"/>
              </a:lnSpc>
            </a:pPr>
            <a:r>
              <a:rPr lang="en-GB" sz="2000" dirty="0" err="1">
                <a:solidFill>
                  <a:schemeClr val="tx1"/>
                </a:solidFill>
                <a:latin typeface="Century Gothic" panose="020B0502020202020204" pitchFamily="34" charset="0"/>
              </a:rPr>
              <a:t>él</a:t>
            </a:r>
            <a:r>
              <a:rPr lang="en-GB" sz="2000" dirty="0">
                <a:solidFill>
                  <a:schemeClr val="tx1"/>
                </a:solidFill>
                <a:latin typeface="Century Gothic" panose="020B0502020202020204" pitchFamily="34" charset="0"/>
              </a:rPr>
              <a:t>/</a:t>
            </a:r>
            <a:r>
              <a:rPr lang="en-GB" sz="2000" dirty="0" err="1">
                <a:solidFill>
                  <a:schemeClr val="tx1"/>
                </a:solidFill>
                <a:latin typeface="Century Gothic" panose="020B0502020202020204" pitchFamily="34" charset="0"/>
              </a:rPr>
              <a:t>ella</a:t>
            </a:r>
            <a:r>
              <a:rPr lang="en-GB" sz="2000" dirty="0">
                <a:solidFill>
                  <a:schemeClr val="tx1"/>
                </a:solidFill>
                <a:latin typeface="Century Gothic" panose="020B0502020202020204" pitchFamily="34" charset="0"/>
              </a:rPr>
              <a:t> se </a:t>
            </a:r>
            <a:r>
              <a:rPr lang="en-GB" sz="2000" dirty="0" err="1">
                <a:solidFill>
                  <a:schemeClr val="tx1"/>
                </a:solidFill>
                <a:latin typeface="Century Gothic" panose="020B0502020202020204" pitchFamily="34" charset="0"/>
              </a:rPr>
              <a:t>ac</a:t>
            </a:r>
            <a:r>
              <a:rPr lang="en-GB" sz="2000" b="1" u="sng" dirty="0" err="1">
                <a:solidFill>
                  <a:schemeClr val="tx1"/>
                </a:solidFill>
                <a:latin typeface="Century Gothic" panose="020B0502020202020204" pitchFamily="34" charset="0"/>
              </a:rPr>
              <a:t>ue</a:t>
            </a:r>
            <a:r>
              <a:rPr lang="en-GB" sz="2000" dirty="0" err="1">
                <a:solidFill>
                  <a:schemeClr val="tx1"/>
                </a:solidFill>
                <a:latin typeface="Century Gothic" panose="020B0502020202020204" pitchFamily="34" charset="0"/>
              </a:rPr>
              <a:t>rda</a:t>
            </a:r>
            <a:r>
              <a:rPr lang="en-GB" sz="2000" dirty="0">
                <a:solidFill>
                  <a:schemeClr val="tx1"/>
                </a:solidFill>
                <a:latin typeface="Century Gothic" panose="020B0502020202020204" pitchFamily="34" charset="0"/>
              </a:rPr>
              <a:t>		he/she/it remembers</a:t>
            </a:r>
          </a:p>
          <a:p>
            <a:pPr marL="1035050">
              <a:lnSpc>
                <a:spcPct val="150000"/>
              </a:lnSpc>
            </a:pPr>
            <a:r>
              <a:rPr lang="en-GB" sz="2000" dirty="0" err="1">
                <a:solidFill>
                  <a:schemeClr val="tx1"/>
                </a:solidFill>
                <a:latin typeface="Century Gothic" panose="020B0502020202020204" pitchFamily="34" charset="0"/>
              </a:rPr>
              <a:t>ellos</a:t>
            </a:r>
            <a:r>
              <a:rPr lang="en-GB" sz="2000" dirty="0">
                <a:solidFill>
                  <a:schemeClr val="tx1"/>
                </a:solidFill>
                <a:latin typeface="Century Gothic" panose="020B0502020202020204" pitchFamily="34" charset="0"/>
              </a:rPr>
              <a:t>/</a:t>
            </a:r>
            <a:r>
              <a:rPr lang="en-GB" sz="2000" dirty="0" err="1">
                <a:solidFill>
                  <a:schemeClr val="tx1"/>
                </a:solidFill>
                <a:latin typeface="Century Gothic" panose="020B0502020202020204" pitchFamily="34" charset="0"/>
              </a:rPr>
              <a:t>ellas</a:t>
            </a:r>
            <a:r>
              <a:rPr lang="en-GB" sz="2000" dirty="0">
                <a:solidFill>
                  <a:schemeClr val="tx1"/>
                </a:solidFill>
                <a:latin typeface="Century Gothic" panose="020B0502020202020204" pitchFamily="34" charset="0"/>
              </a:rPr>
              <a:t> se </a:t>
            </a:r>
            <a:r>
              <a:rPr lang="en-GB" sz="2000" dirty="0" err="1">
                <a:solidFill>
                  <a:schemeClr val="tx1"/>
                </a:solidFill>
                <a:latin typeface="Century Gothic" panose="020B0502020202020204" pitchFamily="34" charset="0"/>
              </a:rPr>
              <a:t>ac</a:t>
            </a:r>
            <a:r>
              <a:rPr lang="en-GB" sz="2000" b="1" u="sng" dirty="0" err="1">
                <a:solidFill>
                  <a:schemeClr val="tx1"/>
                </a:solidFill>
                <a:latin typeface="Century Gothic" panose="020B0502020202020204" pitchFamily="34" charset="0"/>
              </a:rPr>
              <a:t>ue</a:t>
            </a:r>
            <a:r>
              <a:rPr lang="en-GB" sz="2000" dirty="0" err="1">
                <a:solidFill>
                  <a:schemeClr val="tx1"/>
                </a:solidFill>
                <a:latin typeface="Century Gothic" panose="020B0502020202020204" pitchFamily="34" charset="0"/>
              </a:rPr>
              <a:t>rdan</a:t>
            </a:r>
            <a:r>
              <a:rPr lang="en-GB" sz="2000" dirty="0">
                <a:solidFill>
                  <a:schemeClr val="tx1"/>
                </a:solidFill>
                <a:latin typeface="Century Gothic" panose="020B0502020202020204" pitchFamily="34" charset="0"/>
              </a:rPr>
              <a:t>	they remember</a:t>
            </a:r>
          </a:p>
          <a:p>
            <a:pPr algn="ctr"/>
            <a:r>
              <a:rPr lang="en-GB" sz="2000" dirty="0">
                <a:solidFill>
                  <a:schemeClr val="tx1"/>
                </a:solidFill>
              </a:rPr>
              <a:t>You may remember that ’</a:t>
            </a:r>
            <a:r>
              <a:rPr lang="en-GB" sz="2000" b="1" dirty="0" err="1">
                <a:solidFill>
                  <a:schemeClr val="tx1"/>
                </a:solidFill>
              </a:rPr>
              <a:t>encontrar</a:t>
            </a:r>
            <a:r>
              <a:rPr lang="en-GB" sz="2000" dirty="0">
                <a:solidFill>
                  <a:schemeClr val="tx1"/>
                </a:solidFill>
              </a:rPr>
              <a:t>’ and ‘</a:t>
            </a:r>
            <a:r>
              <a:rPr lang="en-GB" sz="2000" b="1" dirty="0" err="1">
                <a:solidFill>
                  <a:schemeClr val="tx1"/>
                </a:solidFill>
              </a:rPr>
              <a:t>volver</a:t>
            </a:r>
            <a:r>
              <a:rPr lang="en-GB" sz="2000" dirty="0">
                <a:solidFill>
                  <a:schemeClr val="tx1"/>
                </a:solidFill>
              </a:rPr>
              <a:t>’ follow the same pattern.</a:t>
            </a:r>
            <a:endParaRPr lang="es-GB" sz="2000" dirty="0">
              <a:solidFill>
                <a:schemeClr val="tx1"/>
              </a:solidFill>
            </a:endParaRPr>
          </a:p>
        </p:txBody>
      </p:sp>
    </p:spTree>
    <p:extLst>
      <p:ext uri="{BB962C8B-B14F-4D97-AF65-F5344CB8AC3E}">
        <p14:creationId xmlns:p14="http://schemas.microsoft.com/office/powerpoint/2010/main" val="22762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4" grpId="0"/>
      <p:bldP spid="25" grpId="0"/>
      <p:bldP spid="29" grpId="0"/>
      <p:bldP spid="30" grpId="0"/>
      <p:bldP spid="31" grpId="0"/>
      <p:bldP spid="32" grpId="0"/>
      <p:bldP spid="38" grpId="0"/>
      <p:bldP spid="39" grpId="0"/>
      <p:bldP spid="40" grpId="0"/>
      <p:bldP spid="41" grpId="0"/>
      <p:bldP spid="42" grpId="0"/>
      <p:bldP spid="43" grpId="0"/>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44" y="134439"/>
            <a:ext cx="10515600" cy="644945"/>
          </a:xfrm>
        </p:spPr>
        <p:txBody>
          <a:bodyPr>
            <a:normAutofit fontScale="90000"/>
          </a:bodyPr>
          <a:lstStyle/>
          <a:p>
            <a:r>
              <a:rPr lang="en-GB" sz="2200" b="1" dirty="0"/>
              <a:t>Nadia </a:t>
            </a:r>
            <a:r>
              <a:rPr lang="en-GB" sz="2200" b="1" dirty="0" err="1"/>
              <a:t>celebra</a:t>
            </a:r>
            <a:r>
              <a:rPr lang="en-GB" sz="2200" b="1" dirty="0"/>
              <a:t> el Día de Muertos. Lee las </a:t>
            </a:r>
            <a:r>
              <a:rPr lang="en-GB" sz="2200" b="1" dirty="0" err="1"/>
              <a:t>frases</a:t>
            </a:r>
            <a:r>
              <a:rPr lang="en-GB" sz="2200" b="1" dirty="0"/>
              <a:t> y </a:t>
            </a:r>
            <a:r>
              <a:rPr lang="en-GB" sz="2200" b="1" dirty="0" err="1"/>
              <a:t>marca</a:t>
            </a:r>
            <a:r>
              <a:rPr lang="en-GB" sz="2200" b="1" dirty="0"/>
              <a:t> el </a:t>
            </a:r>
            <a:r>
              <a:rPr lang="en-GB" sz="2200" b="1" dirty="0" err="1"/>
              <a:t>significado</a:t>
            </a:r>
            <a:r>
              <a:rPr lang="en-GB" sz="2200" b="1" dirty="0"/>
              <a:t> </a:t>
            </a:r>
            <a:r>
              <a:rPr lang="en-GB" sz="2200" b="1" dirty="0" err="1"/>
              <a:t>correcto</a:t>
            </a:r>
            <a:r>
              <a:rPr lang="en-GB" sz="2200" b="1" dirty="0"/>
              <a:t> del verbo. ¿</a:t>
            </a:r>
            <a:r>
              <a:rPr lang="en-GB" sz="2200" b="1" dirty="0" err="1"/>
              <a:t>Qué</a:t>
            </a:r>
            <a:r>
              <a:rPr lang="en-GB" sz="2200" b="1" dirty="0"/>
              <a:t> </a:t>
            </a:r>
            <a:r>
              <a:rPr lang="en-GB" sz="2200" b="1" dirty="0" err="1"/>
              <a:t>significa</a:t>
            </a:r>
            <a:r>
              <a:rPr lang="en-GB" sz="2200" b="1" dirty="0"/>
              <a:t> </a:t>
            </a:r>
            <a:r>
              <a:rPr lang="en-GB" sz="2200" b="1" dirty="0" err="1"/>
              <a:t>cada</a:t>
            </a:r>
            <a:r>
              <a:rPr lang="en-GB" sz="2200" b="1" dirty="0"/>
              <a:t> </a:t>
            </a:r>
            <a:r>
              <a:rPr lang="en-GB" sz="2200" b="1" dirty="0" err="1"/>
              <a:t>frase</a:t>
            </a:r>
            <a:r>
              <a:rPr lang="en-GB" sz="2200" b="1" dirty="0"/>
              <a:t>?</a:t>
            </a:r>
          </a:p>
        </p:txBody>
      </p:sp>
      <p:sp>
        <p:nvSpPr>
          <p:cNvPr id="4" name="Rounded Rectangle 11">
            <a:extLst>
              <a:ext uri="{FF2B5EF4-FFF2-40B4-BE49-F238E27FC236}">
                <a16:creationId xmlns:a16="http://schemas.microsoft.com/office/drawing/2014/main" id="{A187E34A-AEFD-8148-8AEA-E2B92963C0BB}"/>
              </a:ext>
            </a:extLst>
          </p:cNvPr>
          <p:cNvSpPr/>
          <p:nvPr/>
        </p:nvSpPr>
        <p:spPr>
          <a:xfrm>
            <a:off x="10859911" y="258166"/>
            <a:ext cx="1068232"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6">
            <a:extLst>
              <a:ext uri="{FF2B5EF4-FFF2-40B4-BE49-F238E27FC236}">
                <a16:creationId xmlns:a16="http://schemas.microsoft.com/office/drawing/2014/main" id="{5A1E1EB3-D8F6-554F-8278-BE35C0FC5BBF}"/>
              </a:ext>
            </a:extLst>
          </p:cNvPr>
          <p:cNvGraphicFramePr>
            <a:graphicFrameLocks noGrp="1"/>
          </p:cNvGraphicFramePr>
          <p:nvPr>
            <p:extLst>
              <p:ext uri="{D42A27DB-BD31-4B8C-83A1-F6EECF244321}">
                <p14:modId xmlns:p14="http://schemas.microsoft.com/office/powerpoint/2010/main" val="432573482"/>
              </p:ext>
            </p:extLst>
          </p:nvPr>
        </p:nvGraphicFramePr>
        <p:xfrm>
          <a:off x="132644" y="890342"/>
          <a:ext cx="11926711" cy="5459344"/>
        </p:xfrm>
        <a:graphic>
          <a:graphicData uri="http://schemas.openxmlformats.org/drawingml/2006/table">
            <a:tbl>
              <a:tblPr firstRow="1" bandRow="1">
                <a:tableStyleId>{5DA37D80-6434-44D0-A028-1B22A696006F}</a:tableStyleId>
              </a:tblPr>
              <a:tblGrid>
                <a:gridCol w="3445934">
                  <a:extLst>
                    <a:ext uri="{9D8B030D-6E8A-4147-A177-3AD203B41FA5}">
                      <a16:colId xmlns:a16="http://schemas.microsoft.com/office/drawing/2014/main" val="248279239"/>
                    </a:ext>
                  </a:extLst>
                </a:gridCol>
                <a:gridCol w="1509889">
                  <a:extLst>
                    <a:ext uri="{9D8B030D-6E8A-4147-A177-3AD203B41FA5}">
                      <a16:colId xmlns:a16="http://schemas.microsoft.com/office/drawing/2014/main" val="2959385749"/>
                    </a:ext>
                  </a:extLst>
                </a:gridCol>
                <a:gridCol w="1509889">
                  <a:extLst>
                    <a:ext uri="{9D8B030D-6E8A-4147-A177-3AD203B41FA5}">
                      <a16:colId xmlns:a16="http://schemas.microsoft.com/office/drawing/2014/main" val="4014826371"/>
                    </a:ext>
                  </a:extLst>
                </a:gridCol>
                <a:gridCol w="1509889">
                  <a:extLst>
                    <a:ext uri="{9D8B030D-6E8A-4147-A177-3AD203B41FA5}">
                      <a16:colId xmlns:a16="http://schemas.microsoft.com/office/drawing/2014/main" val="2642973809"/>
                    </a:ext>
                  </a:extLst>
                </a:gridCol>
                <a:gridCol w="1509889">
                  <a:extLst>
                    <a:ext uri="{9D8B030D-6E8A-4147-A177-3AD203B41FA5}">
                      <a16:colId xmlns:a16="http://schemas.microsoft.com/office/drawing/2014/main" val="1881411679"/>
                    </a:ext>
                  </a:extLst>
                </a:gridCol>
                <a:gridCol w="2441221">
                  <a:extLst>
                    <a:ext uri="{9D8B030D-6E8A-4147-A177-3AD203B41FA5}">
                      <a16:colId xmlns:a16="http://schemas.microsoft.com/office/drawing/2014/main" val="3209336736"/>
                    </a:ext>
                  </a:extLst>
                </a:gridCol>
              </a:tblGrid>
              <a:tr h="702019">
                <a:tc>
                  <a:txBody>
                    <a:bodyPr/>
                    <a:lstStyle/>
                    <a:p>
                      <a:endParaRPr lang="es-GB" sz="2000" dirty="0">
                        <a:solidFill>
                          <a:schemeClr val="tx1"/>
                        </a:solidFill>
                      </a:endParaRPr>
                    </a:p>
                  </a:txBody>
                  <a:tcPr>
                    <a:lnL w="12700" cmpd="sng">
                      <a:noFill/>
                    </a:lnL>
                    <a:lnR w="12700" cap="flat" cmpd="sng" algn="ctr">
                      <a:solidFill>
                        <a:srgbClr val="F4B68E"/>
                      </a:solidFill>
                      <a:prstDash val="solid"/>
                      <a:round/>
                      <a:headEnd type="none" w="med" len="med"/>
                      <a:tailEnd type="none" w="med" len="med"/>
                    </a:lnR>
                    <a:lnT w="12700" cmpd="sng">
                      <a:noFill/>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000" dirty="0">
                          <a:solidFill>
                            <a:schemeClr val="tx1"/>
                          </a:solidFill>
                        </a:rPr>
                        <a:t>to meet up</a:t>
                      </a:r>
                    </a:p>
                  </a:txBody>
                  <a:tcPr anchor="ctr">
                    <a:lnL w="12700" cap="flat" cmpd="sng" algn="ctr">
                      <a:solidFill>
                        <a:srgbClr val="F4B68E"/>
                      </a:solidFill>
                      <a:prstDash val="solid"/>
                      <a:round/>
                      <a:headEnd type="none" w="med" len="med"/>
                      <a:tailEnd type="none" w="med" len="med"/>
                    </a:lnL>
                    <a:lnB w="12700" cap="flat" cmpd="sng" algn="ctr">
                      <a:solidFill>
                        <a:srgbClr val="F4B68E"/>
                      </a:solidFill>
                      <a:prstDash val="solid"/>
                      <a:round/>
                      <a:headEnd type="none" w="med" len="med"/>
                      <a:tailEnd type="none" w="med" len="med"/>
                    </a:lnB>
                  </a:tcPr>
                </a:tc>
                <a:tc>
                  <a:txBody>
                    <a:bodyPr/>
                    <a:lstStyle/>
                    <a:p>
                      <a:pPr algn="ctr"/>
                      <a:r>
                        <a:rPr lang="es-GB" sz="2000" dirty="0">
                          <a:solidFill>
                            <a:schemeClr val="tx1"/>
                          </a:solidFill>
                        </a:rPr>
                        <a:t>to stay</a:t>
                      </a:r>
                    </a:p>
                  </a:txBody>
                  <a:tcPr anchor="ctr">
                    <a:lnB w="12700" cap="flat" cmpd="sng" algn="ctr">
                      <a:solidFill>
                        <a:srgbClr val="F4B68E"/>
                      </a:solidFill>
                      <a:prstDash val="solid"/>
                      <a:round/>
                      <a:headEnd type="none" w="med" len="med"/>
                      <a:tailEnd type="none" w="med" len="med"/>
                    </a:lnB>
                  </a:tcPr>
                </a:tc>
                <a:tc>
                  <a:txBody>
                    <a:bodyPr/>
                    <a:lstStyle/>
                    <a:p>
                      <a:pPr algn="ctr"/>
                      <a:r>
                        <a:rPr lang="es-GB" sz="2000" dirty="0">
                          <a:solidFill>
                            <a:schemeClr val="tx1"/>
                          </a:solidFill>
                        </a:rPr>
                        <a:t>to agree on</a:t>
                      </a:r>
                    </a:p>
                  </a:txBody>
                  <a:tcPr anchor="ctr">
                    <a:lnB w="12700" cap="flat" cmpd="sng" algn="ctr">
                      <a:solidFill>
                        <a:srgbClr val="F4B68E"/>
                      </a:solidFill>
                      <a:prstDash val="solid"/>
                      <a:round/>
                      <a:headEnd type="none" w="med" len="med"/>
                      <a:tailEnd type="none" w="med" len="med"/>
                    </a:lnB>
                  </a:tcPr>
                </a:tc>
                <a:tc>
                  <a:txBody>
                    <a:bodyPr/>
                    <a:lstStyle/>
                    <a:p>
                      <a:pPr algn="ctr"/>
                      <a:r>
                        <a:rPr lang="es-GB" sz="2000" dirty="0">
                          <a:solidFill>
                            <a:schemeClr val="tx1"/>
                          </a:solidFill>
                        </a:rPr>
                        <a:t>to remember</a:t>
                      </a:r>
                    </a:p>
                  </a:txBody>
                  <a:tcPr anchor="ctr">
                    <a:lnB w="12700" cap="flat" cmpd="sng" algn="ctr">
                      <a:solidFill>
                        <a:srgbClr val="F4B68E"/>
                      </a:solidFill>
                      <a:prstDash val="solid"/>
                      <a:round/>
                      <a:headEnd type="none" w="med" len="med"/>
                      <a:tailEnd type="none" w="med" len="med"/>
                    </a:lnB>
                  </a:tcPr>
                </a:tc>
                <a:tc>
                  <a:txBody>
                    <a:bodyPr/>
                    <a:lstStyle/>
                    <a:p>
                      <a:pPr algn="ctr"/>
                      <a:r>
                        <a:rPr lang="es-GB" sz="2000" dirty="0">
                          <a:solidFill>
                            <a:schemeClr val="tx1"/>
                          </a:solidFill>
                        </a:rPr>
                        <a:t>¿Qué significa la frase?</a:t>
                      </a:r>
                    </a:p>
                  </a:txBody>
                  <a:tcPr anchor="ctr">
                    <a:lnB w="12700" cap="flat" cmpd="sng" algn="ctr">
                      <a:solidFill>
                        <a:srgbClr val="F4B68E"/>
                      </a:solidFill>
                      <a:prstDash val="solid"/>
                      <a:round/>
                      <a:headEnd type="none" w="med" len="med"/>
                      <a:tailEnd type="none" w="med" len="med"/>
                    </a:lnB>
                  </a:tcPr>
                </a:tc>
                <a:extLst>
                  <a:ext uri="{0D108BD9-81ED-4DB2-BD59-A6C34878D82A}">
                    <a16:rowId xmlns:a16="http://schemas.microsoft.com/office/drawing/2014/main" val="3551142047"/>
                  </a:ext>
                </a:extLst>
              </a:tr>
              <a:tr h="788236">
                <a:tc>
                  <a:txBody>
                    <a:bodyPr/>
                    <a:lstStyle/>
                    <a:p>
                      <a:r>
                        <a:rPr lang="es-GB" sz="2000" dirty="0">
                          <a:solidFill>
                            <a:schemeClr val="tx1"/>
                          </a:solidFill>
                        </a:rPr>
                        <a:t>1. Queda con unos primos. </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554654"/>
                  </a:ext>
                </a:extLst>
              </a:tr>
              <a:tr h="757714">
                <a:tc>
                  <a:txBody>
                    <a:bodyPr/>
                    <a:lstStyle/>
                    <a:p>
                      <a:r>
                        <a:rPr lang="es-GB" sz="2000" dirty="0">
                          <a:solidFill>
                            <a:schemeClr val="tx1"/>
                          </a:solidFill>
                        </a:rPr>
                        <a:t>2. Se acuerda del pasado.</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503079"/>
                  </a:ext>
                </a:extLst>
              </a:tr>
              <a:tr h="846667">
                <a:tc>
                  <a:txBody>
                    <a:bodyPr/>
                    <a:lstStyle/>
                    <a:p>
                      <a:r>
                        <a:rPr lang="es-GB" sz="2000" dirty="0">
                          <a:solidFill>
                            <a:schemeClr val="tx1"/>
                          </a:solidFill>
                        </a:rPr>
                        <a:t>3. Queda con alguien para preparar comida. </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3523341"/>
                  </a:ext>
                </a:extLst>
              </a:tr>
              <a:tr h="788236">
                <a:tc>
                  <a:txBody>
                    <a:bodyPr/>
                    <a:lstStyle/>
                    <a:p>
                      <a:r>
                        <a:rPr lang="es-GB" sz="2000" dirty="0">
                          <a:solidFill>
                            <a:schemeClr val="tx1"/>
                          </a:solidFill>
                        </a:rPr>
                        <a:t>4. Acuerda la hora de la fiesta.</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0733403"/>
                  </a:ext>
                </a:extLst>
              </a:tr>
              <a:tr h="788236">
                <a:tc>
                  <a:txBody>
                    <a:bodyPr/>
                    <a:lstStyle/>
                    <a:p>
                      <a:r>
                        <a:rPr lang="es-GB" sz="2000" dirty="0">
                          <a:solidFill>
                            <a:schemeClr val="tx1"/>
                          </a:solidFill>
                        </a:rPr>
                        <a:t>5. Se queda en casa por la mañana.</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7450611"/>
                  </a:ext>
                </a:extLst>
              </a:tr>
              <a:tr h="788236">
                <a:tc>
                  <a:txBody>
                    <a:bodyPr/>
                    <a:lstStyle/>
                    <a:p>
                      <a:r>
                        <a:rPr lang="es-GB" sz="2000" dirty="0">
                          <a:solidFill>
                            <a:schemeClr val="tx1"/>
                          </a:solidFill>
                        </a:rPr>
                        <a:t>6. Se acuerda de personas especiales.</a:t>
                      </a:r>
                    </a:p>
                  </a:txBody>
                  <a:tcPr anchor="ct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GB" sz="2000" dirty="0">
                        <a:solidFill>
                          <a:schemeClr val="tx1"/>
                        </a:solidFill>
                      </a:endParaRPr>
                    </a:p>
                  </a:txBody>
                  <a:tcPr>
                    <a:lnL w="12700" cap="flat" cmpd="sng" algn="ctr">
                      <a:solidFill>
                        <a:srgbClr val="F4B68E"/>
                      </a:solidFill>
                      <a:prstDash val="solid"/>
                      <a:round/>
                      <a:headEnd type="none" w="med" len="med"/>
                      <a:tailEnd type="none" w="med" len="med"/>
                    </a:lnL>
                    <a:lnR w="12700" cap="flat" cmpd="sng" algn="ctr">
                      <a:solidFill>
                        <a:srgbClr val="F4B68E"/>
                      </a:solidFill>
                      <a:prstDash val="solid"/>
                      <a:round/>
                      <a:headEnd type="none" w="med" len="med"/>
                      <a:tailEnd type="none" w="med" len="med"/>
                    </a:lnR>
                    <a:lnT w="12700" cap="flat" cmpd="sng" algn="ctr">
                      <a:solidFill>
                        <a:srgbClr val="F4B68E"/>
                      </a:solidFill>
                      <a:prstDash val="solid"/>
                      <a:round/>
                      <a:headEnd type="none" w="med" len="med"/>
                      <a:tailEnd type="none" w="med" len="med"/>
                    </a:lnT>
                    <a:lnB w="12700" cap="flat" cmpd="sng" algn="ctr">
                      <a:solidFill>
                        <a:srgbClr val="F4B68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2572878"/>
                  </a:ext>
                </a:extLst>
              </a:tr>
            </a:tbl>
          </a:graphicData>
        </a:graphic>
      </p:graphicFrame>
      <p:pic>
        <p:nvPicPr>
          <p:cNvPr id="7" name="Picture 8" descr="green checkmark">
            <a:extLst>
              <a:ext uri="{FF2B5EF4-FFF2-40B4-BE49-F238E27FC236}">
                <a16:creationId xmlns:a16="http://schemas.microsoft.com/office/drawing/2014/main" id="{8C355239-742D-1141-9FE0-BFEFADD17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3181" y="1771293"/>
            <a:ext cx="422552" cy="440159"/>
          </a:xfrm>
          <a:prstGeom prst="rect">
            <a:avLst/>
          </a:prstGeom>
        </p:spPr>
      </p:pic>
      <p:pic>
        <p:nvPicPr>
          <p:cNvPr id="8" name="Picture 8" descr="green checkmark">
            <a:extLst>
              <a:ext uri="{FF2B5EF4-FFF2-40B4-BE49-F238E27FC236}">
                <a16:creationId xmlns:a16="http://schemas.microsoft.com/office/drawing/2014/main" id="{92AF8885-5F14-B54D-B642-DC5979F820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3975" y="2559273"/>
            <a:ext cx="422552" cy="440159"/>
          </a:xfrm>
          <a:prstGeom prst="rect">
            <a:avLst/>
          </a:prstGeom>
        </p:spPr>
      </p:pic>
      <p:pic>
        <p:nvPicPr>
          <p:cNvPr id="9" name="Picture 8" descr="green checkmark">
            <a:extLst>
              <a:ext uri="{FF2B5EF4-FFF2-40B4-BE49-F238E27FC236}">
                <a16:creationId xmlns:a16="http://schemas.microsoft.com/office/drawing/2014/main" id="{0E71277B-A07F-FF4A-AC4C-0532CD286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7619" y="3330777"/>
            <a:ext cx="422552" cy="440159"/>
          </a:xfrm>
          <a:prstGeom prst="rect">
            <a:avLst/>
          </a:prstGeom>
        </p:spPr>
      </p:pic>
      <p:pic>
        <p:nvPicPr>
          <p:cNvPr id="10" name="Picture 8" descr="green checkmark">
            <a:extLst>
              <a:ext uri="{FF2B5EF4-FFF2-40B4-BE49-F238E27FC236}">
                <a16:creationId xmlns:a16="http://schemas.microsoft.com/office/drawing/2014/main" id="{EAAEE4BE-5FC7-DD47-9107-41095A33B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8686" y="4133108"/>
            <a:ext cx="422552" cy="440159"/>
          </a:xfrm>
          <a:prstGeom prst="rect">
            <a:avLst/>
          </a:prstGeom>
        </p:spPr>
      </p:pic>
      <p:pic>
        <p:nvPicPr>
          <p:cNvPr id="11" name="Picture 8" descr="green checkmark">
            <a:extLst>
              <a:ext uri="{FF2B5EF4-FFF2-40B4-BE49-F238E27FC236}">
                <a16:creationId xmlns:a16="http://schemas.microsoft.com/office/drawing/2014/main" id="{B26F9012-3176-8146-861B-03131BD79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4850" y="4832964"/>
            <a:ext cx="422552" cy="440159"/>
          </a:xfrm>
          <a:prstGeom prst="rect">
            <a:avLst/>
          </a:prstGeom>
        </p:spPr>
      </p:pic>
      <p:pic>
        <p:nvPicPr>
          <p:cNvPr id="12" name="Picture 8" descr="green checkmark">
            <a:extLst>
              <a:ext uri="{FF2B5EF4-FFF2-40B4-BE49-F238E27FC236}">
                <a16:creationId xmlns:a16="http://schemas.microsoft.com/office/drawing/2014/main" id="{D98CBC2C-4782-D747-977B-EE9EFB335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8737" y="5747578"/>
            <a:ext cx="422552" cy="440159"/>
          </a:xfrm>
          <a:prstGeom prst="rect">
            <a:avLst/>
          </a:prstGeom>
        </p:spPr>
      </p:pic>
      <p:sp>
        <p:nvSpPr>
          <p:cNvPr id="13" name="CuadroTexto 12">
            <a:extLst>
              <a:ext uri="{FF2B5EF4-FFF2-40B4-BE49-F238E27FC236}">
                <a16:creationId xmlns:a16="http://schemas.microsoft.com/office/drawing/2014/main" id="{D905216E-8A3D-584F-B5BF-F4C204C847A7}"/>
              </a:ext>
            </a:extLst>
          </p:cNvPr>
          <p:cNvSpPr txBox="1"/>
          <p:nvPr/>
        </p:nvSpPr>
        <p:spPr>
          <a:xfrm>
            <a:off x="9601892" y="1637430"/>
            <a:ext cx="2508358" cy="707886"/>
          </a:xfrm>
          <a:prstGeom prst="rect">
            <a:avLst/>
          </a:prstGeom>
          <a:noFill/>
        </p:spPr>
        <p:txBody>
          <a:bodyPr wrap="square" rtlCol="0">
            <a:spAutoFit/>
          </a:bodyPr>
          <a:lstStyle/>
          <a:p>
            <a:r>
              <a:rPr lang="es-GB" sz="2000" dirty="0">
                <a:solidFill>
                  <a:schemeClr val="accent5">
                    <a:lumMod val="50000"/>
                  </a:schemeClr>
                </a:solidFill>
              </a:rPr>
              <a:t>She m</a:t>
            </a:r>
            <a:r>
              <a:rPr lang="en-GB" sz="2000" dirty="0">
                <a:solidFill>
                  <a:schemeClr val="accent5">
                    <a:lumMod val="50000"/>
                  </a:schemeClr>
                </a:solidFill>
              </a:rPr>
              <a:t>e</a:t>
            </a:r>
            <a:r>
              <a:rPr lang="es-GB" sz="2000" dirty="0">
                <a:solidFill>
                  <a:schemeClr val="accent5">
                    <a:lumMod val="50000"/>
                  </a:schemeClr>
                </a:solidFill>
              </a:rPr>
              <a:t>ets up with some cousins.</a:t>
            </a:r>
          </a:p>
        </p:txBody>
      </p:sp>
      <p:sp>
        <p:nvSpPr>
          <p:cNvPr id="15" name="CuadroTexto 14">
            <a:extLst>
              <a:ext uri="{FF2B5EF4-FFF2-40B4-BE49-F238E27FC236}">
                <a16:creationId xmlns:a16="http://schemas.microsoft.com/office/drawing/2014/main" id="{38169B06-1EE0-9046-95BC-5DB603AC0B76}"/>
              </a:ext>
            </a:extLst>
          </p:cNvPr>
          <p:cNvSpPr txBox="1"/>
          <p:nvPr/>
        </p:nvSpPr>
        <p:spPr>
          <a:xfrm>
            <a:off x="9595309" y="2425410"/>
            <a:ext cx="2400321" cy="707886"/>
          </a:xfrm>
          <a:prstGeom prst="rect">
            <a:avLst/>
          </a:prstGeom>
          <a:noFill/>
        </p:spPr>
        <p:txBody>
          <a:bodyPr wrap="square" rtlCol="0">
            <a:spAutoFit/>
          </a:bodyPr>
          <a:lstStyle/>
          <a:p>
            <a:r>
              <a:rPr lang="es-GB" sz="2000" dirty="0">
                <a:solidFill>
                  <a:schemeClr val="accent5">
                    <a:lumMod val="50000"/>
                  </a:schemeClr>
                </a:solidFill>
              </a:rPr>
              <a:t>She remembers the past.</a:t>
            </a:r>
          </a:p>
        </p:txBody>
      </p:sp>
      <p:sp>
        <p:nvSpPr>
          <p:cNvPr id="16" name="CuadroTexto 15">
            <a:extLst>
              <a:ext uri="{FF2B5EF4-FFF2-40B4-BE49-F238E27FC236}">
                <a16:creationId xmlns:a16="http://schemas.microsoft.com/office/drawing/2014/main" id="{C210F631-7AB4-9E43-A289-AC153DBF314B}"/>
              </a:ext>
            </a:extLst>
          </p:cNvPr>
          <p:cNvSpPr txBox="1"/>
          <p:nvPr/>
        </p:nvSpPr>
        <p:spPr>
          <a:xfrm>
            <a:off x="9595309" y="3043024"/>
            <a:ext cx="2546328" cy="1015663"/>
          </a:xfrm>
          <a:prstGeom prst="rect">
            <a:avLst/>
          </a:prstGeom>
          <a:noFill/>
        </p:spPr>
        <p:txBody>
          <a:bodyPr wrap="square" rtlCol="0">
            <a:spAutoFit/>
          </a:bodyPr>
          <a:lstStyle/>
          <a:p>
            <a:r>
              <a:rPr lang="es-GB" sz="2000">
                <a:solidFill>
                  <a:schemeClr val="accent5">
                    <a:lumMod val="50000"/>
                  </a:schemeClr>
                </a:solidFill>
              </a:rPr>
              <a:t>She me</a:t>
            </a:r>
            <a:r>
              <a:rPr lang="en-GB" sz="2000">
                <a:solidFill>
                  <a:schemeClr val="accent5">
                    <a:lumMod val="50000"/>
                  </a:schemeClr>
                </a:solidFill>
              </a:rPr>
              <a:t>e</a:t>
            </a:r>
            <a:r>
              <a:rPr lang="es-GB" sz="2000">
                <a:solidFill>
                  <a:schemeClr val="accent5">
                    <a:lumMod val="50000"/>
                  </a:schemeClr>
                </a:solidFill>
              </a:rPr>
              <a:t>ts </a:t>
            </a:r>
            <a:r>
              <a:rPr lang="es-GB" sz="2000" dirty="0">
                <a:solidFill>
                  <a:schemeClr val="accent5">
                    <a:lumMod val="50000"/>
                  </a:schemeClr>
                </a:solidFill>
              </a:rPr>
              <a:t>up with someone to prepare food.</a:t>
            </a:r>
          </a:p>
        </p:txBody>
      </p:sp>
      <p:sp>
        <p:nvSpPr>
          <p:cNvPr id="17" name="CuadroTexto 16">
            <a:extLst>
              <a:ext uri="{FF2B5EF4-FFF2-40B4-BE49-F238E27FC236}">
                <a16:creationId xmlns:a16="http://schemas.microsoft.com/office/drawing/2014/main" id="{C5DD6CAA-151C-2E42-A7F1-A21F3351AFD2}"/>
              </a:ext>
            </a:extLst>
          </p:cNvPr>
          <p:cNvSpPr txBox="1"/>
          <p:nvPr/>
        </p:nvSpPr>
        <p:spPr>
          <a:xfrm>
            <a:off x="9563922" y="4044898"/>
            <a:ext cx="2546328" cy="707886"/>
          </a:xfrm>
          <a:prstGeom prst="rect">
            <a:avLst/>
          </a:prstGeom>
          <a:noFill/>
        </p:spPr>
        <p:txBody>
          <a:bodyPr wrap="square" rtlCol="0">
            <a:spAutoFit/>
          </a:bodyPr>
          <a:lstStyle/>
          <a:p>
            <a:r>
              <a:rPr lang="es-GB" sz="2000" dirty="0">
                <a:solidFill>
                  <a:schemeClr val="accent5">
                    <a:lumMod val="50000"/>
                  </a:schemeClr>
                </a:solidFill>
              </a:rPr>
              <a:t>She agrees on the time of the party.</a:t>
            </a:r>
          </a:p>
        </p:txBody>
      </p:sp>
      <p:sp>
        <p:nvSpPr>
          <p:cNvPr id="18" name="CuadroTexto 17">
            <a:extLst>
              <a:ext uri="{FF2B5EF4-FFF2-40B4-BE49-F238E27FC236}">
                <a16:creationId xmlns:a16="http://schemas.microsoft.com/office/drawing/2014/main" id="{48F75885-FADA-A14D-93F7-07D25EE6726D}"/>
              </a:ext>
            </a:extLst>
          </p:cNvPr>
          <p:cNvSpPr txBox="1"/>
          <p:nvPr/>
        </p:nvSpPr>
        <p:spPr>
          <a:xfrm>
            <a:off x="9601892" y="4832878"/>
            <a:ext cx="2508358" cy="707886"/>
          </a:xfrm>
          <a:prstGeom prst="rect">
            <a:avLst/>
          </a:prstGeom>
          <a:noFill/>
        </p:spPr>
        <p:txBody>
          <a:bodyPr wrap="square" rtlCol="0">
            <a:spAutoFit/>
          </a:bodyPr>
          <a:lstStyle/>
          <a:p>
            <a:r>
              <a:rPr lang="es-GB" sz="2000" dirty="0">
                <a:solidFill>
                  <a:schemeClr val="accent5">
                    <a:lumMod val="50000"/>
                  </a:schemeClr>
                </a:solidFill>
              </a:rPr>
              <a:t>She stays at home in the morning.</a:t>
            </a:r>
          </a:p>
        </p:txBody>
      </p:sp>
      <p:sp>
        <p:nvSpPr>
          <p:cNvPr id="19" name="CuadroTexto 18">
            <a:extLst>
              <a:ext uri="{FF2B5EF4-FFF2-40B4-BE49-F238E27FC236}">
                <a16:creationId xmlns:a16="http://schemas.microsoft.com/office/drawing/2014/main" id="{83F815BE-3973-B14D-89D2-EAEFD069A24E}"/>
              </a:ext>
            </a:extLst>
          </p:cNvPr>
          <p:cNvSpPr txBox="1"/>
          <p:nvPr/>
        </p:nvSpPr>
        <p:spPr>
          <a:xfrm>
            <a:off x="9609889" y="5613715"/>
            <a:ext cx="2400321" cy="707886"/>
          </a:xfrm>
          <a:prstGeom prst="rect">
            <a:avLst/>
          </a:prstGeom>
          <a:noFill/>
        </p:spPr>
        <p:txBody>
          <a:bodyPr wrap="square" rtlCol="0">
            <a:spAutoFit/>
          </a:bodyPr>
          <a:lstStyle/>
          <a:p>
            <a:r>
              <a:rPr lang="es-GB" sz="2000" dirty="0">
                <a:solidFill>
                  <a:schemeClr val="accent5">
                    <a:lumMod val="50000"/>
                  </a:schemeClr>
                </a:solidFill>
              </a:rPr>
              <a:t>She remembers special people.</a:t>
            </a:r>
          </a:p>
        </p:txBody>
      </p:sp>
      <p:pic>
        <p:nvPicPr>
          <p:cNvPr id="21" name="Imagen 20">
            <a:extLst>
              <a:ext uri="{FF2B5EF4-FFF2-40B4-BE49-F238E27FC236}">
                <a16:creationId xmlns:a16="http://schemas.microsoft.com/office/drawing/2014/main" id="{A689DC3C-753D-C449-A3B4-2D18358320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869" y="835144"/>
            <a:ext cx="1631150" cy="699355"/>
          </a:xfrm>
          <a:prstGeom prst="rect">
            <a:avLst/>
          </a:prstGeom>
        </p:spPr>
      </p:pic>
      <p:pic>
        <p:nvPicPr>
          <p:cNvPr id="23"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4975" y="4367599"/>
            <a:ext cx="958206" cy="2041643"/>
          </a:xfrm>
          <a:prstGeom prst="rect">
            <a:avLst/>
          </a:prstGeom>
        </p:spPr>
      </p:pic>
      <p:pic>
        <p:nvPicPr>
          <p:cNvPr id="1026" name="Picture 2" descr="taco clipart png - Clip Art Library">
            <a:extLst>
              <a:ext uri="{FF2B5EF4-FFF2-40B4-BE49-F238E27FC236}">
                <a16:creationId xmlns:a16="http://schemas.microsoft.com/office/drawing/2014/main" id="{3CF7E62B-7446-CE42-99F5-CFD7AAF75E0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83556" y="816370"/>
            <a:ext cx="901249" cy="81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328611" cy="780096"/>
          </a:xfrm>
        </p:spPr>
        <p:txBody>
          <a:bodyPr>
            <a:normAutofit/>
          </a:bodyPr>
          <a:lstStyle/>
          <a:p>
            <a:r>
              <a:rPr lang="en-GB" sz="2400" b="1" dirty="0">
                <a:solidFill>
                  <a:schemeClr val="bg1"/>
                </a:solidFill>
              </a:rPr>
              <a:t>Talking about possessions</a:t>
            </a:r>
            <a:br>
              <a:rPr lang="en-GB" sz="2400" b="1" dirty="0">
                <a:solidFill>
                  <a:schemeClr val="bg1"/>
                </a:solidFill>
              </a:rPr>
            </a:br>
            <a:r>
              <a:rPr lang="en-GB" sz="2000" dirty="0">
                <a:solidFill>
                  <a:schemeClr val="bg1"/>
                </a:solidFill>
              </a:rPr>
              <a:t>Possessive adjectives ‘</a:t>
            </a:r>
            <a:r>
              <a:rPr lang="en-GB" sz="2000" dirty="0" err="1">
                <a:solidFill>
                  <a:schemeClr val="bg1"/>
                </a:solidFill>
              </a:rPr>
              <a:t>su</a:t>
            </a:r>
            <a:r>
              <a:rPr lang="en-GB" sz="2000" dirty="0">
                <a:solidFill>
                  <a:schemeClr val="bg1"/>
                </a:solidFill>
              </a:rPr>
              <a:t>’ and ‘sus’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70471" y="1125830"/>
            <a:ext cx="11724562" cy="12161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a:ea typeface="+mn-ea"/>
                <a:cs typeface="+mn-cs"/>
              </a:rPr>
              <a:t>Remember: to say ‘</a:t>
            </a:r>
            <a:r>
              <a:rPr kumimoji="0" lang="en-US" sz="2600" b="1" i="0" u="none" strike="noStrike" kern="1200" cap="none" spc="0" normalizeH="0" baseline="0" noProof="0" dirty="0">
                <a:ln>
                  <a:noFill/>
                </a:ln>
                <a:effectLst/>
                <a:uLnTx/>
                <a:uFillTx/>
                <a:latin typeface="Century Gothic"/>
                <a:ea typeface="+mn-ea"/>
                <a:cs typeface="+mn-cs"/>
              </a:rPr>
              <a:t>his</a:t>
            </a:r>
            <a:r>
              <a:rPr kumimoji="0" lang="en-US" sz="2600" b="0" i="0" u="none" strike="noStrike" kern="1200" cap="none" spc="0" normalizeH="0" baseline="0" noProof="0" dirty="0">
                <a:ln>
                  <a:noFill/>
                </a:ln>
                <a:effectLst/>
                <a:uLnTx/>
                <a:uFillTx/>
                <a:latin typeface="Century Gothic"/>
                <a:ea typeface="+mn-ea"/>
                <a:cs typeface="+mn-cs"/>
              </a:rPr>
              <a:t>’, ‘</a:t>
            </a:r>
            <a:r>
              <a:rPr kumimoji="0" lang="en-US" sz="2600" b="1" i="0" u="none" strike="noStrike" kern="1200" cap="none" spc="0" normalizeH="0" baseline="0" noProof="0" dirty="0">
                <a:ln>
                  <a:noFill/>
                </a:ln>
                <a:effectLst/>
                <a:uLnTx/>
                <a:uFillTx/>
                <a:latin typeface="Century Gothic"/>
                <a:ea typeface="+mn-ea"/>
                <a:cs typeface="+mn-cs"/>
              </a:rPr>
              <a:t>her</a:t>
            </a:r>
            <a:r>
              <a:rPr kumimoji="0" lang="en-US" sz="2600" b="0" i="0" u="none" strike="noStrike" kern="1200" cap="none" spc="0" normalizeH="0" baseline="0" noProof="0" dirty="0">
                <a:ln>
                  <a:noFill/>
                </a:ln>
                <a:effectLst/>
                <a:uLnTx/>
                <a:uFillTx/>
                <a:latin typeface="Century Gothic"/>
                <a:ea typeface="+mn-ea"/>
                <a:cs typeface="+mn-cs"/>
              </a:rPr>
              <a:t>’ or ‘</a:t>
            </a:r>
            <a:r>
              <a:rPr kumimoji="0" lang="en-US" sz="2600" b="1" i="0" u="none" strike="noStrike" kern="1200" cap="none" spc="0" normalizeH="0" baseline="0" noProof="0" dirty="0">
                <a:ln>
                  <a:noFill/>
                </a:ln>
                <a:effectLst/>
                <a:uLnTx/>
                <a:uFillTx/>
                <a:latin typeface="Century Gothic"/>
                <a:ea typeface="+mn-ea"/>
                <a:cs typeface="+mn-cs"/>
              </a:rPr>
              <a:t>its</a:t>
            </a:r>
            <a:r>
              <a:rPr kumimoji="0" lang="en-US" sz="2600" b="0" i="0" u="none" strike="noStrike" kern="1200" cap="none" spc="0" normalizeH="0" baseline="0" noProof="0" dirty="0">
                <a:ln>
                  <a:noFill/>
                </a:ln>
                <a:effectLst/>
                <a:uLnTx/>
                <a:uFillTx/>
                <a:latin typeface="Century Gothic"/>
                <a:ea typeface="+mn-ea"/>
                <a:cs typeface="+mn-cs"/>
              </a:rPr>
              <a:t>’ before a </a:t>
            </a:r>
            <a:r>
              <a:rPr kumimoji="0" lang="en-US" sz="2600" b="1" i="1" u="none" strike="noStrike" kern="1200" cap="none" spc="0" normalizeH="0" baseline="0" noProof="0" dirty="0">
                <a:ln>
                  <a:noFill/>
                </a:ln>
                <a:effectLst/>
                <a:uLnTx/>
                <a:uFillTx/>
                <a:latin typeface="Century Gothic"/>
                <a:ea typeface="+mn-ea"/>
                <a:cs typeface="+mn-cs"/>
              </a:rPr>
              <a:t>singular </a:t>
            </a:r>
            <a:r>
              <a:rPr kumimoji="0" lang="en-US" sz="2600" b="0" i="0" u="none" strike="noStrike" kern="1200" cap="none" spc="0" normalizeH="0" baseline="0" noProof="0" dirty="0">
                <a:ln>
                  <a:noFill/>
                </a:ln>
                <a:effectLst/>
                <a:uLnTx/>
                <a:uFillTx/>
                <a:latin typeface="Century Gothic"/>
                <a:ea typeface="+mn-ea"/>
                <a:cs typeface="+mn-cs"/>
              </a:rPr>
              <a:t>or</a:t>
            </a:r>
            <a:r>
              <a:rPr kumimoji="0" lang="en-US" sz="2600" b="1" i="1" u="none" strike="noStrike" kern="1200" cap="none" spc="0" normalizeH="0" baseline="0" noProof="0" dirty="0">
                <a:ln>
                  <a:noFill/>
                </a:ln>
                <a:effectLst/>
                <a:uLnTx/>
                <a:uFillTx/>
                <a:latin typeface="Century Gothic"/>
                <a:ea typeface="+mn-ea"/>
                <a:cs typeface="+mn-cs"/>
              </a:rPr>
              <a:t> uncountable noun </a:t>
            </a:r>
            <a:r>
              <a:rPr kumimoji="0" lang="en-US" sz="2600" b="0" i="0" u="none" strike="noStrike" kern="1200" cap="none" spc="0" normalizeH="0" baseline="0" noProof="0" dirty="0">
                <a:ln>
                  <a:noFill/>
                </a:ln>
                <a:effectLst/>
                <a:uLnTx/>
                <a:uFillTx/>
                <a:latin typeface="Century Gothic"/>
                <a:ea typeface="+mn-ea"/>
                <a:cs typeface="+mn-cs"/>
              </a:rPr>
              <a:t>use </a:t>
            </a:r>
            <a:r>
              <a:rPr kumimoji="0" lang="en-US" sz="2600" b="1" i="0" u="none" strike="noStrike" kern="1200" cap="none" spc="0" normalizeH="0" baseline="0" noProof="0" dirty="0">
                <a:ln>
                  <a:noFill/>
                </a:ln>
                <a:effectLst/>
                <a:uLnTx/>
                <a:uFillTx/>
                <a:latin typeface="Century Gothic"/>
                <a:ea typeface="+mn-ea"/>
                <a:cs typeface="+mn-cs"/>
              </a:rPr>
              <a:t>______. </a:t>
            </a:r>
            <a:endParaRPr kumimoji="0" lang="en-US" sz="2600" b="0" i="0" u="none" strike="noStrike" kern="1200" cap="none" spc="0" normalizeH="0" baseline="0" noProof="0" dirty="0">
              <a:ln>
                <a:noFill/>
              </a:ln>
              <a:effectLst/>
              <a:uLnTx/>
              <a:uFillTx/>
              <a:latin typeface="Century Gothic"/>
              <a:ea typeface="+mn-ea"/>
              <a:cs typeface="+mn-cs"/>
            </a:endParaRPr>
          </a:p>
        </p:txBody>
      </p:sp>
      <p:sp>
        <p:nvSpPr>
          <p:cNvPr id="3" name="TextBox 2"/>
          <p:cNvSpPr txBox="1"/>
          <p:nvPr/>
        </p:nvSpPr>
        <p:spPr>
          <a:xfrm>
            <a:off x="6132752" y="4037116"/>
            <a:ext cx="4954029" cy="492443"/>
          </a:xfrm>
          <a:prstGeom prst="rect">
            <a:avLst/>
          </a:prstGeom>
          <a:noFill/>
        </p:spPr>
        <p:txBody>
          <a:bodyPr wrap="square" rtlCol="0">
            <a:spAutoFit/>
          </a:bodyPr>
          <a:lstStyle/>
          <a:p>
            <a:pPr lvl="0"/>
            <a:r>
              <a:rPr kumimoji="0" lang="en-US" sz="2600" b="1" i="0" u="none" strike="noStrike" kern="1200" cap="none" spc="0" normalizeH="0" baseline="0" noProof="0" dirty="0" err="1">
                <a:ln>
                  <a:noFill/>
                </a:ln>
                <a:solidFill>
                  <a:srgbClr val="FF6600"/>
                </a:solidFill>
                <a:effectLst/>
                <a:uLnTx/>
                <a:uFillTx/>
                <a:latin typeface="Century Gothic"/>
              </a:rPr>
              <a:t>Su</a:t>
            </a:r>
            <a:r>
              <a:rPr kumimoji="0" lang="en-US" sz="2600" b="1" i="0" u="none" strike="noStrike" kern="1200" cap="none" spc="0" normalizeH="0" baseline="0" noProof="0" dirty="0">
                <a:ln>
                  <a:noFill/>
                </a:ln>
                <a:effectLst/>
                <a:uLnTx/>
                <a:uFillTx/>
                <a:latin typeface="Century Gothic"/>
              </a:rPr>
              <a:t> </a:t>
            </a:r>
            <a:r>
              <a:rPr lang="en-US" sz="2600" dirty="0" err="1"/>
              <a:t>familia</a:t>
            </a:r>
            <a:r>
              <a:rPr lang="en-US" sz="2600" dirty="0"/>
              <a:t> es </a:t>
            </a:r>
            <a:r>
              <a:rPr lang="en-US" sz="2600" dirty="0" err="1"/>
              <a:t>mexicana</a:t>
            </a:r>
            <a:r>
              <a:rPr lang="en-US" sz="2600" dirty="0"/>
              <a:t>.</a:t>
            </a:r>
            <a:endParaRPr kumimoji="0" lang="en-US" sz="2600" b="0" i="0" u="none" strike="noStrike" kern="1200" cap="none" spc="0" normalizeH="0" baseline="0" noProof="0" dirty="0">
              <a:ln>
                <a:noFill/>
              </a:ln>
              <a:effectLst/>
              <a:uLnTx/>
              <a:uFillTx/>
              <a:latin typeface="Century Gothic"/>
            </a:endParaRPr>
          </a:p>
        </p:txBody>
      </p:sp>
      <p:sp>
        <p:nvSpPr>
          <p:cNvPr id="11" name="TextBox 10"/>
          <p:cNvSpPr txBox="1"/>
          <p:nvPr/>
        </p:nvSpPr>
        <p:spPr>
          <a:xfrm>
            <a:off x="7222848" y="5545993"/>
            <a:ext cx="4705295" cy="492443"/>
          </a:xfrm>
          <a:prstGeom prst="rect">
            <a:avLst/>
          </a:prstGeom>
          <a:noFill/>
        </p:spPr>
        <p:txBody>
          <a:bodyPr wrap="square" rtlCol="0">
            <a:spAutoFit/>
          </a:bodyPr>
          <a:lstStyle/>
          <a:p>
            <a:pPr lvl="0"/>
            <a:r>
              <a:rPr kumimoji="0" lang="en-US" sz="2600" b="1" i="0" u="none" strike="noStrike" kern="1200" cap="none" spc="0" normalizeH="0" baseline="0" noProof="0" dirty="0">
                <a:ln>
                  <a:noFill/>
                </a:ln>
                <a:solidFill>
                  <a:srgbClr val="FF6600"/>
                </a:solidFill>
                <a:effectLst/>
                <a:uLnTx/>
                <a:uFillTx/>
                <a:latin typeface="Century Gothic"/>
              </a:rPr>
              <a:t>Sus </a:t>
            </a:r>
            <a:r>
              <a:rPr lang="en-US" sz="2600" dirty="0" err="1"/>
              <a:t>abuelos</a:t>
            </a:r>
            <a:r>
              <a:rPr lang="en-US" sz="2600" dirty="0"/>
              <a:t> son </a:t>
            </a:r>
            <a:r>
              <a:rPr lang="en-US" sz="2600" dirty="0" err="1"/>
              <a:t>mexicanos</a:t>
            </a:r>
            <a:r>
              <a:rPr lang="en-US" sz="2600" dirty="0"/>
              <a:t>.</a:t>
            </a:r>
            <a:endParaRPr kumimoji="0" lang="en-US" sz="2600" b="0" i="0" u="none" strike="noStrike" kern="1200" cap="none" spc="0" normalizeH="0" baseline="0" noProof="0" dirty="0">
              <a:ln>
                <a:noFill/>
              </a:ln>
              <a:effectLst/>
              <a:uLnTx/>
              <a:uFillTx/>
              <a:latin typeface="Century Gothic"/>
            </a:endParaRPr>
          </a:p>
        </p:txBody>
      </p:sp>
      <p:sp>
        <p:nvSpPr>
          <p:cNvPr id="12" name="Rectangle 11"/>
          <p:cNvSpPr/>
          <p:nvPr/>
        </p:nvSpPr>
        <p:spPr>
          <a:xfrm>
            <a:off x="265745" y="4042756"/>
            <a:ext cx="509145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6600"/>
                </a:solidFill>
                <a:effectLst/>
                <a:uLnTx/>
                <a:uFillTx/>
                <a:latin typeface="Century Gothic"/>
              </a:rPr>
              <a:t>His /</a:t>
            </a:r>
            <a:r>
              <a:rPr kumimoji="0" lang="en-US" sz="2600" b="1" i="0" u="none" strike="noStrike" kern="1200" cap="none" spc="0" normalizeH="0" noProof="0" dirty="0">
                <a:ln>
                  <a:noFill/>
                </a:ln>
                <a:solidFill>
                  <a:srgbClr val="FF6600"/>
                </a:solidFill>
                <a:effectLst/>
                <a:uLnTx/>
                <a:uFillTx/>
                <a:latin typeface="Century Gothic"/>
              </a:rPr>
              <a:t> her / its</a:t>
            </a:r>
            <a:r>
              <a:rPr kumimoji="0" lang="en-US" sz="2600" b="0" i="0" u="none" strike="noStrike" kern="1200" cap="none" spc="0" normalizeH="0" baseline="0" noProof="0" dirty="0">
                <a:ln>
                  <a:noFill/>
                </a:ln>
                <a:solidFill>
                  <a:srgbClr val="FF6600"/>
                </a:solidFill>
                <a:effectLst/>
                <a:uLnTx/>
                <a:uFillTx/>
                <a:latin typeface="Century Gothic"/>
              </a:rPr>
              <a:t> </a:t>
            </a:r>
            <a:r>
              <a:rPr kumimoji="0" lang="en-US" sz="2600" b="0" i="0" u="none" strike="noStrike" kern="1200" cap="none" spc="0" normalizeH="0" baseline="0" noProof="0" dirty="0">
                <a:ln>
                  <a:noFill/>
                </a:ln>
                <a:effectLst/>
                <a:uLnTx/>
                <a:uFillTx/>
                <a:latin typeface="Century Gothic"/>
              </a:rPr>
              <a:t>family</a:t>
            </a:r>
            <a:r>
              <a:rPr kumimoji="0" lang="en-US" sz="2600" b="0" i="0" u="none" strike="noStrike" kern="1200" cap="none" spc="0" normalizeH="0" noProof="0" dirty="0">
                <a:ln>
                  <a:noFill/>
                </a:ln>
                <a:effectLst/>
                <a:uLnTx/>
                <a:uFillTx/>
                <a:latin typeface="Century Gothic"/>
              </a:rPr>
              <a:t> is Mexican.</a:t>
            </a:r>
            <a:endParaRPr kumimoji="0" lang="en-GB" sz="2600" b="0" i="0" u="none" strike="noStrike" kern="1200" cap="none" spc="0" normalizeH="0" baseline="0" noProof="0" dirty="0">
              <a:ln>
                <a:noFill/>
              </a:ln>
              <a:effectLst/>
              <a:uLnTx/>
              <a:uFillTx/>
              <a:latin typeface="Century Gothic"/>
            </a:endParaRPr>
          </a:p>
        </p:txBody>
      </p:sp>
      <p:sp>
        <p:nvSpPr>
          <p:cNvPr id="14" name="Rectangle 13"/>
          <p:cNvSpPr/>
          <p:nvPr/>
        </p:nvSpPr>
        <p:spPr>
          <a:xfrm>
            <a:off x="196967" y="5545993"/>
            <a:ext cx="6843179" cy="492443"/>
          </a:xfrm>
          <a:prstGeom prst="rect">
            <a:avLst/>
          </a:prstGeom>
        </p:spPr>
        <p:txBody>
          <a:bodyPr wrap="square">
            <a:spAutoFit/>
          </a:bodyPr>
          <a:lstStyle/>
          <a:p>
            <a:pPr lvl="0"/>
            <a:r>
              <a:rPr lang="en-US" sz="2600" b="1" dirty="0">
                <a:solidFill>
                  <a:srgbClr val="FF6600"/>
                </a:solidFill>
              </a:rPr>
              <a:t>His / her / its</a:t>
            </a:r>
            <a:r>
              <a:rPr lang="en-US" sz="2600" dirty="0">
                <a:solidFill>
                  <a:srgbClr val="FF6600"/>
                </a:solidFill>
              </a:rPr>
              <a:t> </a:t>
            </a:r>
            <a:r>
              <a:rPr kumimoji="0" lang="en-US" sz="2600" b="0" i="0" u="none" strike="noStrike" kern="1200" cap="none" spc="0" normalizeH="0" baseline="0" noProof="0" dirty="0">
                <a:ln>
                  <a:noFill/>
                </a:ln>
                <a:solidFill>
                  <a:srgbClr val="FF6600"/>
                </a:solidFill>
                <a:effectLst/>
                <a:uLnTx/>
                <a:uFillTx/>
                <a:latin typeface="Century Gothic"/>
              </a:rPr>
              <a:t> </a:t>
            </a:r>
            <a:r>
              <a:rPr lang="en-US" sz="2600" dirty="0"/>
              <a:t>grandparents are Mexican.</a:t>
            </a:r>
            <a:endParaRPr kumimoji="0" lang="en-GB" sz="2600" b="0" i="0" u="none" strike="noStrike" kern="1200" cap="none" spc="0" normalizeH="0" baseline="0" noProof="0" dirty="0">
              <a:ln>
                <a:noFill/>
              </a:ln>
              <a:effectLst/>
              <a:uLnTx/>
              <a:uFillTx/>
              <a:latin typeface="Century Gothic"/>
            </a:endParaRPr>
          </a:p>
        </p:txBody>
      </p:sp>
      <p:sp>
        <p:nvSpPr>
          <p:cNvPr id="15" name="Rectangle 14"/>
          <p:cNvSpPr/>
          <p:nvPr/>
        </p:nvSpPr>
        <p:spPr>
          <a:xfrm>
            <a:off x="265745" y="4732594"/>
            <a:ext cx="10756693" cy="61600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a:ea typeface="+mn-ea"/>
                <a:cs typeface="+mn-cs"/>
              </a:rPr>
              <a:t>To say ‘</a:t>
            </a:r>
            <a:r>
              <a:rPr kumimoji="0" lang="en-US" sz="2600" b="1" i="0" u="none" strike="noStrike" kern="1200" cap="none" spc="0" normalizeH="0" baseline="0" noProof="0" dirty="0">
                <a:ln>
                  <a:noFill/>
                </a:ln>
                <a:effectLst/>
                <a:uLnTx/>
                <a:uFillTx/>
                <a:latin typeface="Century Gothic"/>
                <a:ea typeface="+mn-ea"/>
                <a:cs typeface="+mn-cs"/>
              </a:rPr>
              <a:t>his</a:t>
            </a:r>
            <a:r>
              <a:rPr kumimoji="0" lang="en-US" sz="2600" b="0" i="0" u="none" strike="noStrike" kern="1200" cap="none" spc="0" normalizeH="0" baseline="0" noProof="0" dirty="0">
                <a:ln>
                  <a:noFill/>
                </a:ln>
                <a:effectLst/>
                <a:uLnTx/>
                <a:uFillTx/>
                <a:latin typeface="Century Gothic"/>
                <a:ea typeface="+mn-ea"/>
                <a:cs typeface="+mn-cs"/>
              </a:rPr>
              <a:t>’, ‘</a:t>
            </a:r>
            <a:r>
              <a:rPr kumimoji="0" lang="en-US" sz="2600" b="1" i="0" u="none" strike="noStrike" kern="1200" cap="none" spc="0" normalizeH="0" baseline="0" noProof="0" dirty="0">
                <a:ln>
                  <a:noFill/>
                </a:ln>
                <a:effectLst/>
                <a:uLnTx/>
                <a:uFillTx/>
                <a:latin typeface="Century Gothic"/>
                <a:ea typeface="+mn-ea"/>
                <a:cs typeface="+mn-cs"/>
              </a:rPr>
              <a:t>her</a:t>
            </a:r>
            <a:r>
              <a:rPr kumimoji="0" lang="en-US" sz="2600" b="0" i="0" u="none" strike="noStrike" kern="1200" cap="none" spc="0" normalizeH="0" baseline="0" noProof="0" dirty="0">
                <a:ln>
                  <a:noFill/>
                </a:ln>
                <a:effectLst/>
                <a:uLnTx/>
                <a:uFillTx/>
                <a:latin typeface="Century Gothic"/>
                <a:ea typeface="+mn-ea"/>
                <a:cs typeface="+mn-cs"/>
              </a:rPr>
              <a:t>’ or ‘</a:t>
            </a:r>
            <a:r>
              <a:rPr kumimoji="0" lang="en-US" sz="2600" b="1" i="0" u="none" strike="noStrike" kern="1200" cap="none" spc="0" normalizeH="0" baseline="0" noProof="0" dirty="0">
                <a:ln>
                  <a:noFill/>
                </a:ln>
                <a:effectLst/>
                <a:uLnTx/>
                <a:uFillTx/>
                <a:latin typeface="Century Gothic"/>
                <a:ea typeface="+mn-ea"/>
                <a:cs typeface="+mn-cs"/>
              </a:rPr>
              <a:t>its</a:t>
            </a:r>
            <a:r>
              <a:rPr kumimoji="0" lang="en-US" sz="2600" b="0" i="0" u="none" strike="noStrike" kern="1200" cap="none" spc="0" normalizeH="0" baseline="0" noProof="0" dirty="0">
                <a:ln>
                  <a:noFill/>
                </a:ln>
                <a:effectLst/>
                <a:uLnTx/>
                <a:uFillTx/>
                <a:latin typeface="Century Gothic"/>
                <a:ea typeface="+mn-ea"/>
                <a:cs typeface="+mn-cs"/>
              </a:rPr>
              <a:t>’ before a </a:t>
            </a:r>
            <a:r>
              <a:rPr kumimoji="0" lang="en-US" sz="2600" b="1" i="1" u="none" strike="noStrike" kern="1200" cap="none" spc="0" normalizeH="0" baseline="0" noProof="0" dirty="0">
                <a:ln>
                  <a:noFill/>
                </a:ln>
                <a:effectLst/>
                <a:uLnTx/>
                <a:uFillTx/>
                <a:latin typeface="Century Gothic"/>
                <a:ea typeface="+mn-ea"/>
                <a:cs typeface="+mn-cs"/>
              </a:rPr>
              <a:t>plural</a:t>
            </a:r>
            <a:r>
              <a:rPr kumimoji="0" lang="en-US" sz="2600" b="0" i="0" u="none" strike="noStrike" kern="1200" cap="none" spc="0" normalizeH="0" baseline="0" noProof="0" dirty="0">
                <a:ln>
                  <a:noFill/>
                </a:ln>
                <a:effectLst/>
                <a:uLnTx/>
                <a:uFillTx/>
                <a:latin typeface="Century Gothic"/>
                <a:ea typeface="+mn-ea"/>
                <a:cs typeface="+mn-cs"/>
              </a:rPr>
              <a:t> noun use </a:t>
            </a:r>
            <a:r>
              <a:rPr lang="en-US" sz="2600" b="1" dirty="0">
                <a:latin typeface="Century Gothic"/>
              </a:rPr>
              <a:t>______.</a:t>
            </a:r>
            <a:endParaRPr kumimoji="0" lang="en-US" sz="2600" b="1" i="0" u="none" strike="noStrike" kern="1200" cap="none" spc="0" normalizeH="0" baseline="0" noProof="0" dirty="0">
              <a:ln>
                <a:noFill/>
              </a:ln>
              <a:effectLst/>
              <a:uLnTx/>
              <a:uFillTx/>
              <a:latin typeface="Century Gothic"/>
            </a:endParaRPr>
          </a:p>
        </p:txBody>
      </p:sp>
      <p:sp>
        <p:nvSpPr>
          <p:cNvPr id="8" name="Rectangle 7"/>
          <p:cNvSpPr/>
          <p:nvPr/>
        </p:nvSpPr>
        <p:spPr>
          <a:xfrm>
            <a:off x="243235" y="3229230"/>
            <a:ext cx="1725152" cy="61613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Century Gothic"/>
                <a:ea typeface="+mn-ea"/>
                <a:cs typeface="+mn-cs"/>
              </a:rPr>
              <a:t>Ejemplos</a:t>
            </a:r>
            <a:r>
              <a:rPr kumimoji="0" lang="en-US" sz="2600" b="1" i="0" u="none" strike="noStrike" kern="1200" cap="none" spc="0" normalizeH="0" baseline="0" noProof="0" dirty="0">
                <a:ln>
                  <a:noFill/>
                </a:ln>
                <a:effectLst/>
                <a:uLnTx/>
                <a:uFillTx/>
                <a:latin typeface="Century Gothic"/>
                <a:ea typeface="+mn-ea"/>
                <a:cs typeface="+mn-cs"/>
              </a:rPr>
              <a:t>:</a:t>
            </a:r>
            <a:endParaRPr kumimoji="0" lang="en-US" sz="2600" b="0" i="0" u="none" strike="noStrike" kern="1200" cap="none" spc="0" normalizeH="0" baseline="0" noProof="0" dirty="0">
              <a:ln>
                <a:noFill/>
              </a:ln>
              <a:effectLst/>
              <a:uLnTx/>
              <a:uFillTx/>
              <a:latin typeface="Century Gothic"/>
              <a:ea typeface="+mn-ea"/>
              <a:cs typeface="+mn-cs"/>
            </a:endParaRPr>
          </a:p>
        </p:txBody>
      </p:sp>
      <p:sp>
        <p:nvSpPr>
          <p:cNvPr id="6" name="CuadroTexto 5">
            <a:extLst>
              <a:ext uri="{FF2B5EF4-FFF2-40B4-BE49-F238E27FC236}">
                <a16:creationId xmlns:a16="http://schemas.microsoft.com/office/drawing/2014/main" id="{4B6AE1CE-0A04-924C-A0DC-752D21DD57C8}"/>
              </a:ext>
            </a:extLst>
          </p:cNvPr>
          <p:cNvSpPr txBox="1"/>
          <p:nvPr/>
        </p:nvSpPr>
        <p:spPr>
          <a:xfrm>
            <a:off x="257811" y="2539392"/>
            <a:ext cx="10043134" cy="492443"/>
          </a:xfrm>
          <a:prstGeom prst="rect">
            <a:avLst/>
          </a:prstGeom>
          <a:noFill/>
        </p:spPr>
        <p:txBody>
          <a:bodyPr wrap="none" rtlCol="0">
            <a:spAutoFit/>
          </a:bodyPr>
          <a:lstStyle/>
          <a:p>
            <a:r>
              <a:rPr lang="en-US" sz="2600" dirty="0"/>
              <a:t>It does not matter whether the noun is masculine or feminine.</a:t>
            </a:r>
            <a:endParaRPr lang="es-GB" sz="2600" dirty="0"/>
          </a:p>
        </p:txBody>
      </p:sp>
      <p:sp>
        <p:nvSpPr>
          <p:cNvPr id="9" name="CuadroTexto 8">
            <a:extLst>
              <a:ext uri="{FF2B5EF4-FFF2-40B4-BE49-F238E27FC236}">
                <a16:creationId xmlns:a16="http://schemas.microsoft.com/office/drawing/2014/main" id="{A49CF25B-60A2-DA47-974F-99941742F0B6}"/>
              </a:ext>
            </a:extLst>
          </p:cNvPr>
          <p:cNvSpPr txBox="1"/>
          <p:nvPr/>
        </p:nvSpPr>
        <p:spPr>
          <a:xfrm>
            <a:off x="2113179" y="1843914"/>
            <a:ext cx="532518" cy="492443"/>
          </a:xfrm>
          <a:prstGeom prst="rect">
            <a:avLst/>
          </a:prstGeom>
          <a:noFill/>
        </p:spPr>
        <p:txBody>
          <a:bodyPr wrap="none" rtlCol="0">
            <a:spAutoFit/>
          </a:bodyPr>
          <a:lstStyle/>
          <a:p>
            <a:r>
              <a:rPr lang="es-GB" sz="2600" b="1" dirty="0"/>
              <a:t>su</a:t>
            </a:r>
          </a:p>
        </p:txBody>
      </p:sp>
      <p:sp>
        <p:nvSpPr>
          <p:cNvPr id="18" name="CuadroTexto 17">
            <a:extLst>
              <a:ext uri="{FF2B5EF4-FFF2-40B4-BE49-F238E27FC236}">
                <a16:creationId xmlns:a16="http://schemas.microsoft.com/office/drawing/2014/main" id="{8772F130-E490-C742-8E2D-D836C3490FD0}"/>
              </a:ext>
            </a:extLst>
          </p:cNvPr>
          <p:cNvSpPr txBox="1"/>
          <p:nvPr/>
        </p:nvSpPr>
        <p:spPr>
          <a:xfrm>
            <a:off x="8289634" y="4794373"/>
            <a:ext cx="679994" cy="492443"/>
          </a:xfrm>
          <a:prstGeom prst="rect">
            <a:avLst/>
          </a:prstGeom>
          <a:noFill/>
        </p:spPr>
        <p:txBody>
          <a:bodyPr wrap="none" rtlCol="0">
            <a:spAutoFit/>
          </a:bodyPr>
          <a:lstStyle/>
          <a:p>
            <a:r>
              <a:rPr lang="es-GB" sz="2600" b="1" dirty="0"/>
              <a:t>sus</a:t>
            </a:r>
          </a:p>
        </p:txBody>
      </p:sp>
    </p:spTree>
    <p:extLst>
      <p:ext uri="{BB962C8B-B14F-4D97-AF65-F5344CB8AC3E}">
        <p14:creationId xmlns:p14="http://schemas.microsoft.com/office/powerpoint/2010/main" val="15703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4" grpId="0"/>
      <p:bldP spid="15" grpId="0"/>
      <p:bldP spid="8" grpId="0"/>
      <p:bldP spid="6" grpId="0"/>
      <p:bldP spid="9"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50012" y="236920"/>
            <a:ext cx="9758866" cy="667167"/>
          </a:xfrm>
        </p:spPr>
        <p:txBody>
          <a:bodyPr>
            <a:noAutofit/>
          </a:bodyPr>
          <a:lstStyle/>
          <a:p>
            <a:r>
              <a:rPr lang="es-ES" sz="2000" b="1" dirty="0"/>
              <a:t>Lee unas frases sobre cómo Nadia celebra el Día de Muertos</a:t>
            </a:r>
            <a:r>
              <a:rPr lang="es-ES" sz="2000" b="1"/>
              <a:t>. </a:t>
            </a:r>
            <a:br>
              <a:rPr lang="es-ES" sz="2000" b="1"/>
            </a:br>
            <a:r>
              <a:rPr lang="es-ES" sz="2000" b="1"/>
              <a:t>¿</a:t>
            </a:r>
            <a:r>
              <a:rPr lang="es-ES" sz="2000" b="1" dirty="0"/>
              <a:t>Necesitas ‘se’ o ‘su’? Escribe la opción correcta. ¿Qué significan </a:t>
            </a:r>
            <a:r>
              <a:rPr lang="es-ES" sz="2000" b="1"/>
              <a:t>las frases?</a:t>
            </a:r>
            <a:endParaRPr lang="x-none" sz="20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10357658" y="139203"/>
            <a:ext cx="1597151"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800713334"/>
              </p:ext>
            </p:extLst>
          </p:nvPr>
        </p:nvGraphicFramePr>
        <p:xfrm>
          <a:off x="7470341" y="928606"/>
          <a:ext cx="4383011" cy="4768898"/>
        </p:xfrm>
        <a:graphic>
          <a:graphicData uri="http://schemas.openxmlformats.org/drawingml/2006/table">
            <a:tbl>
              <a:tblPr firstRow="1" bandRow="1">
                <a:tableStyleId>{5DA37D80-6434-44D0-A028-1B22A696006F}</a:tableStyleId>
              </a:tblPr>
              <a:tblGrid>
                <a:gridCol w="400050">
                  <a:extLst>
                    <a:ext uri="{9D8B030D-6E8A-4147-A177-3AD203B41FA5}">
                      <a16:colId xmlns:a16="http://schemas.microsoft.com/office/drawing/2014/main" val="989228181"/>
                    </a:ext>
                  </a:extLst>
                </a:gridCol>
                <a:gridCol w="3982961">
                  <a:extLst>
                    <a:ext uri="{9D8B030D-6E8A-4147-A177-3AD203B41FA5}">
                      <a16:colId xmlns:a16="http://schemas.microsoft.com/office/drawing/2014/main" val="1380892025"/>
                    </a:ext>
                  </a:extLst>
                </a:gridCol>
              </a:tblGrid>
              <a:tr h="260484">
                <a:tc>
                  <a:txBody>
                    <a:bodyPr/>
                    <a:lstStyle/>
                    <a:p>
                      <a:pPr algn="ctr"/>
                      <a:endParaRPr lang="x-none" sz="2000" dirty="0">
                        <a:solidFill>
                          <a:schemeClr val="tx1"/>
                        </a:solidFill>
                      </a:endParaRPr>
                    </a:p>
                  </a:txBody>
                  <a:tcPr/>
                </a:tc>
                <a:tc>
                  <a:txBody>
                    <a:bodyPr/>
                    <a:lstStyle/>
                    <a:p>
                      <a:pPr algn="ctr"/>
                      <a:r>
                        <a:rPr lang="es-ES" sz="2000" dirty="0">
                          <a:solidFill>
                            <a:schemeClr val="tx1"/>
                          </a:solidFill>
                        </a:rPr>
                        <a:t>Las frases</a:t>
                      </a:r>
                      <a:r>
                        <a:rPr lang="x-none" sz="2000" dirty="0">
                          <a:solidFill>
                            <a:schemeClr val="tx1"/>
                          </a:solidFill>
                        </a:rPr>
                        <a:t> en inglés</a:t>
                      </a:r>
                    </a:p>
                  </a:txBody>
                  <a:tcPr anchor="ctr"/>
                </a:tc>
                <a:extLst>
                  <a:ext uri="{0D108BD9-81ED-4DB2-BD59-A6C34878D82A}">
                    <a16:rowId xmlns:a16="http://schemas.microsoft.com/office/drawing/2014/main" val="3329030544"/>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1291749181"/>
                  </a:ext>
                </a:extLst>
              </a:tr>
              <a:tr h="804558">
                <a:tc>
                  <a:txBody>
                    <a:bodyPr/>
                    <a:lstStyle/>
                    <a:p>
                      <a:pPr algn="ctr"/>
                      <a:r>
                        <a:rPr lang="x-none" sz="2000" b="1" dirty="0">
                          <a:solidFill>
                            <a:schemeClr val="tx1"/>
                          </a:solidFill>
                        </a:rPr>
                        <a:t>2</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1031186801"/>
                  </a:ext>
                </a:extLst>
              </a:tr>
              <a:tr h="662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355860901"/>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3145942733"/>
                  </a:ext>
                </a:extLst>
              </a:tr>
              <a:tr h="7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5</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4291527649"/>
                  </a:ext>
                </a:extLst>
              </a:tr>
              <a:tr h="739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6</a:t>
                      </a:r>
                    </a:p>
                  </a:txBody>
                  <a:tcPr anchor="ctr"/>
                </a:tc>
                <a:tc>
                  <a:txBody>
                    <a:bodyPr/>
                    <a:lstStyle/>
                    <a:p>
                      <a:pPr algn="ctr"/>
                      <a:endParaRPr lang="x-none" sz="2000" dirty="0">
                        <a:solidFill>
                          <a:schemeClr val="tx1"/>
                        </a:solidFill>
                      </a:endParaRPr>
                    </a:p>
                  </a:txBody>
                  <a:tcPr anchor="ctr"/>
                </a:tc>
                <a:extLst>
                  <a:ext uri="{0D108BD9-81ED-4DB2-BD59-A6C34878D82A}">
                    <a16:rowId xmlns:a16="http://schemas.microsoft.com/office/drawing/2014/main" val="285853154"/>
                  </a:ext>
                </a:extLst>
              </a:tr>
            </a:tbl>
          </a:graphicData>
        </a:graphic>
      </p:graphicFrame>
      <p:sp>
        <p:nvSpPr>
          <p:cNvPr id="24" name="CuadroTexto 23">
            <a:extLst>
              <a:ext uri="{FF2B5EF4-FFF2-40B4-BE49-F238E27FC236}">
                <a16:creationId xmlns:a16="http://schemas.microsoft.com/office/drawing/2014/main" id="{268532A2-4C0C-FF45-B849-F370774636FF}"/>
              </a:ext>
            </a:extLst>
          </p:cNvPr>
          <p:cNvSpPr txBox="1"/>
          <p:nvPr/>
        </p:nvSpPr>
        <p:spPr>
          <a:xfrm>
            <a:off x="7894919" y="1310725"/>
            <a:ext cx="3794903" cy="707886"/>
          </a:xfrm>
          <a:prstGeom prst="rect">
            <a:avLst/>
          </a:prstGeom>
          <a:noFill/>
        </p:spPr>
        <p:txBody>
          <a:bodyPr wrap="square" rtlCol="0">
            <a:spAutoFit/>
          </a:bodyPr>
          <a:lstStyle/>
          <a:p>
            <a:r>
              <a:rPr lang="es-ES" sz="2000" dirty="0"/>
              <a:t>_________ in </a:t>
            </a:r>
            <a:r>
              <a:rPr lang="es-ES" sz="2000" dirty="0" err="1"/>
              <a:t>the</a:t>
            </a:r>
            <a:r>
              <a:rPr lang="es-ES" sz="2000" dirty="0"/>
              <a:t> </a:t>
            </a:r>
            <a:r>
              <a:rPr lang="es-ES" sz="2000" dirty="0" err="1"/>
              <a:t>kitchen</a:t>
            </a:r>
            <a:r>
              <a:rPr lang="es-ES" sz="2000" dirty="0"/>
              <a:t> to </a:t>
            </a:r>
            <a:r>
              <a:rPr lang="es-ES" sz="2000" dirty="0" err="1"/>
              <a:t>organize</a:t>
            </a:r>
            <a:r>
              <a:rPr lang="es-ES" sz="2000" dirty="0"/>
              <a:t> </a:t>
            </a:r>
            <a:r>
              <a:rPr lang="es-ES" sz="2000" dirty="0" err="1"/>
              <a:t>the</a:t>
            </a:r>
            <a:r>
              <a:rPr lang="es-ES" sz="2000" dirty="0"/>
              <a:t> </a:t>
            </a:r>
            <a:r>
              <a:rPr lang="es-ES" sz="2000" dirty="0" err="1"/>
              <a:t>food</a:t>
            </a:r>
            <a:r>
              <a:rPr lang="es-ES" sz="2000" dirty="0"/>
              <a:t>.</a:t>
            </a:r>
            <a:endParaRPr lang="x-none" sz="2000" dirty="0"/>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698113971"/>
              </p:ext>
            </p:extLst>
          </p:nvPr>
        </p:nvGraphicFramePr>
        <p:xfrm>
          <a:off x="250012" y="1320723"/>
          <a:ext cx="7041818" cy="4206240"/>
        </p:xfrm>
        <a:graphic>
          <a:graphicData uri="http://schemas.openxmlformats.org/drawingml/2006/table">
            <a:tbl>
              <a:tblPr firstRow="1" bandRow="1">
                <a:tableStyleId>{5DA37D80-6434-44D0-A028-1B22A696006F}</a:tableStyleId>
              </a:tblPr>
              <a:tblGrid>
                <a:gridCol w="549631">
                  <a:extLst>
                    <a:ext uri="{9D8B030D-6E8A-4147-A177-3AD203B41FA5}">
                      <a16:colId xmlns:a16="http://schemas.microsoft.com/office/drawing/2014/main" val="764618492"/>
                    </a:ext>
                  </a:extLst>
                </a:gridCol>
                <a:gridCol w="1096975">
                  <a:extLst>
                    <a:ext uri="{9D8B030D-6E8A-4147-A177-3AD203B41FA5}">
                      <a16:colId xmlns:a16="http://schemas.microsoft.com/office/drawing/2014/main" val="989228181"/>
                    </a:ext>
                  </a:extLst>
                </a:gridCol>
                <a:gridCol w="5395212">
                  <a:extLst>
                    <a:ext uri="{9D8B030D-6E8A-4147-A177-3AD203B41FA5}">
                      <a16:colId xmlns:a16="http://schemas.microsoft.com/office/drawing/2014/main" val="1380892025"/>
                    </a:ext>
                  </a:extLst>
                </a:gridCol>
              </a:tblGrid>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a) </a:t>
                      </a:r>
                      <a:r>
                        <a:rPr lang="es-ES" sz="2000" b="0" dirty="0">
                          <a:solidFill>
                            <a:schemeClr val="tx1"/>
                          </a:solidFill>
                        </a:rPr>
                        <a:t>S</a:t>
                      </a:r>
                      <a:r>
                        <a:rPr lang="x-none" sz="2000" b="0" dirty="0">
                          <a:solidFill>
                            <a:schemeClr val="tx1"/>
                          </a:solidFill>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b="0" dirty="0">
                          <a:solidFill>
                            <a:schemeClr val="tx1"/>
                          </a:solidFill>
                        </a:rPr>
                        <a:t>b)</a:t>
                      </a:r>
                      <a:r>
                        <a:rPr lang="es-ES" sz="2000" b="0" dirty="0">
                          <a:solidFill>
                            <a:schemeClr val="tx1"/>
                          </a:solidFill>
                        </a:rPr>
                        <a:t> S</a:t>
                      </a:r>
                      <a:r>
                        <a:rPr lang="x-none" sz="2000" b="0" dirty="0">
                          <a:solidFill>
                            <a:schemeClr val="tx1"/>
                          </a:solidFill>
                        </a:rPr>
                        <a:t>u...</a:t>
                      </a:r>
                    </a:p>
                  </a:txBody>
                  <a:tcPr anchor="ctr"/>
                </a:tc>
                <a:tc>
                  <a:txBody>
                    <a:bodyPr/>
                    <a:lstStyle/>
                    <a:p>
                      <a:pPr algn="ctr"/>
                      <a:r>
                        <a:rPr lang="x-none" sz="2000" b="0">
                          <a:solidFill>
                            <a:schemeClr val="tx1"/>
                          </a:solidFill>
                        </a:rPr>
                        <a:t>... </a:t>
                      </a:r>
                      <a:r>
                        <a:rPr lang="es-ES" sz="2000" b="0" dirty="0">
                          <a:solidFill>
                            <a:schemeClr val="tx1"/>
                          </a:solidFill>
                        </a:rPr>
                        <a:t>queda en la cocina para organizar la comida.</a:t>
                      </a:r>
                      <a:endParaRPr lang="x-none" sz="2000" b="0" dirty="0">
                        <a:solidFill>
                          <a:schemeClr val="tx1"/>
                        </a:solidFill>
                      </a:endParaRPr>
                    </a:p>
                  </a:txBody>
                  <a:tcPr anchor="ctr"/>
                </a:tc>
                <a:extLst>
                  <a:ext uri="{0D108BD9-81ED-4DB2-BD59-A6C34878D82A}">
                    <a16:rowId xmlns:a16="http://schemas.microsoft.com/office/drawing/2014/main" val="1291749181"/>
                  </a:ext>
                </a:extLst>
              </a:tr>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a:t>
                      </a:r>
                      <a:r>
                        <a:rPr lang="x-none" sz="2000">
                          <a:solidFill>
                            <a:schemeClr val="tx1"/>
                          </a:solidFill>
                        </a:rPr>
                        <a:t>) </a:t>
                      </a:r>
                      <a:r>
                        <a:rPr lang="es-ES" sz="2000" dirty="0">
                          <a:solidFill>
                            <a:schemeClr val="tx1"/>
                          </a:solidFill>
                        </a:rPr>
                        <a:t>S</a:t>
                      </a:r>
                      <a:r>
                        <a:rPr lang="x-none" sz="2000">
                          <a:solidFill>
                            <a:schemeClr val="tx1"/>
                          </a:solidFill>
                        </a:rPr>
                        <a:t>e</a:t>
                      </a:r>
                      <a:r>
                        <a:rPr lang="x-none" sz="20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chemeClr val="tx1"/>
                          </a:solidFill>
                        </a:rPr>
                        <a:t>b)</a:t>
                      </a:r>
                      <a:r>
                        <a:rPr lang="es-ES" sz="2000" dirty="0">
                          <a:solidFill>
                            <a:schemeClr val="tx1"/>
                          </a:solidFill>
                        </a:rPr>
                        <a:t> S</a:t>
                      </a:r>
                      <a:r>
                        <a:rPr lang="x-none" sz="2000">
                          <a:solidFill>
                            <a:schemeClr val="tx1"/>
                          </a:solidFill>
                        </a:rPr>
                        <a:t>u</a:t>
                      </a:r>
                      <a:r>
                        <a:rPr lang="x-none" sz="2000" dirty="0">
                          <a:solidFill>
                            <a:schemeClr val="tx1"/>
                          </a:solidFill>
                        </a:rPr>
                        <a:t>...</a:t>
                      </a:r>
                    </a:p>
                  </a:txBody>
                  <a:tcPr anchor="ctr"/>
                </a:tc>
                <a:tc>
                  <a:txBody>
                    <a:bodyPr/>
                    <a:lstStyle/>
                    <a:p>
                      <a:pPr algn="ctr"/>
                      <a:r>
                        <a:rPr lang="x-none" sz="2000" dirty="0">
                          <a:solidFill>
                            <a:schemeClr val="tx1"/>
                          </a:solidFill>
                        </a:rPr>
                        <a:t>... </a:t>
                      </a:r>
                      <a:r>
                        <a:rPr lang="es-ES" sz="2000" dirty="0">
                          <a:solidFill>
                            <a:schemeClr val="tx1"/>
                          </a:solidFill>
                        </a:rPr>
                        <a:t>familia prepara un altar* con papeles de colores y luces.</a:t>
                      </a:r>
                      <a:endParaRPr lang="x-none" sz="2000" dirty="0">
                        <a:solidFill>
                          <a:schemeClr val="tx1"/>
                        </a:solidFill>
                      </a:endParaRPr>
                    </a:p>
                  </a:txBody>
                  <a:tcPr anchor="ctr"/>
                </a:tc>
                <a:extLst>
                  <a:ext uri="{0D108BD9-81ED-4DB2-BD59-A6C34878D82A}">
                    <a16:rowId xmlns:a16="http://schemas.microsoft.com/office/drawing/2014/main" val="1031186801"/>
                  </a:ext>
                </a:extLst>
              </a:tr>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a:t>
                      </a:r>
                      <a:r>
                        <a:rPr lang="x-none" sz="2000">
                          <a:solidFill>
                            <a:schemeClr val="tx1"/>
                          </a:solidFill>
                        </a:rPr>
                        <a:t>) </a:t>
                      </a:r>
                      <a:r>
                        <a:rPr lang="es-ES" sz="2000" dirty="0">
                          <a:solidFill>
                            <a:schemeClr val="tx1"/>
                          </a:solidFill>
                        </a:rPr>
                        <a:t>Se... </a:t>
                      </a:r>
                      <a:endParaRPr lang="x-none"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chemeClr val="tx1"/>
                          </a:solidFill>
                        </a:rPr>
                        <a:t>b)</a:t>
                      </a:r>
                      <a:r>
                        <a:rPr lang="es-ES" sz="2000" dirty="0">
                          <a:solidFill>
                            <a:schemeClr val="tx1"/>
                          </a:solidFill>
                        </a:rPr>
                        <a:t> Su... </a:t>
                      </a:r>
                      <a:endParaRPr lang="x-none" sz="2000" dirty="0">
                        <a:solidFill>
                          <a:schemeClr val="tx1"/>
                        </a:solidFill>
                      </a:endParaRPr>
                    </a:p>
                  </a:txBody>
                  <a:tcPr anchor="ctr"/>
                </a:tc>
                <a:tc>
                  <a:txBody>
                    <a:bodyPr/>
                    <a:lstStyle/>
                    <a:p>
                      <a:pPr algn="ctr"/>
                      <a:r>
                        <a:rPr lang="x-none" sz="2000" dirty="0">
                          <a:solidFill>
                            <a:schemeClr val="tx1"/>
                          </a:solidFill>
                        </a:rPr>
                        <a:t>... </a:t>
                      </a:r>
                      <a:r>
                        <a:rPr lang="es-ES" sz="2000" dirty="0">
                          <a:solidFill>
                            <a:schemeClr val="tx1"/>
                          </a:solidFill>
                        </a:rPr>
                        <a:t>casa está llena de flores.</a:t>
                      </a:r>
                      <a:endParaRPr lang="x-none" sz="2000" dirty="0">
                        <a:solidFill>
                          <a:schemeClr val="tx1"/>
                        </a:solidFill>
                      </a:endParaRPr>
                    </a:p>
                  </a:txBody>
                  <a:tcPr anchor="ctr"/>
                </a:tc>
                <a:extLst>
                  <a:ext uri="{0D108BD9-81ED-4DB2-BD59-A6C34878D82A}">
                    <a16:rowId xmlns:a16="http://schemas.microsoft.com/office/drawing/2014/main" val="355860901"/>
                  </a:ext>
                </a:extLst>
              </a:tr>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dirty="0">
                          <a:solidFill>
                            <a:schemeClr val="tx1"/>
                          </a:solidFill>
                        </a:rPr>
                        <a:t>a</a:t>
                      </a:r>
                      <a:r>
                        <a:rPr lang="x-none" sz="2000">
                          <a:solidFill>
                            <a:schemeClr val="tx1"/>
                          </a:solidFill>
                        </a:rPr>
                        <a:t>) </a:t>
                      </a:r>
                      <a:r>
                        <a:rPr lang="es-ES" sz="2000" dirty="0">
                          <a:solidFill>
                            <a:schemeClr val="tx1"/>
                          </a:solidFill>
                        </a:rPr>
                        <a:t>Se... </a:t>
                      </a:r>
                      <a:endParaRPr lang="x-none"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chemeClr val="tx1"/>
                          </a:solidFill>
                        </a:rPr>
                        <a:t>b)</a:t>
                      </a:r>
                      <a:r>
                        <a:rPr lang="es-ES" sz="2000" dirty="0">
                          <a:solidFill>
                            <a:schemeClr val="tx1"/>
                          </a:solidFill>
                        </a:rPr>
                        <a:t> Su... </a:t>
                      </a:r>
                      <a:endParaRPr lang="x-none" sz="2000" dirty="0">
                        <a:solidFill>
                          <a:schemeClr val="tx1"/>
                        </a:solidFill>
                      </a:endParaRPr>
                    </a:p>
                  </a:txBody>
                  <a:tcPr anchor="ctr"/>
                </a:tc>
                <a:tc>
                  <a:txBody>
                    <a:bodyPr/>
                    <a:lstStyle/>
                    <a:p>
                      <a:pPr algn="ctr"/>
                      <a:r>
                        <a:rPr lang="x-none" sz="2000" dirty="0">
                          <a:solidFill>
                            <a:schemeClr val="tx1"/>
                          </a:solidFill>
                        </a:rPr>
                        <a:t>... </a:t>
                      </a:r>
                      <a:r>
                        <a:rPr lang="es-ES" sz="2000" dirty="0">
                          <a:solidFill>
                            <a:schemeClr val="tx1"/>
                          </a:solidFill>
                        </a:rPr>
                        <a:t>sienta en la habitación para ver las fotos.</a:t>
                      </a:r>
                      <a:endParaRPr lang="x-none" sz="2000" dirty="0">
                        <a:solidFill>
                          <a:schemeClr val="tx1"/>
                        </a:solidFill>
                      </a:endParaRPr>
                    </a:p>
                  </a:txBody>
                  <a:tcPr anchor="ctr"/>
                </a:tc>
                <a:extLst>
                  <a:ext uri="{0D108BD9-81ED-4DB2-BD59-A6C34878D82A}">
                    <a16:rowId xmlns:a16="http://schemas.microsoft.com/office/drawing/2014/main" val="3145942733"/>
                  </a:ext>
                </a:extLst>
              </a:tr>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chemeClr val="tx1"/>
                          </a:solidFill>
                        </a:rPr>
                        <a:t>a) </a:t>
                      </a:r>
                      <a:r>
                        <a:rPr lang="es-ES" sz="2000" dirty="0">
                          <a:solidFill>
                            <a:schemeClr val="tx1"/>
                          </a:solidFill>
                        </a:rPr>
                        <a:t>Se... </a:t>
                      </a:r>
                      <a:endParaRPr lang="x-none" sz="20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2000">
                          <a:solidFill>
                            <a:schemeClr val="tx1"/>
                          </a:solidFill>
                        </a:rPr>
                        <a:t>b)</a:t>
                      </a:r>
                      <a:r>
                        <a:rPr lang="es-ES" sz="2000" dirty="0">
                          <a:solidFill>
                            <a:schemeClr val="tx1"/>
                          </a:solidFill>
                        </a:rPr>
                        <a:t> Su... </a:t>
                      </a:r>
                      <a:endParaRPr lang="x-none" sz="2000" dirty="0">
                        <a:solidFill>
                          <a:schemeClr val="tx1"/>
                        </a:solidFill>
                      </a:endParaRPr>
                    </a:p>
                  </a:txBody>
                  <a:tcPr anchor="ctr"/>
                </a:tc>
                <a:tc>
                  <a:txBody>
                    <a:bodyPr/>
                    <a:lstStyle/>
                    <a:p>
                      <a:pPr algn="ctr"/>
                      <a:r>
                        <a:rPr lang="x-none" sz="2000" dirty="0">
                          <a:solidFill>
                            <a:schemeClr val="tx1"/>
                          </a:solidFill>
                        </a:rPr>
                        <a:t>... </a:t>
                      </a:r>
                      <a:r>
                        <a:rPr lang="es-ES" sz="2000" dirty="0">
                          <a:solidFill>
                            <a:schemeClr val="tx1"/>
                          </a:solidFill>
                        </a:rPr>
                        <a:t>acuerda de momentos felices.</a:t>
                      </a:r>
                      <a:endParaRPr lang="x-none" sz="2000" dirty="0">
                        <a:solidFill>
                          <a:schemeClr val="tx1"/>
                        </a:solidFill>
                      </a:endParaRPr>
                    </a:p>
                  </a:txBody>
                  <a:tcPr anchor="ctr"/>
                </a:tc>
                <a:extLst>
                  <a:ext uri="{0D108BD9-81ED-4DB2-BD59-A6C34878D82A}">
                    <a16:rowId xmlns:a16="http://schemas.microsoft.com/office/drawing/2014/main" val="4291527649"/>
                  </a:ext>
                </a:extLst>
              </a:tr>
              <a:tr h="5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chemeClr val="tx1"/>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a) Se...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b) Su...</a:t>
                      </a:r>
                    </a:p>
                  </a:txBody>
                  <a:tcPr anchor="ctr"/>
                </a:tc>
                <a:tc>
                  <a:txBody>
                    <a:bodyPr/>
                    <a:lstStyle/>
                    <a:p>
                      <a:pPr algn="ctr"/>
                      <a:r>
                        <a:rPr lang="x-none" sz="2000" dirty="0">
                          <a:solidFill>
                            <a:schemeClr val="tx1"/>
                          </a:solidFill>
                        </a:rPr>
                        <a:t>... </a:t>
                      </a:r>
                      <a:r>
                        <a:rPr lang="es-ES" sz="2000" dirty="0">
                          <a:solidFill>
                            <a:schemeClr val="tx1"/>
                          </a:solidFill>
                        </a:rPr>
                        <a:t>hermano participa en el festival. </a:t>
                      </a:r>
                      <a:endParaRPr lang="x-none" sz="2000" dirty="0">
                        <a:solidFill>
                          <a:schemeClr val="tx1"/>
                        </a:solidFill>
                      </a:endParaRPr>
                    </a:p>
                  </a:txBody>
                  <a:tcPr anchor="ctr"/>
                </a:tc>
                <a:extLst>
                  <a:ext uri="{0D108BD9-81ED-4DB2-BD59-A6C34878D82A}">
                    <a16:rowId xmlns:a16="http://schemas.microsoft.com/office/drawing/2014/main" val="285853154"/>
                  </a:ext>
                </a:extLst>
              </a:tr>
            </a:tbl>
          </a:graphicData>
        </a:graphic>
      </p:graphicFrame>
      <p:sp>
        <p:nvSpPr>
          <p:cNvPr id="7" name="Anillo 6">
            <a:extLst>
              <a:ext uri="{FF2B5EF4-FFF2-40B4-BE49-F238E27FC236}">
                <a16:creationId xmlns:a16="http://schemas.microsoft.com/office/drawing/2014/main" id="{027AE092-C851-4443-893B-574472CBF817}"/>
              </a:ext>
            </a:extLst>
          </p:cNvPr>
          <p:cNvSpPr/>
          <p:nvPr/>
        </p:nvSpPr>
        <p:spPr>
          <a:xfrm>
            <a:off x="955635" y="1320723"/>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1" name="Anillo 40">
            <a:extLst>
              <a:ext uri="{FF2B5EF4-FFF2-40B4-BE49-F238E27FC236}">
                <a16:creationId xmlns:a16="http://schemas.microsoft.com/office/drawing/2014/main" id="{2049B358-B841-434C-9753-EE401A45EDD3}"/>
              </a:ext>
            </a:extLst>
          </p:cNvPr>
          <p:cNvSpPr/>
          <p:nvPr/>
        </p:nvSpPr>
        <p:spPr>
          <a:xfrm>
            <a:off x="955635" y="2334348"/>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2" name="Anillo 41">
            <a:extLst>
              <a:ext uri="{FF2B5EF4-FFF2-40B4-BE49-F238E27FC236}">
                <a16:creationId xmlns:a16="http://schemas.microsoft.com/office/drawing/2014/main" id="{DFEC26B7-52A8-2A42-84F3-787F61C3BB2D}"/>
              </a:ext>
            </a:extLst>
          </p:cNvPr>
          <p:cNvSpPr/>
          <p:nvPr/>
        </p:nvSpPr>
        <p:spPr>
          <a:xfrm>
            <a:off x="955634" y="3046569"/>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3" name="Anillo 42">
            <a:extLst>
              <a:ext uri="{FF2B5EF4-FFF2-40B4-BE49-F238E27FC236}">
                <a16:creationId xmlns:a16="http://schemas.microsoft.com/office/drawing/2014/main" id="{13207BA0-BE72-6243-AA8A-B3161371D6A0}"/>
              </a:ext>
            </a:extLst>
          </p:cNvPr>
          <p:cNvSpPr/>
          <p:nvPr/>
        </p:nvSpPr>
        <p:spPr>
          <a:xfrm>
            <a:off x="955633" y="3431316"/>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4" name="Anillo 43">
            <a:extLst>
              <a:ext uri="{FF2B5EF4-FFF2-40B4-BE49-F238E27FC236}">
                <a16:creationId xmlns:a16="http://schemas.microsoft.com/office/drawing/2014/main" id="{3868368E-C2C9-1A4B-97DF-DEAE3E22482E}"/>
              </a:ext>
            </a:extLst>
          </p:cNvPr>
          <p:cNvSpPr/>
          <p:nvPr/>
        </p:nvSpPr>
        <p:spPr>
          <a:xfrm>
            <a:off x="955632" y="4117362"/>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5" name="Anillo 44">
            <a:extLst>
              <a:ext uri="{FF2B5EF4-FFF2-40B4-BE49-F238E27FC236}">
                <a16:creationId xmlns:a16="http://schemas.microsoft.com/office/drawing/2014/main" id="{AAEDD677-3728-A444-B1B3-4EEC6AD1B2D8}"/>
              </a:ext>
            </a:extLst>
          </p:cNvPr>
          <p:cNvSpPr/>
          <p:nvPr/>
        </p:nvSpPr>
        <p:spPr>
          <a:xfrm>
            <a:off x="955631" y="5130987"/>
            <a:ext cx="824459"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46" name="CuadroTexto 45">
            <a:extLst>
              <a:ext uri="{FF2B5EF4-FFF2-40B4-BE49-F238E27FC236}">
                <a16:creationId xmlns:a16="http://schemas.microsoft.com/office/drawing/2014/main" id="{C68B9869-5EF3-0B49-A898-B9E3DB04B24A}"/>
              </a:ext>
            </a:extLst>
          </p:cNvPr>
          <p:cNvSpPr txBox="1"/>
          <p:nvPr/>
        </p:nvSpPr>
        <p:spPr>
          <a:xfrm>
            <a:off x="7827364" y="2084499"/>
            <a:ext cx="4161837" cy="707886"/>
          </a:xfrm>
          <a:prstGeom prst="rect">
            <a:avLst/>
          </a:prstGeom>
          <a:noFill/>
        </p:spPr>
        <p:txBody>
          <a:bodyPr wrap="square" rtlCol="0">
            <a:spAutoFit/>
          </a:bodyPr>
          <a:lstStyle/>
          <a:p>
            <a:r>
              <a:rPr lang="es-ES" sz="2000" dirty="0"/>
              <a:t>__________ prepares </a:t>
            </a:r>
            <a:r>
              <a:rPr lang="es-ES" sz="2000" dirty="0" err="1"/>
              <a:t>an</a:t>
            </a:r>
            <a:r>
              <a:rPr lang="es-ES" sz="2000" dirty="0"/>
              <a:t> altar </a:t>
            </a:r>
            <a:r>
              <a:rPr lang="es-ES" sz="2000" dirty="0" err="1"/>
              <a:t>with</a:t>
            </a:r>
            <a:r>
              <a:rPr lang="es-ES" sz="2000" dirty="0"/>
              <a:t> </a:t>
            </a:r>
            <a:r>
              <a:rPr lang="es-ES" sz="2000" dirty="0" err="1"/>
              <a:t>coloured</a:t>
            </a:r>
            <a:r>
              <a:rPr lang="es-ES" sz="2000" dirty="0"/>
              <a:t> </a:t>
            </a:r>
            <a:r>
              <a:rPr lang="es-ES" sz="2000" dirty="0" err="1"/>
              <a:t>papers</a:t>
            </a:r>
            <a:r>
              <a:rPr lang="es-ES" sz="2000" dirty="0"/>
              <a:t> and </a:t>
            </a:r>
            <a:r>
              <a:rPr lang="es-ES" sz="2000" dirty="0" err="1"/>
              <a:t>lights</a:t>
            </a:r>
            <a:r>
              <a:rPr lang="es-ES" sz="2000" dirty="0"/>
              <a:t>.</a:t>
            </a:r>
            <a:endParaRPr lang="x-none" sz="2000" dirty="0"/>
          </a:p>
        </p:txBody>
      </p:sp>
      <p:sp>
        <p:nvSpPr>
          <p:cNvPr id="47" name="CuadroTexto 46">
            <a:extLst>
              <a:ext uri="{FF2B5EF4-FFF2-40B4-BE49-F238E27FC236}">
                <a16:creationId xmlns:a16="http://schemas.microsoft.com/office/drawing/2014/main" id="{53EFB947-18CB-744B-9615-CF7A0A63ED13}"/>
              </a:ext>
            </a:extLst>
          </p:cNvPr>
          <p:cNvSpPr txBox="1"/>
          <p:nvPr/>
        </p:nvSpPr>
        <p:spPr>
          <a:xfrm>
            <a:off x="7861523" y="3547996"/>
            <a:ext cx="3794903" cy="707886"/>
          </a:xfrm>
          <a:prstGeom prst="rect">
            <a:avLst/>
          </a:prstGeom>
          <a:noFill/>
        </p:spPr>
        <p:txBody>
          <a:bodyPr wrap="square" rtlCol="0">
            <a:spAutoFit/>
          </a:bodyPr>
          <a:lstStyle/>
          <a:p>
            <a:r>
              <a:rPr lang="es-ES" sz="2000" dirty="0"/>
              <a:t>_____________ in </a:t>
            </a:r>
            <a:r>
              <a:rPr lang="es-ES" sz="2000" dirty="0" err="1"/>
              <a:t>the</a:t>
            </a:r>
            <a:r>
              <a:rPr lang="es-ES" sz="2000" dirty="0"/>
              <a:t> </a:t>
            </a:r>
            <a:r>
              <a:rPr lang="es-ES" sz="2000" dirty="0" err="1"/>
              <a:t>room</a:t>
            </a:r>
            <a:r>
              <a:rPr lang="es-ES" sz="2000" dirty="0"/>
              <a:t> to </a:t>
            </a:r>
            <a:r>
              <a:rPr lang="es-ES" sz="2000" dirty="0" err="1"/>
              <a:t>see</a:t>
            </a:r>
            <a:r>
              <a:rPr lang="es-ES" sz="2000" dirty="0"/>
              <a:t> </a:t>
            </a:r>
            <a:r>
              <a:rPr lang="es-ES" sz="2000" dirty="0" err="1"/>
              <a:t>the</a:t>
            </a:r>
            <a:r>
              <a:rPr lang="es-ES" sz="2000" dirty="0"/>
              <a:t> </a:t>
            </a:r>
            <a:r>
              <a:rPr lang="es-ES" sz="2000" dirty="0" err="1"/>
              <a:t>photos</a:t>
            </a:r>
            <a:r>
              <a:rPr lang="es-ES" sz="2000" dirty="0"/>
              <a:t>.</a:t>
            </a:r>
            <a:endParaRPr lang="x-none" sz="2000" dirty="0"/>
          </a:p>
        </p:txBody>
      </p:sp>
      <p:sp>
        <p:nvSpPr>
          <p:cNvPr id="48" name="CuadroTexto 47">
            <a:extLst>
              <a:ext uri="{FF2B5EF4-FFF2-40B4-BE49-F238E27FC236}">
                <a16:creationId xmlns:a16="http://schemas.microsoft.com/office/drawing/2014/main" id="{E2839408-2BF5-4045-8C63-95FE2D5457A5}"/>
              </a:ext>
            </a:extLst>
          </p:cNvPr>
          <p:cNvSpPr txBox="1"/>
          <p:nvPr/>
        </p:nvSpPr>
        <p:spPr>
          <a:xfrm>
            <a:off x="7922523" y="4235540"/>
            <a:ext cx="3794903" cy="707886"/>
          </a:xfrm>
          <a:prstGeom prst="rect">
            <a:avLst/>
          </a:prstGeom>
          <a:noFill/>
        </p:spPr>
        <p:txBody>
          <a:bodyPr wrap="square" rtlCol="0">
            <a:spAutoFit/>
          </a:bodyPr>
          <a:lstStyle/>
          <a:p>
            <a:r>
              <a:rPr lang="es-ES" sz="2000"/>
              <a:t>_______________ happy </a:t>
            </a:r>
            <a:r>
              <a:rPr lang="es-ES" sz="2000" dirty="0" err="1"/>
              <a:t>moments</a:t>
            </a:r>
            <a:r>
              <a:rPr lang="es-ES" sz="2000" dirty="0"/>
              <a:t>.</a:t>
            </a:r>
            <a:endParaRPr lang="x-none" sz="2000" dirty="0"/>
          </a:p>
        </p:txBody>
      </p:sp>
      <p:sp>
        <p:nvSpPr>
          <p:cNvPr id="49" name="CuadroTexto 48">
            <a:extLst>
              <a:ext uri="{FF2B5EF4-FFF2-40B4-BE49-F238E27FC236}">
                <a16:creationId xmlns:a16="http://schemas.microsoft.com/office/drawing/2014/main" id="{2C464884-07F4-E04D-9619-FBB31D2BDCC7}"/>
              </a:ext>
            </a:extLst>
          </p:cNvPr>
          <p:cNvSpPr txBox="1"/>
          <p:nvPr/>
        </p:nvSpPr>
        <p:spPr>
          <a:xfrm>
            <a:off x="7922523" y="4973716"/>
            <a:ext cx="3538385" cy="707886"/>
          </a:xfrm>
          <a:prstGeom prst="rect">
            <a:avLst/>
          </a:prstGeom>
          <a:noFill/>
        </p:spPr>
        <p:txBody>
          <a:bodyPr wrap="square" rtlCol="0">
            <a:spAutoFit/>
          </a:bodyPr>
          <a:lstStyle/>
          <a:p>
            <a:r>
              <a:rPr lang="es-ES" sz="2000" dirty="0"/>
              <a:t>___________ </a:t>
            </a:r>
            <a:r>
              <a:rPr lang="es-ES" sz="2000" dirty="0" err="1"/>
              <a:t>participates</a:t>
            </a:r>
            <a:r>
              <a:rPr lang="es-ES" sz="2000" dirty="0"/>
              <a:t> in </a:t>
            </a:r>
            <a:r>
              <a:rPr lang="es-ES" sz="2000" dirty="0" err="1"/>
              <a:t>the</a:t>
            </a:r>
            <a:r>
              <a:rPr lang="es-ES" sz="2000" dirty="0"/>
              <a:t> festival.</a:t>
            </a:r>
            <a:endParaRPr lang="x-none" sz="2000" dirty="0"/>
          </a:p>
        </p:txBody>
      </p:sp>
      <p:sp>
        <p:nvSpPr>
          <p:cNvPr id="50" name="CuadroTexto 49">
            <a:extLst>
              <a:ext uri="{FF2B5EF4-FFF2-40B4-BE49-F238E27FC236}">
                <a16:creationId xmlns:a16="http://schemas.microsoft.com/office/drawing/2014/main" id="{66C2F96B-E631-444E-89F2-049808B2FAC5}"/>
              </a:ext>
            </a:extLst>
          </p:cNvPr>
          <p:cNvSpPr txBox="1"/>
          <p:nvPr/>
        </p:nvSpPr>
        <p:spPr>
          <a:xfrm>
            <a:off x="7894919" y="2959198"/>
            <a:ext cx="3794903" cy="400110"/>
          </a:xfrm>
          <a:prstGeom prst="rect">
            <a:avLst/>
          </a:prstGeom>
          <a:noFill/>
        </p:spPr>
        <p:txBody>
          <a:bodyPr wrap="square" rtlCol="0">
            <a:spAutoFit/>
          </a:bodyPr>
          <a:lstStyle/>
          <a:p>
            <a:r>
              <a:rPr lang="es-ES" sz="2000" dirty="0"/>
              <a:t>_________ </a:t>
            </a:r>
            <a:r>
              <a:rPr lang="es-ES" sz="2000" dirty="0" err="1"/>
              <a:t>is</a:t>
            </a:r>
            <a:r>
              <a:rPr lang="es-ES" sz="2000" dirty="0"/>
              <a:t> full of </a:t>
            </a:r>
            <a:r>
              <a:rPr lang="es-ES" sz="2000" dirty="0" err="1"/>
              <a:t>flowers</a:t>
            </a:r>
            <a:r>
              <a:rPr lang="es-ES" sz="2000" dirty="0"/>
              <a:t>.</a:t>
            </a:r>
            <a:endParaRPr lang="x-none" sz="2000" dirty="0"/>
          </a:p>
        </p:txBody>
      </p:sp>
      <p:pic>
        <p:nvPicPr>
          <p:cNvPr id="5" name="Imagen 4">
            <a:extLst>
              <a:ext uri="{FF2B5EF4-FFF2-40B4-BE49-F238E27FC236}">
                <a16:creationId xmlns:a16="http://schemas.microsoft.com/office/drawing/2014/main" id="{34E68048-5E6A-744B-B7AA-DDABE9B19B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77457" y="3757944"/>
            <a:ext cx="1193056" cy="2039294"/>
          </a:xfrm>
          <a:prstGeom prst="rect">
            <a:avLst/>
          </a:prstGeom>
        </p:spPr>
      </p:pic>
      <p:pic>
        <p:nvPicPr>
          <p:cNvPr id="8" name="Imagen 7">
            <a:extLst>
              <a:ext uri="{FF2B5EF4-FFF2-40B4-BE49-F238E27FC236}">
                <a16:creationId xmlns:a16="http://schemas.microsoft.com/office/drawing/2014/main" id="{EF25E498-5819-7A48-BCBD-7A061421D24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77082" y="5526963"/>
            <a:ext cx="2026302" cy="797277"/>
          </a:xfrm>
          <a:prstGeom prst="rect">
            <a:avLst/>
          </a:prstGeom>
        </p:spPr>
      </p:pic>
      <p:pic>
        <p:nvPicPr>
          <p:cNvPr id="11" name="Imagen 10">
            <a:extLst>
              <a:ext uri="{FF2B5EF4-FFF2-40B4-BE49-F238E27FC236}">
                <a16:creationId xmlns:a16="http://schemas.microsoft.com/office/drawing/2014/main" id="{4234630C-3D88-4D4F-B414-DBA422501078}"/>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872879" y="5760688"/>
            <a:ext cx="2588029" cy="600722"/>
          </a:xfrm>
          <a:prstGeom prst="rect">
            <a:avLst/>
          </a:prstGeom>
        </p:spPr>
      </p:pic>
      <p:sp>
        <p:nvSpPr>
          <p:cNvPr id="21" name="CuadroTexto 20">
            <a:extLst>
              <a:ext uri="{FF2B5EF4-FFF2-40B4-BE49-F238E27FC236}">
                <a16:creationId xmlns:a16="http://schemas.microsoft.com/office/drawing/2014/main" id="{0DB3E22A-AAA2-1548-9290-04906309C55C}"/>
              </a:ext>
            </a:extLst>
          </p:cNvPr>
          <p:cNvSpPr txBox="1"/>
          <p:nvPr/>
        </p:nvSpPr>
        <p:spPr>
          <a:xfrm>
            <a:off x="7894919" y="1292151"/>
            <a:ext cx="1519200" cy="400110"/>
          </a:xfrm>
          <a:prstGeom prst="rect">
            <a:avLst/>
          </a:prstGeom>
          <a:noFill/>
        </p:spPr>
        <p:txBody>
          <a:bodyPr wrap="square" rtlCol="0">
            <a:spAutoFit/>
          </a:bodyPr>
          <a:lstStyle/>
          <a:p>
            <a:r>
              <a:rPr lang="es-ES" sz="2000" b="1" dirty="0" err="1"/>
              <a:t>She</a:t>
            </a:r>
            <a:r>
              <a:rPr lang="es-ES" sz="2000" b="1" dirty="0"/>
              <a:t> </a:t>
            </a:r>
            <a:r>
              <a:rPr lang="es-ES" sz="2000" b="1" dirty="0" err="1"/>
              <a:t>stays</a:t>
            </a:r>
            <a:endParaRPr lang="x-none" sz="2000" b="1" dirty="0"/>
          </a:p>
        </p:txBody>
      </p:sp>
      <p:sp>
        <p:nvSpPr>
          <p:cNvPr id="22" name="CuadroTexto 21">
            <a:extLst>
              <a:ext uri="{FF2B5EF4-FFF2-40B4-BE49-F238E27FC236}">
                <a16:creationId xmlns:a16="http://schemas.microsoft.com/office/drawing/2014/main" id="{44E1488C-95D7-104B-A97D-4D05C8935CDB}"/>
              </a:ext>
            </a:extLst>
          </p:cNvPr>
          <p:cNvSpPr txBox="1"/>
          <p:nvPr/>
        </p:nvSpPr>
        <p:spPr>
          <a:xfrm>
            <a:off x="7849478" y="2082966"/>
            <a:ext cx="1519200" cy="400110"/>
          </a:xfrm>
          <a:prstGeom prst="rect">
            <a:avLst/>
          </a:prstGeom>
          <a:noFill/>
        </p:spPr>
        <p:txBody>
          <a:bodyPr wrap="square" rtlCol="0">
            <a:spAutoFit/>
          </a:bodyPr>
          <a:lstStyle/>
          <a:p>
            <a:r>
              <a:rPr lang="es-ES" sz="2000" b="1" dirty="0" err="1"/>
              <a:t>Her</a:t>
            </a:r>
            <a:r>
              <a:rPr lang="es-ES" sz="2000" b="1" dirty="0"/>
              <a:t> </a:t>
            </a:r>
            <a:r>
              <a:rPr lang="es-ES" sz="2000" b="1" dirty="0" err="1"/>
              <a:t>family</a:t>
            </a:r>
            <a:endParaRPr lang="x-none" sz="2000" b="1" dirty="0"/>
          </a:p>
        </p:txBody>
      </p:sp>
      <p:sp>
        <p:nvSpPr>
          <p:cNvPr id="23" name="CuadroTexto 22">
            <a:extLst>
              <a:ext uri="{FF2B5EF4-FFF2-40B4-BE49-F238E27FC236}">
                <a16:creationId xmlns:a16="http://schemas.microsoft.com/office/drawing/2014/main" id="{2978D44D-5404-7441-9AD4-39B7F702E974}"/>
              </a:ext>
            </a:extLst>
          </p:cNvPr>
          <p:cNvSpPr txBox="1"/>
          <p:nvPr/>
        </p:nvSpPr>
        <p:spPr>
          <a:xfrm>
            <a:off x="7827364" y="2932026"/>
            <a:ext cx="1591278" cy="400110"/>
          </a:xfrm>
          <a:prstGeom prst="rect">
            <a:avLst/>
          </a:prstGeom>
          <a:noFill/>
        </p:spPr>
        <p:txBody>
          <a:bodyPr wrap="square" rtlCol="0">
            <a:spAutoFit/>
          </a:bodyPr>
          <a:lstStyle/>
          <a:p>
            <a:r>
              <a:rPr lang="es-ES" sz="2000" b="1" dirty="0" err="1"/>
              <a:t>Her</a:t>
            </a:r>
            <a:r>
              <a:rPr lang="es-ES" sz="2000" b="1" dirty="0"/>
              <a:t> </a:t>
            </a:r>
            <a:r>
              <a:rPr lang="es-ES" sz="2000" b="1" dirty="0" err="1"/>
              <a:t>house</a:t>
            </a:r>
            <a:endParaRPr lang="x-none" sz="2000" b="1" dirty="0"/>
          </a:p>
        </p:txBody>
      </p:sp>
      <p:sp>
        <p:nvSpPr>
          <p:cNvPr id="25" name="CuadroTexto 24">
            <a:extLst>
              <a:ext uri="{FF2B5EF4-FFF2-40B4-BE49-F238E27FC236}">
                <a16:creationId xmlns:a16="http://schemas.microsoft.com/office/drawing/2014/main" id="{76C88E32-182E-974E-8311-309CC5DCFC3D}"/>
              </a:ext>
            </a:extLst>
          </p:cNvPr>
          <p:cNvSpPr txBox="1"/>
          <p:nvPr/>
        </p:nvSpPr>
        <p:spPr>
          <a:xfrm>
            <a:off x="7849478" y="3532094"/>
            <a:ext cx="1909496" cy="400110"/>
          </a:xfrm>
          <a:prstGeom prst="rect">
            <a:avLst/>
          </a:prstGeom>
          <a:noFill/>
        </p:spPr>
        <p:txBody>
          <a:bodyPr wrap="square" rtlCol="0">
            <a:spAutoFit/>
          </a:bodyPr>
          <a:lstStyle/>
          <a:p>
            <a:r>
              <a:rPr lang="es-ES" sz="2000" b="1" dirty="0" err="1"/>
              <a:t>She</a:t>
            </a:r>
            <a:r>
              <a:rPr lang="es-ES" sz="2000" b="1" dirty="0"/>
              <a:t> </a:t>
            </a:r>
            <a:r>
              <a:rPr lang="es-ES" sz="2000" b="1" dirty="0" err="1"/>
              <a:t>sits</a:t>
            </a:r>
            <a:r>
              <a:rPr lang="es-ES" sz="2000" b="1" dirty="0"/>
              <a:t> </a:t>
            </a:r>
            <a:r>
              <a:rPr lang="es-ES" sz="2000" b="1" dirty="0" err="1"/>
              <a:t>down</a:t>
            </a:r>
            <a:endParaRPr lang="x-none" sz="2000" b="1" dirty="0"/>
          </a:p>
        </p:txBody>
      </p:sp>
      <p:sp>
        <p:nvSpPr>
          <p:cNvPr id="26" name="CuadroTexto 25">
            <a:extLst>
              <a:ext uri="{FF2B5EF4-FFF2-40B4-BE49-F238E27FC236}">
                <a16:creationId xmlns:a16="http://schemas.microsoft.com/office/drawing/2014/main" id="{C3D938C0-5BE8-7546-94CE-679B8B69A916}"/>
              </a:ext>
            </a:extLst>
          </p:cNvPr>
          <p:cNvSpPr txBox="1"/>
          <p:nvPr/>
        </p:nvSpPr>
        <p:spPr>
          <a:xfrm>
            <a:off x="7870464" y="4232811"/>
            <a:ext cx="2512660" cy="400110"/>
          </a:xfrm>
          <a:prstGeom prst="rect">
            <a:avLst/>
          </a:prstGeom>
          <a:noFill/>
        </p:spPr>
        <p:txBody>
          <a:bodyPr wrap="square" rtlCol="0">
            <a:spAutoFit/>
          </a:bodyPr>
          <a:lstStyle/>
          <a:p>
            <a:r>
              <a:rPr lang="es-ES" sz="2000" b="1" dirty="0" err="1"/>
              <a:t>She</a:t>
            </a:r>
            <a:r>
              <a:rPr lang="es-ES" sz="2000" b="1" dirty="0"/>
              <a:t> </a:t>
            </a:r>
            <a:r>
              <a:rPr lang="es-ES" sz="2000" b="1" dirty="0" err="1"/>
              <a:t>remembers</a:t>
            </a:r>
            <a:endParaRPr lang="x-none" sz="2000" b="1" dirty="0"/>
          </a:p>
        </p:txBody>
      </p:sp>
      <p:sp>
        <p:nvSpPr>
          <p:cNvPr id="27" name="CuadroTexto 26">
            <a:extLst>
              <a:ext uri="{FF2B5EF4-FFF2-40B4-BE49-F238E27FC236}">
                <a16:creationId xmlns:a16="http://schemas.microsoft.com/office/drawing/2014/main" id="{C1556422-4254-9647-B2A5-FD7817189EF8}"/>
              </a:ext>
            </a:extLst>
          </p:cNvPr>
          <p:cNvSpPr txBox="1"/>
          <p:nvPr/>
        </p:nvSpPr>
        <p:spPr>
          <a:xfrm>
            <a:off x="7922523" y="4938745"/>
            <a:ext cx="1668874" cy="400110"/>
          </a:xfrm>
          <a:prstGeom prst="rect">
            <a:avLst/>
          </a:prstGeom>
          <a:noFill/>
        </p:spPr>
        <p:txBody>
          <a:bodyPr wrap="square" rtlCol="0">
            <a:spAutoFit/>
          </a:bodyPr>
          <a:lstStyle/>
          <a:p>
            <a:r>
              <a:rPr lang="es-ES" sz="2000" b="1" dirty="0" err="1"/>
              <a:t>Her</a:t>
            </a:r>
            <a:r>
              <a:rPr lang="es-ES" sz="2000" b="1" dirty="0"/>
              <a:t> </a:t>
            </a:r>
            <a:r>
              <a:rPr lang="es-ES" sz="2000" b="1" dirty="0" err="1"/>
              <a:t>brother</a:t>
            </a:r>
            <a:endParaRPr lang="x-none" sz="2000" b="1" dirty="0"/>
          </a:p>
        </p:txBody>
      </p:sp>
      <p:sp>
        <p:nvSpPr>
          <p:cNvPr id="6" name="TextBox 5"/>
          <p:cNvSpPr txBox="1"/>
          <p:nvPr/>
        </p:nvSpPr>
        <p:spPr>
          <a:xfrm>
            <a:off x="3561443" y="5659631"/>
            <a:ext cx="5175587" cy="707886"/>
          </a:xfrm>
          <a:prstGeom prst="rect">
            <a:avLst/>
          </a:prstGeom>
          <a:solidFill>
            <a:schemeClr val="accent4">
              <a:lumMod val="20000"/>
              <a:lumOff val="80000"/>
            </a:schemeClr>
          </a:solidFill>
        </p:spPr>
        <p:txBody>
          <a:bodyPr wrap="square" rtlCol="0">
            <a:spAutoFit/>
          </a:bodyPr>
          <a:lstStyle/>
          <a:p>
            <a:r>
              <a:rPr lang="en-GB" sz="2000"/>
              <a:t>*An altar is a type of table used for religious ceremonies or spiritual offerings.</a:t>
            </a:r>
          </a:p>
        </p:txBody>
      </p:sp>
    </p:spTree>
    <p:extLst>
      <p:ext uri="{BB962C8B-B14F-4D97-AF65-F5344CB8AC3E}">
        <p14:creationId xmlns:p14="http://schemas.microsoft.com/office/powerpoint/2010/main" val="33376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42" grpId="0" animBg="1"/>
      <p:bldP spid="43" grpId="0" animBg="1"/>
      <p:bldP spid="44" grpId="0" animBg="1"/>
      <p:bldP spid="45" grpId="0" animBg="1"/>
      <p:bldP spid="22" grpId="0"/>
      <p:bldP spid="23"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CC71740-44FF-3A4C-801E-59B86A75BD62}"/>
              </a:ext>
            </a:extLst>
          </p:cNvPr>
          <p:cNvSpPr/>
          <p:nvPr/>
        </p:nvSpPr>
        <p:spPr>
          <a:xfrm>
            <a:off x="9781346" y="258166"/>
            <a:ext cx="2146797"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9781346" y="272544"/>
            <a:ext cx="2146798" cy="400920"/>
          </a:xfrm>
          <a:solidFill>
            <a:srgbClr val="C00000"/>
          </a:solidFill>
          <a:ln>
            <a:solidFill>
              <a:schemeClr val="accent1"/>
            </a:solidFill>
          </a:ln>
        </p:spPr>
        <p:txBody>
          <a:bodyPr>
            <a:normAutofit/>
          </a:bodyPr>
          <a:lstStyle/>
          <a:p>
            <a:r>
              <a:rPr lang="x-none" sz="2000" b="1" dirty="0">
                <a:solidFill>
                  <a:schemeClr val="bg1"/>
                </a:solidFill>
              </a:rPr>
              <a:t>escuchar</a:t>
            </a:r>
            <a:r>
              <a:rPr lang="en-GB" sz="2000" b="1" dirty="0">
                <a:solidFill>
                  <a:schemeClr val="bg1"/>
                </a:solidFill>
              </a:rPr>
              <a:t> / leer</a:t>
            </a:r>
            <a:endParaRPr lang="x-none" sz="2000" b="1" dirty="0">
              <a:solidFill>
                <a:schemeClr val="bg1"/>
              </a:solidFill>
            </a:endParaRPr>
          </a:p>
        </p:txBody>
      </p:sp>
      <p:sp>
        <p:nvSpPr>
          <p:cNvPr id="5" name="CuadroTexto 4">
            <a:extLst>
              <a:ext uri="{FF2B5EF4-FFF2-40B4-BE49-F238E27FC236}">
                <a16:creationId xmlns:a16="http://schemas.microsoft.com/office/drawing/2014/main" id="{2A20777D-6E22-4D41-A619-86DF31149B8C}"/>
              </a:ext>
            </a:extLst>
          </p:cNvPr>
          <p:cNvSpPr txBox="1"/>
          <p:nvPr/>
        </p:nvSpPr>
        <p:spPr>
          <a:xfrm>
            <a:off x="147945" y="181014"/>
            <a:ext cx="54773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Lee las </a:t>
            </a:r>
            <a:r>
              <a:rPr kumimoji="0" lang="en-GB" sz="2200" b="1" i="0" u="none" strike="noStrike" kern="1200" cap="none" spc="0" normalizeH="0" baseline="0" noProof="0" dirty="0" err="1">
                <a:ln>
                  <a:noFill/>
                </a:ln>
                <a:effectLst/>
                <a:uLnTx/>
                <a:uFillTx/>
                <a:latin typeface="Century Gothic" panose="020F0302020204030204"/>
                <a:ea typeface="+mn-ea"/>
                <a:cs typeface="+mn-cs"/>
              </a:rPr>
              <a:t>frases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sobre</a:t>
            </a:r>
            <a:r>
              <a:rPr kumimoji="0" lang="en-GB" sz="2200" b="1" i="0" u="none" strike="noStrike" kern="1200" cap="none" spc="0" normalizeH="0" baseline="0" noProof="0" dirty="0">
                <a:ln>
                  <a:noFill/>
                </a:ln>
                <a:effectLst/>
                <a:uLnTx/>
                <a:uFillTx/>
                <a:latin typeface="Century Gothic" panose="020F0302020204030204"/>
                <a:ea typeface="+mn-ea"/>
                <a:cs typeface="+mn-cs"/>
              </a:rPr>
              <a:t> el Día de Muertos.</a:t>
            </a:r>
            <a:endParaRPr lang="en-GB" sz="2200" b="1" dirty="0">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a:t>
            </a:r>
            <a:r>
              <a:rPr lang="en-GB" sz="2200" b="1" dirty="0">
                <a:latin typeface="Century Gothic" panose="020F0302020204030204"/>
              </a:rPr>
              <a:t>C</a:t>
            </a:r>
            <a:r>
              <a:rPr kumimoji="0" lang="x-none" sz="2200" b="1" i="0" u="none" strike="noStrike" kern="1200" cap="none" spc="0" normalizeH="0" baseline="0" noProof="0" dirty="0">
                <a:ln>
                  <a:noFill/>
                </a:ln>
                <a:effectLst/>
                <a:uLnTx/>
                <a:uFillTx/>
                <a:latin typeface="Century Gothic" panose="020F0302020204030204"/>
                <a:ea typeface="+mn-ea"/>
                <a:cs typeface="+mn-cs"/>
              </a:rPr>
              <a:t>uál es la opción correcta</a:t>
            </a:r>
            <a:r>
              <a:rPr lang="en-GB" sz="2200" b="1" dirty="0">
                <a:latin typeface="Century Gothic" panose="020F0302020204030204"/>
              </a:rPr>
              <a:t>?</a:t>
            </a:r>
            <a:endParaRPr kumimoji="0" lang="x-none" sz="22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744126362"/>
              </p:ext>
            </p:extLst>
          </p:nvPr>
        </p:nvGraphicFramePr>
        <p:xfrm>
          <a:off x="263858" y="1419380"/>
          <a:ext cx="5693935" cy="4753861"/>
        </p:xfrm>
        <a:graphic>
          <a:graphicData uri="http://schemas.openxmlformats.org/drawingml/2006/table">
            <a:tbl>
              <a:tblPr firstRow="1" bandRow="1">
                <a:tableStyleId>{5DA37D80-6434-44D0-A028-1B22A696006F}</a:tableStyleId>
              </a:tblPr>
              <a:tblGrid>
                <a:gridCol w="650542">
                  <a:extLst>
                    <a:ext uri="{9D8B030D-6E8A-4147-A177-3AD203B41FA5}">
                      <a16:colId xmlns:a16="http://schemas.microsoft.com/office/drawing/2014/main" val="3373404141"/>
                    </a:ext>
                  </a:extLst>
                </a:gridCol>
                <a:gridCol w="528918">
                  <a:extLst>
                    <a:ext uri="{9D8B030D-6E8A-4147-A177-3AD203B41FA5}">
                      <a16:colId xmlns:a16="http://schemas.microsoft.com/office/drawing/2014/main" val="866668155"/>
                    </a:ext>
                  </a:extLst>
                </a:gridCol>
                <a:gridCol w="4514475">
                  <a:extLst>
                    <a:ext uri="{9D8B030D-6E8A-4147-A177-3AD203B41FA5}">
                      <a16:colId xmlns:a16="http://schemas.microsoft.com/office/drawing/2014/main" val="1836302954"/>
                    </a:ext>
                  </a:extLst>
                </a:gridCol>
              </a:tblGrid>
              <a:tr h="445515">
                <a:tc>
                  <a:txBody>
                    <a:bodyPr/>
                    <a:lstStyle/>
                    <a:p>
                      <a:endParaRPr lang="x-none" dirty="0">
                        <a:solidFill>
                          <a:schemeClr val="tx1"/>
                        </a:solidFill>
                      </a:endParaRPr>
                    </a:p>
                  </a:txBody>
                  <a:tcPr/>
                </a:tc>
                <a:tc>
                  <a:txBody>
                    <a:bodyPr/>
                    <a:lstStyle/>
                    <a:p>
                      <a:pPr algn="ctr"/>
                      <a:endParaRPr lang="x-none" sz="2000" b="0" dirty="0">
                        <a:solidFill>
                          <a:schemeClr val="tx1"/>
                        </a:solidFill>
                      </a:endParaRPr>
                    </a:p>
                  </a:txBody>
                  <a:tcPr anchor="ctr"/>
                </a:tc>
                <a:tc>
                  <a:txBody>
                    <a:bodyPr/>
                    <a:lstStyle/>
                    <a:p>
                      <a:pPr algn="ctr"/>
                      <a:r>
                        <a:rPr lang="x-none" sz="2000" b="0" dirty="0">
                          <a:solidFill>
                            <a:schemeClr val="tx1"/>
                          </a:solidFill>
                        </a:rPr>
                        <a:t>¿Cuál es la opción correcta?</a:t>
                      </a:r>
                    </a:p>
                  </a:txBody>
                  <a:tcPr anchor="ctr"/>
                </a:tc>
                <a:extLst>
                  <a:ext uri="{0D108BD9-81ED-4DB2-BD59-A6C34878D82A}">
                    <a16:rowId xmlns:a16="http://schemas.microsoft.com/office/drawing/2014/main" val="2827145701"/>
                  </a:ext>
                </a:extLst>
              </a:tr>
              <a:tr h="986026">
                <a:tc>
                  <a:txBody>
                    <a:bodyPr/>
                    <a:lstStyle/>
                    <a:p>
                      <a:endParaRPr lang="x-none" dirty="0">
                        <a:solidFill>
                          <a:schemeClr val="tx1"/>
                        </a:solidFill>
                      </a:endParaRPr>
                    </a:p>
                  </a:txBody>
                  <a:tcPr/>
                </a:tc>
                <a:tc>
                  <a:txBody>
                    <a:bodyPr/>
                    <a:lstStyle/>
                    <a:p>
                      <a:pPr algn="l"/>
                      <a:endParaRPr lang="x-none" sz="2000">
                        <a:solidFill>
                          <a:schemeClr val="tx1"/>
                        </a:solidFill>
                      </a:endParaRPr>
                    </a:p>
                  </a:txBody>
                  <a:tcPr anchor="ctr"/>
                </a:tc>
                <a:tc>
                  <a:txBody>
                    <a:bodyPr/>
                    <a:lstStyle/>
                    <a:p>
                      <a:pPr marL="457200" indent="-457200" algn="l">
                        <a:buAutoNum type="alphaLcParenR"/>
                      </a:pPr>
                      <a:r>
                        <a:rPr lang="en-GB" sz="2000" dirty="0">
                          <a:solidFill>
                            <a:schemeClr val="tx1"/>
                          </a:solidFill>
                        </a:rPr>
                        <a:t>…</a:t>
                      </a:r>
                      <a:r>
                        <a:rPr lang="es-ES" sz="2000" dirty="0">
                          <a:solidFill>
                            <a:schemeClr val="tx1"/>
                          </a:solidFill>
                        </a:rPr>
                        <a:t>tradición es muy conocida.</a:t>
                      </a:r>
                      <a:endParaRPr lang="x-none" sz="2000" dirty="0">
                        <a:solidFill>
                          <a:schemeClr val="tx1"/>
                        </a:solidFill>
                      </a:endParaRPr>
                    </a:p>
                    <a:p>
                      <a:pPr algn="l"/>
                      <a:r>
                        <a:rPr lang="x-none" sz="2000" dirty="0">
                          <a:solidFill>
                            <a:schemeClr val="tx1"/>
                          </a:solidFill>
                        </a:rPr>
                        <a:t>b) </a:t>
                      </a:r>
                      <a:r>
                        <a:rPr lang="en-GB" sz="2000" dirty="0">
                          <a:solidFill>
                            <a:schemeClr val="tx1"/>
                          </a:solidFill>
                        </a:rPr>
                        <a:t>  </a:t>
                      </a:r>
                      <a:r>
                        <a:rPr lang="x-none" sz="2000" dirty="0">
                          <a:solidFill>
                            <a:schemeClr val="tx1"/>
                          </a:solidFill>
                        </a:rPr>
                        <a:t>... </a:t>
                      </a:r>
                      <a:r>
                        <a:rPr lang="es-ES" sz="2000" dirty="0">
                          <a:solidFill>
                            <a:schemeClr val="tx1"/>
                          </a:solidFill>
                        </a:rPr>
                        <a:t>prepara para la fiesta.</a:t>
                      </a:r>
                      <a:endParaRPr lang="x-none" sz="2000" dirty="0">
                        <a:solidFill>
                          <a:schemeClr val="tx1"/>
                        </a:solidFill>
                      </a:endParaRPr>
                    </a:p>
                  </a:txBody>
                  <a:tcPr anchor="ctr"/>
                </a:tc>
                <a:extLst>
                  <a:ext uri="{0D108BD9-81ED-4DB2-BD59-A6C34878D82A}">
                    <a16:rowId xmlns:a16="http://schemas.microsoft.com/office/drawing/2014/main" val="1500653463"/>
                  </a:ext>
                </a:extLst>
              </a:tr>
              <a:tr h="986026">
                <a:tc>
                  <a:txBody>
                    <a:bodyPr/>
                    <a:lstStyle/>
                    <a:p>
                      <a:endParaRPr lang="x-none">
                        <a:solidFill>
                          <a:schemeClr val="tx1"/>
                        </a:solidFill>
                      </a:endParaRPr>
                    </a:p>
                  </a:txBody>
                  <a:tcPr/>
                </a:tc>
                <a:tc>
                  <a:txBody>
                    <a:bodyPr/>
                    <a:lstStyle/>
                    <a:p>
                      <a:pPr marL="457200" indent="-457200" algn="l">
                        <a:buFont typeface="+mj-lt"/>
                        <a:buAutoNum type="alphaLcParenR"/>
                      </a:pPr>
                      <a:endParaRPr lang="x-none" sz="2000">
                        <a:solidFill>
                          <a:schemeClr val="tx1"/>
                        </a:solidFill>
                      </a:endParaRPr>
                    </a:p>
                  </a:txBody>
                  <a:tcPr anchor="ctr"/>
                </a:tc>
                <a:tc>
                  <a:txBody>
                    <a:bodyPr/>
                    <a:lstStyle/>
                    <a:p>
                      <a:pPr marL="457200" indent="-457200" algn="l">
                        <a:buAutoNum type="alphaLcParenR"/>
                      </a:pPr>
                      <a:r>
                        <a:rPr lang="x-none" sz="2000" dirty="0">
                          <a:solidFill>
                            <a:schemeClr val="tx1"/>
                          </a:solidFill>
                        </a:rPr>
                        <a:t>... </a:t>
                      </a:r>
                      <a:r>
                        <a:rPr lang="es-ES" sz="2000" dirty="0">
                          <a:solidFill>
                            <a:schemeClr val="tx1"/>
                          </a:solidFill>
                        </a:rPr>
                        <a:t>levanta temprano para ayudar.</a:t>
                      </a:r>
                      <a:endParaRPr lang="en-GB" sz="2000" dirty="0">
                        <a:solidFill>
                          <a:schemeClr val="tx1"/>
                        </a:solidFill>
                      </a:endParaRPr>
                    </a:p>
                    <a:p>
                      <a:pPr marL="457200" indent="-457200" algn="l">
                        <a:buFont typeface="+mj-lt"/>
                        <a:buAutoNum type="alphaLcParenR"/>
                      </a:pPr>
                      <a:r>
                        <a:rPr lang="en-GB" sz="2000" dirty="0">
                          <a:solidFill>
                            <a:schemeClr val="tx1"/>
                          </a:solidFill>
                        </a:rPr>
                        <a:t>… </a:t>
                      </a:r>
                      <a:r>
                        <a:rPr lang="en-GB" sz="2000" dirty="0" err="1">
                          <a:solidFill>
                            <a:schemeClr val="tx1"/>
                          </a:solidFill>
                        </a:rPr>
                        <a:t>abuela</a:t>
                      </a:r>
                      <a:r>
                        <a:rPr lang="en-GB" sz="2000" dirty="0">
                          <a:solidFill>
                            <a:schemeClr val="tx1"/>
                          </a:solidFill>
                        </a:rPr>
                        <a:t> </a:t>
                      </a:r>
                      <a:r>
                        <a:rPr lang="en-GB" sz="2000" dirty="0" err="1">
                          <a:solidFill>
                            <a:schemeClr val="tx1"/>
                          </a:solidFill>
                        </a:rPr>
                        <a:t>prepara</a:t>
                      </a:r>
                      <a:r>
                        <a:rPr lang="en-GB" sz="2000" dirty="0">
                          <a:solidFill>
                            <a:schemeClr val="tx1"/>
                          </a:solidFill>
                        </a:rPr>
                        <a:t> la comida.</a:t>
                      </a:r>
                      <a:endParaRPr lang="x-none" sz="2000" dirty="0">
                        <a:solidFill>
                          <a:schemeClr val="tx1"/>
                        </a:solidFill>
                      </a:endParaRPr>
                    </a:p>
                  </a:txBody>
                  <a:tcPr anchor="ctr"/>
                </a:tc>
                <a:extLst>
                  <a:ext uri="{0D108BD9-81ED-4DB2-BD59-A6C34878D82A}">
                    <a16:rowId xmlns:a16="http://schemas.microsoft.com/office/drawing/2014/main" val="208298895"/>
                  </a:ext>
                </a:extLst>
              </a:tr>
              <a:tr h="986026">
                <a:tc>
                  <a:txBody>
                    <a:bodyPr/>
                    <a:lstStyle/>
                    <a:p>
                      <a:endParaRPr lang="x-none">
                        <a:solidFill>
                          <a:schemeClr val="tx1"/>
                        </a:solidFill>
                      </a:endParaRPr>
                    </a:p>
                  </a:txBody>
                  <a:tcPr/>
                </a:tc>
                <a:tc>
                  <a:txBody>
                    <a:bodyPr/>
                    <a:lstStyle/>
                    <a:p>
                      <a:pPr marL="457200" indent="-457200" algn="l">
                        <a:buAutoNum type="alphaLcParenR"/>
                      </a:pPr>
                      <a:endParaRPr lang="x-none" sz="2000">
                        <a:solidFill>
                          <a:schemeClr val="tx1"/>
                        </a:solidFill>
                      </a:endParaRPr>
                    </a:p>
                  </a:txBody>
                  <a:tcPr anchor="ctr"/>
                </a:tc>
                <a:tc>
                  <a:txBody>
                    <a:bodyPr/>
                    <a:lstStyle/>
                    <a:p>
                      <a:pPr marL="457200" indent="-457200" algn="l">
                        <a:buAutoNum type="alphaLcParenR"/>
                      </a:pPr>
                      <a:r>
                        <a:rPr lang="x-none" sz="2000" dirty="0">
                          <a:solidFill>
                            <a:schemeClr val="tx1"/>
                          </a:solidFill>
                        </a:rPr>
                        <a:t>...</a:t>
                      </a:r>
                      <a:r>
                        <a:rPr lang="es-ES" sz="2000" dirty="0">
                          <a:solidFill>
                            <a:schemeClr val="tx1"/>
                          </a:solidFill>
                        </a:rPr>
                        <a:t> </a:t>
                      </a:r>
                      <a:r>
                        <a:rPr lang="x-none" sz="2000" dirty="0">
                          <a:solidFill>
                            <a:schemeClr val="tx1"/>
                          </a:solidFill>
                        </a:rPr>
                        <a:t> </a:t>
                      </a:r>
                      <a:r>
                        <a:rPr lang="en-GB" sz="2000" dirty="0" err="1">
                          <a:solidFill>
                            <a:schemeClr val="tx1"/>
                          </a:solidFill>
                        </a:rPr>
                        <a:t>sienta</a:t>
                      </a:r>
                      <a:r>
                        <a:rPr lang="en-GB" sz="2000" dirty="0">
                          <a:solidFill>
                            <a:schemeClr val="tx1"/>
                          </a:solidFill>
                        </a:rPr>
                        <a:t> con la </a:t>
                      </a:r>
                      <a:r>
                        <a:rPr lang="en-GB" sz="2000" dirty="0" err="1">
                          <a:solidFill>
                            <a:schemeClr val="tx1"/>
                          </a:solidFill>
                        </a:rPr>
                        <a:t>gente</a:t>
                      </a:r>
                      <a:r>
                        <a:rPr lang="en-GB" sz="2000" dirty="0">
                          <a:solidFill>
                            <a:schemeClr val="tx1"/>
                          </a:solidFill>
                        </a:rPr>
                        <a:t> del pueblo.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chemeClr val="tx1"/>
                          </a:solidFill>
                        </a:rPr>
                        <a:t>… </a:t>
                      </a:r>
                      <a:r>
                        <a:rPr lang="en-GB" sz="2000" dirty="0" err="1">
                          <a:solidFill>
                            <a:schemeClr val="tx1"/>
                          </a:solidFill>
                        </a:rPr>
                        <a:t>comunidad</a:t>
                      </a:r>
                      <a:r>
                        <a:rPr lang="en-GB" sz="2000" dirty="0">
                          <a:solidFill>
                            <a:schemeClr val="tx1"/>
                          </a:solidFill>
                        </a:rPr>
                        <a:t> es </a:t>
                      </a:r>
                      <a:r>
                        <a:rPr lang="en-GB" sz="2000" dirty="0" err="1">
                          <a:solidFill>
                            <a:schemeClr val="tx1"/>
                          </a:solidFill>
                        </a:rPr>
                        <a:t>muy</a:t>
                      </a:r>
                      <a:r>
                        <a:rPr lang="en-GB" sz="2000" dirty="0">
                          <a:solidFill>
                            <a:schemeClr val="tx1"/>
                          </a:solidFill>
                        </a:rPr>
                        <a:t> </a:t>
                      </a:r>
                      <a:r>
                        <a:rPr lang="en-GB" sz="2000" dirty="0" err="1">
                          <a:solidFill>
                            <a:schemeClr val="tx1"/>
                          </a:solidFill>
                        </a:rPr>
                        <a:t>importante</a:t>
                      </a:r>
                      <a:r>
                        <a:rPr lang="en-GB" sz="2000" dirty="0">
                          <a:solidFill>
                            <a:schemeClr val="tx1"/>
                          </a:solidFill>
                        </a:rPr>
                        <a:t>.</a:t>
                      </a:r>
                    </a:p>
                  </a:txBody>
                  <a:tcPr anchor="ctr"/>
                </a:tc>
                <a:extLst>
                  <a:ext uri="{0D108BD9-81ED-4DB2-BD59-A6C34878D82A}">
                    <a16:rowId xmlns:a16="http://schemas.microsoft.com/office/drawing/2014/main" val="3848512310"/>
                  </a:ext>
                </a:extLst>
              </a:tr>
              <a:tr h="986026">
                <a:tc>
                  <a:txBody>
                    <a:bodyPr/>
                    <a:lstStyle/>
                    <a:p>
                      <a:endParaRPr lang="x-none">
                        <a:solidFill>
                          <a:schemeClr val="tx1"/>
                        </a:solidFill>
                      </a:endParaRPr>
                    </a:p>
                  </a:txBody>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x-none" sz="2000">
                        <a:solidFill>
                          <a:schemeClr val="tx1"/>
                        </a:solidFill>
                      </a:endParaRPr>
                    </a:p>
                  </a:txBody>
                  <a:tcPr anchor="ctr"/>
                </a:tc>
                <a:tc>
                  <a:txBody>
                    <a:bodyPr/>
                    <a:lstStyle/>
                    <a:p>
                      <a:pPr marL="457200" indent="-457200" algn="l">
                        <a:buAutoNum type="alphaLcParenR"/>
                      </a:pPr>
                      <a:r>
                        <a:rPr lang="x-none" sz="2000" dirty="0">
                          <a:solidFill>
                            <a:schemeClr val="tx1"/>
                          </a:solidFill>
                        </a:rPr>
                        <a:t>... </a:t>
                      </a:r>
                      <a:r>
                        <a:rPr lang="es-ES" sz="2000" dirty="0">
                          <a:solidFill>
                            <a:schemeClr val="tx1"/>
                          </a:solidFill>
                        </a:rPr>
                        <a:t>familia celebra el Día de Muertos.</a:t>
                      </a:r>
                      <a:endParaRPr lang="x-none" sz="2000" dirty="0">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lang="x-none" sz="2000" dirty="0">
                          <a:solidFill>
                            <a:schemeClr val="tx1"/>
                          </a:solidFill>
                        </a:rPr>
                        <a:t>... </a:t>
                      </a:r>
                      <a:r>
                        <a:rPr lang="es-ES" sz="2000" dirty="0">
                          <a:solidFill>
                            <a:schemeClr val="tx1"/>
                          </a:solidFill>
                        </a:rPr>
                        <a:t>queda en casa por la tarde.</a:t>
                      </a:r>
                      <a:endParaRPr lang="x-none" sz="2000" dirty="0">
                        <a:solidFill>
                          <a:schemeClr val="tx1"/>
                        </a:solidFill>
                      </a:endParaRPr>
                    </a:p>
                  </a:txBody>
                  <a:tcPr anchor="ctr"/>
                </a:tc>
                <a:extLst>
                  <a:ext uri="{0D108BD9-81ED-4DB2-BD59-A6C34878D82A}">
                    <a16:rowId xmlns:a16="http://schemas.microsoft.com/office/drawing/2014/main" val="3225205056"/>
                  </a:ext>
                </a:extLst>
              </a:tr>
            </a:tbl>
          </a:graphicData>
        </a:graphic>
      </p:graphicFrame>
      <p:sp>
        <p:nvSpPr>
          <p:cNvPr id="8" name="Action Button: Custom 20">
            <a:hlinkClick r:id="" action="ppaction://noaction" highlightClick="1">
              <a:snd r:embed="rId3" name="1 Su.wav"/>
            </a:hlinkClick>
            <a:extLst>
              <a:ext uri="{FF2B5EF4-FFF2-40B4-BE49-F238E27FC236}">
                <a16:creationId xmlns:a16="http://schemas.microsoft.com/office/drawing/2014/main" id="{A76103A9-8866-A544-8C09-CAF16FF2D49D}"/>
              </a:ext>
            </a:extLst>
          </p:cNvPr>
          <p:cNvSpPr/>
          <p:nvPr/>
        </p:nvSpPr>
        <p:spPr>
          <a:xfrm>
            <a:off x="383253" y="2147200"/>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4" name="2 Se.wav"/>
            </a:hlinkClick>
            <a:extLst>
              <a:ext uri="{FF2B5EF4-FFF2-40B4-BE49-F238E27FC236}">
                <a16:creationId xmlns:a16="http://schemas.microsoft.com/office/drawing/2014/main" id="{F56D27E2-3DAE-9A4A-B9A4-AB02267927F1}"/>
              </a:ext>
            </a:extLst>
          </p:cNvPr>
          <p:cNvSpPr/>
          <p:nvPr/>
        </p:nvSpPr>
        <p:spPr>
          <a:xfrm>
            <a:off x="367892" y="3128844"/>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0" name="Action Button: Custom 20">
            <a:hlinkClick r:id="" action="ppaction://noaction" highlightClick="1">
              <a:snd r:embed="rId5" name="3 Su.wav"/>
            </a:hlinkClick>
            <a:extLst>
              <a:ext uri="{FF2B5EF4-FFF2-40B4-BE49-F238E27FC236}">
                <a16:creationId xmlns:a16="http://schemas.microsoft.com/office/drawing/2014/main" id="{9F566B3A-A841-6548-896E-CFB202C0389D}"/>
              </a:ext>
            </a:extLst>
          </p:cNvPr>
          <p:cNvSpPr/>
          <p:nvPr/>
        </p:nvSpPr>
        <p:spPr>
          <a:xfrm>
            <a:off x="362836" y="4330038"/>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1" name="Action Button: Custom 20">
            <a:hlinkClick r:id="" action="ppaction://noaction" highlightClick="1">
              <a:snd r:embed="rId6" name="4 Su.wav"/>
            </a:hlinkClick>
            <a:extLst>
              <a:ext uri="{FF2B5EF4-FFF2-40B4-BE49-F238E27FC236}">
                <a16:creationId xmlns:a16="http://schemas.microsoft.com/office/drawing/2014/main" id="{531A320B-728F-224F-B5E0-5C5AB62F967D}"/>
              </a:ext>
            </a:extLst>
          </p:cNvPr>
          <p:cNvSpPr/>
          <p:nvPr/>
        </p:nvSpPr>
        <p:spPr>
          <a:xfrm>
            <a:off x="367892" y="5462304"/>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9" name="Anillo 48">
            <a:extLst>
              <a:ext uri="{FF2B5EF4-FFF2-40B4-BE49-F238E27FC236}">
                <a16:creationId xmlns:a16="http://schemas.microsoft.com/office/drawing/2014/main" id="{BC688F44-5AE0-BD45-BAEA-72D2D3EAE8D8}"/>
              </a:ext>
            </a:extLst>
          </p:cNvPr>
          <p:cNvSpPr/>
          <p:nvPr/>
        </p:nvSpPr>
        <p:spPr>
          <a:xfrm>
            <a:off x="1326107" y="2012294"/>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1" name="Anillo 50">
            <a:extLst>
              <a:ext uri="{FF2B5EF4-FFF2-40B4-BE49-F238E27FC236}">
                <a16:creationId xmlns:a16="http://schemas.microsoft.com/office/drawing/2014/main" id="{4D2417B5-A821-FB40-9C0C-AE6ECFF374E7}"/>
              </a:ext>
            </a:extLst>
          </p:cNvPr>
          <p:cNvSpPr/>
          <p:nvPr/>
        </p:nvSpPr>
        <p:spPr>
          <a:xfrm>
            <a:off x="1326107" y="2849296"/>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2" name="Anillo 51">
            <a:extLst>
              <a:ext uri="{FF2B5EF4-FFF2-40B4-BE49-F238E27FC236}">
                <a16:creationId xmlns:a16="http://schemas.microsoft.com/office/drawing/2014/main" id="{1CEC0490-9907-2242-9B03-C565F093255C}"/>
              </a:ext>
            </a:extLst>
          </p:cNvPr>
          <p:cNvSpPr/>
          <p:nvPr/>
        </p:nvSpPr>
        <p:spPr>
          <a:xfrm>
            <a:off x="1322769" y="4482466"/>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3" name="Anillo 52">
            <a:extLst>
              <a:ext uri="{FF2B5EF4-FFF2-40B4-BE49-F238E27FC236}">
                <a16:creationId xmlns:a16="http://schemas.microsoft.com/office/drawing/2014/main" id="{CFFE7ECF-88BA-D649-9C07-EE4659C0864E}"/>
              </a:ext>
            </a:extLst>
          </p:cNvPr>
          <p:cNvSpPr/>
          <p:nvPr/>
        </p:nvSpPr>
        <p:spPr>
          <a:xfrm>
            <a:off x="1322769" y="5161253"/>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aphicFrame>
        <p:nvGraphicFramePr>
          <p:cNvPr id="56" name="Tabla 55">
            <a:extLst>
              <a:ext uri="{FF2B5EF4-FFF2-40B4-BE49-F238E27FC236}">
                <a16:creationId xmlns:a16="http://schemas.microsoft.com/office/drawing/2014/main" id="{4D090059-F04D-4041-BE7E-E442F25127C7}"/>
              </a:ext>
            </a:extLst>
          </p:cNvPr>
          <p:cNvGraphicFramePr>
            <a:graphicFrameLocks noGrp="1"/>
          </p:cNvGraphicFramePr>
          <p:nvPr>
            <p:extLst>
              <p:ext uri="{D42A27DB-BD31-4B8C-83A1-F6EECF244321}">
                <p14:modId xmlns:p14="http://schemas.microsoft.com/office/powerpoint/2010/main" val="3299711084"/>
              </p:ext>
            </p:extLst>
          </p:nvPr>
        </p:nvGraphicFramePr>
        <p:xfrm>
          <a:off x="6234209" y="1454835"/>
          <a:ext cx="5693935" cy="4718408"/>
        </p:xfrm>
        <a:graphic>
          <a:graphicData uri="http://schemas.openxmlformats.org/drawingml/2006/table">
            <a:tbl>
              <a:tblPr firstRow="1" bandRow="1">
                <a:tableStyleId>{5DA37D80-6434-44D0-A028-1B22A696006F}</a:tableStyleId>
              </a:tblPr>
              <a:tblGrid>
                <a:gridCol w="594854">
                  <a:extLst>
                    <a:ext uri="{9D8B030D-6E8A-4147-A177-3AD203B41FA5}">
                      <a16:colId xmlns:a16="http://schemas.microsoft.com/office/drawing/2014/main" val="3373404141"/>
                    </a:ext>
                  </a:extLst>
                </a:gridCol>
                <a:gridCol w="590309">
                  <a:extLst>
                    <a:ext uri="{9D8B030D-6E8A-4147-A177-3AD203B41FA5}">
                      <a16:colId xmlns:a16="http://schemas.microsoft.com/office/drawing/2014/main" val="2665103690"/>
                    </a:ext>
                  </a:extLst>
                </a:gridCol>
                <a:gridCol w="4508772">
                  <a:extLst>
                    <a:ext uri="{9D8B030D-6E8A-4147-A177-3AD203B41FA5}">
                      <a16:colId xmlns:a16="http://schemas.microsoft.com/office/drawing/2014/main" val="1836302954"/>
                    </a:ext>
                  </a:extLst>
                </a:gridCol>
              </a:tblGrid>
              <a:tr h="424611">
                <a:tc>
                  <a:txBody>
                    <a:bodyPr/>
                    <a:lstStyle/>
                    <a:p>
                      <a:endParaRPr lang="x-none" dirty="0"/>
                    </a:p>
                  </a:txBody>
                  <a:tcPr/>
                </a:tc>
                <a:tc>
                  <a:txBody>
                    <a:bodyPr/>
                    <a:lstStyle/>
                    <a:p>
                      <a:pPr marL="457200" indent="-457200" algn="l">
                        <a:buAutoNum type="alphaLcParenR"/>
                      </a:pPr>
                      <a:endParaRPr lang="en-GB" sz="2000" dirty="0">
                        <a:solidFill>
                          <a:srgbClr val="203864"/>
                        </a:solidFill>
                      </a:endParaRPr>
                    </a:p>
                  </a:txBody>
                  <a:tcPr anchor="ctr"/>
                </a:tc>
                <a:tc>
                  <a:txBody>
                    <a:bodyPr/>
                    <a:lstStyle/>
                    <a:p>
                      <a:pPr marL="0" indent="0" algn="ctr">
                        <a:buNone/>
                      </a:pPr>
                      <a:r>
                        <a:rPr lang="en-GB" sz="2000" b="0" dirty="0">
                          <a:solidFill>
                            <a:schemeClr val="tx1"/>
                          </a:solidFill>
                        </a:rPr>
                        <a:t>¿</a:t>
                      </a:r>
                      <a:r>
                        <a:rPr lang="en-GB" sz="2000" b="0" dirty="0" err="1">
                          <a:solidFill>
                            <a:schemeClr val="tx1"/>
                          </a:solidFill>
                        </a:rPr>
                        <a:t>Cuál</a:t>
                      </a:r>
                      <a:r>
                        <a:rPr lang="en-GB" sz="2000" b="0" dirty="0">
                          <a:solidFill>
                            <a:schemeClr val="tx1"/>
                          </a:solidFill>
                        </a:rPr>
                        <a:t> es la </a:t>
                      </a:r>
                      <a:r>
                        <a:rPr lang="en-GB" sz="2000" b="0" dirty="0" err="1">
                          <a:solidFill>
                            <a:schemeClr val="tx1"/>
                          </a:solidFill>
                        </a:rPr>
                        <a:t>opción</a:t>
                      </a:r>
                      <a:r>
                        <a:rPr lang="en-GB" sz="2000" b="0" dirty="0">
                          <a:solidFill>
                            <a:schemeClr val="tx1"/>
                          </a:solidFill>
                        </a:rPr>
                        <a:t> </a:t>
                      </a:r>
                      <a:r>
                        <a:rPr lang="en-GB" sz="2000" b="0" dirty="0" err="1">
                          <a:solidFill>
                            <a:schemeClr val="tx1"/>
                          </a:solidFill>
                        </a:rPr>
                        <a:t>correcta</a:t>
                      </a:r>
                      <a:r>
                        <a:rPr lang="en-GB" sz="2000" b="0" dirty="0">
                          <a:solidFill>
                            <a:schemeClr val="tx1"/>
                          </a:solidFill>
                        </a:rPr>
                        <a:t>?</a:t>
                      </a:r>
                    </a:p>
                  </a:txBody>
                  <a:tcPr anchor="ctr"/>
                </a:tc>
                <a:extLst>
                  <a:ext uri="{0D108BD9-81ED-4DB2-BD59-A6C34878D82A}">
                    <a16:rowId xmlns:a16="http://schemas.microsoft.com/office/drawing/2014/main" val="1500653463"/>
                  </a:ext>
                </a:extLst>
              </a:tr>
              <a:tr h="989138">
                <a:tc>
                  <a:txBody>
                    <a:bodyPr/>
                    <a:lstStyle/>
                    <a:p>
                      <a:endParaRPr lang="x-none"/>
                    </a:p>
                  </a:txBody>
                  <a:tcPr/>
                </a:tc>
                <a:tc>
                  <a:txBody>
                    <a:bodyPr/>
                    <a:lstStyle/>
                    <a:p>
                      <a:pPr marL="457200" indent="-457200" algn="l">
                        <a:buFont typeface="+mj-lt"/>
                        <a:buAutoNum type="alphaLcParenR"/>
                      </a:pPr>
                      <a:endParaRPr lang="x-none" sz="200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chemeClr val="tx1"/>
                          </a:solidFill>
                        </a:rPr>
                        <a:t>…</a:t>
                      </a:r>
                      <a:r>
                        <a:rPr lang="es-ES" sz="2000" dirty="0">
                          <a:solidFill>
                            <a:schemeClr val="tx1"/>
                          </a:solidFill>
                        </a:rPr>
                        <a:t> abuelo está muerto.</a:t>
                      </a:r>
                      <a:endParaRPr lang="en-GB" sz="2000" dirty="0">
                        <a:solidFill>
                          <a:schemeClr val="tx1"/>
                        </a:solidFill>
                      </a:endParaRPr>
                    </a:p>
                    <a:p>
                      <a:pPr marL="457200" indent="-457200" algn="l">
                        <a:buAutoNum type="alphaLcParenR"/>
                      </a:pPr>
                      <a:r>
                        <a:rPr lang="en-GB" sz="2000" dirty="0">
                          <a:solidFill>
                            <a:schemeClr val="tx1"/>
                          </a:solidFill>
                        </a:rPr>
                        <a:t>…</a:t>
                      </a:r>
                      <a:r>
                        <a:rPr lang="es-ES" sz="2000" dirty="0">
                          <a:solidFill>
                            <a:schemeClr val="tx1"/>
                          </a:solidFill>
                        </a:rPr>
                        <a:t> acuerda de la familia.</a:t>
                      </a:r>
                      <a:endParaRPr lang="x-none" sz="2000" dirty="0">
                        <a:solidFill>
                          <a:schemeClr val="tx1"/>
                        </a:solidFill>
                      </a:endParaRPr>
                    </a:p>
                  </a:txBody>
                  <a:tcPr anchor="ctr"/>
                </a:tc>
                <a:extLst>
                  <a:ext uri="{0D108BD9-81ED-4DB2-BD59-A6C34878D82A}">
                    <a16:rowId xmlns:a16="http://schemas.microsoft.com/office/drawing/2014/main" val="208298895"/>
                  </a:ext>
                </a:extLst>
              </a:tr>
              <a:tr h="989138">
                <a:tc>
                  <a:txBody>
                    <a:bodyPr/>
                    <a:lstStyle/>
                    <a:p>
                      <a:endParaRPr lang="x-none"/>
                    </a:p>
                  </a:txBody>
                  <a:tcPr/>
                </a:tc>
                <a:tc>
                  <a:txBody>
                    <a:bodyPr/>
                    <a:lstStyle/>
                    <a:p>
                      <a:pPr marL="457200" indent="-457200" algn="l">
                        <a:buAutoNum type="alphaLcParenR"/>
                      </a:pPr>
                      <a:endParaRPr lang="en-GB" sz="2000" dirty="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chemeClr val="tx1"/>
                          </a:solidFill>
                        </a:rPr>
                        <a:t>... ropa es divertida.</a:t>
                      </a:r>
                      <a:endParaRPr lang="en-GB" sz="2000" dirty="0">
                        <a:solidFill>
                          <a:schemeClr val="tx1"/>
                        </a:solidFill>
                      </a:endParaRPr>
                    </a:p>
                    <a:p>
                      <a:pPr marL="457200" indent="-457200" algn="l">
                        <a:buAutoNum type="alphaLcParenR"/>
                      </a:pPr>
                      <a:r>
                        <a:rPr lang="x-none" sz="2000" dirty="0">
                          <a:solidFill>
                            <a:schemeClr val="tx1"/>
                          </a:solidFill>
                        </a:rPr>
                        <a:t>... </a:t>
                      </a:r>
                      <a:r>
                        <a:rPr lang="es-ES" sz="2000" dirty="0">
                          <a:solidFill>
                            <a:schemeClr val="tx1"/>
                          </a:solidFill>
                        </a:rPr>
                        <a:t>pone ropa divertida.</a:t>
                      </a:r>
                    </a:p>
                  </a:txBody>
                  <a:tcPr anchor="ctr"/>
                </a:tc>
                <a:extLst>
                  <a:ext uri="{0D108BD9-81ED-4DB2-BD59-A6C34878D82A}">
                    <a16:rowId xmlns:a16="http://schemas.microsoft.com/office/drawing/2014/main" val="3848512310"/>
                  </a:ext>
                </a:extLst>
              </a:tr>
              <a:tr h="1326383">
                <a:tc>
                  <a:txBody>
                    <a:bodyPr/>
                    <a:lstStyle/>
                    <a:p>
                      <a:endParaRPr lang="x-none"/>
                    </a:p>
                  </a:txBody>
                  <a:tcPr/>
                </a:tc>
                <a:tc>
                  <a:txBody>
                    <a:bodyPr/>
                    <a:lstStyle/>
                    <a:p>
                      <a:pPr marL="457200" indent="-457200" algn="l">
                        <a:buAutoNum type="alphaLcParenR"/>
                      </a:pPr>
                      <a:endParaRPr lang="en-GB" sz="2000" dirty="0">
                        <a:solidFill>
                          <a:srgbClr val="203864"/>
                        </a:solidFill>
                      </a:endParaRPr>
                    </a:p>
                  </a:txBody>
                  <a:tcPr anchor="ctr"/>
                </a:tc>
                <a:tc>
                  <a:txBody>
                    <a:bodyPr/>
                    <a:lstStyle/>
                    <a:p>
                      <a:pPr marL="457200" indent="-457200" algn="l">
                        <a:buAutoNum type="alphaLcParenR"/>
                      </a:pPr>
                      <a:r>
                        <a:rPr lang="x-none" sz="2000" dirty="0">
                          <a:solidFill>
                            <a:schemeClr val="tx1"/>
                          </a:solidFill>
                        </a:rPr>
                        <a:t>... </a:t>
                      </a:r>
                      <a:r>
                        <a:rPr lang="es-ES" sz="2000" dirty="0">
                          <a:solidFill>
                            <a:schemeClr val="tx1"/>
                          </a:solidFill>
                        </a:rPr>
                        <a:t>barrio celebra un festival.</a:t>
                      </a:r>
                    </a:p>
                    <a:p>
                      <a:pPr marL="457200" indent="-457200" algn="l">
                        <a:buAutoNum type="alphaLcParenR"/>
                      </a:pPr>
                      <a:r>
                        <a:rPr lang="es-ES" sz="2000" dirty="0">
                          <a:solidFill>
                            <a:schemeClr val="tx1"/>
                          </a:solidFill>
                        </a:rPr>
                        <a:t>... queda en la calle con unos amigos.</a:t>
                      </a:r>
                      <a:endParaRPr lang="en-GB" sz="2000" dirty="0">
                        <a:solidFill>
                          <a:schemeClr val="tx1"/>
                        </a:solidFill>
                      </a:endParaRPr>
                    </a:p>
                  </a:txBody>
                  <a:tcPr anchor="ctr"/>
                </a:tc>
                <a:extLst>
                  <a:ext uri="{0D108BD9-81ED-4DB2-BD59-A6C34878D82A}">
                    <a16:rowId xmlns:a16="http://schemas.microsoft.com/office/drawing/2014/main" val="3225205056"/>
                  </a:ext>
                </a:extLst>
              </a:tr>
              <a:tr h="989138">
                <a:tc>
                  <a:txBody>
                    <a:bodyPr/>
                    <a:lstStyle/>
                    <a:p>
                      <a:endParaRPr lang="x-none"/>
                    </a:p>
                  </a:txBody>
                  <a:tcPr/>
                </a:tc>
                <a:tc>
                  <a:txBody>
                    <a:bodyPr/>
                    <a:lstStyle/>
                    <a:p>
                      <a:pPr marL="457200" indent="-457200" algn="l">
                        <a:buAutoNum type="alphaLcParenR"/>
                      </a:pPr>
                      <a:endParaRPr lang="x-none" sz="2000">
                        <a:solidFill>
                          <a:srgbClr val="203864"/>
                        </a:solidFill>
                      </a:endParaRP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x-none" sz="2000" dirty="0">
                          <a:solidFill>
                            <a:schemeClr val="tx1"/>
                          </a:solidFill>
                        </a:rPr>
                        <a:t>... </a:t>
                      </a:r>
                      <a:r>
                        <a:rPr lang="es-ES" sz="2000" dirty="0">
                          <a:solidFill>
                            <a:schemeClr val="tx1"/>
                          </a:solidFill>
                        </a:rPr>
                        <a:t>pinta de blanco y negro.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chemeClr val="tx1"/>
                          </a:solidFill>
                        </a:rPr>
                        <a:t>... altar es blanco y negro.</a:t>
                      </a:r>
                    </a:p>
                  </a:txBody>
                  <a:tcPr anchor="ctr"/>
                </a:tc>
                <a:extLst>
                  <a:ext uri="{0D108BD9-81ED-4DB2-BD59-A6C34878D82A}">
                    <a16:rowId xmlns:a16="http://schemas.microsoft.com/office/drawing/2014/main" val="2309419041"/>
                  </a:ext>
                </a:extLst>
              </a:tr>
            </a:tbl>
          </a:graphicData>
        </a:graphic>
      </p:graphicFrame>
      <p:sp>
        <p:nvSpPr>
          <p:cNvPr id="57" name="Action Button: Custom 20">
            <a:hlinkClick r:id="" action="ppaction://noaction" highlightClick="1">
              <a:snd r:embed="rId7" name="6 Se.wav"/>
            </a:hlinkClick>
            <a:extLst>
              <a:ext uri="{FF2B5EF4-FFF2-40B4-BE49-F238E27FC236}">
                <a16:creationId xmlns:a16="http://schemas.microsoft.com/office/drawing/2014/main" id="{D0518394-4BB5-2A4B-BBFB-46AC4236EFC9}"/>
              </a:ext>
            </a:extLst>
          </p:cNvPr>
          <p:cNvSpPr/>
          <p:nvPr/>
        </p:nvSpPr>
        <p:spPr>
          <a:xfrm>
            <a:off x="6329862" y="3123463"/>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58" name="Action Button: Custom 20">
            <a:hlinkClick r:id="" action="ppaction://noaction" highlightClick="1">
              <a:snd r:embed="rId8" name="7 Su.wav"/>
            </a:hlinkClick>
            <a:extLst>
              <a:ext uri="{FF2B5EF4-FFF2-40B4-BE49-F238E27FC236}">
                <a16:creationId xmlns:a16="http://schemas.microsoft.com/office/drawing/2014/main" id="{0E876F59-5A43-984E-850B-CBB693C4AB3B}"/>
              </a:ext>
            </a:extLst>
          </p:cNvPr>
          <p:cNvSpPr/>
          <p:nvPr/>
        </p:nvSpPr>
        <p:spPr>
          <a:xfrm>
            <a:off x="6329862" y="4274987"/>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59" name="Action Button: Custom 20">
            <a:hlinkClick r:id="" action="ppaction://noaction" highlightClick="1">
              <a:snd r:embed="rId9" name="8 Se.wav"/>
            </a:hlinkClick>
            <a:extLst>
              <a:ext uri="{FF2B5EF4-FFF2-40B4-BE49-F238E27FC236}">
                <a16:creationId xmlns:a16="http://schemas.microsoft.com/office/drawing/2014/main" id="{588518D2-D139-D540-8661-0A288D09CBFD}"/>
              </a:ext>
            </a:extLst>
          </p:cNvPr>
          <p:cNvSpPr/>
          <p:nvPr/>
        </p:nvSpPr>
        <p:spPr>
          <a:xfrm>
            <a:off x="6329862" y="5502762"/>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63" name="Anillo 62">
            <a:extLst>
              <a:ext uri="{FF2B5EF4-FFF2-40B4-BE49-F238E27FC236}">
                <a16:creationId xmlns:a16="http://schemas.microsoft.com/office/drawing/2014/main" id="{CD65176D-9FEF-D44C-8553-41C832497DDA}"/>
              </a:ext>
            </a:extLst>
          </p:cNvPr>
          <p:cNvSpPr/>
          <p:nvPr/>
        </p:nvSpPr>
        <p:spPr>
          <a:xfrm>
            <a:off x="7296758" y="2329783"/>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4" name="Anillo 63">
            <a:extLst>
              <a:ext uri="{FF2B5EF4-FFF2-40B4-BE49-F238E27FC236}">
                <a16:creationId xmlns:a16="http://schemas.microsoft.com/office/drawing/2014/main" id="{1DD98680-399D-444B-9627-501B04F5CCE7}"/>
              </a:ext>
            </a:extLst>
          </p:cNvPr>
          <p:cNvSpPr/>
          <p:nvPr/>
        </p:nvSpPr>
        <p:spPr>
          <a:xfrm>
            <a:off x="7320381" y="3334375"/>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5" name="Anillo 64">
            <a:extLst>
              <a:ext uri="{FF2B5EF4-FFF2-40B4-BE49-F238E27FC236}">
                <a16:creationId xmlns:a16="http://schemas.microsoft.com/office/drawing/2014/main" id="{C93DF13D-5BE9-C849-B7A1-81BA02B58309}"/>
              </a:ext>
            </a:extLst>
          </p:cNvPr>
          <p:cNvSpPr/>
          <p:nvPr/>
        </p:nvSpPr>
        <p:spPr>
          <a:xfrm>
            <a:off x="7296758" y="4015485"/>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7" name="CuadroTexto 4">
            <a:extLst>
              <a:ext uri="{FF2B5EF4-FFF2-40B4-BE49-F238E27FC236}">
                <a16:creationId xmlns:a16="http://schemas.microsoft.com/office/drawing/2014/main" id="{51ECD30B-21DF-445C-8336-C7695B28CB3B}"/>
              </a:ext>
            </a:extLst>
          </p:cNvPr>
          <p:cNvSpPr txBox="1"/>
          <p:nvPr/>
        </p:nvSpPr>
        <p:spPr>
          <a:xfrm>
            <a:off x="147945" y="954267"/>
            <a:ext cx="40926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Escribe 1-8, </a:t>
            </a:r>
            <a:r>
              <a:rPr kumimoji="0" lang="en-GB" sz="2200" b="1" i="1" u="none" strike="noStrike" kern="1200" cap="none" spc="0" normalizeH="0" baseline="0" noProof="0" dirty="0">
                <a:ln>
                  <a:noFill/>
                </a:ln>
                <a:effectLst/>
                <a:uLnTx/>
                <a:uFillTx/>
                <a:latin typeface="Century Gothic" panose="020F0302020204030204"/>
                <a:ea typeface="+mn-ea"/>
                <a:cs typeface="+mn-cs"/>
              </a:rPr>
              <a:t>a </a:t>
            </a:r>
            <a:r>
              <a:rPr kumimoji="0" lang="en-GB" sz="2200" b="1" i="0" u="none" strike="noStrike" kern="1200" cap="none" spc="0" normalizeH="0" baseline="0" noProof="0" dirty="0">
                <a:ln>
                  <a:noFill/>
                </a:ln>
                <a:effectLst/>
                <a:uLnTx/>
                <a:uFillTx/>
                <a:latin typeface="Century Gothic" panose="020F0302020204030204"/>
                <a:ea typeface="+mn-ea"/>
                <a:cs typeface="+mn-cs"/>
              </a:rPr>
              <a:t>o </a:t>
            </a:r>
            <a:r>
              <a:rPr kumimoji="0" lang="en-GB" sz="2200" b="1" i="1" u="none" strike="noStrike" kern="1200" cap="none" spc="0" normalizeH="0" baseline="0" noProof="0" dirty="0">
                <a:ln>
                  <a:noFill/>
                </a:ln>
                <a:effectLst/>
                <a:uLnTx/>
                <a:uFillTx/>
                <a:latin typeface="Century Gothic" panose="020F0302020204030204"/>
                <a:ea typeface="+mn-ea"/>
                <a:cs typeface="+mn-cs"/>
              </a:rPr>
              <a:t>b, </a:t>
            </a:r>
            <a:r>
              <a:rPr kumimoji="0" lang="en-GB" sz="2200" b="1" i="0" u="none" strike="noStrike" kern="1200" cap="none" spc="0" normalizeH="0" baseline="0" noProof="0" dirty="0">
                <a:ln>
                  <a:noFill/>
                </a:ln>
                <a:effectLst/>
                <a:uLnTx/>
                <a:uFillTx/>
                <a:latin typeface="Century Gothic" panose="020F0302020204030204"/>
                <a:ea typeface="+mn-ea"/>
                <a:cs typeface="+mn-cs"/>
              </a:rPr>
              <a:t>y</a:t>
            </a:r>
            <a:r>
              <a:rPr kumimoji="0" lang="en-GB" sz="2200" b="1" i="1" u="none" strike="noStrike" kern="1200" cap="none" spc="0" normalizeH="0" baseline="0" noProof="0" dirty="0">
                <a:ln>
                  <a:noFill/>
                </a:ln>
                <a:solidFill>
                  <a:srgbClr val="F66400"/>
                </a:solidFill>
                <a:effectLst/>
                <a:uLnTx/>
                <a:uFillTx/>
                <a:latin typeface="Century Gothic" panose="020F0302020204030204"/>
                <a:ea typeface="+mn-ea"/>
                <a:cs typeface="+mn-cs"/>
              </a:rPr>
              <a:t> se </a:t>
            </a:r>
            <a:r>
              <a:rPr kumimoji="0" lang="en-GB" sz="2200" b="1" i="0" u="none" strike="noStrike" kern="1200" cap="none" spc="0" normalizeH="0" baseline="0" noProof="0" dirty="0">
                <a:ln>
                  <a:noFill/>
                </a:ln>
                <a:effectLst/>
                <a:uLnTx/>
                <a:uFillTx/>
                <a:latin typeface="Century Gothic" panose="020F0302020204030204"/>
                <a:ea typeface="+mn-ea"/>
                <a:cs typeface="+mn-cs"/>
              </a:rPr>
              <a:t>o</a:t>
            </a:r>
            <a:r>
              <a:rPr kumimoji="0" lang="en-GB" sz="2200" b="1" i="1"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F66400"/>
                </a:solidFill>
                <a:effectLst/>
                <a:uLnTx/>
                <a:uFillTx/>
                <a:latin typeface="Century Gothic" panose="020F0302020204030204"/>
                <a:ea typeface="+mn-ea"/>
                <a:cs typeface="+mn-cs"/>
              </a:rPr>
              <a:t>su</a:t>
            </a:r>
            <a:r>
              <a:rPr kumimoji="0" lang="en-GB" sz="2200" b="1" i="1" u="none" strike="noStrike" kern="1200" cap="none" spc="0" normalizeH="0" baseline="0" noProof="0" dirty="0">
                <a:ln>
                  <a:noFill/>
                </a:ln>
                <a:effectLst/>
                <a:uLnTx/>
                <a:uFillTx/>
                <a:latin typeface="Century Gothic" panose="020F0302020204030204"/>
                <a:ea typeface="+mn-ea"/>
                <a:cs typeface="+mn-cs"/>
              </a:rPr>
              <a:t>.</a:t>
            </a:r>
            <a:endParaRPr kumimoji="0" lang="x-none" sz="2200" b="1" i="1" u="none" strike="noStrike" kern="1200" cap="none" spc="0" normalizeH="0" baseline="0" noProof="0" dirty="0">
              <a:ln>
                <a:noFill/>
              </a:ln>
              <a:effectLst/>
              <a:uLnTx/>
              <a:uFillTx/>
              <a:latin typeface="Century Gothic" panose="020F0302020204030204"/>
              <a:ea typeface="+mn-ea"/>
              <a:cs typeface="+mn-cs"/>
            </a:endParaRPr>
          </a:p>
        </p:txBody>
      </p:sp>
      <p:pic>
        <p:nvPicPr>
          <p:cNvPr id="1030" name="Picture 6" descr="dia de los muertos coloring pages - Clip Art Library">
            <a:extLst>
              <a:ext uri="{FF2B5EF4-FFF2-40B4-BE49-F238E27FC236}">
                <a16:creationId xmlns:a16="http://schemas.microsoft.com/office/drawing/2014/main" id="{D223A3B5-26DA-E048-82AE-255FFC64C5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1456" y="170546"/>
            <a:ext cx="1532540" cy="1144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y of the dead flowers clipart - Clip Art Library">
            <a:extLst>
              <a:ext uri="{FF2B5EF4-FFF2-40B4-BE49-F238E27FC236}">
                <a16:creationId xmlns:a16="http://schemas.microsoft.com/office/drawing/2014/main" id="{9ED54D5E-E1A2-104D-AB13-44793A6D70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6714" y="247240"/>
            <a:ext cx="1206175" cy="1013187"/>
          </a:xfrm>
          <a:prstGeom prst="rect">
            <a:avLst/>
          </a:prstGeom>
          <a:noFill/>
          <a:extLst>
            <a:ext uri="{909E8E84-426E-40DD-AFC4-6F175D3DCCD1}">
              <a14:hiddenFill xmlns:a14="http://schemas.microsoft.com/office/drawing/2010/main">
                <a:solidFill>
                  <a:srgbClr val="FFFFFF"/>
                </a:solidFill>
              </a14:hiddenFill>
            </a:ext>
          </a:extLst>
        </p:spPr>
      </p:pic>
      <p:sp>
        <p:nvSpPr>
          <p:cNvPr id="33" name="Action Button: Custom 20">
            <a:hlinkClick r:id="" action="ppaction://noaction" highlightClick="1">
              <a:snd r:embed="rId12" name="5 Se.wav"/>
            </a:hlinkClick>
            <a:extLst>
              <a:ext uri="{FF2B5EF4-FFF2-40B4-BE49-F238E27FC236}">
                <a16:creationId xmlns:a16="http://schemas.microsoft.com/office/drawing/2014/main" id="{18C6BF5A-1979-0441-8330-8F42A5D1E408}"/>
              </a:ext>
            </a:extLst>
          </p:cNvPr>
          <p:cNvSpPr/>
          <p:nvPr/>
        </p:nvSpPr>
        <p:spPr>
          <a:xfrm>
            <a:off x="6331777" y="2166795"/>
            <a:ext cx="409064" cy="41495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5</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4" name="Anillo 53">
            <a:extLst>
              <a:ext uri="{FF2B5EF4-FFF2-40B4-BE49-F238E27FC236}">
                <a16:creationId xmlns:a16="http://schemas.microsoft.com/office/drawing/2014/main" id="{A9D1D971-74B6-7E43-AF97-4CAB2632DADD}"/>
              </a:ext>
            </a:extLst>
          </p:cNvPr>
          <p:cNvSpPr/>
          <p:nvPr/>
        </p:nvSpPr>
        <p:spPr>
          <a:xfrm>
            <a:off x="7320381" y="5316661"/>
            <a:ext cx="654698" cy="419724"/>
          </a:xfrm>
          <a:prstGeom prst="donut">
            <a:avLst>
              <a:gd name="adj" fmla="val 9131"/>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 name="TextBox 2"/>
          <p:cNvSpPr txBox="1"/>
          <p:nvPr/>
        </p:nvSpPr>
        <p:spPr>
          <a:xfrm>
            <a:off x="968212" y="2162049"/>
            <a:ext cx="456466" cy="400110"/>
          </a:xfrm>
          <a:prstGeom prst="rect">
            <a:avLst/>
          </a:prstGeom>
          <a:noFill/>
        </p:spPr>
        <p:txBody>
          <a:bodyPr wrap="square" rtlCol="0">
            <a:spAutoFit/>
          </a:bodyPr>
          <a:lstStyle/>
          <a:p>
            <a:r>
              <a:rPr lang="en-GB" sz="2000" b="1"/>
              <a:t>su</a:t>
            </a:r>
          </a:p>
        </p:txBody>
      </p:sp>
      <p:sp>
        <p:nvSpPr>
          <p:cNvPr id="28" name="TextBox 27"/>
          <p:cNvSpPr txBox="1"/>
          <p:nvPr/>
        </p:nvSpPr>
        <p:spPr>
          <a:xfrm>
            <a:off x="993701" y="3128844"/>
            <a:ext cx="456466" cy="400110"/>
          </a:xfrm>
          <a:prstGeom prst="rect">
            <a:avLst/>
          </a:prstGeom>
          <a:noFill/>
        </p:spPr>
        <p:txBody>
          <a:bodyPr wrap="square" rtlCol="0">
            <a:spAutoFit/>
          </a:bodyPr>
          <a:lstStyle/>
          <a:p>
            <a:r>
              <a:rPr lang="en-GB" sz="2000" b="1"/>
              <a:t>se</a:t>
            </a:r>
          </a:p>
        </p:txBody>
      </p:sp>
      <p:sp>
        <p:nvSpPr>
          <p:cNvPr id="29" name="TextBox 28"/>
          <p:cNvSpPr txBox="1"/>
          <p:nvPr/>
        </p:nvSpPr>
        <p:spPr>
          <a:xfrm>
            <a:off x="977206" y="4261779"/>
            <a:ext cx="456466" cy="400110"/>
          </a:xfrm>
          <a:prstGeom prst="rect">
            <a:avLst/>
          </a:prstGeom>
          <a:noFill/>
        </p:spPr>
        <p:txBody>
          <a:bodyPr wrap="square" rtlCol="0">
            <a:spAutoFit/>
          </a:bodyPr>
          <a:lstStyle/>
          <a:p>
            <a:r>
              <a:rPr lang="en-GB" sz="2000" b="1"/>
              <a:t>su</a:t>
            </a:r>
          </a:p>
        </p:txBody>
      </p:sp>
      <p:sp>
        <p:nvSpPr>
          <p:cNvPr id="30" name="TextBox 29"/>
          <p:cNvSpPr txBox="1"/>
          <p:nvPr/>
        </p:nvSpPr>
        <p:spPr>
          <a:xfrm>
            <a:off x="977206" y="5480168"/>
            <a:ext cx="456466" cy="400110"/>
          </a:xfrm>
          <a:prstGeom prst="rect">
            <a:avLst/>
          </a:prstGeom>
          <a:noFill/>
        </p:spPr>
        <p:txBody>
          <a:bodyPr wrap="square" rtlCol="0">
            <a:spAutoFit/>
          </a:bodyPr>
          <a:lstStyle/>
          <a:p>
            <a:r>
              <a:rPr lang="en-GB" sz="2000" b="1"/>
              <a:t>su</a:t>
            </a:r>
          </a:p>
        </p:txBody>
      </p:sp>
      <p:sp>
        <p:nvSpPr>
          <p:cNvPr id="31" name="TextBox 30"/>
          <p:cNvSpPr txBox="1"/>
          <p:nvPr/>
        </p:nvSpPr>
        <p:spPr>
          <a:xfrm>
            <a:off x="6906239" y="4282411"/>
            <a:ext cx="456466" cy="400110"/>
          </a:xfrm>
          <a:prstGeom prst="rect">
            <a:avLst/>
          </a:prstGeom>
          <a:noFill/>
        </p:spPr>
        <p:txBody>
          <a:bodyPr wrap="square" rtlCol="0">
            <a:spAutoFit/>
          </a:bodyPr>
          <a:lstStyle/>
          <a:p>
            <a:r>
              <a:rPr lang="en-GB" sz="2000" b="1"/>
              <a:t>su</a:t>
            </a:r>
          </a:p>
        </p:txBody>
      </p:sp>
      <p:sp>
        <p:nvSpPr>
          <p:cNvPr id="32" name="TextBox 31"/>
          <p:cNvSpPr txBox="1"/>
          <p:nvPr/>
        </p:nvSpPr>
        <p:spPr>
          <a:xfrm>
            <a:off x="6890925" y="2177967"/>
            <a:ext cx="456466" cy="400110"/>
          </a:xfrm>
          <a:prstGeom prst="rect">
            <a:avLst/>
          </a:prstGeom>
          <a:noFill/>
        </p:spPr>
        <p:txBody>
          <a:bodyPr wrap="square" rtlCol="0">
            <a:spAutoFit/>
          </a:bodyPr>
          <a:lstStyle/>
          <a:p>
            <a:r>
              <a:rPr lang="en-GB" sz="2000" b="1"/>
              <a:t>se</a:t>
            </a:r>
          </a:p>
        </p:txBody>
      </p:sp>
      <p:sp>
        <p:nvSpPr>
          <p:cNvPr id="34" name="TextBox 33"/>
          <p:cNvSpPr txBox="1"/>
          <p:nvPr/>
        </p:nvSpPr>
        <p:spPr>
          <a:xfrm>
            <a:off x="6890925" y="3146188"/>
            <a:ext cx="456466" cy="400110"/>
          </a:xfrm>
          <a:prstGeom prst="rect">
            <a:avLst/>
          </a:prstGeom>
          <a:noFill/>
        </p:spPr>
        <p:txBody>
          <a:bodyPr wrap="square" rtlCol="0">
            <a:spAutoFit/>
          </a:bodyPr>
          <a:lstStyle/>
          <a:p>
            <a:r>
              <a:rPr lang="en-GB" sz="2000" b="1"/>
              <a:t>se</a:t>
            </a:r>
          </a:p>
        </p:txBody>
      </p:sp>
      <p:sp>
        <p:nvSpPr>
          <p:cNvPr id="35" name="TextBox 34"/>
          <p:cNvSpPr txBox="1"/>
          <p:nvPr/>
        </p:nvSpPr>
        <p:spPr>
          <a:xfrm>
            <a:off x="6890925" y="5517611"/>
            <a:ext cx="456466" cy="400110"/>
          </a:xfrm>
          <a:prstGeom prst="rect">
            <a:avLst/>
          </a:prstGeom>
          <a:noFill/>
        </p:spPr>
        <p:txBody>
          <a:bodyPr wrap="square" rtlCol="0">
            <a:spAutoFit/>
          </a:bodyPr>
          <a:lstStyle/>
          <a:p>
            <a:r>
              <a:rPr lang="en-GB" sz="2000" b="1"/>
              <a:t>se</a:t>
            </a:r>
          </a:p>
        </p:txBody>
      </p:sp>
    </p:spTree>
    <p:extLst>
      <p:ext uri="{BB962C8B-B14F-4D97-AF65-F5344CB8AC3E}">
        <p14:creationId xmlns:p14="http://schemas.microsoft.com/office/powerpoint/2010/main" val="3613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63" grpId="0" animBg="1"/>
      <p:bldP spid="64" grpId="0" animBg="1"/>
      <p:bldP spid="65" grpId="0" animBg="1"/>
      <p:bldP spid="54" grpId="0" animBg="1"/>
      <p:bldP spid="3" grpId="0"/>
      <p:bldP spid="28" grpId="0"/>
      <p:bldP spid="29" grpId="0"/>
      <p:bldP spid="30" grpId="0"/>
      <p:bldP spid="31" grpId="0"/>
      <p:bldP spid="32" grpId="0"/>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48772" y="2892772"/>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dirty="0">
                <a:solidFill>
                  <a:schemeClr val="tx1"/>
                </a:solidFill>
              </a:rPr>
              <a:t>México tiene muchas tradiciones, pero </a:t>
            </a:r>
            <a:r>
              <a:rPr lang="es-GB" sz="2200" b="1" dirty="0">
                <a:solidFill>
                  <a:schemeClr val="tx1"/>
                </a:solidFill>
              </a:rPr>
              <a:t>su </a:t>
            </a:r>
            <a:r>
              <a:rPr lang="es-GB" sz="2200" dirty="0">
                <a:solidFill>
                  <a:schemeClr val="tx1"/>
                </a:solidFill>
              </a:rPr>
              <a:t>tradición del Día de Muertos es especialmente conocida. Es una costumbre única y muy importante para </a:t>
            </a:r>
            <a:r>
              <a:rPr lang="es-GB" sz="2200" b="1" dirty="0">
                <a:solidFill>
                  <a:schemeClr val="tx1"/>
                </a:solidFill>
              </a:rPr>
              <a:t>su </a:t>
            </a:r>
            <a:r>
              <a:rPr lang="es-GB" sz="2200" dirty="0">
                <a:solidFill>
                  <a:schemeClr val="tx1"/>
                </a:solidFill>
              </a:rPr>
              <a:t>comunidad porque es una forma de pensar en los muertos. Para los mexicanos, los muertos vienen a </a:t>
            </a:r>
            <a:r>
              <a:rPr lang="es-GB" sz="2200">
                <a:solidFill>
                  <a:schemeClr val="tx1"/>
                </a:solidFill>
              </a:rPr>
              <a:t>la </a:t>
            </a:r>
            <a:r>
              <a:rPr lang="en-GB" sz="2200" dirty="0">
                <a:solidFill>
                  <a:schemeClr val="tx1"/>
                </a:solidFill>
              </a:rPr>
              <a:t>t</a:t>
            </a:r>
            <a:r>
              <a:rPr lang="es-GB" sz="2200">
                <a:solidFill>
                  <a:schemeClr val="tx1"/>
                </a:solidFill>
              </a:rPr>
              <a:t>ierra </a:t>
            </a:r>
            <a:r>
              <a:rPr lang="es-GB" sz="2200" dirty="0">
                <a:solidFill>
                  <a:schemeClr val="tx1"/>
                </a:solidFill>
              </a:rPr>
              <a:t>este día.</a:t>
            </a:r>
          </a:p>
          <a:p>
            <a:pPr marL="0" indent="0">
              <a:buNone/>
            </a:pPr>
            <a:r>
              <a:rPr lang="es-GB" sz="2200" dirty="0">
                <a:solidFill>
                  <a:schemeClr val="tx1"/>
                </a:solidFill>
              </a:rPr>
              <a:t>Nadia es mexicana y celebra el Día de Muertos con </a:t>
            </a:r>
            <a:r>
              <a:rPr lang="es-GB" sz="2200" b="1" dirty="0">
                <a:solidFill>
                  <a:schemeClr val="tx1"/>
                </a:solidFill>
              </a:rPr>
              <a:t>su </a:t>
            </a:r>
            <a:r>
              <a:rPr lang="es-GB" sz="2200" dirty="0">
                <a:solidFill>
                  <a:schemeClr val="tx1"/>
                </a:solidFill>
              </a:rPr>
              <a:t>familia. Por la mañana </a:t>
            </a:r>
            <a:r>
              <a:rPr lang="es-GB" sz="2200" b="1" dirty="0">
                <a:solidFill>
                  <a:schemeClr val="tx1"/>
                </a:solidFill>
              </a:rPr>
              <a:t>se</a:t>
            </a:r>
            <a:r>
              <a:rPr lang="es-GB" sz="2200" dirty="0">
                <a:solidFill>
                  <a:schemeClr val="tx1"/>
                </a:solidFill>
              </a:rPr>
              <a:t> levanta temprano para ayudar a su abuela: preparan pan* de muerto y un poco de fruta para el altar. </a:t>
            </a:r>
            <a:r>
              <a:rPr lang="es-GB" sz="2200" b="1" dirty="0">
                <a:solidFill>
                  <a:schemeClr val="tx1"/>
                </a:solidFill>
              </a:rPr>
              <a:t>Su</a:t>
            </a:r>
            <a:r>
              <a:rPr lang="es-GB" sz="2200" dirty="0">
                <a:solidFill>
                  <a:schemeClr val="tx1"/>
                </a:solidFill>
              </a:rPr>
              <a:t> altar </a:t>
            </a:r>
            <a:r>
              <a:rPr lang="es-GB" sz="2200">
                <a:solidFill>
                  <a:schemeClr val="tx1"/>
                </a:solidFill>
              </a:rPr>
              <a:t>tiene varios</a:t>
            </a:r>
            <a:r>
              <a:rPr lang="en-GB" sz="2200" dirty="0">
                <a:solidFill>
                  <a:schemeClr val="tx1"/>
                </a:solidFill>
              </a:rPr>
              <a:t>*</a:t>
            </a:r>
            <a:r>
              <a:rPr lang="es-GB" sz="2200">
                <a:solidFill>
                  <a:schemeClr val="tx1"/>
                </a:solidFill>
              </a:rPr>
              <a:t> </a:t>
            </a:r>
            <a:r>
              <a:rPr lang="es-GB" sz="2200" dirty="0">
                <a:solidFill>
                  <a:schemeClr val="tx1"/>
                </a:solidFill>
              </a:rPr>
              <a:t>niveles. L</a:t>
            </a:r>
            <a:r>
              <a:rPr lang="es-ES" sz="2200" dirty="0">
                <a:solidFill>
                  <a:schemeClr val="tx1"/>
                </a:solidFill>
              </a:rPr>
              <a:t>os niveles del altar son las diferentes partes del mundo: el primer nivel es la tierra y el segundo nivel es el cielo*. Nadia pone allí fotos de </a:t>
            </a:r>
            <a:r>
              <a:rPr lang="es-ES" sz="2200" b="1" dirty="0">
                <a:solidFill>
                  <a:schemeClr val="tx1"/>
                </a:solidFill>
              </a:rPr>
              <a:t>su</a:t>
            </a:r>
            <a:r>
              <a:rPr lang="es-ES" sz="2200" dirty="0">
                <a:solidFill>
                  <a:schemeClr val="tx1"/>
                </a:solidFill>
              </a:rPr>
              <a:t> abuelo y </a:t>
            </a:r>
            <a:r>
              <a:rPr lang="es-ES" sz="2200" b="1" dirty="0">
                <a:solidFill>
                  <a:schemeClr val="tx1"/>
                </a:solidFill>
              </a:rPr>
              <a:t>se</a:t>
            </a:r>
            <a:r>
              <a:rPr lang="es-ES" sz="2200" dirty="0">
                <a:solidFill>
                  <a:schemeClr val="tx1"/>
                </a:solidFill>
              </a:rPr>
              <a:t> sienta al lado de </a:t>
            </a:r>
            <a:r>
              <a:rPr lang="es-ES" sz="2200" b="1" dirty="0">
                <a:solidFill>
                  <a:schemeClr val="tx1"/>
                </a:solidFill>
              </a:rPr>
              <a:t>su </a:t>
            </a:r>
            <a:r>
              <a:rPr lang="es-ES" sz="2200" dirty="0">
                <a:solidFill>
                  <a:schemeClr val="tx1"/>
                </a:solidFill>
              </a:rPr>
              <a:t>abuela. </a:t>
            </a:r>
            <a:r>
              <a:rPr lang="es-ES" sz="2200" b="1" dirty="0">
                <a:solidFill>
                  <a:schemeClr val="tx1"/>
                </a:solidFill>
              </a:rPr>
              <a:t>Se</a:t>
            </a:r>
            <a:r>
              <a:rPr lang="es-ES" sz="2200" dirty="0">
                <a:solidFill>
                  <a:schemeClr val="tx1"/>
                </a:solidFill>
              </a:rPr>
              <a:t> queda unas horas en casa con </a:t>
            </a:r>
            <a:r>
              <a:rPr lang="es-ES" sz="2200" b="1" dirty="0">
                <a:solidFill>
                  <a:schemeClr val="tx1"/>
                </a:solidFill>
              </a:rPr>
              <a:t>su</a:t>
            </a:r>
            <a:r>
              <a:rPr lang="es-ES" sz="2200" dirty="0">
                <a:solidFill>
                  <a:schemeClr val="tx1"/>
                </a:solidFill>
              </a:rPr>
              <a:t> familia y </a:t>
            </a:r>
            <a:r>
              <a:rPr lang="es-ES" sz="2200" b="1" dirty="0">
                <a:solidFill>
                  <a:schemeClr val="tx1"/>
                </a:solidFill>
              </a:rPr>
              <a:t>se</a:t>
            </a:r>
            <a:r>
              <a:rPr lang="es-ES" sz="2200" dirty="0">
                <a:solidFill>
                  <a:schemeClr val="tx1"/>
                </a:solidFill>
              </a:rPr>
              <a:t> acuerda de </a:t>
            </a:r>
            <a:r>
              <a:rPr lang="es-ES" sz="2200" b="1" dirty="0">
                <a:solidFill>
                  <a:schemeClr val="tx1"/>
                </a:solidFill>
              </a:rPr>
              <a:t>su</a:t>
            </a:r>
            <a:r>
              <a:rPr lang="es-ES" sz="2200" dirty="0">
                <a:solidFill>
                  <a:schemeClr val="tx1"/>
                </a:solidFill>
              </a:rPr>
              <a:t> abuelo muerto. </a:t>
            </a:r>
          </a:p>
          <a:p>
            <a:pPr marL="0" indent="0">
              <a:buNone/>
            </a:pPr>
            <a:r>
              <a:rPr lang="es-ES" sz="2200" dirty="0">
                <a:solidFill>
                  <a:schemeClr val="tx1"/>
                </a:solidFill>
              </a:rPr>
              <a:t>Por la tarde </a:t>
            </a:r>
            <a:r>
              <a:rPr lang="es-ES" sz="2200" b="1" dirty="0">
                <a:solidFill>
                  <a:schemeClr val="tx1"/>
                </a:solidFill>
              </a:rPr>
              <a:t>se</a:t>
            </a:r>
            <a:r>
              <a:rPr lang="es-ES" sz="2200" dirty="0">
                <a:solidFill>
                  <a:schemeClr val="tx1"/>
                </a:solidFill>
              </a:rPr>
              <a:t> pone ropa divertida, </a:t>
            </a:r>
            <a:r>
              <a:rPr lang="es-ES" sz="2200" b="1" dirty="0">
                <a:solidFill>
                  <a:schemeClr val="tx1"/>
                </a:solidFill>
              </a:rPr>
              <a:t>se</a:t>
            </a:r>
            <a:r>
              <a:rPr lang="es-ES" sz="2200" dirty="0">
                <a:solidFill>
                  <a:schemeClr val="tx1"/>
                </a:solidFill>
              </a:rPr>
              <a:t> pinta de blanco y negro y va a la calle con </a:t>
            </a:r>
            <a:r>
              <a:rPr lang="es-ES" sz="2200" b="1" dirty="0">
                <a:solidFill>
                  <a:schemeClr val="tx1"/>
                </a:solidFill>
              </a:rPr>
              <a:t>su</a:t>
            </a:r>
            <a:r>
              <a:rPr lang="es-ES" sz="2200" dirty="0">
                <a:solidFill>
                  <a:schemeClr val="tx1"/>
                </a:solidFill>
              </a:rPr>
              <a:t> hermano. En su barrio hay un festival con música fuerte y luces de colores. ¡Es muy divertido!</a:t>
            </a:r>
            <a:endParaRPr lang="es-GB" sz="2200" dirty="0">
              <a:solidFill>
                <a:schemeClr val="tx1"/>
              </a:solidFill>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1226399" y="6388851"/>
            <a:ext cx="7144350" cy="400110"/>
          </a:xfrm>
          <a:prstGeom prst="rect">
            <a:avLst/>
          </a:prstGeom>
          <a:noFill/>
        </p:spPr>
        <p:txBody>
          <a:bodyPr wrap="square" rtlCol="0">
            <a:spAutoFit/>
          </a:bodyPr>
          <a:lstStyle/>
          <a:p>
            <a:r>
              <a:rPr lang="en-GB" sz="2000" dirty="0">
                <a:solidFill>
                  <a:schemeClr val="bg1"/>
                </a:solidFill>
              </a:rPr>
              <a:t>*el </a:t>
            </a:r>
            <a:r>
              <a:rPr lang="es-GB" sz="2000">
                <a:solidFill>
                  <a:schemeClr val="bg1"/>
                </a:solidFill>
              </a:rPr>
              <a:t>pan = bread</a:t>
            </a:r>
            <a:r>
              <a:rPr lang="en-GB" sz="2000" dirty="0">
                <a:solidFill>
                  <a:schemeClr val="bg1"/>
                </a:solidFill>
              </a:rPr>
              <a:t>; *el </a:t>
            </a:r>
            <a:r>
              <a:rPr lang="en-GB" sz="2000" dirty="0" err="1">
                <a:solidFill>
                  <a:schemeClr val="bg1"/>
                </a:solidFill>
              </a:rPr>
              <a:t>cielo</a:t>
            </a:r>
            <a:r>
              <a:rPr lang="en-GB" sz="2000" dirty="0">
                <a:solidFill>
                  <a:schemeClr val="bg1"/>
                </a:solidFill>
              </a:rPr>
              <a:t> = sky, heaven; *</a:t>
            </a:r>
            <a:r>
              <a:rPr lang="en-GB" sz="2000" dirty="0" err="1">
                <a:solidFill>
                  <a:schemeClr val="bg1"/>
                </a:solidFill>
              </a:rPr>
              <a:t>varios</a:t>
            </a:r>
            <a:r>
              <a:rPr lang="en-GB" sz="2000" dirty="0">
                <a:solidFill>
                  <a:schemeClr val="bg1"/>
                </a:solidFill>
              </a:rPr>
              <a:t> = various</a:t>
            </a:r>
            <a:endParaRPr lang="es-GB" sz="2000" dirty="0">
              <a:solidFill>
                <a:schemeClr val="bg1"/>
              </a:solidFill>
            </a:endParaRPr>
          </a:p>
        </p:txBody>
      </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5"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685291" y="740256"/>
            <a:ext cx="609600" cy="609600"/>
          </a:xfrm>
          <a:prstGeom prst="rect">
            <a:avLst/>
          </a:prstGeom>
        </p:spPr>
      </p:pic>
      <p:sp>
        <p:nvSpPr>
          <p:cNvPr id="7" name="Rectangle 6">
            <a:extLst>
              <a:ext uri="{FF2B5EF4-FFF2-40B4-BE49-F238E27FC236}">
                <a16:creationId xmlns:a16="http://schemas.microsoft.com/office/drawing/2014/main" id="{AE0DB9C6-5507-7553-E023-1F286C93AC25}"/>
              </a:ext>
            </a:extLst>
          </p:cNvPr>
          <p:cNvSpPr/>
          <p:nvPr/>
        </p:nvSpPr>
        <p:spPr>
          <a:xfrm>
            <a:off x="5621317" y="145485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9" name="Rectangle 8">
            <a:extLst>
              <a:ext uri="{FF2B5EF4-FFF2-40B4-BE49-F238E27FC236}">
                <a16:creationId xmlns:a16="http://schemas.microsoft.com/office/drawing/2014/main" id="{9413C69C-EDF3-9F7B-0CE7-58BB5FDE50FB}"/>
              </a:ext>
            </a:extLst>
          </p:cNvPr>
          <p:cNvSpPr/>
          <p:nvPr/>
        </p:nvSpPr>
        <p:spPr>
          <a:xfrm>
            <a:off x="2589910" y="2072257"/>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0" name="Rectangle 9">
            <a:extLst>
              <a:ext uri="{FF2B5EF4-FFF2-40B4-BE49-F238E27FC236}">
                <a16:creationId xmlns:a16="http://schemas.microsoft.com/office/drawing/2014/main" id="{FB063B6C-5BF7-E9AC-549E-13E6D067C797}"/>
              </a:ext>
            </a:extLst>
          </p:cNvPr>
          <p:cNvSpPr/>
          <p:nvPr/>
        </p:nvSpPr>
        <p:spPr>
          <a:xfrm>
            <a:off x="1528707" y="3084747"/>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1" name="Rectangle 10">
            <a:extLst>
              <a:ext uri="{FF2B5EF4-FFF2-40B4-BE49-F238E27FC236}">
                <a16:creationId xmlns:a16="http://schemas.microsoft.com/office/drawing/2014/main" id="{392ECB64-716B-990D-41EC-E495CCC821AE}"/>
              </a:ext>
            </a:extLst>
          </p:cNvPr>
          <p:cNvSpPr/>
          <p:nvPr/>
        </p:nvSpPr>
        <p:spPr>
          <a:xfrm>
            <a:off x="1455758" y="426225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2" name="Rectangle 11">
            <a:extLst>
              <a:ext uri="{FF2B5EF4-FFF2-40B4-BE49-F238E27FC236}">
                <a16:creationId xmlns:a16="http://schemas.microsoft.com/office/drawing/2014/main" id="{76770063-9D1D-6382-6EB5-E4750D016FD1}"/>
              </a:ext>
            </a:extLst>
          </p:cNvPr>
          <p:cNvSpPr/>
          <p:nvPr/>
        </p:nvSpPr>
        <p:spPr>
          <a:xfrm>
            <a:off x="3124593" y="426225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3" name="Rectangle 12">
            <a:extLst>
              <a:ext uri="{FF2B5EF4-FFF2-40B4-BE49-F238E27FC236}">
                <a16:creationId xmlns:a16="http://schemas.microsoft.com/office/drawing/2014/main" id="{06D6B05C-464E-2B84-0421-71D6359EB52D}"/>
              </a:ext>
            </a:extLst>
          </p:cNvPr>
          <p:cNvSpPr/>
          <p:nvPr/>
        </p:nvSpPr>
        <p:spPr>
          <a:xfrm>
            <a:off x="2877303" y="460965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5" name="Rectangle 14">
            <a:extLst>
              <a:ext uri="{FF2B5EF4-FFF2-40B4-BE49-F238E27FC236}">
                <a16:creationId xmlns:a16="http://schemas.microsoft.com/office/drawing/2014/main" id="{3013580C-4B2E-F3B2-9290-D37785551902}"/>
              </a:ext>
            </a:extLst>
          </p:cNvPr>
          <p:cNvSpPr/>
          <p:nvPr/>
        </p:nvSpPr>
        <p:spPr>
          <a:xfrm>
            <a:off x="4455937" y="460965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6" name="Rectangle 15">
            <a:extLst>
              <a:ext uri="{FF2B5EF4-FFF2-40B4-BE49-F238E27FC236}">
                <a16:creationId xmlns:a16="http://schemas.microsoft.com/office/drawing/2014/main" id="{2F92D5BD-4AD8-C638-D1C0-A21DDE482D39}"/>
              </a:ext>
            </a:extLst>
          </p:cNvPr>
          <p:cNvSpPr/>
          <p:nvPr/>
        </p:nvSpPr>
        <p:spPr>
          <a:xfrm>
            <a:off x="5833172" y="4317157"/>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7" name="Rectangle 16">
            <a:extLst>
              <a:ext uri="{FF2B5EF4-FFF2-40B4-BE49-F238E27FC236}">
                <a16:creationId xmlns:a16="http://schemas.microsoft.com/office/drawing/2014/main" id="{CC66AF6D-423E-3E44-098D-DFCA5B12DE8A}"/>
              </a:ext>
            </a:extLst>
          </p:cNvPr>
          <p:cNvSpPr/>
          <p:nvPr/>
        </p:nvSpPr>
        <p:spPr>
          <a:xfrm>
            <a:off x="1931504" y="5022822"/>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8" name="Rectangle 17">
            <a:extLst>
              <a:ext uri="{FF2B5EF4-FFF2-40B4-BE49-F238E27FC236}">
                <a16:creationId xmlns:a16="http://schemas.microsoft.com/office/drawing/2014/main" id="{69B8D594-EC85-7B23-666B-925E4678F3B6}"/>
              </a:ext>
            </a:extLst>
          </p:cNvPr>
          <p:cNvSpPr/>
          <p:nvPr/>
        </p:nvSpPr>
        <p:spPr>
          <a:xfrm>
            <a:off x="6963899" y="3387966"/>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19" name="Rectangle 18">
            <a:extLst>
              <a:ext uri="{FF2B5EF4-FFF2-40B4-BE49-F238E27FC236}">
                <a16:creationId xmlns:a16="http://schemas.microsoft.com/office/drawing/2014/main" id="{48EDFA93-EAEF-C973-16AB-3966647EA15A}"/>
              </a:ext>
            </a:extLst>
          </p:cNvPr>
          <p:cNvSpPr/>
          <p:nvPr/>
        </p:nvSpPr>
        <p:spPr>
          <a:xfrm>
            <a:off x="7434810" y="2792253"/>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21" name="Rectangle 20">
            <a:extLst>
              <a:ext uri="{FF2B5EF4-FFF2-40B4-BE49-F238E27FC236}">
                <a16:creationId xmlns:a16="http://schemas.microsoft.com/office/drawing/2014/main" id="{ED3331A6-9BE6-25F0-6EB0-ABF257525338}"/>
              </a:ext>
            </a:extLst>
          </p:cNvPr>
          <p:cNvSpPr/>
          <p:nvPr/>
        </p:nvSpPr>
        <p:spPr>
          <a:xfrm>
            <a:off x="7366696" y="4316261"/>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22" name="Rectangle 21">
            <a:extLst>
              <a:ext uri="{FF2B5EF4-FFF2-40B4-BE49-F238E27FC236}">
                <a16:creationId xmlns:a16="http://schemas.microsoft.com/office/drawing/2014/main" id="{9F2C5567-9AF0-F39B-CBDE-2B40C78C0B85}"/>
              </a:ext>
            </a:extLst>
          </p:cNvPr>
          <p:cNvSpPr/>
          <p:nvPr/>
        </p:nvSpPr>
        <p:spPr>
          <a:xfrm>
            <a:off x="6520409" y="4608755"/>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35" name="Rectangle 34">
            <a:extLst>
              <a:ext uri="{FF2B5EF4-FFF2-40B4-BE49-F238E27FC236}">
                <a16:creationId xmlns:a16="http://schemas.microsoft.com/office/drawing/2014/main" id="{18A01217-54A5-92A4-0ACC-1DD644C36998}"/>
              </a:ext>
            </a:extLst>
          </p:cNvPr>
          <p:cNvSpPr/>
          <p:nvPr/>
        </p:nvSpPr>
        <p:spPr>
          <a:xfrm>
            <a:off x="5201319" y="5021403"/>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sp>
        <p:nvSpPr>
          <p:cNvPr id="36" name="Rectangle 35">
            <a:extLst>
              <a:ext uri="{FF2B5EF4-FFF2-40B4-BE49-F238E27FC236}">
                <a16:creationId xmlns:a16="http://schemas.microsoft.com/office/drawing/2014/main" id="{EC7FA471-4CCD-BA13-56AA-62F02BB3EFF5}"/>
              </a:ext>
            </a:extLst>
          </p:cNvPr>
          <p:cNvSpPr/>
          <p:nvPr/>
        </p:nvSpPr>
        <p:spPr>
          <a:xfrm>
            <a:off x="1954220" y="5358353"/>
            <a:ext cx="402797" cy="2924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a:t>
            </a: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241563" y="1327995"/>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dirty="0">
                  <a:solidFill>
                    <a:schemeClr val="tx1"/>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446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19881" fill="hold"/>
                                        <p:tgtEl>
                                          <p:spTgt spid="14"/>
                                        </p:tgtEl>
                                      </p:cBhvr>
                                    </p:cmd>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4"/>
                </p:tgtEl>
              </p:cMediaNode>
            </p:audio>
          </p:childTnLst>
        </p:cTn>
      </p:par>
    </p:tnLst>
    <p:bldLst>
      <p:bldP spid="7"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1" grpId="0" animBg="1"/>
      <p:bldP spid="22"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2" y="604055"/>
            <a:ext cx="7848420" cy="430887"/>
          </a:xfrm>
          <a:prstGeom prst="rect">
            <a:avLst/>
          </a:prstGeom>
          <a:noFill/>
        </p:spPr>
        <p:txBody>
          <a:bodyPr wrap="square" rtlCol="0">
            <a:spAutoFit/>
          </a:bodyPr>
          <a:lstStyle/>
          <a:p>
            <a:r>
              <a:rPr lang="en-GB" sz="2200" b="1" dirty="0"/>
              <a:t>A</a:t>
            </a:r>
            <a:r>
              <a:rPr lang="en-GB" sz="2200" dirty="0"/>
              <a:t>: turns away from the board and says either ‘se’ or ‘sus’ </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268035"/>
            <a:ext cx="2698054" cy="430887"/>
          </a:xfrm>
          <a:prstGeom prst="rect">
            <a:avLst/>
          </a:prstGeom>
          <a:noFill/>
        </p:spPr>
        <p:txBody>
          <a:bodyPr wrap="square" rtlCol="0">
            <a:spAutoFit/>
          </a:bodyPr>
          <a:lstStyle/>
          <a:p>
            <a:r>
              <a:rPr lang="en-GB" sz="2200" b="1" dirty="0"/>
              <a:t>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6232306" y="3052592"/>
            <a:ext cx="1960188" cy="430887"/>
          </a:xfrm>
          <a:prstGeom prst="rect">
            <a:avLst/>
          </a:prstGeom>
          <a:noFill/>
        </p:spPr>
        <p:txBody>
          <a:bodyPr wrap="square" rtlCol="0">
            <a:spAutoFit/>
          </a:bodyPr>
          <a:lstStyle/>
          <a:p>
            <a:r>
              <a:rPr lang="en-GB" sz="2200" b="1" dirty="0"/>
              <a:t>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6858870" cy="645068"/>
          </a:xfrm>
        </p:spPr>
        <p:txBody>
          <a:bodyPr>
            <a:normAutofit/>
          </a:bodyPr>
          <a:lstStyle/>
          <a:p>
            <a:r>
              <a:rPr lang="es-ES" sz="2200" b="1" dirty="0">
                <a:solidFill>
                  <a:schemeClr val="tx1"/>
                </a:solidFill>
              </a:rPr>
              <a:t>Hablamos sobre las costumbres de Nadia</a:t>
            </a:r>
            <a:endParaRPr lang="en-GB" sz="2200" dirty="0">
              <a:solidFill>
                <a:schemeClr val="tx1"/>
              </a:solidFill>
            </a:endParaRPr>
          </a:p>
        </p:txBody>
      </p:sp>
      <p:pic>
        <p:nvPicPr>
          <p:cNvPr id="6" name="Picture 5" descr="write.jpeg"/>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a:ext>
            </a:extLst>
          </a:blip>
          <a:stretch>
            <a:fillRect/>
          </a:stretch>
        </p:blipFill>
        <p:spPr>
          <a:xfrm>
            <a:off x="1374801" y="3097789"/>
            <a:ext cx="848499" cy="601133"/>
          </a:xfrm>
          <a:prstGeom prst="rect">
            <a:avLst/>
          </a:prstGeom>
        </p:spPr>
      </p:pic>
      <p:sp>
        <p:nvSpPr>
          <p:cNvPr id="19" name="Rounded Rectangular Callout 18"/>
          <p:cNvSpPr/>
          <p:nvPr/>
        </p:nvSpPr>
        <p:spPr>
          <a:xfrm>
            <a:off x="6341534" y="2168707"/>
            <a:ext cx="5475992" cy="804420"/>
          </a:xfrm>
          <a:prstGeom prst="wedgeRoundRectCallout">
            <a:avLst>
              <a:gd name="adj1" fmla="val 31600"/>
              <a:gd name="adj2" fmla="val 9407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tx1"/>
                </a:solidFill>
              </a:rPr>
              <a:t>Se sienta al lado del altar.</a:t>
            </a:r>
            <a:endParaRPr lang="en-GB" sz="3200" strike="sngStrike" dirty="0">
              <a:solidFill>
                <a:schemeClr val="tx1"/>
              </a:solidFill>
            </a:endParaRPr>
          </a:p>
        </p:txBody>
      </p:sp>
      <p:sp>
        <p:nvSpPr>
          <p:cNvPr id="2" name="Rounded Rectangular Callout 1"/>
          <p:cNvSpPr/>
          <p:nvPr/>
        </p:nvSpPr>
        <p:spPr>
          <a:xfrm>
            <a:off x="3111690" y="2277476"/>
            <a:ext cx="2192334" cy="917138"/>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Se</a:t>
            </a:r>
            <a:r>
              <a:rPr lang="is-IS" sz="3200" dirty="0">
                <a:solidFill>
                  <a:schemeClr val="tx1"/>
                </a:solidFill>
              </a:rPr>
              <a:t>…</a:t>
            </a:r>
            <a:endParaRPr lang="en-GB" sz="3200" strike="sngStrike" dirty="0">
              <a:solidFill>
                <a:schemeClr val="tx1"/>
              </a:solidFill>
            </a:endParaRPr>
          </a:p>
        </p:txBody>
      </p:sp>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extLst>
              <p:ext uri="{D42A27DB-BD31-4B8C-83A1-F6EECF244321}">
                <p14:modId xmlns:p14="http://schemas.microsoft.com/office/powerpoint/2010/main" val="2398480224"/>
              </p:ext>
            </p:extLst>
          </p:nvPr>
        </p:nvGraphicFramePr>
        <p:xfrm>
          <a:off x="6272411" y="3600322"/>
          <a:ext cx="5475992" cy="1232118"/>
        </p:xfrm>
        <a:graphic>
          <a:graphicData uri="http://schemas.openxmlformats.org/drawingml/2006/table">
            <a:tbl>
              <a:tblPr firstRow="1" bandRow="1">
                <a:tableStyleId>{5DA37D80-6434-44D0-A028-1B22A696006F}</a:tableStyleId>
              </a:tblPr>
              <a:tblGrid>
                <a:gridCol w="488162">
                  <a:extLst>
                    <a:ext uri="{9D8B030D-6E8A-4147-A177-3AD203B41FA5}">
                      <a16:colId xmlns:a16="http://schemas.microsoft.com/office/drawing/2014/main" val="2847550453"/>
                    </a:ext>
                  </a:extLst>
                </a:gridCol>
                <a:gridCol w="4987830">
                  <a:extLst>
                    <a:ext uri="{9D8B030D-6E8A-4147-A177-3AD203B41FA5}">
                      <a16:colId xmlns:a16="http://schemas.microsoft.com/office/drawing/2014/main" val="2437358611"/>
                    </a:ext>
                  </a:extLst>
                </a:gridCol>
              </a:tblGrid>
              <a:tr h="442299">
                <a:tc>
                  <a:txBody>
                    <a:bodyPr/>
                    <a:lstStyle/>
                    <a:p>
                      <a:endParaRPr lang="es-GB" sz="22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Habla </a:t>
                      </a:r>
                      <a:r>
                        <a:rPr lang="en-GB" sz="2200" dirty="0" err="1">
                          <a:solidFill>
                            <a:schemeClr val="tx1"/>
                          </a:solidFill>
                        </a:rPr>
                        <a:t>en</a:t>
                      </a:r>
                      <a:r>
                        <a:rPr lang="en-GB" sz="2200" dirty="0">
                          <a:solidFill>
                            <a:schemeClr val="tx1"/>
                          </a:solidFill>
                        </a:rPr>
                        <a:t> </a:t>
                      </a:r>
                      <a:r>
                        <a:rPr lang="en-GB" sz="2200" dirty="0" err="1">
                          <a:solidFill>
                            <a:schemeClr val="tx1"/>
                          </a:solidFill>
                        </a:rPr>
                        <a:t>español</a:t>
                      </a:r>
                      <a:r>
                        <a:rPr lang="es-GB" sz="2200" dirty="0">
                          <a:solidFill>
                            <a:schemeClr val="tx1"/>
                          </a:solidFill>
                        </a:rPr>
                        <a:t>:</a:t>
                      </a:r>
                    </a:p>
                  </a:txBody>
                  <a:tcPr anchor="ctr"/>
                </a:tc>
                <a:extLst>
                  <a:ext uri="{0D108BD9-81ED-4DB2-BD59-A6C34878D82A}">
                    <a16:rowId xmlns:a16="http://schemas.microsoft.com/office/drawing/2014/main" val="1960848582"/>
                  </a:ext>
                </a:extLst>
              </a:tr>
              <a:tr h="789819">
                <a:tc>
                  <a:txBody>
                    <a:bodyPr/>
                    <a:lstStyle/>
                    <a:p>
                      <a:pPr algn="ctr"/>
                      <a:r>
                        <a:rPr lang="es-GB" sz="2200" b="0" dirty="0">
                          <a:solidFill>
                            <a:schemeClr val="tx1"/>
                          </a:solidFill>
                        </a:rPr>
                        <a:t>1</a:t>
                      </a:r>
                    </a:p>
                  </a:txBody>
                  <a:tcPr anchor="ctr"/>
                </a:tc>
                <a:tc>
                  <a:txBody>
                    <a:bodyPr/>
                    <a:lstStyle/>
                    <a:p>
                      <a:pPr marL="457200" indent="-457200">
                        <a:buAutoNum type="alphaLcPeriod"/>
                      </a:pPr>
                      <a:r>
                        <a:rPr lang="en-US" sz="2200" b="1" dirty="0">
                          <a:solidFill>
                            <a:schemeClr val="tx1"/>
                          </a:solidFill>
                        </a:rPr>
                        <a:t>She sits </a:t>
                      </a:r>
                      <a:r>
                        <a:rPr lang="en-US" sz="2200" b="0" dirty="0">
                          <a:solidFill>
                            <a:schemeClr val="tx1"/>
                          </a:solidFill>
                        </a:rPr>
                        <a:t>next to the altar.</a:t>
                      </a:r>
                    </a:p>
                    <a:p>
                      <a:pPr marL="457200" indent="-457200">
                        <a:buAutoNum type="alphaLcPeriod"/>
                      </a:pPr>
                      <a:r>
                        <a:rPr lang="en-US" sz="2200" b="1" dirty="0">
                          <a:solidFill>
                            <a:schemeClr val="tx1"/>
                          </a:solidFill>
                        </a:rPr>
                        <a:t>Her family </a:t>
                      </a:r>
                      <a:r>
                        <a:rPr lang="en-US" sz="2200" b="0" dirty="0">
                          <a:solidFill>
                            <a:schemeClr val="tx1"/>
                          </a:solidFill>
                        </a:rPr>
                        <a:t>is next to the altar. </a:t>
                      </a: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77667" y="1245248"/>
            <a:ext cx="7367723" cy="430887"/>
          </a:xfrm>
          <a:prstGeom prst="rect">
            <a:avLst/>
          </a:prstGeom>
          <a:noFill/>
        </p:spPr>
        <p:txBody>
          <a:bodyPr wrap="none" rtlCol="0">
            <a:spAutoFit/>
          </a:bodyPr>
          <a:lstStyle/>
          <a:p>
            <a:r>
              <a:rPr lang="en-GB" sz="2200" b="1" dirty="0"/>
              <a:t>B</a:t>
            </a:r>
            <a:r>
              <a:rPr lang="en-GB" sz="2200" dirty="0"/>
              <a:t>: listens and says the appropriate Spanish sentence.</a:t>
            </a:r>
          </a:p>
        </p:txBody>
      </p:sp>
      <p:sp>
        <p:nvSpPr>
          <p:cNvPr id="24" name="CuadroTexto 23">
            <a:extLst>
              <a:ext uri="{FF2B5EF4-FFF2-40B4-BE49-F238E27FC236}">
                <a16:creationId xmlns:a16="http://schemas.microsoft.com/office/drawing/2014/main" id="{AA7C1AC9-2298-B74A-B366-3A8199C521F6}"/>
              </a:ext>
            </a:extLst>
          </p:cNvPr>
          <p:cNvSpPr txBox="1"/>
          <p:nvPr/>
        </p:nvSpPr>
        <p:spPr>
          <a:xfrm>
            <a:off x="177667" y="1884148"/>
            <a:ext cx="5009705" cy="430887"/>
          </a:xfrm>
          <a:prstGeom prst="rect">
            <a:avLst/>
          </a:prstGeom>
          <a:noFill/>
        </p:spPr>
        <p:txBody>
          <a:bodyPr wrap="none" rtlCol="0">
            <a:spAutoFit/>
          </a:bodyPr>
          <a:lstStyle/>
          <a:p>
            <a:r>
              <a:rPr lang="en-GB" sz="2200" b="1" dirty="0"/>
              <a:t>A</a:t>
            </a:r>
            <a:r>
              <a:rPr lang="en-GB" sz="2200" dirty="0"/>
              <a:t>: transcribes B’s Spanish sentence.</a:t>
            </a: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8283" y="3866871"/>
            <a:ext cx="432089" cy="479581"/>
          </a:xfrm>
          <a:prstGeom prst="rect">
            <a:avLst/>
          </a:prstGeom>
        </p:spPr>
      </p:pic>
      <p:pic>
        <p:nvPicPr>
          <p:cNvPr id="3074" name="Picture 2" descr="dia de los muertos coloring pages - Clip Art Library">
            <a:extLst>
              <a:ext uri="{FF2B5EF4-FFF2-40B4-BE49-F238E27FC236}">
                <a16:creationId xmlns:a16="http://schemas.microsoft.com/office/drawing/2014/main" id="{A8908380-81A8-274A-BB3A-7A42D7CCA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308" y="797646"/>
            <a:ext cx="1867951" cy="121966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6281436-54DA-7F47-A71F-77FEC76E55C1}"/>
              </a:ext>
            </a:extLst>
          </p:cNvPr>
          <p:cNvPicPr>
            <a:picLocks noChangeAspect="1"/>
          </p:cNvPicPr>
          <p:nvPr/>
        </p:nvPicPr>
        <p:blipFill>
          <a:blip r:embed="rId6"/>
          <a:stretch>
            <a:fillRect/>
          </a:stretch>
        </p:blipFill>
        <p:spPr>
          <a:xfrm>
            <a:off x="8217281" y="127492"/>
            <a:ext cx="1068916" cy="1259978"/>
          </a:xfrm>
          <a:prstGeom prst="rect">
            <a:avLst/>
          </a:prstGeom>
        </p:spPr>
      </p:pic>
      <p:sp>
        <p:nvSpPr>
          <p:cNvPr id="20" name="TextBox 19">
            <a:extLst>
              <a:ext uri="{FF2B5EF4-FFF2-40B4-BE49-F238E27FC236}">
                <a16:creationId xmlns:a16="http://schemas.microsoft.com/office/drawing/2014/main" id="{864BEC28-15B6-457F-B118-3034C167D22B}"/>
              </a:ext>
            </a:extLst>
          </p:cNvPr>
          <p:cNvSpPr txBox="1"/>
          <p:nvPr/>
        </p:nvSpPr>
        <p:spPr>
          <a:xfrm>
            <a:off x="190112" y="3666816"/>
            <a:ext cx="6093994" cy="400110"/>
          </a:xfrm>
          <a:prstGeom prst="rect">
            <a:avLst/>
          </a:prstGeom>
          <a:noFill/>
        </p:spPr>
        <p:txBody>
          <a:bodyPr wrap="square">
            <a:spAutoFit/>
          </a:bodyPr>
          <a:lstStyle/>
          <a:p>
            <a:r>
              <a:rPr lang="en-GB" dirty="0"/>
              <a:t>La </a:t>
            </a:r>
            <a:r>
              <a:rPr lang="en-GB" dirty="0" err="1"/>
              <a:t>frase</a:t>
            </a:r>
            <a:r>
              <a:rPr lang="en-GB" dirty="0"/>
              <a:t>: </a:t>
            </a:r>
            <a:r>
              <a:rPr lang="en-GB" sz="2000" b="1" dirty="0"/>
              <a:t>Se </a:t>
            </a:r>
            <a:r>
              <a:rPr lang="en-GB" sz="2000" b="1" dirty="0" err="1"/>
              <a:t>sienta</a:t>
            </a:r>
            <a:r>
              <a:rPr lang="en-GB" sz="2000" b="1" dirty="0"/>
              <a:t> al </a:t>
            </a:r>
            <a:r>
              <a:rPr lang="en-GB" sz="2000" b="1" dirty="0" err="1"/>
              <a:t>lado</a:t>
            </a:r>
            <a:r>
              <a:rPr lang="en-GB" sz="2000" b="1" dirty="0"/>
              <a:t> del altar.</a:t>
            </a:r>
            <a:endParaRPr lang="en-GB" b="1" dirty="0"/>
          </a:p>
        </p:txBody>
      </p:sp>
    </p:spTree>
    <p:extLst>
      <p:ext uri="{BB962C8B-B14F-4D97-AF65-F5344CB8AC3E}">
        <p14:creationId xmlns:p14="http://schemas.microsoft.com/office/powerpoint/2010/main" val="30764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6" grpId="0"/>
      <p:bldP spid="19" grpId="0" animBg="1"/>
      <p:bldP spid="2" grpId="0" animBg="1"/>
      <p:bldP spid="8" grpId="0"/>
      <p:bldP spid="2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527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60366" y="4780768"/>
            <a:ext cx="28870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la </a:t>
            </a:r>
            <a:r>
              <a:rPr kumimoji="0" lang="fr-FR" sz="4800" b="0" i="0" u="none" strike="noStrike" kern="1200" cap="none" spc="0" normalizeH="0" baseline="0" noProof="0" dirty="0" err="1">
                <a:ln>
                  <a:noFill/>
                </a:ln>
                <a:effectLst/>
                <a:uLnTx/>
                <a:uFillTx/>
                <a:latin typeface="Century Gothic" panose="020F0302020204030204"/>
                <a:ea typeface="+mn-ea"/>
                <a:cs typeface="+mn-cs"/>
              </a:rPr>
              <a:t>pierna</a:t>
            </a:r>
            <a:endParaRPr kumimoji="0" lang="fr-FR" sz="28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26862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el </a:t>
            </a:r>
            <a:r>
              <a:rPr kumimoji="0" lang="fr-FR" sz="4800" b="0" i="0" u="none" strike="noStrike" kern="1200" cap="none" spc="0" normalizeH="0" baseline="0" noProof="0" dirty="0" err="1">
                <a:ln>
                  <a:noFill/>
                </a:ln>
                <a:effectLst/>
                <a:uLnTx/>
                <a:uFillTx/>
                <a:latin typeface="Century Gothic" panose="020F0302020204030204"/>
                <a:ea typeface="+mn-ea"/>
                <a:cs typeface="+mn-cs"/>
              </a:rPr>
              <a:t>brazo</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680449" y="4780769"/>
            <a:ext cx="2232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saltar</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22" name="CuadroTexto 21">
            <a:extLst>
              <a:ext uri="{FF2B5EF4-FFF2-40B4-BE49-F238E27FC236}">
                <a16:creationId xmlns:a16="http://schemas.microsoft.com/office/drawing/2014/main" id="{7751465B-81B2-FE40-AF4C-0D483056CEB5}"/>
              </a:ext>
            </a:extLst>
          </p:cNvPr>
          <p:cNvSpPr txBox="1"/>
          <p:nvPr/>
        </p:nvSpPr>
        <p:spPr>
          <a:xfrm>
            <a:off x="567226" y="4390505"/>
            <a:ext cx="2459328" cy="400110"/>
          </a:xfrm>
          <a:prstGeom prst="rect">
            <a:avLst/>
          </a:prstGeom>
          <a:noFill/>
        </p:spPr>
        <p:txBody>
          <a:bodyPr wrap="none" rtlCol="0">
            <a:spAutoFit/>
          </a:bodyPr>
          <a:lstStyle/>
          <a:p>
            <a:r>
              <a:rPr lang="es-GB" sz="2000" dirty="0"/>
              <a:t>[to jump, jumping]</a:t>
            </a:r>
          </a:p>
        </p:txBody>
      </p:sp>
      <p:sp>
        <p:nvSpPr>
          <p:cNvPr id="23" name="CuadroTexto 22">
            <a:extLst>
              <a:ext uri="{FF2B5EF4-FFF2-40B4-BE49-F238E27FC236}">
                <a16:creationId xmlns:a16="http://schemas.microsoft.com/office/drawing/2014/main" id="{FAF5548D-4E50-5848-B13A-DD21DC46B8E0}"/>
              </a:ext>
            </a:extLst>
          </p:cNvPr>
          <p:cNvSpPr txBox="1"/>
          <p:nvPr/>
        </p:nvSpPr>
        <p:spPr>
          <a:xfrm>
            <a:off x="4605539" y="4390505"/>
            <a:ext cx="755335" cy="400110"/>
          </a:xfrm>
          <a:prstGeom prst="rect">
            <a:avLst/>
          </a:prstGeom>
          <a:noFill/>
        </p:spPr>
        <p:txBody>
          <a:bodyPr wrap="none" rtlCol="0">
            <a:spAutoFit/>
          </a:bodyPr>
          <a:lstStyle/>
          <a:p>
            <a:r>
              <a:rPr lang="es-GB" sz="2000" dirty="0"/>
              <a:t>[leg]</a:t>
            </a:r>
          </a:p>
        </p:txBody>
      </p:sp>
      <p:pic>
        <p:nvPicPr>
          <p:cNvPr id="24" name="Imagen 23">
            <a:extLst>
              <a:ext uri="{FF2B5EF4-FFF2-40B4-BE49-F238E27FC236}">
                <a16:creationId xmlns:a16="http://schemas.microsoft.com/office/drawing/2014/main" id="{A5E2CEC3-4387-7049-98BD-EB6F2623BA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321" y="1706977"/>
            <a:ext cx="1815139" cy="2647683"/>
          </a:xfrm>
          <a:prstGeom prst="rect">
            <a:avLst/>
          </a:prstGeom>
        </p:spPr>
      </p:pic>
      <p:pic>
        <p:nvPicPr>
          <p:cNvPr id="25" name="Imagen 24">
            <a:extLst>
              <a:ext uri="{FF2B5EF4-FFF2-40B4-BE49-F238E27FC236}">
                <a16:creationId xmlns:a16="http://schemas.microsoft.com/office/drawing/2014/main" id="{E31B3B84-5091-A349-82DE-377D9EC587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5519" y="2157924"/>
            <a:ext cx="2464274" cy="1871172"/>
          </a:xfrm>
          <a:prstGeom prst="rect">
            <a:avLst/>
          </a:prstGeom>
        </p:spPr>
      </p:pic>
      <p:sp>
        <p:nvSpPr>
          <p:cNvPr id="27" name="CuadroTexto 26">
            <a:extLst>
              <a:ext uri="{FF2B5EF4-FFF2-40B4-BE49-F238E27FC236}">
                <a16:creationId xmlns:a16="http://schemas.microsoft.com/office/drawing/2014/main" id="{EE7732ED-723B-424C-81DA-923DD47066A7}"/>
              </a:ext>
            </a:extLst>
          </p:cNvPr>
          <p:cNvSpPr txBox="1"/>
          <p:nvPr/>
        </p:nvSpPr>
        <p:spPr>
          <a:xfrm>
            <a:off x="7492594" y="4390505"/>
            <a:ext cx="856325" cy="400110"/>
          </a:xfrm>
          <a:prstGeom prst="rect">
            <a:avLst/>
          </a:prstGeom>
          <a:noFill/>
        </p:spPr>
        <p:txBody>
          <a:bodyPr wrap="none" rtlCol="0">
            <a:spAutoFit/>
          </a:bodyPr>
          <a:lstStyle/>
          <a:p>
            <a:r>
              <a:rPr lang="es-GB" sz="2000" dirty="0"/>
              <a:t>[arm]</a:t>
            </a:r>
          </a:p>
        </p:txBody>
      </p:sp>
      <p:pic>
        <p:nvPicPr>
          <p:cNvPr id="1026" name="Picture 2" descr="Clip Art: Parts of the Body: Arm Color I abcteach | abcteach"/>
          <p:cNvPicPr>
            <a:picLocks noChangeAspect="1" noChangeArrowheads="1"/>
          </p:cNvPicPr>
          <p:nvPr/>
        </p:nvPicPr>
        <p:blipFill rotWithShape="1">
          <a:blip r:embed="rId5">
            <a:clrChange>
              <a:clrFrom>
                <a:srgbClr val="FFF8F0"/>
              </a:clrFrom>
              <a:clrTo>
                <a:srgbClr val="FFF8F0">
                  <a:alpha val="0"/>
                </a:srgbClr>
              </a:clrTo>
            </a:clrChange>
            <a:extLst>
              <a:ext uri="{28A0092B-C50C-407E-A947-70E740481C1C}">
                <a14:useLocalDpi xmlns:a14="http://schemas.microsoft.com/office/drawing/2010/main" val="0"/>
              </a:ext>
            </a:extLst>
          </a:blip>
          <a:srcRect l="864" t="5480" r="2636" b="33390"/>
          <a:stretch/>
        </p:blipFill>
        <p:spPr bwMode="auto">
          <a:xfrm>
            <a:off x="6168104" y="2085787"/>
            <a:ext cx="3069697" cy="194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6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400" dirty="0"/>
              <a:t>Día de Muertos </a:t>
            </a:r>
            <a:r>
              <a:rPr lang="en-GB" sz="2400" b="0" dirty="0"/>
              <a:t>(1/2)</a:t>
            </a:r>
            <a:endParaRPr lang="en-GB" sz="24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2088842466"/>
              </p:ext>
            </p:extLst>
          </p:nvPr>
        </p:nvGraphicFramePr>
        <p:xfrm>
          <a:off x="300165" y="1298226"/>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9" name="TextBox 18">
            <a:extLst>
              <a:ext uri="{FF2B5EF4-FFF2-40B4-BE49-F238E27FC236}">
                <a16:creationId xmlns:a16="http://schemas.microsoft.com/office/drawing/2014/main" id="{A4F623B3-75EA-42D5-B160-490BCB064E7F}"/>
              </a:ext>
            </a:extLst>
          </p:cNvPr>
          <p:cNvSpPr txBox="1"/>
          <p:nvPr/>
        </p:nvSpPr>
        <p:spPr>
          <a:xfrm>
            <a:off x="264338" y="2530556"/>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sits down to see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903" y="49479"/>
            <a:ext cx="1864840" cy="1219212"/>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4ACBF6CE-A98A-4C4C-A13D-9149F491A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17" y="366504"/>
            <a:ext cx="914479" cy="987638"/>
          </a:xfrm>
          <a:prstGeom prst="rect">
            <a:avLst/>
          </a:prstGeom>
        </p:spPr>
      </p:pic>
      <p:pic>
        <p:nvPicPr>
          <p:cNvPr id="14" name="Picture 13" descr="A blue and white person with a white b on a black background&#10;&#10;Description automatically generated">
            <a:extLst>
              <a:ext uri="{FF2B5EF4-FFF2-40B4-BE49-F238E27FC236}">
                <a16:creationId xmlns:a16="http://schemas.microsoft.com/office/drawing/2014/main" id="{A4C65865-4D4A-46E4-A02A-63525CC0E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336022"/>
            <a:ext cx="914479" cy="1018120"/>
          </a:xfrm>
          <a:prstGeom prst="rect">
            <a:avLst/>
          </a:prstGeom>
        </p:spPr>
      </p:pic>
      <p:sp>
        <p:nvSpPr>
          <p:cNvPr id="44" name="TextBox 43">
            <a:extLst>
              <a:ext uri="{FF2B5EF4-FFF2-40B4-BE49-F238E27FC236}">
                <a16:creationId xmlns:a16="http://schemas.microsoft.com/office/drawing/2014/main" id="{BF10AA00-A0DD-4CF2-9D7D-B6B882C8A86C}"/>
              </a:ext>
            </a:extLst>
          </p:cNvPr>
          <p:cNvSpPr txBox="1"/>
          <p:nvPr/>
        </p:nvSpPr>
        <p:spPr>
          <a:xfrm>
            <a:off x="2065849" y="2551619"/>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lang="en-GB" sz="2000" b="1" dirty="0">
                <a:solidFill>
                  <a:srgbClr val="3A3838"/>
                </a:solidFill>
                <a:latin typeface="Century Gothic"/>
              </a:rPr>
              <a:t>are very special.]</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47" name="Imagen 3">
            <a:extLst>
              <a:ext uri="{FF2B5EF4-FFF2-40B4-BE49-F238E27FC236}">
                <a16:creationId xmlns:a16="http://schemas.microsoft.com/office/drawing/2014/main" id="{E47C35E3-139B-4553-B381-CC9B33700C2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41491" y="1371378"/>
            <a:ext cx="1281488" cy="1010545"/>
          </a:xfrm>
          <a:prstGeom prst="rect">
            <a:avLst/>
          </a:prstGeom>
        </p:spPr>
      </p:pic>
      <p:graphicFrame>
        <p:nvGraphicFramePr>
          <p:cNvPr id="48" name="Table 47">
            <a:extLst>
              <a:ext uri="{FF2B5EF4-FFF2-40B4-BE49-F238E27FC236}">
                <a16:creationId xmlns:a16="http://schemas.microsoft.com/office/drawing/2014/main" id="{D1541FB0-B921-49CA-A979-6046F8A47C4D}"/>
              </a:ext>
            </a:extLst>
          </p:cNvPr>
          <p:cNvGraphicFramePr>
            <a:graphicFrameLocks noGrp="1"/>
          </p:cNvGraphicFramePr>
          <p:nvPr>
            <p:extLst>
              <p:ext uri="{D42A27DB-BD31-4B8C-83A1-F6EECF244321}">
                <p14:modId xmlns:p14="http://schemas.microsoft.com/office/powerpoint/2010/main" val="520852547"/>
              </p:ext>
            </p:extLst>
          </p:nvPr>
        </p:nvGraphicFramePr>
        <p:xfrm>
          <a:off x="4367525" y="1297755"/>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3877DDF9-F19D-4A95-9ADD-FA40E3BD5755}"/>
              </a:ext>
            </a:extLst>
          </p:cNvPr>
          <p:cNvSpPr txBox="1"/>
          <p:nvPr/>
        </p:nvSpPr>
        <p:spPr>
          <a:xfrm>
            <a:off x="4007836" y="1688184"/>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50" name="TextBox 49">
            <a:extLst>
              <a:ext uri="{FF2B5EF4-FFF2-40B4-BE49-F238E27FC236}">
                <a16:creationId xmlns:a16="http://schemas.microsoft.com/office/drawing/2014/main" id="{7403454A-7F2A-402B-8763-68175537423D}"/>
              </a:ext>
            </a:extLst>
          </p:cNvPr>
          <p:cNvSpPr txBox="1"/>
          <p:nvPr/>
        </p:nvSpPr>
        <p:spPr>
          <a:xfrm>
            <a:off x="6149595" y="2396036"/>
            <a:ext cx="19079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remembers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costumbres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1" name="TextBox 50">
            <a:extLst>
              <a:ext uri="{FF2B5EF4-FFF2-40B4-BE49-F238E27FC236}">
                <a16:creationId xmlns:a16="http://schemas.microsoft.com/office/drawing/2014/main" id="{EAA757D7-113B-4539-A8FE-6F0D6B480AC4}"/>
              </a:ext>
            </a:extLst>
          </p:cNvPr>
          <p:cNvSpPr txBox="1"/>
          <p:nvPr/>
        </p:nvSpPr>
        <p:spPr>
          <a:xfrm>
            <a:off x="4329309" y="2621805"/>
            <a:ext cx="19079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costumbres</a:t>
            </a:r>
            <a:br>
              <a:rPr kumimoji="0" lang="en-GB" sz="2000" b="0" i="0" u="none" strike="noStrike" kern="1200" cap="none" spc="0" normalizeH="0" baseline="0" noProof="0" dirty="0">
                <a:ln>
                  <a:noFill/>
                </a:ln>
                <a:solidFill>
                  <a:srgbClr val="3A3838"/>
                </a:solidFill>
                <a:effectLst/>
                <a:uLnTx/>
                <a:uFillTx/>
                <a:latin typeface="Century Gothic"/>
                <a:ea typeface="+mn-ea"/>
                <a:cs typeface="+mn-cs"/>
              </a:rPr>
            </a:b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lang="en-GB" sz="2000" b="1" dirty="0">
                <a:solidFill>
                  <a:srgbClr val="3A3838"/>
                </a:solidFill>
                <a:latin typeface="Century Gothic"/>
              </a:rPr>
              <a:t>are unique.]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3" name="Table 52">
            <a:extLst>
              <a:ext uri="{FF2B5EF4-FFF2-40B4-BE49-F238E27FC236}">
                <a16:creationId xmlns:a16="http://schemas.microsoft.com/office/drawing/2014/main" id="{D4E4BE53-DE3C-4328-99AC-ED1A0E9E644D}"/>
              </a:ext>
            </a:extLst>
          </p:cNvPr>
          <p:cNvGraphicFramePr>
            <a:graphicFrameLocks noGrp="1"/>
          </p:cNvGraphicFramePr>
          <p:nvPr>
            <p:extLst>
              <p:ext uri="{D42A27DB-BD31-4B8C-83A1-F6EECF244321}">
                <p14:modId xmlns:p14="http://schemas.microsoft.com/office/powerpoint/2010/main" val="3535627712"/>
              </p:ext>
            </p:extLst>
          </p:nvPr>
        </p:nvGraphicFramePr>
        <p:xfrm>
          <a:off x="8396946" y="1283643"/>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54" name="TextBox 53">
            <a:extLst>
              <a:ext uri="{FF2B5EF4-FFF2-40B4-BE49-F238E27FC236}">
                <a16:creationId xmlns:a16="http://schemas.microsoft.com/office/drawing/2014/main" id="{F901B8F9-D8E5-4E2C-8CF0-CCF12ED49FFD}"/>
              </a:ext>
            </a:extLst>
          </p:cNvPr>
          <p:cNvSpPr txBox="1"/>
          <p:nvPr/>
        </p:nvSpPr>
        <p:spPr>
          <a:xfrm>
            <a:off x="8037257" y="167407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55" name="TextBox 54">
            <a:extLst>
              <a:ext uri="{FF2B5EF4-FFF2-40B4-BE49-F238E27FC236}">
                <a16:creationId xmlns:a16="http://schemas.microsoft.com/office/drawing/2014/main" id="{7DC1CD8A-81F6-4A38-A7EC-570FF9A468F4}"/>
              </a:ext>
            </a:extLst>
          </p:cNvPr>
          <p:cNvSpPr txBox="1"/>
          <p:nvPr/>
        </p:nvSpPr>
        <p:spPr>
          <a:xfrm>
            <a:off x="8351258" y="2791510"/>
            <a:ext cx="1929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stays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calle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CFC52563-3D6D-4134-910A-A5E4F8D1585F}"/>
              </a:ext>
            </a:extLst>
          </p:cNvPr>
          <p:cNvSpPr txBox="1"/>
          <p:nvPr/>
        </p:nvSpPr>
        <p:spPr>
          <a:xfrm>
            <a:off x="10219264" y="2597310"/>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amigos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are</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calle</a:t>
            </a:r>
            <a:r>
              <a:rPr kumimoji="0" lang="en-GB" sz="2000" i="0" u="none" strike="noStrike" kern="1200" cap="none" spc="0" normalizeH="0" baseline="0" noProof="0" dirty="0">
                <a:ln>
                  <a:noFill/>
                </a:ln>
                <a:solidFill>
                  <a:srgbClr val="3A3838"/>
                </a:solidFill>
                <a:effectLst/>
                <a:uLnTx/>
                <a:uFillTx/>
                <a:latin typeface="Century Gothic"/>
                <a:ea typeface="+mn-ea"/>
                <a:cs typeface="+mn-cs"/>
              </a:rPr>
              <a:t>.</a:t>
            </a:r>
          </a:p>
        </p:txBody>
      </p:sp>
      <p:graphicFrame>
        <p:nvGraphicFramePr>
          <p:cNvPr id="62" name="Table 61">
            <a:extLst>
              <a:ext uri="{FF2B5EF4-FFF2-40B4-BE49-F238E27FC236}">
                <a16:creationId xmlns:a16="http://schemas.microsoft.com/office/drawing/2014/main" id="{5C42384F-A183-4991-BC74-8C821E660425}"/>
              </a:ext>
            </a:extLst>
          </p:cNvPr>
          <p:cNvGraphicFramePr>
            <a:graphicFrameLocks noGrp="1"/>
          </p:cNvGraphicFramePr>
          <p:nvPr>
            <p:extLst>
              <p:ext uri="{D42A27DB-BD31-4B8C-83A1-F6EECF244321}">
                <p14:modId xmlns:p14="http://schemas.microsoft.com/office/powerpoint/2010/main" val="366902771"/>
              </p:ext>
            </p:extLst>
          </p:nvPr>
        </p:nvGraphicFramePr>
        <p:xfrm>
          <a:off x="310637" y="3947989"/>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3" name="TextBox 62">
            <a:extLst>
              <a:ext uri="{FF2B5EF4-FFF2-40B4-BE49-F238E27FC236}">
                <a16:creationId xmlns:a16="http://schemas.microsoft.com/office/drawing/2014/main" id="{683C94A2-7A97-4405-8B08-12028DCDE70A}"/>
              </a:ext>
            </a:extLst>
          </p:cNvPr>
          <p:cNvSpPr txBox="1"/>
          <p:nvPr/>
        </p:nvSpPr>
        <p:spPr>
          <a:xfrm>
            <a:off x="274810" y="5180319"/>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platos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[are very tasty.]</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4B57BF79-7D22-4A5F-BAEA-55D58B9137DC}"/>
              </a:ext>
            </a:extLst>
          </p:cNvPr>
          <p:cNvSpPr txBox="1"/>
          <p:nvPr/>
        </p:nvSpPr>
        <p:spPr>
          <a:xfrm>
            <a:off x="2076321" y="5201382"/>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sits down to prepare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platos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ricos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graphicFrame>
        <p:nvGraphicFramePr>
          <p:cNvPr id="66" name="Table 65">
            <a:extLst>
              <a:ext uri="{FF2B5EF4-FFF2-40B4-BE49-F238E27FC236}">
                <a16:creationId xmlns:a16="http://schemas.microsoft.com/office/drawing/2014/main" id="{9B1FEED9-8E9B-413D-BE69-6D8DEB7A2AA9}"/>
              </a:ext>
            </a:extLst>
          </p:cNvPr>
          <p:cNvGraphicFramePr>
            <a:graphicFrameLocks noGrp="1"/>
          </p:cNvGraphicFramePr>
          <p:nvPr>
            <p:extLst>
              <p:ext uri="{D42A27DB-BD31-4B8C-83A1-F6EECF244321}">
                <p14:modId xmlns:p14="http://schemas.microsoft.com/office/powerpoint/2010/main" val="2785616384"/>
              </p:ext>
            </p:extLst>
          </p:nvPr>
        </p:nvGraphicFramePr>
        <p:xfrm>
          <a:off x="4386359" y="3967052"/>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7" name="TextBox 66">
            <a:extLst>
              <a:ext uri="{FF2B5EF4-FFF2-40B4-BE49-F238E27FC236}">
                <a16:creationId xmlns:a16="http://schemas.microsoft.com/office/drawing/2014/main" id="{2B8E5F5C-2AA1-49BA-A42D-0DFE6FEF74B8}"/>
              </a:ext>
            </a:extLst>
          </p:cNvPr>
          <p:cNvSpPr txBox="1"/>
          <p:nvPr/>
        </p:nvSpPr>
        <p:spPr>
          <a:xfrm>
            <a:off x="4350532" y="5199382"/>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paints herself</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calle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8" name="TextBox 67">
            <a:extLst>
              <a:ext uri="{FF2B5EF4-FFF2-40B4-BE49-F238E27FC236}">
                <a16:creationId xmlns:a16="http://schemas.microsoft.com/office/drawing/2014/main" id="{4CACA739-BDD3-4AF9-BA63-52E8207DBC54}"/>
              </a:ext>
            </a:extLst>
          </p:cNvPr>
          <p:cNvSpPr txBox="1"/>
          <p:nvPr/>
        </p:nvSpPr>
        <p:spPr>
          <a:xfrm>
            <a:off x="6152043" y="5220445"/>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primos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lang="en-GB" sz="2000" b="1" dirty="0">
                <a:solidFill>
                  <a:srgbClr val="3A3838"/>
                </a:solidFill>
                <a:latin typeface="Century Gothic"/>
              </a:rPr>
              <a:t>[paint] </a:t>
            </a:r>
            <a:r>
              <a:rPr lang="en-GB" sz="2000" dirty="0" err="1">
                <a:solidFill>
                  <a:srgbClr val="3A3838"/>
                </a:solidFill>
                <a:latin typeface="Century Gothic"/>
              </a:rPr>
              <a:t>en</a:t>
            </a:r>
            <a:r>
              <a:rPr lang="en-GB" sz="2000" dirty="0">
                <a:solidFill>
                  <a:srgbClr val="3A3838"/>
                </a:solidFill>
                <a:latin typeface="Century Gothic"/>
              </a:rPr>
              <a:t> la </a:t>
            </a:r>
            <a:r>
              <a:rPr lang="en-GB" sz="2000" dirty="0" err="1">
                <a:solidFill>
                  <a:srgbClr val="3A3838"/>
                </a:solidFill>
                <a:latin typeface="Century Gothic"/>
              </a:rPr>
              <a:t>calle</a:t>
            </a:r>
            <a:r>
              <a:rPr lang="en-GB" sz="2000" dirty="0">
                <a:solidFill>
                  <a:srgbClr val="3A3838"/>
                </a:solidFill>
                <a:latin typeface="Century Gothic"/>
              </a:rPr>
              <a:t>.</a:t>
            </a:r>
            <a:endParaRPr kumimoji="0" lang="en-GB" sz="200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69" name="Table 68">
            <a:extLst>
              <a:ext uri="{FF2B5EF4-FFF2-40B4-BE49-F238E27FC236}">
                <a16:creationId xmlns:a16="http://schemas.microsoft.com/office/drawing/2014/main" id="{768514A9-BAE3-4644-8393-3689D4246724}"/>
              </a:ext>
            </a:extLst>
          </p:cNvPr>
          <p:cNvGraphicFramePr>
            <a:graphicFrameLocks noGrp="1"/>
          </p:cNvGraphicFramePr>
          <p:nvPr>
            <p:extLst>
              <p:ext uri="{D42A27DB-BD31-4B8C-83A1-F6EECF244321}">
                <p14:modId xmlns:p14="http://schemas.microsoft.com/office/powerpoint/2010/main" val="3688929195"/>
              </p:ext>
            </p:extLst>
          </p:nvPr>
        </p:nvGraphicFramePr>
        <p:xfrm>
          <a:off x="8414281" y="3967052"/>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0" name="TextBox 69">
            <a:extLst>
              <a:ext uri="{FF2B5EF4-FFF2-40B4-BE49-F238E27FC236}">
                <a16:creationId xmlns:a16="http://schemas.microsoft.com/office/drawing/2014/main" id="{943D1433-2F90-4BB6-AD24-CBF4BFAE166A}"/>
              </a:ext>
            </a:extLst>
          </p:cNvPr>
          <p:cNvSpPr txBox="1"/>
          <p:nvPr/>
        </p:nvSpPr>
        <p:spPr>
          <a:xfrm>
            <a:off x="10199805" y="5066556"/>
            <a:ext cx="19294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remembers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bisabuelos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4" name="TextBox 73">
            <a:extLst>
              <a:ext uri="{FF2B5EF4-FFF2-40B4-BE49-F238E27FC236}">
                <a16:creationId xmlns:a16="http://schemas.microsoft.com/office/drawing/2014/main" id="{073B5F52-7B39-427B-B058-83D6A4FBA43B}"/>
              </a:ext>
            </a:extLst>
          </p:cNvPr>
          <p:cNvSpPr txBox="1"/>
          <p:nvPr/>
        </p:nvSpPr>
        <p:spPr>
          <a:xfrm>
            <a:off x="8330654" y="5243714"/>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bisabuelos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lang="en-GB" sz="2000" b="1" dirty="0">
                <a:solidFill>
                  <a:srgbClr val="3A3838"/>
                </a:solidFill>
                <a:latin typeface="Century Gothic"/>
              </a:rPr>
              <a:t>are important.]</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61" name="Picture 2" descr="closeup photo of woman wearing pink top">
            <a:extLst>
              <a:ext uri="{FF2B5EF4-FFF2-40B4-BE49-F238E27FC236}">
                <a16:creationId xmlns:a16="http://schemas.microsoft.com/office/drawing/2014/main" id="{526E361E-F80B-4D00-B27C-572AE3EDD56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5666874" y="4033353"/>
            <a:ext cx="1325694" cy="101017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C8E28C35-17BE-4E96-B1FC-9500D45C82D7}"/>
              </a:ext>
            </a:extLst>
          </p:cNvPr>
          <p:cNvSpPr txBox="1"/>
          <p:nvPr/>
        </p:nvSpPr>
        <p:spPr>
          <a:xfrm>
            <a:off x="1366149" y="6407822"/>
            <a:ext cx="6184232" cy="369332"/>
          </a:xfrm>
          <a:prstGeom prst="rect">
            <a:avLst/>
          </a:prstGeom>
          <a:noFill/>
        </p:spPr>
        <p:txBody>
          <a:bodyPr wrap="square">
            <a:spAutoFit/>
          </a:bodyPr>
          <a:lstStyle/>
          <a:p>
            <a:r>
              <a:rPr lang="en-GB" dirty="0">
                <a:solidFill>
                  <a:schemeClr val="bg1"/>
                </a:solidFill>
              </a:rPr>
              <a:t>los </a:t>
            </a:r>
            <a:r>
              <a:rPr lang="en-GB" dirty="0" err="1">
                <a:solidFill>
                  <a:schemeClr val="bg1"/>
                </a:solidFill>
              </a:rPr>
              <a:t>bisabuelos</a:t>
            </a:r>
            <a:r>
              <a:rPr lang="en-GB" dirty="0">
                <a:solidFill>
                  <a:schemeClr val="bg1"/>
                </a:solidFill>
              </a:rPr>
              <a:t> = great grandparents</a:t>
            </a:r>
          </a:p>
        </p:txBody>
      </p:sp>
      <p:pic>
        <p:nvPicPr>
          <p:cNvPr id="17" name="Picture 16" descr="A close-up of a person's face&#10;&#10;Description automatically generated">
            <a:extLst>
              <a:ext uri="{FF2B5EF4-FFF2-40B4-BE49-F238E27FC236}">
                <a16:creationId xmlns:a16="http://schemas.microsoft.com/office/drawing/2014/main" id="{E6E0563E-4242-4B4A-B488-127D8447E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8079" y="4090652"/>
            <a:ext cx="1519389" cy="1012530"/>
          </a:xfrm>
          <a:prstGeom prst="rect">
            <a:avLst/>
          </a:prstGeom>
        </p:spPr>
      </p:pic>
      <p:pic>
        <p:nvPicPr>
          <p:cNvPr id="24" name="Picture 23" descr="A person smiling in a black and white photo&#10;&#10;Description automatically generated">
            <a:extLst>
              <a:ext uri="{FF2B5EF4-FFF2-40B4-BE49-F238E27FC236}">
                <a16:creationId xmlns:a16="http://schemas.microsoft.com/office/drawing/2014/main" id="{267EFDFB-870A-4044-8EB1-FEC4AEA0D5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3669" y="4231855"/>
            <a:ext cx="609770" cy="830325"/>
          </a:xfrm>
          <a:prstGeom prst="rect">
            <a:avLst/>
          </a:prstGeom>
        </p:spPr>
      </p:pic>
      <p:pic>
        <p:nvPicPr>
          <p:cNvPr id="33" name="Picture 32" descr="A black and white photo of a person next to a camera&#10;&#10;Description automatically generated">
            <a:extLst>
              <a:ext uri="{FF2B5EF4-FFF2-40B4-BE49-F238E27FC236}">
                <a16:creationId xmlns:a16="http://schemas.microsoft.com/office/drawing/2014/main" id="{24B8223B-32E6-4197-873C-74805D2D3BF4}"/>
              </a:ext>
            </a:extLst>
          </p:cNvPr>
          <p:cNvPicPr>
            <a:picLocks noChangeAspect="1"/>
          </p:cNvPicPr>
          <p:nvPr/>
        </p:nvPicPr>
        <p:blipFill rotWithShape="1">
          <a:blip r:embed="rId10">
            <a:extLst>
              <a:ext uri="{28A0092B-C50C-407E-A947-70E740481C1C}">
                <a14:useLocalDpi xmlns:a14="http://schemas.microsoft.com/office/drawing/2010/main" val="0"/>
              </a:ext>
            </a:extLst>
          </a:blip>
          <a:srcRect r="46300"/>
          <a:stretch/>
        </p:blipFill>
        <p:spPr>
          <a:xfrm>
            <a:off x="10700676" y="4168099"/>
            <a:ext cx="660838" cy="820081"/>
          </a:xfrm>
          <a:prstGeom prst="rect">
            <a:avLst/>
          </a:prstGeom>
        </p:spPr>
      </p:pic>
      <p:pic>
        <p:nvPicPr>
          <p:cNvPr id="30" name="Picture 29" descr="A young person in a white blouse&#10;&#10;Description automatically generated">
            <a:extLst>
              <a:ext uri="{FF2B5EF4-FFF2-40B4-BE49-F238E27FC236}">
                <a16:creationId xmlns:a16="http://schemas.microsoft.com/office/drawing/2014/main" id="{7790A878-2017-49C9-9F19-BFB6C639B0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7209" y="4305854"/>
            <a:ext cx="585841" cy="682326"/>
          </a:xfrm>
          <a:prstGeom prst="rect">
            <a:avLst/>
          </a:prstGeom>
        </p:spPr>
      </p:pic>
      <p:pic>
        <p:nvPicPr>
          <p:cNvPr id="35" name="Picture 34" descr="A group of people with face paint&#10;&#10;Description automatically generated">
            <a:extLst>
              <a:ext uri="{FF2B5EF4-FFF2-40B4-BE49-F238E27FC236}">
                <a16:creationId xmlns:a16="http://schemas.microsoft.com/office/drawing/2014/main" id="{D4A63DF1-C451-4BF7-B817-656DF558CC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80095" y="1347900"/>
            <a:ext cx="1656697" cy="1104033"/>
          </a:xfrm>
          <a:prstGeom prst="rect">
            <a:avLst/>
          </a:prstGeom>
        </p:spPr>
      </p:pic>
      <p:pic>
        <p:nvPicPr>
          <p:cNvPr id="40" name="Picture 39" descr="A plate of food with a bowl of soup and bread&#10;&#10;Description automatically generated">
            <a:extLst>
              <a:ext uri="{FF2B5EF4-FFF2-40B4-BE49-F238E27FC236}">
                <a16:creationId xmlns:a16="http://schemas.microsoft.com/office/drawing/2014/main" id="{47CF49F0-5DA4-4450-9404-38CA9F5F76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848" y="4062647"/>
            <a:ext cx="1471892" cy="980878"/>
          </a:xfrm>
          <a:prstGeom prst="rect">
            <a:avLst/>
          </a:prstGeom>
        </p:spPr>
      </p:pic>
      <p:pic>
        <p:nvPicPr>
          <p:cNvPr id="84" name="Imagen 6">
            <a:extLst>
              <a:ext uri="{FF2B5EF4-FFF2-40B4-BE49-F238E27FC236}">
                <a16:creationId xmlns:a16="http://schemas.microsoft.com/office/drawing/2014/main" id="{F02ED444-AD2E-472A-9CF0-68BCE12AD82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780095" y="1379937"/>
            <a:ext cx="882260" cy="1039958"/>
          </a:xfrm>
          <a:prstGeom prst="rect">
            <a:avLst/>
          </a:prstGeom>
        </p:spPr>
      </p:pic>
    </p:spTree>
    <p:extLst>
      <p:ext uri="{BB962C8B-B14F-4D97-AF65-F5344CB8AC3E}">
        <p14:creationId xmlns:p14="http://schemas.microsoft.com/office/powerpoint/2010/main" val="411413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400" dirty="0"/>
              <a:t>Día de Muertos </a:t>
            </a:r>
            <a:r>
              <a:rPr lang="en-GB" sz="2400" b="0" dirty="0"/>
              <a:t>(2/2)</a:t>
            </a:r>
            <a:endParaRPr lang="en-GB" sz="24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00165" y="1298226"/>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9" name="TextBox 18">
            <a:extLst>
              <a:ext uri="{FF2B5EF4-FFF2-40B4-BE49-F238E27FC236}">
                <a16:creationId xmlns:a16="http://schemas.microsoft.com/office/drawing/2014/main" id="{A4F623B3-75EA-42D5-B160-490BCB064E7F}"/>
              </a:ext>
            </a:extLst>
          </p:cNvPr>
          <p:cNvSpPr txBox="1"/>
          <p:nvPr/>
        </p:nvSpPr>
        <p:spPr>
          <a:xfrm>
            <a:off x="264338" y="2530556"/>
            <a:ext cx="1929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gets up</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903" y="49479"/>
            <a:ext cx="1864840" cy="1219212"/>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4ACBF6CE-A98A-4C4C-A13D-9149F491A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17" y="366504"/>
            <a:ext cx="914479" cy="987638"/>
          </a:xfrm>
          <a:prstGeom prst="rect">
            <a:avLst/>
          </a:prstGeom>
        </p:spPr>
      </p:pic>
      <p:pic>
        <p:nvPicPr>
          <p:cNvPr id="14" name="Picture 13" descr="A blue and white person with a white b on a black background&#10;&#10;Description automatically generated">
            <a:extLst>
              <a:ext uri="{FF2B5EF4-FFF2-40B4-BE49-F238E27FC236}">
                <a16:creationId xmlns:a16="http://schemas.microsoft.com/office/drawing/2014/main" id="{A4C65865-4D4A-46E4-A02A-63525CC0E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26" y="336022"/>
            <a:ext cx="914479" cy="1018120"/>
          </a:xfrm>
          <a:prstGeom prst="rect">
            <a:avLst/>
          </a:prstGeom>
        </p:spPr>
      </p:pic>
      <p:sp>
        <p:nvSpPr>
          <p:cNvPr id="44" name="TextBox 43">
            <a:extLst>
              <a:ext uri="{FF2B5EF4-FFF2-40B4-BE49-F238E27FC236}">
                <a16:creationId xmlns:a16="http://schemas.microsoft.com/office/drawing/2014/main" id="{BF10AA00-A0DD-4CF2-9D7D-B6B882C8A86C}"/>
              </a:ext>
            </a:extLst>
          </p:cNvPr>
          <p:cNvSpPr txBox="1"/>
          <p:nvPr/>
        </p:nvSpPr>
        <p:spPr>
          <a:xfrm>
            <a:off x="2065849" y="2551619"/>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hermano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lang="en-GB" sz="2000" b="1" dirty="0">
                <a:solidFill>
                  <a:srgbClr val="3A3838"/>
                </a:solidFill>
                <a:latin typeface="Century Gothic"/>
              </a:rPr>
              <a:t>helps] </a:t>
            </a:r>
            <a:r>
              <a:rPr lang="en-GB" sz="2000" dirty="0" err="1">
                <a:solidFill>
                  <a:srgbClr val="3A3838"/>
                </a:solidFill>
                <a:latin typeface="Century Gothic"/>
              </a:rPr>
              <a:t>temprano</a:t>
            </a:r>
            <a:r>
              <a:rPr lang="en-GB" sz="2000" dirty="0">
                <a:solidFill>
                  <a:srgbClr val="3A3838"/>
                </a:solidFill>
                <a:latin typeface="Century Gothic"/>
              </a:rPr>
              <a:t>.</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48" name="Table 47">
            <a:extLst>
              <a:ext uri="{FF2B5EF4-FFF2-40B4-BE49-F238E27FC236}">
                <a16:creationId xmlns:a16="http://schemas.microsoft.com/office/drawing/2014/main" id="{D1541FB0-B921-49CA-A979-6046F8A47C4D}"/>
              </a:ext>
            </a:extLst>
          </p:cNvPr>
          <p:cNvGraphicFramePr>
            <a:graphicFrameLocks noGrp="1"/>
          </p:cNvGraphicFramePr>
          <p:nvPr/>
        </p:nvGraphicFramePr>
        <p:xfrm>
          <a:off x="4367525" y="1297755"/>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3877DDF9-F19D-4A95-9ADD-FA40E3BD5755}"/>
              </a:ext>
            </a:extLst>
          </p:cNvPr>
          <p:cNvSpPr txBox="1"/>
          <p:nvPr/>
        </p:nvSpPr>
        <p:spPr>
          <a:xfrm>
            <a:off x="4007836" y="1688184"/>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50" name="TextBox 49">
            <a:extLst>
              <a:ext uri="{FF2B5EF4-FFF2-40B4-BE49-F238E27FC236}">
                <a16:creationId xmlns:a16="http://schemas.microsoft.com/office/drawing/2014/main" id="{7403454A-7F2A-402B-8763-68175537423D}"/>
              </a:ext>
            </a:extLst>
          </p:cNvPr>
          <p:cNvSpPr txBox="1"/>
          <p:nvPr/>
        </p:nvSpPr>
        <p:spPr>
          <a:xfrm>
            <a:off x="6174984" y="2575752"/>
            <a:ext cx="19079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casa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[is full of people].</a:t>
            </a:r>
          </a:p>
        </p:txBody>
      </p:sp>
      <p:sp>
        <p:nvSpPr>
          <p:cNvPr id="51" name="TextBox 50">
            <a:extLst>
              <a:ext uri="{FF2B5EF4-FFF2-40B4-BE49-F238E27FC236}">
                <a16:creationId xmlns:a16="http://schemas.microsoft.com/office/drawing/2014/main" id="{EAA757D7-113B-4539-A8FE-6F0D6B480AC4}"/>
              </a:ext>
            </a:extLst>
          </p:cNvPr>
          <p:cNvSpPr txBox="1"/>
          <p:nvPr/>
        </p:nvSpPr>
        <p:spPr>
          <a:xfrm>
            <a:off x="4329309" y="2621805"/>
            <a:ext cx="19079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stays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 por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tarde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graphicFrame>
        <p:nvGraphicFramePr>
          <p:cNvPr id="53" name="Table 52">
            <a:extLst>
              <a:ext uri="{FF2B5EF4-FFF2-40B4-BE49-F238E27FC236}">
                <a16:creationId xmlns:a16="http://schemas.microsoft.com/office/drawing/2014/main" id="{D4E4BE53-DE3C-4328-99AC-ED1A0E9E644D}"/>
              </a:ext>
            </a:extLst>
          </p:cNvPr>
          <p:cNvGraphicFramePr>
            <a:graphicFrameLocks noGrp="1"/>
          </p:cNvGraphicFramePr>
          <p:nvPr/>
        </p:nvGraphicFramePr>
        <p:xfrm>
          <a:off x="8396946" y="1283643"/>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54" name="TextBox 53">
            <a:extLst>
              <a:ext uri="{FF2B5EF4-FFF2-40B4-BE49-F238E27FC236}">
                <a16:creationId xmlns:a16="http://schemas.microsoft.com/office/drawing/2014/main" id="{F901B8F9-D8E5-4E2C-8CF0-CCF12ED49FFD}"/>
              </a:ext>
            </a:extLst>
          </p:cNvPr>
          <p:cNvSpPr txBox="1"/>
          <p:nvPr/>
        </p:nvSpPr>
        <p:spPr>
          <a:xfrm>
            <a:off x="8037257" y="167407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56" name="TextBox 55">
            <a:extLst>
              <a:ext uri="{FF2B5EF4-FFF2-40B4-BE49-F238E27FC236}">
                <a16:creationId xmlns:a16="http://schemas.microsoft.com/office/drawing/2014/main" id="{CFC52563-3D6D-4134-910A-A5E4F8D1585F}"/>
              </a:ext>
            </a:extLst>
          </p:cNvPr>
          <p:cNvSpPr txBox="1"/>
          <p:nvPr/>
        </p:nvSpPr>
        <p:spPr>
          <a:xfrm>
            <a:off x="10219264" y="2597310"/>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comes to the party</a:t>
            </a:r>
            <a:r>
              <a:rPr kumimoji="0" lang="en-GB" sz="2000" i="0" u="none" strike="noStrike" kern="1200" cap="none" spc="0" normalizeH="0" baseline="0" noProof="0" dirty="0">
                <a:ln>
                  <a:noFill/>
                </a:ln>
                <a:solidFill>
                  <a:srgbClr val="3A3838"/>
                </a:solidFill>
                <a:effectLst/>
                <a:uLnTx/>
                <a:uFillTx/>
                <a:latin typeface="Century Gothic"/>
                <a:ea typeface="+mn-ea"/>
                <a:cs typeface="+mn-cs"/>
              </a:rPr>
              <a:t>].</a:t>
            </a:r>
          </a:p>
        </p:txBody>
      </p:sp>
      <p:graphicFrame>
        <p:nvGraphicFramePr>
          <p:cNvPr id="62" name="Table 61">
            <a:extLst>
              <a:ext uri="{FF2B5EF4-FFF2-40B4-BE49-F238E27FC236}">
                <a16:creationId xmlns:a16="http://schemas.microsoft.com/office/drawing/2014/main" id="{5C42384F-A183-4991-BC74-8C821E660425}"/>
              </a:ext>
            </a:extLst>
          </p:cNvPr>
          <p:cNvGraphicFramePr>
            <a:graphicFrameLocks noGrp="1"/>
          </p:cNvGraphicFramePr>
          <p:nvPr/>
        </p:nvGraphicFramePr>
        <p:xfrm>
          <a:off x="310637" y="3947989"/>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6" name="Table 65">
            <a:extLst>
              <a:ext uri="{FF2B5EF4-FFF2-40B4-BE49-F238E27FC236}">
                <a16:creationId xmlns:a16="http://schemas.microsoft.com/office/drawing/2014/main" id="{9B1FEED9-8E9B-413D-BE69-6D8DEB7A2AA9}"/>
              </a:ext>
            </a:extLst>
          </p:cNvPr>
          <p:cNvGraphicFramePr>
            <a:graphicFrameLocks noGrp="1"/>
          </p:cNvGraphicFramePr>
          <p:nvPr/>
        </p:nvGraphicFramePr>
        <p:xfrm>
          <a:off x="4386359" y="3967052"/>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7" name="TextBox 66">
            <a:extLst>
              <a:ext uri="{FF2B5EF4-FFF2-40B4-BE49-F238E27FC236}">
                <a16:creationId xmlns:a16="http://schemas.microsoft.com/office/drawing/2014/main" id="{2B8E5F5C-2AA1-49BA-A42D-0DFE6FEF74B8}"/>
              </a:ext>
            </a:extLst>
          </p:cNvPr>
          <p:cNvSpPr txBox="1"/>
          <p:nvPr/>
        </p:nvSpPr>
        <p:spPr>
          <a:xfrm>
            <a:off x="246031" y="5231216"/>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sits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con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comunidad</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8" name="TextBox 67">
            <a:extLst>
              <a:ext uri="{FF2B5EF4-FFF2-40B4-BE49-F238E27FC236}">
                <a16:creationId xmlns:a16="http://schemas.microsoft.com/office/drawing/2014/main" id="{4CACA739-BDD3-4AF9-BA63-52E8207DBC54}"/>
              </a:ext>
            </a:extLst>
          </p:cNvPr>
          <p:cNvSpPr txBox="1"/>
          <p:nvPr/>
        </p:nvSpPr>
        <p:spPr>
          <a:xfrm>
            <a:off x="2100744" y="5169816"/>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comunidad</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lang="en-GB" sz="2000" b="1" dirty="0">
                <a:solidFill>
                  <a:srgbClr val="3A3838"/>
                </a:solidFill>
                <a:latin typeface="Century Gothic"/>
              </a:rPr>
              <a:t>[is very special].</a:t>
            </a:r>
            <a:endParaRPr kumimoji="0" lang="en-GB" sz="200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69" name="Table 68">
            <a:extLst>
              <a:ext uri="{FF2B5EF4-FFF2-40B4-BE49-F238E27FC236}">
                <a16:creationId xmlns:a16="http://schemas.microsoft.com/office/drawing/2014/main" id="{768514A9-BAE3-4644-8393-3689D4246724}"/>
              </a:ext>
            </a:extLst>
          </p:cNvPr>
          <p:cNvGraphicFramePr>
            <a:graphicFrameLocks noGrp="1"/>
          </p:cNvGraphicFramePr>
          <p:nvPr/>
        </p:nvGraphicFramePr>
        <p:xfrm>
          <a:off x="8414281" y="3967052"/>
          <a:ext cx="3669732" cy="2392656"/>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196328">
                <a:tc gridSpan="2">
                  <a:txBody>
                    <a:bodyPr/>
                    <a:lstStyle/>
                    <a:p>
                      <a:endParaRPr lang="en-GB" sz="2000" b="0" dirty="0"/>
                    </a:p>
                  </a:txBody>
                  <a:tcPr>
                    <a:solidFill>
                      <a:srgbClr val="FEF4F4"/>
                    </a:solidFill>
                  </a:tcPr>
                </a:tc>
                <a:tc hMerge="1">
                  <a:txBody>
                    <a:bodyPr/>
                    <a:lstStyle/>
                    <a:p>
                      <a:endParaRPr lang="en-GB" sz="2000" b="0" dirty="0"/>
                    </a:p>
                  </a:txBody>
                  <a:tcPr>
                    <a:solidFill>
                      <a:srgbClr val="FEF4F4"/>
                    </a:solidFill>
                  </a:tcPr>
                </a:tc>
                <a:extLst>
                  <a:ext uri="{0D108BD9-81ED-4DB2-BD59-A6C34878D82A}">
                    <a16:rowId xmlns:a16="http://schemas.microsoft.com/office/drawing/2014/main" val="3245433648"/>
                  </a:ext>
                </a:extLst>
              </a:tr>
              <a:tr h="1196328">
                <a:tc>
                  <a:txBody>
                    <a:bodyPr/>
                    <a:lstStyle/>
                    <a:p>
                      <a:endParaRPr lang="en-GB" sz="2000" b="0" dirty="0"/>
                    </a:p>
                  </a:txBody>
                  <a:tcPr>
                    <a:solidFill>
                      <a:srgbClr val="FEF4F4"/>
                    </a:solidFill>
                  </a:tcPr>
                </a:tc>
                <a:tc>
                  <a:txBody>
                    <a:bodyPr/>
                    <a:lstStyle/>
                    <a:p>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70" name="TextBox 69">
            <a:extLst>
              <a:ext uri="{FF2B5EF4-FFF2-40B4-BE49-F238E27FC236}">
                <a16:creationId xmlns:a16="http://schemas.microsoft.com/office/drawing/2014/main" id="{943D1433-2F90-4BB6-AD24-CBF4BFAE166A}"/>
              </a:ext>
            </a:extLst>
          </p:cNvPr>
          <p:cNvSpPr txBox="1"/>
          <p:nvPr/>
        </p:nvSpPr>
        <p:spPr>
          <a:xfrm>
            <a:off x="10219264" y="5309763"/>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a:t>
            </a:r>
            <a:r>
              <a:rPr lang="en-GB" sz="2000" b="1" dirty="0">
                <a:solidFill>
                  <a:srgbClr val="3A3838"/>
                </a:solidFill>
                <a:latin typeface="Century Gothic"/>
              </a:rPr>
              <a:t>puts on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ropa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especial.</a:t>
            </a:r>
          </a:p>
        </p:txBody>
      </p:sp>
      <p:sp>
        <p:nvSpPr>
          <p:cNvPr id="74" name="TextBox 73">
            <a:extLst>
              <a:ext uri="{FF2B5EF4-FFF2-40B4-BE49-F238E27FC236}">
                <a16:creationId xmlns:a16="http://schemas.microsoft.com/office/drawing/2014/main" id="{073B5F52-7B39-427B-B058-83D6A4FBA43B}"/>
              </a:ext>
            </a:extLst>
          </p:cNvPr>
          <p:cNvSpPr txBox="1"/>
          <p:nvPr/>
        </p:nvSpPr>
        <p:spPr>
          <a:xfrm>
            <a:off x="8378454" y="5248811"/>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ropa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zapatos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lang="en-GB" sz="2000" b="1" dirty="0">
                <a:solidFill>
                  <a:srgbClr val="3A3838"/>
                </a:solidFill>
                <a:latin typeface="Century Gothic"/>
              </a:rPr>
              <a:t>are unique.]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B85F9DA4-3674-4EC4-8B03-F5A885F48DB7}"/>
              </a:ext>
            </a:extLst>
          </p:cNvPr>
          <p:cNvSpPr txBox="1"/>
          <p:nvPr/>
        </p:nvSpPr>
        <p:spPr>
          <a:xfrm>
            <a:off x="8340786" y="2535698"/>
            <a:ext cx="19294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remembers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los Muertos.</a:t>
            </a:r>
          </a:p>
        </p:txBody>
      </p:sp>
      <p:pic>
        <p:nvPicPr>
          <p:cNvPr id="43" name="Imagen 7">
            <a:extLst>
              <a:ext uri="{FF2B5EF4-FFF2-40B4-BE49-F238E27FC236}">
                <a16:creationId xmlns:a16="http://schemas.microsoft.com/office/drawing/2014/main" id="{F12C8A36-AF9F-43A0-9915-13457A381C3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56470" y="1456615"/>
            <a:ext cx="2385354" cy="938551"/>
          </a:xfrm>
          <a:prstGeom prst="rect">
            <a:avLst/>
          </a:prstGeom>
        </p:spPr>
      </p:pic>
      <p:sp>
        <p:nvSpPr>
          <p:cNvPr id="63" name="TextBox 62">
            <a:extLst>
              <a:ext uri="{FF2B5EF4-FFF2-40B4-BE49-F238E27FC236}">
                <a16:creationId xmlns:a16="http://schemas.microsoft.com/office/drawing/2014/main" id="{683C94A2-7A97-4405-8B08-12028DCDE70A}"/>
              </a:ext>
            </a:extLst>
          </p:cNvPr>
          <p:cNvSpPr txBox="1"/>
          <p:nvPr/>
        </p:nvSpPr>
        <p:spPr>
          <a:xfrm>
            <a:off x="4302395" y="5115217"/>
            <a:ext cx="19294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comunidad</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[organises] </a:t>
            </a:r>
            <a:r>
              <a:rPr lang="en-GB" sz="2000" dirty="0">
                <a:solidFill>
                  <a:srgbClr val="3A3838"/>
                </a:solidFill>
                <a:latin typeface="Century Gothic"/>
              </a:rPr>
              <a:t>la fiesta.</a:t>
            </a:r>
            <a:endParaRPr kumimoji="0" lang="en-GB" sz="200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4B57BF79-7D22-4A5F-BAEA-55D58B9137DC}"/>
              </a:ext>
            </a:extLst>
          </p:cNvPr>
          <p:cNvSpPr txBox="1"/>
          <p:nvPr/>
        </p:nvSpPr>
        <p:spPr>
          <a:xfrm>
            <a:off x="6132828" y="5309764"/>
            <a:ext cx="19876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She paints herself before]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la fiesta.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45" name="Imagen 28">
            <a:extLst>
              <a:ext uri="{FF2B5EF4-FFF2-40B4-BE49-F238E27FC236}">
                <a16:creationId xmlns:a16="http://schemas.microsoft.com/office/drawing/2014/main" id="{98CD1FEC-A35A-460E-8D86-98204CB4F9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6519" y="1408552"/>
            <a:ext cx="899661" cy="899661"/>
          </a:xfrm>
          <a:prstGeom prst="rect">
            <a:avLst/>
          </a:prstGeom>
        </p:spPr>
      </p:pic>
      <p:pic>
        <p:nvPicPr>
          <p:cNvPr id="7" name="Picture 6">
            <a:extLst>
              <a:ext uri="{FF2B5EF4-FFF2-40B4-BE49-F238E27FC236}">
                <a16:creationId xmlns:a16="http://schemas.microsoft.com/office/drawing/2014/main" id="{89064A19-8CDC-4451-A4D2-AFCD14C6330B}"/>
              </a:ext>
            </a:extLst>
          </p:cNvPr>
          <p:cNvPicPr>
            <a:picLocks noChangeAspect="1"/>
          </p:cNvPicPr>
          <p:nvPr/>
        </p:nvPicPr>
        <p:blipFill>
          <a:blip r:embed="rId8"/>
          <a:stretch>
            <a:fillRect/>
          </a:stretch>
        </p:blipFill>
        <p:spPr>
          <a:xfrm>
            <a:off x="5433120" y="1409956"/>
            <a:ext cx="1527777" cy="1018120"/>
          </a:xfrm>
          <a:prstGeom prst="rect">
            <a:avLst/>
          </a:prstGeom>
        </p:spPr>
      </p:pic>
      <p:pic>
        <p:nvPicPr>
          <p:cNvPr id="52" name="Imagen 30">
            <a:extLst>
              <a:ext uri="{FF2B5EF4-FFF2-40B4-BE49-F238E27FC236}">
                <a16:creationId xmlns:a16="http://schemas.microsoft.com/office/drawing/2014/main" id="{83A1ED14-02DF-4A9B-94D9-0535B245256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235033" y="4008190"/>
            <a:ext cx="1661632" cy="1101425"/>
          </a:xfrm>
          <a:prstGeom prst="rect">
            <a:avLst/>
          </a:prstGeom>
        </p:spPr>
      </p:pic>
      <p:pic>
        <p:nvPicPr>
          <p:cNvPr id="13" name="Picture 12" descr="A person with face paint and flowers in her hair&#10;&#10;Description automatically generated">
            <a:extLst>
              <a:ext uri="{FF2B5EF4-FFF2-40B4-BE49-F238E27FC236}">
                <a16:creationId xmlns:a16="http://schemas.microsoft.com/office/drawing/2014/main" id="{DA481ABF-1A47-4C75-AE19-B5B44B10642E}"/>
              </a:ext>
            </a:extLst>
          </p:cNvPr>
          <p:cNvPicPr>
            <a:picLocks noChangeAspect="1"/>
          </p:cNvPicPr>
          <p:nvPr/>
        </p:nvPicPr>
        <p:blipFill rotWithShape="1">
          <a:blip r:embed="rId10">
            <a:extLst>
              <a:ext uri="{28A0092B-C50C-407E-A947-70E740481C1C}">
                <a14:useLocalDpi xmlns:a14="http://schemas.microsoft.com/office/drawing/2010/main" val="0"/>
              </a:ext>
            </a:extLst>
          </a:blip>
          <a:srcRect t="18499"/>
          <a:stretch/>
        </p:blipFill>
        <p:spPr>
          <a:xfrm>
            <a:off x="9835670" y="3980504"/>
            <a:ext cx="954272" cy="1167062"/>
          </a:xfrm>
          <a:prstGeom prst="rect">
            <a:avLst/>
          </a:prstGeom>
        </p:spPr>
      </p:pic>
      <p:pic>
        <p:nvPicPr>
          <p:cNvPr id="20" name="Picture 19" descr="A colorful skull with flowers&#10;&#10;Description automatically generated">
            <a:extLst>
              <a:ext uri="{FF2B5EF4-FFF2-40B4-BE49-F238E27FC236}">
                <a16:creationId xmlns:a16="http://schemas.microsoft.com/office/drawing/2014/main" id="{0F66E200-AF26-43D3-8A53-4D75031820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4000" y="4084536"/>
            <a:ext cx="1369926" cy="912927"/>
          </a:xfrm>
          <a:prstGeom prst="rect">
            <a:avLst/>
          </a:prstGeom>
        </p:spPr>
      </p:pic>
    </p:spTree>
    <p:extLst>
      <p:ext uri="{BB962C8B-B14F-4D97-AF65-F5344CB8AC3E}">
        <p14:creationId xmlns:p14="http://schemas.microsoft.com/office/powerpoint/2010/main" val="4290961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3625629"/>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AFCB0EC-E286-4041-822C-A95937FEDCE9}"/>
              </a:ext>
            </a:extLst>
          </p:cNvPr>
          <p:cNvSpPr txBox="1"/>
          <p:nvPr/>
        </p:nvSpPr>
        <p:spPr>
          <a:xfrm>
            <a:off x="175149" y="481448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sp>
        <p:nvSpPr>
          <p:cNvPr id="14" name="Rectangle 13">
            <a:extLst>
              <a:ext uri="{FF2B5EF4-FFF2-40B4-BE49-F238E27FC236}">
                <a16:creationId xmlns:a16="http://schemas.microsoft.com/office/drawing/2014/main" id="{103E554F-0515-44F4-B9F1-08EDAEA11749}"/>
              </a:ext>
            </a:extLst>
          </p:cNvPr>
          <p:cNvSpPr/>
          <p:nvPr/>
        </p:nvSpPr>
        <p:spPr>
          <a:xfrm>
            <a:off x="175149" y="5541680"/>
            <a:ext cx="11066804" cy="1569660"/>
          </a:xfrm>
          <a:prstGeom prst="rect">
            <a:avLst/>
          </a:prstGeom>
        </p:spPr>
        <p:txBody>
          <a:bodyPr wrap="square">
            <a:spAutoFit/>
          </a:bodyPr>
          <a:lstStyle/>
          <a:p>
            <a:r>
              <a:rPr kumimoji="0" lang="en-GB" sz="2400" b="1" i="0" u="none" strike="noStrike" kern="0" cap="none" spc="0" normalizeH="0" baseline="0" noProof="0" dirty="0">
                <a:ln>
                  <a:noFill/>
                </a:ln>
                <a:solidFill>
                  <a:srgbClr val="3A3838"/>
                </a:solidFill>
                <a:effectLst/>
                <a:uLnTx/>
                <a:uFillTx/>
                <a:latin typeface="Century Gothic"/>
                <a:ea typeface="+mn-ea"/>
                <a:cs typeface="+mn-cs"/>
              </a:rPr>
              <a:t>In addition, revisit:	</a:t>
            </a:r>
            <a:r>
              <a:rPr kumimoji="0" lang="en-GB" sz="24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400" dirty="0">
                <a:solidFill>
                  <a:srgbClr val="115076"/>
                </a:solidFill>
                <a:latin typeface="Century Gothic" panose="020B0502020202020204" pitchFamily="34" charset="0"/>
                <a:hlinkClick r:id="rId7"/>
              </a:rPr>
              <a:t>Year 8, Term 3.2, Week 5</a:t>
            </a:r>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hlinkClick r:id="rId8"/>
              </a:rPr>
              <a:t>				Year 8, Term 3.1, Week 5</a:t>
            </a:r>
            <a:br>
              <a:rPr lang="en-GB" sz="2400" dirty="0"/>
            </a:br>
            <a:endParaRPr lang="en-GB" sz="24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838C3D2-D4DA-404D-9C0F-5947215E633C}"/>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31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2" y="604055"/>
            <a:ext cx="7376958" cy="430887"/>
          </a:xfrm>
          <a:prstGeom prst="rect">
            <a:avLst/>
          </a:prstGeom>
          <a:noFill/>
        </p:spPr>
        <p:txBody>
          <a:bodyPr wrap="square" rtlCol="0">
            <a:spAutoFit/>
          </a:bodyPr>
          <a:lstStyle/>
          <a:p>
            <a:r>
              <a:rPr lang="en-GB" sz="2200" dirty="0" err="1"/>
              <a:t>Estudiante</a:t>
            </a:r>
            <a:r>
              <a:rPr lang="en-GB" sz="2200" dirty="0"/>
              <a:t> A: </a:t>
            </a:r>
            <a:r>
              <a:rPr lang="en-GB" sz="2200" dirty="0" err="1"/>
              <a:t>mira</a:t>
            </a:r>
            <a:r>
              <a:rPr lang="en-GB" sz="2200" dirty="0"/>
              <a:t> </a:t>
            </a:r>
            <a:r>
              <a:rPr lang="en-GB" sz="2200" dirty="0" err="1"/>
              <a:t>su</a:t>
            </a:r>
            <a:r>
              <a:rPr lang="en-GB" sz="2200" dirty="0"/>
              <a:t> </a:t>
            </a:r>
            <a:r>
              <a:rPr lang="en-GB" sz="2200" dirty="0" err="1"/>
              <a:t>tarjeta</a:t>
            </a:r>
            <a:r>
              <a:rPr lang="en-GB" sz="2200" dirty="0"/>
              <a:t> y dice ‘</a:t>
            </a:r>
            <a:r>
              <a:rPr lang="en-GB" sz="2200" dirty="0" err="1"/>
              <a:t>su</a:t>
            </a:r>
            <a:r>
              <a:rPr lang="en-GB" sz="2200" dirty="0"/>
              <a:t>(s)’ o ‘se’.</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2698054" cy="430887"/>
          </a:xfrm>
          <a:prstGeom prst="rect">
            <a:avLst/>
          </a:prstGeom>
          <a:noFill/>
        </p:spPr>
        <p:txBody>
          <a:bodyPr wrap="square" rtlCol="0">
            <a:spAutoFit/>
          </a:bodyPr>
          <a:lstStyle/>
          <a:p>
            <a:r>
              <a:rPr lang="en-GB" sz="2200" b="1" dirty="0" err="1"/>
              <a:t>Estudiante</a:t>
            </a:r>
            <a:r>
              <a:rPr lang="en-GB" sz="2200" b="1" dirty="0"/>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41548" y="3015786"/>
            <a:ext cx="1960188" cy="430887"/>
          </a:xfrm>
          <a:prstGeom prst="rect">
            <a:avLst/>
          </a:prstGeom>
          <a:noFill/>
        </p:spPr>
        <p:txBody>
          <a:bodyPr wrap="square" rtlCol="0">
            <a:spAutoFit/>
          </a:bodyPr>
          <a:lstStyle/>
          <a:p>
            <a:r>
              <a:rPr lang="en-GB" sz="2200" b="1" dirty="0" err="1"/>
              <a:t>Estudiante</a:t>
            </a:r>
            <a:r>
              <a:rPr lang="en-GB" sz="2200" b="1" dirty="0"/>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6858870" cy="645068"/>
          </a:xfrm>
        </p:spPr>
        <p:txBody>
          <a:bodyPr>
            <a:normAutofit/>
          </a:bodyPr>
          <a:lstStyle/>
          <a:p>
            <a:r>
              <a:rPr lang="es-ES" sz="2200" b="1" dirty="0">
                <a:solidFill>
                  <a:schemeClr val="tx1"/>
                </a:solidFill>
              </a:rPr>
              <a:t>Hablamos sobre las costumbres de Nadia</a:t>
            </a:r>
            <a:endParaRPr lang="en-GB" sz="2200" dirty="0">
              <a:solidFill>
                <a:schemeClr val="tx1"/>
              </a:solidFill>
            </a:endParaRPr>
          </a:p>
        </p:txBody>
      </p:sp>
      <p:pic>
        <p:nvPicPr>
          <p:cNvPr id="6" name="Picture 5" descr="write.jpeg"/>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a:ext>
            </a:extLst>
          </a:blip>
          <a:stretch>
            <a:fillRect/>
          </a:stretch>
        </p:blipFill>
        <p:spPr>
          <a:xfrm>
            <a:off x="6341534" y="4995333"/>
            <a:ext cx="1696998" cy="1202266"/>
          </a:xfrm>
          <a:prstGeom prst="rect">
            <a:avLst/>
          </a:prstGeom>
        </p:spPr>
      </p:pic>
      <p:sp>
        <p:nvSpPr>
          <p:cNvPr id="19" name="Rounded Rectangular Callout 18"/>
          <p:cNvSpPr/>
          <p:nvPr/>
        </p:nvSpPr>
        <p:spPr>
          <a:xfrm>
            <a:off x="6341534" y="2168707"/>
            <a:ext cx="5475992" cy="804420"/>
          </a:xfrm>
          <a:prstGeom prst="wedgeRoundRectCallout">
            <a:avLst>
              <a:gd name="adj1" fmla="val 31600"/>
              <a:gd name="adj2" fmla="val 9407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tx1"/>
                </a:solidFill>
              </a:rPr>
              <a:t>Se sienta al lado del altar.</a:t>
            </a:r>
            <a:endParaRPr lang="en-GB" sz="3200" strike="sngStrike" dirty="0">
              <a:solidFill>
                <a:schemeClr val="tx1"/>
              </a:solidFill>
            </a:endParaRPr>
          </a:p>
        </p:txBody>
      </p:sp>
      <p:sp>
        <p:nvSpPr>
          <p:cNvPr id="2" name="Rounded Rectangular Callout 1"/>
          <p:cNvSpPr/>
          <p:nvPr/>
        </p:nvSpPr>
        <p:spPr>
          <a:xfrm>
            <a:off x="3111690" y="2277476"/>
            <a:ext cx="2192334" cy="917138"/>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Se</a:t>
            </a:r>
            <a:r>
              <a:rPr lang="is-IS" sz="3200" dirty="0">
                <a:solidFill>
                  <a:schemeClr val="tx1"/>
                </a:solidFill>
              </a:rPr>
              <a:t>…</a:t>
            </a:r>
            <a:endParaRPr lang="en-GB" sz="3200" strike="sngStrike" dirty="0">
              <a:solidFill>
                <a:schemeClr val="tx1"/>
              </a:solidFill>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extLst>
              <p:ext uri="{D42A27DB-BD31-4B8C-83A1-F6EECF244321}">
                <p14:modId xmlns:p14="http://schemas.microsoft.com/office/powerpoint/2010/main" val="1463871257"/>
              </p:ext>
            </p:extLst>
          </p:nvPr>
        </p:nvGraphicFramePr>
        <p:xfrm>
          <a:off x="190112" y="3571362"/>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dirty="0">
                        <a:solidFill>
                          <a:schemeClr val="tx1"/>
                        </a:solidFill>
                      </a:endParaRPr>
                    </a:p>
                  </a:txBody>
                  <a:tcPr anchor="ctr"/>
                </a:tc>
                <a:tc>
                  <a:txBody>
                    <a:bodyPr/>
                    <a:lstStyle/>
                    <a:p>
                      <a:pPr algn="ctr"/>
                      <a:r>
                        <a:rPr lang="en-GB" sz="2000">
                          <a:solidFill>
                            <a:schemeClr val="tx1"/>
                          </a:solidFill>
                        </a:rPr>
                        <a:t>Escribe la frase en español</a:t>
                      </a:r>
                      <a:endParaRPr lang="es-GB" sz="2000" dirty="0">
                        <a:solidFill>
                          <a:schemeClr val="tx1"/>
                        </a:solidFill>
                      </a:endParaRPr>
                    </a:p>
                  </a:txBody>
                  <a:tcPr anchor="ctr"/>
                </a:tc>
                <a:extLst>
                  <a:ext uri="{0D108BD9-81ED-4DB2-BD59-A6C34878D82A}">
                    <a16:rowId xmlns:a16="http://schemas.microsoft.com/office/drawing/2014/main" val="782289062"/>
                  </a:ext>
                </a:extLst>
              </a:tr>
              <a:tr h="847739">
                <a:tc>
                  <a:txBody>
                    <a:bodyPr/>
                    <a:lstStyle/>
                    <a:p>
                      <a:pPr algn="ctr"/>
                      <a:r>
                        <a:rPr lang="es-GB" sz="2200" b="1" dirty="0">
                          <a:solidFill>
                            <a:schemeClr val="tx1"/>
                          </a:solidFill>
                        </a:rPr>
                        <a:t>1</a:t>
                      </a:r>
                    </a:p>
                  </a:txBody>
                  <a:tcPr anchor="ctr"/>
                </a:tc>
                <a:tc>
                  <a:txBody>
                    <a:bodyPr/>
                    <a:lstStyle/>
                    <a:p>
                      <a:pPr marL="0" indent="0">
                        <a:buNone/>
                      </a:pPr>
                      <a:r>
                        <a:rPr lang="en-US" sz="2200" b="1" dirty="0">
                          <a:solidFill>
                            <a:schemeClr val="tx1"/>
                          </a:solidFill>
                        </a:rPr>
                        <a:t>Say: </a:t>
                      </a:r>
                      <a:r>
                        <a:rPr lang="en-US" sz="2200" dirty="0">
                          <a:solidFill>
                            <a:schemeClr val="tx1"/>
                          </a:solidFill>
                        </a:rPr>
                        <a:t>Se...</a:t>
                      </a:r>
                    </a:p>
                    <a:p>
                      <a:pPr marL="0" indent="0">
                        <a:buNone/>
                      </a:pPr>
                      <a:r>
                        <a:rPr lang="en-US" sz="2200" b="1" dirty="0">
                          <a:solidFill>
                            <a:schemeClr val="tx1"/>
                          </a:solidFill>
                        </a:rPr>
                        <a:t>La </a:t>
                      </a:r>
                      <a:r>
                        <a:rPr lang="en-US" sz="2200" b="1" dirty="0" err="1">
                          <a:solidFill>
                            <a:schemeClr val="tx1"/>
                          </a:solidFill>
                        </a:rPr>
                        <a:t>frase</a:t>
                      </a:r>
                      <a:r>
                        <a:rPr lang="en-US" sz="2200" b="1" dirty="0">
                          <a:solidFill>
                            <a:schemeClr val="tx1"/>
                          </a:solidFill>
                        </a:rPr>
                        <a:t>:</a:t>
                      </a:r>
                      <a:r>
                        <a:rPr lang="en-US" sz="2200" dirty="0">
                          <a:solidFill>
                            <a:schemeClr val="tx1"/>
                          </a:solidFill>
                        </a:rPr>
                        <a:t> _________________________</a:t>
                      </a:r>
                    </a:p>
                  </a:txBody>
                  <a:tcPr anchor="ctr"/>
                </a:tc>
                <a:extLst>
                  <a:ext uri="{0D108BD9-81ED-4DB2-BD59-A6C34878D82A}">
                    <a16:rowId xmlns:a16="http://schemas.microsoft.com/office/drawing/2014/main" val="2356776291"/>
                  </a:ext>
                </a:extLst>
              </a:tr>
            </a:tbl>
          </a:graphicData>
        </a:graphic>
      </p:graphicFrame>
      <p:graphicFrame>
        <p:nvGraphicFramePr>
          <p:cNvPr id="16" name="Tabla 15">
            <a:extLst>
              <a:ext uri="{FF2B5EF4-FFF2-40B4-BE49-F238E27FC236}">
                <a16:creationId xmlns:a16="http://schemas.microsoft.com/office/drawing/2014/main" id="{196A8815-CDF8-6C40-B91C-586974CB0390}"/>
              </a:ext>
            </a:extLst>
          </p:cNvPr>
          <p:cNvGraphicFramePr>
            <a:graphicFrameLocks noGrp="1"/>
          </p:cNvGraphicFramePr>
          <p:nvPr>
            <p:extLst>
              <p:ext uri="{D42A27DB-BD31-4B8C-83A1-F6EECF244321}">
                <p14:modId xmlns:p14="http://schemas.microsoft.com/office/powerpoint/2010/main" val="1098228212"/>
              </p:ext>
            </p:extLst>
          </p:nvPr>
        </p:nvGraphicFramePr>
        <p:xfrm>
          <a:off x="190112" y="4994955"/>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dirty="0">
                        <a:solidFill>
                          <a:schemeClr val="tx1"/>
                        </a:solidFill>
                      </a:endParaRPr>
                    </a:p>
                  </a:txBody>
                  <a:tcPr anchor="ctr"/>
                </a:tc>
                <a:tc>
                  <a:txBody>
                    <a:bodyPr/>
                    <a:lstStyle/>
                    <a:p>
                      <a:pPr algn="ctr"/>
                      <a:r>
                        <a:rPr lang="en-GB" sz="2000" dirty="0">
                          <a:solidFill>
                            <a:schemeClr val="tx1"/>
                          </a:solidFill>
                        </a:rPr>
                        <a:t>Escribe la </a:t>
                      </a:r>
                      <a:r>
                        <a:rPr lang="en-GB" sz="2000" dirty="0" err="1">
                          <a:solidFill>
                            <a:schemeClr val="tx1"/>
                          </a:solidFill>
                        </a:rPr>
                        <a:t>frase</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español</a:t>
                      </a:r>
                      <a:endParaRPr lang="es-GB" sz="2000" dirty="0">
                        <a:solidFill>
                          <a:schemeClr val="tx1"/>
                        </a:solidFill>
                      </a:endParaRPr>
                    </a:p>
                  </a:txBody>
                  <a:tcPr anchor="ctr"/>
                </a:tc>
                <a:extLst>
                  <a:ext uri="{0D108BD9-81ED-4DB2-BD59-A6C34878D82A}">
                    <a16:rowId xmlns:a16="http://schemas.microsoft.com/office/drawing/2014/main" val="782289062"/>
                  </a:ext>
                </a:extLst>
              </a:tr>
              <a:tr h="847739">
                <a:tc>
                  <a:txBody>
                    <a:bodyPr/>
                    <a:lstStyle/>
                    <a:p>
                      <a:pPr algn="ctr"/>
                      <a:r>
                        <a:rPr lang="es-GB" sz="2200" b="1" dirty="0">
                          <a:solidFill>
                            <a:schemeClr val="tx1"/>
                          </a:solidFill>
                        </a:rPr>
                        <a:t>1</a:t>
                      </a:r>
                    </a:p>
                  </a:txBody>
                  <a:tcPr anchor="ctr"/>
                </a:tc>
                <a:tc>
                  <a:txBody>
                    <a:bodyPr/>
                    <a:lstStyle/>
                    <a:p>
                      <a:pPr marL="0" indent="0">
                        <a:buNone/>
                      </a:pPr>
                      <a:r>
                        <a:rPr lang="en-US" sz="2200" b="1" dirty="0">
                          <a:solidFill>
                            <a:schemeClr val="tx1"/>
                          </a:solidFill>
                        </a:rPr>
                        <a:t>Say: </a:t>
                      </a:r>
                      <a:r>
                        <a:rPr lang="en-US" sz="2200" dirty="0">
                          <a:solidFill>
                            <a:schemeClr val="tx1"/>
                          </a:solidFill>
                        </a:rPr>
                        <a:t>Se…</a:t>
                      </a:r>
                    </a:p>
                    <a:p>
                      <a:pPr marL="0" indent="0">
                        <a:buNone/>
                      </a:pPr>
                      <a:r>
                        <a:rPr lang="en-US" sz="2200" b="1" dirty="0">
                          <a:solidFill>
                            <a:schemeClr val="tx1"/>
                          </a:solidFill>
                        </a:rPr>
                        <a:t>La </a:t>
                      </a:r>
                      <a:r>
                        <a:rPr lang="en-US" sz="2200" b="1" dirty="0" err="1">
                          <a:solidFill>
                            <a:schemeClr val="tx1"/>
                          </a:solidFill>
                        </a:rPr>
                        <a:t>frase</a:t>
                      </a:r>
                      <a:r>
                        <a:rPr lang="en-US" sz="2200" b="1" dirty="0">
                          <a:solidFill>
                            <a:schemeClr val="tx1"/>
                          </a:solidFill>
                        </a:rPr>
                        <a:t>: </a:t>
                      </a:r>
                      <a:r>
                        <a:rPr lang="en-US" sz="2200" u="sng" dirty="0">
                          <a:solidFill>
                            <a:schemeClr val="tx1"/>
                          </a:solidFill>
                        </a:rPr>
                        <a:t>Se </a:t>
                      </a:r>
                      <a:r>
                        <a:rPr lang="en-US" sz="2200" u="sng" dirty="0" err="1">
                          <a:solidFill>
                            <a:schemeClr val="tx1"/>
                          </a:solidFill>
                        </a:rPr>
                        <a:t>sienta</a:t>
                      </a:r>
                      <a:r>
                        <a:rPr lang="en-US" sz="2200" u="sng" baseline="0" dirty="0">
                          <a:solidFill>
                            <a:schemeClr val="tx1"/>
                          </a:solidFill>
                        </a:rPr>
                        <a:t> al </a:t>
                      </a:r>
                      <a:r>
                        <a:rPr lang="en-US" sz="2200" u="sng" baseline="0" dirty="0" err="1">
                          <a:solidFill>
                            <a:schemeClr val="tx1"/>
                          </a:solidFill>
                        </a:rPr>
                        <a:t>lado</a:t>
                      </a:r>
                      <a:r>
                        <a:rPr lang="en-US" sz="2200" u="sng" baseline="0" dirty="0">
                          <a:solidFill>
                            <a:schemeClr val="tx1"/>
                          </a:solidFill>
                        </a:rPr>
                        <a:t> del altar.</a:t>
                      </a:r>
                      <a:endParaRPr lang="en-US" sz="2200" i="1" u="sng" dirty="0">
                        <a:solidFill>
                          <a:schemeClr val="tx1"/>
                        </a:solidFill>
                      </a:endParaRP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extLst>
              <p:ext uri="{D42A27DB-BD31-4B8C-83A1-F6EECF244321}">
                <p14:modId xmlns:p14="http://schemas.microsoft.com/office/powerpoint/2010/main" val="123974293"/>
              </p:ext>
            </p:extLst>
          </p:nvPr>
        </p:nvGraphicFramePr>
        <p:xfrm>
          <a:off x="6272411" y="3600322"/>
          <a:ext cx="5475992" cy="1232118"/>
        </p:xfrm>
        <a:graphic>
          <a:graphicData uri="http://schemas.openxmlformats.org/drawingml/2006/table">
            <a:tbl>
              <a:tblPr firstRow="1" bandRow="1">
                <a:tableStyleId>{5DA37D80-6434-44D0-A028-1B22A696006F}</a:tableStyleId>
              </a:tblPr>
              <a:tblGrid>
                <a:gridCol w="488162">
                  <a:extLst>
                    <a:ext uri="{9D8B030D-6E8A-4147-A177-3AD203B41FA5}">
                      <a16:colId xmlns:a16="http://schemas.microsoft.com/office/drawing/2014/main" val="2847550453"/>
                    </a:ext>
                  </a:extLst>
                </a:gridCol>
                <a:gridCol w="4987830">
                  <a:extLst>
                    <a:ext uri="{9D8B030D-6E8A-4147-A177-3AD203B41FA5}">
                      <a16:colId xmlns:a16="http://schemas.microsoft.com/office/drawing/2014/main" val="2437358611"/>
                    </a:ext>
                  </a:extLst>
                </a:gridCol>
              </a:tblGrid>
              <a:tr h="442299">
                <a:tc>
                  <a:txBody>
                    <a:bodyPr/>
                    <a:lstStyle/>
                    <a:p>
                      <a:endParaRPr lang="es-GB" sz="22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a:solidFill>
                            <a:schemeClr val="tx1"/>
                          </a:solidFill>
                        </a:rPr>
                        <a:t>Lee la frase correcta</a:t>
                      </a:r>
                      <a:r>
                        <a:rPr lang="en-GB" sz="2200">
                          <a:solidFill>
                            <a:schemeClr val="tx1"/>
                          </a:solidFill>
                        </a:rPr>
                        <a:t> en español</a:t>
                      </a:r>
                      <a:r>
                        <a:rPr lang="es-GB" sz="2200">
                          <a:solidFill>
                            <a:schemeClr val="tx1"/>
                          </a:solidFill>
                        </a:rPr>
                        <a:t>:</a:t>
                      </a:r>
                      <a:endParaRPr lang="es-GB" sz="2200" dirty="0">
                        <a:solidFill>
                          <a:schemeClr val="tx1"/>
                        </a:solidFill>
                      </a:endParaRPr>
                    </a:p>
                  </a:txBody>
                  <a:tcPr anchor="ctr"/>
                </a:tc>
                <a:extLst>
                  <a:ext uri="{0D108BD9-81ED-4DB2-BD59-A6C34878D82A}">
                    <a16:rowId xmlns:a16="http://schemas.microsoft.com/office/drawing/2014/main" val="1960848582"/>
                  </a:ext>
                </a:extLst>
              </a:tr>
              <a:tr h="789819">
                <a:tc>
                  <a:txBody>
                    <a:bodyPr/>
                    <a:lstStyle/>
                    <a:p>
                      <a:pPr algn="ctr"/>
                      <a:r>
                        <a:rPr lang="es-GB" sz="2200" b="1" dirty="0">
                          <a:solidFill>
                            <a:schemeClr val="tx1"/>
                          </a:solidFill>
                        </a:rPr>
                        <a:t>1</a:t>
                      </a:r>
                    </a:p>
                  </a:txBody>
                  <a:tcPr anchor="ctr"/>
                </a:tc>
                <a:tc>
                  <a:txBody>
                    <a:bodyPr/>
                    <a:lstStyle/>
                    <a:p>
                      <a:pPr marL="457200" indent="-457200">
                        <a:buAutoNum type="alphaLcPeriod"/>
                      </a:pPr>
                      <a:r>
                        <a:rPr lang="en-US" sz="2200" dirty="0">
                          <a:solidFill>
                            <a:schemeClr val="tx1"/>
                          </a:solidFill>
                        </a:rPr>
                        <a:t>She sits next to the altar.</a:t>
                      </a:r>
                    </a:p>
                    <a:p>
                      <a:pPr marL="457200" indent="-457200">
                        <a:buAutoNum type="alphaLcPeriod"/>
                      </a:pPr>
                      <a:r>
                        <a:rPr lang="en-US" sz="2200" dirty="0">
                          <a:solidFill>
                            <a:schemeClr val="tx1"/>
                          </a:solidFill>
                        </a:rPr>
                        <a:t>Her family is next to the altar. </a:t>
                      </a:r>
                    </a:p>
                  </a:txBody>
                  <a:tcPr anchor="ctr"/>
                </a:tc>
                <a:extLst>
                  <a:ext uri="{0D108BD9-81ED-4DB2-BD59-A6C34878D82A}">
                    <a16:rowId xmlns:a16="http://schemas.microsoft.com/office/drawing/2014/main" val="2371720975"/>
                  </a:ext>
                </a:extLst>
              </a:tr>
            </a:tbl>
          </a:graphicData>
        </a:graphic>
      </p:graphicFrame>
      <p:sp>
        <p:nvSpPr>
          <p:cNvPr id="8" name="CuadroTexto 7">
            <a:extLst>
              <a:ext uri="{FF2B5EF4-FFF2-40B4-BE49-F238E27FC236}">
                <a16:creationId xmlns:a16="http://schemas.microsoft.com/office/drawing/2014/main" id="{5B9DA364-297A-ED43-9E4B-350660705247}"/>
              </a:ext>
            </a:extLst>
          </p:cNvPr>
          <p:cNvSpPr txBox="1"/>
          <p:nvPr/>
        </p:nvSpPr>
        <p:spPr>
          <a:xfrm>
            <a:off x="190112" y="1080945"/>
            <a:ext cx="8108310" cy="430887"/>
          </a:xfrm>
          <a:prstGeom prst="rect">
            <a:avLst/>
          </a:prstGeom>
          <a:noFill/>
        </p:spPr>
        <p:txBody>
          <a:bodyPr wrap="none" rtlCol="0">
            <a:spAutoFit/>
          </a:bodyPr>
          <a:lstStyle/>
          <a:p>
            <a:r>
              <a:rPr lang="en-GB" sz="2200" dirty="0" err="1"/>
              <a:t>Estudiante</a:t>
            </a:r>
            <a:r>
              <a:rPr lang="en-GB" sz="2200" dirty="0"/>
              <a:t> B: </a:t>
            </a:r>
            <a:r>
              <a:rPr lang="en-GB" sz="2200" dirty="0" err="1"/>
              <a:t>escucha</a:t>
            </a:r>
            <a:r>
              <a:rPr lang="en-GB" sz="2200" dirty="0"/>
              <a:t> y lee la </a:t>
            </a:r>
            <a:r>
              <a:rPr lang="en-GB" sz="2200" dirty="0" err="1"/>
              <a:t>frase</a:t>
            </a:r>
            <a:r>
              <a:rPr lang="en-GB" sz="2200" dirty="0"/>
              <a:t> </a:t>
            </a:r>
            <a:r>
              <a:rPr lang="en-GB" sz="2200" dirty="0" err="1"/>
              <a:t>correcta</a:t>
            </a:r>
            <a:r>
              <a:rPr lang="en-GB" sz="2200" dirty="0"/>
              <a:t> </a:t>
            </a:r>
            <a:r>
              <a:rPr lang="en-GB" sz="2200" dirty="0" err="1"/>
              <a:t>en</a:t>
            </a:r>
            <a:r>
              <a:rPr lang="en-GB" sz="2200" dirty="0"/>
              <a:t> </a:t>
            </a:r>
            <a:r>
              <a:rPr lang="en-GB" sz="2200" err="1"/>
              <a:t>su</a:t>
            </a:r>
            <a:r>
              <a:rPr lang="en-GB" sz="2200"/>
              <a:t> tarjeta.</a:t>
            </a:r>
            <a:endParaRPr lang="en-GB" sz="2200" dirty="0"/>
          </a:p>
        </p:txBody>
      </p:sp>
      <p:sp>
        <p:nvSpPr>
          <p:cNvPr id="24" name="CuadroTexto 23">
            <a:extLst>
              <a:ext uri="{FF2B5EF4-FFF2-40B4-BE49-F238E27FC236}">
                <a16:creationId xmlns:a16="http://schemas.microsoft.com/office/drawing/2014/main" id="{AA7C1AC9-2298-B74A-B366-3A8199C521F6}"/>
              </a:ext>
            </a:extLst>
          </p:cNvPr>
          <p:cNvSpPr txBox="1"/>
          <p:nvPr/>
        </p:nvSpPr>
        <p:spPr>
          <a:xfrm>
            <a:off x="190112" y="1586421"/>
            <a:ext cx="6163867" cy="430887"/>
          </a:xfrm>
          <a:prstGeom prst="rect">
            <a:avLst/>
          </a:prstGeom>
          <a:noFill/>
        </p:spPr>
        <p:txBody>
          <a:bodyPr wrap="none" rtlCol="0">
            <a:spAutoFit/>
          </a:bodyPr>
          <a:lstStyle/>
          <a:p>
            <a:r>
              <a:rPr lang="en-GB" sz="2200" dirty="0" err="1"/>
              <a:t>Estudiante</a:t>
            </a:r>
            <a:r>
              <a:rPr lang="en-GB" sz="2200" dirty="0"/>
              <a:t> A</a:t>
            </a:r>
            <a:r>
              <a:rPr lang="en-GB" sz="2200"/>
              <a:t>: completa la frase en español. </a:t>
            </a:r>
            <a:endParaRPr lang="en-GB" sz="2200" dirty="0"/>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2304" y="3976590"/>
            <a:ext cx="432089" cy="479581"/>
          </a:xfrm>
          <a:prstGeom prst="rect">
            <a:avLst/>
          </a:prstGeom>
        </p:spPr>
      </p:pic>
      <p:pic>
        <p:nvPicPr>
          <p:cNvPr id="3074" name="Picture 2" descr="dia de los muertos coloring pages - Clip Art Library">
            <a:extLst>
              <a:ext uri="{FF2B5EF4-FFF2-40B4-BE49-F238E27FC236}">
                <a16:creationId xmlns:a16="http://schemas.microsoft.com/office/drawing/2014/main" id="{A8908380-81A8-274A-BB3A-7A42D7CCA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308" y="797646"/>
            <a:ext cx="1867951" cy="121966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6281436-54DA-7F47-A71F-77FEC76E55C1}"/>
              </a:ext>
            </a:extLst>
          </p:cNvPr>
          <p:cNvPicPr>
            <a:picLocks noChangeAspect="1"/>
          </p:cNvPicPr>
          <p:nvPr/>
        </p:nvPicPr>
        <p:blipFill>
          <a:blip r:embed="rId6"/>
          <a:stretch>
            <a:fillRect/>
          </a:stretch>
        </p:blipFill>
        <p:spPr>
          <a:xfrm>
            <a:off x="8088975" y="404953"/>
            <a:ext cx="1068916" cy="1259978"/>
          </a:xfrm>
          <a:prstGeom prst="rect">
            <a:avLst/>
          </a:prstGeom>
        </p:spPr>
      </p:pic>
      <p:pic>
        <p:nvPicPr>
          <p:cNvPr id="9" name="Imagen 8">
            <a:extLst>
              <a:ext uri="{FF2B5EF4-FFF2-40B4-BE49-F238E27FC236}">
                <a16:creationId xmlns:a16="http://schemas.microsoft.com/office/drawing/2014/main" id="{328EAB96-727F-EF49-ADC9-2D51423F0792}"/>
              </a:ext>
            </a:extLst>
          </p:cNvPr>
          <p:cNvPicPr>
            <a:picLocks noChangeAspect="1"/>
          </p:cNvPicPr>
          <p:nvPr/>
        </p:nvPicPr>
        <p:blipFill>
          <a:blip r:embed="rId7"/>
          <a:stretch>
            <a:fillRect/>
          </a:stretch>
        </p:blipFill>
        <p:spPr>
          <a:xfrm>
            <a:off x="8917797" y="5108324"/>
            <a:ext cx="1519252" cy="1089275"/>
          </a:xfrm>
          <a:prstGeom prst="rect">
            <a:avLst/>
          </a:prstGeom>
        </p:spPr>
      </p:pic>
    </p:spTree>
    <p:extLst>
      <p:ext uri="{BB962C8B-B14F-4D97-AF65-F5344CB8AC3E}">
        <p14:creationId xmlns:p14="http://schemas.microsoft.com/office/powerpoint/2010/main" val="12592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3" grpId="0"/>
      <p:bldP spid="19" grpId="0" animBg="1"/>
      <p:bldP spid="2" grpId="0" animBg="1"/>
      <p:bldP spid="8"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chemeClr val="tx1"/>
                </a:solidFill>
              </a:rPr>
              <a:t>Persona A</a:t>
            </a:r>
          </a:p>
        </p:txBody>
      </p:sp>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extLst>
              <p:ext uri="{D42A27DB-BD31-4B8C-83A1-F6EECF244321}">
                <p14:modId xmlns:p14="http://schemas.microsoft.com/office/powerpoint/2010/main" val="586459525"/>
              </p:ext>
            </p:extLst>
          </p:nvPr>
        </p:nvGraphicFramePr>
        <p:xfrm>
          <a:off x="263859" y="719666"/>
          <a:ext cx="5655733" cy="5528734"/>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67620">
                <a:tc>
                  <a:txBody>
                    <a:bodyPr/>
                    <a:lstStyle/>
                    <a:p>
                      <a:endParaRPr lang="es-GB" sz="2200" dirty="0">
                        <a:solidFill>
                          <a:schemeClr val="tx1"/>
                        </a:solidFill>
                      </a:endParaRPr>
                    </a:p>
                  </a:txBody>
                  <a:tcPr anchor="ctr"/>
                </a:tc>
                <a:tc>
                  <a:txBody>
                    <a:bodyPr/>
                    <a:lstStyle/>
                    <a:p>
                      <a:pPr algn="ctr"/>
                      <a:r>
                        <a:rPr lang="es-GB" sz="2000" dirty="0">
                          <a:solidFill>
                            <a:schemeClr val="tx1"/>
                          </a:solidFill>
                        </a:rPr>
                        <a:t>Escribe la frase </a:t>
                      </a:r>
                      <a:r>
                        <a:rPr lang="es-GB" sz="2000">
                          <a:solidFill>
                            <a:schemeClr val="tx1"/>
                          </a:solidFill>
                        </a:rPr>
                        <a:t>en español:</a:t>
                      </a:r>
                      <a:endParaRPr lang="es-GB" sz="2000" dirty="0">
                        <a:solidFill>
                          <a:schemeClr val="tx1"/>
                        </a:solidFill>
                      </a:endParaRPr>
                    </a:p>
                  </a:txBody>
                  <a:tcPr anchor="ctr"/>
                </a:tc>
                <a:extLst>
                  <a:ext uri="{0D108BD9-81ED-4DB2-BD59-A6C34878D82A}">
                    <a16:rowId xmlns:a16="http://schemas.microsoft.com/office/drawing/2014/main" val="2765332368"/>
                  </a:ext>
                </a:extLst>
              </a:tr>
              <a:tr h="843519">
                <a:tc>
                  <a:txBody>
                    <a:bodyPr/>
                    <a:lstStyle/>
                    <a:p>
                      <a:pPr algn="ctr"/>
                      <a:r>
                        <a:rPr lang="es-GB" sz="2200" b="1" dirty="0">
                          <a:solidFill>
                            <a:schemeClr val="tx1"/>
                          </a:solidFill>
                        </a:rPr>
                        <a:t>1</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Se...</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2432458429"/>
                  </a:ext>
                </a:extLst>
              </a:tr>
              <a:tr h="843519">
                <a:tc>
                  <a:txBody>
                    <a:bodyPr/>
                    <a:lstStyle/>
                    <a:p>
                      <a:pPr algn="ctr"/>
                      <a:r>
                        <a:rPr lang="es-GB" sz="2200" b="1" dirty="0">
                          <a:solidFill>
                            <a:schemeClr val="tx1"/>
                          </a:solidFill>
                        </a:rPr>
                        <a:t>2</a:t>
                      </a:r>
                    </a:p>
                  </a:txBody>
                  <a:tcPr anchor="ctr"/>
                </a:tc>
                <a:tc>
                  <a:txBody>
                    <a:bodyPr/>
                    <a:lstStyle/>
                    <a:p>
                      <a:pPr marL="0" indent="0">
                        <a:spcAft>
                          <a:spcPts val="600"/>
                        </a:spcAft>
                        <a:buNone/>
                      </a:pPr>
                      <a:r>
                        <a:rPr lang="en-US" sz="2000" b="1" dirty="0">
                          <a:solidFill>
                            <a:schemeClr val="tx1"/>
                          </a:solidFill>
                        </a:rPr>
                        <a:t>Say: </a:t>
                      </a:r>
                      <a:r>
                        <a:rPr lang="en-US" sz="2000" dirty="0" err="1">
                          <a:solidFill>
                            <a:schemeClr val="tx1"/>
                          </a:solidFill>
                        </a:rPr>
                        <a:t>Su</a:t>
                      </a:r>
                      <a:r>
                        <a:rPr lang="en-US" sz="2000" dirty="0">
                          <a:solidFill>
                            <a:schemeClr val="tx1"/>
                          </a:solidFill>
                        </a:rPr>
                        <a:t>... </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3242319636"/>
                  </a:ext>
                </a:extLst>
              </a:tr>
              <a:tr h="843519">
                <a:tc>
                  <a:txBody>
                    <a:bodyPr/>
                    <a:lstStyle/>
                    <a:p>
                      <a:pPr algn="ctr"/>
                      <a:r>
                        <a:rPr lang="es-GB" sz="2200" b="1" dirty="0">
                          <a:solidFill>
                            <a:schemeClr val="tx1"/>
                          </a:solidFill>
                        </a:rPr>
                        <a:t>3</a:t>
                      </a:r>
                    </a:p>
                  </a:txBody>
                  <a:tcPr anchor="ctr"/>
                </a:tc>
                <a:tc>
                  <a:txBody>
                    <a:bodyPr/>
                    <a:lstStyle/>
                    <a:p>
                      <a:pPr marL="0" indent="0">
                        <a:spcAft>
                          <a:spcPts val="600"/>
                        </a:spcAft>
                        <a:buNone/>
                      </a:pPr>
                      <a:r>
                        <a:rPr lang="en-US" sz="2000" b="1" dirty="0">
                          <a:solidFill>
                            <a:schemeClr val="tx1"/>
                          </a:solidFill>
                        </a:rPr>
                        <a:t>Say: </a:t>
                      </a:r>
                      <a:r>
                        <a:rPr lang="en-US" sz="2000" dirty="0" err="1">
                          <a:solidFill>
                            <a:schemeClr val="tx1"/>
                          </a:solidFill>
                        </a:rPr>
                        <a:t>Su</a:t>
                      </a:r>
                      <a:r>
                        <a:rPr lang="en-US" sz="2000" dirty="0">
                          <a:solidFill>
                            <a:schemeClr val="tx1"/>
                          </a:solidFill>
                        </a:rPr>
                        <a:t>... </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1525684926"/>
                  </a:ext>
                </a:extLst>
              </a:tr>
              <a:tr h="843519">
                <a:tc>
                  <a:txBody>
                    <a:bodyPr/>
                    <a:lstStyle/>
                    <a:p>
                      <a:pPr algn="ctr"/>
                      <a:r>
                        <a:rPr lang="es-GB" sz="2200" b="1" dirty="0">
                          <a:solidFill>
                            <a:schemeClr val="tx1"/>
                          </a:solidFill>
                        </a:rPr>
                        <a:t>4</a:t>
                      </a:r>
                    </a:p>
                  </a:txBody>
                  <a:tcPr anchor="ctr"/>
                </a:tc>
                <a:tc>
                  <a:txBody>
                    <a:bodyPr/>
                    <a:lstStyle/>
                    <a:p>
                      <a:pPr marL="0" indent="0">
                        <a:spcAft>
                          <a:spcPts val="600"/>
                        </a:spcAft>
                        <a:buNone/>
                      </a:pPr>
                      <a:r>
                        <a:rPr lang="en-US" sz="2000" b="1">
                          <a:solidFill>
                            <a:schemeClr val="tx1"/>
                          </a:solidFill>
                        </a:rPr>
                        <a:t>Say: </a:t>
                      </a:r>
                      <a:r>
                        <a:rPr lang="en-US" sz="2000">
                          <a:solidFill>
                            <a:schemeClr val="tx1"/>
                          </a:solidFill>
                        </a:rPr>
                        <a:t>Su</a:t>
                      </a:r>
                      <a:r>
                        <a:rPr lang="en-US" sz="2000" dirty="0">
                          <a:solidFill>
                            <a:schemeClr val="tx1"/>
                          </a:solidFill>
                        </a:rPr>
                        <a:t>... </a:t>
                      </a:r>
                    </a:p>
                    <a:p>
                      <a:pPr marL="0" indent="0">
                        <a:buNone/>
                      </a:pPr>
                      <a:r>
                        <a:rPr lang="en-US" sz="2000" b="1">
                          <a:solidFill>
                            <a:schemeClr val="tx1"/>
                          </a:solidFill>
                        </a:rPr>
                        <a:t>La frase: </a:t>
                      </a:r>
                      <a:endParaRPr lang="en-US" sz="2000" b="1" dirty="0">
                        <a:solidFill>
                          <a:schemeClr val="tx1"/>
                        </a:solidFill>
                      </a:endParaRPr>
                    </a:p>
                  </a:txBody>
                  <a:tcPr/>
                </a:tc>
                <a:extLst>
                  <a:ext uri="{0D108BD9-81ED-4DB2-BD59-A6C34878D82A}">
                    <a16:rowId xmlns:a16="http://schemas.microsoft.com/office/drawing/2014/main" val="1098054156"/>
                  </a:ext>
                </a:extLst>
              </a:tr>
              <a:tr h="843519">
                <a:tc>
                  <a:txBody>
                    <a:bodyPr/>
                    <a:lstStyle/>
                    <a:p>
                      <a:pPr algn="ctr"/>
                      <a:r>
                        <a:rPr lang="es-GB" sz="2200" b="1" dirty="0">
                          <a:solidFill>
                            <a:schemeClr val="tx1"/>
                          </a:solidFill>
                        </a:rPr>
                        <a:t>5</a:t>
                      </a:r>
                    </a:p>
                  </a:txBody>
                  <a:tcPr anchor="ctr"/>
                </a:tc>
                <a:tc>
                  <a:txBody>
                    <a:bodyPr/>
                    <a:lstStyle/>
                    <a:p>
                      <a:pPr marL="0" indent="0">
                        <a:buNone/>
                      </a:pPr>
                      <a:r>
                        <a:rPr lang="en-US" sz="2000" b="1" dirty="0">
                          <a:solidFill>
                            <a:schemeClr val="tx1"/>
                          </a:solidFill>
                        </a:rPr>
                        <a:t>Say: </a:t>
                      </a:r>
                      <a:r>
                        <a:rPr lang="en-US" sz="2000" dirty="0">
                          <a:solidFill>
                            <a:schemeClr val="tx1"/>
                          </a:solidFill>
                        </a:rPr>
                        <a:t>Se... </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510821910"/>
                  </a:ext>
                </a:extLst>
              </a:tr>
              <a:tr h="843519">
                <a:tc>
                  <a:txBody>
                    <a:bodyPr/>
                    <a:lstStyle/>
                    <a:p>
                      <a:pPr algn="ctr"/>
                      <a:r>
                        <a:rPr lang="es-GB" sz="2200" b="1" dirty="0">
                          <a:solidFill>
                            <a:schemeClr val="tx1"/>
                          </a:solidFill>
                        </a:rPr>
                        <a:t>6</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Se... </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6ADA6112-9E70-8B40-8505-56A1486C2261}"/>
              </a:ext>
            </a:extLst>
          </p:cNvPr>
          <p:cNvGraphicFramePr>
            <a:graphicFrameLocks noGrp="1"/>
          </p:cNvGraphicFramePr>
          <p:nvPr>
            <p:extLst>
              <p:ext uri="{D42A27DB-BD31-4B8C-83A1-F6EECF244321}">
                <p14:modId xmlns:p14="http://schemas.microsoft.com/office/powerpoint/2010/main" val="4138013315"/>
              </p:ext>
            </p:extLst>
          </p:nvPr>
        </p:nvGraphicFramePr>
        <p:xfrm>
          <a:off x="6096000" y="719666"/>
          <a:ext cx="5930095" cy="5547360"/>
        </p:xfrm>
        <a:graphic>
          <a:graphicData uri="http://schemas.openxmlformats.org/drawingml/2006/table">
            <a:tbl>
              <a:tblPr firstRow="1" bandRow="1">
                <a:tableStyleId>{5DA37D80-6434-44D0-A028-1B22A696006F}</a:tableStyleId>
              </a:tblPr>
              <a:tblGrid>
                <a:gridCol w="528644">
                  <a:extLst>
                    <a:ext uri="{9D8B030D-6E8A-4147-A177-3AD203B41FA5}">
                      <a16:colId xmlns:a16="http://schemas.microsoft.com/office/drawing/2014/main" val="2536567069"/>
                    </a:ext>
                  </a:extLst>
                </a:gridCol>
                <a:gridCol w="5401451">
                  <a:extLst>
                    <a:ext uri="{9D8B030D-6E8A-4147-A177-3AD203B41FA5}">
                      <a16:colId xmlns:a16="http://schemas.microsoft.com/office/drawing/2014/main" val="2307301402"/>
                    </a:ext>
                  </a:extLst>
                </a:gridCol>
              </a:tblGrid>
              <a:tr h="396337">
                <a:tc>
                  <a:txBody>
                    <a:bodyPr/>
                    <a:lstStyle/>
                    <a:p>
                      <a:endParaRPr lang="es-GB" sz="2200" dirty="0">
                        <a:solidFill>
                          <a:schemeClr val="tx1"/>
                        </a:solidFill>
                      </a:endParaRPr>
                    </a:p>
                  </a:txBody>
                  <a:tcPr anchor="ctr"/>
                </a:tc>
                <a:tc>
                  <a:txBody>
                    <a:bodyPr/>
                    <a:lstStyle/>
                    <a:p>
                      <a:pPr algn="ctr"/>
                      <a:r>
                        <a:rPr lang="es-GB" sz="2000" dirty="0">
                          <a:solidFill>
                            <a:schemeClr val="tx1"/>
                          </a:solidFill>
                        </a:rPr>
                        <a:t>Lee la </a:t>
                      </a:r>
                      <a:r>
                        <a:rPr lang="es-GB" sz="2000">
                          <a:solidFill>
                            <a:schemeClr val="tx1"/>
                          </a:solidFill>
                        </a:rPr>
                        <a:t>frase correcta</a:t>
                      </a:r>
                      <a:r>
                        <a:rPr lang="en-GB" sz="2000">
                          <a:solidFill>
                            <a:schemeClr val="tx1"/>
                          </a:solidFill>
                        </a:rPr>
                        <a:t> en español</a:t>
                      </a:r>
                      <a:r>
                        <a:rPr lang="es-GB" sz="200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2765332368"/>
                  </a:ext>
                </a:extLst>
              </a:tr>
              <a:tr h="668183">
                <a:tc>
                  <a:txBody>
                    <a:bodyPr/>
                    <a:lstStyle/>
                    <a:p>
                      <a:pPr algn="ctr"/>
                      <a:r>
                        <a:rPr lang="es-GB" sz="2200" b="1" dirty="0">
                          <a:solidFill>
                            <a:schemeClr val="tx1"/>
                          </a:solidFill>
                        </a:rPr>
                        <a:t>1</a:t>
                      </a:r>
                    </a:p>
                  </a:txBody>
                  <a:tcPr anchor="ctr"/>
                </a:tc>
                <a:tc>
                  <a:txBody>
                    <a:bodyPr/>
                    <a:lstStyle/>
                    <a:p>
                      <a:pPr marL="457200" indent="-457200">
                        <a:buAutoNum type="alphaLcPeriod"/>
                      </a:pPr>
                      <a:r>
                        <a:rPr lang="en-US" sz="2000" dirty="0">
                          <a:solidFill>
                            <a:schemeClr val="tx1"/>
                          </a:solidFill>
                        </a:rPr>
                        <a:t>She sits down to see family photos.</a:t>
                      </a:r>
                    </a:p>
                    <a:p>
                      <a:pPr marL="457200" indent="-457200">
                        <a:buAutoNum type="alphaLcPeriod"/>
                      </a:pPr>
                      <a:r>
                        <a:rPr lang="en-US" sz="2000" dirty="0">
                          <a:solidFill>
                            <a:schemeClr val="tx1"/>
                          </a:solidFill>
                        </a:rPr>
                        <a:t>Her family photos are special.</a:t>
                      </a:r>
                    </a:p>
                  </a:txBody>
                  <a:tcPr anchor="ctr"/>
                </a:tc>
                <a:extLst>
                  <a:ext uri="{0D108BD9-81ED-4DB2-BD59-A6C34878D82A}">
                    <a16:rowId xmlns:a16="http://schemas.microsoft.com/office/drawing/2014/main" val="2432458429"/>
                  </a:ext>
                </a:extLst>
              </a:tr>
              <a:tr h="934222">
                <a:tc>
                  <a:txBody>
                    <a:bodyPr/>
                    <a:lstStyle/>
                    <a:p>
                      <a:pPr algn="ctr"/>
                      <a:r>
                        <a:rPr lang="es-GB" sz="2200" b="1" dirty="0">
                          <a:solidFill>
                            <a:schemeClr val="tx1"/>
                          </a:solidFill>
                        </a:rPr>
                        <a:t>2</a:t>
                      </a:r>
                    </a:p>
                  </a:txBody>
                  <a:tcPr anchor="ctr"/>
                </a:tc>
                <a:tc>
                  <a:txBody>
                    <a:bodyPr/>
                    <a:lstStyle/>
                    <a:p>
                      <a:pPr marL="457200" indent="-457200">
                        <a:buAutoNum type="alphaLcPeriod"/>
                      </a:pPr>
                      <a:r>
                        <a:rPr lang="en-US" sz="2000" dirty="0">
                          <a:solidFill>
                            <a:schemeClr val="tx1"/>
                          </a:solidFill>
                        </a:rPr>
                        <a:t>Her customs are unique.</a:t>
                      </a:r>
                    </a:p>
                    <a:p>
                      <a:pPr marL="457200" indent="-457200">
                        <a:buAutoNum type="alphaLcPeriod"/>
                      </a:pPr>
                      <a:r>
                        <a:rPr lang="en-US" sz="2000" dirty="0">
                          <a:solidFill>
                            <a:schemeClr val="tx1"/>
                          </a:solidFill>
                        </a:rPr>
                        <a:t>She remembers the customs of the past.</a:t>
                      </a:r>
                    </a:p>
                  </a:txBody>
                  <a:tcPr anchor="ctr"/>
                </a:tc>
                <a:extLst>
                  <a:ext uri="{0D108BD9-81ED-4DB2-BD59-A6C34878D82A}">
                    <a16:rowId xmlns:a16="http://schemas.microsoft.com/office/drawing/2014/main" val="3242319636"/>
                  </a:ext>
                </a:extLst>
              </a:tr>
              <a:tr h="668183">
                <a:tc>
                  <a:txBody>
                    <a:bodyPr/>
                    <a:lstStyle/>
                    <a:p>
                      <a:pPr algn="ctr"/>
                      <a:r>
                        <a:rPr lang="es-GB" sz="2200" b="1" dirty="0">
                          <a:solidFill>
                            <a:schemeClr val="tx1"/>
                          </a:solidFill>
                        </a:rPr>
                        <a:t>3</a:t>
                      </a:r>
                    </a:p>
                  </a:txBody>
                  <a:tcPr anchor="ctr"/>
                </a:tc>
                <a:tc>
                  <a:txBody>
                    <a:bodyPr/>
                    <a:lstStyle/>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stays</a:t>
                      </a:r>
                      <a:r>
                        <a:rPr lang="es-ES" sz="2000" dirty="0">
                          <a:solidFill>
                            <a:schemeClr val="tx1"/>
                          </a:solidFill>
                        </a:rPr>
                        <a:t> in </a:t>
                      </a:r>
                      <a:r>
                        <a:rPr lang="es-ES" sz="2000" dirty="0" err="1">
                          <a:solidFill>
                            <a:schemeClr val="tx1"/>
                          </a:solidFill>
                        </a:rPr>
                        <a:t>the</a:t>
                      </a:r>
                      <a:r>
                        <a:rPr lang="es-ES" sz="2000" dirty="0">
                          <a:solidFill>
                            <a:schemeClr val="tx1"/>
                          </a:solidFill>
                        </a:rPr>
                        <a:t> </a:t>
                      </a:r>
                      <a:r>
                        <a:rPr lang="es-ES" sz="2000" dirty="0" err="1">
                          <a:solidFill>
                            <a:schemeClr val="tx1"/>
                          </a:solidFill>
                        </a:rPr>
                        <a:t>street</a:t>
                      </a:r>
                      <a:r>
                        <a:rPr lang="es-ES" sz="2000" dirty="0">
                          <a:solidFill>
                            <a:schemeClr val="tx1"/>
                          </a:solidFill>
                        </a:rPr>
                        <a:t> </a:t>
                      </a:r>
                      <a:r>
                        <a:rPr lang="es-ES" sz="2000" dirty="0" err="1">
                          <a:solidFill>
                            <a:schemeClr val="tx1"/>
                          </a:solidFill>
                        </a:rPr>
                        <a:t>after</a:t>
                      </a:r>
                      <a:r>
                        <a:rPr lang="es-ES" sz="2000" dirty="0">
                          <a:solidFill>
                            <a:schemeClr val="tx1"/>
                          </a:solidFill>
                        </a:rPr>
                        <a:t> </a:t>
                      </a:r>
                      <a:r>
                        <a:rPr lang="es-ES" sz="2000" dirty="0" err="1">
                          <a:solidFill>
                            <a:schemeClr val="tx1"/>
                          </a:solidFill>
                        </a:rPr>
                        <a:t>the</a:t>
                      </a:r>
                      <a:r>
                        <a:rPr lang="es-ES" sz="2000" dirty="0">
                          <a:solidFill>
                            <a:schemeClr val="tx1"/>
                          </a:solidFill>
                        </a:rPr>
                        <a:t> festival.</a:t>
                      </a:r>
                    </a:p>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friends</a:t>
                      </a:r>
                      <a:r>
                        <a:rPr lang="es-ES" sz="2000" dirty="0">
                          <a:solidFill>
                            <a:schemeClr val="tx1"/>
                          </a:solidFill>
                        </a:rPr>
                        <a:t> </a:t>
                      </a:r>
                      <a:r>
                        <a:rPr lang="es-ES" sz="2000" dirty="0" err="1">
                          <a:solidFill>
                            <a:schemeClr val="tx1"/>
                          </a:solidFill>
                        </a:rPr>
                        <a:t>stay</a:t>
                      </a:r>
                      <a:r>
                        <a:rPr lang="es-ES" sz="2000" dirty="0">
                          <a:solidFill>
                            <a:schemeClr val="tx1"/>
                          </a:solidFill>
                        </a:rPr>
                        <a:t> in </a:t>
                      </a:r>
                      <a:r>
                        <a:rPr lang="es-ES" sz="2000" dirty="0" err="1">
                          <a:solidFill>
                            <a:schemeClr val="tx1"/>
                          </a:solidFill>
                        </a:rPr>
                        <a:t>the</a:t>
                      </a:r>
                      <a:r>
                        <a:rPr lang="es-ES" sz="2000" dirty="0">
                          <a:solidFill>
                            <a:schemeClr val="tx1"/>
                          </a:solidFill>
                        </a:rPr>
                        <a:t> </a:t>
                      </a:r>
                      <a:r>
                        <a:rPr lang="es-ES" sz="2000" dirty="0" err="1">
                          <a:solidFill>
                            <a:schemeClr val="tx1"/>
                          </a:solidFill>
                        </a:rPr>
                        <a:t>street</a:t>
                      </a:r>
                      <a:r>
                        <a:rPr lang="es-ES"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525684926"/>
                  </a:ext>
                </a:extLst>
              </a:tr>
              <a:tr h="934222">
                <a:tc>
                  <a:txBody>
                    <a:bodyPr/>
                    <a:lstStyle/>
                    <a:p>
                      <a:pPr algn="ctr"/>
                      <a:r>
                        <a:rPr lang="es-GB" sz="2200" b="1" dirty="0">
                          <a:solidFill>
                            <a:schemeClr val="tx1"/>
                          </a:solidFill>
                        </a:rPr>
                        <a:t>4</a:t>
                      </a:r>
                    </a:p>
                  </a:txBody>
                  <a:tcPr anchor="ctr"/>
                </a:tc>
                <a:tc>
                  <a:txBody>
                    <a:bodyPr/>
                    <a:lstStyle/>
                    <a:p>
                      <a:pPr marL="457200" indent="-457200">
                        <a:buAutoNum type="alphaLcPeriod"/>
                      </a:pPr>
                      <a:r>
                        <a:rPr lang="es-ES" sz="2000" dirty="0">
                          <a:solidFill>
                            <a:schemeClr val="tx1"/>
                          </a:solidFill>
                        </a:rPr>
                        <a:t>Her dishes are very tasty.</a:t>
                      </a:r>
                    </a:p>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sits</a:t>
                      </a:r>
                      <a:r>
                        <a:rPr lang="es-ES" sz="2000" dirty="0">
                          <a:solidFill>
                            <a:schemeClr val="tx1"/>
                          </a:solidFill>
                        </a:rPr>
                        <a:t> </a:t>
                      </a:r>
                      <a:r>
                        <a:rPr lang="es-ES" sz="2000" dirty="0" err="1">
                          <a:solidFill>
                            <a:schemeClr val="tx1"/>
                          </a:solidFill>
                        </a:rPr>
                        <a:t>down</a:t>
                      </a:r>
                      <a:r>
                        <a:rPr lang="es-ES" sz="2000" dirty="0">
                          <a:solidFill>
                            <a:schemeClr val="tx1"/>
                          </a:solidFill>
                        </a:rPr>
                        <a:t> in </a:t>
                      </a:r>
                      <a:r>
                        <a:rPr lang="es-ES" sz="2000" dirty="0" err="1">
                          <a:solidFill>
                            <a:schemeClr val="tx1"/>
                          </a:solidFill>
                        </a:rPr>
                        <a:t>the</a:t>
                      </a:r>
                      <a:r>
                        <a:rPr lang="es-ES" sz="2000" dirty="0">
                          <a:solidFill>
                            <a:schemeClr val="tx1"/>
                          </a:solidFill>
                        </a:rPr>
                        <a:t> </a:t>
                      </a:r>
                      <a:r>
                        <a:rPr lang="es-ES" sz="2000" dirty="0" err="1">
                          <a:solidFill>
                            <a:schemeClr val="tx1"/>
                          </a:solidFill>
                        </a:rPr>
                        <a:t>kitchen</a:t>
                      </a:r>
                      <a:r>
                        <a:rPr lang="es-ES" sz="2000" dirty="0">
                          <a:solidFill>
                            <a:schemeClr val="tx1"/>
                          </a:solidFill>
                        </a:rPr>
                        <a:t> to prepare </a:t>
                      </a:r>
                      <a:r>
                        <a:rPr lang="es-ES" sz="2000" dirty="0" err="1">
                          <a:solidFill>
                            <a:schemeClr val="tx1"/>
                          </a:solidFill>
                        </a:rPr>
                        <a:t>food</a:t>
                      </a:r>
                      <a:r>
                        <a:rPr lang="es-ES" sz="2000" dirty="0">
                          <a:solidFill>
                            <a:schemeClr val="tx1"/>
                          </a:solidFill>
                        </a:rPr>
                        <a:t>.</a:t>
                      </a:r>
                    </a:p>
                  </a:txBody>
                  <a:tcPr anchor="ctr"/>
                </a:tc>
                <a:extLst>
                  <a:ext uri="{0D108BD9-81ED-4DB2-BD59-A6C34878D82A}">
                    <a16:rowId xmlns:a16="http://schemas.microsoft.com/office/drawing/2014/main" val="1098054156"/>
                  </a:ext>
                </a:extLst>
              </a:tr>
              <a:tr h="934222">
                <a:tc>
                  <a:txBody>
                    <a:bodyPr/>
                    <a:lstStyle/>
                    <a:p>
                      <a:pPr algn="ctr"/>
                      <a:r>
                        <a:rPr lang="es-GB" sz="2200" b="1" dirty="0">
                          <a:solidFill>
                            <a:schemeClr val="tx1"/>
                          </a:solidFill>
                        </a:rPr>
                        <a:t>5</a:t>
                      </a:r>
                    </a:p>
                  </a:txBody>
                  <a:tcPr anchor="ctr"/>
                </a:tc>
                <a:tc>
                  <a:txBody>
                    <a:bodyPr/>
                    <a:lstStyle/>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paints</a:t>
                      </a:r>
                      <a:r>
                        <a:rPr lang="es-ES" sz="2000" dirty="0">
                          <a:solidFill>
                            <a:schemeClr val="tx1"/>
                          </a:solidFill>
                        </a:rPr>
                        <a:t> </a:t>
                      </a:r>
                      <a:r>
                        <a:rPr lang="es-ES" sz="2000" dirty="0" err="1">
                          <a:solidFill>
                            <a:schemeClr val="tx1"/>
                          </a:solidFill>
                        </a:rPr>
                        <a:t>herself</a:t>
                      </a:r>
                      <a:r>
                        <a:rPr lang="es-ES" sz="2000" dirty="0">
                          <a:solidFill>
                            <a:schemeClr val="tx1"/>
                          </a:solidFill>
                        </a:rPr>
                        <a:t> </a:t>
                      </a:r>
                      <a:r>
                        <a:rPr lang="es-ES" sz="2000" dirty="0" err="1">
                          <a:solidFill>
                            <a:schemeClr val="tx1"/>
                          </a:solidFill>
                        </a:rPr>
                        <a:t>before</a:t>
                      </a:r>
                      <a:r>
                        <a:rPr lang="es-ES" sz="2000" dirty="0">
                          <a:solidFill>
                            <a:schemeClr val="tx1"/>
                          </a:solidFill>
                        </a:rPr>
                        <a:t> </a:t>
                      </a:r>
                      <a:r>
                        <a:rPr lang="es-ES" sz="2000" dirty="0" err="1">
                          <a:solidFill>
                            <a:schemeClr val="tx1"/>
                          </a:solidFill>
                        </a:rPr>
                        <a:t>going</a:t>
                      </a:r>
                      <a:r>
                        <a:rPr lang="es-ES" sz="2000" dirty="0">
                          <a:solidFill>
                            <a:schemeClr val="tx1"/>
                          </a:solidFill>
                        </a:rPr>
                        <a:t> to </a:t>
                      </a:r>
                      <a:r>
                        <a:rPr lang="es-ES" sz="2000" dirty="0" err="1">
                          <a:solidFill>
                            <a:schemeClr val="tx1"/>
                          </a:solidFill>
                        </a:rPr>
                        <a:t>the</a:t>
                      </a:r>
                      <a:r>
                        <a:rPr lang="es-ES" sz="2000" dirty="0">
                          <a:solidFill>
                            <a:schemeClr val="tx1"/>
                          </a:solidFill>
                        </a:rPr>
                        <a:t> </a:t>
                      </a:r>
                      <a:r>
                        <a:rPr lang="es-ES" sz="2000" dirty="0" err="1">
                          <a:solidFill>
                            <a:schemeClr val="tx1"/>
                          </a:solidFill>
                        </a:rPr>
                        <a:t>street</a:t>
                      </a:r>
                      <a:r>
                        <a:rPr lang="es-ES" sz="2000" dirty="0">
                          <a:solidFill>
                            <a:schemeClr val="tx1"/>
                          </a:solidFill>
                        </a:rPr>
                        <a:t>.</a:t>
                      </a:r>
                    </a:p>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cousins</a:t>
                      </a:r>
                      <a:r>
                        <a:rPr lang="es-ES" sz="2000" dirty="0">
                          <a:solidFill>
                            <a:schemeClr val="tx1"/>
                          </a:solidFill>
                        </a:rPr>
                        <a:t> </a:t>
                      </a:r>
                      <a:r>
                        <a:rPr lang="es-ES" sz="2000" dirty="0" err="1">
                          <a:solidFill>
                            <a:schemeClr val="tx1"/>
                          </a:solidFill>
                        </a:rPr>
                        <a:t>paint</a:t>
                      </a:r>
                      <a:r>
                        <a:rPr lang="es-ES" sz="2000" dirty="0">
                          <a:solidFill>
                            <a:schemeClr val="tx1"/>
                          </a:solidFill>
                        </a:rPr>
                        <a:t> in </a:t>
                      </a:r>
                      <a:r>
                        <a:rPr lang="es-ES" sz="2000" dirty="0" err="1">
                          <a:solidFill>
                            <a:schemeClr val="tx1"/>
                          </a:solidFill>
                        </a:rPr>
                        <a:t>the</a:t>
                      </a:r>
                      <a:r>
                        <a:rPr lang="es-ES" sz="2000" dirty="0">
                          <a:solidFill>
                            <a:schemeClr val="tx1"/>
                          </a:solidFill>
                        </a:rPr>
                        <a:t> </a:t>
                      </a:r>
                      <a:r>
                        <a:rPr lang="es-ES" sz="2000" dirty="0" err="1">
                          <a:solidFill>
                            <a:schemeClr val="tx1"/>
                          </a:solidFill>
                        </a:rPr>
                        <a:t>street</a:t>
                      </a:r>
                      <a:r>
                        <a:rPr lang="es-ES" sz="2000" dirty="0">
                          <a:solidFill>
                            <a:schemeClr val="tx1"/>
                          </a:solidFill>
                        </a:rPr>
                        <a:t>.</a:t>
                      </a:r>
                    </a:p>
                  </a:txBody>
                  <a:tcPr anchor="ctr"/>
                </a:tc>
                <a:extLst>
                  <a:ext uri="{0D108BD9-81ED-4DB2-BD59-A6C34878D82A}">
                    <a16:rowId xmlns:a16="http://schemas.microsoft.com/office/drawing/2014/main" val="510821910"/>
                  </a:ext>
                </a:extLst>
              </a:tr>
              <a:tr h="668183">
                <a:tc>
                  <a:txBody>
                    <a:bodyPr/>
                    <a:lstStyle/>
                    <a:p>
                      <a:pPr algn="ctr"/>
                      <a:r>
                        <a:rPr lang="es-GB" sz="2200" b="1" dirty="0">
                          <a:solidFill>
                            <a:schemeClr val="tx1"/>
                          </a:solidFill>
                        </a:rPr>
                        <a:t>6</a:t>
                      </a:r>
                    </a:p>
                  </a:txBody>
                  <a:tcPr anchor="ctr"/>
                </a:tc>
                <a:tc>
                  <a:txBody>
                    <a:bodyPr/>
                    <a:lstStyle/>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grandparents</a:t>
                      </a:r>
                      <a:r>
                        <a:rPr lang="es-ES" sz="2000" dirty="0">
                          <a:solidFill>
                            <a:schemeClr val="tx1"/>
                          </a:solidFill>
                        </a:rPr>
                        <a:t> are </a:t>
                      </a:r>
                      <a:r>
                        <a:rPr lang="es-ES" sz="2000" dirty="0" err="1">
                          <a:solidFill>
                            <a:schemeClr val="tx1"/>
                          </a:solidFill>
                        </a:rPr>
                        <a:t>important</a:t>
                      </a:r>
                      <a:r>
                        <a:rPr lang="es-ES" sz="2000" dirty="0">
                          <a:solidFill>
                            <a:schemeClr val="tx1"/>
                          </a:solidFill>
                        </a:rPr>
                        <a:t>.</a:t>
                      </a:r>
                    </a:p>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remembers</a:t>
                      </a:r>
                      <a:r>
                        <a:rPr lang="es-ES" sz="2000" dirty="0">
                          <a:solidFill>
                            <a:schemeClr val="tx1"/>
                          </a:solidFill>
                        </a:rPr>
                        <a:t> </a:t>
                      </a:r>
                      <a:r>
                        <a:rPr lang="es-ES" sz="2000" dirty="0" err="1">
                          <a:solidFill>
                            <a:schemeClr val="tx1"/>
                          </a:solidFill>
                        </a:rPr>
                        <a:t>important</a:t>
                      </a:r>
                      <a:r>
                        <a:rPr lang="es-ES" sz="2000" dirty="0">
                          <a:solidFill>
                            <a:schemeClr val="tx1"/>
                          </a:solidFill>
                        </a:rPr>
                        <a:t> </a:t>
                      </a:r>
                      <a:r>
                        <a:rPr lang="es-ES" sz="2000" dirty="0" err="1">
                          <a:solidFill>
                            <a:schemeClr val="tx1"/>
                          </a:solidFill>
                        </a:rPr>
                        <a:t>people</a:t>
                      </a:r>
                      <a:r>
                        <a:rPr lang="es-ES" sz="2000" dirty="0">
                          <a:solidFill>
                            <a:schemeClr val="tx1"/>
                          </a:solidFill>
                        </a:rPr>
                        <a:t>.</a:t>
                      </a:r>
                    </a:p>
                  </a:txBody>
                  <a:tcPr anchor="ctr"/>
                </a:tc>
                <a:extLst>
                  <a:ext uri="{0D108BD9-81ED-4DB2-BD59-A6C34878D82A}">
                    <a16:rowId xmlns:a16="http://schemas.microsoft.com/office/drawing/2014/main" val="1539421699"/>
                  </a:ext>
                </a:extLst>
              </a:tr>
            </a:tbl>
          </a:graphicData>
        </a:graphic>
      </p:graphicFrame>
    </p:spTree>
    <p:extLst>
      <p:ext uri="{BB962C8B-B14F-4D97-AF65-F5344CB8AC3E}">
        <p14:creationId xmlns:p14="http://schemas.microsoft.com/office/powerpoint/2010/main" val="275865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chemeClr val="tx1"/>
                </a:solidFill>
              </a:rPr>
              <a:t>Persona B</a:t>
            </a:r>
          </a:p>
        </p:txBody>
      </p:sp>
      <p:graphicFrame>
        <p:nvGraphicFramePr>
          <p:cNvPr id="10" name="Tabla 2">
            <a:extLst>
              <a:ext uri="{FF2B5EF4-FFF2-40B4-BE49-F238E27FC236}">
                <a16:creationId xmlns:a16="http://schemas.microsoft.com/office/drawing/2014/main" id="{69836309-ABAA-C14C-A32F-59E1FE82620D}"/>
              </a:ext>
            </a:extLst>
          </p:cNvPr>
          <p:cNvGraphicFramePr>
            <a:graphicFrameLocks noGrp="1"/>
          </p:cNvGraphicFramePr>
          <p:nvPr>
            <p:extLst>
              <p:ext uri="{D42A27DB-BD31-4B8C-83A1-F6EECF244321}">
                <p14:modId xmlns:p14="http://schemas.microsoft.com/office/powerpoint/2010/main" val="2271979123"/>
              </p:ext>
            </p:extLst>
          </p:nvPr>
        </p:nvGraphicFramePr>
        <p:xfrm>
          <a:off x="298480" y="699536"/>
          <a:ext cx="5655733" cy="557423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5939">
                <a:tc>
                  <a:txBody>
                    <a:bodyPr/>
                    <a:lstStyle/>
                    <a:p>
                      <a:endParaRPr lang="es-GB" sz="2200" dirty="0">
                        <a:solidFill>
                          <a:schemeClr val="tx1"/>
                        </a:solidFill>
                      </a:endParaRPr>
                    </a:p>
                  </a:txBody>
                  <a:tcPr anchor="ctr"/>
                </a:tc>
                <a:tc>
                  <a:txBody>
                    <a:bodyPr/>
                    <a:lstStyle/>
                    <a:p>
                      <a:pPr algn="ctr"/>
                      <a:r>
                        <a:rPr lang="es-GB" sz="2000" dirty="0">
                          <a:solidFill>
                            <a:schemeClr val="tx1"/>
                          </a:solidFill>
                        </a:rPr>
                        <a:t>Escribe la frase </a:t>
                      </a:r>
                      <a:r>
                        <a:rPr lang="es-GB" sz="2000">
                          <a:solidFill>
                            <a:schemeClr val="tx1"/>
                          </a:solidFill>
                        </a:rPr>
                        <a:t>en español:</a:t>
                      </a:r>
                      <a:endParaRPr lang="es-GB" sz="2000" dirty="0">
                        <a:solidFill>
                          <a:schemeClr val="tx1"/>
                        </a:solidFill>
                      </a:endParaRPr>
                    </a:p>
                  </a:txBody>
                  <a:tcPr anchor="ctr"/>
                </a:tc>
                <a:extLst>
                  <a:ext uri="{0D108BD9-81ED-4DB2-BD59-A6C34878D82A}">
                    <a16:rowId xmlns:a16="http://schemas.microsoft.com/office/drawing/2014/main" val="2765332368"/>
                  </a:ext>
                </a:extLst>
              </a:tr>
              <a:tr h="854716">
                <a:tc>
                  <a:txBody>
                    <a:bodyPr/>
                    <a:lstStyle/>
                    <a:p>
                      <a:pPr algn="ctr"/>
                      <a:r>
                        <a:rPr lang="es-GB" sz="2200" b="1" dirty="0">
                          <a:solidFill>
                            <a:schemeClr val="tx1"/>
                          </a:solidFill>
                        </a:rPr>
                        <a:t>1</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Sus...</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2432458429"/>
                  </a:ext>
                </a:extLst>
              </a:tr>
              <a:tr h="854716">
                <a:tc>
                  <a:txBody>
                    <a:bodyPr/>
                    <a:lstStyle/>
                    <a:p>
                      <a:pPr algn="ctr"/>
                      <a:r>
                        <a:rPr lang="es-GB" sz="2200" b="1" dirty="0">
                          <a:solidFill>
                            <a:schemeClr val="tx1"/>
                          </a:solidFill>
                        </a:rPr>
                        <a:t>2</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Sus...</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3242319636"/>
                  </a:ext>
                </a:extLst>
              </a:tr>
              <a:tr h="854716">
                <a:tc>
                  <a:txBody>
                    <a:bodyPr/>
                    <a:lstStyle/>
                    <a:p>
                      <a:pPr algn="ctr"/>
                      <a:r>
                        <a:rPr lang="es-GB" sz="2200" b="1" dirty="0">
                          <a:solidFill>
                            <a:schemeClr val="tx1"/>
                          </a:solidFill>
                        </a:rPr>
                        <a:t>3</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Se...</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1525684926"/>
                  </a:ext>
                </a:extLst>
              </a:tr>
              <a:tr h="854716">
                <a:tc>
                  <a:txBody>
                    <a:bodyPr/>
                    <a:lstStyle/>
                    <a:p>
                      <a:pPr algn="ctr"/>
                      <a:r>
                        <a:rPr lang="es-GB" sz="2200" b="1" dirty="0">
                          <a:solidFill>
                            <a:schemeClr val="tx1"/>
                          </a:solidFill>
                        </a:rPr>
                        <a:t>4</a:t>
                      </a:r>
                    </a:p>
                  </a:txBody>
                  <a:tcPr anchor="ctr"/>
                </a:tc>
                <a:tc>
                  <a:txBody>
                    <a:bodyPr/>
                    <a:lstStyle/>
                    <a:p>
                      <a:pPr marL="0" indent="0">
                        <a:spcAft>
                          <a:spcPts val="600"/>
                        </a:spcAft>
                        <a:buNone/>
                      </a:pPr>
                      <a:r>
                        <a:rPr lang="en-US" sz="2000" b="1">
                          <a:solidFill>
                            <a:schemeClr val="tx1"/>
                          </a:solidFill>
                        </a:rPr>
                        <a:t>Say: </a:t>
                      </a:r>
                      <a:r>
                        <a:rPr lang="en-US" sz="2000">
                          <a:solidFill>
                            <a:schemeClr val="tx1"/>
                          </a:solidFill>
                        </a:rPr>
                        <a:t>Sus</a:t>
                      </a:r>
                      <a:r>
                        <a:rPr lang="en-US" sz="2000" dirty="0">
                          <a:solidFill>
                            <a:schemeClr val="tx1"/>
                          </a:solidFill>
                        </a:rPr>
                        <a:t>...</a:t>
                      </a:r>
                    </a:p>
                    <a:p>
                      <a:pPr marL="0" indent="0">
                        <a:buNone/>
                      </a:pPr>
                      <a:r>
                        <a:rPr lang="en-US" sz="2000" b="1">
                          <a:solidFill>
                            <a:schemeClr val="tx1"/>
                          </a:solidFill>
                        </a:rPr>
                        <a:t>La frase: </a:t>
                      </a:r>
                      <a:endParaRPr lang="en-US" sz="2000" b="1" dirty="0">
                        <a:solidFill>
                          <a:schemeClr val="tx1"/>
                        </a:solidFill>
                      </a:endParaRPr>
                    </a:p>
                  </a:txBody>
                  <a:tcPr/>
                </a:tc>
                <a:extLst>
                  <a:ext uri="{0D108BD9-81ED-4DB2-BD59-A6C34878D82A}">
                    <a16:rowId xmlns:a16="http://schemas.microsoft.com/office/drawing/2014/main" val="1098054156"/>
                  </a:ext>
                </a:extLst>
              </a:tr>
              <a:tr h="854716">
                <a:tc>
                  <a:txBody>
                    <a:bodyPr/>
                    <a:lstStyle/>
                    <a:p>
                      <a:pPr algn="ctr"/>
                      <a:r>
                        <a:rPr lang="es-GB" sz="2200" b="1" dirty="0">
                          <a:solidFill>
                            <a:schemeClr val="tx1"/>
                          </a:solidFill>
                        </a:rPr>
                        <a:t>5</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Se...</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510821910"/>
                  </a:ext>
                </a:extLst>
              </a:tr>
              <a:tr h="854716">
                <a:tc>
                  <a:txBody>
                    <a:bodyPr/>
                    <a:lstStyle/>
                    <a:p>
                      <a:pPr algn="ctr"/>
                      <a:r>
                        <a:rPr lang="es-GB" sz="2200" b="1" dirty="0">
                          <a:solidFill>
                            <a:schemeClr val="tx1"/>
                          </a:solidFill>
                        </a:rPr>
                        <a:t>6</a:t>
                      </a:r>
                    </a:p>
                  </a:txBody>
                  <a:tcPr anchor="ctr"/>
                </a:tc>
                <a:tc>
                  <a:txBody>
                    <a:bodyPr/>
                    <a:lstStyle/>
                    <a:p>
                      <a:pPr marL="0" indent="0">
                        <a:spcAft>
                          <a:spcPts val="600"/>
                        </a:spcAft>
                        <a:buNone/>
                      </a:pPr>
                      <a:r>
                        <a:rPr lang="en-US" sz="2000" b="1" dirty="0">
                          <a:solidFill>
                            <a:schemeClr val="tx1"/>
                          </a:solidFill>
                        </a:rPr>
                        <a:t>Say: </a:t>
                      </a:r>
                      <a:r>
                        <a:rPr lang="en-US" sz="2000" dirty="0">
                          <a:solidFill>
                            <a:schemeClr val="tx1"/>
                          </a:solidFill>
                        </a:rPr>
                        <a:t>Se... </a:t>
                      </a:r>
                    </a:p>
                    <a:p>
                      <a:pPr marL="0" indent="0">
                        <a:buNone/>
                      </a:pPr>
                      <a:r>
                        <a:rPr lang="en-US" sz="2000" b="1" dirty="0">
                          <a:solidFill>
                            <a:schemeClr val="tx1"/>
                          </a:solidFill>
                        </a:rPr>
                        <a:t>La </a:t>
                      </a:r>
                      <a:r>
                        <a:rPr lang="en-US" sz="2000" b="1" dirty="0" err="1">
                          <a:solidFill>
                            <a:schemeClr val="tx1"/>
                          </a:solidFill>
                        </a:rPr>
                        <a:t>frase</a:t>
                      </a:r>
                      <a:r>
                        <a:rPr lang="en-US" sz="2000" b="1" dirty="0">
                          <a:solidFill>
                            <a:schemeClr val="tx1"/>
                          </a:solidFill>
                        </a:rPr>
                        <a:t>: </a:t>
                      </a:r>
                    </a:p>
                  </a:txBody>
                  <a:tcPr/>
                </a:tc>
                <a:extLst>
                  <a:ext uri="{0D108BD9-81ED-4DB2-BD59-A6C34878D82A}">
                    <a16:rowId xmlns:a16="http://schemas.microsoft.com/office/drawing/2014/main" val="1539421699"/>
                  </a:ext>
                </a:extLst>
              </a:tr>
            </a:tbl>
          </a:graphicData>
        </a:graphic>
      </p:graphicFrame>
      <p:graphicFrame>
        <p:nvGraphicFramePr>
          <p:cNvPr id="6" name="Tabla 2">
            <a:extLst>
              <a:ext uri="{FF2B5EF4-FFF2-40B4-BE49-F238E27FC236}">
                <a16:creationId xmlns:a16="http://schemas.microsoft.com/office/drawing/2014/main" id="{113E0EB6-8D31-4D48-890D-66B4F5665D63}"/>
              </a:ext>
            </a:extLst>
          </p:cNvPr>
          <p:cNvGraphicFramePr>
            <a:graphicFrameLocks noGrp="1"/>
          </p:cNvGraphicFramePr>
          <p:nvPr>
            <p:extLst>
              <p:ext uri="{D42A27DB-BD31-4B8C-83A1-F6EECF244321}">
                <p14:modId xmlns:p14="http://schemas.microsoft.com/office/powerpoint/2010/main" val="1618346456"/>
              </p:ext>
            </p:extLst>
          </p:nvPr>
        </p:nvGraphicFramePr>
        <p:xfrm>
          <a:off x="6096000" y="719666"/>
          <a:ext cx="5964819" cy="5577581"/>
        </p:xfrm>
        <a:graphic>
          <a:graphicData uri="http://schemas.openxmlformats.org/drawingml/2006/table">
            <a:tbl>
              <a:tblPr firstRow="1" bandRow="1">
                <a:tableStyleId>{5DA37D80-6434-44D0-A028-1B22A696006F}</a:tableStyleId>
              </a:tblPr>
              <a:tblGrid>
                <a:gridCol w="444500">
                  <a:extLst>
                    <a:ext uri="{9D8B030D-6E8A-4147-A177-3AD203B41FA5}">
                      <a16:colId xmlns:a16="http://schemas.microsoft.com/office/drawing/2014/main" val="2536567069"/>
                    </a:ext>
                  </a:extLst>
                </a:gridCol>
                <a:gridCol w="5520319">
                  <a:extLst>
                    <a:ext uri="{9D8B030D-6E8A-4147-A177-3AD203B41FA5}">
                      <a16:colId xmlns:a16="http://schemas.microsoft.com/office/drawing/2014/main" val="2307301402"/>
                    </a:ext>
                  </a:extLst>
                </a:gridCol>
              </a:tblGrid>
              <a:tr h="431976">
                <a:tc>
                  <a:txBody>
                    <a:bodyPr/>
                    <a:lstStyle/>
                    <a:p>
                      <a:endParaRPr lang="es-GB" sz="2200" dirty="0">
                        <a:solidFill>
                          <a:schemeClr val="tx1"/>
                        </a:solidFill>
                      </a:endParaRPr>
                    </a:p>
                  </a:txBody>
                  <a:tcPr anchor="ctr"/>
                </a:tc>
                <a:tc>
                  <a:txBody>
                    <a:bodyPr/>
                    <a:lstStyle/>
                    <a:p>
                      <a:pPr algn="ctr"/>
                      <a:r>
                        <a:rPr lang="es-GB" sz="2000" dirty="0">
                          <a:solidFill>
                            <a:schemeClr val="tx1"/>
                          </a:solidFill>
                        </a:rPr>
                        <a:t>Lee la </a:t>
                      </a:r>
                      <a:r>
                        <a:rPr lang="es-GB" sz="2000">
                          <a:solidFill>
                            <a:schemeClr val="tx1"/>
                          </a:solidFill>
                        </a:rPr>
                        <a:t>frase correcta</a:t>
                      </a:r>
                      <a:r>
                        <a:rPr lang="en-GB" sz="2000">
                          <a:solidFill>
                            <a:schemeClr val="tx1"/>
                          </a:solidFill>
                        </a:rPr>
                        <a:t> en español</a:t>
                      </a:r>
                      <a:r>
                        <a:rPr lang="es-GB" sz="200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2765332368"/>
                  </a:ext>
                </a:extLst>
              </a:tr>
              <a:tr h="827953">
                <a:tc>
                  <a:txBody>
                    <a:bodyPr/>
                    <a:lstStyle/>
                    <a:p>
                      <a:pPr algn="ctr"/>
                      <a:r>
                        <a:rPr lang="es-GB" sz="2200" b="1" dirty="0">
                          <a:solidFill>
                            <a:schemeClr val="tx1"/>
                          </a:solidFill>
                        </a:rPr>
                        <a:t>1</a:t>
                      </a:r>
                    </a:p>
                  </a:txBody>
                  <a:tcPr anchor="ctr"/>
                </a:tc>
                <a:tc>
                  <a:txBody>
                    <a:bodyPr/>
                    <a:lstStyle/>
                    <a:p>
                      <a:pPr marL="457200" indent="-457200">
                        <a:buAutoNum type="alphaLcPeriod"/>
                      </a:pPr>
                      <a:r>
                        <a:rPr lang="en-US" sz="2000" dirty="0">
                          <a:solidFill>
                            <a:schemeClr val="tx1"/>
                          </a:solidFill>
                        </a:rPr>
                        <a:t>She gets up early to help.</a:t>
                      </a:r>
                    </a:p>
                    <a:p>
                      <a:pPr marL="457200" indent="-457200">
                        <a:buAutoNum type="alphaLcPeriod"/>
                      </a:pPr>
                      <a:r>
                        <a:rPr lang="en-US" sz="2000" dirty="0">
                          <a:solidFill>
                            <a:schemeClr val="tx1"/>
                          </a:solidFill>
                        </a:rPr>
                        <a:t>Her brother helps early.</a:t>
                      </a:r>
                    </a:p>
                  </a:txBody>
                  <a:tcPr anchor="ctr"/>
                </a:tc>
                <a:extLst>
                  <a:ext uri="{0D108BD9-81ED-4DB2-BD59-A6C34878D82A}">
                    <a16:rowId xmlns:a16="http://schemas.microsoft.com/office/drawing/2014/main" val="2432458429"/>
                  </a:ext>
                </a:extLst>
              </a:tr>
              <a:tr h="827953">
                <a:tc>
                  <a:txBody>
                    <a:bodyPr/>
                    <a:lstStyle/>
                    <a:p>
                      <a:pPr algn="ctr"/>
                      <a:r>
                        <a:rPr lang="es-GB" sz="2200" b="1" dirty="0">
                          <a:solidFill>
                            <a:schemeClr val="tx1"/>
                          </a:solidFill>
                        </a:rPr>
                        <a:t>2</a:t>
                      </a:r>
                    </a:p>
                  </a:txBody>
                  <a:tcPr anchor="ctr"/>
                </a:tc>
                <a:tc>
                  <a:txBody>
                    <a:bodyPr/>
                    <a:lstStyle/>
                    <a:p>
                      <a:pPr marL="457200" indent="-457200">
                        <a:buAutoNum type="alphaLcPeriod"/>
                      </a:pPr>
                      <a:r>
                        <a:rPr lang="en-US" sz="2000" dirty="0">
                          <a:solidFill>
                            <a:schemeClr val="tx1"/>
                          </a:solidFill>
                        </a:rPr>
                        <a:t>Her house is full of people.</a:t>
                      </a:r>
                    </a:p>
                    <a:p>
                      <a:pPr marL="457200" indent="-457200">
                        <a:buAutoNum type="alphaLcPeriod"/>
                      </a:pPr>
                      <a:r>
                        <a:rPr lang="en-US" sz="2000" dirty="0">
                          <a:solidFill>
                            <a:schemeClr val="tx1"/>
                          </a:solidFill>
                        </a:rPr>
                        <a:t>She stays at home in the evening.</a:t>
                      </a:r>
                    </a:p>
                  </a:txBody>
                  <a:tcPr anchor="ctr"/>
                </a:tc>
                <a:extLst>
                  <a:ext uri="{0D108BD9-81ED-4DB2-BD59-A6C34878D82A}">
                    <a16:rowId xmlns:a16="http://schemas.microsoft.com/office/drawing/2014/main" val="3242319636"/>
                  </a:ext>
                </a:extLst>
              </a:tr>
              <a:tr h="827953">
                <a:tc>
                  <a:txBody>
                    <a:bodyPr/>
                    <a:lstStyle/>
                    <a:p>
                      <a:pPr algn="ctr"/>
                      <a:r>
                        <a:rPr lang="es-GB" sz="2200" b="1" dirty="0">
                          <a:solidFill>
                            <a:schemeClr val="tx1"/>
                          </a:solidFill>
                        </a:rPr>
                        <a:t>3</a:t>
                      </a:r>
                    </a:p>
                  </a:txBody>
                  <a:tcPr anchor="ctr"/>
                </a:tc>
                <a:tc>
                  <a:txBody>
                    <a:bodyPr/>
                    <a:lstStyle/>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remembers</a:t>
                      </a:r>
                      <a:r>
                        <a:rPr lang="es-ES" sz="2000" dirty="0">
                          <a:solidFill>
                            <a:schemeClr val="tx1"/>
                          </a:solidFill>
                        </a:rPr>
                        <a:t> </a:t>
                      </a:r>
                      <a:r>
                        <a:rPr lang="es-ES" sz="2000" dirty="0" err="1">
                          <a:solidFill>
                            <a:schemeClr val="tx1"/>
                          </a:solidFill>
                        </a:rPr>
                        <a:t>the</a:t>
                      </a:r>
                      <a:r>
                        <a:rPr lang="es-ES" sz="2000" dirty="0">
                          <a:solidFill>
                            <a:schemeClr val="tx1"/>
                          </a:solidFill>
                        </a:rPr>
                        <a:t> </a:t>
                      </a:r>
                      <a:r>
                        <a:rPr lang="es-ES" sz="2000" dirty="0" err="1">
                          <a:solidFill>
                            <a:schemeClr val="tx1"/>
                          </a:solidFill>
                        </a:rPr>
                        <a:t>dead</a:t>
                      </a:r>
                      <a:r>
                        <a:rPr lang="es-ES" sz="2000" dirty="0">
                          <a:solidFill>
                            <a:schemeClr val="tx1"/>
                          </a:solidFill>
                        </a:rPr>
                        <a:t>.</a:t>
                      </a:r>
                    </a:p>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family</a:t>
                      </a:r>
                      <a:r>
                        <a:rPr lang="es-ES" sz="2000" dirty="0">
                          <a:solidFill>
                            <a:schemeClr val="tx1"/>
                          </a:solidFill>
                        </a:rPr>
                        <a:t> comes to </a:t>
                      </a:r>
                      <a:r>
                        <a:rPr lang="es-ES" sz="2000" dirty="0" err="1">
                          <a:solidFill>
                            <a:schemeClr val="tx1"/>
                          </a:solidFill>
                        </a:rPr>
                        <a:t>the</a:t>
                      </a:r>
                      <a:r>
                        <a:rPr lang="es-ES" sz="2000" dirty="0">
                          <a:solidFill>
                            <a:schemeClr val="tx1"/>
                          </a:solidFill>
                        </a:rPr>
                        <a:t> </a:t>
                      </a:r>
                      <a:r>
                        <a:rPr lang="es-ES" sz="2000" dirty="0" err="1">
                          <a:solidFill>
                            <a:schemeClr val="tx1"/>
                          </a:solidFill>
                        </a:rPr>
                        <a:t>party</a:t>
                      </a:r>
                      <a:r>
                        <a:rPr lang="es-ES"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525684926"/>
                  </a:ext>
                </a:extLst>
              </a:tr>
              <a:tr h="827953">
                <a:tc>
                  <a:txBody>
                    <a:bodyPr/>
                    <a:lstStyle/>
                    <a:p>
                      <a:pPr algn="ctr"/>
                      <a:r>
                        <a:rPr lang="es-GB" sz="2200" b="1" dirty="0">
                          <a:solidFill>
                            <a:schemeClr val="tx1"/>
                          </a:solidFill>
                        </a:rPr>
                        <a:t>4</a:t>
                      </a:r>
                    </a:p>
                  </a:txBody>
                  <a:tcPr anchor="ctr"/>
                </a:tc>
                <a:tc>
                  <a:txBody>
                    <a:bodyPr/>
                    <a:lstStyle/>
                    <a:p>
                      <a:pPr marL="457200" indent="-457200">
                        <a:buAutoNum type="alphaLcPeriod"/>
                      </a:pPr>
                      <a:r>
                        <a:rPr lang="es-ES" sz="2000" dirty="0" err="1">
                          <a:solidFill>
                            <a:schemeClr val="tx1"/>
                          </a:solidFill>
                        </a:rPr>
                        <a:t>She</a:t>
                      </a:r>
                      <a:r>
                        <a:rPr lang="es-ES" sz="2000" dirty="0">
                          <a:solidFill>
                            <a:schemeClr val="tx1"/>
                          </a:solidFill>
                        </a:rPr>
                        <a:t> </a:t>
                      </a:r>
                      <a:r>
                        <a:rPr lang="es-ES" sz="2000" dirty="0" err="1">
                          <a:solidFill>
                            <a:schemeClr val="tx1"/>
                          </a:solidFill>
                        </a:rPr>
                        <a:t>sits</a:t>
                      </a:r>
                      <a:r>
                        <a:rPr lang="es-ES" sz="2000" dirty="0">
                          <a:solidFill>
                            <a:schemeClr val="tx1"/>
                          </a:solidFill>
                        </a:rPr>
                        <a:t> </a:t>
                      </a:r>
                      <a:r>
                        <a:rPr lang="es-ES" sz="2000" dirty="0" err="1">
                          <a:solidFill>
                            <a:schemeClr val="tx1"/>
                          </a:solidFill>
                        </a:rPr>
                        <a:t>with</a:t>
                      </a:r>
                      <a:r>
                        <a:rPr lang="es-ES" sz="2000" dirty="0">
                          <a:solidFill>
                            <a:schemeClr val="tx1"/>
                          </a:solidFill>
                        </a:rPr>
                        <a:t> </a:t>
                      </a:r>
                      <a:r>
                        <a:rPr lang="es-ES" sz="2000" dirty="0" err="1">
                          <a:solidFill>
                            <a:schemeClr val="tx1"/>
                          </a:solidFill>
                        </a:rPr>
                        <a:t>the</a:t>
                      </a:r>
                      <a:r>
                        <a:rPr lang="es-ES" sz="2000" dirty="0">
                          <a:solidFill>
                            <a:schemeClr val="tx1"/>
                          </a:solidFill>
                        </a:rPr>
                        <a:t> </a:t>
                      </a:r>
                      <a:r>
                        <a:rPr lang="es-ES" sz="2000" dirty="0" err="1">
                          <a:solidFill>
                            <a:schemeClr val="tx1"/>
                          </a:solidFill>
                        </a:rPr>
                        <a:t>community</a:t>
                      </a:r>
                      <a:r>
                        <a:rPr lang="es-ES" sz="2000" dirty="0">
                          <a:solidFill>
                            <a:schemeClr val="tx1"/>
                          </a:solidFill>
                        </a:rPr>
                        <a:t>.</a:t>
                      </a:r>
                    </a:p>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community</a:t>
                      </a:r>
                      <a:r>
                        <a:rPr lang="es-ES" sz="2000" dirty="0">
                          <a:solidFill>
                            <a:schemeClr val="tx1"/>
                          </a:solidFill>
                        </a:rPr>
                        <a:t> </a:t>
                      </a:r>
                      <a:r>
                        <a:rPr lang="es-ES" sz="2000" dirty="0" err="1">
                          <a:solidFill>
                            <a:schemeClr val="tx1"/>
                          </a:solidFill>
                        </a:rPr>
                        <a:t>is</a:t>
                      </a:r>
                      <a:r>
                        <a:rPr lang="es-ES" sz="2000" dirty="0">
                          <a:solidFill>
                            <a:schemeClr val="tx1"/>
                          </a:solidFill>
                        </a:rPr>
                        <a:t> </a:t>
                      </a:r>
                      <a:r>
                        <a:rPr lang="es-ES" sz="2000" dirty="0" err="1">
                          <a:solidFill>
                            <a:schemeClr val="tx1"/>
                          </a:solidFill>
                        </a:rPr>
                        <a:t>very</a:t>
                      </a:r>
                      <a:r>
                        <a:rPr lang="es-ES" sz="2000" dirty="0">
                          <a:solidFill>
                            <a:schemeClr val="tx1"/>
                          </a:solidFill>
                        </a:rPr>
                        <a:t> </a:t>
                      </a:r>
                      <a:r>
                        <a:rPr lang="es-ES" sz="2000" dirty="0" err="1">
                          <a:solidFill>
                            <a:schemeClr val="tx1"/>
                          </a:solidFill>
                        </a:rPr>
                        <a:t>special</a:t>
                      </a:r>
                      <a:r>
                        <a:rPr lang="es-ES" sz="2000" dirty="0">
                          <a:solidFill>
                            <a:schemeClr val="tx1"/>
                          </a:solidFill>
                        </a:rPr>
                        <a:t>.</a:t>
                      </a:r>
                    </a:p>
                  </a:txBody>
                  <a:tcPr anchor="ctr"/>
                </a:tc>
                <a:extLst>
                  <a:ext uri="{0D108BD9-81ED-4DB2-BD59-A6C34878D82A}">
                    <a16:rowId xmlns:a16="http://schemas.microsoft.com/office/drawing/2014/main" val="1098054156"/>
                  </a:ext>
                </a:extLst>
              </a:tr>
              <a:tr h="982364">
                <a:tc>
                  <a:txBody>
                    <a:bodyPr/>
                    <a:lstStyle/>
                    <a:p>
                      <a:pPr algn="ctr"/>
                      <a:r>
                        <a:rPr lang="es-GB" sz="2200" b="1" dirty="0">
                          <a:solidFill>
                            <a:schemeClr val="tx1"/>
                          </a:solidFill>
                        </a:rPr>
                        <a:t>5</a:t>
                      </a:r>
                    </a:p>
                  </a:txBody>
                  <a:tcPr anchor="ctr"/>
                </a:tc>
                <a:tc>
                  <a:txBody>
                    <a:bodyPr/>
                    <a:lstStyle/>
                    <a:p>
                      <a:pPr marL="457200" indent="-457200">
                        <a:buAutoNum type="alphaLcPeriod"/>
                      </a:pPr>
                      <a:r>
                        <a:rPr lang="es-ES" sz="2000" dirty="0" err="1">
                          <a:solidFill>
                            <a:schemeClr val="tx1"/>
                          </a:solidFill>
                        </a:rPr>
                        <a:t>Her</a:t>
                      </a:r>
                      <a:r>
                        <a:rPr lang="es-ES" sz="2000" dirty="0">
                          <a:solidFill>
                            <a:schemeClr val="tx1"/>
                          </a:solidFill>
                        </a:rPr>
                        <a:t> </a:t>
                      </a:r>
                      <a:r>
                        <a:rPr lang="es-ES" sz="2000" dirty="0" err="1">
                          <a:solidFill>
                            <a:schemeClr val="tx1"/>
                          </a:solidFill>
                        </a:rPr>
                        <a:t>community</a:t>
                      </a:r>
                      <a:r>
                        <a:rPr lang="es-ES" sz="2000" dirty="0">
                          <a:solidFill>
                            <a:schemeClr val="tx1"/>
                          </a:solidFill>
                        </a:rPr>
                        <a:t> </a:t>
                      </a:r>
                      <a:r>
                        <a:rPr lang="es-ES" sz="2000" dirty="0" err="1">
                          <a:solidFill>
                            <a:schemeClr val="tx1"/>
                          </a:solidFill>
                        </a:rPr>
                        <a:t>organizes</a:t>
                      </a:r>
                      <a:r>
                        <a:rPr lang="es-ES" sz="2000" dirty="0">
                          <a:solidFill>
                            <a:schemeClr val="tx1"/>
                          </a:solidFill>
                        </a:rPr>
                        <a:t> a festival.</a:t>
                      </a:r>
                    </a:p>
                    <a:p>
                      <a:pPr marL="457200" indent="-457200">
                        <a:buAutoNum type="alphaLcPeriod"/>
                      </a:pPr>
                      <a:r>
                        <a:rPr lang="es-ES" sz="2000" dirty="0">
                          <a:solidFill>
                            <a:schemeClr val="tx1"/>
                          </a:solidFill>
                        </a:rPr>
                        <a:t>She paints herself before</a:t>
                      </a:r>
                      <a:r>
                        <a:rPr lang="es-ES" sz="2000" baseline="0" dirty="0">
                          <a:solidFill>
                            <a:schemeClr val="tx1"/>
                          </a:solidFill>
                        </a:rPr>
                        <a:t> going </a:t>
                      </a:r>
                      <a:r>
                        <a:rPr lang="es-ES" sz="2000" dirty="0">
                          <a:solidFill>
                            <a:schemeClr val="tx1"/>
                          </a:solidFill>
                        </a:rPr>
                        <a:t>to the festival.</a:t>
                      </a:r>
                    </a:p>
                  </a:txBody>
                  <a:tcPr anchor="ctr"/>
                </a:tc>
                <a:extLst>
                  <a:ext uri="{0D108BD9-81ED-4DB2-BD59-A6C34878D82A}">
                    <a16:rowId xmlns:a16="http://schemas.microsoft.com/office/drawing/2014/main" val="510821910"/>
                  </a:ext>
                </a:extLst>
              </a:tr>
              <a:tr h="827953">
                <a:tc>
                  <a:txBody>
                    <a:bodyPr/>
                    <a:lstStyle/>
                    <a:p>
                      <a:pPr algn="ctr"/>
                      <a:r>
                        <a:rPr lang="es-GB" sz="2200" b="1" dirty="0">
                          <a:solidFill>
                            <a:schemeClr val="tx1"/>
                          </a:solidFill>
                        </a:rPr>
                        <a:t>6</a:t>
                      </a:r>
                    </a:p>
                  </a:txBody>
                  <a:tcPr anchor="ctr"/>
                </a:tc>
                <a:tc>
                  <a:txBody>
                    <a:bodyPr/>
                    <a:lstStyle/>
                    <a:p>
                      <a:pPr marL="457200" indent="-457200">
                        <a:buAutoNum type="alphaLcPeriod"/>
                      </a:pPr>
                      <a:r>
                        <a:rPr lang="es-ES" sz="2000" dirty="0">
                          <a:solidFill>
                            <a:schemeClr val="tx1"/>
                          </a:solidFill>
                        </a:rPr>
                        <a:t>Her clothes are unique.</a:t>
                      </a:r>
                    </a:p>
                    <a:p>
                      <a:pPr marL="457200" indent="-457200">
                        <a:buAutoNum type="alphaLcPeriod"/>
                      </a:pPr>
                      <a:r>
                        <a:rPr lang="es-ES" sz="2000" dirty="0">
                          <a:solidFill>
                            <a:schemeClr val="tx1"/>
                          </a:solidFill>
                        </a:rPr>
                        <a:t>She puts on special clothes on this day.</a:t>
                      </a:r>
                    </a:p>
                  </a:txBody>
                  <a:tcPr anchor="ctr"/>
                </a:tc>
                <a:extLst>
                  <a:ext uri="{0D108BD9-81ED-4DB2-BD59-A6C34878D82A}">
                    <a16:rowId xmlns:a16="http://schemas.microsoft.com/office/drawing/2014/main" val="1539421699"/>
                  </a:ext>
                </a:extLst>
              </a:tr>
            </a:tbl>
          </a:graphicData>
        </a:graphic>
      </p:graphicFrame>
      <p:sp>
        <p:nvSpPr>
          <p:cNvPr id="2" name="Rounded Rectangular Callout 1"/>
          <p:cNvSpPr/>
          <p:nvPr/>
        </p:nvSpPr>
        <p:spPr>
          <a:xfrm>
            <a:off x="8068763" y="5191125"/>
            <a:ext cx="3992056" cy="352425"/>
          </a:xfrm>
          <a:prstGeom prst="wedgeRoundRectCallout">
            <a:avLst>
              <a:gd name="adj1" fmla="val -35967"/>
              <a:gd name="adj2" fmla="val 7601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Tip</a:t>
            </a:r>
            <a:r>
              <a:rPr lang="en-GB">
                <a:solidFill>
                  <a:schemeClr val="tx1"/>
                </a:solidFill>
              </a:rPr>
              <a:t>: ‘clothes’ is singular in Spanish!</a:t>
            </a:r>
          </a:p>
        </p:txBody>
      </p:sp>
    </p:spTree>
    <p:extLst>
      <p:ext uri="{BB962C8B-B14F-4D97-AF65-F5344CB8AC3E}">
        <p14:creationId xmlns:p14="http://schemas.microsoft.com/office/powerpoint/2010/main" val="3027229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43930" y="0"/>
            <a:ext cx="2559314" cy="502820"/>
          </a:xfrm>
        </p:spPr>
        <p:txBody>
          <a:bodyPr>
            <a:normAutofit/>
          </a:bodyPr>
          <a:lstStyle/>
          <a:p>
            <a:r>
              <a:rPr lang="en-GB" sz="2400" b="1" dirty="0" err="1">
                <a:solidFill>
                  <a:schemeClr val="tx1"/>
                </a:solidFill>
              </a:rPr>
              <a:t>Respuestas</a:t>
            </a:r>
            <a:endParaRPr lang="en-GB" sz="2400" b="1" dirty="0">
              <a:solidFill>
                <a:schemeClr val="tx1"/>
              </a:solidFill>
            </a:endParaRPr>
          </a:p>
        </p:txBody>
      </p:sp>
      <p:sp>
        <p:nvSpPr>
          <p:cNvPr id="12" name="Title 1">
            <a:extLst>
              <a:ext uri="{FF2B5EF4-FFF2-40B4-BE49-F238E27FC236}">
                <a16:creationId xmlns:a16="http://schemas.microsoft.com/office/drawing/2014/main" id="{CB965001-1DBA-FF41-8AFF-DC487B26E590}"/>
              </a:ext>
            </a:extLst>
          </p:cNvPr>
          <p:cNvSpPr txBox="1">
            <a:spLocks/>
          </p:cNvSpPr>
          <p:nvPr/>
        </p:nvSpPr>
        <p:spPr>
          <a:xfrm>
            <a:off x="1812067" y="341377"/>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chemeClr val="tx1"/>
                </a:solidFill>
              </a:rPr>
              <a:t>Persona A</a:t>
            </a:r>
          </a:p>
        </p:txBody>
      </p:sp>
      <p:sp>
        <p:nvSpPr>
          <p:cNvPr id="13" name="Title 1">
            <a:extLst>
              <a:ext uri="{FF2B5EF4-FFF2-40B4-BE49-F238E27FC236}">
                <a16:creationId xmlns:a16="http://schemas.microsoft.com/office/drawing/2014/main" id="{8E734BBD-F7F1-6E4B-885C-0B0B73576856}"/>
              </a:ext>
            </a:extLst>
          </p:cNvPr>
          <p:cNvSpPr txBox="1">
            <a:spLocks/>
          </p:cNvSpPr>
          <p:nvPr/>
        </p:nvSpPr>
        <p:spPr>
          <a:xfrm>
            <a:off x="7644209" y="347088"/>
            <a:ext cx="2559314" cy="268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200" b="1" dirty="0">
                <a:solidFill>
                  <a:schemeClr val="tx1"/>
                </a:solidFill>
              </a:rPr>
              <a:t>Persona B</a:t>
            </a:r>
          </a:p>
        </p:txBody>
      </p:sp>
      <p:graphicFrame>
        <p:nvGraphicFramePr>
          <p:cNvPr id="14" name="Tabla 2">
            <a:extLst>
              <a:ext uri="{FF2B5EF4-FFF2-40B4-BE49-F238E27FC236}">
                <a16:creationId xmlns:a16="http://schemas.microsoft.com/office/drawing/2014/main" id="{B0F0A50C-4E24-8240-A8E8-E15DE6719D46}"/>
              </a:ext>
            </a:extLst>
          </p:cNvPr>
          <p:cNvGraphicFramePr>
            <a:graphicFrameLocks noGrp="1"/>
          </p:cNvGraphicFramePr>
          <p:nvPr>
            <p:extLst>
              <p:ext uri="{D42A27DB-BD31-4B8C-83A1-F6EECF244321}">
                <p14:modId xmlns:p14="http://schemas.microsoft.com/office/powerpoint/2010/main" val="2223949638"/>
              </p:ext>
            </p:extLst>
          </p:nvPr>
        </p:nvGraphicFramePr>
        <p:xfrm>
          <a:off x="263859" y="719666"/>
          <a:ext cx="5655733" cy="5484365"/>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30727">
                <a:tc>
                  <a:txBody>
                    <a:bodyPr/>
                    <a:lstStyle/>
                    <a:p>
                      <a:endParaRPr lang="es-GB" sz="2200" dirty="0">
                        <a:solidFill>
                          <a:schemeClr val="tx1"/>
                        </a:solidFill>
                      </a:endParaRPr>
                    </a:p>
                  </a:txBody>
                  <a:tcPr anchor="ctr"/>
                </a:tc>
                <a:tc>
                  <a:txBody>
                    <a:bodyPr/>
                    <a:lstStyle/>
                    <a:p>
                      <a:pPr algn="ctr"/>
                      <a:r>
                        <a:rPr lang="es-GB" sz="2000" dirty="0">
                          <a:solidFill>
                            <a:schemeClr val="tx1"/>
                          </a:solidFill>
                        </a:rPr>
                        <a:t>Escribe la frase </a:t>
                      </a:r>
                      <a:r>
                        <a:rPr lang="es-GB" sz="2000">
                          <a:solidFill>
                            <a:schemeClr val="tx1"/>
                          </a:solidFill>
                        </a:rPr>
                        <a:t>en español:</a:t>
                      </a:r>
                      <a:endParaRPr lang="es-GB" sz="2000" dirty="0">
                        <a:solidFill>
                          <a:schemeClr val="tx1"/>
                        </a:solidFill>
                      </a:endParaRPr>
                    </a:p>
                  </a:txBody>
                  <a:tcPr anchor="ctr"/>
                </a:tc>
                <a:extLst>
                  <a:ext uri="{0D108BD9-81ED-4DB2-BD59-A6C34878D82A}">
                    <a16:rowId xmlns:a16="http://schemas.microsoft.com/office/drawing/2014/main" val="2765332368"/>
                  </a:ext>
                </a:extLst>
              </a:tr>
              <a:tr h="776970">
                <a:tc>
                  <a:txBody>
                    <a:bodyPr/>
                    <a:lstStyle/>
                    <a:p>
                      <a:pPr algn="ctr"/>
                      <a:r>
                        <a:rPr lang="es-GB" sz="2200" b="1" dirty="0">
                          <a:solidFill>
                            <a:schemeClr val="tx1"/>
                          </a:solidFill>
                        </a:rPr>
                        <a:t>1</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2432458429"/>
                  </a:ext>
                </a:extLst>
              </a:tr>
              <a:tr h="776970">
                <a:tc>
                  <a:txBody>
                    <a:bodyPr/>
                    <a:lstStyle/>
                    <a:p>
                      <a:pPr algn="ctr"/>
                      <a:r>
                        <a:rPr lang="es-GB" sz="2200" b="1" dirty="0">
                          <a:solidFill>
                            <a:schemeClr val="tx1"/>
                          </a:solidFill>
                        </a:rPr>
                        <a:t>2</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3242319636"/>
                  </a:ext>
                </a:extLst>
              </a:tr>
              <a:tr h="776970">
                <a:tc>
                  <a:txBody>
                    <a:bodyPr/>
                    <a:lstStyle/>
                    <a:p>
                      <a:pPr algn="ctr"/>
                      <a:r>
                        <a:rPr lang="es-GB" sz="2200" b="1" dirty="0">
                          <a:solidFill>
                            <a:schemeClr val="tx1"/>
                          </a:solidFill>
                        </a:rPr>
                        <a:t>3</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525684926"/>
                  </a:ext>
                </a:extLst>
              </a:tr>
              <a:tr h="776970">
                <a:tc>
                  <a:txBody>
                    <a:bodyPr/>
                    <a:lstStyle/>
                    <a:p>
                      <a:pPr algn="ctr"/>
                      <a:r>
                        <a:rPr lang="es-GB" sz="2200" b="1" dirty="0">
                          <a:solidFill>
                            <a:schemeClr val="tx1"/>
                          </a:solidFill>
                        </a:rPr>
                        <a:t>4</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098054156"/>
                  </a:ext>
                </a:extLst>
              </a:tr>
              <a:tr h="972879">
                <a:tc>
                  <a:txBody>
                    <a:bodyPr/>
                    <a:lstStyle/>
                    <a:p>
                      <a:pPr algn="ctr"/>
                      <a:r>
                        <a:rPr lang="es-GB" sz="2200" b="1" dirty="0">
                          <a:solidFill>
                            <a:schemeClr val="tx1"/>
                          </a:solidFill>
                        </a:rPr>
                        <a:t>5</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510821910"/>
                  </a:ext>
                </a:extLst>
              </a:tr>
              <a:tr h="972879">
                <a:tc>
                  <a:txBody>
                    <a:bodyPr/>
                    <a:lstStyle/>
                    <a:p>
                      <a:pPr algn="ctr"/>
                      <a:r>
                        <a:rPr lang="es-GB" sz="2200" b="1" dirty="0">
                          <a:solidFill>
                            <a:schemeClr val="tx1"/>
                          </a:solidFill>
                        </a:rPr>
                        <a:t>6</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539421699"/>
                  </a:ext>
                </a:extLst>
              </a:tr>
            </a:tbl>
          </a:graphicData>
        </a:graphic>
      </p:graphicFrame>
      <p:graphicFrame>
        <p:nvGraphicFramePr>
          <p:cNvPr id="15" name="Tabla 2">
            <a:extLst>
              <a:ext uri="{FF2B5EF4-FFF2-40B4-BE49-F238E27FC236}">
                <a16:creationId xmlns:a16="http://schemas.microsoft.com/office/drawing/2014/main" id="{DCAD34AF-8A93-CD49-A021-6174BFDA1616}"/>
              </a:ext>
            </a:extLst>
          </p:cNvPr>
          <p:cNvGraphicFramePr>
            <a:graphicFrameLocks noGrp="1"/>
          </p:cNvGraphicFramePr>
          <p:nvPr>
            <p:extLst>
              <p:ext uri="{D42A27DB-BD31-4B8C-83A1-F6EECF244321}">
                <p14:modId xmlns:p14="http://schemas.microsoft.com/office/powerpoint/2010/main" val="2862033725"/>
              </p:ext>
            </p:extLst>
          </p:nvPr>
        </p:nvGraphicFramePr>
        <p:xfrm>
          <a:off x="6096000" y="719668"/>
          <a:ext cx="5832141" cy="5484365"/>
        </p:xfrm>
        <a:graphic>
          <a:graphicData uri="http://schemas.openxmlformats.org/drawingml/2006/table">
            <a:tbl>
              <a:tblPr firstRow="1" bandRow="1">
                <a:tableStyleId>{5DA37D80-6434-44D0-A028-1B22A696006F}</a:tableStyleId>
              </a:tblPr>
              <a:tblGrid>
                <a:gridCol w="519912">
                  <a:extLst>
                    <a:ext uri="{9D8B030D-6E8A-4147-A177-3AD203B41FA5}">
                      <a16:colId xmlns:a16="http://schemas.microsoft.com/office/drawing/2014/main" val="2536567069"/>
                    </a:ext>
                  </a:extLst>
                </a:gridCol>
                <a:gridCol w="5312229">
                  <a:extLst>
                    <a:ext uri="{9D8B030D-6E8A-4147-A177-3AD203B41FA5}">
                      <a16:colId xmlns:a16="http://schemas.microsoft.com/office/drawing/2014/main" val="2307301402"/>
                    </a:ext>
                  </a:extLst>
                </a:gridCol>
              </a:tblGrid>
              <a:tr h="426887">
                <a:tc>
                  <a:txBody>
                    <a:bodyPr/>
                    <a:lstStyle/>
                    <a:p>
                      <a:endParaRPr lang="es-GB" sz="2200" dirty="0">
                        <a:solidFill>
                          <a:schemeClr val="tx1"/>
                        </a:solidFill>
                      </a:endParaRPr>
                    </a:p>
                  </a:txBody>
                  <a:tcPr anchor="ctr"/>
                </a:tc>
                <a:tc>
                  <a:txBody>
                    <a:bodyPr/>
                    <a:lstStyle/>
                    <a:p>
                      <a:pPr algn="ctr"/>
                      <a:r>
                        <a:rPr lang="es-GB" sz="2000" dirty="0">
                          <a:solidFill>
                            <a:schemeClr val="tx1"/>
                          </a:solidFill>
                        </a:rPr>
                        <a:t>Escribe la frase </a:t>
                      </a:r>
                      <a:r>
                        <a:rPr lang="es-GB" sz="2000">
                          <a:solidFill>
                            <a:schemeClr val="tx1"/>
                          </a:solidFill>
                        </a:rPr>
                        <a:t>en español:</a:t>
                      </a:r>
                      <a:endParaRPr lang="es-GB" sz="2000" dirty="0">
                        <a:solidFill>
                          <a:schemeClr val="tx1"/>
                        </a:solidFill>
                      </a:endParaRPr>
                    </a:p>
                  </a:txBody>
                  <a:tcPr anchor="ctr"/>
                </a:tc>
                <a:extLst>
                  <a:ext uri="{0D108BD9-81ED-4DB2-BD59-A6C34878D82A}">
                    <a16:rowId xmlns:a16="http://schemas.microsoft.com/office/drawing/2014/main" val="2765332368"/>
                  </a:ext>
                </a:extLst>
              </a:tr>
              <a:tr h="749767">
                <a:tc>
                  <a:txBody>
                    <a:bodyPr/>
                    <a:lstStyle/>
                    <a:p>
                      <a:pPr algn="ctr"/>
                      <a:r>
                        <a:rPr lang="es-GB" sz="2200" b="1" dirty="0">
                          <a:solidFill>
                            <a:schemeClr val="tx1"/>
                          </a:solidFill>
                        </a:rPr>
                        <a:t>1</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2432458429"/>
                  </a:ext>
                </a:extLst>
              </a:tr>
              <a:tr h="834375">
                <a:tc>
                  <a:txBody>
                    <a:bodyPr/>
                    <a:lstStyle/>
                    <a:p>
                      <a:pPr algn="ctr"/>
                      <a:r>
                        <a:rPr lang="es-GB" sz="2200" b="1" dirty="0">
                          <a:solidFill>
                            <a:schemeClr val="tx1"/>
                          </a:solidFill>
                        </a:rPr>
                        <a:t>2</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3242319636"/>
                  </a:ext>
                </a:extLst>
              </a:tr>
              <a:tr h="806849">
                <a:tc>
                  <a:txBody>
                    <a:bodyPr/>
                    <a:lstStyle/>
                    <a:p>
                      <a:pPr algn="ctr"/>
                      <a:r>
                        <a:rPr lang="es-GB" sz="2200" b="1" dirty="0">
                          <a:solidFill>
                            <a:schemeClr val="tx1"/>
                          </a:solidFill>
                        </a:rPr>
                        <a:t>3</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525684926"/>
                  </a:ext>
                </a:extLst>
              </a:tr>
              <a:tr h="712885">
                <a:tc>
                  <a:txBody>
                    <a:bodyPr/>
                    <a:lstStyle/>
                    <a:p>
                      <a:pPr algn="ctr"/>
                      <a:r>
                        <a:rPr lang="es-GB" sz="2200" b="1" dirty="0">
                          <a:solidFill>
                            <a:schemeClr val="tx1"/>
                          </a:solidFill>
                        </a:rPr>
                        <a:t>4</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098054156"/>
                  </a:ext>
                </a:extLst>
              </a:tr>
              <a:tr h="981994">
                <a:tc>
                  <a:txBody>
                    <a:bodyPr/>
                    <a:lstStyle/>
                    <a:p>
                      <a:pPr algn="ctr"/>
                      <a:r>
                        <a:rPr lang="es-GB" sz="2200" b="1" dirty="0">
                          <a:solidFill>
                            <a:schemeClr val="tx1"/>
                          </a:solidFill>
                        </a:rPr>
                        <a:t>5</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510821910"/>
                  </a:ext>
                </a:extLst>
              </a:tr>
              <a:tr h="971608">
                <a:tc>
                  <a:txBody>
                    <a:bodyPr/>
                    <a:lstStyle/>
                    <a:p>
                      <a:pPr algn="ctr"/>
                      <a:r>
                        <a:rPr lang="es-GB" sz="2200" b="1" dirty="0">
                          <a:solidFill>
                            <a:schemeClr val="tx1"/>
                          </a:solidFill>
                        </a:rPr>
                        <a:t>6</a:t>
                      </a:r>
                    </a:p>
                  </a:txBody>
                  <a:tcPr anchor="ctr"/>
                </a:tc>
                <a:tc>
                  <a:txBody>
                    <a:bodyPr/>
                    <a:lstStyle/>
                    <a:p>
                      <a:pPr marL="0" indent="0">
                        <a:buNone/>
                      </a:pPr>
                      <a:endParaRPr lang="en-US" sz="2000" dirty="0">
                        <a:solidFill>
                          <a:schemeClr val="tx1"/>
                        </a:solidFill>
                      </a:endParaRPr>
                    </a:p>
                  </a:txBody>
                  <a:tcPr/>
                </a:tc>
                <a:extLst>
                  <a:ext uri="{0D108BD9-81ED-4DB2-BD59-A6C34878D82A}">
                    <a16:rowId xmlns:a16="http://schemas.microsoft.com/office/drawing/2014/main" val="1539421699"/>
                  </a:ext>
                </a:extLst>
              </a:tr>
            </a:tbl>
          </a:graphicData>
        </a:graphic>
      </p:graphicFrame>
      <p:sp>
        <p:nvSpPr>
          <p:cNvPr id="2" name="CuadroTexto 1">
            <a:extLst>
              <a:ext uri="{FF2B5EF4-FFF2-40B4-BE49-F238E27FC236}">
                <a16:creationId xmlns:a16="http://schemas.microsoft.com/office/drawing/2014/main" id="{F852D583-33AC-9A40-B974-38F06FC74657}"/>
              </a:ext>
            </a:extLst>
          </p:cNvPr>
          <p:cNvSpPr txBox="1"/>
          <p:nvPr/>
        </p:nvSpPr>
        <p:spPr>
          <a:xfrm>
            <a:off x="798468" y="1184141"/>
            <a:ext cx="4528804" cy="400110"/>
          </a:xfrm>
          <a:prstGeom prst="rect">
            <a:avLst/>
          </a:prstGeom>
          <a:noFill/>
        </p:spPr>
        <p:txBody>
          <a:bodyPr wrap="none" rtlCol="0">
            <a:spAutoFit/>
          </a:bodyPr>
          <a:lstStyle/>
          <a:p>
            <a:r>
              <a:rPr lang="en-US" sz="2000" dirty="0"/>
              <a:t>Se </a:t>
            </a:r>
            <a:r>
              <a:rPr lang="en-US" sz="2000" dirty="0" err="1"/>
              <a:t>levanta</a:t>
            </a:r>
            <a:r>
              <a:rPr lang="en-US" sz="2000" dirty="0"/>
              <a:t> </a:t>
            </a:r>
            <a:r>
              <a:rPr lang="en-US" sz="2000" dirty="0" err="1"/>
              <a:t>temprano</a:t>
            </a:r>
            <a:r>
              <a:rPr lang="en-US" sz="2000" dirty="0"/>
              <a:t> para </a:t>
            </a:r>
            <a:r>
              <a:rPr lang="en-US" sz="2000" err="1"/>
              <a:t>ayudar</a:t>
            </a:r>
            <a:r>
              <a:rPr lang="en-US" sz="2000"/>
              <a:t>.</a:t>
            </a:r>
            <a:endParaRPr lang="en-US" sz="2000" dirty="0"/>
          </a:p>
        </p:txBody>
      </p:sp>
      <p:sp>
        <p:nvSpPr>
          <p:cNvPr id="3" name="CuadroTexto 2">
            <a:extLst>
              <a:ext uri="{FF2B5EF4-FFF2-40B4-BE49-F238E27FC236}">
                <a16:creationId xmlns:a16="http://schemas.microsoft.com/office/drawing/2014/main" id="{43559A0B-E174-AB4E-8B8C-286E90265A30}"/>
              </a:ext>
            </a:extLst>
          </p:cNvPr>
          <p:cNvSpPr txBox="1"/>
          <p:nvPr/>
        </p:nvSpPr>
        <p:spPr>
          <a:xfrm>
            <a:off x="770647" y="1958896"/>
            <a:ext cx="3799438" cy="400110"/>
          </a:xfrm>
          <a:prstGeom prst="rect">
            <a:avLst/>
          </a:prstGeom>
          <a:noFill/>
        </p:spPr>
        <p:txBody>
          <a:bodyPr wrap="none" rtlCol="0">
            <a:spAutoFit/>
          </a:bodyPr>
          <a:lstStyle/>
          <a:p>
            <a:r>
              <a:rPr lang="en-US" sz="2000" dirty="0" err="1"/>
              <a:t>Su</a:t>
            </a:r>
            <a:r>
              <a:rPr lang="en-US" sz="2000" dirty="0"/>
              <a:t> casa </a:t>
            </a:r>
            <a:r>
              <a:rPr lang="en-US" sz="2000" dirty="0" err="1"/>
              <a:t>está</a:t>
            </a:r>
            <a:r>
              <a:rPr lang="en-US" sz="2000" dirty="0"/>
              <a:t> </a:t>
            </a:r>
            <a:r>
              <a:rPr lang="en-US" sz="2000" dirty="0" err="1"/>
              <a:t>llena</a:t>
            </a:r>
            <a:r>
              <a:rPr lang="en-US" sz="2000" dirty="0"/>
              <a:t> de </a:t>
            </a:r>
            <a:r>
              <a:rPr lang="en-US" sz="2000" dirty="0" err="1"/>
              <a:t>gente</a:t>
            </a:r>
            <a:r>
              <a:rPr lang="en-US" sz="2000"/>
              <a:t>. </a:t>
            </a:r>
            <a:endParaRPr lang="en-US" sz="2000" dirty="0"/>
          </a:p>
        </p:txBody>
      </p:sp>
      <p:sp>
        <p:nvSpPr>
          <p:cNvPr id="5" name="CuadroTexto 4">
            <a:extLst>
              <a:ext uri="{FF2B5EF4-FFF2-40B4-BE49-F238E27FC236}">
                <a16:creationId xmlns:a16="http://schemas.microsoft.com/office/drawing/2014/main" id="{765613B8-4718-6C43-AEF9-460FE3E7B297}"/>
              </a:ext>
            </a:extLst>
          </p:cNvPr>
          <p:cNvSpPr txBox="1"/>
          <p:nvPr/>
        </p:nvSpPr>
        <p:spPr>
          <a:xfrm>
            <a:off x="770647" y="2718592"/>
            <a:ext cx="3459601" cy="400110"/>
          </a:xfrm>
          <a:prstGeom prst="rect">
            <a:avLst/>
          </a:prstGeom>
          <a:noFill/>
        </p:spPr>
        <p:txBody>
          <a:bodyPr wrap="none" rtlCol="0">
            <a:spAutoFit/>
          </a:bodyPr>
          <a:lstStyle/>
          <a:p>
            <a:r>
              <a:rPr lang="en-US" sz="2000" dirty="0" err="1"/>
              <a:t>Su</a:t>
            </a:r>
            <a:r>
              <a:rPr lang="en-US" sz="2000" dirty="0"/>
              <a:t> </a:t>
            </a:r>
            <a:r>
              <a:rPr lang="en-US" sz="2000" dirty="0" err="1"/>
              <a:t>familia</a:t>
            </a:r>
            <a:r>
              <a:rPr lang="en-US" sz="2000" dirty="0"/>
              <a:t> </a:t>
            </a:r>
            <a:r>
              <a:rPr lang="en-US" sz="2000" dirty="0" err="1"/>
              <a:t>viene</a:t>
            </a:r>
            <a:r>
              <a:rPr lang="en-US" sz="2000" dirty="0"/>
              <a:t> a la </a:t>
            </a:r>
            <a:r>
              <a:rPr lang="en-US" sz="2000"/>
              <a:t>fiesta.</a:t>
            </a:r>
            <a:endParaRPr lang="en-US" sz="2000" dirty="0"/>
          </a:p>
        </p:txBody>
      </p:sp>
      <p:sp>
        <p:nvSpPr>
          <p:cNvPr id="16" name="CuadroTexto 15">
            <a:extLst>
              <a:ext uri="{FF2B5EF4-FFF2-40B4-BE49-F238E27FC236}">
                <a16:creationId xmlns:a16="http://schemas.microsoft.com/office/drawing/2014/main" id="{8841EDBB-09C5-1C4B-B1F0-C892C4188D8D}"/>
              </a:ext>
            </a:extLst>
          </p:cNvPr>
          <p:cNvSpPr txBox="1"/>
          <p:nvPr/>
        </p:nvSpPr>
        <p:spPr>
          <a:xfrm>
            <a:off x="759793" y="3493347"/>
            <a:ext cx="4139275" cy="400110"/>
          </a:xfrm>
          <a:prstGeom prst="rect">
            <a:avLst/>
          </a:prstGeom>
          <a:noFill/>
        </p:spPr>
        <p:txBody>
          <a:bodyPr wrap="none" rtlCol="0">
            <a:spAutoFit/>
          </a:bodyPr>
          <a:lstStyle/>
          <a:p>
            <a:r>
              <a:rPr lang="en-US" sz="2000" dirty="0" err="1"/>
              <a:t>Su</a:t>
            </a:r>
            <a:r>
              <a:rPr lang="en-US" sz="2000" dirty="0"/>
              <a:t> </a:t>
            </a:r>
            <a:r>
              <a:rPr lang="en-US" sz="2000" dirty="0" err="1"/>
              <a:t>comunidad</a:t>
            </a:r>
            <a:r>
              <a:rPr lang="en-US" sz="2000" dirty="0"/>
              <a:t> es </a:t>
            </a:r>
            <a:r>
              <a:rPr lang="en-US" sz="2000" dirty="0" err="1"/>
              <a:t>muy</a:t>
            </a:r>
            <a:r>
              <a:rPr lang="en-US" sz="2000" dirty="0"/>
              <a:t> </a:t>
            </a:r>
            <a:r>
              <a:rPr lang="en-US" sz="2000"/>
              <a:t>especial.</a:t>
            </a:r>
            <a:endParaRPr lang="en-US" sz="2000" dirty="0"/>
          </a:p>
        </p:txBody>
      </p:sp>
      <p:sp>
        <p:nvSpPr>
          <p:cNvPr id="17" name="CuadroTexto 16">
            <a:extLst>
              <a:ext uri="{FF2B5EF4-FFF2-40B4-BE49-F238E27FC236}">
                <a16:creationId xmlns:a16="http://schemas.microsoft.com/office/drawing/2014/main" id="{A2B4630E-3775-F14F-830D-BB61D529465A}"/>
              </a:ext>
            </a:extLst>
          </p:cNvPr>
          <p:cNvSpPr txBox="1"/>
          <p:nvPr/>
        </p:nvSpPr>
        <p:spPr>
          <a:xfrm>
            <a:off x="770647" y="4237349"/>
            <a:ext cx="5121124" cy="400110"/>
          </a:xfrm>
          <a:prstGeom prst="rect">
            <a:avLst/>
          </a:prstGeom>
          <a:noFill/>
        </p:spPr>
        <p:txBody>
          <a:bodyPr wrap="square" rtlCol="0">
            <a:spAutoFit/>
          </a:bodyPr>
          <a:lstStyle/>
          <a:p>
            <a:r>
              <a:rPr lang="en-US" sz="2000" dirty="0"/>
              <a:t>Se </a:t>
            </a:r>
            <a:r>
              <a:rPr lang="en-US" sz="2000" err="1"/>
              <a:t>pinta</a:t>
            </a:r>
            <a:r>
              <a:rPr lang="en-US" sz="2000"/>
              <a:t> antes de </a:t>
            </a:r>
            <a:r>
              <a:rPr lang="en-US" sz="2000" dirty="0" err="1"/>
              <a:t>ir</a:t>
            </a:r>
            <a:r>
              <a:rPr lang="en-US" sz="2000" dirty="0"/>
              <a:t> al </a:t>
            </a:r>
            <a:r>
              <a:rPr lang="en-US" sz="2000"/>
              <a:t>festival.</a:t>
            </a:r>
            <a:endParaRPr lang="en-US" sz="2000" dirty="0"/>
          </a:p>
        </p:txBody>
      </p:sp>
      <p:sp>
        <p:nvSpPr>
          <p:cNvPr id="18" name="CuadroTexto 17">
            <a:extLst>
              <a:ext uri="{FF2B5EF4-FFF2-40B4-BE49-F238E27FC236}">
                <a16:creationId xmlns:a16="http://schemas.microsoft.com/office/drawing/2014/main" id="{C068CE55-9678-904F-898C-192A9C2BC82B}"/>
              </a:ext>
            </a:extLst>
          </p:cNvPr>
          <p:cNvSpPr txBox="1"/>
          <p:nvPr/>
        </p:nvSpPr>
        <p:spPr>
          <a:xfrm>
            <a:off x="759793" y="5217694"/>
            <a:ext cx="5043774" cy="400110"/>
          </a:xfrm>
          <a:prstGeom prst="rect">
            <a:avLst/>
          </a:prstGeom>
          <a:noFill/>
        </p:spPr>
        <p:txBody>
          <a:bodyPr wrap="square" rtlCol="0">
            <a:spAutoFit/>
          </a:bodyPr>
          <a:lstStyle/>
          <a:p>
            <a:r>
              <a:rPr lang="en-US" sz="2000" dirty="0"/>
              <a:t>Se pone </a:t>
            </a:r>
            <a:r>
              <a:rPr lang="en-US" sz="2000" dirty="0" err="1"/>
              <a:t>ropa</a:t>
            </a:r>
            <a:r>
              <a:rPr lang="en-US" sz="2000" dirty="0"/>
              <a:t> especial </a:t>
            </a:r>
            <a:r>
              <a:rPr lang="en-US" sz="2000" dirty="0" err="1"/>
              <a:t>este</a:t>
            </a:r>
            <a:r>
              <a:rPr lang="en-US" sz="2000" dirty="0"/>
              <a:t> </a:t>
            </a:r>
            <a:r>
              <a:rPr lang="en-US" sz="2000"/>
              <a:t>día.</a:t>
            </a:r>
            <a:endParaRPr lang="en-US" sz="2000" dirty="0"/>
          </a:p>
        </p:txBody>
      </p:sp>
      <p:sp>
        <p:nvSpPr>
          <p:cNvPr id="19" name="CuadroTexto 18">
            <a:extLst>
              <a:ext uri="{FF2B5EF4-FFF2-40B4-BE49-F238E27FC236}">
                <a16:creationId xmlns:a16="http://schemas.microsoft.com/office/drawing/2014/main" id="{6FC381E5-2134-6241-86EF-0C704E975A30}"/>
              </a:ext>
            </a:extLst>
          </p:cNvPr>
          <p:cNvSpPr txBox="1"/>
          <p:nvPr/>
        </p:nvSpPr>
        <p:spPr>
          <a:xfrm>
            <a:off x="6648189" y="1123756"/>
            <a:ext cx="4503156" cy="400110"/>
          </a:xfrm>
          <a:prstGeom prst="rect">
            <a:avLst/>
          </a:prstGeom>
          <a:noFill/>
        </p:spPr>
        <p:txBody>
          <a:bodyPr wrap="none" rtlCol="0">
            <a:spAutoFit/>
          </a:bodyPr>
          <a:lstStyle/>
          <a:p>
            <a:r>
              <a:rPr lang="en-US" sz="2000" dirty="0"/>
              <a:t>Sus </a:t>
            </a:r>
            <a:r>
              <a:rPr lang="en-US" sz="2000" dirty="0" err="1"/>
              <a:t>fotos</a:t>
            </a:r>
            <a:r>
              <a:rPr lang="en-US" sz="2000" dirty="0"/>
              <a:t> de </a:t>
            </a:r>
            <a:r>
              <a:rPr lang="en-US" sz="2000" dirty="0" err="1"/>
              <a:t>familia</a:t>
            </a:r>
            <a:r>
              <a:rPr lang="en-US" sz="2000" dirty="0"/>
              <a:t> son </a:t>
            </a:r>
            <a:r>
              <a:rPr lang="en-US" sz="2000" err="1"/>
              <a:t>especiales</a:t>
            </a:r>
            <a:r>
              <a:rPr lang="en-US" sz="2000"/>
              <a:t>.</a:t>
            </a:r>
            <a:endParaRPr lang="en-US" sz="2000" dirty="0"/>
          </a:p>
        </p:txBody>
      </p:sp>
      <p:sp>
        <p:nvSpPr>
          <p:cNvPr id="20" name="CuadroTexto 19">
            <a:extLst>
              <a:ext uri="{FF2B5EF4-FFF2-40B4-BE49-F238E27FC236}">
                <a16:creationId xmlns:a16="http://schemas.microsoft.com/office/drawing/2014/main" id="{B4CF79BA-F89B-E444-9392-ACF6AE37D042}"/>
              </a:ext>
            </a:extLst>
          </p:cNvPr>
          <p:cNvSpPr txBox="1"/>
          <p:nvPr/>
        </p:nvSpPr>
        <p:spPr>
          <a:xfrm>
            <a:off x="6648189" y="1871628"/>
            <a:ext cx="3514104" cy="400110"/>
          </a:xfrm>
          <a:prstGeom prst="rect">
            <a:avLst/>
          </a:prstGeom>
          <a:noFill/>
        </p:spPr>
        <p:txBody>
          <a:bodyPr wrap="none" rtlCol="0">
            <a:spAutoFit/>
          </a:bodyPr>
          <a:lstStyle/>
          <a:p>
            <a:r>
              <a:rPr lang="en-US" sz="2000" dirty="0"/>
              <a:t>Sus </a:t>
            </a:r>
            <a:r>
              <a:rPr lang="en-US" sz="2000" dirty="0" err="1"/>
              <a:t>costumbres</a:t>
            </a:r>
            <a:r>
              <a:rPr lang="en-US" sz="2000" dirty="0"/>
              <a:t> </a:t>
            </a:r>
            <a:r>
              <a:rPr lang="en-US" sz="2000"/>
              <a:t>son únicas.</a:t>
            </a:r>
            <a:endParaRPr lang="en-US" sz="2000" dirty="0"/>
          </a:p>
        </p:txBody>
      </p:sp>
      <p:sp>
        <p:nvSpPr>
          <p:cNvPr id="21" name="CuadroTexto 20">
            <a:extLst>
              <a:ext uri="{FF2B5EF4-FFF2-40B4-BE49-F238E27FC236}">
                <a16:creationId xmlns:a16="http://schemas.microsoft.com/office/drawing/2014/main" id="{C48B1F44-496D-5F4A-8693-589BB0BF95A1}"/>
              </a:ext>
            </a:extLst>
          </p:cNvPr>
          <p:cNvSpPr txBox="1"/>
          <p:nvPr/>
        </p:nvSpPr>
        <p:spPr>
          <a:xfrm>
            <a:off x="6648189" y="2704540"/>
            <a:ext cx="5339215" cy="400110"/>
          </a:xfrm>
          <a:prstGeom prst="rect">
            <a:avLst/>
          </a:prstGeom>
          <a:noFill/>
        </p:spPr>
        <p:txBody>
          <a:bodyPr wrap="square" rtlCol="0">
            <a:spAutoFit/>
          </a:bodyPr>
          <a:lstStyle/>
          <a:p>
            <a:r>
              <a:rPr lang="en-US" sz="2000" dirty="0"/>
              <a:t>Se </a:t>
            </a:r>
            <a:r>
              <a:rPr lang="en-US" sz="2000" dirty="0" err="1"/>
              <a:t>queda</a:t>
            </a:r>
            <a:r>
              <a:rPr lang="en-US" sz="2000" dirty="0"/>
              <a:t> </a:t>
            </a:r>
            <a:r>
              <a:rPr lang="en-US" sz="2000" dirty="0" err="1"/>
              <a:t>en</a:t>
            </a:r>
            <a:r>
              <a:rPr lang="en-US" sz="2000" dirty="0"/>
              <a:t> la </a:t>
            </a:r>
            <a:r>
              <a:rPr lang="en-US" sz="2000" dirty="0" err="1"/>
              <a:t>calle</a:t>
            </a:r>
            <a:r>
              <a:rPr lang="en-US" sz="2000" dirty="0"/>
              <a:t> </a:t>
            </a:r>
            <a:r>
              <a:rPr lang="en-US" sz="2000" dirty="0" err="1"/>
              <a:t>después</a:t>
            </a:r>
            <a:r>
              <a:rPr lang="en-US" sz="2000" dirty="0"/>
              <a:t> del </a:t>
            </a:r>
            <a:r>
              <a:rPr lang="en-US" sz="2000"/>
              <a:t>festival.</a:t>
            </a:r>
            <a:endParaRPr lang="en-US" sz="2000" dirty="0"/>
          </a:p>
        </p:txBody>
      </p:sp>
      <p:sp>
        <p:nvSpPr>
          <p:cNvPr id="22" name="CuadroTexto 21">
            <a:extLst>
              <a:ext uri="{FF2B5EF4-FFF2-40B4-BE49-F238E27FC236}">
                <a16:creationId xmlns:a16="http://schemas.microsoft.com/office/drawing/2014/main" id="{F7E6BC4B-CA7B-144B-851B-48271D9D4807}"/>
              </a:ext>
            </a:extLst>
          </p:cNvPr>
          <p:cNvSpPr txBox="1"/>
          <p:nvPr/>
        </p:nvSpPr>
        <p:spPr>
          <a:xfrm>
            <a:off x="6632141" y="3492341"/>
            <a:ext cx="3196709" cy="400110"/>
          </a:xfrm>
          <a:prstGeom prst="rect">
            <a:avLst/>
          </a:prstGeom>
          <a:noFill/>
        </p:spPr>
        <p:txBody>
          <a:bodyPr wrap="none" rtlCol="0">
            <a:spAutoFit/>
          </a:bodyPr>
          <a:lstStyle/>
          <a:p>
            <a:r>
              <a:rPr lang="en-US" sz="2000" dirty="0"/>
              <a:t>Sus </a:t>
            </a:r>
            <a:r>
              <a:rPr lang="en-US" sz="2000" err="1"/>
              <a:t>platos</a:t>
            </a:r>
            <a:r>
              <a:rPr lang="en-US" sz="2000"/>
              <a:t> son </a:t>
            </a:r>
            <a:r>
              <a:rPr lang="en-US" sz="2000" dirty="0" err="1"/>
              <a:t>muy</a:t>
            </a:r>
            <a:r>
              <a:rPr lang="en-US" sz="2000" dirty="0"/>
              <a:t> </a:t>
            </a:r>
            <a:r>
              <a:rPr lang="en-US" sz="2000" err="1"/>
              <a:t>ricos</a:t>
            </a:r>
            <a:r>
              <a:rPr lang="en-US" sz="2000"/>
              <a:t>.</a:t>
            </a:r>
            <a:endParaRPr lang="en-US" sz="2000" dirty="0"/>
          </a:p>
        </p:txBody>
      </p:sp>
      <p:sp>
        <p:nvSpPr>
          <p:cNvPr id="23" name="CuadroTexto 22">
            <a:extLst>
              <a:ext uri="{FF2B5EF4-FFF2-40B4-BE49-F238E27FC236}">
                <a16:creationId xmlns:a16="http://schemas.microsoft.com/office/drawing/2014/main" id="{8D04459E-E403-C241-A557-FA82C6AC49AE}"/>
              </a:ext>
            </a:extLst>
          </p:cNvPr>
          <p:cNvSpPr txBox="1"/>
          <p:nvPr/>
        </p:nvSpPr>
        <p:spPr>
          <a:xfrm>
            <a:off x="6665429" y="4242393"/>
            <a:ext cx="5526571" cy="400110"/>
          </a:xfrm>
          <a:prstGeom prst="rect">
            <a:avLst/>
          </a:prstGeom>
          <a:noFill/>
        </p:spPr>
        <p:txBody>
          <a:bodyPr wrap="square" rtlCol="0">
            <a:spAutoFit/>
          </a:bodyPr>
          <a:lstStyle/>
          <a:p>
            <a:r>
              <a:rPr lang="en-US" sz="2000" dirty="0"/>
              <a:t>Se </a:t>
            </a:r>
            <a:r>
              <a:rPr lang="en-US" sz="2000" dirty="0" err="1"/>
              <a:t>pinta</a:t>
            </a:r>
            <a:r>
              <a:rPr lang="en-US" sz="2000" dirty="0"/>
              <a:t> antes de </a:t>
            </a:r>
            <a:r>
              <a:rPr lang="en-US" sz="2000" dirty="0" err="1"/>
              <a:t>ir</a:t>
            </a:r>
            <a:r>
              <a:rPr lang="en-US" sz="2000" dirty="0"/>
              <a:t> a la </a:t>
            </a:r>
            <a:r>
              <a:rPr lang="en-US" sz="2000" err="1"/>
              <a:t>calle</a:t>
            </a:r>
            <a:r>
              <a:rPr lang="en-US" sz="2000"/>
              <a:t>.</a:t>
            </a:r>
            <a:endParaRPr lang="en-US" sz="2000" dirty="0"/>
          </a:p>
        </p:txBody>
      </p:sp>
      <p:sp>
        <p:nvSpPr>
          <p:cNvPr id="24" name="CuadroTexto 23">
            <a:extLst>
              <a:ext uri="{FF2B5EF4-FFF2-40B4-BE49-F238E27FC236}">
                <a16:creationId xmlns:a16="http://schemas.microsoft.com/office/drawing/2014/main" id="{36034A0F-C8E9-3844-926F-6DDFD6174A41}"/>
              </a:ext>
            </a:extLst>
          </p:cNvPr>
          <p:cNvSpPr txBox="1"/>
          <p:nvPr/>
        </p:nvSpPr>
        <p:spPr>
          <a:xfrm>
            <a:off x="6648189" y="5204741"/>
            <a:ext cx="4931343" cy="400110"/>
          </a:xfrm>
          <a:prstGeom prst="rect">
            <a:avLst/>
          </a:prstGeom>
          <a:noFill/>
        </p:spPr>
        <p:txBody>
          <a:bodyPr wrap="square" rtlCol="0">
            <a:spAutoFit/>
          </a:bodyPr>
          <a:lstStyle/>
          <a:p>
            <a:r>
              <a:rPr lang="en-US" sz="2000" dirty="0"/>
              <a:t>Se </a:t>
            </a:r>
            <a:r>
              <a:rPr lang="en-US" sz="2000" dirty="0" err="1"/>
              <a:t>acuerda</a:t>
            </a:r>
            <a:r>
              <a:rPr lang="en-US" sz="2000" dirty="0"/>
              <a:t> de </a:t>
            </a:r>
            <a:r>
              <a:rPr lang="en-US" sz="2000" dirty="0" err="1"/>
              <a:t>gente</a:t>
            </a:r>
            <a:r>
              <a:rPr lang="en-US" sz="2000" dirty="0"/>
              <a:t> </a:t>
            </a:r>
            <a:r>
              <a:rPr lang="en-US" sz="2000" err="1"/>
              <a:t>importante</a:t>
            </a:r>
            <a:r>
              <a:rPr lang="en-US" sz="2000"/>
              <a:t>.</a:t>
            </a:r>
            <a:endParaRPr lang="en-US" sz="2000" dirty="0"/>
          </a:p>
        </p:txBody>
      </p:sp>
      <p:sp>
        <p:nvSpPr>
          <p:cNvPr id="6" name="Rectangle 5"/>
          <p:cNvSpPr/>
          <p:nvPr/>
        </p:nvSpPr>
        <p:spPr>
          <a:xfrm>
            <a:off x="770647" y="1534531"/>
            <a:ext cx="3517310" cy="400110"/>
          </a:xfrm>
          <a:prstGeom prst="rect">
            <a:avLst/>
          </a:prstGeom>
        </p:spPr>
        <p:txBody>
          <a:bodyPr wrap="none">
            <a:spAutoFit/>
          </a:bodyPr>
          <a:lstStyle/>
          <a:p>
            <a:r>
              <a:rPr lang="en-US" sz="2000"/>
              <a:t>(</a:t>
            </a:r>
            <a:r>
              <a:rPr lang="en-US" sz="2000" i="1"/>
              <a:t>She gets up early to help.)</a:t>
            </a:r>
            <a:endParaRPr lang="en-US" sz="2000" i="1" dirty="0"/>
          </a:p>
        </p:txBody>
      </p:sp>
      <p:sp>
        <p:nvSpPr>
          <p:cNvPr id="7" name="Rectangle 6"/>
          <p:cNvSpPr/>
          <p:nvPr/>
        </p:nvSpPr>
        <p:spPr>
          <a:xfrm>
            <a:off x="727432" y="2269577"/>
            <a:ext cx="3602268" cy="400110"/>
          </a:xfrm>
          <a:prstGeom prst="rect">
            <a:avLst/>
          </a:prstGeom>
        </p:spPr>
        <p:txBody>
          <a:bodyPr wrap="none">
            <a:spAutoFit/>
          </a:bodyPr>
          <a:lstStyle/>
          <a:p>
            <a:pPr lvl="0">
              <a:defRPr/>
            </a:pPr>
            <a:r>
              <a:rPr lang="en-US" sz="2000"/>
              <a:t>(</a:t>
            </a:r>
            <a:r>
              <a:rPr lang="en-US" sz="2000" i="1"/>
              <a:t>Her house is full of people.)</a:t>
            </a:r>
            <a:endParaRPr lang="en-US" sz="2000" i="1" dirty="0"/>
          </a:p>
        </p:txBody>
      </p:sp>
      <p:sp>
        <p:nvSpPr>
          <p:cNvPr id="9" name="Rectangle 8"/>
          <p:cNvSpPr/>
          <p:nvPr/>
        </p:nvSpPr>
        <p:spPr>
          <a:xfrm>
            <a:off x="733485" y="3030158"/>
            <a:ext cx="4108817" cy="400110"/>
          </a:xfrm>
          <a:prstGeom prst="rect">
            <a:avLst/>
          </a:prstGeom>
        </p:spPr>
        <p:txBody>
          <a:bodyPr wrap="none">
            <a:spAutoFit/>
          </a:bodyPr>
          <a:lstStyle/>
          <a:p>
            <a:pPr lvl="0">
              <a:defRPr/>
            </a:pPr>
            <a:r>
              <a:rPr lang="en-US" sz="2000"/>
              <a:t>(</a:t>
            </a:r>
            <a:r>
              <a:rPr lang="en-US" sz="2000" i="1"/>
              <a:t>Her family comes to the party.)</a:t>
            </a:r>
            <a:endParaRPr lang="en-US" sz="2000" i="1" dirty="0"/>
          </a:p>
        </p:txBody>
      </p:sp>
      <p:sp>
        <p:nvSpPr>
          <p:cNvPr id="10" name="Rectangle 9"/>
          <p:cNvSpPr/>
          <p:nvPr/>
        </p:nvSpPr>
        <p:spPr>
          <a:xfrm>
            <a:off x="743398" y="3825258"/>
            <a:ext cx="4108817" cy="400110"/>
          </a:xfrm>
          <a:prstGeom prst="rect">
            <a:avLst/>
          </a:prstGeom>
        </p:spPr>
        <p:txBody>
          <a:bodyPr wrap="none">
            <a:spAutoFit/>
          </a:bodyPr>
          <a:lstStyle/>
          <a:p>
            <a:pPr lvl="0">
              <a:defRPr/>
            </a:pPr>
            <a:r>
              <a:rPr lang="en-US" sz="2000"/>
              <a:t>(</a:t>
            </a:r>
            <a:r>
              <a:rPr lang="en-US" sz="2000" i="1"/>
              <a:t>Her community is very special.)</a:t>
            </a:r>
            <a:endParaRPr lang="en-US" sz="2000" i="1" dirty="0"/>
          </a:p>
        </p:txBody>
      </p:sp>
      <p:sp>
        <p:nvSpPr>
          <p:cNvPr id="11" name="Rectangle 10"/>
          <p:cNvSpPr/>
          <p:nvPr/>
        </p:nvSpPr>
        <p:spPr>
          <a:xfrm>
            <a:off x="700818" y="4548648"/>
            <a:ext cx="4984812" cy="707886"/>
          </a:xfrm>
          <a:prstGeom prst="rect">
            <a:avLst/>
          </a:prstGeom>
        </p:spPr>
        <p:txBody>
          <a:bodyPr wrap="square">
            <a:spAutoFit/>
          </a:bodyPr>
          <a:lstStyle/>
          <a:p>
            <a:pPr lvl="0">
              <a:defRPr/>
            </a:pPr>
            <a:r>
              <a:rPr lang="en-US" sz="2000"/>
              <a:t>(</a:t>
            </a:r>
            <a:r>
              <a:rPr lang="en-US" sz="2000" i="1"/>
              <a:t>She paints herself before going to the festival.)</a:t>
            </a:r>
            <a:endParaRPr lang="en-US" sz="2000" i="1" dirty="0"/>
          </a:p>
        </p:txBody>
      </p:sp>
      <p:sp>
        <p:nvSpPr>
          <p:cNvPr id="25" name="Rectangle 24"/>
          <p:cNvSpPr/>
          <p:nvPr/>
        </p:nvSpPr>
        <p:spPr>
          <a:xfrm>
            <a:off x="727432" y="5510807"/>
            <a:ext cx="5221301" cy="400110"/>
          </a:xfrm>
          <a:prstGeom prst="rect">
            <a:avLst/>
          </a:prstGeom>
        </p:spPr>
        <p:txBody>
          <a:bodyPr wrap="none">
            <a:spAutoFit/>
          </a:bodyPr>
          <a:lstStyle/>
          <a:p>
            <a:pPr lvl="0">
              <a:defRPr/>
            </a:pPr>
            <a:r>
              <a:rPr lang="en-US" sz="2000"/>
              <a:t>(</a:t>
            </a:r>
            <a:r>
              <a:rPr lang="en-US" sz="2000" i="1"/>
              <a:t>She puts on special clothes on this day.)</a:t>
            </a:r>
            <a:endParaRPr lang="en-US" sz="2000" i="1" dirty="0"/>
          </a:p>
        </p:txBody>
      </p:sp>
      <p:sp>
        <p:nvSpPr>
          <p:cNvPr id="26" name="Rectangle 25"/>
          <p:cNvSpPr/>
          <p:nvPr/>
        </p:nvSpPr>
        <p:spPr>
          <a:xfrm>
            <a:off x="6661150" y="1436388"/>
            <a:ext cx="4038285" cy="400110"/>
          </a:xfrm>
          <a:prstGeom prst="rect">
            <a:avLst/>
          </a:prstGeom>
        </p:spPr>
        <p:txBody>
          <a:bodyPr wrap="none">
            <a:spAutoFit/>
          </a:bodyPr>
          <a:lstStyle/>
          <a:p>
            <a:pPr lvl="0">
              <a:defRPr/>
            </a:pPr>
            <a:r>
              <a:rPr lang="en-US" sz="2000"/>
              <a:t>(</a:t>
            </a:r>
            <a:r>
              <a:rPr lang="en-US" sz="2000" i="1"/>
              <a:t>Her family photos are special.)</a:t>
            </a:r>
            <a:endParaRPr lang="en-US" sz="2000" i="1" dirty="0"/>
          </a:p>
        </p:txBody>
      </p:sp>
      <p:sp>
        <p:nvSpPr>
          <p:cNvPr id="27" name="Rectangle 26"/>
          <p:cNvSpPr/>
          <p:nvPr/>
        </p:nvSpPr>
        <p:spPr>
          <a:xfrm>
            <a:off x="6628981" y="2208316"/>
            <a:ext cx="3369833" cy="400110"/>
          </a:xfrm>
          <a:prstGeom prst="rect">
            <a:avLst/>
          </a:prstGeom>
        </p:spPr>
        <p:txBody>
          <a:bodyPr wrap="none">
            <a:spAutoFit/>
          </a:bodyPr>
          <a:lstStyle/>
          <a:p>
            <a:pPr lvl="0">
              <a:defRPr/>
            </a:pPr>
            <a:r>
              <a:rPr lang="en-US" sz="2000"/>
              <a:t>(</a:t>
            </a:r>
            <a:r>
              <a:rPr lang="en-US" sz="2000" i="1"/>
              <a:t>Her customs are unique.)</a:t>
            </a:r>
            <a:endParaRPr lang="en-US" sz="2000" i="1" dirty="0"/>
          </a:p>
        </p:txBody>
      </p:sp>
      <p:sp>
        <p:nvSpPr>
          <p:cNvPr id="28" name="Rectangle 27"/>
          <p:cNvSpPr/>
          <p:nvPr/>
        </p:nvSpPr>
        <p:spPr>
          <a:xfrm>
            <a:off x="6628981" y="3031249"/>
            <a:ext cx="5137945" cy="400110"/>
          </a:xfrm>
          <a:prstGeom prst="rect">
            <a:avLst/>
          </a:prstGeom>
        </p:spPr>
        <p:txBody>
          <a:bodyPr wrap="none">
            <a:spAutoFit/>
          </a:bodyPr>
          <a:lstStyle/>
          <a:p>
            <a:pPr lvl="0">
              <a:defRPr/>
            </a:pPr>
            <a:r>
              <a:rPr lang="en-US" sz="2000"/>
              <a:t>(</a:t>
            </a:r>
            <a:r>
              <a:rPr lang="en-US" sz="2000" i="1"/>
              <a:t>She stays in the street after the festival.)</a:t>
            </a:r>
            <a:endParaRPr lang="en-US" sz="2000" i="1" dirty="0"/>
          </a:p>
        </p:txBody>
      </p:sp>
      <p:sp>
        <p:nvSpPr>
          <p:cNvPr id="29" name="Rectangle 28"/>
          <p:cNvSpPr/>
          <p:nvPr/>
        </p:nvSpPr>
        <p:spPr>
          <a:xfrm>
            <a:off x="6628981" y="3792588"/>
            <a:ext cx="3422732" cy="400110"/>
          </a:xfrm>
          <a:prstGeom prst="rect">
            <a:avLst/>
          </a:prstGeom>
        </p:spPr>
        <p:txBody>
          <a:bodyPr wrap="none">
            <a:spAutoFit/>
          </a:bodyPr>
          <a:lstStyle/>
          <a:p>
            <a:pPr lvl="0">
              <a:defRPr/>
            </a:pPr>
            <a:r>
              <a:rPr lang="en-US" sz="2000"/>
              <a:t>(</a:t>
            </a:r>
            <a:r>
              <a:rPr lang="en-US" sz="2000" i="1"/>
              <a:t>Her dishes are very tasty.)</a:t>
            </a:r>
            <a:endParaRPr lang="en-US" sz="2000" i="1" dirty="0"/>
          </a:p>
        </p:txBody>
      </p:sp>
      <p:sp>
        <p:nvSpPr>
          <p:cNvPr id="30" name="Rectangle 29"/>
          <p:cNvSpPr/>
          <p:nvPr/>
        </p:nvSpPr>
        <p:spPr>
          <a:xfrm>
            <a:off x="6628981" y="4535501"/>
            <a:ext cx="4888789" cy="707886"/>
          </a:xfrm>
          <a:prstGeom prst="rect">
            <a:avLst/>
          </a:prstGeom>
        </p:spPr>
        <p:txBody>
          <a:bodyPr wrap="square">
            <a:spAutoFit/>
          </a:bodyPr>
          <a:lstStyle/>
          <a:p>
            <a:pPr lvl="0">
              <a:defRPr/>
            </a:pPr>
            <a:r>
              <a:rPr lang="en-US" sz="2000"/>
              <a:t>(</a:t>
            </a:r>
            <a:r>
              <a:rPr lang="en-US" sz="2000" i="1"/>
              <a:t>She paints herself before going to the street.)</a:t>
            </a:r>
            <a:endParaRPr lang="en-US" sz="2000" i="1" dirty="0"/>
          </a:p>
        </p:txBody>
      </p:sp>
      <p:sp>
        <p:nvSpPr>
          <p:cNvPr id="31" name="Rectangle 30"/>
          <p:cNvSpPr/>
          <p:nvPr/>
        </p:nvSpPr>
        <p:spPr>
          <a:xfrm>
            <a:off x="6581664" y="5529165"/>
            <a:ext cx="4636206" cy="400110"/>
          </a:xfrm>
          <a:prstGeom prst="rect">
            <a:avLst/>
          </a:prstGeom>
        </p:spPr>
        <p:txBody>
          <a:bodyPr wrap="none">
            <a:spAutoFit/>
          </a:bodyPr>
          <a:lstStyle/>
          <a:p>
            <a:pPr lvl="0">
              <a:defRPr/>
            </a:pPr>
            <a:r>
              <a:rPr lang="en-US" sz="2000"/>
              <a:t>(</a:t>
            </a:r>
            <a:r>
              <a:rPr lang="en-US" sz="2000" i="1"/>
              <a:t>She remembers important people.)</a:t>
            </a:r>
            <a:endParaRPr lang="en-US" sz="2000" i="1" dirty="0"/>
          </a:p>
        </p:txBody>
      </p:sp>
    </p:spTree>
    <p:extLst>
      <p:ext uri="{BB962C8B-B14F-4D97-AF65-F5344CB8AC3E}">
        <p14:creationId xmlns:p14="http://schemas.microsoft.com/office/powerpoint/2010/main" val="33629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p:bldP spid="17" grpId="0"/>
      <p:bldP spid="18" grpId="0"/>
      <p:bldP spid="19" grpId="0"/>
      <p:bldP spid="20" grpId="0"/>
      <p:bldP spid="21" grpId="0"/>
      <p:bldP spid="22" grpId="0"/>
      <p:bldP spid="23" grpId="0"/>
      <p:bldP spid="24" grpId="0"/>
      <p:bldP spid="6" grpId="0"/>
      <p:bldP spid="7" grpId="0"/>
      <p:bldP spid="9" grpId="0"/>
      <p:bldP spid="10" grpId="0"/>
      <p:bldP spid="11" grpId="0"/>
      <p:bldP spid="25" grpId="0"/>
      <p:bldP spid="26" grpId="0"/>
      <p:bldP spid="27" grpId="0"/>
      <p:bldP spid="28" grpId="0"/>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47117"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643372" y="4798563"/>
            <a:ext cx="2320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ligero</a:t>
            </a:r>
            <a:endParaRPr kumimoji="0" lang="fr-FR" sz="28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3009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la marca</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582358" y="4765563"/>
            <a:ext cx="2655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la </a:t>
            </a:r>
            <a:r>
              <a:rPr kumimoji="0" lang="fr-FR" sz="4800" b="0" i="0" u="none" strike="noStrike" kern="1200" cap="none" spc="0" normalizeH="0" baseline="0" noProof="0" dirty="0" err="1">
                <a:ln>
                  <a:noFill/>
                </a:ln>
                <a:effectLst/>
                <a:uLnTx/>
                <a:uFillTx/>
                <a:latin typeface="Century Gothic" panose="020F0302020204030204"/>
                <a:ea typeface="+mn-ea"/>
                <a:cs typeface="+mn-cs"/>
              </a:rPr>
              <a:t>mano</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22" name="CuadroTexto 21">
            <a:extLst>
              <a:ext uri="{FF2B5EF4-FFF2-40B4-BE49-F238E27FC236}">
                <a16:creationId xmlns:a16="http://schemas.microsoft.com/office/drawing/2014/main" id="{7751465B-81B2-FE40-AF4C-0D483056CEB5}"/>
              </a:ext>
            </a:extLst>
          </p:cNvPr>
          <p:cNvSpPr txBox="1"/>
          <p:nvPr/>
        </p:nvSpPr>
        <p:spPr>
          <a:xfrm>
            <a:off x="567226" y="4390505"/>
            <a:ext cx="2547117" cy="400110"/>
          </a:xfrm>
          <a:prstGeom prst="rect">
            <a:avLst/>
          </a:prstGeom>
          <a:noFill/>
        </p:spPr>
        <p:txBody>
          <a:bodyPr wrap="square" rtlCol="0">
            <a:spAutoFit/>
          </a:bodyPr>
          <a:lstStyle/>
          <a:p>
            <a:pPr algn="ctr"/>
            <a:r>
              <a:rPr lang="es-GB" sz="2000" dirty="0"/>
              <a:t>[hand]</a:t>
            </a:r>
          </a:p>
        </p:txBody>
      </p:sp>
      <p:sp>
        <p:nvSpPr>
          <p:cNvPr id="23" name="CuadroTexto 22">
            <a:extLst>
              <a:ext uri="{FF2B5EF4-FFF2-40B4-BE49-F238E27FC236}">
                <a16:creationId xmlns:a16="http://schemas.microsoft.com/office/drawing/2014/main" id="{FAF5548D-4E50-5848-B13A-DD21DC46B8E0}"/>
              </a:ext>
            </a:extLst>
          </p:cNvPr>
          <p:cNvSpPr txBox="1"/>
          <p:nvPr/>
        </p:nvSpPr>
        <p:spPr>
          <a:xfrm>
            <a:off x="4360605" y="4390505"/>
            <a:ext cx="1383712" cy="400110"/>
          </a:xfrm>
          <a:prstGeom prst="rect">
            <a:avLst/>
          </a:prstGeom>
          <a:noFill/>
        </p:spPr>
        <p:txBody>
          <a:bodyPr wrap="none" rtlCol="0">
            <a:spAutoFit/>
          </a:bodyPr>
          <a:lstStyle/>
          <a:p>
            <a:r>
              <a:rPr lang="es-GB" sz="2000"/>
              <a:t>[light</a:t>
            </a:r>
            <a:r>
              <a:rPr lang="en-GB" sz="2000"/>
              <a:t> (m)</a:t>
            </a:r>
            <a:r>
              <a:rPr lang="es-GB" sz="2000"/>
              <a:t>]</a:t>
            </a:r>
            <a:endParaRPr lang="es-GB" sz="2000" dirty="0"/>
          </a:p>
        </p:txBody>
      </p:sp>
      <p:pic>
        <p:nvPicPr>
          <p:cNvPr id="3" name="Imagen 2">
            <a:extLst>
              <a:ext uri="{FF2B5EF4-FFF2-40B4-BE49-F238E27FC236}">
                <a16:creationId xmlns:a16="http://schemas.microsoft.com/office/drawing/2014/main" id="{835B17AC-AB8A-F94F-95ED-E766D83346F1}"/>
              </a:ext>
            </a:extLst>
          </p:cNvPr>
          <p:cNvPicPr>
            <a:picLocks noChangeAspect="1"/>
          </p:cNvPicPr>
          <p:nvPr/>
        </p:nvPicPr>
        <p:blipFill>
          <a:blip r:embed="rId3"/>
          <a:stretch>
            <a:fillRect/>
          </a:stretch>
        </p:blipFill>
        <p:spPr>
          <a:xfrm>
            <a:off x="1103552" y="1955294"/>
            <a:ext cx="1610246" cy="2073802"/>
          </a:xfrm>
          <a:prstGeom prst="rect">
            <a:avLst/>
          </a:prstGeom>
        </p:spPr>
      </p:pic>
      <p:pic>
        <p:nvPicPr>
          <p:cNvPr id="20" name="Imagen 19">
            <a:extLst>
              <a:ext uri="{FF2B5EF4-FFF2-40B4-BE49-F238E27FC236}">
                <a16:creationId xmlns:a16="http://schemas.microsoft.com/office/drawing/2014/main" id="{C5FF612D-3021-3F4B-9D51-BDC1FB4B43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7225" y="1296460"/>
            <a:ext cx="3594100" cy="2932473"/>
          </a:xfrm>
          <a:prstGeom prst="rect">
            <a:avLst/>
          </a:prstGeom>
        </p:spPr>
      </p:pic>
      <p:pic>
        <p:nvPicPr>
          <p:cNvPr id="21" name="Imagen 20">
            <a:extLst>
              <a:ext uri="{FF2B5EF4-FFF2-40B4-BE49-F238E27FC236}">
                <a16:creationId xmlns:a16="http://schemas.microsoft.com/office/drawing/2014/main" id="{27E7BEA3-6BFA-0C4B-9844-E5CDEB2A4D31}"/>
              </a:ext>
            </a:extLst>
          </p:cNvPr>
          <p:cNvPicPr>
            <a:picLocks noChangeAspect="1"/>
          </p:cNvPicPr>
          <p:nvPr/>
        </p:nvPicPr>
        <p:blipFill>
          <a:blip r:embed="rId5"/>
          <a:stretch>
            <a:fillRect/>
          </a:stretch>
        </p:blipFill>
        <p:spPr>
          <a:xfrm>
            <a:off x="6679008" y="2306153"/>
            <a:ext cx="2889423" cy="1922780"/>
          </a:xfrm>
          <a:prstGeom prst="rect">
            <a:avLst/>
          </a:prstGeom>
        </p:spPr>
      </p:pic>
    </p:spTree>
    <p:extLst>
      <p:ext uri="{BB962C8B-B14F-4D97-AF65-F5344CB8AC3E}">
        <p14:creationId xmlns:p14="http://schemas.microsoft.com/office/powerpoint/2010/main" val="25172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54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643372" y="4798563"/>
            <a:ext cx="2595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la </a:t>
            </a:r>
            <a:r>
              <a:rPr kumimoji="0" lang="fr-FR" sz="4800" b="0" i="0" u="none" strike="noStrike" kern="1200" cap="none" spc="0" normalizeH="0" baseline="0" noProof="0" dirty="0" err="1">
                <a:ln>
                  <a:noFill/>
                </a:ln>
                <a:effectLst/>
                <a:uLnTx/>
                <a:uFillTx/>
                <a:latin typeface="Century Gothic" panose="020F0302020204030204"/>
                <a:ea typeface="+mn-ea"/>
                <a:cs typeface="+mn-cs"/>
              </a:rPr>
              <a:t>falda</a:t>
            </a:r>
            <a:endParaRPr kumimoji="0" lang="fr-FR" sz="28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3009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err="1">
                <a:latin typeface="Century Gothic" panose="020F0302020204030204"/>
              </a:rPr>
              <a:t>pagar</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582358" y="4765563"/>
            <a:ext cx="2655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effectLst/>
                <a:uLnTx/>
                <a:uFillTx/>
                <a:latin typeface="Century Gothic" panose="020F0302020204030204"/>
                <a:ea typeface="+mn-ea"/>
                <a:cs typeface="+mn-cs"/>
              </a:rPr>
              <a:t>mostrar</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22" name="CuadroTexto 21">
            <a:extLst>
              <a:ext uri="{FF2B5EF4-FFF2-40B4-BE49-F238E27FC236}">
                <a16:creationId xmlns:a16="http://schemas.microsoft.com/office/drawing/2014/main" id="{7751465B-81B2-FE40-AF4C-0D483056CEB5}"/>
              </a:ext>
            </a:extLst>
          </p:cNvPr>
          <p:cNvSpPr txBox="1"/>
          <p:nvPr/>
        </p:nvSpPr>
        <p:spPr>
          <a:xfrm>
            <a:off x="567226" y="4390505"/>
            <a:ext cx="2547117" cy="400110"/>
          </a:xfrm>
          <a:prstGeom prst="rect">
            <a:avLst/>
          </a:prstGeom>
          <a:noFill/>
        </p:spPr>
        <p:txBody>
          <a:bodyPr wrap="square" rtlCol="0">
            <a:spAutoFit/>
          </a:bodyPr>
          <a:lstStyle/>
          <a:p>
            <a:pPr algn="ctr"/>
            <a:r>
              <a:rPr lang="es-GB" sz="2000" dirty="0"/>
              <a:t>[to show, showing]</a:t>
            </a:r>
          </a:p>
        </p:txBody>
      </p:sp>
      <p:sp>
        <p:nvSpPr>
          <p:cNvPr id="23" name="CuadroTexto 22">
            <a:extLst>
              <a:ext uri="{FF2B5EF4-FFF2-40B4-BE49-F238E27FC236}">
                <a16:creationId xmlns:a16="http://schemas.microsoft.com/office/drawing/2014/main" id="{FAF5548D-4E50-5848-B13A-DD21DC46B8E0}"/>
              </a:ext>
            </a:extLst>
          </p:cNvPr>
          <p:cNvSpPr txBox="1"/>
          <p:nvPr/>
        </p:nvSpPr>
        <p:spPr>
          <a:xfrm>
            <a:off x="3787050" y="4390505"/>
            <a:ext cx="2451505" cy="400110"/>
          </a:xfrm>
          <a:prstGeom prst="rect">
            <a:avLst/>
          </a:prstGeom>
          <a:noFill/>
        </p:spPr>
        <p:txBody>
          <a:bodyPr wrap="square" rtlCol="0">
            <a:spAutoFit/>
          </a:bodyPr>
          <a:lstStyle/>
          <a:p>
            <a:pPr algn="ctr"/>
            <a:r>
              <a:rPr lang="es-GB" sz="2000" dirty="0"/>
              <a:t>[skirt]</a:t>
            </a:r>
          </a:p>
        </p:txBody>
      </p:sp>
      <p:pic>
        <p:nvPicPr>
          <p:cNvPr id="19" name="Imagen 18">
            <a:extLst>
              <a:ext uri="{FF2B5EF4-FFF2-40B4-BE49-F238E27FC236}">
                <a16:creationId xmlns:a16="http://schemas.microsoft.com/office/drawing/2014/main" id="{68CD0AAA-331C-FE4C-BA22-E4D6E8345FA6}"/>
              </a:ext>
            </a:extLst>
          </p:cNvPr>
          <p:cNvPicPr>
            <a:picLocks noChangeAspect="1"/>
          </p:cNvPicPr>
          <p:nvPr/>
        </p:nvPicPr>
        <p:blipFill>
          <a:blip r:embed="rId3"/>
          <a:stretch>
            <a:fillRect/>
          </a:stretch>
        </p:blipFill>
        <p:spPr>
          <a:xfrm>
            <a:off x="528285" y="1918624"/>
            <a:ext cx="2763376" cy="2471881"/>
          </a:xfrm>
          <a:prstGeom prst="rect">
            <a:avLst/>
          </a:prstGeom>
        </p:spPr>
      </p:pic>
      <p:sp>
        <p:nvSpPr>
          <p:cNvPr id="24" name="CuadroTexto 23">
            <a:extLst>
              <a:ext uri="{FF2B5EF4-FFF2-40B4-BE49-F238E27FC236}">
                <a16:creationId xmlns:a16="http://schemas.microsoft.com/office/drawing/2014/main" id="{4C38ADDE-0BA6-A346-9C2B-B84FEE9903B7}"/>
              </a:ext>
            </a:extLst>
          </p:cNvPr>
          <p:cNvSpPr txBox="1"/>
          <p:nvPr/>
        </p:nvSpPr>
        <p:spPr>
          <a:xfrm>
            <a:off x="6733944" y="4365453"/>
            <a:ext cx="2186817" cy="400110"/>
          </a:xfrm>
          <a:prstGeom prst="rect">
            <a:avLst/>
          </a:prstGeom>
          <a:noFill/>
        </p:spPr>
        <p:txBody>
          <a:bodyPr wrap="none" rtlCol="0">
            <a:spAutoFit/>
          </a:bodyPr>
          <a:lstStyle/>
          <a:p>
            <a:r>
              <a:rPr lang="es-GB" sz="2000" dirty="0"/>
              <a:t>[to pay, paying]</a:t>
            </a:r>
          </a:p>
        </p:txBody>
      </p:sp>
      <p:pic>
        <p:nvPicPr>
          <p:cNvPr id="25" name="Imagen 24">
            <a:extLst>
              <a:ext uri="{FF2B5EF4-FFF2-40B4-BE49-F238E27FC236}">
                <a16:creationId xmlns:a16="http://schemas.microsoft.com/office/drawing/2014/main" id="{0242A621-AC1C-AB45-BC61-9BD16FD5EC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6861" y="1822148"/>
            <a:ext cx="2471881" cy="2471881"/>
          </a:xfrm>
          <a:prstGeom prst="rect">
            <a:avLst/>
          </a:prstGeom>
        </p:spPr>
      </p:pic>
      <p:pic>
        <p:nvPicPr>
          <p:cNvPr id="26" name="Imagen 25">
            <a:extLst>
              <a:ext uri="{FF2B5EF4-FFF2-40B4-BE49-F238E27FC236}">
                <a16:creationId xmlns:a16="http://schemas.microsoft.com/office/drawing/2014/main" id="{C96ED9F3-FEB0-D64E-82DC-CE74A02C8B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7336" y="1918624"/>
            <a:ext cx="2654039" cy="2043037"/>
          </a:xfrm>
          <a:prstGeom prst="rect">
            <a:avLst/>
          </a:prstGeom>
        </p:spPr>
      </p:pic>
    </p:spTree>
    <p:extLst>
      <p:ext uri="{BB962C8B-B14F-4D97-AF65-F5344CB8AC3E}">
        <p14:creationId xmlns:p14="http://schemas.microsoft.com/office/powerpoint/2010/main" val="14029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162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05990" y="4798563"/>
            <a:ext cx="2595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err="1">
                <a:latin typeface="Century Gothic" panose="020F0302020204030204"/>
              </a:rPr>
              <a:t>alguien</a:t>
            </a:r>
            <a:endParaRPr kumimoji="0" lang="fr-FR" sz="28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3009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la </a:t>
            </a:r>
            <a:r>
              <a:rPr lang="fr-FR" sz="4800" dirty="0" err="1">
                <a:latin typeface="Century Gothic" panose="020F0302020204030204"/>
              </a:rPr>
              <a:t>mitad</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582358" y="4765563"/>
            <a:ext cx="26552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el euro</a:t>
            </a: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22" name="CuadroTexto 21">
            <a:extLst>
              <a:ext uri="{FF2B5EF4-FFF2-40B4-BE49-F238E27FC236}">
                <a16:creationId xmlns:a16="http://schemas.microsoft.com/office/drawing/2014/main" id="{7751465B-81B2-FE40-AF4C-0D483056CEB5}"/>
              </a:ext>
            </a:extLst>
          </p:cNvPr>
          <p:cNvSpPr txBox="1"/>
          <p:nvPr/>
        </p:nvSpPr>
        <p:spPr>
          <a:xfrm>
            <a:off x="567226" y="4390505"/>
            <a:ext cx="2547117" cy="400110"/>
          </a:xfrm>
          <a:prstGeom prst="rect">
            <a:avLst/>
          </a:prstGeom>
          <a:noFill/>
        </p:spPr>
        <p:txBody>
          <a:bodyPr wrap="square" rtlCol="0">
            <a:spAutoFit/>
          </a:bodyPr>
          <a:lstStyle/>
          <a:p>
            <a:pPr algn="ctr"/>
            <a:r>
              <a:rPr lang="es-GB" sz="2000" dirty="0"/>
              <a:t>[euro]</a:t>
            </a:r>
          </a:p>
        </p:txBody>
      </p:sp>
      <p:sp>
        <p:nvSpPr>
          <p:cNvPr id="24" name="CuadroTexto 23">
            <a:extLst>
              <a:ext uri="{FF2B5EF4-FFF2-40B4-BE49-F238E27FC236}">
                <a16:creationId xmlns:a16="http://schemas.microsoft.com/office/drawing/2014/main" id="{4C38ADDE-0BA6-A346-9C2B-B84FEE9903B7}"/>
              </a:ext>
            </a:extLst>
          </p:cNvPr>
          <p:cNvSpPr txBox="1"/>
          <p:nvPr/>
        </p:nvSpPr>
        <p:spPr>
          <a:xfrm>
            <a:off x="6733944" y="4365453"/>
            <a:ext cx="2547117" cy="400110"/>
          </a:xfrm>
          <a:prstGeom prst="rect">
            <a:avLst/>
          </a:prstGeom>
          <a:noFill/>
        </p:spPr>
        <p:txBody>
          <a:bodyPr wrap="square" rtlCol="0">
            <a:spAutoFit/>
          </a:bodyPr>
          <a:lstStyle/>
          <a:p>
            <a:pPr algn="ctr"/>
            <a:r>
              <a:rPr lang="es-GB" sz="2000" dirty="0"/>
              <a:t>[half]</a:t>
            </a:r>
          </a:p>
        </p:txBody>
      </p:sp>
      <p:pic>
        <p:nvPicPr>
          <p:cNvPr id="3" name="Imagen 2">
            <a:extLst>
              <a:ext uri="{FF2B5EF4-FFF2-40B4-BE49-F238E27FC236}">
                <a16:creationId xmlns:a16="http://schemas.microsoft.com/office/drawing/2014/main" id="{E87E8DE1-7960-804D-866C-11A7D277D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980" y="2138016"/>
            <a:ext cx="2364212" cy="2210538"/>
          </a:xfrm>
          <a:prstGeom prst="rect">
            <a:avLst/>
          </a:prstGeom>
        </p:spPr>
      </p:pic>
      <p:pic>
        <p:nvPicPr>
          <p:cNvPr id="20" name="Imagen 19">
            <a:extLst>
              <a:ext uri="{FF2B5EF4-FFF2-40B4-BE49-F238E27FC236}">
                <a16:creationId xmlns:a16="http://schemas.microsoft.com/office/drawing/2014/main" id="{A16DCF6A-193D-5040-A5F3-78410F41CB5C}"/>
              </a:ext>
            </a:extLst>
          </p:cNvPr>
          <p:cNvPicPr>
            <a:picLocks noChangeAspect="1"/>
          </p:cNvPicPr>
          <p:nvPr/>
        </p:nvPicPr>
        <p:blipFill>
          <a:blip r:embed="rId4" cstate="screen">
            <a:clrChange>
              <a:clrFrom>
                <a:srgbClr val="CCCCCC"/>
              </a:clrFrom>
              <a:clrTo>
                <a:srgbClr val="CCCCCC">
                  <a:alpha val="0"/>
                </a:srgbClr>
              </a:clrTo>
            </a:clrChange>
            <a:extLst>
              <a:ext uri="{BEBA8EAE-BF5A-486C-A8C5-ECC9F3942E4B}">
                <a14:imgProps xmlns:a14="http://schemas.microsoft.com/office/drawing/2010/main">
                  <a14:imgLayer r:embed="rId5">
                    <a14:imgEffect>
                      <a14:backgroundRemoval t="10000" b="92167" l="9890" r="89973">
                        <a14:foregroundMark x1="56181" y1="32500" x2="53571" y2="38333"/>
                        <a14:foregroundMark x1="29258" y1="23000" x2="30220" y2="31667"/>
                        <a14:foregroundMark x1="77610" y1="92167" x2="73489" y2="91667"/>
                      </a14:backgroundRemoval>
                    </a14:imgEffect>
                  </a14:imgLayer>
                </a14:imgProps>
              </a:ext>
              <a:ext uri="{28A0092B-C50C-407E-A947-70E740481C1C}">
                <a14:useLocalDpi xmlns:a14="http://schemas.microsoft.com/office/drawing/2010/main"/>
              </a:ext>
            </a:extLst>
          </a:blip>
          <a:stretch>
            <a:fillRect/>
          </a:stretch>
        </p:blipFill>
        <p:spPr>
          <a:xfrm>
            <a:off x="6821313" y="2179966"/>
            <a:ext cx="2682121" cy="2210539"/>
          </a:xfrm>
          <a:prstGeom prst="rect">
            <a:avLst/>
          </a:prstGeom>
        </p:spPr>
      </p:pic>
      <p:sp>
        <p:nvSpPr>
          <p:cNvPr id="27" name="CuadroTexto 26">
            <a:extLst>
              <a:ext uri="{FF2B5EF4-FFF2-40B4-BE49-F238E27FC236}">
                <a16:creationId xmlns:a16="http://schemas.microsoft.com/office/drawing/2014/main" id="{FB39B7A1-CD70-DF44-A9B1-01A7409C3AA7}"/>
              </a:ext>
            </a:extLst>
          </p:cNvPr>
          <p:cNvSpPr txBox="1"/>
          <p:nvPr/>
        </p:nvSpPr>
        <p:spPr>
          <a:xfrm>
            <a:off x="3211291" y="2777403"/>
            <a:ext cx="3417923" cy="1015663"/>
          </a:xfrm>
          <a:prstGeom prst="rect">
            <a:avLst/>
          </a:prstGeom>
          <a:noFill/>
        </p:spPr>
        <p:txBody>
          <a:bodyPr wrap="none" rtlCol="0">
            <a:spAutoFit/>
          </a:bodyPr>
          <a:lstStyle/>
          <a:p>
            <a:r>
              <a:rPr lang="es-GB" sz="6000" dirty="0">
                <a:solidFill>
                  <a:schemeClr val="accent2">
                    <a:lumMod val="75000"/>
                  </a:schemeClr>
                </a:solidFill>
                <a:latin typeface="Arial" panose="020B0604020202020204" pitchFamily="34" charset="0"/>
                <a:cs typeface="Arial" panose="020B0604020202020204" pitchFamily="34" charset="0"/>
              </a:rPr>
              <a:t>someone</a:t>
            </a:r>
            <a:endParaRPr lang="es-GB" sz="66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5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781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643372" y="4798563"/>
            <a:ext cx="2595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el </a:t>
            </a:r>
            <a:r>
              <a:rPr lang="fr-FR" sz="4800" dirty="0" err="1">
                <a:latin typeface="Century Gothic" panose="020F0302020204030204"/>
              </a:rPr>
              <a:t>tipo</a:t>
            </a:r>
            <a:endParaRPr kumimoji="0" lang="fr-FR" sz="28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369577" y="4790615"/>
            <a:ext cx="3009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este</a:t>
            </a:r>
            <a:endParaRPr kumimoji="0" lang="fr-FR" sz="4800" b="0" i="0" u="none" strike="noStrike" kern="1200" cap="none" spc="0" normalizeH="0" baseline="0" noProof="0" dirty="0">
              <a:ln>
                <a:noFill/>
              </a:ln>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409373" y="4765563"/>
            <a:ext cx="28282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effectLst/>
                <a:uLnTx/>
                <a:uFillTx/>
                <a:latin typeface="Century Gothic" panose="020F0302020204030204"/>
                <a:ea typeface="+mn-ea"/>
                <a:cs typeface="+mn-cs"/>
              </a:rPr>
              <a:t>el </a:t>
            </a:r>
            <a:r>
              <a:rPr kumimoji="0" lang="fr-FR" sz="4800" b="0" i="0" u="none" strike="noStrike" kern="1200" cap="none" spc="0" normalizeH="0" baseline="0" noProof="0" dirty="0" err="1">
                <a:ln>
                  <a:noFill/>
                </a:ln>
                <a:effectLst/>
                <a:uLnTx/>
                <a:uFillTx/>
                <a:latin typeface="Century Gothic" panose="020F0302020204030204"/>
                <a:ea typeface="+mn-ea"/>
                <a:cs typeface="+mn-cs"/>
              </a:rPr>
              <a:t>precio</a:t>
            </a:r>
            <a:endParaRPr kumimoji="0" lang="fr-FR" sz="4800" b="0" i="0" u="none" strike="noStrike" kern="1200" cap="none" spc="0" normalizeH="0" baseline="0" noProof="0" dirty="0">
              <a:ln>
                <a:noFill/>
              </a:ln>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160726" y="132556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9858700" y="553458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162123" y="134488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708727" y="1132033"/>
            <a:ext cx="1439862" cy="4523745"/>
            <a:chOff x="10571446" y="1163992"/>
            <a:chExt cx="1439862" cy="4523745"/>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71446" y="3225809"/>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40011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pic>
        <p:nvPicPr>
          <p:cNvPr id="19" name="Imagen 18">
            <a:extLst>
              <a:ext uri="{FF2B5EF4-FFF2-40B4-BE49-F238E27FC236}">
                <a16:creationId xmlns:a16="http://schemas.microsoft.com/office/drawing/2014/main" id="{1ECF9A6B-EAAE-704B-BBAF-D68676C92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43" y="2050811"/>
            <a:ext cx="2241673" cy="2514697"/>
          </a:xfrm>
          <a:prstGeom prst="rect">
            <a:avLst/>
          </a:prstGeom>
        </p:spPr>
      </p:pic>
      <p:sp>
        <p:nvSpPr>
          <p:cNvPr id="25" name="CuadroTexto 24">
            <a:extLst>
              <a:ext uri="{FF2B5EF4-FFF2-40B4-BE49-F238E27FC236}">
                <a16:creationId xmlns:a16="http://schemas.microsoft.com/office/drawing/2014/main" id="{C89A60C9-2C94-D046-AA7D-FD8C54C2AB3C}"/>
              </a:ext>
            </a:extLst>
          </p:cNvPr>
          <p:cNvSpPr txBox="1"/>
          <p:nvPr/>
        </p:nvSpPr>
        <p:spPr>
          <a:xfrm>
            <a:off x="4030298" y="2915183"/>
            <a:ext cx="1821332" cy="1015663"/>
          </a:xfrm>
          <a:prstGeom prst="rect">
            <a:avLst/>
          </a:prstGeom>
          <a:noFill/>
        </p:spPr>
        <p:txBody>
          <a:bodyPr wrap="none" rtlCol="0">
            <a:spAutoFit/>
          </a:bodyPr>
          <a:lstStyle/>
          <a:p>
            <a:r>
              <a:rPr lang="es-GB" sz="6000" dirty="0">
                <a:solidFill>
                  <a:schemeClr val="accent6">
                    <a:lumMod val="75000"/>
                  </a:schemeClr>
                </a:solidFill>
                <a:latin typeface="American Typewriter" panose="02090604020004020304" pitchFamily="18" charset="77"/>
              </a:rPr>
              <a:t>type</a:t>
            </a:r>
            <a:endParaRPr lang="es-GB" sz="6600" dirty="0">
              <a:solidFill>
                <a:schemeClr val="accent6">
                  <a:lumMod val="75000"/>
                </a:schemeClr>
              </a:solidFill>
              <a:latin typeface="American Typewriter" panose="02090604020004020304" pitchFamily="18" charset="77"/>
            </a:endParaRPr>
          </a:p>
        </p:txBody>
      </p:sp>
      <p:sp>
        <p:nvSpPr>
          <p:cNvPr id="26" name="CuadroTexto 25">
            <a:extLst>
              <a:ext uri="{FF2B5EF4-FFF2-40B4-BE49-F238E27FC236}">
                <a16:creationId xmlns:a16="http://schemas.microsoft.com/office/drawing/2014/main" id="{3570ABFE-487F-1343-B75A-83AA50B55A58}"/>
              </a:ext>
            </a:extLst>
          </p:cNvPr>
          <p:cNvSpPr txBox="1"/>
          <p:nvPr/>
        </p:nvSpPr>
        <p:spPr>
          <a:xfrm>
            <a:off x="6604086" y="3086128"/>
            <a:ext cx="2893741" cy="1015663"/>
          </a:xfrm>
          <a:prstGeom prst="rect">
            <a:avLst/>
          </a:prstGeom>
          <a:noFill/>
        </p:spPr>
        <p:txBody>
          <a:bodyPr wrap="none" rtlCol="0">
            <a:spAutoFit/>
          </a:bodyPr>
          <a:lstStyle/>
          <a:p>
            <a:pPr algn="ctr"/>
            <a:r>
              <a:rPr lang="en-GB" sz="6000">
                <a:solidFill>
                  <a:srgbClr val="0070C0"/>
                </a:solidFill>
                <a:latin typeface="Chalkboard" panose="03050602040202020205" pitchFamily="66" charset="77"/>
              </a:rPr>
              <a:t>t</a:t>
            </a:r>
            <a:r>
              <a:rPr lang="es-GB" sz="6000">
                <a:solidFill>
                  <a:srgbClr val="0070C0"/>
                </a:solidFill>
                <a:latin typeface="Chalkboard" panose="03050602040202020205" pitchFamily="66" charset="77"/>
              </a:rPr>
              <a:t>his</a:t>
            </a:r>
            <a:r>
              <a:rPr lang="en-GB" sz="6000">
                <a:solidFill>
                  <a:srgbClr val="0070C0"/>
                </a:solidFill>
                <a:latin typeface="Chalkboard" panose="03050602040202020205" pitchFamily="66" charset="77"/>
              </a:rPr>
              <a:t> (m)</a:t>
            </a:r>
            <a:endParaRPr lang="es-GB" sz="6000" dirty="0">
              <a:solidFill>
                <a:srgbClr val="0070C0"/>
              </a:solidFill>
              <a:latin typeface="Chalkboard" panose="03050602040202020205" pitchFamily="66" charset="77"/>
            </a:endParaRPr>
          </a:p>
        </p:txBody>
      </p:sp>
    </p:spTree>
    <p:extLst>
      <p:ext uri="{BB962C8B-B14F-4D97-AF65-F5344CB8AC3E}">
        <p14:creationId xmlns:p14="http://schemas.microsoft.com/office/powerpoint/2010/main" val="31641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40992"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994900" y="258166"/>
            <a:ext cx="1933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1078757" y="1030037"/>
            <a:ext cx="952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[1/2]</a:t>
            </a:r>
          </a:p>
        </p:txBody>
      </p:sp>
      <p:sp>
        <p:nvSpPr>
          <p:cNvPr id="13" name="TextBox 12"/>
          <p:cNvSpPr txBox="1"/>
          <p:nvPr/>
        </p:nvSpPr>
        <p:spPr>
          <a:xfrm>
            <a:off x="535058" y="2205524"/>
            <a:ext cx="2719450" cy="400110"/>
          </a:xfrm>
          <a:prstGeom prst="rect">
            <a:avLst/>
          </a:prstGeom>
          <a:noFill/>
        </p:spPr>
        <p:txBody>
          <a:bodyPr wrap="square" rtlCol="0">
            <a:spAutoFit/>
          </a:bodyPr>
          <a:lstStyle/>
          <a:p>
            <a:pPr lvl="0" algn="ctr">
              <a:defRPr/>
            </a:pPr>
            <a:r>
              <a:rPr kumimoji="0" lang="en-US" sz="2000" b="0" i="0" u="none" strike="noStrike" kern="1200" cap="none" spc="0" normalizeH="0" baseline="0" noProof="0" dirty="0">
                <a:ln>
                  <a:noFill/>
                </a:ln>
                <a:effectLst/>
                <a:uLnTx/>
                <a:uFillTx/>
                <a:latin typeface="Century Gothic"/>
                <a:ea typeface="+mn-ea"/>
                <a:cs typeface="+mn-cs"/>
              </a:rPr>
              <a:t>[</a:t>
            </a:r>
            <a:r>
              <a:rPr lang="en-US" sz="2000" dirty="0"/>
              <a:t>leve</a:t>
            </a:r>
            <a:r>
              <a:rPr lang="en-US" sz="2000" dirty="0">
                <a:latin typeface="Century Gothic"/>
              </a:rPr>
              <a:t>l</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14" name="TextBox 13"/>
          <p:cNvSpPr txBox="1"/>
          <p:nvPr/>
        </p:nvSpPr>
        <p:spPr>
          <a:xfrm>
            <a:off x="3431969" y="1569778"/>
            <a:ext cx="1653504" cy="58477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el </a:t>
            </a:r>
            <a:r>
              <a:rPr kumimoji="0" lang="en-US" sz="3200" b="0" i="0" u="none" strike="noStrike" kern="1200" cap="none" spc="0" normalizeH="0" baseline="0" noProof="0" dirty="0" err="1">
                <a:ln>
                  <a:noFill/>
                </a:ln>
                <a:effectLst/>
                <a:uLnTx/>
                <a:uFillTx/>
                <a:latin typeface="Century Gothic"/>
                <a:ea typeface="+mn-ea"/>
                <a:cs typeface="+mn-cs"/>
              </a:rPr>
              <a:t>nivel</a:t>
            </a:r>
            <a:endParaRPr kumimoji="0" lang="en-US" sz="3200" b="0" i="0" u="none" strike="noStrike" kern="1200" cap="none" spc="0" normalizeH="0" baseline="0" noProof="0" dirty="0">
              <a:ln>
                <a:noFill/>
              </a:ln>
              <a:effectLst/>
              <a:uLnTx/>
              <a:uFillTx/>
              <a:latin typeface="Century Gothic"/>
              <a:ea typeface="+mn-ea"/>
              <a:cs typeface="+mn-cs"/>
            </a:endParaRPr>
          </a:p>
        </p:txBody>
      </p:sp>
      <p:sp>
        <p:nvSpPr>
          <p:cNvPr id="15" name="TextBox 14"/>
          <p:cNvSpPr txBox="1"/>
          <p:nvPr/>
        </p:nvSpPr>
        <p:spPr>
          <a:xfrm>
            <a:off x="3431969" y="3302033"/>
            <a:ext cx="2158742" cy="58477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 Tierra</a:t>
            </a:r>
          </a:p>
        </p:txBody>
      </p:sp>
      <p:sp>
        <p:nvSpPr>
          <p:cNvPr id="16" name="TextBox 15"/>
          <p:cNvSpPr txBox="1"/>
          <p:nvPr/>
        </p:nvSpPr>
        <p:spPr>
          <a:xfrm>
            <a:off x="408739" y="4213148"/>
            <a:ext cx="30232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entury Gothic"/>
                <a:ea typeface="+mn-ea"/>
                <a:cs typeface="+mn-cs"/>
              </a:rPr>
              <a:t>[Earth</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17" name="TextBox 16"/>
          <p:cNvSpPr txBox="1"/>
          <p:nvPr/>
        </p:nvSpPr>
        <p:spPr>
          <a:xfrm>
            <a:off x="3431968" y="5034287"/>
            <a:ext cx="1791296" cy="58477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a:t>
            </a:r>
            <a:r>
              <a:rPr kumimoji="0" lang="en-US" sz="3200" b="0" i="0" u="none" strike="noStrike" kern="1200" cap="none" spc="0" normalizeH="0" noProof="0" dirty="0">
                <a:ln>
                  <a:noFill/>
                </a:ln>
                <a:effectLst/>
                <a:uLnTx/>
                <a:uFillTx/>
                <a:latin typeface="Century Gothic"/>
                <a:ea typeface="+mn-ea"/>
                <a:cs typeface="+mn-cs"/>
              </a:rPr>
              <a:t> luz</a:t>
            </a:r>
            <a:endParaRPr kumimoji="0" lang="en-US" sz="3200" b="0" i="0" u="none" strike="noStrike" kern="1200" cap="none" spc="0" normalizeH="0" baseline="0" noProof="0" dirty="0">
              <a:ln>
                <a:noFill/>
              </a:ln>
              <a:effectLst/>
              <a:uLnTx/>
              <a:uFillTx/>
              <a:latin typeface="Century Gothic"/>
              <a:ea typeface="+mn-ea"/>
              <a:cs typeface="+mn-cs"/>
            </a:endParaRPr>
          </a:p>
        </p:txBody>
      </p:sp>
      <p:sp>
        <p:nvSpPr>
          <p:cNvPr id="18" name="TextBox 17"/>
          <p:cNvSpPr txBox="1"/>
          <p:nvPr/>
        </p:nvSpPr>
        <p:spPr>
          <a:xfrm>
            <a:off x="780484" y="5873439"/>
            <a:ext cx="22797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[light]</a:t>
            </a:r>
          </a:p>
        </p:txBody>
      </p:sp>
      <p:sp>
        <p:nvSpPr>
          <p:cNvPr id="19" name="TextBox 18"/>
          <p:cNvSpPr txBox="1"/>
          <p:nvPr/>
        </p:nvSpPr>
        <p:spPr>
          <a:xfrm>
            <a:off x="8841826" y="1260869"/>
            <a:ext cx="207215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Century Gothic"/>
              </a:rPr>
              <a:t>muerto</a:t>
            </a:r>
            <a:r>
              <a:rPr lang="en-US" sz="3200" dirty="0">
                <a:latin typeface="Century Gothic"/>
              </a:rPr>
              <a:t>/a</a:t>
            </a:r>
            <a:endParaRPr kumimoji="0" lang="en-US" sz="3200" b="0" i="0" u="none" strike="noStrike" kern="1200" cap="none" spc="0" normalizeH="0" baseline="0" noProof="0" dirty="0">
              <a:ln>
                <a:noFill/>
              </a:ln>
              <a:effectLst/>
              <a:uLnTx/>
              <a:uFillTx/>
              <a:latin typeface="Century Gothic"/>
            </a:endParaRPr>
          </a:p>
        </p:txBody>
      </p:sp>
      <p:sp>
        <p:nvSpPr>
          <p:cNvPr id="20" name="TextBox 19"/>
          <p:cNvSpPr txBox="1"/>
          <p:nvPr/>
        </p:nvSpPr>
        <p:spPr>
          <a:xfrm>
            <a:off x="8652436" y="3262995"/>
            <a:ext cx="226154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 </a:t>
            </a:r>
            <a:r>
              <a:rPr kumimoji="0" lang="en-US" sz="3200" b="0" i="0" u="none" strike="noStrike" kern="1200" cap="none" spc="0" normalizeH="0" baseline="0" noProof="0" dirty="0" err="1">
                <a:ln>
                  <a:noFill/>
                </a:ln>
                <a:effectLst/>
                <a:uLnTx/>
                <a:uFillTx/>
                <a:latin typeface="Century Gothic"/>
                <a:ea typeface="+mn-ea"/>
                <a:cs typeface="+mn-cs"/>
              </a:rPr>
              <a:t>muerte</a:t>
            </a:r>
            <a:endParaRPr kumimoji="0" lang="en-US" sz="3200" b="0" i="0" u="none" strike="noStrike" kern="1200" cap="none" spc="0" normalizeH="0" baseline="0" noProof="0" dirty="0">
              <a:ln>
                <a:noFill/>
              </a:ln>
              <a:effectLst/>
              <a:uLnTx/>
              <a:uFillTx/>
              <a:latin typeface="Century Gothic"/>
              <a:ea typeface="+mn-ea"/>
              <a:cs typeface="+mn-cs"/>
            </a:endParaRPr>
          </a:p>
        </p:txBody>
      </p:sp>
      <p:sp>
        <p:nvSpPr>
          <p:cNvPr id="21" name="TextBox 20"/>
          <p:cNvSpPr txBox="1"/>
          <p:nvPr/>
        </p:nvSpPr>
        <p:spPr>
          <a:xfrm>
            <a:off x="8652436" y="5034287"/>
            <a:ext cx="30777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Century Gothic"/>
              </a:rPr>
              <a:t>la </a:t>
            </a:r>
            <a:r>
              <a:rPr lang="en-US" sz="3200" dirty="0" err="1">
                <a:latin typeface="Century Gothic"/>
              </a:rPr>
              <a:t>comunidad</a:t>
            </a:r>
            <a:endParaRPr kumimoji="0" lang="en-US" sz="3200" b="0" i="0" u="none" strike="noStrike" kern="1200" cap="none" spc="0" normalizeH="0" baseline="0" noProof="0" dirty="0">
              <a:ln>
                <a:noFill/>
              </a:ln>
              <a:effectLst/>
              <a:uLnTx/>
              <a:uFillTx/>
              <a:latin typeface="Century Gothic"/>
            </a:endParaRPr>
          </a:p>
        </p:txBody>
      </p:sp>
      <p:sp>
        <p:nvSpPr>
          <p:cNvPr id="23" name="TextBox 22"/>
          <p:cNvSpPr txBox="1"/>
          <p:nvPr/>
        </p:nvSpPr>
        <p:spPr>
          <a:xfrm>
            <a:off x="6370440" y="2056238"/>
            <a:ext cx="2261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[dead]</a:t>
            </a:r>
          </a:p>
        </p:txBody>
      </p:sp>
      <p:sp>
        <p:nvSpPr>
          <p:cNvPr id="25" name="TextBox 24"/>
          <p:cNvSpPr txBox="1"/>
          <p:nvPr/>
        </p:nvSpPr>
        <p:spPr>
          <a:xfrm>
            <a:off x="6130851" y="4091468"/>
            <a:ext cx="280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[death]</a:t>
            </a: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8147422" y="2380605"/>
            <a:ext cx="3883585" cy="1493093"/>
          </a:xfrm>
          <a:prstGeom prst="wedgeRoundRectCallout">
            <a:avLst>
              <a:gd name="adj1" fmla="val 19156"/>
              <a:gd name="adj2" fmla="val -6988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tx1"/>
                </a:solidFill>
                <a:effectLst/>
                <a:uLnTx/>
                <a:uFillTx/>
                <a:latin typeface="Century Gothic"/>
                <a:ea typeface="+mn-ea"/>
                <a:cs typeface="+mn-cs"/>
              </a:rPr>
              <a:t>‘</a:t>
            </a:r>
            <a:r>
              <a:rPr kumimoji="0" lang="en-GB" sz="2000" b="1" u="none" strike="noStrike" kern="1200" cap="none" spc="0" normalizeH="0" baseline="0" noProof="0" dirty="0" err="1">
                <a:ln>
                  <a:noFill/>
                </a:ln>
                <a:solidFill>
                  <a:schemeClr val="tx1"/>
                </a:solidFill>
                <a:effectLst/>
                <a:uLnTx/>
                <a:uFillTx/>
                <a:latin typeface="Century Gothic"/>
                <a:ea typeface="+mn-ea"/>
                <a:cs typeface="+mn-cs"/>
              </a:rPr>
              <a:t>Muerto</a:t>
            </a:r>
            <a:r>
              <a:rPr kumimoji="0" lang="en-GB" sz="2000" b="1" u="none" strike="noStrike" kern="1200" cap="none" spc="0" normalizeH="0" baseline="0" noProof="0" dirty="0">
                <a:ln>
                  <a:noFill/>
                </a:ln>
                <a:solidFill>
                  <a:schemeClr val="tx1"/>
                </a:solidFill>
                <a:effectLst/>
                <a:uLnTx/>
                <a:uFillTx/>
                <a:latin typeface="Century Gothic"/>
                <a:ea typeface="+mn-ea"/>
                <a:cs typeface="+mn-cs"/>
              </a:rPr>
              <a:t>/a</a:t>
            </a:r>
            <a:r>
              <a:rPr kumimoji="0" lang="en-GB" sz="2000" b="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u="none" strike="noStrike" kern="1200" cap="none" spc="0" normalizeH="0" baseline="0" noProof="0">
                <a:ln>
                  <a:noFill/>
                </a:ln>
                <a:solidFill>
                  <a:schemeClr val="tx1"/>
                </a:solidFill>
                <a:effectLst/>
                <a:uLnTx/>
                <a:uFillTx/>
                <a:latin typeface="Century Gothic"/>
                <a:ea typeface="+mn-ea"/>
                <a:cs typeface="+mn-cs"/>
              </a:rPr>
              <a:t>can </a:t>
            </a:r>
            <a:r>
              <a:rPr kumimoji="0" lang="en-GB" sz="2000" b="0" u="none" strike="noStrike" kern="1200" cap="none" spc="0" normalizeH="0" noProof="0">
                <a:ln>
                  <a:noFill/>
                </a:ln>
                <a:solidFill>
                  <a:schemeClr val="tx1"/>
                </a:solidFill>
                <a:effectLst/>
                <a:uLnTx/>
                <a:uFillTx/>
                <a:latin typeface="Century Gothic"/>
                <a:ea typeface="+mn-ea"/>
                <a:cs typeface="+mn-cs"/>
              </a:rPr>
              <a:t>also </a:t>
            </a:r>
            <a:r>
              <a:rPr kumimoji="0" lang="en-GB" sz="2000" b="0" u="none" strike="noStrike" kern="1200" cap="none" spc="0" normalizeH="0" noProof="0" dirty="0">
                <a:ln>
                  <a:noFill/>
                </a:ln>
                <a:solidFill>
                  <a:schemeClr val="tx1"/>
                </a:solidFill>
                <a:effectLst/>
                <a:uLnTx/>
                <a:uFillTx/>
                <a:latin typeface="Century Gothic"/>
                <a:ea typeface="+mn-ea"/>
                <a:cs typeface="+mn-cs"/>
              </a:rPr>
              <a:t>be used as </a:t>
            </a:r>
            <a:r>
              <a:rPr kumimoji="0" lang="en-GB" sz="2000" b="0" u="none" strike="noStrike" kern="1200" cap="none" spc="0" normalizeH="0" noProof="0">
                <a:ln>
                  <a:noFill/>
                </a:ln>
                <a:solidFill>
                  <a:schemeClr val="tx1"/>
                </a:solidFill>
                <a:effectLst/>
                <a:uLnTx/>
                <a:uFillTx/>
                <a:latin typeface="Century Gothic"/>
                <a:ea typeface="+mn-ea"/>
                <a:cs typeface="+mn-cs"/>
              </a:rPr>
              <a:t>a </a:t>
            </a:r>
            <a:r>
              <a:rPr kumimoji="0" lang="en-GB" sz="2000" b="1" i="1" u="none" strike="noStrike" kern="1200" cap="none" spc="0" normalizeH="0" noProof="0">
                <a:ln>
                  <a:noFill/>
                </a:ln>
                <a:solidFill>
                  <a:schemeClr val="tx1"/>
                </a:solidFill>
                <a:effectLst/>
                <a:uLnTx/>
                <a:uFillTx/>
                <a:latin typeface="Century Gothic"/>
                <a:ea typeface="+mn-ea"/>
                <a:cs typeface="+mn-cs"/>
              </a:rPr>
              <a:t>noun</a:t>
            </a:r>
            <a:r>
              <a:rPr kumimoji="0" lang="en-GB" sz="2000" b="0" u="none" strike="noStrike" kern="1200" cap="none" spc="0" normalizeH="0" noProof="0">
                <a:ln>
                  <a:noFill/>
                </a:ln>
                <a:solidFill>
                  <a:schemeClr val="tx1"/>
                </a:solidFill>
                <a:effectLst/>
                <a:uLnTx/>
                <a:uFillTx/>
                <a:latin typeface="Century Gothic"/>
                <a:ea typeface="+mn-ea"/>
                <a:cs typeface="+mn-cs"/>
              </a:rPr>
              <a:t> with the meaning ‘dead person’ (m/f).</a:t>
            </a:r>
            <a:endParaRPr kumimoji="0" lang="en-GB" sz="2000" b="0" u="none" strike="noStrike" kern="1200" cap="none" spc="0" normalizeH="0" baseline="0" noProof="0" dirty="0">
              <a:ln>
                <a:noFill/>
              </a:ln>
              <a:solidFill>
                <a:schemeClr val="tx1"/>
              </a:solidFill>
              <a:effectLst/>
              <a:uLnTx/>
              <a:uFillTx/>
              <a:latin typeface="Century Gothic"/>
              <a:ea typeface="+mn-ea"/>
              <a:cs typeface="+mn-cs"/>
            </a:endParaRPr>
          </a:p>
        </p:txBody>
      </p:sp>
      <p:pic>
        <p:nvPicPr>
          <p:cNvPr id="9" name="Imagen 8">
            <a:extLst>
              <a:ext uri="{FF2B5EF4-FFF2-40B4-BE49-F238E27FC236}">
                <a16:creationId xmlns:a16="http://schemas.microsoft.com/office/drawing/2014/main" id="{8F8E23BD-E8E7-4B47-B815-50C6F26EB7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8573" y="2886943"/>
            <a:ext cx="1292419" cy="1296112"/>
          </a:xfrm>
          <a:prstGeom prst="rect">
            <a:avLst/>
          </a:prstGeom>
        </p:spPr>
      </p:pic>
      <p:pic>
        <p:nvPicPr>
          <p:cNvPr id="28" name="Imagen 27">
            <a:extLst>
              <a:ext uri="{FF2B5EF4-FFF2-40B4-BE49-F238E27FC236}">
                <a16:creationId xmlns:a16="http://schemas.microsoft.com/office/drawing/2014/main" id="{8DFCC1E7-5D28-544A-846D-61E76BF0AF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8168" y="4813295"/>
            <a:ext cx="1176244" cy="1109664"/>
          </a:xfrm>
          <a:prstGeom prst="rect">
            <a:avLst/>
          </a:prstGeom>
        </p:spPr>
      </p:pic>
      <p:pic>
        <p:nvPicPr>
          <p:cNvPr id="29" name="Imagen 28">
            <a:extLst>
              <a:ext uri="{FF2B5EF4-FFF2-40B4-BE49-F238E27FC236}">
                <a16:creationId xmlns:a16="http://schemas.microsoft.com/office/drawing/2014/main" id="{A97492A7-5A20-7C4B-877B-F7888E8783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4985" y="432238"/>
            <a:ext cx="2072153" cy="1624000"/>
          </a:xfrm>
          <a:prstGeom prst="rect">
            <a:avLst/>
          </a:prstGeom>
        </p:spPr>
      </p:pic>
      <p:pic>
        <p:nvPicPr>
          <p:cNvPr id="30" name="Imagen 29">
            <a:extLst>
              <a:ext uri="{FF2B5EF4-FFF2-40B4-BE49-F238E27FC236}">
                <a16:creationId xmlns:a16="http://schemas.microsoft.com/office/drawing/2014/main" id="{53C2F0F7-1242-7641-ACB3-1F69B00E66FC}"/>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069" b="98836" l="854" r="98171">
                        <a14:foregroundMark x1="69878" y1="7831" x2="69024" y2="9101"/>
                        <a14:foregroundMark x1="30122" y1="7513" x2="24024" y2="14815"/>
                        <a14:foregroundMark x1="29512" y1="3069" x2="29878" y2="4974"/>
                        <a14:foregroundMark x1="10122" y1="30899" x2="4634" y2="44550"/>
                        <a14:foregroundMark x1="87317" y1="57354" x2="94268" y2="62857"/>
                        <a14:foregroundMark x1="96098" y1="65714" x2="98171" y2="67407"/>
                        <a14:foregroundMark x1="1463" y1="48254" x2="854" y2="54286"/>
                        <a14:foregroundMark x1="63902" y1="88360" x2="65854" y2="98836"/>
                      </a14:backgroundRemoval>
                    </a14:imgEffect>
                  </a14:imgLayer>
                </a14:imgProps>
              </a:ext>
              <a:ext uri="{28A0092B-C50C-407E-A947-70E740481C1C}">
                <a14:useLocalDpi xmlns:a14="http://schemas.microsoft.com/office/drawing/2010/main"/>
              </a:ext>
            </a:extLst>
          </a:blip>
          <a:stretch>
            <a:fillRect/>
          </a:stretch>
        </p:blipFill>
        <p:spPr>
          <a:xfrm>
            <a:off x="6763369" y="2558104"/>
            <a:ext cx="1292419" cy="1487858"/>
          </a:xfrm>
          <a:prstGeom prst="rect">
            <a:avLst/>
          </a:prstGeom>
        </p:spPr>
      </p:pic>
      <p:pic>
        <p:nvPicPr>
          <p:cNvPr id="31" name="Imagen 30">
            <a:extLst>
              <a:ext uri="{FF2B5EF4-FFF2-40B4-BE49-F238E27FC236}">
                <a16:creationId xmlns:a16="http://schemas.microsoft.com/office/drawing/2014/main" id="{D3FDB229-C72D-AF41-9706-35FD8E290744}"/>
              </a:ext>
            </a:extLst>
          </p:cNvPr>
          <p:cNvPicPr>
            <a:picLocks noChangeAspect="1"/>
          </p:cNvPicPr>
          <p:nvPr/>
        </p:nvPicPr>
        <p:blipFill>
          <a:blip r:embed="rId8"/>
          <a:stretch>
            <a:fillRect/>
          </a:stretch>
        </p:blipFill>
        <p:spPr>
          <a:xfrm>
            <a:off x="6431194" y="4730175"/>
            <a:ext cx="2279737" cy="1511140"/>
          </a:xfrm>
          <a:prstGeom prst="rect">
            <a:avLst/>
          </a:prstGeom>
        </p:spPr>
      </p:pic>
      <p:sp>
        <p:nvSpPr>
          <p:cNvPr id="32" name="CuadroTexto 31">
            <a:extLst>
              <a:ext uri="{FF2B5EF4-FFF2-40B4-BE49-F238E27FC236}">
                <a16:creationId xmlns:a16="http://schemas.microsoft.com/office/drawing/2014/main" id="{A9539E12-821B-FD43-B518-B58EF9ADBB97}"/>
              </a:ext>
            </a:extLst>
          </p:cNvPr>
          <p:cNvSpPr txBox="1"/>
          <p:nvPr/>
        </p:nvSpPr>
        <p:spPr>
          <a:xfrm>
            <a:off x="887873" y="1335168"/>
            <a:ext cx="2013821" cy="1015663"/>
          </a:xfrm>
          <a:prstGeom prst="rect">
            <a:avLst/>
          </a:prstGeom>
          <a:noFill/>
        </p:spPr>
        <p:txBody>
          <a:bodyPr wrap="none" rtlCol="0">
            <a:spAutoFit/>
          </a:bodyPr>
          <a:lstStyle/>
          <a:p>
            <a:r>
              <a:rPr lang="es-GB" sz="6000" dirty="0">
                <a:latin typeface="Cooper Black" panose="0208090404030B020404" pitchFamily="18" charset="77"/>
              </a:rPr>
              <a:t>level</a:t>
            </a:r>
            <a:endParaRPr lang="es-GB" sz="6600" dirty="0">
              <a:latin typeface="Cooper Black" panose="0208090404030B020404" pitchFamily="18" charset="77"/>
            </a:endParaRPr>
          </a:p>
        </p:txBody>
      </p:sp>
      <p:sp>
        <p:nvSpPr>
          <p:cNvPr id="24" name="Llamada rectangular redondeada 27">
            <a:extLst>
              <a:ext uri="{FF2B5EF4-FFF2-40B4-BE49-F238E27FC236}">
                <a16:creationId xmlns:a16="http://schemas.microsoft.com/office/drawing/2014/main" id="{B2B9E101-9EBA-0C43-AD8B-4B523301205C}"/>
              </a:ext>
            </a:extLst>
          </p:cNvPr>
          <p:cNvSpPr/>
          <p:nvPr/>
        </p:nvSpPr>
        <p:spPr>
          <a:xfrm>
            <a:off x="2540992" y="3937824"/>
            <a:ext cx="4236441" cy="1045447"/>
          </a:xfrm>
          <a:prstGeom prst="wedgeRoundRectCallout">
            <a:avLst>
              <a:gd name="adj1" fmla="val 1471"/>
              <a:gd name="adj2" fmla="val 7023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latin typeface="Century Gothic"/>
              </a:rPr>
              <a:t>Remember, the </a:t>
            </a:r>
            <a:r>
              <a:rPr lang="en-GB" sz="2000" dirty="0">
                <a:solidFill>
                  <a:schemeClr val="tx1"/>
                </a:solidFill>
                <a:latin typeface="Century Gothic"/>
              </a:rPr>
              <a:t>plural of words ending in </a:t>
            </a:r>
            <a:r>
              <a:rPr lang="en-GB" sz="2000" b="1" dirty="0">
                <a:solidFill>
                  <a:schemeClr val="tx1"/>
                </a:solidFill>
                <a:latin typeface="Century Gothic"/>
              </a:rPr>
              <a:t>–z </a:t>
            </a:r>
            <a:r>
              <a:rPr lang="en-GB" sz="2000" dirty="0">
                <a:solidFill>
                  <a:schemeClr val="tx1"/>
                </a:solidFill>
                <a:latin typeface="Century Gothic"/>
              </a:rPr>
              <a:t>is –</a:t>
            </a:r>
            <a:r>
              <a:rPr lang="en-GB" sz="2000" b="1" dirty="0" err="1">
                <a:solidFill>
                  <a:schemeClr val="tx1"/>
                </a:solidFill>
                <a:latin typeface="Century Gothic"/>
              </a:rPr>
              <a:t>ces</a:t>
            </a:r>
            <a:r>
              <a:rPr lang="en-GB" sz="2000" dirty="0">
                <a:solidFill>
                  <a:schemeClr val="tx1"/>
                </a:solidFill>
                <a:latin typeface="Century Gothic"/>
              </a:rPr>
              <a:t>: lu</a:t>
            </a:r>
            <a:r>
              <a:rPr lang="en-GB" sz="2000" b="1" dirty="0">
                <a:solidFill>
                  <a:schemeClr val="tx1"/>
                </a:solidFill>
                <a:latin typeface="Century Gothic"/>
              </a:rPr>
              <a:t>z</a:t>
            </a:r>
            <a:r>
              <a:rPr lang="en-GB" sz="2000" dirty="0">
                <a:solidFill>
                  <a:schemeClr val="tx1"/>
                </a:solidFill>
                <a:latin typeface="Century Gothic"/>
              </a:rPr>
              <a:t> &gt; lu</a:t>
            </a:r>
            <a:r>
              <a:rPr lang="en-GB" sz="2000" b="1" dirty="0">
                <a:solidFill>
                  <a:schemeClr val="tx1"/>
                </a:solidFill>
                <a:latin typeface="Century Gothic"/>
              </a:rPr>
              <a:t>ces</a:t>
            </a:r>
            <a:r>
              <a:rPr lang="en-GB" sz="2000" dirty="0">
                <a:solidFill>
                  <a:schemeClr val="tx1"/>
                </a:solidFill>
                <a:latin typeface="Century Gothic"/>
              </a:rPr>
              <a:t>.</a:t>
            </a:r>
            <a:endParaRPr kumimoji="0" lang="en-GB" sz="2000" b="0" u="none" strike="noStrike" kern="1200" cap="none" spc="0" normalizeH="0" baseline="0" noProof="0" dirty="0">
              <a:ln>
                <a:noFill/>
              </a:ln>
              <a:solidFill>
                <a:schemeClr val="tx1"/>
              </a:solidFill>
              <a:effectLst/>
              <a:uLnTx/>
              <a:uFillTx/>
              <a:latin typeface="Century Gothic"/>
            </a:endParaRPr>
          </a:p>
        </p:txBody>
      </p:sp>
      <p:sp>
        <p:nvSpPr>
          <p:cNvPr id="27" name="Llamada rectangular redondeada 27">
            <a:extLst>
              <a:ext uri="{FF2B5EF4-FFF2-40B4-BE49-F238E27FC236}">
                <a16:creationId xmlns:a16="http://schemas.microsoft.com/office/drawing/2014/main" id="{B2B9E101-9EBA-0C43-AD8B-4B523301205C}"/>
              </a:ext>
            </a:extLst>
          </p:cNvPr>
          <p:cNvSpPr/>
          <p:nvPr/>
        </p:nvSpPr>
        <p:spPr>
          <a:xfrm>
            <a:off x="986823" y="1315356"/>
            <a:ext cx="4236441" cy="1362287"/>
          </a:xfrm>
          <a:prstGeom prst="wedgeRoundRectCallout">
            <a:avLst>
              <a:gd name="adj1" fmla="val 1471"/>
              <a:gd name="adj2" fmla="val 7023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latin typeface="Century Gothic"/>
              </a:rPr>
              <a:t>When ‘</a:t>
            </a:r>
            <a:r>
              <a:rPr lang="en-GB" sz="2000" b="1">
                <a:solidFill>
                  <a:schemeClr val="tx1"/>
                </a:solidFill>
                <a:latin typeface="Century Gothic"/>
              </a:rPr>
              <a:t>E</a:t>
            </a:r>
            <a:r>
              <a:rPr lang="en-GB" sz="2000">
                <a:solidFill>
                  <a:schemeClr val="tx1"/>
                </a:solidFill>
                <a:latin typeface="Century Gothic"/>
              </a:rPr>
              <a:t>arth’ and ‘</a:t>
            </a:r>
            <a:r>
              <a:rPr lang="en-GB" sz="2000" b="1">
                <a:solidFill>
                  <a:schemeClr val="tx1"/>
                </a:solidFill>
                <a:latin typeface="Century Gothic"/>
              </a:rPr>
              <a:t>T</a:t>
            </a:r>
            <a:r>
              <a:rPr lang="en-GB" sz="2000">
                <a:solidFill>
                  <a:schemeClr val="tx1"/>
                </a:solidFill>
                <a:latin typeface="Century Gothic"/>
              </a:rPr>
              <a:t>ierra’ are used for the planet, they start with a capital letter. </a:t>
            </a:r>
            <a:endParaRPr kumimoji="0" lang="en-GB" sz="2000" b="0" u="none" strike="noStrike" kern="1200" cap="none" spc="0" normalizeH="0" baseline="0" noProof="0" dirty="0">
              <a:ln>
                <a:noFill/>
              </a:ln>
              <a:solidFill>
                <a:schemeClr val="tx1"/>
              </a:solidFill>
              <a:effectLst/>
              <a:uLnTx/>
              <a:uFillTx/>
              <a:latin typeface="Century Gothic"/>
            </a:endParaRPr>
          </a:p>
        </p:txBody>
      </p:sp>
    </p:spTree>
    <p:extLst>
      <p:ext uri="{BB962C8B-B14F-4D97-AF65-F5344CB8AC3E}">
        <p14:creationId xmlns:p14="http://schemas.microsoft.com/office/powerpoint/2010/main" val="19450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9"/>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2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3" grpId="0"/>
      <p:bldP spid="23" grpId="1"/>
      <p:bldP spid="25" grpId="0"/>
      <p:bldP spid="25" grpId="1"/>
      <p:bldP spid="26" grpId="0" animBg="1"/>
      <p:bldP spid="26" grpId="1" animBg="1"/>
      <p:bldP spid="32" grpId="0"/>
      <p:bldP spid="32" grpId="1"/>
      <p:bldP spid="24" grpId="0" animBg="1"/>
      <p:bldP spid="2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54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994900" y="258166"/>
            <a:ext cx="1933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1078757" y="1030037"/>
            <a:ext cx="952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[2/2]</a:t>
            </a:r>
          </a:p>
        </p:txBody>
      </p:sp>
      <p:sp>
        <p:nvSpPr>
          <p:cNvPr id="14" name="TextBox 13"/>
          <p:cNvSpPr txBox="1"/>
          <p:nvPr/>
        </p:nvSpPr>
        <p:spPr>
          <a:xfrm>
            <a:off x="2826528" y="1569778"/>
            <a:ext cx="28534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 </a:t>
            </a:r>
            <a:r>
              <a:rPr kumimoji="0" lang="en-US" sz="3200" b="0" i="0" u="none" strike="noStrike" kern="1200" cap="none" spc="0" normalizeH="0" baseline="0" noProof="0" dirty="0" err="1">
                <a:ln>
                  <a:noFill/>
                </a:ln>
                <a:effectLst/>
                <a:uLnTx/>
                <a:uFillTx/>
                <a:latin typeface="Century Gothic"/>
                <a:ea typeface="+mn-ea"/>
                <a:cs typeface="+mn-cs"/>
              </a:rPr>
              <a:t>costumbre</a:t>
            </a:r>
            <a:endParaRPr kumimoji="0" lang="en-US" sz="3200" b="0" i="0" u="none" strike="noStrike" kern="1200" cap="none" spc="0" normalizeH="0" baseline="0" noProof="0" dirty="0">
              <a:ln>
                <a:noFill/>
              </a:ln>
              <a:effectLst/>
              <a:uLnTx/>
              <a:uFillTx/>
              <a:latin typeface="Century Gothic"/>
              <a:ea typeface="+mn-ea"/>
              <a:cs typeface="+mn-cs"/>
            </a:endParaRPr>
          </a:p>
        </p:txBody>
      </p:sp>
      <p:sp>
        <p:nvSpPr>
          <p:cNvPr id="15" name="TextBox 14"/>
          <p:cNvSpPr txBox="1"/>
          <p:nvPr/>
        </p:nvSpPr>
        <p:spPr>
          <a:xfrm>
            <a:off x="3476531" y="3207343"/>
            <a:ext cx="261804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 forma</a:t>
            </a:r>
          </a:p>
        </p:txBody>
      </p:sp>
      <p:sp>
        <p:nvSpPr>
          <p:cNvPr id="17" name="TextBox 16"/>
          <p:cNvSpPr txBox="1"/>
          <p:nvPr/>
        </p:nvSpPr>
        <p:spPr>
          <a:xfrm>
            <a:off x="3216575" y="5034287"/>
            <a:ext cx="2750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entury Gothic"/>
                <a:ea typeface="+mn-ea"/>
                <a:cs typeface="+mn-cs"/>
              </a:rPr>
              <a:t>mexicano</a:t>
            </a:r>
            <a:r>
              <a:rPr kumimoji="0" lang="en-US" sz="3200" b="0" i="0" u="none" strike="noStrike" kern="1200" cap="none" spc="0" normalizeH="0" baseline="0" noProof="0" dirty="0">
                <a:ln>
                  <a:noFill/>
                </a:ln>
                <a:effectLst/>
                <a:uLnTx/>
                <a:uFillTx/>
                <a:latin typeface="Century Gothic"/>
                <a:ea typeface="+mn-ea"/>
                <a:cs typeface="+mn-cs"/>
              </a:rPr>
              <a:t>/a</a:t>
            </a:r>
          </a:p>
        </p:txBody>
      </p:sp>
      <p:sp>
        <p:nvSpPr>
          <p:cNvPr id="18" name="TextBox 17"/>
          <p:cNvSpPr txBox="1"/>
          <p:nvPr/>
        </p:nvSpPr>
        <p:spPr>
          <a:xfrm>
            <a:off x="82285" y="5920195"/>
            <a:ext cx="4917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[Mexican (adj),</a:t>
            </a:r>
            <a:r>
              <a:rPr kumimoji="0" lang="en-US" sz="2000" b="0" i="0" u="none" strike="noStrike" kern="1200" cap="none" spc="0" normalizeH="0" noProof="0" dirty="0">
                <a:ln>
                  <a:noFill/>
                </a:ln>
                <a:effectLst/>
                <a:uLnTx/>
                <a:uFillTx/>
                <a:latin typeface="Century Gothic"/>
                <a:ea typeface="+mn-ea"/>
                <a:cs typeface="+mn-cs"/>
              </a:rPr>
              <a:t> Mexican person (m/f)</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19" name="TextBox 18"/>
          <p:cNvSpPr txBox="1"/>
          <p:nvPr/>
        </p:nvSpPr>
        <p:spPr>
          <a:xfrm>
            <a:off x="8979747" y="860759"/>
            <a:ext cx="207215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especial</a:t>
            </a:r>
          </a:p>
        </p:txBody>
      </p:sp>
      <p:sp>
        <p:nvSpPr>
          <p:cNvPr id="20" name="TextBox 19"/>
          <p:cNvSpPr txBox="1"/>
          <p:nvPr/>
        </p:nvSpPr>
        <p:spPr>
          <a:xfrm>
            <a:off x="8979747" y="2416622"/>
            <a:ext cx="226154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entury Gothic"/>
                <a:ea typeface="+mn-ea"/>
                <a:cs typeface="+mn-cs"/>
              </a:rPr>
              <a:t>la hora</a:t>
            </a:r>
          </a:p>
        </p:txBody>
      </p:sp>
      <p:sp>
        <p:nvSpPr>
          <p:cNvPr id="21" name="TextBox 20"/>
          <p:cNvSpPr txBox="1"/>
          <p:nvPr/>
        </p:nvSpPr>
        <p:spPr>
          <a:xfrm>
            <a:off x="8979747" y="3972485"/>
            <a:ext cx="2072152"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Century Gothic"/>
              </a:rPr>
              <a:t>único</a:t>
            </a:r>
            <a:r>
              <a:rPr lang="en-US" sz="3200" dirty="0">
                <a:latin typeface="Century Gothic"/>
              </a:rPr>
              <a:t>/a</a:t>
            </a:r>
            <a:endParaRPr kumimoji="0" lang="en-US" sz="3200" b="0" i="0" u="none" strike="noStrike" kern="1200" cap="none" spc="0" normalizeH="0" baseline="0" noProof="0" dirty="0">
              <a:ln>
                <a:noFill/>
              </a:ln>
              <a:effectLst/>
              <a:uLnTx/>
              <a:uFillTx/>
              <a:latin typeface="Century Gothic"/>
            </a:endParaRPr>
          </a:p>
        </p:txBody>
      </p:sp>
      <p:sp>
        <p:nvSpPr>
          <p:cNvPr id="25" name="TextBox 24"/>
          <p:cNvSpPr txBox="1"/>
          <p:nvPr/>
        </p:nvSpPr>
        <p:spPr>
          <a:xfrm>
            <a:off x="6008465" y="3099621"/>
            <a:ext cx="280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[hour,</a:t>
            </a:r>
            <a:r>
              <a:rPr kumimoji="0" lang="en-US" sz="2000" b="0" i="0" u="none" strike="noStrike" kern="1200" cap="none" spc="0" normalizeH="0" noProof="0" dirty="0">
                <a:ln>
                  <a:noFill/>
                </a:ln>
                <a:effectLst/>
                <a:uLnTx/>
                <a:uFillTx/>
                <a:latin typeface="Century Gothic"/>
                <a:ea typeface="+mn-ea"/>
                <a:cs typeface="+mn-cs"/>
              </a:rPr>
              <a:t> time]</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28" name="TextBox 20">
            <a:extLst>
              <a:ext uri="{FF2B5EF4-FFF2-40B4-BE49-F238E27FC236}">
                <a16:creationId xmlns:a16="http://schemas.microsoft.com/office/drawing/2014/main" id="{6A37BC47-8D72-5D4B-88E6-D248D1D30763}"/>
              </a:ext>
            </a:extLst>
          </p:cNvPr>
          <p:cNvSpPr txBox="1"/>
          <p:nvPr/>
        </p:nvSpPr>
        <p:spPr>
          <a:xfrm>
            <a:off x="8979747" y="5528349"/>
            <a:ext cx="2072152"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Century Gothic"/>
              </a:rPr>
              <a:t>venir</a:t>
            </a:r>
            <a:endParaRPr kumimoji="0" lang="en-US" sz="3200" b="0" i="0" u="none" strike="noStrike" kern="1200" cap="none" spc="0" normalizeH="0" baseline="0" noProof="0" dirty="0">
              <a:ln>
                <a:noFill/>
              </a:ln>
              <a:effectLst/>
              <a:uLnTx/>
              <a:uFillTx/>
              <a:latin typeface="Century Gothic"/>
            </a:endParaRPr>
          </a:p>
        </p:txBody>
      </p:sp>
      <p:pic>
        <p:nvPicPr>
          <p:cNvPr id="10" name="Imagen 9">
            <a:extLst>
              <a:ext uri="{FF2B5EF4-FFF2-40B4-BE49-F238E27FC236}">
                <a16:creationId xmlns:a16="http://schemas.microsoft.com/office/drawing/2014/main" id="{EA1397F8-B14E-214D-8244-F45C7B7D7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85" y="4835487"/>
            <a:ext cx="1809751" cy="1031558"/>
          </a:xfrm>
          <a:prstGeom prst="rect">
            <a:avLst/>
          </a:prstGeom>
        </p:spPr>
      </p:pic>
      <p:pic>
        <p:nvPicPr>
          <p:cNvPr id="29" name="Imagen 28">
            <a:extLst>
              <a:ext uri="{FF2B5EF4-FFF2-40B4-BE49-F238E27FC236}">
                <a16:creationId xmlns:a16="http://schemas.microsoft.com/office/drawing/2014/main" id="{7F10AAF5-3214-684F-BEF5-02CC33EE5F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171" y="1948941"/>
            <a:ext cx="1200207" cy="1200207"/>
          </a:xfrm>
          <a:prstGeom prst="rect">
            <a:avLst/>
          </a:prstGeom>
        </p:spPr>
      </p:pic>
      <p:pic>
        <p:nvPicPr>
          <p:cNvPr id="30" name="Imagen 29">
            <a:extLst>
              <a:ext uri="{FF2B5EF4-FFF2-40B4-BE49-F238E27FC236}">
                <a16:creationId xmlns:a16="http://schemas.microsoft.com/office/drawing/2014/main" id="{7D96AF30-D33E-9742-A84E-1C6B831357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5171" y="3668044"/>
            <a:ext cx="1434130" cy="1099500"/>
          </a:xfrm>
          <a:prstGeom prst="rect">
            <a:avLst/>
          </a:prstGeom>
        </p:spPr>
      </p:pic>
      <p:sp>
        <p:nvSpPr>
          <p:cNvPr id="32" name="CuadroTexto 31">
            <a:extLst>
              <a:ext uri="{FF2B5EF4-FFF2-40B4-BE49-F238E27FC236}">
                <a16:creationId xmlns:a16="http://schemas.microsoft.com/office/drawing/2014/main" id="{A1AB46B1-9D22-7A4F-A2CE-31ABBB99211F}"/>
              </a:ext>
            </a:extLst>
          </p:cNvPr>
          <p:cNvSpPr txBox="1"/>
          <p:nvPr/>
        </p:nvSpPr>
        <p:spPr>
          <a:xfrm>
            <a:off x="469985" y="1325563"/>
            <a:ext cx="2456095" cy="1323439"/>
          </a:xfrm>
          <a:prstGeom prst="rect">
            <a:avLst/>
          </a:prstGeom>
          <a:noFill/>
        </p:spPr>
        <p:txBody>
          <a:bodyPr wrap="square" rtlCol="0">
            <a:spAutoFit/>
          </a:bodyPr>
          <a:lstStyle/>
          <a:p>
            <a:r>
              <a:rPr lang="en-GB" sz="4000">
                <a:solidFill>
                  <a:schemeClr val="accent6">
                    <a:lumMod val="50000"/>
                  </a:schemeClr>
                </a:solidFill>
                <a:latin typeface="Book Antiqua" panose="02040602050305030304" pitchFamily="18" charset="0"/>
              </a:rPr>
              <a:t>c</a:t>
            </a:r>
            <a:r>
              <a:rPr lang="es-GB" sz="4000">
                <a:solidFill>
                  <a:schemeClr val="accent6">
                    <a:lumMod val="50000"/>
                  </a:schemeClr>
                </a:solidFill>
                <a:latin typeface="Book Antiqua" panose="02040602050305030304" pitchFamily="18" charset="0"/>
              </a:rPr>
              <a:t>ustom</a:t>
            </a:r>
            <a:r>
              <a:rPr lang="en-GB" sz="4000">
                <a:solidFill>
                  <a:schemeClr val="accent6">
                    <a:lumMod val="50000"/>
                  </a:schemeClr>
                </a:solidFill>
                <a:latin typeface="Book Antiqua" panose="02040602050305030304" pitchFamily="18" charset="0"/>
              </a:rPr>
              <a:t>, habit</a:t>
            </a:r>
            <a:endParaRPr lang="es-GB" sz="4000" dirty="0">
              <a:solidFill>
                <a:schemeClr val="accent6">
                  <a:lumMod val="50000"/>
                </a:schemeClr>
              </a:solidFill>
              <a:latin typeface="Book Antiqua" panose="02040602050305030304" pitchFamily="18" charset="0"/>
            </a:endParaRPr>
          </a:p>
        </p:txBody>
      </p:sp>
      <p:sp>
        <p:nvSpPr>
          <p:cNvPr id="33" name="CuadroTexto 32">
            <a:extLst>
              <a:ext uri="{FF2B5EF4-FFF2-40B4-BE49-F238E27FC236}">
                <a16:creationId xmlns:a16="http://schemas.microsoft.com/office/drawing/2014/main" id="{6CFEC8D4-EEFC-1146-859A-CEC29335CC50}"/>
              </a:ext>
            </a:extLst>
          </p:cNvPr>
          <p:cNvSpPr txBox="1"/>
          <p:nvPr/>
        </p:nvSpPr>
        <p:spPr>
          <a:xfrm>
            <a:off x="469985" y="3207343"/>
            <a:ext cx="1107996" cy="707886"/>
          </a:xfrm>
          <a:prstGeom prst="rect">
            <a:avLst/>
          </a:prstGeom>
          <a:noFill/>
        </p:spPr>
        <p:txBody>
          <a:bodyPr wrap="none" rtlCol="0">
            <a:spAutoFit/>
          </a:bodyPr>
          <a:lstStyle/>
          <a:p>
            <a:r>
              <a:rPr lang="es-GB" sz="4000">
                <a:solidFill>
                  <a:srgbClr val="0070C0"/>
                </a:solidFill>
                <a:latin typeface="Courier New" panose="02070309020205020404" pitchFamily="49" charset="0"/>
                <a:cs typeface="Courier New" panose="02070309020205020404" pitchFamily="49" charset="0"/>
              </a:rPr>
              <a:t>way</a:t>
            </a:r>
            <a:endParaRPr lang="es-GB" sz="4000" dirty="0">
              <a:solidFill>
                <a:srgbClr val="0070C0"/>
              </a:solidFill>
              <a:latin typeface="Courier New" panose="02070309020205020404" pitchFamily="49" charset="0"/>
              <a:cs typeface="Courier New" panose="02070309020205020404" pitchFamily="49" charset="0"/>
            </a:endParaRPr>
          </a:p>
        </p:txBody>
      </p:sp>
      <p:sp>
        <p:nvSpPr>
          <p:cNvPr id="34" name="CuadroTexto 33">
            <a:extLst>
              <a:ext uri="{FF2B5EF4-FFF2-40B4-BE49-F238E27FC236}">
                <a16:creationId xmlns:a16="http://schemas.microsoft.com/office/drawing/2014/main" id="{41027BA1-B6A9-EF43-AEED-2130628272CB}"/>
              </a:ext>
            </a:extLst>
          </p:cNvPr>
          <p:cNvSpPr txBox="1"/>
          <p:nvPr/>
        </p:nvSpPr>
        <p:spPr>
          <a:xfrm>
            <a:off x="6449533" y="737649"/>
            <a:ext cx="2122697" cy="830997"/>
          </a:xfrm>
          <a:prstGeom prst="rect">
            <a:avLst/>
          </a:prstGeom>
          <a:noFill/>
        </p:spPr>
        <p:txBody>
          <a:bodyPr wrap="none" rtlCol="0">
            <a:spAutoFit/>
          </a:bodyPr>
          <a:lstStyle/>
          <a:p>
            <a:r>
              <a:rPr lang="es-GB" sz="4800" dirty="0">
                <a:solidFill>
                  <a:srgbClr val="7030A0"/>
                </a:solidFill>
                <a:latin typeface="Comic Sans MS" panose="030F0902030302020204" pitchFamily="66" charset="0"/>
                <a:cs typeface="Courier New" panose="02070309020205020404" pitchFamily="49" charset="0"/>
              </a:rPr>
              <a:t>special</a:t>
            </a:r>
            <a:endParaRPr lang="es-GB" sz="5400" dirty="0">
              <a:solidFill>
                <a:srgbClr val="7030A0"/>
              </a:solidFill>
              <a:latin typeface="Comic Sans MS" panose="030F0902030302020204" pitchFamily="66" charset="0"/>
              <a:cs typeface="Courier New" panose="02070309020205020404" pitchFamily="49" charset="0"/>
            </a:endParaRPr>
          </a:p>
        </p:txBody>
      </p:sp>
      <p:sp>
        <p:nvSpPr>
          <p:cNvPr id="36" name="CuadroTexto 35">
            <a:extLst>
              <a:ext uri="{FF2B5EF4-FFF2-40B4-BE49-F238E27FC236}">
                <a16:creationId xmlns:a16="http://schemas.microsoft.com/office/drawing/2014/main" id="{DBEBA5EF-554B-304C-ACDF-0E750FAB41D3}"/>
              </a:ext>
            </a:extLst>
          </p:cNvPr>
          <p:cNvSpPr txBox="1"/>
          <p:nvPr/>
        </p:nvSpPr>
        <p:spPr>
          <a:xfrm>
            <a:off x="6575841" y="5262599"/>
            <a:ext cx="2623087" cy="1077218"/>
          </a:xfrm>
          <a:prstGeom prst="rect">
            <a:avLst/>
          </a:prstGeom>
          <a:noFill/>
        </p:spPr>
        <p:txBody>
          <a:bodyPr wrap="square" rtlCol="0">
            <a:spAutoFit/>
          </a:bodyPr>
          <a:lstStyle/>
          <a:p>
            <a:r>
              <a:rPr lang="es-GB" sz="3200" dirty="0">
                <a:solidFill>
                  <a:schemeClr val="accent2">
                    <a:lumMod val="75000"/>
                  </a:schemeClr>
                </a:solidFill>
                <a:latin typeface="Lucida Console" panose="020B0609040504020204" pitchFamily="49" charset="0"/>
                <a:cs typeface="Courier New" panose="02070309020205020404" pitchFamily="49" charset="0"/>
              </a:rPr>
              <a:t>to come, </a:t>
            </a:r>
          </a:p>
          <a:p>
            <a:r>
              <a:rPr lang="es-GB" sz="3200" dirty="0">
                <a:solidFill>
                  <a:schemeClr val="accent2">
                    <a:lumMod val="75000"/>
                  </a:schemeClr>
                </a:solidFill>
                <a:latin typeface="Lucida Console" panose="020B0609040504020204" pitchFamily="49" charset="0"/>
                <a:cs typeface="Courier New" panose="02070309020205020404" pitchFamily="49" charset="0"/>
              </a:rPr>
              <a:t>coming</a:t>
            </a:r>
          </a:p>
        </p:txBody>
      </p:sp>
      <p:sp>
        <p:nvSpPr>
          <p:cNvPr id="37" name="TextBox 17">
            <a:extLst>
              <a:ext uri="{FF2B5EF4-FFF2-40B4-BE49-F238E27FC236}">
                <a16:creationId xmlns:a16="http://schemas.microsoft.com/office/drawing/2014/main" id="{0C202642-7369-B64C-B871-E674C096D794}"/>
              </a:ext>
            </a:extLst>
          </p:cNvPr>
          <p:cNvSpPr txBox="1"/>
          <p:nvPr/>
        </p:nvSpPr>
        <p:spPr>
          <a:xfrm>
            <a:off x="6371483" y="4703408"/>
            <a:ext cx="21670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entury Gothic"/>
                <a:ea typeface="+mn-ea"/>
                <a:cs typeface="+mn-cs"/>
              </a:rPr>
              <a:t>[unique]</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2474417" y="3861588"/>
            <a:ext cx="4119501" cy="1047758"/>
          </a:xfrm>
          <a:prstGeom prst="wedgeRoundRectCallout">
            <a:avLst>
              <a:gd name="adj1" fmla="val 19562"/>
              <a:gd name="adj2" fmla="val -58266"/>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To say ‘the way </a:t>
            </a:r>
            <a:r>
              <a:rPr lang="en-GB" sz="2000" b="1" i="1" dirty="0">
                <a:solidFill>
                  <a:schemeClr val="tx1"/>
                </a:solidFill>
              </a:rPr>
              <a:t>of</a:t>
            </a:r>
            <a:r>
              <a:rPr lang="en-GB" sz="2000" dirty="0">
                <a:solidFill>
                  <a:schemeClr val="tx1"/>
                </a:solidFill>
              </a:rPr>
              <a:t> </a:t>
            </a:r>
            <a:r>
              <a:rPr lang="en-GB" sz="2000" b="1" i="1" dirty="0">
                <a:solidFill>
                  <a:schemeClr val="tx1"/>
                </a:solidFill>
              </a:rPr>
              <a:t>doing</a:t>
            </a:r>
            <a:r>
              <a:rPr lang="en-GB" sz="2000" dirty="0">
                <a:solidFill>
                  <a:schemeClr val="tx1"/>
                </a:solidFill>
              </a:rPr>
              <a:t> something’ in Spanish say</a:t>
            </a:r>
            <a:br>
              <a:rPr lang="en-GB" sz="2000" dirty="0">
                <a:solidFill>
                  <a:schemeClr val="tx1"/>
                </a:solidFill>
              </a:rPr>
            </a:br>
            <a:r>
              <a:rPr lang="en-GB" sz="2000" dirty="0">
                <a:solidFill>
                  <a:schemeClr val="tx1"/>
                </a:solidFill>
              </a:rPr>
              <a:t> ‘la forma </a:t>
            </a:r>
            <a:r>
              <a:rPr lang="en-GB" sz="2000" b="1" i="1" dirty="0">
                <a:solidFill>
                  <a:schemeClr val="tx1"/>
                </a:solidFill>
              </a:rPr>
              <a:t>de</a:t>
            </a:r>
            <a:r>
              <a:rPr lang="en-GB" sz="2000" dirty="0">
                <a:solidFill>
                  <a:schemeClr val="tx1"/>
                </a:solidFill>
              </a:rPr>
              <a:t> </a:t>
            </a:r>
            <a:r>
              <a:rPr lang="en-GB" sz="2000" b="1" i="1" dirty="0" err="1">
                <a:solidFill>
                  <a:schemeClr val="tx1"/>
                </a:solidFill>
              </a:rPr>
              <a:t>hacer</a:t>
            </a:r>
            <a:r>
              <a:rPr lang="en-GB" sz="2000" dirty="0">
                <a:solidFill>
                  <a:schemeClr val="tx1"/>
                </a:solidFill>
              </a:rPr>
              <a:t> </a:t>
            </a:r>
            <a:r>
              <a:rPr lang="en-GB" sz="2000" dirty="0" err="1">
                <a:solidFill>
                  <a:schemeClr val="tx1"/>
                </a:solidFill>
              </a:rPr>
              <a:t>algo</a:t>
            </a:r>
            <a:r>
              <a:rPr lang="en-GB" sz="2000" dirty="0">
                <a:solidFill>
                  <a:schemeClr val="tx1"/>
                </a:solidFill>
              </a:rPr>
              <a:t>’.</a:t>
            </a:r>
            <a:endParaRPr kumimoji="0" lang="en-GB" sz="2000" b="0" u="none" strike="noStrike" kern="1200" cap="none" spc="0" normalizeH="0" baseline="0" noProof="0" dirty="0">
              <a:ln>
                <a:noFill/>
              </a:ln>
              <a:solidFill>
                <a:schemeClr val="tx1"/>
              </a:solidFill>
              <a:effectLst/>
              <a:uLnTx/>
              <a:uFillTx/>
              <a:latin typeface="Century Gothic"/>
            </a:endParaRPr>
          </a:p>
        </p:txBody>
      </p:sp>
      <p:sp>
        <p:nvSpPr>
          <p:cNvPr id="27" name="Llamada rectangular redondeada 27">
            <a:extLst>
              <a:ext uri="{FF2B5EF4-FFF2-40B4-BE49-F238E27FC236}">
                <a16:creationId xmlns:a16="http://schemas.microsoft.com/office/drawing/2014/main" id="{E1F4E25F-10E8-2A49-8F8E-E932ED802034}"/>
              </a:ext>
            </a:extLst>
          </p:cNvPr>
          <p:cNvSpPr/>
          <p:nvPr/>
        </p:nvSpPr>
        <p:spPr>
          <a:xfrm>
            <a:off x="8229600" y="2246537"/>
            <a:ext cx="3698543" cy="2943413"/>
          </a:xfrm>
          <a:prstGeom prst="wedgeRoundRectCallout">
            <a:avLst>
              <a:gd name="adj1" fmla="val -24264"/>
              <a:gd name="adj2" fmla="val 655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solidFill>
                  <a:schemeClr val="tx1"/>
                </a:solidFill>
              </a:rPr>
              <a:t>This verb is similar to </a:t>
            </a:r>
            <a:r>
              <a:rPr lang="en-GB" sz="2000" i="1" noProof="0" dirty="0" err="1">
                <a:solidFill>
                  <a:schemeClr val="tx1"/>
                </a:solidFill>
              </a:rPr>
              <a:t>tener</a:t>
            </a:r>
            <a:r>
              <a:rPr lang="en-GB" sz="2000" i="1" noProof="0" dirty="0">
                <a:solidFill>
                  <a:schemeClr val="tx1"/>
                </a:solidFill>
              </a:rPr>
              <a:t> </a:t>
            </a:r>
            <a:r>
              <a:rPr lang="en-GB" sz="2000" noProof="0" dirty="0">
                <a:solidFill>
                  <a:schemeClr val="tx1"/>
                </a:solidFill>
              </a:rPr>
              <a:t>(</a:t>
            </a:r>
            <a:r>
              <a:rPr lang="en-GB" sz="2000" b="1" i="1" noProof="0" dirty="0">
                <a:solidFill>
                  <a:schemeClr val="tx1"/>
                </a:solidFill>
              </a:rPr>
              <a:t>e-&gt;</a:t>
            </a:r>
            <a:r>
              <a:rPr lang="en-GB" sz="2000" b="1" i="1" noProof="0" dirty="0" err="1">
                <a:solidFill>
                  <a:schemeClr val="tx1"/>
                </a:solidFill>
              </a:rPr>
              <a:t>ie</a:t>
            </a:r>
            <a:r>
              <a:rPr lang="en-GB" sz="2000" b="1" i="1" noProof="0" dirty="0">
                <a:solidFill>
                  <a:schemeClr val="tx1"/>
                </a:solidFill>
              </a:rPr>
              <a:t> </a:t>
            </a:r>
            <a:r>
              <a:rPr lang="en-GB" sz="2000" noProof="0" dirty="0">
                <a:solidFill>
                  <a:schemeClr val="tx1"/>
                </a:solidFill>
              </a:rPr>
              <a:t>for ‘you’, ‘s/he’ and ‘they’</a:t>
            </a:r>
            <a:r>
              <a:rPr lang="en-GB" sz="2000" dirty="0">
                <a:solidFill>
                  <a:schemeClr val="tx1"/>
                </a:solidFill>
              </a:rPr>
              <a:t>):</a:t>
            </a:r>
          </a:p>
          <a:p>
            <a:pPr lvl="0" algn="ctr">
              <a:defRPr/>
            </a:pPr>
            <a:endParaRPr lang="en-GB" sz="2000" dirty="0">
              <a:solidFill>
                <a:schemeClr val="tx1"/>
              </a:solidFill>
            </a:endParaRPr>
          </a:p>
          <a:p>
            <a:pPr lvl="0" algn="ctr">
              <a:defRPr/>
            </a:pPr>
            <a:endParaRPr lang="en-GB" sz="2000" dirty="0">
              <a:solidFill>
                <a:schemeClr val="tx1"/>
              </a:solidFill>
            </a:endParaRPr>
          </a:p>
          <a:p>
            <a:pPr lvl="0" algn="ctr">
              <a:defRPr/>
            </a:pPr>
            <a:endParaRPr lang="en-GB" sz="2000" dirty="0">
              <a:solidFill>
                <a:schemeClr val="tx1"/>
              </a:solidFill>
            </a:endParaRPr>
          </a:p>
          <a:p>
            <a:pPr lvl="0" algn="ctr">
              <a:defRPr/>
            </a:pPr>
            <a:endParaRPr lang="en-GB" sz="2000" dirty="0">
              <a:solidFill>
                <a:schemeClr val="tx1"/>
              </a:solidFill>
            </a:endParaRPr>
          </a:p>
          <a:p>
            <a:pPr lvl="0" algn="ctr">
              <a:defRPr/>
            </a:pPr>
            <a:endParaRPr lang="en-GB" sz="2000" dirty="0">
              <a:solidFill>
                <a:schemeClr val="tx1"/>
              </a:solidFill>
            </a:endParaRPr>
          </a:p>
          <a:p>
            <a:pPr lvl="0" algn="ctr">
              <a:defRPr/>
            </a:pPr>
            <a:endParaRPr lang="en-GB" sz="2000" noProof="0" dirty="0">
              <a:solidFill>
                <a:schemeClr val="tx1"/>
              </a:solidFill>
            </a:endParaRPr>
          </a:p>
        </p:txBody>
      </p:sp>
      <p:sp>
        <p:nvSpPr>
          <p:cNvPr id="31" name="Llamada rectangular redondeada 27">
            <a:extLst>
              <a:ext uri="{FF2B5EF4-FFF2-40B4-BE49-F238E27FC236}">
                <a16:creationId xmlns:a16="http://schemas.microsoft.com/office/drawing/2014/main" id="{9C0B035F-AD82-A84B-B1E5-11130B50B305}"/>
              </a:ext>
            </a:extLst>
          </p:cNvPr>
          <p:cNvSpPr/>
          <p:nvPr/>
        </p:nvSpPr>
        <p:spPr>
          <a:xfrm>
            <a:off x="1405702" y="5688531"/>
            <a:ext cx="4089694" cy="658161"/>
          </a:xfrm>
          <a:prstGeom prst="wedgeRoundRectCallout">
            <a:avLst>
              <a:gd name="adj1" fmla="val 19562"/>
              <a:gd name="adj2" fmla="val -6305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a:t>
            </a:r>
            <a:r>
              <a:rPr lang="en-GB" sz="2000" dirty="0" err="1">
                <a:solidFill>
                  <a:schemeClr val="tx1"/>
                </a:solidFill>
              </a:rPr>
              <a:t>Atención</a:t>
            </a:r>
            <a:r>
              <a:rPr lang="en-GB" sz="2000">
                <a:solidFill>
                  <a:schemeClr val="tx1"/>
                </a:solidFill>
              </a:rPr>
              <a:t>! Debes pronunciar la ‘x</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err="1">
                <a:solidFill>
                  <a:schemeClr val="tx1"/>
                </a:solidFill>
              </a:rPr>
              <a:t>esta</a:t>
            </a:r>
            <a:r>
              <a:rPr lang="en-GB" sz="2000">
                <a:solidFill>
                  <a:schemeClr val="tx1"/>
                </a:solidFill>
              </a:rPr>
              <a:t> palabra como </a:t>
            </a:r>
            <a:r>
              <a:rPr lang="en-GB" sz="2000" dirty="0">
                <a:solidFill>
                  <a:schemeClr val="tx1"/>
                </a:solidFill>
              </a:rPr>
              <a:t>‘j’.</a:t>
            </a:r>
            <a:endParaRPr kumimoji="0" lang="en-GB" sz="2000" b="0" u="none" strike="noStrike" kern="1200" cap="none" spc="0" normalizeH="0" baseline="0" noProof="0" dirty="0">
              <a:ln>
                <a:noFill/>
              </a:ln>
              <a:solidFill>
                <a:schemeClr val="tx1"/>
              </a:solidFill>
              <a:effectLst/>
              <a:uLnTx/>
              <a:uFillTx/>
              <a:latin typeface="Century Gothic"/>
            </a:endParaRPr>
          </a:p>
        </p:txBody>
      </p:sp>
      <p:sp>
        <p:nvSpPr>
          <p:cNvPr id="7" name="Rectangle 6"/>
          <p:cNvSpPr/>
          <p:nvPr/>
        </p:nvSpPr>
        <p:spPr>
          <a:xfrm>
            <a:off x="8262987" y="3379810"/>
            <a:ext cx="1309974" cy="400110"/>
          </a:xfrm>
          <a:prstGeom prst="rect">
            <a:avLst/>
          </a:prstGeom>
        </p:spPr>
        <p:txBody>
          <a:bodyPr wrap="none">
            <a:spAutoFit/>
          </a:bodyPr>
          <a:lstStyle/>
          <a:p>
            <a:pPr>
              <a:defRPr/>
            </a:pPr>
            <a:r>
              <a:rPr lang="en-GB" sz="2000" dirty="0"/>
              <a:t>Tú </a:t>
            </a:r>
            <a:r>
              <a:rPr lang="en-GB" sz="2000" dirty="0" err="1"/>
              <a:t>v</a:t>
            </a:r>
            <a:r>
              <a:rPr lang="en-GB" sz="2000" b="1" dirty="0" err="1">
                <a:solidFill>
                  <a:srgbClr val="00B050"/>
                </a:solidFill>
              </a:rPr>
              <a:t>ie</a:t>
            </a:r>
            <a:r>
              <a:rPr lang="en-GB" sz="2000" dirty="0" err="1"/>
              <a:t>nes</a:t>
            </a:r>
            <a:endParaRPr lang="en-GB" sz="2000" b="1" dirty="0"/>
          </a:p>
        </p:txBody>
      </p:sp>
      <p:sp>
        <p:nvSpPr>
          <p:cNvPr id="35" name="Rectangle 34"/>
          <p:cNvSpPr/>
          <p:nvPr/>
        </p:nvSpPr>
        <p:spPr>
          <a:xfrm>
            <a:off x="10005689" y="3383570"/>
            <a:ext cx="1473480" cy="400110"/>
          </a:xfrm>
          <a:prstGeom prst="rect">
            <a:avLst/>
          </a:prstGeom>
        </p:spPr>
        <p:txBody>
          <a:bodyPr wrap="none">
            <a:spAutoFit/>
          </a:bodyPr>
          <a:lstStyle/>
          <a:p>
            <a:pPr>
              <a:defRPr/>
            </a:pPr>
            <a:r>
              <a:rPr lang="en-GB" sz="2000" dirty="0"/>
              <a:t>You come</a:t>
            </a:r>
            <a:endParaRPr lang="en-GB" sz="2000" b="1" dirty="0"/>
          </a:p>
        </p:txBody>
      </p:sp>
      <p:sp>
        <p:nvSpPr>
          <p:cNvPr id="8" name="Rectangle 7"/>
          <p:cNvSpPr/>
          <p:nvPr/>
        </p:nvSpPr>
        <p:spPr>
          <a:xfrm>
            <a:off x="8210554" y="3880475"/>
            <a:ext cx="1361270" cy="400110"/>
          </a:xfrm>
          <a:prstGeom prst="rect">
            <a:avLst/>
          </a:prstGeom>
        </p:spPr>
        <p:txBody>
          <a:bodyPr wrap="none">
            <a:spAutoFit/>
          </a:bodyPr>
          <a:lstStyle/>
          <a:p>
            <a:pPr lvl="0">
              <a:defRPr/>
            </a:pPr>
            <a:r>
              <a:rPr lang="en-GB" sz="2000" dirty="0"/>
              <a:t>Ella </a:t>
            </a:r>
            <a:r>
              <a:rPr lang="en-GB" sz="2000" dirty="0" err="1"/>
              <a:t>v</a:t>
            </a:r>
            <a:r>
              <a:rPr lang="en-GB" sz="2000" b="1" dirty="0" err="1">
                <a:solidFill>
                  <a:srgbClr val="00B050"/>
                </a:solidFill>
              </a:rPr>
              <a:t>ie</a:t>
            </a:r>
            <a:r>
              <a:rPr lang="en-GB" sz="2000" dirty="0" err="1"/>
              <a:t>ne</a:t>
            </a:r>
            <a:endParaRPr lang="en-GB" sz="2000" dirty="0"/>
          </a:p>
        </p:txBody>
      </p:sp>
      <p:sp>
        <p:nvSpPr>
          <p:cNvPr id="39" name="Rectangle 38"/>
          <p:cNvSpPr/>
          <p:nvPr/>
        </p:nvSpPr>
        <p:spPr>
          <a:xfrm>
            <a:off x="10028002" y="3868431"/>
            <a:ext cx="1548822" cy="400110"/>
          </a:xfrm>
          <a:prstGeom prst="rect">
            <a:avLst/>
          </a:prstGeom>
        </p:spPr>
        <p:txBody>
          <a:bodyPr wrap="none">
            <a:spAutoFit/>
          </a:bodyPr>
          <a:lstStyle/>
          <a:p>
            <a:pPr lvl="0">
              <a:defRPr/>
            </a:pPr>
            <a:r>
              <a:rPr lang="en-GB" sz="2000" dirty="0"/>
              <a:t>She comes</a:t>
            </a:r>
          </a:p>
        </p:txBody>
      </p:sp>
      <p:sp>
        <p:nvSpPr>
          <p:cNvPr id="40" name="Rectangle 39"/>
          <p:cNvSpPr/>
          <p:nvPr/>
        </p:nvSpPr>
        <p:spPr>
          <a:xfrm>
            <a:off x="8219466" y="4391969"/>
            <a:ext cx="1617751" cy="400110"/>
          </a:xfrm>
          <a:prstGeom prst="rect">
            <a:avLst/>
          </a:prstGeom>
        </p:spPr>
        <p:txBody>
          <a:bodyPr wrap="none">
            <a:spAutoFit/>
          </a:bodyPr>
          <a:lstStyle/>
          <a:p>
            <a:pPr lvl="0">
              <a:defRPr/>
            </a:pPr>
            <a:r>
              <a:rPr lang="en-GB" sz="2000" dirty="0" err="1"/>
              <a:t>Ellas</a:t>
            </a:r>
            <a:r>
              <a:rPr lang="en-GB" sz="2000" dirty="0"/>
              <a:t> </a:t>
            </a:r>
            <a:r>
              <a:rPr lang="en-GB" sz="2000" dirty="0" err="1"/>
              <a:t>v</a:t>
            </a:r>
            <a:r>
              <a:rPr lang="en-GB" sz="2000" b="1" dirty="0" err="1">
                <a:solidFill>
                  <a:srgbClr val="00B050"/>
                </a:solidFill>
              </a:rPr>
              <a:t>ie</a:t>
            </a:r>
            <a:r>
              <a:rPr lang="en-GB" sz="2000" dirty="0" err="1"/>
              <a:t>nen</a:t>
            </a:r>
            <a:endParaRPr lang="en-GB" sz="2000" dirty="0"/>
          </a:p>
        </p:txBody>
      </p:sp>
      <p:sp>
        <p:nvSpPr>
          <p:cNvPr id="42" name="Rectangle 41"/>
          <p:cNvSpPr/>
          <p:nvPr/>
        </p:nvSpPr>
        <p:spPr>
          <a:xfrm>
            <a:off x="10052580" y="4373404"/>
            <a:ext cx="1978427" cy="400110"/>
          </a:xfrm>
          <a:prstGeom prst="rect">
            <a:avLst/>
          </a:prstGeom>
        </p:spPr>
        <p:txBody>
          <a:bodyPr wrap="none">
            <a:spAutoFit/>
          </a:bodyPr>
          <a:lstStyle/>
          <a:p>
            <a:pPr lvl="0">
              <a:defRPr/>
            </a:pPr>
            <a:r>
              <a:rPr lang="en-GB" sz="2000" dirty="0"/>
              <a:t>They (f) come</a:t>
            </a:r>
          </a:p>
        </p:txBody>
      </p:sp>
    </p:spTree>
    <p:extLst>
      <p:ext uri="{BB962C8B-B14F-4D97-AF65-F5344CB8AC3E}">
        <p14:creationId xmlns:p14="http://schemas.microsoft.com/office/powerpoint/2010/main" val="19346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0"/>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3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1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19"/>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1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21"/>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2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2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1" nodeType="clickEffect">
                                  <p:stCondLst>
                                    <p:cond delay="0"/>
                                  </p:stCondLst>
                                  <p:childTnLst>
                                    <p:set>
                                      <p:cBhvr>
                                        <p:cTn id="18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P spid="25" grpId="0"/>
      <p:bldP spid="25" grpId="1"/>
      <p:bldP spid="28" grpId="0"/>
      <p:bldP spid="28" grpId="1"/>
      <p:bldP spid="32" grpId="0"/>
      <p:bldP spid="32" grpId="1"/>
      <p:bldP spid="33" grpId="0"/>
      <p:bldP spid="33" grpId="1"/>
      <p:bldP spid="34" grpId="0"/>
      <p:bldP spid="34" grpId="1"/>
      <p:bldP spid="36" grpId="0"/>
      <p:bldP spid="36" grpId="1"/>
      <p:bldP spid="37" grpId="0"/>
      <p:bldP spid="37" grpId="1"/>
      <p:bldP spid="26" grpId="0" animBg="1"/>
      <p:bldP spid="26" grpId="1" animBg="1"/>
      <p:bldP spid="27" grpId="0" animBg="1"/>
      <p:bldP spid="27" grpId="1" animBg="1"/>
      <p:bldP spid="31" grpId="0" animBg="1"/>
      <p:bldP spid="31" grpId="1" animBg="1"/>
      <p:bldP spid="7" grpId="0"/>
      <p:bldP spid="7" grpId="1"/>
      <p:bldP spid="35" grpId="0"/>
      <p:bldP spid="35" grpId="1"/>
      <p:bldP spid="8" grpId="0"/>
      <p:bldP spid="8" grpId="1"/>
      <p:bldP spid="39" grpId="0"/>
      <p:bldP spid="39" grpId="1"/>
      <p:bldP spid="40" grpId="0"/>
      <p:bldP spid="40" grpId="1"/>
      <p:bldP spid="42" grpId="0"/>
      <p:bldP spid="42" grpId="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10326</Words>
  <Application>Microsoft Office PowerPoint</Application>
  <PresentationFormat>Widescreen</PresentationFormat>
  <Paragraphs>1261</Paragraphs>
  <Slides>36</Slides>
  <Notes>35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Aharoni</vt:lpstr>
      <vt:lpstr>American Typewriter</vt:lpstr>
      <vt:lpstr>Arial</vt:lpstr>
      <vt:lpstr>Book Antiqua</vt:lpstr>
      <vt:lpstr>Calibri</vt:lpstr>
      <vt:lpstr>Cavolini</vt:lpstr>
      <vt:lpstr>Century Gothic</vt:lpstr>
      <vt:lpstr>Chalkboard</vt:lpstr>
      <vt:lpstr>Comic Sans MS</vt:lpstr>
      <vt:lpstr>Cooper Black</vt:lpstr>
      <vt:lpstr>Courier New</vt:lpstr>
      <vt:lpstr>Dubai Medium</vt:lpstr>
      <vt:lpstr>Lucida Console</vt:lpstr>
      <vt:lpstr>Segoe Print</vt:lpstr>
      <vt:lpstr>Tw Cen MT</vt:lpstr>
      <vt:lpstr>NCELP_German_2022</vt:lpstr>
      <vt:lpstr>PowerPoint Presentation</vt:lpstr>
      <vt:lpstr>Vocabulario</vt:lpstr>
      <vt:lpstr>Vocabulario</vt:lpstr>
      <vt:lpstr>Vocabulario</vt:lpstr>
      <vt:lpstr>Vocabulario</vt:lpstr>
      <vt:lpstr>Vocabulario</vt:lpstr>
      <vt:lpstr>Vocabulario</vt:lpstr>
      <vt:lpstr>Vocabulario</vt:lpstr>
      <vt:lpstr>Vocabulario</vt:lpstr>
      <vt:lpstr>Talking about possessions Possessive adjectives ‘su’ and ‘sus’</vt:lpstr>
      <vt:lpstr>Cosas sobre México</vt:lpstr>
      <vt:lpstr>México (1/2)</vt:lpstr>
      <vt:lpstr>México (2/2)</vt:lpstr>
      <vt:lpstr>Lee este artículo y escribe el título correcto. Debes elegir ‘su’ o ‘sus’.</vt:lpstr>
      <vt:lpstr>Comida típia de México</vt:lpstr>
      <vt:lpstr>Más cosas sobre México</vt:lpstr>
      <vt:lpstr>En parejas, lee las frases.</vt:lpstr>
      <vt:lpstr>Escribe las seis frases sobre México en español para una página web de viajes:</vt:lpstr>
      <vt:lpstr>Solución</vt:lpstr>
      <vt:lpstr>PowerPoint Presentation</vt:lpstr>
      <vt:lpstr>Vocabulario</vt:lpstr>
      <vt:lpstr>Doing something to ‘herself’/’himself’: Reflexive pronoun ‘se’</vt:lpstr>
      <vt:lpstr>Using verbs with reflexive pronouns</vt:lpstr>
      <vt:lpstr>Nadia celebra el Día de Muertos. Lee las frases y marca el significado correcto del verbo. ¿Qué significa cada frase?</vt:lpstr>
      <vt:lpstr>Talking about possessions Possessive adjectives ‘su’ and ‘sus’</vt:lpstr>
      <vt:lpstr>Lee unas frases sobre cómo Nadia celebra el Día de Muertos.  ¿Necesitas ‘se’ o ‘su’? Escribe la opción correcta. ¿Qué significan las frases?</vt:lpstr>
      <vt:lpstr>escuchar / leer</vt:lpstr>
      <vt:lpstr>Una tradición mexicana: el Día de Muertos</vt:lpstr>
      <vt:lpstr>Hablamos sobre las costumbres de Nadia</vt:lpstr>
      <vt:lpstr>Día de Muertos (1/2)</vt:lpstr>
      <vt:lpstr>Día de Muertos (2/2)</vt:lpstr>
      <vt:lpstr>Deberes</vt:lpstr>
      <vt:lpstr>Hablamos sobre las costumbres de Nadia</vt:lpstr>
      <vt:lpstr>Persona A</vt:lpstr>
      <vt:lpstr>Persona B</vt:lpstr>
      <vt:lpstr>Respuestas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27</cp:revision>
  <dcterms:created xsi:type="dcterms:W3CDTF">2023-09-24T11:00:59Z</dcterms:created>
  <dcterms:modified xsi:type="dcterms:W3CDTF">2023-09-24T14:22:14Z</dcterms:modified>
</cp:coreProperties>
</file>