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66" r:id="rId2"/>
    <p:sldId id="866" r:id="rId3"/>
    <p:sldId id="867" r:id="rId4"/>
    <p:sldId id="267" r:id="rId5"/>
    <p:sldId id="868" r:id="rId6"/>
    <p:sldId id="259" r:id="rId7"/>
    <p:sldId id="870" r:id="rId8"/>
    <p:sldId id="262" r:id="rId9"/>
    <p:sldId id="873" r:id="rId10"/>
    <p:sldId id="874" r:id="rId11"/>
    <p:sldId id="875" r:id="rId12"/>
    <p:sldId id="876" r:id="rId13"/>
    <p:sldId id="877" r:id="rId14"/>
    <p:sldId id="869" r:id="rId15"/>
    <p:sldId id="872"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302" r:id="rId29"/>
    <p:sldId id="878" r:id="rId30"/>
    <p:sldId id="880" r:id="rId31"/>
    <p:sldId id="881" r:id="rId32"/>
    <p:sldId id="882" r:id="rId33"/>
    <p:sldId id="289" r:id="rId34"/>
    <p:sldId id="883" r:id="rId35"/>
    <p:sldId id="884" r:id="rId36"/>
    <p:sldId id="888" r:id="rId37"/>
    <p:sldId id="434" r:id="rId38"/>
    <p:sldId id="879" r:id="rId39"/>
    <p:sldId id="87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400"/>
    <a:srgbClr val="395E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2515" autoAdjust="0"/>
  </p:normalViewPr>
  <p:slideViewPr>
    <p:cSldViewPr snapToGrid="0">
      <p:cViewPr varScale="1">
        <p:scale>
          <a:sx n="67" d="100"/>
          <a:sy n="67" d="100"/>
        </p:scale>
        <p:origin x="2076" y="60"/>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EB0282-715F-4643-8BB0-B22268441DDE}" type="datetimeFigureOut">
              <a:rPr lang="en-GB" smtClean="0"/>
              <a:t>12/09/2023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58101-B525-4160-B462-9279F704198C}" type="slidenum">
              <a:rPr lang="en-GB" smtClean="0"/>
              <a:t>‹#›</a:t>
            </a:fld>
            <a:endParaRPr lang="en-GB"/>
          </a:p>
        </p:txBody>
      </p:sp>
    </p:spTree>
    <p:extLst>
      <p:ext uri="{BB962C8B-B14F-4D97-AF65-F5344CB8AC3E}">
        <p14:creationId xmlns:p14="http://schemas.microsoft.com/office/powerpoint/2010/main" val="1743174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ndex.php?title=User:Vidartereyes&amp;action=edit&amp;redlink=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openmoji.or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solidFill>
                  <a:srgbClr val="FF0000"/>
                </a:solidFill>
              </a:rPr>
              <a:t>Note: all words in this week of the SOW appear on all three GCSE wordlists, with the following exception:</a:t>
            </a:r>
            <a:br>
              <a:rPr lang="en-GB" b="1" dirty="0">
                <a:solidFill>
                  <a:srgbClr val="FF0000"/>
                </a:solidFill>
              </a:rPr>
            </a:br>
            <a:r>
              <a:rPr lang="en-GB" b="1" dirty="0">
                <a:solidFill>
                  <a:srgbClr val="FF0000"/>
                </a:solidFill>
              </a:rPr>
              <a:t>i) Edexcel list does not have </a:t>
            </a:r>
            <a:r>
              <a:rPr lang="en-GB" b="1" u="sng" dirty="0">
                <a:solidFill>
                  <a:srgbClr val="FF0000"/>
                </a:solidFill>
              </a:rPr>
              <a:t>genial.</a:t>
            </a:r>
            <a:br>
              <a:rPr lang="en-GB" b="1" dirty="0">
                <a:solidFill>
                  <a:srgbClr val="FF0000"/>
                </a:solidFill>
              </a:rPr>
            </a:br>
            <a:br>
              <a:rPr lang="en-GB" b="1" dirty="0">
                <a:solidFill>
                  <a:srgbClr val="FF0000"/>
                </a:solidFill>
              </a:rPr>
            </a:b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Calibri"/>
                <a:ea typeface="Calibri"/>
                <a:cs typeface="Calibri"/>
                <a:sym typeface="Calibri"/>
              </a:rPr>
              <a:t>Native teacher feedback provided by Blanca Román.</a:t>
            </a: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Learning outcomes (lesson 1)</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dirty="0"/>
              <a:t>Cultural knowledge of a city in the Spanish-speaking world</a:t>
            </a:r>
          </a:p>
          <a:p>
            <a:pPr marL="0" lvl="0" indent="0" algn="l" rtl="0">
              <a:spcBef>
                <a:spcPts val="0"/>
              </a:spcBef>
              <a:spcAft>
                <a:spcPts val="0"/>
              </a:spcAft>
              <a:buNone/>
            </a:pPr>
            <a:r>
              <a:rPr lang="en-GB" sz="1200" dirty="0">
                <a:solidFill>
                  <a:schemeClr val="dk1"/>
                </a:solidFill>
                <a:latin typeface="Calibri"/>
                <a:ea typeface="Calibri"/>
                <a:cs typeface="Calibri"/>
                <a:sym typeface="Calibri"/>
              </a:rPr>
              <a:t>Consolidation of the following language features:</a:t>
            </a:r>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-er/-</a:t>
            </a:r>
            <a:r>
              <a:rPr lang="en-GB" sz="1200" dirty="0" err="1">
                <a:solidFill>
                  <a:schemeClr val="dk1"/>
                </a:solidFill>
                <a:latin typeface="Calibri"/>
                <a:ea typeface="Calibri"/>
                <a:cs typeface="Calibri"/>
                <a:sym typeface="Calibri"/>
              </a:rPr>
              <a:t>ir</a:t>
            </a:r>
            <a:r>
              <a:rPr lang="en-GB" sz="1200" dirty="0">
                <a:solidFill>
                  <a:schemeClr val="dk1"/>
                </a:solidFill>
                <a:latin typeface="Calibri"/>
                <a:ea typeface="Calibri"/>
                <a:cs typeface="Calibri"/>
                <a:sym typeface="Calibri"/>
              </a:rPr>
              <a:t> verbs in 1</a:t>
            </a:r>
            <a:r>
              <a:rPr lang="en-GB" sz="1200" baseline="30000" dirty="0">
                <a:solidFill>
                  <a:schemeClr val="dk1"/>
                </a:solidFill>
                <a:latin typeface="Calibri"/>
                <a:ea typeface="Calibri"/>
                <a:cs typeface="Calibri"/>
                <a:sym typeface="Calibri"/>
              </a:rPr>
              <a:t>st</a:t>
            </a:r>
            <a:r>
              <a:rPr lang="en-GB" sz="1200" dirty="0">
                <a:solidFill>
                  <a:schemeClr val="dk1"/>
                </a:solidFill>
                <a:latin typeface="Calibri"/>
                <a:ea typeface="Calibri"/>
                <a:cs typeface="Calibri"/>
                <a:sym typeface="Calibri"/>
              </a:rPr>
              <a:t> , 2</a:t>
            </a:r>
            <a:r>
              <a:rPr lang="en-GB" sz="1200" baseline="30000" dirty="0">
                <a:solidFill>
                  <a:schemeClr val="dk1"/>
                </a:solidFill>
                <a:latin typeface="Calibri"/>
                <a:ea typeface="Calibri"/>
                <a:cs typeface="Calibri"/>
                <a:sym typeface="Calibri"/>
              </a:rPr>
              <a:t>nd</a:t>
            </a:r>
            <a:r>
              <a:rPr lang="en-GB" sz="1200" dirty="0">
                <a:solidFill>
                  <a:schemeClr val="dk1"/>
                </a:solidFill>
                <a:latin typeface="Calibri"/>
                <a:ea typeface="Calibri"/>
                <a:cs typeface="Calibri"/>
                <a:sym typeface="Calibri"/>
              </a:rPr>
              <a:t> and 3</a:t>
            </a:r>
            <a:r>
              <a:rPr lang="en-GB" sz="1200" baseline="30000" dirty="0">
                <a:solidFill>
                  <a:schemeClr val="dk1"/>
                </a:solidFill>
                <a:latin typeface="Calibri"/>
                <a:ea typeface="Calibri"/>
                <a:cs typeface="Calibri"/>
                <a:sym typeface="Calibri"/>
              </a:rPr>
              <a:t>rd</a:t>
            </a:r>
            <a:r>
              <a:rPr lang="en-GB" sz="1200" dirty="0">
                <a:solidFill>
                  <a:schemeClr val="dk1"/>
                </a:solidFill>
                <a:latin typeface="Calibri"/>
                <a:ea typeface="Calibri"/>
                <a:cs typeface="Calibri"/>
                <a:sym typeface="Calibri"/>
              </a:rPr>
              <a:t> person singular </a:t>
            </a:r>
            <a:r>
              <a:rPr lang="en-GB" sz="1200" dirty="0" err="1">
                <a:solidFill>
                  <a:schemeClr val="dk1"/>
                </a:solidFill>
                <a:latin typeface="Calibri"/>
                <a:ea typeface="Calibri"/>
                <a:cs typeface="Calibri"/>
                <a:sym typeface="Calibri"/>
              </a:rPr>
              <a:t>preterite</a:t>
            </a:r>
            <a:r>
              <a:rPr lang="en-GB" sz="1200" dirty="0">
                <a:solidFill>
                  <a:schemeClr val="dk1"/>
                </a:solidFill>
                <a:latin typeface="Calibri"/>
                <a:ea typeface="Calibri"/>
                <a:cs typeface="Calibri"/>
                <a:sym typeface="Calibri"/>
              </a:rPr>
              <a:t> (-í, </a:t>
            </a:r>
            <a:r>
              <a:rPr lang="en-GB" sz="1200" dirty="0" err="1">
                <a:solidFill>
                  <a:schemeClr val="dk1"/>
                </a:solidFill>
                <a:latin typeface="Calibri"/>
                <a:ea typeface="Calibri"/>
                <a:cs typeface="Calibri"/>
                <a:sym typeface="Calibri"/>
              </a:rPr>
              <a:t>iste</a:t>
            </a:r>
            <a:r>
              <a:rPr lang="en-GB" sz="1200" dirty="0">
                <a:solidFill>
                  <a:schemeClr val="dk1"/>
                </a:solidFill>
                <a:latin typeface="Calibri"/>
                <a:ea typeface="Calibri"/>
                <a:cs typeface="Calibri"/>
                <a:sym typeface="Calibri"/>
              </a:rPr>
              <a:t> &amp; -</a:t>
            </a:r>
            <a:r>
              <a:rPr lang="en-GB" sz="1200" dirty="0" err="1">
                <a:solidFill>
                  <a:schemeClr val="dk1"/>
                </a:solidFill>
                <a:latin typeface="Calibri"/>
                <a:ea typeface="Calibri"/>
                <a:cs typeface="Calibri"/>
                <a:sym typeface="Calibri"/>
              </a:rPr>
              <a:t>ió</a:t>
            </a:r>
            <a:r>
              <a:rPr lang="en-GB" sz="1200" dirty="0">
                <a:solidFill>
                  <a:schemeClr val="dk1"/>
                </a:solidFill>
                <a:latin typeface="Calibri"/>
                <a:ea typeface="Calibri"/>
                <a:cs typeface="Calibri"/>
                <a:sym typeface="Calibri"/>
              </a:rPr>
              <a:t>);</a:t>
            </a:r>
            <a:endParaRPr lang="en-GB" dirty="0"/>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negatives</a:t>
            </a:r>
            <a:endParaRPr lang="en-GB" dirty="0"/>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final syllable stress</a:t>
            </a:r>
            <a:endParaRPr lang="en-GB" dirty="0"/>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a subset of Y7 and Y8 vocabulary (see below)</a:t>
            </a:r>
          </a:p>
          <a:p>
            <a:pPr marL="0" lvl="0" indent="0" algn="l" rtl="0">
              <a:spcBef>
                <a:spcPts val="0"/>
              </a:spcBef>
              <a:spcAft>
                <a:spcPts val="0"/>
              </a:spcAft>
              <a:buClr>
                <a:schemeClr val="dk1"/>
              </a:buClr>
              <a:buSzPts val="1200"/>
              <a:buFont typeface="Calibri"/>
              <a:buNone/>
            </a:pPr>
            <a:endParaRPr lang="en-GB"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revisited</a:t>
            </a:r>
            <a:r>
              <a:rPr lang="en-GB" sz="1200" b="1" i="0" u="none" strike="noStrike" cap="none" dirty="0">
                <a:solidFill>
                  <a:schemeClr val="dk1"/>
                </a:solidFill>
                <a:latin typeface="Calibri"/>
                <a:ea typeface="Calibri"/>
                <a:cs typeface="Calibri"/>
                <a:sym typeface="Calibri"/>
              </a:rPr>
              <a:t> this week (1 is the most common word in Spanish): </a:t>
            </a:r>
            <a:endParaRPr lang="en-GB"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 sin embargo [embargo-203]; </a:t>
            </a:r>
            <a:r>
              <a:rPr lang="en-GB" sz="1200" dirty="0" err="1">
                <a:solidFill>
                  <a:schemeClr val="dk1"/>
                </a:solidFill>
                <a:latin typeface="Calibri"/>
                <a:ea typeface="Calibri"/>
                <a:cs typeface="Calibri"/>
                <a:sym typeface="Calibri"/>
              </a:rPr>
              <a:t>coger</a:t>
            </a:r>
            <a:r>
              <a:rPr lang="en-GB" sz="1200" dirty="0">
                <a:solidFill>
                  <a:schemeClr val="dk1"/>
                </a:solidFill>
                <a:latin typeface="Calibri"/>
                <a:ea typeface="Calibri"/>
                <a:cs typeface="Calibri"/>
                <a:sym typeface="Calibri"/>
              </a:rPr>
              <a:t> [1001]; </a:t>
            </a:r>
            <a:r>
              <a:rPr lang="en-GB" sz="1200" dirty="0" err="1">
                <a:solidFill>
                  <a:schemeClr val="dk1"/>
                </a:solidFill>
                <a:latin typeface="Calibri"/>
                <a:ea typeface="Calibri"/>
                <a:cs typeface="Calibri"/>
                <a:sym typeface="Calibri"/>
              </a:rPr>
              <a:t>concierto</a:t>
            </a:r>
            <a:r>
              <a:rPr lang="en-GB" sz="1200" dirty="0">
                <a:solidFill>
                  <a:schemeClr val="dk1"/>
                </a:solidFill>
                <a:latin typeface="Calibri"/>
                <a:ea typeface="Calibri"/>
                <a:cs typeface="Calibri"/>
                <a:sym typeface="Calibri"/>
              </a:rPr>
              <a:t> [1456]; </a:t>
            </a:r>
            <a:r>
              <a:rPr lang="en-GB" sz="1200" dirty="0" err="1">
                <a:solidFill>
                  <a:schemeClr val="dk1"/>
                </a:solidFill>
                <a:latin typeface="Calibri"/>
                <a:ea typeface="Calibri"/>
                <a:cs typeface="Calibri"/>
                <a:sym typeface="Calibri"/>
              </a:rPr>
              <a:t>premio</a:t>
            </a:r>
            <a:r>
              <a:rPr lang="en-GB" sz="1200" dirty="0">
                <a:solidFill>
                  <a:schemeClr val="dk1"/>
                </a:solidFill>
                <a:latin typeface="Calibri"/>
                <a:ea typeface="Calibri"/>
                <a:cs typeface="Calibri"/>
                <a:sym typeface="Calibri"/>
              </a:rPr>
              <a:t> [1090]; </a:t>
            </a:r>
            <a:r>
              <a:rPr lang="en-GB" sz="1200" dirty="0" err="1">
                <a:solidFill>
                  <a:schemeClr val="dk1"/>
                </a:solidFill>
                <a:latin typeface="Calibri"/>
                <a:ea typeface="Calibri"/>
                <a:cs typeface="Calibri"/>
                <a:sym typeface="Calibri"/>
              </a:rPr>
              <a:t>además</a:t>
            </a:r>
            <a:r>
              <a:rPr lang="en-GB" sz="1200" dirty="0">
                <a:solidFill>
                  <a:schemeClr val="dk1"/>
                </a:solidFill>
                <a:latin typeface="Calibri"/>
                <a:ea typeface="Calibri"/>
                <a:cs typeface="Calibri"/>
                <a:sym typeface="Calibri"/>
              </a:rPr>
              <a:t> [155]; </a:t>
            </a:r>
            <a:r>
              <a:rPr lang="en-GB" sz="1200" dirty="0" err="1">
                <a:solidFill>
                  <a:schemeClr val="dk1"/>
                </a:solidFill>
                <a:latin typeface="Calibri"/>
                <a:ea typeface="Calibri"/>
                <a:cs typeface="Calibri"/>
                <a:sym typeface="Calibri"/>
              </a:rPr>
              <a:t>gente</a:t>
            </a:r>
            <a:r>
              <a:rPr lang="en-GB" sz="1200" dirty="0">
                <a:solidFill>
                  <a:schemeClr val="dk1"/>
                </a:solidFill>
                <a:latin typeface="Calibri"/>
                <a:ea typeface="Calibri"/>
                <a:cs typeface="Calibri"/>
                <a:sym typeface="Calibri"/>
              </a:rPr>
              <a:t> [137]; genial [2890]; </a:t>
            </a:r>
            <a:r>
              <a:rPr lang="en-GB" sz="1200" dirty="0" err="1">
                <a:solidFill>
                  <a:schemeClr val="dk1"/>
                </a:solidFill>
                <a:latin typeface="Calibri"/>
                <a:ea typeface="Calibri"/>
                <a:cs typeface="Calibri"/>
                <a:sym typeface="Calibri"/>
              </a:rPr>
              <a:t>permitir</a:t>
            </a:r>
            <a:r>
              <a:rPr lang="en-GB" sz="1200" dirty="0">
                <a:solidFill>
                  <a:schemeClr val="dk1"/>
                </a:solidFill>
                <a:latin typeface="Calibri"/>
                <a:ea typeface="Calibri"/>
                <a:cs typeface="Calibri"/>
                <a:sym typeface="Calibri"/>
              </a:rPr>
              <a:t> [218]; </a:t>
            </a:r>
            <a:r>
              <a:rPr lang="en-GB" sz="1200" dirty="0" err="1">
                <a:solidFill>
                  <a:schemeClr val="dk1"/>
                </a:solidFill>
                <a:latin typeface="Calibri"/>
                <a:ea typeface="Calibri"/>
                <a:cs typeface="Calibri"/>
                <a:sym typeface="Calibri"/>
              </a:rPr>
              <a:t>decidir</a:t>
            </a:r>
            <a:r>
              <a:rPr lang="en-GB" sz="1200" dirty="0">
                <a:solidFill>
                  <a:schemeClr val="dk1"/>
                </a:solidFill>
                <a:latin typeface="Calibri"/>
                <a:ea typeface="Calibri"/>
                <a:cs typeface="Calibri"/>
                <a:sym typeface="Calibri"/>
              </a:rPr>
              <a:t> [368]; </a:t>
            </a:r>
            <a:r>
              <a:rPr lang="en-GB" sz="1200" dirty="0" err="1">
                <a:solidFill>
                  <a:schemeClr val="dk1"/>
                </a:solidFill>
                <a:latin typeface="Calibri"/>
                <a:ea typeface="Calibri"/>
                <a:cs typeface="Calibri"/>
                <a:sym typeface="Calibri"/>
              </a:rPr>
              <a:t>compartir</a:t>
            </a:r>
            <a:r>
              <a:rPr lang="en-GB" sz="1200" dirty="0">
                <a:solidFill>
                  <a:schemeClr val="dk1"/>
                </a:solidFill>
                <a:latin typeface="Calibri"/>
                <a:ea typeface="Calibri"/>
                <a:cs typeface="Calibri"/>
                <a:sym typeface="Calibri"/>
              </a:rPr>
              <a:t> [579]; fuerte² [435] </a:t>
            </a:r>
            <a:r>
              <a:rPr lang="en-GB" sz="1200" dirty="0" err="1">
                <a:solidFill>
                  <a:schemeClr val="dk1"/>
                </a:solidFill>
                <a:latin typeface="Calibri"/>
                <a:ea typeface="Calibri"/>
                <a:cs typeface="Calibri"/>
                <a:sym typeface="Calibri"/>
              </a:rPr>
              <a:t>salir</a:t>
            </a:r>
            <a:r>
              <a:rPr lang="en-GB" sz="1200" dirty="0">
                <a:solidFill>
                  <a:schemeClr val="dk1"/>
                </a:solidFill>
                <a:latin typeface="Calibri"/>
                <a:ea typeface="Calibri"/>
                <a:cs typeface="Calibri"/>
                <a:sym typeface="Calibri"/>
              </a:rPr>
              <a:t> [114]; </a:t>
            </a:r>
            <a:r>
              <a:rPr lang="en-GB" sz="1200" dirty="0" err="1">
                <a:solidFill>
                  <a:schemeClr val="dk1"/>
                </a:solidFill>
                <a:latin typeface="Calibri"/>
                <a:ea typeface="Calibri"/>
                <a:cs typeface="Calibri"/>
                <a:sym typeface="Calibri"/>
              </a:rPr>
              <a:t>perder</a:t>
            </a:r>
            <a:r>
              <a:rPr lang="en-GB" sz="1200" dirty="0">
                <a:solidFill>
                  <a:schemeClr val="dk1"/>
                </a:solidFill>
                <a:latin typeface="Calibri"/>
                <a:ea typeface="Calibri"/>
                <a:cs typeface="Calibri"/>
                <a:sym typeface="Calibri"/>
              </a:rPr>
              <a:t> [195]; </a:t>
            </a:r>
            <a:r>
              <a:rPr lang="en-GB" sz="1200" dirty="0" err="1">
                <a:solidFill>
                  <a:schemeClr val="dk1"/>
                </a:solidFill>
                <a:latin typeface="Calibri"/>
                <a:ea typeface="Calibri"/>
                <a:cs typeface="Calibri"/>
                <a:sym typeface="Calibri"/>
              </a:rPr>
              <a:t>recoger</a:t>
            </a:r>
            <a:r>
              <a:rPr lang="en-GB" sz="1200" dirty="0">
                <a:solidFill>
                  <a:schemeClr val="dk1"/>
                </a:solidFill>
                <a:latin typeface="Calibri"/>
                <a:ea typeface="Calibri"/>
                <a:cs typeface="Calibri"/>
                <a:sym typeface="Calibri"/>
              </a:rPr>
              <a:t> [828]; entrada [767]; </a:t>
            </a:r>
            <a:r>
              <a:rPr lang="en-GB" sz="1200" dirty="0" err="1">
                <a:solidFill>
                  <a:schemeClr val="dk1"/>
                </a:solidFill>
                <a:latin typeface="Calibri"/>
                <a:ea typeface="Calibri"/>
                <a:cs typeface="Calibri"/>
                <a:sym typeface="Calibri"/>
              </a:rPr>
              <a:t>billete</a:t>
            </a:r>
            <a:r>
              <a:rPr lang="en-GB" sz="1200" dirty="0">
                <a:solidFill>
                  <a:schemeClr val="dk1"/>
                </a:solidFill>
                <a:latin typeface="Calibri"/>
                <a:ea typeface="Calibri"/>
                <a:cs typeface="Calibri"/>
                <a:sym typeface="Calibri"/>
              </a:rPr>
              <a:t> [2992]; </a:t>
            </a:r>
            <a:r>
              <a:rPr lang="en-GB" sz="1200" dirty="0" err="1">
                <a:solidFill>
                  <a:schemeClr val="dk1"/>
                </a:solidFill>
                <a:latin typeface="Calibri"/>
                <a:ea typeface="Calibri"/>
                <a:cs typeface="Calibri"/>
                <a:sym typeface="Calibri"/>
              </a:rPr>
              <a:t>conocer</a:t>
            </a:r>
            <a:r>
              <a:rPr lang="en-GB" sz="1200" dirty="0">
                <a:solidFill>
                  <a:schemeClr val="dk1"/>
                </a:solidFill>
                <a:latin typeface="Calibri"/>
                <a:ea typeface="Calibri"/>
                <a:cs typeface="Calibri"/>
                <a:sym typeface="Calibri"/>
              </a:rPr>
              <a:t> [128]; </a:t>
            </a:r>
            <a:r>
              <a:rPr lang="en-GB" sz="1200" dirty="0" err="1">
                <a:solidFill>
                  <a:schemeClr val="dk1"/>
                </a:solidFill>
                <a:latin typeface="Calibri"/>
                <a:ea typeface="Calibri"/>
                <a:cs typeface="Calibri"/>
                <a:sym typeface="Calibri"/>
              </a:rPr>
              <a:t>ofrecer</a:t>
            </a:r>
            <a:r>
              <a:rPr lang="en-GB" sz="1200" dirty="0">
                <a:solidFill>
                  <a:schemeClr val="dk1"/>
                </a:solidFill>
                <a:latin typeface="Calibri"/>
                <a:ea typeface="Calibri"/>
                <a:cs typeface="Calibri"/>
                <a:sym typeface="Calibri"/>
              </a:rPr>
              <a:t> [351]; </a:t>
            </a:r>
            <a:r>
              <a:rPr lang="en-GB" sz="1200" dirty="0" err="1">
                <a:solidFill>
                  <a:schemeClr val="dk1"/>
                </a:solidFill>
                <a:latin typeface="Calibri"/>
                <a:ea typeface="Calibri"/>
                <a:cs typeface="Calibri"/>
                <a:sym typeface="Calibri"/>
              </a:rPr>
              <a:t>conocido</a:t>
            </a:r>
            <a:r>
              <a:rPr lang="en-GB" sz="1200" dirty="0">
                <a:solidFill>
                  <a:schemeClr val="dk1"/>
                </a:solidFill>
                <a:latin typeface="Calibri"/>
                <a:ea typeface="Calibri"/>
                <a:cs typeface="Calibri"/>
                <a:sym typeface="Calibri"/>
              </a:rPr>
              <a:t> [759]; </a:t>
            </a:r>
            <a:r>
              <a:rPr lang="en-GB" sz="1200" dirty="0" err="1">
                <a:solidFill>
                  <a:schemeClr val="dk1"/>
                </a:solidFill>
                <a:latin typeface="Calibri"/>
                <a:ea typeface="Calibri"/>
                <a:cs typeface="Calibri"/>
                <a:sym typeface="Calibri"/>
              </a:rPr>
              <a:t>ambiente</a:t>
            </a:r>
            <a:r>
              <a:rPr lang="en-GB" sz="1200" dirty="0">
                <a:solidFill>
                  <a:schemeClr val="dk1"/>
                </a:solidFill>
                <a:latin typeface="Calibri"/>
                <a:ea typeface="Calibri"/>
                <a:cs typeface="Calibri"/>
                <a:sym typeface="Calibri"/>
              </a:rPr>
              <a:t> [729]; zona [359]; </a:t>
            </a:r>
            <a:r>
              <a:rPr lang="en-GB" sz="1200" dirty="0" err="1">
                <a:solidFill>
                  <a:schemeClr val="dk1"/>
                </a:solidFill>
                <a:latin typeface="Calibri"/>
                <a:ea typeface="Calibri"/>
                <a:cs typeface="Calibri"/>
                <a:sym typeface="Calibri"/>
              </a:rPr>
              <a:t>directo</a:t>
            </a:r>
            <a:r>
              <a:rPr lang="en-GB" sz="1200" dirty="0">
                <a:solidFill>
                  <a:schemeClr val="dk1"/>
                </a:solidFill>
                <a:latin typeface="Calibri"/>
                <a:ea typeface="Calibri"/>
                <a:cs typeface="Calibri"/>
                <a:sym typeface="Calibri"/>
              </a:rPr>
              <a:t> [1029]; </a:t>
            </a:r>
            <a:r>
              <a:rPr lang="en-GB" sz="1200" dirty="0" err="1">
                <a:solidFill>
                  <a:schemeClr val="dk1"/>
                </a:solidFill>
                <a:latin typeface="Calibri"/>
                <a:ea typeface="Calibri"/>
                <a:cs typeface="Calibri"/>
                <a:sym typeface="Calibri"/>
              </a:rPr>
              <a:t>tener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lugar</a:t>
            </a:r>
            <a:r>
              <a:rPr lang="en-GB" sz="1200" dirty="0">
                <a:solidFill>
                  <a:schemeClr val="dk1"/>
                </a:solidFill>
                <a:latin typeface="Calibri"/>
                <a:ea typeface="Calibri"/>
                <a:cs typeface="Calibri"/>
                <a:sym typeface="Calibri"/>
              </a:rPr>
              <a:t> [lugar-144]; </a:t>
            </a:r>
            <a:r>
              <a:rPr lang="en-GB" sz="1200" dirty="0" err="1">
                <a:solidFill>
                  <a:schemeClr val="dk1"/>
                </a:solidFill>
                <a:latin typeface="Calibri"/>
                <a:ea typeface="Calibri"/>
                <a:cs typeface="Calibri"/>
                <a:sym typeface="Calibri"/>
              </a:rPr>
              <a:t>lado</a:t>
            </a:r>
            <a:r>
              <a:rPr lang="en-GB" sz="1200" dirty="0">
                <a:solidFill>
                  <a:schemeClr val="dk1"/>
                </a:solidFill>
                <a:latin typeface="Calibri"/>
                <a:ea typeface="Calibri"/>
                <a:cs typeface="Calibri"/>
                <a:sym typeface="Calibri"/>
              </a:rPr>
              <a:t> [214]; </a:t>
            </a:r>
            <a:r>
              <a:rPr lang="en-GB" sz="1200" dirty="0" err="1">
                <a:solidFill>
                  <a:schemeClr val="dk1"/>
                </a:solidFill>
                <a:latin typeface="Calibri"/>
                <a:ea typeface="Calibri"/>
                <a:cs typeface="Calibri"/>
                <a:sym typeface="Calibri"/>
              </a:rPr>
              <a:t>así</a:t>
            </a:r>
            <a:r>
              <a:rPr lang="en-GB" sz="1200" dirty="0">
                <a:solidFill>
                  <a:schemeClr val="dk1"/>
                </a:solidFill>
                <a:latin typeface="Calibri"/>
                <a:ea typeface="Calibri"/>
                <a:cs typeface="Calibri"/>
                <a:sym typeface="Calibri"/>
              </a:rPr>
              <a:t> que [que-3]; (a) pie [365]; </a:t>
            </a:r>
            <a:r>
              <a:rPr lang="en-GB" sz="1200" dirty="0" err="1">
                <a:solidFill>
                  <a:schemeClr val="dk1"/>
                </a:solidFill>
                <a:latin typeface="Calibri"/>
                <a:ea typeface="Calibri"/>
                <a:cs typeface="Calibri"/>
                <a:sym typeface="Calibri"/>
              </a:rPr>
              <a:t>julio</a:t>
            </a:r>
            <a:r>
              <a:rPr lang="en-GB" sz="1200" dirty="0">
                <a:solidFill>
                  <a:schemeClr val="dk1"/>
                </a:solidFill>
                <a:latin typeface="Calibri"/>
                <a:ea typeface="Calibri"/>
                <a:cs typeface="Calibri"/>
                <a:sym typeface="Calibri"/>
              </a:rPr>
              <a:t> [659]; </a:t>
            </a:r>
            <a:r>
              <a:rPr lang="en-GB" sz="1200" dirty="0" err="1">
                <a:solidFill>
                  <a:schemeClr val="dk1"/>
                </a:solidFill>
                <a:latin typeface="Calibri"/>
                <a:ea typeface="Calibri"/>
                <a:cs typeface="Calibri"/>
                <a:sym typeface="Calibri"/>
              </a:rPr>
              <a:t>norte</a:t>
            </a:r>
            <a:r>
              <a:rPr lang="en-GB" sz="1200" dirty="0">
                <a:solidFill>
                  <a:schemeClr val="dk1"/>
                </a:solidFill>
                <a:latin typeface="Calibri"/>
                <a:ea typeface="Calibri"/>
                <a:cs typeface="Calibri"/>
                <a:sym typeface="Calibri"/>
              </a:rPr>
              <a:t> [624]; </a:t>
            </a:r>
            <a:r>
              <a:rPr lang="en-GB" sz="1200" dirty="0" err="1">
                <a:solidFill>
                  <a:schemeClr val="dk1"/>
                </a:solidFill>
                <a:latin typeface="Calibri"/>
                <a:ea typeface="Calibri"/>
                <a:cs typeface="Calibri"/>
                <a:sym typeface="Calibri"/>
              </a:rPr>
              <a:t>España</a:t>
            </a:r>
            <a:r>
              <a:rPr lang="en-GB" sz="1200" dirty="0">
                <a:solidFill>
                  <a:schemeClr val="dk1"/>
                </a:solidFill>
                <a:latin typeface="Calibri"/>
                <a:ea typeface="Calibri"/>
                <a:cs typeface="Calibri"/>
                <a:sym typeface="Calibri"/>
              </a:rPr>
              <a:t> [N/A]; ¿</a:t>
            </a:r>
            <a:r>
              <a:rPr lang="en-GB" sz="1200" dirty="0" err="1">
                <a:solidFill>
                  <a:schemeClr val="dk1"/>
                </a:solidFill>
                <a:latin typeface="Calibri"/>
                <a:ea typeface="Calibri"/>
                <a:cs typeface="Calibri"/>
                <a:sym typeface="Calibri"/>
              </a:rPr>
              <a:t>cómo</a:t>
            </a:r>
            <a:r>
              <a:rPr lang="en-GB" sz="1200" dirty="0">
                <a:solidFill>
                  <a:schemeClr val="dk1"/>
                </a:solidFill>
                <a:latin typeface="Calibri"/>
                <a:ea typeface="Calibri"/>
                <a:cs typeface="Calibri"/>
                <a:sym typeface="Calibri"/>
              </a:rPr>
              <a:t>? [151]; </a:t>
            </a:r>
            <a:r>
              <a:rPr lang="en-GB" sz="1200" dirty="0" err="1">
                <a:solidFill>
                  <a:schemeClr val="dk1"/>
                </a:solidFill>
                <a:latin typeface="Calibri"/>
                <a:ea typeface="Calibri"/>
                <a:cs typeface="Calibri"/>
                <a:sym typeface="Calibri"/>
              </a:rPr>
              <a:t>isla</a:t>
            </a:r>
            <a:r>
              <a:rPr lang="en-GB" sz="1200" dirty="0">
                <a:solidFill>
                  <a:schemeClr val="dk1"/>
                </a:solidFill>
                <a:latin typeface="Calibri"/>
                <a:ea typeface="Calibri"/>
                <a:cs typeface="Calibri"/>
                <a:sym typeface="Calibri"/>
              </a:rPr>
              <a:t> [810]; </a:t>
            </a:r>
            <a:r>
              <a:rPr lang="en-GB" sz="1200" dirty="0" err="1">
                <a:solidFill>
                  <a:schemeClr val="dk1"/>
                </a:solidFill>
                <a:latin typeface="Calibri"/>
                <a:ea typeface="Calibri"/>
                <a:cs typeface="Calibri"/>
                <a:sym typeface="Calibri"/>
              </a:rPr>
              <a:t>pequeño</a:t>
            </a:r>
            <a:r>
              <a:rPr lang="en-GB" sz="1200" dirty="0">
                <a:solidFill>
                  <a:schemeClr val="dk1"/>
                </a:solidFill>
                <a:latin typeface="Calibri"/>
                <a:ea typeface="Calibri"/>
                <a:cs typeface="Calibri"/>
                <a:sym typeface="Calibri"/>
              </a:rPr>
              <a:t> [202]; </a:t>
            </a:r>
            <a:r>
              <a:rPr lang="en-GB" sz="1200" dirty="0" err="1">
                <a:solidFill>
                  <a:schemeClr val="dk1"/>
                </a:solidFill>
                <a:latin typeface="Calibri"/>
                <a:ea typeface="Calibri"/>
                <a:cs typeface="Calibri"/>
                <a:sym typeface="Calibri"/>
              </a:rPr>
              <a:t>centro</a:t>
            </a:r>
            <a:r>
              <a:rPr lang="en-GB" sz="1200" dirty="0">
                <a:solidFill>
                  <a:schemeClr val="dk1"/>
                </a:solidFill>
                <a:latin typeface="Calibri"/>
                <a:ea typeface="Calibri"/>
                <a:cs typeface="Calibri"/>
                <a:sym typeface="Calibri"/>
              </a:rPr>
              <a:t> [316]; plaza [806]; </a:t>
            </a:r>
            <a:r>
              <a:rPr lang="en-GB" sz="1200" dirty="0" err="1">
                <a:solidFill>
                  <a:schemeClr val="dk1"/>
                </a:solidFill>
                <a:latin typeface="Calibri"/>
                <a:ea typeface="Calibri"/>
                <a:cs typeface="Calibri"/>
                <a:sym typeface="Calibri"/>
              </a:rPr>
              <a:t>el</a:t>
            </a:r>
            <a:r>
              <a:rPr lang="en-GB" sz="1200" dirty="0">
                <a:solidFill>
                  <a:schemeClr val="dk1"/>
                </a:solidFill>
                <a:latin typeface="Calibri"/>
                <a:ea typeface="Calibri"/>
                <a:cs typeface="Calibri"/>
                <a:sym typeface="Calibri"/>
              </a:rPr>
              <a:t>, la [1]; </a:t>
            </a:r>
            <a:r>
              <a:rPr lang="en-GB" sz="1200" dirty="0" err="1">
                <a:solidFill>
                  <a:schemeClr val="dk1"/>
                </a:solidFill>
                <a:latin typeface="Calibri"/>
                <a:ea typeface="Calibri"/>
                <a:cs typeface="Calibri"/>
                <a:sym typeface="Calibri"/>
              </a:rPr>
              <a:t>hermano</a:t>
            </a:r>
            <a:r>
              <a:rPr lang="en-GB" sz="1200" dirty="0">
                <a:solidFill>
                  <a:schemeClr val="dk1"/>
                </a:solidFill>
                <a:latin typeface="Calibri"/>
                <a:ea typeface="Calibri"/>
                <a:cs typeface="Calibri"/>
                <a:sym typeface="Calibri"/>
              </a:rPr>
              <a:t> [333]; </a:t>
            </a:r>
            <a:r>
              <a:rPr lang="en-GB" sz="1200" dirty="0" err="1">
                <a:solidFill>
                  <a:schemeClr val="dk1"/>
                </a:solidFill>
                <a:latin typeface="Calibri"/>
                <a:ea typeface="Calibri"/>
                <a:cs typeface="Calibri"/>
                <a:sym typeface="Calibri"/>
              </a:rPr>
              <a:t>hermana</a:t>
            </a:r>
            <a:r>
              <a:rPr lang="en-GB" sz="1200" dirty="0">
                <a:solidFill>
                  <a:schemeClr val="dk1"/>
                </a:solidFill>
                <a:latin typeface="Calibri"/>
                <a:ea typeface="Calibri"/>
                <a:cs typeface="Calibri"/>
                <a:sym typeface="Calibri"/>
              </a:rPr>
              <a:t> [3409]; </a:t>
            </a:r>
            <a:r>
              <a:rPr lang="en-GB" sz="1200" dirty="0" err="1">
                <a:solidFill>
                  <a:schemeClr val="dk1"/>
                </a:solidFill>
                <a:latin typeface="Calibri"/>
                <a:ea typeface="Calibri"/>
                <a:cs typeface="Calibri"/>
                <a:sym typeface="Calibri"/>
              </a:rPr>
              <a:t>río</a:t>
            </a:r>
            <a:r>
              <a:rPr lang="en-GB" sz="1200" dirty="0">
                <a:solidFill>
                  <a:schemeClr val="dk1"/>
                </a:solidFill>
                <a:latin typeface="Calibri"/>
                <a:ea typeface="Calibri"/>
                <a:cs typeface="Calibri"/>
                <a:sym typeface="Calibri"/>
              </a:rPr>
              <a:t> [496]; </a:t>
            </a:r>
            <a:r>
              <a:rPr lang="en-GB" sz="1200" dirty="0" err="1">
                <a:solidFill>
                  <a:schemeClr val="dk1"/>
                </a:solidFill>
                <a:latin typeface="Calibri"/>
                <a:ea typeface="Calibri"/>
                <a:cs typeface="Calibri"/>
                <a:sym typeface="Calibri"/>
              </a:rPr>
              <a:t>hermoso</a:t>
            </a:r>
            <a:r>
              <a:rPr lang="en-GB" sz="1200" dirty="0">
                <a:solidFill>
                  <a:schemeClr val="dk1"/>
                </a:solidFill>
                <a:latin typeface="Calibri"/>
                <a:ea typeface="Calibri"/>
                <a:cs typeface="Calibri"/>
                <a:sym typeface="Calibri"/>
              </a:rPr>
              <a:t> [980]; </a:t>
            </a:r>
            <a:r>
              <a:rPr lang="en-GB" sz="1200" dirty="0" err="1">
                <a:solidFill>
                  <a:schemeClr val="dk1"/>
                </a:solidFill>
                <a:latin typeface="Calibri"/>
                <a:ea typeface="Calibri"/>
                <a:cs typeface="Calibri"/>
                <a:sym typeface="Calibri"/>
              </a:rPr>
              <a:t>naturaleza</a:t>
            </a:r>
            <a:r>
              <a:rPr lang="en-GB" sz="1200" dirty="0">
                <a:solidFill>
                  <a:schemeClr val="dk1"/>
                </a:solidFill>
                <a:latin typeface="Calibri"/>
                <a:ea typeface="Calibri"/>
                <a:cs typeface="Calibri"/>
                <a:sym typeface="Calibri"/>
              </a:rPr>
              <a:t> [712]; </a:t>
            </a:r>
            <a:r>
              <a:rPr lang="en-GB" sz="1200" dirty="0" err="1">
                <a:solidFill>
                  <a:schemeClr val="dk1"/>
                </a:solidFill>
                <a:latin typeface="Calibri"/>
                <a:ea typeface="Calibri"/>
                <a:cs typeface="Calibri"/>
                <a:sym typeface="Calibri"/>
              </a:rPr>
              <a:t>actividad</a:t>
            </a:r>
            <a:r>
              <a:rPr lang="en-GB" sz="1200" dirty="0">
                <a:solidFill>
                  <a:schemeClr val="dk1"/>
                </a:solidFill>
                <a:latin typeface="Calibri"/>
                <a:ea typeface="Calibri"/>
                <a:cs typeface="Calibri"/>
                <a:sym typeface="Calibri"/>
              </a:rPr>
              <a:t> [344]; comida [906]; comer [347]; </a:t>
            </a:r>
            <a:r>
              <a:rPr lang="en-GB" sz="1200" dirty="0" err="1">
                <a:solidFill>
                  <a:schemeClr val="dk1"/>
                </a:solidFill>
                <a:latin typeface="Calibri"/>
                <a:ea typeface="Calibri"/>
                <a:cs typeface="Calibri"/>
                <a:sym typeface="Calibri"/>
              </a:rPr>
              <a:t>correr</a:t>
            </a:r>
            <a:r>
              <a:rPr lang="en-GB" sz="1200" dirty="0">
                <a:solidFill>
                  <a:schemeClr val="dk1"/>
                </a:solidFill>
                <a:latin typeface="Calibri"/>
                <a:ea typeface="Calibri"/>
                <a:cs typeface="Calibri"/>
                <a:sym typeface="Calibri"/>
              </a:rPr>
              <a:t> [343]; playa [1475]; </a:t>
            </a:r>
            <a:r>
              <a:rPr lang="en-GB" sz="1200" dirty="0" err="1">
                <a:solidFill>
                  <a:schemeClr val="dk1"/>
                </a:solidFill>
                <a:latin typeface="Calibri"/>
                <a:ea typeface="Calibri"/>
                <a:cs typeface="Calibri"/>
                <a:sym typeface="Calibri"/>
              </a:rPr>
              <a:t>descubrir</a:t>
            </a:r>
            <a:r>
              <a:rPr lang="en-GB" sz="1200" dirty="0">
                <a:solidFill>
                  <a:schemeClr val="dk1"/>
                </a:solidFill>
                <a:latin typeface="Calibri"/>
                <a:ea typeface="Calibri"/>
                <a:cs typeface="Calibri"/>
                <a:sym typeface="Calibri"/>
              </a:rPr>
              <a:t> [414]; parte¹ [92]; </a:t>
            </a:r>
            <a:r>
              <a:rPr lang="en-GB" sz="1200" dirty="0" err="1">
                <a:solidFill>
                  <a:schemeClr val="dk1"/>
                </a:solidFill>
                <a:latin typeface="Calibri"/>
                <a:ea typeface="Calibri"/>
                <a:cs typeface="Calibri"/>
                <a:sym typeface="Calibri"/>
              </a:rPr>
              <a:t>calle</a:t>
            </a:r>
            <a:r>
              <a:rPr lang="en-GB" sz="1200" dirty="0">
                <a:solidFill>
                  <a:schemeClr val="dk1"/>
                </a:solidFill>
                <a:latin typeface="Calibri"/>
                <a:ea typeface="Calibri"/>
                <a:cs typeface="Calibri"/>
                <a:sym typeface="Calibri"/>
              </a:rPr>
              <a:t> [269]; </a:t>
            </a:r>
            <a:r>
              <a:rPr lang="en-GB" sz="1200" dirty="0" err="1">
                <a:solidFill>
                  <a:schemeClr val="dk1"/>
                </a:solidFill>
                <a:latin typeface="Calibri"/>
                <a:ea typeface="Calibri"/>
                <a:cs typeface="Calibri"/>
                <a:sym typeface="Calibri"/>
              </a:rPr>
              <a:t>barco</a:t>
            </a:r>
            <a:r>
              <a:rPr lang="en-GB" sz="1200" dirty="0">
                <a:solidFill>
                  <a:schemeClr val="dk1"/>
                </a:solidFill>
                <a:latin typeface="Calibri"/>
                <a:ea typeface="Calibri"/>
                <a:cs typeface="Calibri"/>
                <a:sym typeface="Calibri"/>
              </a:rPr>
              <a:t> [1384]; </a:t>
            </a:r>
            <a:r>
              <a:rPr lang="en-GB" sz="1200" dirty="0" err="1">
                <a:solidFill>
                  <a:schemeClr val="dk1"/>
                </a:solidFill>
                <a:latin typeface="Calibri"/>
                <a:ea typeface="Calibri"/>
                <a:cs typeface="Calibri"/>
                <a:sym typeface="Calibri"/>
              </a:rPr>
              <a:t>allí</a:t>
            </a:r>
            <a:r>
              <a:rPr lang="en-GB" sz="1200" dirty="0">
                <a:solidFill>
                  <a:schemeClr val="dk1"/>
                </a:solidFill>
                <a:latin typeface="Calibri"/>
                <a:ea typeface="Calibri"/>
                <a:cs typeface="Calibri"/>
                <a:sym typeface="Calibri"/>
              </a:rPr>
              <a:t> [197]; ¿</a:t>
            </a:r>
            <a:r>
              <a:rPr lang="en-GB" sz="1200" dirty="0" err="1">
                <a:solidFill>
                  <a:schemeClr val="dk1"/>
                </a:solidFill>
                <a:latin typeface="Calibri"/>
                <a:ea typeface="Calibri"/>
                <a:cs typeface="Calibri"/>
                <a:sym typeface="Calibri"/>
              </a:rPr>
              <a:t>dónde</a:t>
            </a:r>
            <a:r>
              <a:rPr lang="en-GB" sz="1200" dirty="0">
                <a:solidFill>
                  <a:schemeClr val="dk1"/>
                </a:solidFill>
                <a:latin typeface="Calibri"/>
                <a:ea typeface="Calibri"/>
                <a:cs typeface="Calibri"/>
                <a:sym typeface="Calibri"/>
              </a:rPr>
              <a:t>? [161]; ¿</a:t>
            </a:r>
            <a:r>
              <a:rPr lang="en-GB" sz="1200" dirty="0" err="1">
                <a:solidFill>
                  <a:schemeClr val="dk1"/>
                </a:solidFill>
                <a:latin typeface="Calibri"/>
                <a:ea typeface="Calibri"/>
                <a:cs typeface="Calibri"/>
                <a:sym typeface="Calibri"/>
              </a:rPr>
              <a:t>cuándo</a:t>
            </a:r>
            <a:r>
              <a:rPr lang="en-GB" sz="1200" dirty="0">
                <a:solidFill>
                  <a:schemeClr val="dk1"/>
                </a:solidFill>
                <a:latin typeface="Calibri"/>
                <a:ea typeface="Calibri"/>
                <a:cs typeface="Calibri"/>
                <a:sym typeface="Calibri"/>
              </a:rPr>
              <a:t>? [57]; (por) ¿</a:t>
            </a:r>
            <a:r>
              <a:rPr lang="en-GB" sz="1200" dirty="0" err="1">
                <a:solidFill>
                  <a:schemeClr val="dk1"/>
                </a:solidFill>
                <a:latin typeface="Calibri"/>
                <a:ea typeface="Calibri"/>
                <a:cs typeface="Calibri"/>
                <a:sym typeface="Calibri"/>
              </a:rPr>
              <a:t>qué</a:t>
            </a:r>
            <a:r>
              <a:rPr lang="en-GB" sz="1200" dirty="0">
                <a:solidFill>
                  <a:schemeClr val="dk1"/>
                </a:solidFill>
                <a:latin typeface="Calibri"/>
                <a:ea typeface="Calibri"/>
                <a:cs typeface="Calibri"/>
                <a:sym typeface="Calibri"/>
              </a:rPr>
              <a:t>? [50]; ¿</a:t>
            </a:r>
            <a:r>
              <a:rPr lang="en-GB" sz="1200" dirty="0" err="1">
                <a:solidFill>
                  <a:schemeClr val="dk1"/>
                </a:solidFill>
                <a:latin typeface="Calibri"/>
                <a:ea typeface="Calibri"/>
                <a:cs typeface="Calibri"/>
                <a:sym typeface="Calibri"/>
              </a:rPr>
              <a:t>quién</a:t>
            </a:r>
            <a:r>
              <a:rPr lang="en-GB" sz="1200" dirty="0">
                <a:solidFill>
                  <a:schemeClr val="dk1"/>
                </a:solidFill>
                <a:latin typeface="Calibri"/>
                <a:ea typeface="Calibri"/>
                <a:cs typeface="Calibri"/>
                <a:sym typeface="Calibri"/>
              </a:rPr>
              <a:t>? [289]</a:t>
            </a:r>
            <a:endParaRPr lang="en-GB" dirty="0"/>
          </a:p>
          <a:p>
            <a:pPr marL="0" lvl="0" indent="0" algn="l" rtl="0">
              <a:spcBef>
                <a:spcPts val="0"/>
              </a:spcBef>
              <a:spcAft>
                <a:spcPts val="0"/>
              </a:spcAft>
              <a:buNone/>
            </a:pPr>
            <a:endParaRPr lang="en-GB"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p>
          <a:p>
            <a:pPr marL="0" lvl="0" indent="0" algn="l" rtl="0">
              <a:spcBef>
                <a:spcPts val="0"/>
              </a:spcBef>
              <a:spcAft>
                <a:spcPts val="0"/>
              </a:spcAft>
              <a:buNone/>
            </a:pPr>
            <a:endParaRPr lang="en-GB"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LDP resources are given in the LDP SOW and in the resources that first introduced and formally re-visited those words. 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7 mins</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Aims: </a:t>
            </a:r>
          </a:p>
          <a:p>
            <a:pPr marL="0" lvl="0" indent="0" algn="l" rtl="0">
              <a:spcBef>
                <a:spcPts val="0"/>
              </a:spcBef>
              <a:spcAft>
                <a:spcPts val="0"/>
              </a:spcAft>
              <a:buNone/>
            </a:pPr>
            <a:r>
              <a:rPr lang="en-US" b="0" dirty="0"/>
              <a:t>i) to consolidate recognition of final syllable stress.</a:t>
            </a:r>
          </a:p>
          <a:p>
            <a:pPr marL="0" lvl="0" indent="0" algn="l" rtl="0">
              <a:spcBef>
                <a:spcPts val="0"/>
              </a:spcBef>
              <a:spcAft>
                <a:spcPts val="0"/>
              </a:spcAft>
              <a:buNone/>
            </a:pPr>
            <a:r>
              <a:rPr lang="en-US" b="0" dirty="0"/>
              <a:t>ii) to consolidate the first rule about the use of the written accent in words with final syllable stress.</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Students listen to each sentence and tally how many words they hear with a final syllable stress.</a:t>
            </a:r>
            <a:endParaRPr lang="en-US" dirty="0"/>
          </a:p>
          <a:p>
            <a:pPr marL="228600" lvl="0" indent="-228600" algn="l" rtl="0">
              <a:spcBef>
                <a:spcPts val="0"/>
              </a:spcBef>
              <a:spcAft>
                <a:spcPts val="0"/>
              </a:spcAft>
              <a:buClr>
                <a:schemeClr val="dk1"/>
              </a:buClr>
              <a:buSzPts val="1200"/>
              <a:buFont typeface="Calibri"/>
              <a:buAutoNum type="arabicPeriod"/>
            </a:pPr>
            <a:r>
              <a:rPr lang="en-US" b="0" dirty="0"/>
              <a:t>Click to reveal the gapped sentence. </a:t>
            </a:r>
          </a:p>
          <a:p>
            <a:pPr marL="228600" lvl="0" indent="-228600" algn="l" rtl="0">
              <a:spcBef>
                <a:spcPts val="0"/>
              </a:spcBef>
              <a:spcAft>
                <a:spcPts val="0"/>
              </a:spcAft>
              <a:buClr>
                <a:schemeClr val="dk1"/>
              </a:buClr>
              <a:buSzPts val="1200"/>
              <a:buFont typeface="Calibri"/>
              <a:buAutoNum type="arabicPeriod"/>
            </a:pPr>
            <a:r>
              <a:rPr lang="en-US" b="0" dirty="0"/>
              <a:t>Students listen to each sentence again and write the missing words, deciding whether an accent is needed or not. </a:t>
            </a:r>
            <a:endParaRPr lang="en-US" dirty="0"/>
          </a:p>
          <a:p>
            <a:pPr marL="228600" lvl="0" indent="-228600" algn="l" rtl="0">
              <a:spcBef>
                <a:spcPts val="0"/>
              </a:spcBef>
              <a:spcAft>
                <a:spcPts val="0"/>
              </a:spcAft>
              <a:buClr>
                <a:schemeClr val="dk1"/>
              </a:buClr>
              <a:buSzPts val="1200"/>
              <a:buFont typeface="Calibri"/>
              <a:buAutoNum type="arabicPeriod"/>
            </a:pPr>
            <a:r>
              <a:rPr lang="en-US" b="0" dirty="0"/>
              <a:t>Teacher shows the answers. Explain the meaning of ‘</a:t>
            </a:r>
            <a:r>
              <a:rPr lang="en-US" b="0" dirty="0" err="1"/>
              <a:t>frente</a:t>
            </a:r>
            <a:r>
              <a:rPr lang="en-US" b="0" dirty="0"/>
              <a:t>’ in item 3 (</a:t>
            </a:r>
            <a:r>
              <a:rPr lang="en-US" b="0" dirty="0" err="1"/>
              <a:t>frente</a:t>
            </a:r>
            <a:r>
              <a:rPr lang="en-US" b="0" dirty="0"/>
              <a:t> al mar) as this word is not yet known.</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Note: </a:t>
            </a:r>
            <a:r>
              <a:rPr lang="en-US" b="0" dirty="0"/>
              <a:t>some words are known and others are unknown, making this a hybrid vocabulary/sounds of the language task.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Frequency of unknown words/cognates:</a:t>
            </a:r>
            <a:endParaRPr lang="en-US" dirty="0"/>
          </a:p>
          <a:p>
            <a:pPr marL="0" lvl="0" indent="0" algn="l" rtl="0">
              <a:spcBef>
                <a:spcPts val="0"/>
              </a:spcBef>
              <a:spcAft>
                <a:spcPts val="0"/>
              </a:spcAft>
              <a:buNone/>
            </a:pPr>
            <a:r>
              <a:rPr lang="en-US" dirty="0"/>
              <a:t>festival [3194]; cultural [714]; </a:t>
            </a:r>
            <a:r>
              <a:rPr lang="en-US" dirty="0" err="1"/>
              <a:t>programación</a:t>
            </a:r>
            <a:r>
              <a:rPr lang="en-US" dirty="0"/>
              <a:t> [3617]; </a:t>
            </a:r>
            <a:r>
              <a:rPr lang="en-US" dirty="0" err="1"/>
              <a:t>calidad</a:t>
            </a:r>
            <a:r>
              <a:rPr lang="en-US" dirty="0"/>
              <a:t> [637]; </a:t>
            </a:r>
            <a:r>
              <a:rPr lang="en-US" dirty="0" err="1"/>
              <a:t>espectador</a:t>
            </a:r>
            <a:r>
              <a:rPr lang="en-US" dirty="0"/>
              <a:t> [2438]; </a:t>
            </a:r>
            <a:r>
              <a:rPr lang="en-US" dirty="0" err="1"/>
              <a:t>actuación</a:t>
            </a:r>
            <a:r>
              <a:rPr lang="en-US" dirty="0"/>
              <a:t> [1835]; </a:t>
            </a:r>
            <a:r>
              <a:rPr lang="en-US" dirty="0" err="1"/>
              <a:t>edición</a:t>
            </a:r>
            <a:r>
              <a:rPr lang="en-US" dirty="0"/>
              <a:t> [1449]</a:t>
            </a:r>
          </a:p>
          <a:p>
            <a:pPr marL="0" lvl="0" indent="0" algn="l" rtl="0">
              <a:spcBef>
                <a:spcPts val="0"/>
              </a:spcBef>
              <a:spcAft>
                <a:spcPts val="0"/>
              </a:spcAft>
              <a:buNone/>
            </a:pPr>
            <a:br>
              <a:rPr lang="en-US" dirty="0"/>
            </a:br>
            <a:r>
              <a:rPr lang="en-US" dirty="0"/>
              <a:t>Photos from Wikipedia, </a:t>
            </a:r>
            <a:r>
              <a:rPr lang="en-US" sz="1200" b="0" i="0" u="sng" strike="noStrike" dirty="0" err="1">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Vidartereyes</a:t>
            </a:r>
            <a:r>
              <a:rPr lang="en-US" sz="1200" b="0" i="0" dirty="0">
                <a:solidFill>
                  <a:schemeClr val="dk1"/>
                </a:solidFill>
                <a:latin typeface="Calibri"/>
                <a:ea typeface="Calibri"/>
                <a:cs typeface="Calibri"/>
                <a:sym typeface="Calibri"/>
              </a:rPr>
              <a:t> - </a:t>
            </a:r>
            <a:r>
              <a:rPr lang="en-US" sz="1200" b="0" i="0" u="sng" strike="noStrik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BY-SA 4.0</a:t>
            </a:r>
            <a:endParaRPr lang="en-US"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u="none" strike="noStrike" dirty="0">
              <a:solidFill>
                <a:schemeClr val="dk1"/>
              </a:solidFill>
              <a:latin typeface="Calibri"/>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F5458101-B525-4160-B462-9279F704198C}" type="slidenum">
              <a:rPr lang="en-GB" smtClean="0"/>
              <a:t>10</a:t>
            </a:fld>
            <a:endParaRPr lang="en-GB"/>
          </a:p>
        </p:txBody>
      </p:sp>
    </p:spTree>
    <p:extLst>
      <p:ext uri="{BB962C8B-B14F-4D97-AF65-F5344CB8AC3E}">
        <p14:creationId xmlns:p14="http://schemas.microsoft.com/office/powerpoint/2010/main" val="178430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there are two versions of this task.  This, more supported version, has two jigsaw translation sentences and three full sentences (of which teachers can decide how many students can complete in the time.  The 2</a:t>
            </a:r>
            <a:r>
              <a:rPr lang="en-US" b="1" baseline="30000" dirty="0"/>
              <a:t>nd</a:t>
            </a:r>
            <a:r>
              <a:rPr lang="en-US" b="1" dirty="0"/>
              <a:t> more challenging version has 5 comments to translate from English into Spanish, with an answer slide at the end.</a:t>
            </a:r>
            <a:br>
              <a:rPr lang="en-US" b="1" dirty="0"/>
            </a:br>
            <a:endParaRPr lang="en-US" b="1" dirty="0"/>
          </a:p>
          <a:p>
            <a:pPr marL="0" lvl="0" indent="0" algn="l" rtl="0">
              <a:spcBef>
                <a:spcPts val="0"/>
              </a:spcBef>
              <a:spcAft>
                <a:spcPts val="0"/>
              </a:spcAft>
              <a:buNone/>
            </a:pPr>
            <a:r>
              <a:rPr lang="en-US" b="1" dirty="0"/>
              <a:t>Timing: </a:t>
            </a:r>
            <a:r>
              <a:rPr lang="en-US" b="0" dirty="0"/>
              <a:t>10 mins</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Aims: </a:t>
            </a:r>
            <a:endParaRPr lang="en-US" dirty="0"/>
          </a:p>
          <a:p>
            <a:pPr marL="285750" lvl="0" indent="-285750" algn="l" rtl="0">
              <a:spcBef>
                <a:spcPts val="0"/>
              </a:spcBef>
              <a:spcAft>
                <a:spcPts val="0"/>
              </a:spcAft>
              <a:buClr>
                <a:schemeClr val="dk1"/>
              </a:buClr>
              <a:buSzPts val="1200"/>
              <a:buFont typeface="Calibri"/>
              <a:buAutoNum type="romanLcParenR"/>
            </a:pPr>
            <a:r>
              <a:rPr lang="en-US" b="0" dirty="0"/>
              <a:t>to consolidate first and third person singular verb endings in the </a:t>
            </a:r>
            <a:r>
              <a:rPr lang="en-US" b="0" dirty="0" err="1"/>
              <a:t>preterite</a:t>
            </a:r>
            <a:r>
              <a:rPr lang="en-US" b="0" dirty="0"/>
              <a:t>.</a:t>
            </a:r>
          </a:p>
          <a:p>
            <a:pPr marL="285750" lvl="0" indent="-285750" algn="l" rtl="0">
              <a:spcBef>
                <a:spcPts val="0"/>
              </a:spcBef>
              <a:spcAft>
                <a:spcPts val="0"/>
              </a:spcAft>
              <a:buClr>
                <a:schemeClr val="dk1"/>
              </a:buClr>
              <a:buSzPts val="1200"/>
              <a:buFont typeface="Calibri"/>
              <a:buAutoNum type="romanLcParenR"/>
            </a:pPr>
            <a:r>
              <a:rPr lang="en-US" b="0" dirty="0"/>
              <a:t>to consolidate the use of negatives.</a:t>
            </a:r>
            <a:endParaRPr lang="en-US" dirty="0"/>
          </a:p>
          <a:p>
            <a:pPr marL="285750" lvl="0" indent="-285750" algn="l" rtl="0">
              <a:spcBef>
                <a:spcPts val="0"/>
              </a:spcBef>
              <a:spcAft>
                <a:spcPts val="0"/>
              </a:spcAft>
              <a:buClr>
                <a:schemeClr val="dk1"/>
              </a:buClr>
              <a:buSzPts val="1200"/>
              <a:buFont typeface="Calibri"/>
              <a:buAutoNum type="romanLcParenR"/>
            </a:pPr>
            <a:r>
              <a:rPr lang="en-US" b="0" dirty="0"/>
              <a:t>to consolidate this week’s set of revisited vocabulary.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dirty="0"/>
              <a:t>Students translate each phrase into Spanish or English.</a:t>
            </a:r>
          </a:p>
          <a:p>
            <a:pPr marL="228600" lvl="0" indent="-228600" algn="l" rtl="0">
              <a:spcBef>
                <a:spcPts val="0"/>
              </a:spcBef>
              <a:spcAft>
                <a:spcPts val="0"/>
              </a:spcAft>
              <a:buClr>
                <a:schemeClr val="dk1"/>
              </a:buClr>
              <a:buSzPts val="1200"/>
              <a:buFont typeface="Calibri"/>
              <a:buAutoNum type="arabicPeriod"/>
            </a:pPr>
            <a:r>
              <a:rPr lang="en-US" dirty="0"/>
              <a:t>Teachers elicit and show the answers one by one.</a:t>
            </a:r>
          </a:p>
          <a:p>
            <a:pPr marL="0" lvl="0" indent="0" algn="l" rtl="0">
              <a:spcBef>
                <a:spcPts val="0"/>
              </a:spcBef>
              <a:spcAft>
                <a:spcPts val="0"/>
              </a:spcAft>
              <a:buClr>
                <a:schemeClr val="dk1"/>
              </a:buClr>
              <a:buSzPts val="1200"/>
              <a:buFont typeface="Calibri"/>
              <a:buNone/>
            </a:pPr>
            <a:endParaRPr lang="en-US" dirty="0"/>
          </a:p>
          <a:p>
            <a:endParaRPr lang="en-GB" dirty="0"/>
          </a:p>
        </p:txBody>
      </p:sp>
      <p:sp>
        <p:nvSpPr>
          <p:cNvPr id="4" name="Slide Number Placeholder 3"/>
          <p:cNvSpPr>
            <a:spLocks noGrp="1"/>
          </p:cNvSpPr>
          <p:nvPr>
            <p:ph type="sldNum" sz="quarter" idx="5"/>
          </p:nvPr>
        </p:nvSpPr>
        <p:spPr/>
        <p:txBody>
          <a:bodyPr/>
          <a:lstStyle/>
          <a:p>
            <a:fld id="{F5458101-B525-4160-B462-9279F704198C}" type="slidenum">
              <a:rPr lang="en-GB" smtClean="0"/>
              <a:t>11</a:t>
            </a:fld>
            <a:endParaRPr lang="en-GB"/>
          </a:p>
        </p:txBody>
      </p:sp>
    </p:spTree>
    <p:extLst>
      <p:ext uri="{BB962C8B-B14F-4D97-AF65-F5344CB8AC3E}">
        <p14:creationId xmlns:p14="http://schemas.microsoft.com/office/powerpoint/2010/main" val="2480063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[2/2]</a:t>
            </a:r>
          </a:p>
        </p:txBody>
      </p:sp>
      <p:sp>
        <p:nvSpPr>
          <p:cNvPr id="4" name="Slide Number Placeholder 3"/>
          <p:cNvSpPr>
            <a:spLocks noGrp="1"/>
          </p:cNvSpPr>
          <p:nvPr>
            <p:ph type="sldNum" sz="quarter" idx="5"/>
          </p:nvPr>
        </p:nvSpPr>
        <p:spPr/>
        <p:txBody>
          <a:bodyPr/>
          <a:lstStyle/>
          <a:p>
            <a:fld id="{F5458101-B525-4160-B462-9279F704198C}" type="slidenum">
              <a:rPr lang="en-GB" smtClean="0"/>
              <a:t>12</a:t>
            </a:fld>
            <a:endParaRPr lang="en-GB"/>
          </a:p>
        </p:txBody>
      </p:sp>
    </p:spTree>
    <p:extLst>
      <p:ext uri="{BB962C8B-B14F-4D97-AF65-F5344CB8AC3E}">
        <p14:creationId xmlns:p14="http://schemas.microsoft.com/office/powerpoint/2010/main" val="1990964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Version 2 – more challenging</a:t>
            </a:r>
          </a:p>
          <a:p>
            <a:endParaRPr lang="en-GB" b="1" dirty="0"/>
          </a:p>
          <a:p>
            <a:pPr marL="0" lvl="0" indent="0" algn="l" rtl="0">
              <a:spcBef>
                <a:spcPts val="0"/>
              </a:spcBef>
              <a:spcAft>
                <a:spcPts val="0"/>
              </a:spcAft>
              <a:buNone/>
            </a:pPr>
            <a:r>
              <a:rPr lang="en-US" b="1" dirty="0"/>
              <a:t>Timing: </a:t>
            </a:r>
            <a:r>
              <a:rPr lang="en-US" b="0" dirty="0"/>
              <a:t>10 mins</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Aims: </a:t>
            </a:r>
            <a:endParaRPr lang="en-US" dirty="0"/>
          </a:p>
          <a:p>
            <a:pPr marL="285750" lvl="0" indent="-285750" algn="l" rtl="0">
              <a:spcBef>
                <a:spcPts val="0"/>
              </a:spcBef>
              <a:spcAft>
                <a:spcPts val="0"/>
              </a:spcAft>
              <a:buClr>
                <a:schemeClr val="dk1"/>
              </a:buClr>
              <a:buSzPts val="1200"/>
              <a:buFont typeface="Calibri"/>
              <a:buAutoNum type="romanLcParenR"/>
            </a:pPr>
            <a:r>
              <a:rPr lang="en-US" b="0" dirty="0"/>
              <a:t>to consolidate first and third person singular verb endings in the </a:t>
            </a:r>
            <a:r>
              <a:rPr lang="en-US" b="0" dirty="0" err="1"/>
              <a:t>preterite</a:t>
            </a:r>
            <a:r>
              <a:rPr lang="en-US" b="0" dirty="0"/>
              <a:t>.</a:t>
            </a:r>
          </a:p>
          <a:p>
            <a:pPr marL="285750" lvl="0" indent="-285750" algn="l" rtl="0">
              <a:spcBef>
                <a:spcPts val="0"/>
              </a:spcBef>
              <a:spcAft>
                <a:spcPts val="0"/>
              </a:spcAft>
              <a:buClr>
                <a:schemeClr val="dk1"/>
              </a:buClr>
              <a:buSzPts val="1200"/>
              <a:buFont typeface="Calibri"/>
              <a:buAutoNum type="romanLcParenR"/>
            </a:pPr>
            <a:r>
              <a:rPr lang="en-US" b="0" dirty="0"/>
              <a:t>to consolidate the use of negatives.</a:t>
            </a:r>
            <a:endParaRPr lang="en-US" dirty="0"/>
          </a:p>
          <a:p>
            <a:pPr marL="285750" lvl="0" indent="-285750" algn="l" rtl="0">
              <a:spcBef>
                <a:spcPts val="0"/>
              </a:spcBef>
              <a:spcAft>
                <a:spcPts val="0"/>
              </a:spcAft>
              <a:buClr>
                <a:schemeClr val="dk1"/>
              </a:buClr>
              <a:buSzPts val="1200"/>
              <a:buFont typeface="Calibri"/>
              <a:buAutoNum type="romanLcParenR"/>
            </a:pPr>
            <a:r>
              <a:rPr lang="en-US" b="0" dirty="0"/>
              <a:t>to consolidate this week’s set of revisited vocabulary.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dirty="0"/>
              <a:t>Students translate each sentence into Spanish.</a:t>
            </a:r>
          </a:p>
          <a:p>
            <a:pPr marL="228600" lvl="0" indent="-228600" algn="l" rtl="0">
              <a:spcBef>
                <a:spcPts val="0"/>
              </a:spcBef>
              <a:spcAft>
                <a:spcPts val="0"/>
              </a:spcAft>
              <a:buClr>
                <a:schemeClr val="dk1"/>
              </a:buClr>
              <a:buSzPts val="1200"/>
              <a:buFont typeface="Calibri"/>
              <a:buAutoNum type="arabicPeriod"/>
            </a:pPr>
            <a:r>
              <a:rPr lang="en-US" dirty="0"/>
              <a:t>Teachers show the answers one by one.</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a:t>
            </a:r>
            <a:endParaRPr lang="en-US" dirty="0"/>
          </a:p>
          <a:p>
            <a:pPr marL="0" lvl="0" indent="0" algn="l" rtl="0">
              <a:spcBef>
                <a:spcPts val="0"/>
              </a:spcBef>
              <a:spcAft>
                <a:spcPts val="0"/>
              </a:spcAft>
              <a:buClr>
                <a:schemeClr val="dk1"/>
              </a:buClr>
              <a:buSzPts val="1200"/>
              <a:buFont typeface="Calibri"/>
              <a:buNone/>
            </a:pPr>
            <a:r>
              <a:rPr lang="en-US" dirty="0"/>
              <a:t>1. Teachers can draw attention to the use of the personal pronoun ‘</a:t>
            </a:r>
            <a:r>
              <a:rPr lang="en-US" dirty="0" err="1"/>
              <a:t>yo</a:t>
            </a:r>
            <a:r>
              <a:rPr lang="en-US" dirty="0"/>
              <a:t>’ in the second comment. In this instance, the personal pronoun is needed as it presents a contrast between the aforementioned ‘he’ (my brother) and ‘I’.</a:t>
            </a:r>
          </a:p>
          <a:p>
            <a:endParaRPr lang="en-GB" b="1" dirty="0"/>
          </a:p>
        </p:txBody>
      </p:sp>
      <p:sp>
        <p:nvSpPr>
          <p:cNvPr id="4" name="Slide Number Placeholder 3"/>
          <p:cNvSpPr>
            <a:spLocks noGrp="1"/>
          </p:cNvSpPr>
          <p:nvPr>
            <p:ph type="sldNum" sz="quarter" idx="5"/>
          </p:nvPr>
        </p:nvSpPr>
        <p:spPr/>
        <p:txBody>
          <a:bodyPr/>
          <a:lstStyle/>
          <a:p>
            <a:fld id="{F5458101-B525-4160-B462-9279F704198C}" type="slidenum">
              <a:rPr lang="en-GB" smtClean="0"/>
              <a:t>13</a:t>
            </a:fld>
            <a:endParaRPr lang="en-GB"/>
          </a:p>
        </p:txBody>
      </p:sp>
    </p:spTree>
    <p:extLst>
      <p:ext uri="{BB962C8B-B14F-4D97-AF65-F5344CB8AC3E}">
        <p14:creationId xmlns:p14="http://schemas.microsoft.com/office/powerpoint/2010/main" val="4154140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ANSWER SLIDE</a:t>
            </a:r>
            <a:endParaRPr dirty="0"/>
          </a:p>
          <a:p>
            <a:pPr marL="0" lvl="0" indent="0" algn="l" rtl="0">
              <a:spcBef>
                <a:spcPts val="0"/>
              </a:spcBef>
              <a:spcAft>
                <a:spcPts val="0"/>
              </a:spcAft>
              <a:buNone/>
            </a:pPr>
            <a:r>
              <a:rPr lang="en-GB" b="0" dirty="0"/>
              <a:t>This slide allows both the English and Spanish sentences to be seen at the same time during feedback.</a:t>
            </a:r>
          </a:p>
          <a:p>
            <a:pPr marL="0" lvl="0" indent="0" algn="l" rtl="0">
              <a:spcBef>
                <a:spcPts val="0"/>
              </a:spcBef>
              <a:spcAft>
                <a:spcPts val="0"/>
              </a:spcAft>
              <a:buNone/>
            </a:pPr>
            <a:r>
              <a:rPr lang="en-GB" b="0" dirty="0"/>
              <a:t>It has all five messages.</a:t>
            </a:r>
            <a:endParaRPr dirty="0"/>
          </a:p>
          <a:p>
            <a:pPr marL="0" lvl="0" indent="0" algn="l" rtl="0">
              <a:spcBef>
                <a:spcPts val="0"/>
              </a:spcBef>
              <a:spcAft>
                <a:spcPts val="0"/>
              </a:spcAft>
              <a:buNone/>
            </a:pPr>
            <a:r>
              <a:rPr lang="en-GB" b="0" dirty="0"/>
              <a:t>Click to bring up each answer.</a:t>
            </a:r>
            <a:endParaRPr b="0" dirty="0"/>
          </a:p>
        </p:txBody>
      </p:sp>
      <p:sp>
        <p:nvSpPr>
          <p:cNvPr id="393" name="Google Shape;39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Calibri"/>
                <a:ea typeface="Calibri"/>
                <a:cs typeface="Calibri"/>
                <a:sym typeface="Calibri"/>
              </a:rPr>
              <a:t>Native teacher feedback provided by Blanca Román.</a:t>
            </a: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Learning outcomes (lesson 2)</a:t>
            </a:r>
            <a:endParaRPr lang="en-GB"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Consolidation of the following:</a:t>
            </a:r>
            <a:endParaRPr lang="en-GB" dirty="0"/>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-er/-</a:t>
            </a:r>
            <a:r>
              <a:rPr lang="en-GB" sz="1200" dirty="0" err="1">
                <a:solidFill>
                  <a:schemeClr val="dk1"/>
                </a:solidFill>
                <a:latin typeface="Calibri"/>
                <a:ea typeface="Calibri"/>
                <a:cs typeface="Calibri"/>
                <a:sym typeface="Calibri"/>
              </a:rPr>
              <a:t>ir</a:t>
            </a:r>
            <a:r>
              <a:rPr lang="en-GB" sz="1200" dirty="0">
                <a:solidFill>
                  <a:schemeClr val="dk1"/>
                </a:solidFill>
                <a:latin typeface="Calibri"/>
                <a:ea typeface="Calibri"/>
                <a:cs typeface="Calibri"/>
                <a:sym typeface="Calibri"/>
              </a:rPr>
              <a:t> verbs in </a:t>
            </a:r>
            <a:r>
              <a:rPr lang="en-GB" sz="1200" dirty="0" err="1">
                <a:solidFill>
                  <a:schemeClr val="dk1"/>
                </a:solidFill>
                <a:latin typeface="Calibri"/>
                <a:ea typeface="Calibri"/>
                <a:cs typeface="Calibri"/>
                <a:sym typeface="Calibri"/>
              </a:rPr>
              <a:t>preterite</a:t>
            </a:r>
            <a:r>
              <a:rPr lang="en-GB" sz="1200" dirty="0">
                <a:solidFill>
                  <a:schemeClr val="dk1"/>
                </a:solidFill>
                <a:latin typeface="Calibri"/>
                <a:ea typeface="Calibri"/>
                <a:cs typeface="Calibri"/>
                <a:sym typeface="Calibri"/>
              </a:rPr>
              <a:t>: 2</a:t>
            </a:r>
            <a:r>
              <a:rPr lang="en-GB" sz="1200" baseline="30000" dirty="0">
                <a:solidFill>
                  <a:schemeClr val="dk1"/>
                </a:solidFill>
                <a:latin typeface="Calibri"/>
                <a:ea typeface="Calibri"/>
                <a:cs typeface="Calibri"/>
                <a:sym typeface="Calibri"/>
              </a:rPr>
              <a:t>nd</a:t>
            </a:r>
            <a:r>
              <a:rPr lang="en-GB" sz="1200" dirty="0">
                <a:solidFill>
                  <a:schemeClr val="dk1"/>
                </a:solidFill>
                <a:latin typeface="Calibri"/>
                <a:ea typeface="Calibri"/>
                <a:cs typeface="Calibri"/>
                <a:sym typeface="Calibri"/>
              </a:rPr>
              <a:t> person –</a:t>
            </a:r>
            <a:r>
              <a:rPr lang="en-GB" sz="1200" dirty="0" err="1">
                <a:solidFill>
                  <a:schemeClr val="dk1"/>
                </a:solidFill>
                <a:latin typeface="Calibri"/>
                <a:ea typeface="Calibri"/>
                <a:cs typeface="Calibri"/>
                <a:sym typeface="Calibri"/>
              </a:rPr>
              <a:t>iste</a:t>
            </a:r>
            <a:endParaRPr lang="en-GB" sz="1200" b="0" i="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b="0" i="0" dirty="0">
                <a:solidFill>
                  <a:schemeClr val="dk1"/>
                </a:solidFill>
                <a:latin typeface="Calibri"/>
                <a:ea typeface="Calibri"/>
                <a:cs typeface="Calibri"/>
                <a:sym typeface="Calibri"/>
              </a:rPr>
              <a:t>question words</a:t>
            </a:r>
          </a:p>
          <a:p>
            <a:pPr marL="171450" lvl="0" indent="-171450" algn="l" rtl="0">
              <a:spcBef>
                <a:spcPts val="0"/>
              </a:spcBef>
              <a:spcAft>
                <a:spcPts val="0"/>
              </a:spcAft>
              <a:buClr>
                <a:schemeClr val="dk1"/>
              </a:buClr>
              <a:buSzPts val="1200"/>
              <a:buFont typeface="Arial"/>
              <a:buChar char="•"/>
            </a:pPr>
            <a:r>
              <a:rPr lang="en-GB" sz="1200" b="0" i="0" dirty="0">
                <a:solidFill>
                  <a:schemeClr val="dk1"/>
                </a:solidFill>
                <a:latin typeface="Calibri"/>
                <a:ea typeface="Calibri"/>
                <a:cs typeface="Calibri"/>
                <a:sym typeface="Calibri"/>
              </a:rPr>
              <a:t>awareness raising of 'did' auxiliary</a:t>
            </a:r>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a subset of Y7 and Y8 vocabulary (see below)</a:t>
            </a:r>
            <a:endParaRPr lang="en-GB" dirty="0"/>
          </a:p>
          <a:p>
            <a:pPr marL="0" lvl="0" indent="0" algn="l" rtl="0">
              <a:spcBef>
                <a:spcPts val="0"/>
              </a:spcBef>
              <a:spcAft>
                <a:spcPts val="0"/>
              </a:spcAft>
              <a:buClr>
                <a:schemeClr val="dk1"/>
              </a:buClr>
              <a:buSzPts val="1200"/>
              <a:buFont typeface="Calibri"/>
              <a:buNone/>
            </a:pPr>
            <a:endParaRPr lang="en-GB"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revisited</a:t>
            </a:r>
            <a:r>
              <a:rPr lang="en-GB" sz="1200" b="1" i="0" u="none" strike="noStrike" cap="none" dirty="0">
                <a:solidFill>
                  <a:schemeClr val="dk1"/>
                </a:solidFill>
                <a:latin typeface="Calibri"/>
                <a:ea typeface="Calibri"/>
                <a:cs typeface="Calibri"/>
                <a:sym typeface="Calibri"/>
              </a:rPr>
              <a:t> this week (1 is the most common word in Spanish): </a:t>
            </a:r>
            <a:endParaRPr lang="en-GB"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 sin embargo [embargo-203]; </a:t>
            </a:r>
            <a:r>
              <a:rPr lang="en-GB" sz="1200" dirty="0" err="1">
                <a:solidFill>
                  <a:schemeClr val="dk1"/>
                </a:solidFill>
                <a:latin typeface="Calibri"/>
                <a:ea typeface="Calibri"/>
                <a:cs typeface="Calibri"/>
                <a:sym typeface="Calibri"/>
              </a:rPr>
              <a:t>coger</a:t>
            </a:r>
            <a:r>
              <a:rPr lang="en-GB" sz="1200" dirty="0">
                <a:solidFill>
                  <a:schemeClr val="dk1"/>
                </a:solidFill>
                <a:latin typeface="Calibri"/>
                <a:ea typeface="Calibri"/>
                <a:cs typeface="Calibri"/>
                <a:sym typeface="Calibri"/>
              </a:rPr>
              <a:t> [1001]; </a:t>
            </a:r>
            <a:r>
              <a:rPr lang="en-GB" sz="1200" dirty="0" err="1">
                <a:solidFill>
                  <a:schemeClr val="dk1"/>
                </a:solidFill>
                <a:latin typeface="Calibri"/>
                <a:ea typeface="Calibri"/>
                <a:cs typeface="Calibri"/>
                <a:sym typeface="Calibri"/>
              </a:rPr>
              <a:t>concierto</a:t>
            </a:r>
            <a:r>
              <a:rPr lang="en-GB" sz="1200" dirty="0">
                <a:solidFill>
                  <a:schemeClr val="dk1"/>
                </a:solidFill>
                <a:latin typeface="Calibri"/>
                <a:ea typeface="Calibri"/>
                <a:cs typeface="Calibri"/>
                <a:sym typeface="Calibri"/>
              </a:rPr>
              <a:t> [1456]; </a:t>
            </a:r>
            <a:r>
              <a:rPr lang="en-GB" sz="1200" dirty="0" err="1">
                <a:solidFill>
                  <a:schemeClr val="dk1"/>
                </a:solidFill>
                <a:latin typeface="Calibri"/>
                <a:ea typeface="Calibri"/>
                <a:cs typeface="Calibri"/>
                <a:sym typeface="Calibri"/>
              </a:rPr>
              <a:t>premio</a:t>
            </a:r>
            <a:r>
              <a:rPr lang="en-GB" sz="1200" dirty="0">
                <a:solidFill>
                  <a:schemeClr val="dk1"/>
                </a:solidFill>
                <a:latin typeface="Calibri"/>
                <a:ea typeface="Calibri"/>
                <a:cs typeface="Calibri"/>
                <a:sym typeface="Calibri"/>
              </a:rPr>
              <a:t> [1090]; </a:t>
            </a:r>
            <a:r>
              <a:rPr lang="en-GB" sz="1200" dirty="0" err="1">
                <a:solidFill>
                  <a:schemeClr val="dk1"/>
                </a:solidFill>
                <a:latin typeface="Calibri"/>
                <a:ea typeface="Calibri"/>
                <a:cs typeface="Calibri"/>
                <a:sym typeface="Calibri"/>
              </a:rPr>
              <a:t>además</a:t>
            </a:r>
            <a:r>
              <a:rPr lang="en-GB" sz="1200" dirty="0">
                <a:solidFill>
                  <a:schemeClr val="dk1"/>
                </a:solidFill>
                <a:latin typeface="Calibri"/>
                <a:ea typeface="Calibri"/>
                <a:cs typeface="Calibri"/>
                <a:sym typeface="Calibri"/>
              </a:rPr>
              <a:t> [155]; </a:t>
            </a:r>
            <a:r>
              <a:rPr lang="en-GB" sz="1200" dirty="0" err="1">
                <a:solidFill>
                  <a:schemeClr val="dk1"/>
                </a:solidFill>
                <a:latin typeface="Calibri"/>
                <a:ea typeface="Calibri"/>
                <a:cs typeface="Calibri"/>
                <a:sym typeface="Calibri"/>
              </a:rPr>
              <a:t>gente</a:t>
            </a:r>
            <a:r>
              <a:rPr lang="en-GB" sz="1200" dirty="0">
                <a:solidFill>
                  <a:schemeClr val="dk1"/>
                </a:solidFill>
                <a:latin typeface="Calibri"/>
                <a:ea typeface="Calibri"/>
                <a:cs typeface="Calibri"/>
                <a:sym typeface="Calibri"/>
              </a:rPr>
              <a:t> [137]; genial [2890]; </a:t>
            </a:r>
            <a:r>
              <a:rPr lang="en-GB" sz="1200" dirty="0" err="1">
                <a:solidFill>
                  <a:schemeClr val="dk1"/>
                </a:solidFill>
                <a:latin typeface="Calibri"/>
                <a:ea typeface="Calibri"/>
                <a:cs typeface="Calibri"/>
                <a:sym typeface="Calibri"/>
              </a:rPr>
              <a:t>permitir</a:t>
            </a:r>
            <a:r>
              <a:rPr lang="en-GB" sz="1200" dirty="0">
                <a:solidFill>
                  <a:schemeClr val="dk1"/>
                </a:solidFill>
                <a:latin typeface="Calibri"/>
                <a:ea typeface="Calibri"/>
                <a:cs typeface="Calibri"/>
                <a:sym typeface="Calibri"/>
              </a:rPr>
              <a:t> [218]; </a:t>
            </a:r>
            <a:r>
              <a:rPr lang="en-GB" sz="1200" dirty="0" err="1">
                <a:solidFill>
                  <a:schemeClr val="dk1"/>
                </a:solidFill>
                <a:latin typeface="Calibri"/>
                <a:ea typeface="Calibri"/>
                <a:cs typeface="Calibri"/>
                <a:sym typeface="Calibri"/>
              </a:rPr>
              <a:t>decidir</a:t>
            </a:r>
            <a:r>
              <a:rPr lang="en-GB" sz="1200" dirty="0">
                <a:solidFill>
                  <a:schemeClr val="dk1"/>
                </a:solidFill>
                <a:latin typeface="Calibri"/>
                <a:ea typeface="Calibri"/>
                <a:cs typeface="Calibri"/>
                <a:sym typeface="Calibri"/>
              </a:rPr>
              <a:t> [368]; </a:t>
            </a:r>
            <a:r>
              <a:rPr lang="en-GB" sz="1200" dirty="0" err="1">
                <a:solidFill>
                  <a:schemeClr val="dk1"/>
                </a:solidFill>
                <a:latin typeface="Calibri"/>
                <a:ea typeface="Calibri"/>
                <a:cs typeface="Calibri"/>
                <a:sym typeface="Calibri"/>
              </a:rPr>
              <a:t>compartir</a:t>
            </a:r>
            <a:r>
              <a:rPr lang="en-GB" sz="1200" dirty="0">
                <a:solidFill>
                  <a:schemeClr val="dk1"/>
                </a:solidFill>
                <a:latin typeface="Calibri"/>
                <a:ea typeface="Calibri"/>
                <a:cs typeface="Calibri"/>
                <a:sym typeface="Calibri"/>
              </a:rPr>
              <a:t> [579]; fuerte² [435] </a:t>
            </a:r>
            <a:r>
              <a:rPr lang="en-GB" sz="1200" dirty="0" err="1">
                <a:solidFill>
                  <a:schemeClr val="dk1"/>
                </a:solidFill>
                <a:latin typeface="Calibri"/>
                <a:ea typeface="Calibri"/>
                <a:cs typeface="Calibri"/>
                <a:sym typeface="Calibri"/>
              </a:rPr>
              <a:t>salir</a:t>
            </a:r>
            <a:r>
              <a:rPr lang="en-GB" sz="1200" dirty="0">
                <a:solidFill>
                  <a:schemeClr val="dk1"/>
                </a:solidFill>
                <a:latin typeface="Calibri"/>
                <a:ea typeface="Calibri"/>
                <a:cs typeface="Calibri"/>
                <a:sym typeface="Calibri"/>
              </a:rPr>
              <a:t> [114]; </a:t>
            </a:r>
            <a:r>
              <a:rPr lang="en-GB" sz="1200" dirty="0" err="1">
                <a:solidFill>
                  <a:schemeClr val="dk1"/>
                </a:solidFill>
                <a:latin typeface="Calibri"/>
                <a:ea typeface="Calibri"/>
                <a:cs typeface="Calibri"/>
                <a:sym typeface="Calibri"/>
              </a:rPr>
              <a:t>perder</a:t>
            </a:r>
            <a:r>
              <a:rPr lang="en-GB" sz="1200" dirty="0">
                <a:solidFill>
                  <a:schemeClr val="dk1"/>
                </a:solidFill>
                <a:latin typeface="Calibri"/>
                <a:ea typeface="Calibri"/>
                <a:cs typeface="Calibri"/>
                <a:sym typeface="Calibri"/>
              </a:rPr>
              <a:t> [195]; </a:t>
            </a:r>
            <a:r>
              <a:rPr lang="en-GB" sz="1200" dirty="0" err="1">
                <a:solidFill>
                  <a:schemeClr val="dk1"/>
                </a:solidFill>
                <a:latin typeface="Calibri"/>
                <a:ea typeface="Calibri"/>
                <a:cs typeface="Calibri"/>
                <a:sym typeface="Calibri"/>
              </a:rPr>
              <a:t>recoger</a:t>
            </a:r>
            <a:r>
              <a:rPr lang="en-GB" sz="1200" dirty="0">
                <a:solidFill>
                  <a:schemeClr val="dk1"/>
                </a:solidFill>
                <a:latin typeface="Calibri"/>
                <a:ea typeface="Calibri"/>
                <a:cs typeface="Calibri"/>
                <a:sym typeface="Calibri"/>
              </a:rPr>
              <a:t> [828]; entrada [767]; </a:t>
            </a:r>
            <a:r>
              <a:rPr lang="en-GB" sz="1200" dirty="0" err="1">
                <a:solidFill>
                  <a:schemeClr val="dk1"/>
                </a:solidFill>
                <a:latin typeface="Calibri"/>
                <a:ea typeface="Calibri"/>
                <a:cs typeface="Calibri"/>
                <a:sym typeface="Calibri"/>
              </a:rPr>
              <a:t>billete</a:t>
            </a:r>
            <a:r>
              <a:rPr lang="en-GB" sz="1200" dirty="0">
                <a:solidFill>
                  <a:schemeClr val="dk1"/>
                </a:solidFill>
                <a:latin typeface="Calibri"/>
                <a:ea typeface="Calibri"/>
                <a:cs typeface="Calibri"/>
                <a:sym typeface="Calibri"/>
              </a:rPr>
              <a:t> [2992]; </a:t>
            </a:r>
            <a:r>
              <a:rPr lang="en-GB" sz="1200" dirty="0" err="1">
                <a:solidFill>
                  <a:schemeClr val="dk1"/>
                </a:solidFill>
                <a:latin typeface="Calibri"/>
                <a:ea typeface="Calibri"/>
                <a:cs typeface="Calibri"/>
                <a:sym typeface="Calibri"/>
              </a:rPr>
              <a:t>conocer</a:t>
            </a:r>
            <a:r>
              <a:rPr lang="en-GB" sz="1200" dirty="0">
                <a:solidFill>
                  <a:schemeClr val="dk1"/>
                </a:solidFill>
                <a:latin typeface="Calibri"/>
                <a:ea typeface="Calibri"/>
                <a:cs typeface="Calibri"/>
                <a:sym typeface="Calibri"/>
              </a:rPr>
              <a:t> [128]; </a:t>
            </a:r>
            <a:r>
              <a:rPr lang="en-GB" sz="1200" dirty="0" err="1">
                <a:solidFill>
                  <a:schemeClr val="dk1"/>
                </a:solidFill>
                <a:latin typeface="Calibri"/>
                <a:ea typeface="Calibri"/>
                <a:cs typeface="Calibri"/>
                <a:sym typeface="Calibri"/>
              </a:rPr>
              <a:t>ofrecer</a:t>
            </a:r>
            <a:r>
              <a:rPr lang="en-GB" sz="1200" dirty="0">
                <a:solidFill>
                  <a:schemeClr val="dk1"/>
                </a:solidFill>
                <a:latin typeface="Calibri"/>
                <a:ea typeface="Calibri"/>
                <a:cs typeface="Calibri"/>
                <a:sym typeface="Calibri"/>
              </a:rPr>
              <a:t> [351]; </a:t>
            </a:r>
            <a:r>
              <a:rPr lang="en-GB" sz="1200" dirty="0" err="1">
                <a:solidFill>
                  <a:schemeClr val="dk1"/>
                </a:solidFill>
                <a:latin typeface="Calibri"/>
                <a:ea typeface="Calibri"/>
                <a:cs typeface="Calibri"/>
                <a:sym typeface="Calibri"/>
              </a:rPr>
              <a:t>conocido</a:t>
            </a:r>
            <a:r>
              <a:rPr lang="en-GB" sz="1200" dirty="0">
                <a:solidFill>
                  <a:schemeClr val="dk1"/>
                </a:solidFill>
                <a:latin typeface="Calibri"/>
                <a:ea typeface="Calibri"/>
                <a:cs typeface="Calibri"/>
                <a:sym typeface="Calibri"/>
              </a:rPr>
              <a:t> [759]; </a:t>
            </a:r>
            <a:r>
              <a:rPr lang="en-GB" sz="1200" dirty="0" err="1">
                <a:solidFill>
                  <a:schemeClr val="dk1"/>
                </a:solidFill>
                <a:latin typeface="Calibri"/>
                <a:ea typeface="Calibri"/>
                <a:cs typeface="Calibri"/>
                <a:sym typeface="Calibri"/>
              </a:rPr>
              <a:t>ambiente</a:t>
            </a:r>
            <a:r>
              <a:rPr lang="en-GB" sz="1200" dirty="0">
                <a:solidFill>
                  <a:schemeClr val="dk1"/>
                </a:solidFill>
                <a:latin typeface="Calibri"/>
                <a:ea typeface="Calibri"/>
                <a:cs typeface="Calibri"/>
                <a:sym typeface="Calibri"/>
              </a:rPr>
              <a:t> [729]; zona [359]; </a:t>
            </a:r>
            <a:r>
              <a:rPr lang="en-GB" sz="1200" dirty="0" err="1">
                <a:solidFill>
                  <a:schemeClr val="dk1"/>
                </a:solidFill>
                <a:latin typeface="Calibri"/>
                <a:ea typeface="Calibri"/>
                <a:cs typeface="Calibri"/>
                <a:sym typeface="Calibri"/>
              </a:rPr>
              <a:t>directo</a:t>
            </a:r>
            <a:r>
              <a:rPr lang="en-GB" sz="1200" dirty="0">
                <a:solidFill>
                  <a:schemeClr val="dk1"/>
                </a:solidFill>
                <a:latin typeface="Calibri"/>
                <a:ea typeface="Calibri"/>
                <a:cs typeface="Calibri"/>
                <a:sym typeface="Calibri"/>
              </a:rPr>
              <a:t> [1029]; </a:t>
            </a:r>
            <a:r>
              <a:rPr lang="en-GB" sz="1200" dirty="0" err="1">
                <a:solidFill>
                  <a:schemeClr val="dk1"/>
                </a:solidFill>
                <a:latin typeface="Calibri"/>
                <a:ea typeface="Calibri"/>
                <a:cs typeface="Calibri"/>
                <a:sym typeface="Calibri"/>
              </a:rPr>
              <a:t>tener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lugar</a:t>
            </a:r>
            <a:r>
              <a:rPr lang="en-GB" sz="1200" dirty="0">
                <a:solidFill>
                  <a:schemeClr val="dk1"/>
                </a:solidFill>
                <a:latin typeface="Calibri"/>
                <a:ea typeface="Calibri"/>
                <a:cs typeface="Calibri"/>
                <a:sym typeface="Calibri"/>
              </a:rPr>
              <a:t> [lugar-144]; </a:t>
            </a:r>
            <a:r>
              <a:rPr lang="en-GB" sz="1200" dirty="0" err="1">
                <a:solidFill>
                  <a:schemeClr val="dk1"/>
                </a:solidFill>
                <a:latin typeface="Calibri"/>
                <a:ea typeface="Calibri"/>
                <a:cs typeface="Calibri"/>
                <a:sym typeface="Calibri"/>
              </a:rPr>
              <a:t>lado</a:t>
            </a:r>
            <a:r>
              <a:rPr lang="en-GB" sz="1200" dirty="0">
                <a:solidFill>
                  <a:schemeClr val="dk1"/>
                </a:solidFill>
                <a:latin typeface="Calibri"/>
                <a:ea typeface="Calibri"/>
                <a:cs typeface="Calibri"/>
                <a:sym typeface="Calibri"/>
              </a:rPr>
              <a:t> [214]; </a:t>
            </a:r>
            <a:r>
              <a:rPr lang="en-GB" sz="1200" dirty="0" err="1">
                <a:solidFill>
                  <a:schemeClr val="dk1"/>
                </a:solidFill>
                <a:latin typeface="Calibri"/>
                <a:ea typeface="Calibri"/>
                <a:cs typeface="Calibri"/>
                <a:sym typeface="Calibri"/>
              </a:rPr>
              <a:t>así</a:t>
            </a:r>
            <a:r>
              <a:rPr lang="en-GB" sz="1200" dirty="0">
                <a:solidFill>
                  <a:schemeClr val="dk1"/>
                </a:solidFill>
                <a:latin typeface="Calibri"/>
                <a:ea typeface="Calibri"/>
                <a:cs typeface="Calibri"/>
                <a:sym typeface="Calibri"/>
              </a:rPr>
              <a:t> que [que-3]; (a) pie [365]; </a:t>
            </a:r>
            <a:r>
              <a:rPr lang="en-GB" sz="1200" dirty="0" err="1">
                <a:solidFill>
                  <a:schemeClr val="dk1"/>
                </a:solidFill>
                <a:latin typeface="Calibri"/>
                <a:ea typeface="Calibri"/>
                <a:cs typeface="Calibri"/>
                <a:sym typeface="Calibri"/>
              </a:rPr>
              <a:t>julio</a:t>
            </a:r>
            <a:r>
              <a:rPr lang="en-GB" sz="1200" dirty="0">
                <a:solidFill>
                  <a:schemeClr val="dk1"/>
                </a:solidFill>
                <a:latin typeface="Calibri"/>
                <a:ea typeface="Calibri"/>
                <a:cs typeface="Calibri"/>
                <a:sym typeface="Calibri"/>
              </a:rPr>
              <a:t> [659]; </a:t>
            </a:r>
            <a:r>
              <a:rPr lang="en-GB" sz="1200" dirty="0" err="1">
                <a:solidFill>
                  <a:schemeClr val="dk1"/>
                </a:solidFill>
                <a:latin typeface="Calibri"/>
                <a:ea typeface="Calibri"/>
                <a:cs typeface="Calibri"/>
                <a:sym typeface="Calibri"/>
              </a:rPr>
              <a:t>norte</a:t>
            </a:r>
            <a:r>
              <a:rPr lang="en-GB" sz="1200" dirty="0">
                <a:solidFill>
                  <a:schemeClr val="dk1"/>
                </a:solidFill>
                <a:latin typeface="Calibri"/>
                <a:ea typeface="Calibri"/>
                <a:cs typeface="Calibri"/>
                <a:sym typeface="Calibri"/>
              </a:rPr>
              <a:t> [624]; </a:t>
            </a:r>
            <a:r>
              <a:rPr lang="en-GB" sz="1200" dirty="0" err="1">
                <a:solidFill>
                  <a:schemeClr val="dk1"/>
                </a:solidFill>
                <a:latin typeface="Calibri"/>
                <a:ea typeface="Calibri"/>
                <a:cs typeface="Calibri"/>
                <a:sym typeface="Calibri"/>
              </a:rPr>
              <a:t>España</a:t>
            </a:r>
            <a:r>
              <a:rPr lang="en-GB" sz="1200" dirty="0">
                <a:solidFill>
                  <a:schemeClr val="dk1"/>
                </a:solidFill>
                <a:latin typeface="Calibri"/>
                <a:ea typeface="Calibri"/>
                <a:cs typeface="Calibri"/>
                <a:sym typeface="Calibri"/>
              </a:rPr>
              <a:t> [N/A]; ¿</a:t>
            </a:r>
            <a:r>
              <a:rPr lang="en-GB" sz="1200" dirty="0" err="1">
                <a:solidFill>
                  <a:schemeClr val="dk1"/>
                </a:solidFill>
                <a:latin typeface="Calibri"/>
                <a:ea typeface="Calibri"/>
                <a:cs typeface="Calibri"/>
                <a:sym typeface="Calibri"/>
              </a:rPr>
              <a:t>cómo</a:t>
            </a:r>
            <a:r>
              <a:rPr lang="en-GB" sz="1200" dirty="0">
                <a:solidFill>
                  <a:schemeClr val="dk1"/>
                </a:solidFill>
                <a:latin typeface="Calibri"/>
                <a:ea typeface="Calibri"/>
                <a:cs typeface="Calibri"/>
                <a:sym typeface="Calibri"/>
              </a:rPr>
              <a:t>? [151]; </a:t>
            </a:r>
            <a:r>
              <a:rPr lang="en-GB" sz="1200" dirty="0" err="1">
                <a:solidFill>
                  <a:schemeClr val="dk1"/>
                </a:solidFill>
                <a:latin typeface="Calibri"/>
                <a:ea typeface="Calibri"/>
                <a:cs typeface="Calibri"/>
                <a:sym typeface="Calibri"/>
              </a:rPr>
              <a:t>isla</a:t>
            </a:r>
            <a:r>
              <a:rPr lang="en-GB" sz="1200" dirty="0">
                <a:solidFill>
                  <a:schemeClr val="dk1"/>
                </a:solidFill>
                <a:latin typeface="Calibri"/>
                <a:ea typeface="Calibri"/>
                <a:cs typeface="Calibri"/>
                <a:sym typeface="Calibri"/>
              </a:rPr>
              <a:t> [810]; </a:t>
            </a:r>
            <a:r>
              <a:rPr lang="en-GB" sz="1200" dirty="0" err="1">
                <a:solidFill>
                  <a:schemeClr val="dk1"/>
                </a:solidFill>
                <a:latin typeface="Calibri"/>
                <a:ea typeface="Calibri"/>
                <a:cs typeface="Calibri"/>
                <a:sym typeface="Calibri"/>
              </a:rPr>
              <a:t>pequeño</a:t>
            </a:r>
            <a:r>
              <a:rPr lang="en-GB" sz="1200" dirty="0">
                <a:solidFill>
                  <a:schemeClr val="dk1"/>
                </a:solidFill>
                <a:latin typeface="Calibri"/>
                <a:ea typeface="Calibri"/>
                <a:cs typeface="Calibri"/>
                <a:sym typeface="Calibri"/>
              </a:rPr>
              <a:t> [202]; </a:t>
            </a:r>
            <a:r>
              <a:rPr lang="en-GB" sz="1200" dirty="0" err="1">
                <a:solidFill>
                  <a:schemeClr val="dk1"/>
                </a:solidFill>
                <a:latin typeface="Calibri"/>
                <a:ea typeface="Calibri"/>
                <a:cs typeface="Calibri"/>
                <a:sym typeface="Calibri"/>
              </a:rPr>
              <a:t>centro</a:t>
            </a:r>
            <a:r>
              <a:rPr lang="en-GB" sz="1200" dirty="0">
                <a:solidFill>
                  <a:schemeClr val="dk1"/>
                </a:solidFill>
                <a:latin typeface="Calibri"/>
                <a:ea typeface="Calibri"/>
                <a:cs typeface="Calibri"/>
                <a:sym typeface="Calibri"/>
              </a:rPr>
              <a:t> [316]; plaza [806]; </a:t>
            </a:r>
            <a:r>
              <a:rPr lang="en-GB" sz="1200" dirty="0" err="1">
                <a:solidFill>
                  <a:schemeClr val="dk1"/>
                </a:solidFill>
                <a:latin typeface="Calibri"/>
                <a:ea typeface="Calibri"/>
                <a:cs typeface="Calibri"/>
                <a:sym typeface="Calibri"/>
              </a:rPr>
              <a:t>el</a:t>
            </a:r>
            <a:r>
              <a:rPr lang="en-GB" sz="1200" dirty="0">
                <a:solidFill>
                  <a:schemeClr val="dk1"/>
                </a:solidFill>
                <a:latin typeface="Calibri"/>
                <a:ea typeface="Calibri"/>
                <a:cs typeface="Calibri"/>
                <a:sym typeface="Calibri"/>
              </a:rPr>
              <a:t>, la [1]; </a:t>
            </a:r>
            <a:r>
              <a:rPr lang="en-GB" sz="1200" dirty="0" err="1">
                <a:solidFill>
                  <a:schemeClr val="dk1"/>
                </a:solidFill>
                <a:latin typeface="Calibri"/>
                <a:ea typeface="Calibri"/>
                <a:cs typeface="Calibri"/>
                <a:sym typeface="Calibri"/>
              </a:rPr>
              <a:t>hermano</a:t>
            </a:r>
            <a:r>
              <a:rPr lang="en-GB" sz="1200" dirty="0">
                <a:solidFill>
                  <a:schemeClr val="dk1"/>
                </a:solidFill>
                <a:latin typeface="Calibri"/>
                <a:ea typeface="Calibri"/>
                <a:cs typeface="Calibri"/>
                <a:sym typeface="Calibri"/>
              </a:rPr>
              <a:t> [333]; </a:t>
            </a:r>
            <a:r>
              <a:rPr lang="en-GB" sz="1200" dirty="0" err="1">
                <a:solidFill>
                  <a:schemeClr val="dk1"/>
                </a:solidFill>
                <a:latin typeface="Calibri"/>
                <a:ea typeface="Calibri"/>
                <a:cs typeface="Calibri"/>
                <a:sym typeface="Calibri"/>
              </a:rPr>
              <a:t>hermana</a:t>
            </a:r>
            <a:r>
              <a:rPr lang="en-GB" sz="1200" dirty="0">
                <a:solidFill>
                  <a:schemeClr val="dk1"/>
                </a:solidFill>
                <a:latin typeface="Calibri"/>
                <a:ea typeface="Calibri"/>
                <a:cs typeface="Calibri"/>
                <a:sym typeface="Calibri"/>
              </a:rPr>
              <a:t> [3409]; </a:t>
            </a:r>
            <a:r>
              <a:rPr lang="en-GB" sz="1200" dirty="0" err="1">
                <a:solidFill>
                  <a:schemeClr val="dk1"/>
                </a:solidFill>
                <a:latin typeface="Calibri"/>
                <a:ea typeface="Calibri"/>
                <a:cs typeface="Calibri"/>
                <a:sym typeface="Calibri"/>
              </a:rPr>
              <a:t>río</a:t>
            </a:r>
            <a:r>
              <a:rPr lang="en-GB" sz="1200" dirty="0">
                <a:solidFill>
                  <a:schemeClr val="dk1"/>
                </a:solidFill>
                <a:latin typeface="Calibri"/>
                <a:ea typeface="Calibri"/>
                <a:cs typeface="Calibri"/>
                <a:sym typeface="Calibri"/>
              </a:rPr>
              <a:t> [496]; </a:t>
            </a:r>
            <a:r>
              <a:rPr lang="en-GB" sz="1200" dirty="0" err="1">
                <a:solidFill>
                  <a:schemeClr val="dk1"/>
                </a:solidFill>
                <a:latin typeface="Calibri"/>
                <a:ea typeface="Calibri"/>
                <a:cs typeface="Calibri"/>
                <a:sym typeface="Calibri"/>
              </a:rPr>
              <a:t>hermoso</a:t>
            </a:r>
            <a:r>
              <a:rPr lang="en-GB" sz="1200" dirty="0">
                <a:solidFill>
                  <a:schemeClr val="dk1"/>
                </a:solidFill>
                <a:latin typeface="Calibri"/>
                <a:ea typeface="Calibri"/>
                <a:cs typeface="Calibri"/>
                <a:sym typeface="Calibri"/>
              </a:rPr>
              <a:t> [980]; </a:t>
            </a:r>
            <a:r>
              <a:rPr lang="en-GB" sz="1200" dirty="0" err="1">
                <a:solidFill>
                  <a:schemeClr val="dk1"/>
                </a:solidFill>
                <a:latin typeface="Calibri"/>
                <a:ea typeface="Calibri"/>
                <a:cs typeface="Calibri"/>
                <a:sym typeface="Calibri"/>
              </a:rPr>
              <a:t>naturaleza</a:t>
            </a:r>
            <a:r>
              <a:rPr lang="en-GB" sz="1200" dirty="0">
                <a:solidFill>
                  <a:schemeClr val="dk1"/>
                </a:solidFill>
                <a:latin typeface="Calibri"/>
                <a:ea typeface="Calibri"/>
                <a:cs typeface="Calibri"/>
                <a:sym typeface="Calibri"/>
              </a:rPr>
              <a:t> [712]; </a:t>
            </a:r>
            <a:r>
              <a:rPr lang="en-GB" sz="1200" dirty="0" err="1">
                <a:solidFill>
                  <a:schemeClr val="dk1"/>
                </a:solidFill>
                <a:latin typeface="Calibri"/>
                <a:ea typeface="Calibri"/>
                <a:cs typeface="Calibri"/>
                <a:sym typeface="Calibri"/>
              </a:rPr>
              <a:t>actividad</a:t>
            </a:r>
            <a:r>
              <a:rPr lang="en-GB" sz="1200" dirty="0">
                <a:solidFill>
                  <a:schemeClr val="dk1"/>
                </a:solidFill>
                <a:latin typeface="Calibri"/>
                <a:ea typeface="Calibri"/>
                <a:cs typeface="Calibri"/>
                <a:sym typeface="Calibri"/>
              </a:rPr>
              <a:t> [344]; comida [906]; comer [347]; </a:t>
            </a:r>
            <a:r>
              <a:rPr lang="en-GB" sz="1200" dirty="0" err="1">
                <a:solidFill>
                  <a:schemeClr val="dk1"/>
                </a:solidFill>
                <a:latin typeface="Calibri"/>
                <a:ea typeface="Calibri"/>
                <a:cs typeface="Calibri"/>
                <a:sym typeface="Calibri"/>
              </a:rPr>
              <a:t>correr</a:t>
            </a:r>
            <a:r>
              <a:rPr lang="en-GB" sz="1200" dirty="0">
                <a:solidFill>
                  <a:schemeClr val="dk1"/>
                </a:solidFill>
                <a:latin typeface="Calibri"/>
                <a:ea typeface="Calibri"/>
                <a:cs typeface="Calibri"/>
                <a:sym typeface="Calibri"/>
              </a:rPr>
              <a:t> [343]; playa [1475]; </a:t>
            </a:r>
            <a:r>
              <a:rPr lang="en-GB" sz="1200" dirty="0" err="1">
                <a:solidFill>
                  <a:schemeClr val="dk1"/>
                </a:solidFill>
                <a:latin typeface="Calibri"/>
                <a:ea typeface="Calibri"/>
                <a:cs typeface="Calibri"/>
                <a:sym typeface="Calibri"/>
              </a:rPr>
              <a:t>descubrir</a:t>
            </a:r>
            <a:r>
              <a:rPr lang="en-GB" sz="1200" dirty="0">
                <a:solidFill>
                  <a:schemeClr val="dk1"/>
                </a:solidFill>
                <a:latin typeface="Calibri"/>
                <a:ea typeface="Calibri"/>
                <a:cs typeface="Calibri"/>
                <a:sym typeface="Calibri"/>
              </a:rPr>
              <a:t> [414]; parte¹ [92]; </a:t>
            </a:r>
            <a:r>
              <a:rPr lang="en-GB" sz="1200" dirty="0" err="1">
                <a:solidFill>
                  <a:schemeClr val="dk1"/>
                </a:solidFill>
                <a:latin typeface="Calibri"/>
                <a:ea typeface="Calibri"/>
                <a:cs typeface="Calibri"/>
                <a:sym typeface="Calibri"/>
              </a:rPr>
              <a:t>calle</a:t>
            </a:r>
            <a:r>
              <a:rPr lang="en-GB" sz="1200" dirty="0">
                <a:solidFill>
                  <a:schemeClr val="dk1"/>
                </a:solidFill>
                <a:latin typeface="Calibri"/>
                <a:ea typeface="Calibri"/>
                <a:cs typeface="Calibri"/>
                <a:sym typeface="Calibri"/>
              </a:rPr>
              <a:t> [269]; </a:t>
            </a:r>
            <a:r>
              <a:rPr lang="en-GB" sz="1200" dirty="0" err="1">
                <a:solidFill>
                  <a:schemeClr val="dk1"/>
                </a:solidFill>
                <a:latin typeface="Calibri"/>
                <a:ea typeface="Calibri"/>
                <a:cs typeface="Calibri"/>
                <a:sym typeface="Calibri"/>
              </a:rPr>
              <a:t>barco</a:t>
            </a:r>
            <a:r>
              <a:rPr lang="en-GB" sz="1200" dirty="0">
                <a:solidFill>
                  <a:schemeClr val="dk1"/>
                </a:solidFill>
                <a:latin typeface="Calibri"/>
                <a:ea typeface="Calibri"/>
                <a:cs typeface="Calibri"/>
                <a:sym typeface="Calibri"/>
              </a:rPr>
              <a:t> [1384]; </a:t>
            </a:r>
            <a:r>
              <a:rPr lang="en-GB" sz="1200" dirty="0" err="1">
                <a:solidFill>
                  <a:schemeClr val="dk1"/>
                </a:solidFill>
                <a:latin typeface="Calibri"/>
                <a:ea typeface="Calibri"/>
                <a:cs typeface="Calibri"/>
                <a:sym typeface="Calibri"/>
              </a:rPr>
              <a:t>allí</a:t>
            </a:r>
            <a:r>
              <a:rPr lang="en-GB" sz="1200" dirty="0">
                <a:solidFill>
                  <a:schemeClr val="dk1"/>
                </a:solidFill>
                <a:latin typeface="Calibri"/>
                <a:ea typeface="Calibri"/>
                <a:cs typeface="Calibri"/>
                <a:sym typeface="Calibri"/>
              </a:rPr>
              <a:t> [197]; ¿</a:t>
            </a:r>
            <a:r>
              <a:rPr lang="en-GB" sz="1200" dirty="0" err="1">
                <a:solidFill>
                  <a:schemeClr val="dk1"/>
                </a:solidFill>
                <a:latin typeface="Calibri"/>
                <a:ea typeface="Calibri"/>
                <a:cs typeface="Calibri"/>
                <a:sym typeface="Calibri"/>
              </a:rPr>
              <a:t>dónde</a:t>
            </a:r>
            <a:r>
              <a:rPr lang="en-GB" sz="1200" dirty="0">
                <a:solidFill>
                  <a:schemeClr val="dk1"/>
                </a:solidFill>
                <a:latin typeface="Calibri"/>
                <a:ea typeface="Calibri"/>
                <a:cs typeface="Calibri"/>
                <a:sym typeface="Calibri"/>
              </a:rPr>
              <a:t>? [161]; ¿</a:t>
            </a:r>
            <a:r>
              <a:rPr lang="en-GB" sz="1200" dirty="0" err="1">
                <a:solidFill>
                  <a:schemeClr val="dk1"/>
                </a:solidFill>
                <a:latin typeface="Calibri"/>
                <a:ea typeface="Calibri"/>
                <a:cs typeface="Calibri"/>
                <a:sym typeface="Calibri"/>
              </a:rPr>
              <a:t>cuándo</a:t>
            </a:r>
            <a:r>
              <a:rPr lang="en-GB" sz="1200" dirty="0">
                <a:solidFill>
                  <a:schemeClr val="dk1"/>
                </a:solidFill>
                <a:latin typeface="Calibri"/>
                <a:ea typeface="Calibri"/>
                <a:cs typeface="Calibri"/>
                <a:sym typeface="Calibri"/>
              </a:rPr>
              <a:t>? [57]; (por) ¿</a:t>
            </a:r>
            <a:r>
              <a:rPr lang="en-GB" sz="1200" dirty="0" err="1">
                <a:solidFill>
                  <a:schemeClr val="dk1"/>
                </a:solidFill>
                <a:latin typeface="Calibri"/>
                <a:ea typeface="Calibri"/>
                <a:cs typeface="Calibri"/>
                <a:sym typeface="Calibri"/>
              </a:rPr>
              <a:t>qué</a:t>
            </a:r>
            <a:r>
              <a:rPr lang="en-GB" sz="1200" dirty="0">
                <a:solidFill>
                  <a:schemeClr val="dk1"/>
                </a:solidFill>
                <a:latin typeface="Calibri"/>
                <a:ea typeface="Calibri"/>
                <a:cs typeface="Calibri"/>
                <a:sym typeface="Calibri"/>
              </a:rPr>
              <a:t>? [50]; ¿</a:t>
            </a:r>
            <a:r>
              <a:rPr lang="en-GB" sz="1200" dirty="0" err="1">
                <a:solidFill>
                  <a:schemeClr val="dk1"/>
                </a:solidFill>
                <a:latin typeface="Calibri"/>
                <a:ea typeface="Calibri"/>
                <a:cs typeface="Calibri"/>
                <a:sym typeface="Calibri"/>
              </a:rPr>
              <a:t>quién</a:t>
            </a:r>
            <a:r>
              <a:rPr lang="en-GB" sz="1200" dirty="0">
                <a:solidFill>
                  <a:schemeClr val="dk1"/>
                </a:solidFill>
                <a:latin typeface="Calibri"/>
                <a:ea typeface="Calibri"/>
                <a:cs typeface="Calibri"/>
                <a:sym typeface="Calibri"/>
              </a:rPr>
              <a:t>? [289]</a:t>
            </a:r>
            <a:endParaRPr lang="en-GB" dirty="0"/>
          </a:p>
          <a:p>
            <a:pPr marL="0" lvl="0" indent="0" algn="l" rtl="0">
              <a:spcBef>
                <a:spcPts val="0"/>
              </a:spcBef>
              <a:spcAft>
                <a:spcPts val="0"/>
              </a:spcAft>
              <a:buNone/>
            </a:pPr>
            <a:endParaRPr lang="en-GB"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019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Note: if students don’t seem to recall these securely, rewind the slides and repeat 2-3 times.  There is time allowed for this in the time allocation for the activity.  In addition, teachers might bring this activity back at the end of the lesson for further retrieval practice.</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dirty="0"/>
              <a:t>5 minutes (12 slides)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productive oral recall of vocabulary revisited this week.</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Students look at prompt (the word or image in the centre).</a:t>
            </a:r>
            <a:endParaRPr dirty="0"/>
          </a:p>
          <a:p>
            <a:pPr marL="228600" lvl="0" indent="-228600" algn="l" rtl="0">
              <a:spcBef>
                <a:spcPts val="0"/>
              </a:spcBef>
              <a:spcAft>
                <a:spcPts val="0"/>
              </a:spcAft>
              <a:buClr>
                <a:schemeClr val="dk1"/>
              </a:buClr>
              <a:buSzPts val="1200"/>
              <a:buFont typeface="Calibri"/>
              <a:buAutoNum type="arabicPeriod"/>
            </a:pPr>
            <a:r>
              <a:rPr lang="en-GB" b="0" dirty="0"/>
              <a:t>They say the Spanish word aloud.</a:t>
            </a:r>
            <a:endParaRPr dirty="0"/>
          </a:p>
          <a:p>
            <a:pPr marL="228600" lvl="0" indent="-228600" algn="l" rtl="0">
              <a:spcBef>
                <a:spcPts val="0"/>
              </a:spcBef>
              <a:spcAft>
                <a:spcPts val="0"/>
              </a:spcAft>
              <a:buClr>
                <a:schemeClr val="dk1"/>
              </a:buClr>
              <a:buSzPts val="1200"/>
              <a:buFont typeface="Calibri"/>
              <a:buAutoNum type="arabicPeriod"/>
            </a:pPr>
            <a:r>
              <a:rPr lang="en-GB" dirty="0"/>
              <a:t>The teacher clicks anywhere on the screen to reveal the answer.</a:t>
            </a:r>
            <a:endParaRPr dirty="0"/>
          </a:p>
        </p:txBody>
      </p:sp>
      <p:sp>
        <p:nvSpPr>
          <p:cNvPr id="513" name="Google Shape;51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b="1"/>
          </a:p>
        </p:txBody>
      </p:sp>
      <p:sp>
        <p:nvSpPr>
          <p:cNvPr id="535" name="Google Shape;53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b="1"/>
          </a:p>
        </p:txBody>
      </p:sp>
      <p:sp>
        <p:nvSpPr>
          <p:cNvPr id="556" name="Google Shape;55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b="1"/>
          </a:p>
        </p:txBody>
      </p:sp>
      <p:sp>
        <p:nvSpPr>
          <p:cNvPr id="578" name="Google Shape;57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 (two slides)</a:t>
            </a:r>
            <a:br>
              <a:rPr lang="en-GB" b="1" dirty="0"/>
            </a:br>
            <a:br>
              <a:rPr lang="en-GB" b="1" dirty="0"/>
            </a:br>
            <a:r>
              <a:rPr lang="en-GB" b="1" dirty="0"/>
              <a:t>Aim: </a:t>
            </a:r>
            <a:r>
              <a:rPr lang="en-GB" b="0" dirty="0"/>
              <a:t>to practise asking and answering about past summer holiday activities (using –AR verbs from last week)</a:t>
            </a:r>
          </a:p>
          <a:p>
            <a:endParaRPr lang="en-GB" b="0" dirty="0"/>
          </a:p>
          <a:p>
            <a:r>
              <a:rPr lang="en-GB" b="1" dirty="0"/>
              <a:t>Procedure:</a:t>
            </a:r>
          </a:p>
          <a:p>
            <a:pPr marL="228600" indent="-228600">
              <a:buAutoNum type="arabicPeriod"/>
            </a:pPr>
            <a:r>
              <a:rPr lang="en-GB" b="0" dirty="0"/>
              <a:t>Student As ask Bs these 6 questions but in any order. </a:t>
            </a:r>
            <a:r>
              <a:rPr lang="en-GB" b="1" dirty="0"/>
              <a:t>¿</a:t>
            </a:r>
            <a:r>
              <a:rPr lang="en-GB" b="1" dirty="0" err="1"/>
              <a:t>Montaste</a:t>
            </a:r>
            <a:r>
              <a:rPr lang="en-GB" b="1" dirty="0"/>
              <a:t> </a:t>
            </a:r>
            <a:r>
              <a:rPr lang="en-GB" b="1" dirty="0" err="1"/>
              <a:t>en</a:t>
            </a:r>
            <a:r>
              <a:rPr lang="en-GB" b="1" dirty="0"/>
              <a:t> </a:t>
            </a:r>
            <a:r>
              <a:rPr lang="en-GB" b="1" dirty="0" err="1"/>
              <a:t>bici</a:t>
            </a:r>
            <a:r>
              <a:rPr lang="en-GB" b="1" dirty="0"/>
              <a:t>? </a:t>
            </a:r>
          </a:p>
          <a:p>
            <a:pPr marL="228600" indent="-228600">
              <a:buAutoNum type="arabicPeriod"/>
            </a:pPr>
            <a:r>
              <a:rPr lang="en-GB" b="0" dirty="0"/>
              <a:t>Bs answer the question personally - </a:t>
            </a:r>
            <a:r>
              <a:rPr lang="en-GB" b="1" dirty="0"/>
              <a:t>No, no </a:t>
            </a:r>
            <a:r>
              <a:rPr lang="en-GB" b="1" dirty="0" err="1"/>
              <a:t>monté</a:t>
            </a:r>
            <a:r>
              <a:rPr lang="en-GB" b="1" dirty="0"/>
              <a:t> </a:t>
            </a:r>
            <a:r>
              <a:rPr lang="en-GB" b="1" dirty="0" err="1"/>
              <a:t>en</a:t>
            </a:r>
            <a:r>
              <a:rPr lang="en-GB" b="1" dirty="0"/>
              <a:t> </a:t>
            </a:r>
            <a:r>
              <a:rPr lang="en-GB" b="1" dirty="0" err="1"/>
              <a:t>bici</a:t>
            </a:r>
            <a:r>
              <a:rPr lang="en-GB" b="1" dirty="0"/>
              <a:t>.</a:t>
            </a:r>
          </a:p>
          <a:p>
            <a:pPr marL="0" indent="0">
              <a:buNone/>
            </a:pPr>
            <a:r>
              <a:rPr lang="en-GB" b="0" dirty="0"/>
              <a:t>After all 6 pictures have been spoken about, students swap roles and move to the next slide.</a:t>
            </a:r>
          </a:p>
          <a:p>
            <a:pPr marL="0" indent="0">
              <a:buNone/>
            </a:pPr>
            <a:br>
              <a:rPr lang="en-GB" b="0" dirty="0"/>
            </a:b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9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a:p>
          <a:p>
            <a:pPr marL="0" lvl="0" indent="0" algn="l" rtl="0">
              <a:spcBef>
                <a:spcPts val="0"/>
              </a:spcBef>
              <a:spcAft>
                <a:spcPts val="0"/>
              </a:spcAft>
              <a:buNone/>
            </a:pPr>
            <a:endParaRPr b="1"/>
          </a:p>
        </p:txBody>
      </p:sp>
      <p:sp>
        <p:nvSpPr>
          <p:cNvPr id="599" name="Google Shape;59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b="1"/>
          </a:p>
        </p:txBody>
      </p:sp>
      <p:sp>
        <p:nvSpPr>
          <p:cNvPr id="622" name="Google Shape;62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a:p>
          <a:p>
            <a:pPr marL="0" lvl="0" indent="0" algn="l" rtl="0">
              <a:spcBef>
                <a:spcPts val="0"/>
              </a:spcBef>
              <a:spcAft>
                <a:spcPts val="0"/>
              </a:spcAft>
              <a:buNone/>
            </a:pPr>
            <a:endParaRPr b="1"/>
          </a:p>
        </p:txBody>
      </p:sp>
      <p:sp>
        <p:nvSpPr>
          <p:cNvPr id="643" name="Google Shape;64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a:p>
          <a:p>
            <a:pPr marL="0" lvl="0" indent="0" algn="l" rtl="0">
              <a:spcBef>
                <a:spcPts val="0"/>
              </a:spcBef>
              <a:spcAft>
                <a:spcPts val="0"/>
              </a:spcAft>
              <a:buNone/>
            </a:pPr>
            <a:endParaRPr b="1"/>
          </a:p>
        </p:txBody>
      </p:sp>
      <p:sp>
        <p:nvSpPr>
          <p:cNvPr id="664" name="Google Shape;66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a:p>
          <a:p>
            <a:pPr marL="0" lvl="0" indent="0" algn="l" rtl="0">
              <a:spcBef>
                <a:spcPts val="0"/>
              </a:spcBef>
              <a:spcAft>
                <a:spcPts val="0"/>
              </a:spcAft>
              <a:buNone/>
            </a:pPr>
            <a:endParaRPr b="1"/>
          </a:p>
        </p:txBody>
      </p:sp>
      <p:sp>
        <p:nvSpPr>
          <p:cNvPr id="686" name="Google Shape;68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a:p>
          <a:p>
            <a:pPr marL="0" lvl="0" indent="0" algn="l" rtl="0">
              <a:spcBef>
                <a:spcPts val="0"/>
              </a:spcBef>
              <a:spcAft>
                <a:spcPts val="0"/>
              </a:spcAft>
              <a:buNone/>
            </a:pPr>
            <a:endParaRPr b="1"/>
          </a:p>
        </p:txBody>
      </p:sp>
      <p:sp>
        <p:nvSpPr>
          <p:cNvPr id="707" name="Google Shape;70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a:p>
          <a:p>
            <a:pPr marL="0" lvl="0" indent="0" algn="l" rtl="0">
              <a:spcBef>
                <a:spcPts val="0"/>
              </a:spcBef>
              <a:spcAft>
                <a:spcPts val="0"/>
              </a:spcAft>
              <a:buNone/>
            </a:pPr>
            <a:endParaRPr b="1"/>
          </a:p>
        </p:txBody>
      </p:sp>
      <p:sp>
        <p:nvSpPr>
          <p:cNvPr id="728" name="Google Shape;7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a:p>
          <a:p>
            <a:pPr marL="0" lvl="0" indent="0" algn="l" rtl="0">
              <a:spcBef>
                <a:spcPts val="0"/>
              </a:spcBef>
              <a:spcAft>
                <a:spcPts val="0"/>
              </a:spcAft>
              <a:buNone/>
            </a:pPr>
            <a:endParaRPr b="1"/>
          </a:p>
        </p:txBody>
      </p:sp>
      <p:sp>
        <p:nvSpPr>
          <p:cNvPr id="750" name="Google Shape;75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2 minutes</a:t>
            </a:r>
            <a:endParaRPr lang="en-GB" dirty="0"/>
          </a:p>
          <a:p>
            <a:endParaRPr lang="en-GB" dirty="0"/>
          </a:p>
          <a:p>
            <a:r>
              <a:rPr lang="en-GB" b="1" dirty="0"/>
              <a:t>Aim: </a:t>
            </a:r>
            <a:r>
              <a:rPr lang="en-GB" b="0" dirty="0"/>
              <a:t>to recap the 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 endings for –er and –</a:t>
            </a:r>
            <a:r>
              <a:rPr lang="en-GB" b="0" dirty="0" err="1"/>
              <a:t>ir</a:t>
            </a:r>
            <a:r>
              <a:rPr lang="en-GB" b="0" dirty="0"/>
              <a:t> verbs in the </a:t>
            </a:r>
            <a:r>
              <a:rPr lang="en-GB" b="0" dirty="0" err="1"/>
              <a:t>preterite</a:t>
            </a:r>
            <a:r>
              <a:rPr lang="en-GB" b="0" dirty="0"/>
              <a:t> tense.</a:t>
            </a:r>
          </a:p>
          <a:p>
            <a:endParaRPr lang="en-GB" b="0" dirty="0"/>
          </a:p>
          <a:p>
            <a:r>
              <a:rPr lang="en-GB" b="1" dirty="0"/>
              <a:t>Procedure: </a:t>
            </a:r>
          </a:p>
          <a:p>
            <a:r>
              <a:rPr lang="en-GB" b="0" dirty="0"/>
              <a:t>1. Click to go through the rules for each verb ending. Gaps are left for teachers to elicit answers from students for the endings and translated sentences.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386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dirty="0"/>
              <a:t>2 minutes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Aim: </a:t>
            </a:r>
            <a:r>
              <a:rPr lang="en-US" dirty="0"/>
              <a:t>to remind students of English vs Spanish question formation differences, in particular the use of the auxiliary ‘do’ (which becomes ‘did’ in past).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Click to reveal each part of the explanation.</a:t>
            </a:r>
            <a:endParaRPr lang="en-GB" dirty="0"/>
          </a:p>
        </p:txBody>
      </p:sp>
      <p:sp>
        <p:nvSpPr>
          <p:cNvPr id="4" name="Slide Number Placeholder 3"/>
          <p:cNvSpPr>
            <a:spLocks noGrp="1"/>
          </p:cNvSpPr>
          <p:nvPr>
            <p:ph type="sldNum" sz="quarter" idx="5"/>
          </p:nvPr>
        </p:nvSpPr>
        <p:spPr/>
        <p:txBody>
          <a:bodyPr/>
          <a:lstStyle/>
          <a:p>
            <a:fld id="{F5458101-B525-4160-B462-9279F704198C}" type="slidenum">
              <a:rPr lang="en-GB" smtClean="0"/>
              <a:t>29</a:t>
            </a:fld>
            <a:endParaRPr lang="en-GB"/>
          </a:p>
        </p:txBody>
      </p:sp>
    </p:spTree>
    <p:extLst>
      <p:ext uri="{BB962C8B-B14F-4D97-AF65-F5344CB8AC3E}">
        <p14:creationId xmlns:p14="http://schemas.microsoft.com/office/powerpoint/2010/main" val="3668791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036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THIS SLIDE (WITH SUPPORT) OR THE NEXT SLIDE (MORE CHALLENGING, WITHOUT SUPPORT)</a:t>
            </a:r>
            <a:br>
              <a:rPr lang="en-US" b="1" dirty="0"/>
            </a:br>
            <a:br>
              <a:rPr lang="en-US" b="1" dirty="0"/>
            </a:br>
            <a:r>
              <a:rPr lang="en-US" b="1" dirty="0"/>
              <a:t>Timing: </a:t>
            </a:r>
            <a:r>
              <a:rPr lang="en-US" b="0" dirty="0"/>
              <a:t>2</a:t>
            </a:r>
            <a:r>
              <a:rPr lang="en-US" dirty="0"/>
              <a:t> minutes</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Aim: </a:t>
            </a:r>
            <a:r>
              <a:rPr lang="en-US" dirty="0"/>
              <a:t>to refresh understanding of seven previously taught question words ahead of the next activity.</a:t>
            </a:r>
          </a:p>
          <a:p>
            <a:pPr marL="0" lvl="0" indent="0" algn="l" rtl="0">
              <a:spcBef>
                <a:spcPts val="0"/>
              </a:spcBef>
              <a:spcAft>
                <a:spcPts val="0"/>
              </a:spcAft>
              <a:buNone/>
            </a:pPr>
            <a:br>
              <a:rPr lang="en-US" dirty="0"/>
            </a:br>
            <a:r>
              <a:rPr lang="en-US" b="1" dirty="0"/>
              <a:t>Procedure: </a:t>
            </a:r>
            <a:endParaRPr lang="en-US" dirty="0"/>
          </a:p>
          <a:p>
            <a:pPr marL="228600" lvl="0" indent="-228600" algn="l" rtl="0">
              <a:spcBef>
                <a:spcPts val="0"/>
              </a:spcBef>
              <a:spcAft>
                <a:spcPts val="0"/>
              </a:spcAft>
              <a:buClr>
                <a:schemeClr val="dk1"/>
              </a:buClr>
              <a:buSzPts val="1200"/>
              <a:buFont typeface="Calibri"/>
              <a:buAutoNum type="arabicPeriod"/>
            </a:pPr>
            <a:r>
              <a:rPr lang="en-US" dirty="0"/>
              <a:t>Ask students to volunteer answers orally, in chorus. </a:t>
            </a:r>
          </a:p>
          <a:p>
            <a:pPr marL="228600" lvl="0" indent="-228600" algn="l" rtl="0">
              <a:spcBef>
                <a:spcPts val="0"/>
              </a:spcBef>
              <a:spcAft>
                <a:spcPts val="0"/>
              </a:spcAft>
              <a:buClr>
                <a:schemeClr val="dk1"/>
              </a:buClr>
              <a:buSzPts val="1200"/>
              <a:buFont typeface="Calibri"/>
              <a:buAutoNum type="arabicPeriod"/>
            </a:pPr>
            <a:r>
              <a:rPr lang="en-US" dirty="0"/>
              <a:t>Click for the Spanish word to float to the correct English word.</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a:t>
            </a:r>
            <a:endParaRPr lang="en-US" dirty="0"/>
          </a:p>
          <a:p>
            <a:pPr marL="0" lvl="0" indent="0" algn="l" rtl="0">
              <a:spcBef>
                <a:spcPts val="0"/>
              </a:spcBef>
              <a:spcAft>
                <a:spcPts val="0"/>
              </a:spcAft>
              <a:buClr>
                <a:schemeClr val="dk1"/>
              </a:buClr>
              <a:buSzPts val="1200"/>
              <a:buFont typeface="Calibri"/>
              <a:buNone/>
            </a:pPr>
            <a:r>
              <a:rPr lang="en-US" dirty="0"/>
              <a:t>On the next slide there is another version of this activity without the answers at the bottom (a more challenging version). Teachers can choose which to do.</a:t>
            </a:r>
          </a:p>
          <a:p>
            <a:endParaRPr lang="en-GB" dirty="0"/>
          </a:p>
        </p:txBody>
      </p:sp>
      <p:sp>
        <p:nvSpPr>
          <p:cNvPr id="4" name="Slide Number Placeholder 3"/>
          <p:cNvSpPr>
            <a:spLocks noGrp="1"/>
          </p:cNvSpPr>
          <p:nvPr>
            <p:ph type="sldNum" sz="quarter" idx="5"/>
          </p:nvPr>
        </p:nvSpPr>
        <p:spPr/>
        <p:txBody>
          <a:bodyPr/>
          <a:lstStyle/>
          <a:p>
            <a:fld id="{F5458101-B525-4160-B462-9279F704198C}" type="slidenum">
              <a:rPr lang="en-GB" smtClean="0"/>
              <a:t>30</a:t>
            </a:fld>
            <a:endParaRPr lang="en-GB"/>
          </a:p>
        </p:txBody>
      </p:sp>
    </p:spTree>
    <p:extLst>
      <p:ext uri="{BB962C8B-B14F-4D97-AF65-F5344CB8AC3E}">
        <p14:creationId xmlns:p14="http://schemas.microsoft.com/office/powerpoint/2010/main" val="3212075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ALTERNATIVE</a:t>
            </a:r>
            <a:endParaRPr lang="en-US" dirty="0"/>
          </a:p>
          <a:p>
            <a:pPr marL="0" lvl="0" indent="0" algn="l" rtl="0">
              <a:spcBef>
                <a:spcPts val="0"/>
              </a:spcBef>
              <a:spcAft>
                <a:spcPts val="0"/>
              </a:spcAft>
              <a:buNone/>
            </a:pPr>
            <a:r>
              <a:rPr lang="en-US" b="0" dirty="0"/>
              <a:t>Here students have to recall the question words themselves. Teachers </a:t>
            </a:r>
            <a:r>
              <a:rPr lang="en-US" dirty="0"/>
              <a:t>ask students to provide the answers orally, in chorus. </a:t>
            </a:r>
          </a:p>
          <a:p>
            <a:endParaRPr lang="en-GB" dirty="0"/>
          </a:p>
        </p:txBody>
      </p:sp>
      <p:sp>
        <p:nvSpPr>
          <p:cNvPr id="4" name="Slide Number Placeholder 3"/>
          <p:cNvSpPr>
            <a:spLocks noGrp="1"/>
          </p:cNvSpPr>
          <p:nvPr>
            <p:ph type="sldNum" sz="quarter" idx="5"/>
          </p:nvPr>
        </p:nvSpPr>
        <p:spPr/>
        <p:txBody>
          <a:bodyPr/>
          <a:lstStyle/>
          <a:p>
            <a:fld id="{F5458101-B525-4160-B462-9279F704198C}" type="slidenum">
              <a:rPr lang="en-GB" smtClean="0"/>
              <a:t>31</a:t>
            </a:fld>
            <a:endParaRPr lang="en-GB"/>
          </a:p>
        </p:txBody>
      </p:sp>
    </p:spTree>
    <p:extLst>
      <p:ext uri="{BB962C8B-B14F-4D97-AF65-F5344CB8AC3E}">
        <p14:creationId xmlns:p14="http://schemas.microsoft.com/office/powerpoint/2010/main" val="1247244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Timing: </a:t>
            </a:r>
            <a:r>
              <a:rPr lang="en-US" b="0" dirty="0"/>
              <a:t>8</a:t>
            </a:r>
            <a:r>
              <a:rPr lang="en-US" b="1" dirty="0"/>
              <a:t> </a:t>
            </a:r>
            <a:r>
              <a:rPr lang="en-US" b="0" dirty="0"/>
              <a:t>minutes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Aims: </a:t>
            </a:r>
            <a:endParaRPr lang="en-US" dirty="0"/>
          </a:p>
          <a:p>
            <a:pPr marL="0" lvl="0" indent="0" algn="l" rtl="0">
              <a:spcBef>
                <a:spcPts val="0"/>
              </a:spcBef>
              <a:spcAft>
                <a:spcPts val="0"/>
              </a:spcAft>
              <a:buNone/>
            </a:pPr>
            <a:r>
              <a:rPr lang="en-US" b="0" dirty="0"/>
              <a:t>i) to consolidate understanding of 1</a:t>
            </a:r>
            <a:r>
              <a:rPr lang="en-US" b="0" baseline="30000" dirty="0"/>
              <a:t>st</a:t>
            </a:r>
            <a:r>
              <a:rPr lang="en-US" b="0" dirty="0"/>
              <a:t>, 2</a:t>
            </a:r>
            <a:r>
              <a:rPr lang="en-US" b="0" baseline="30000" dirty="0"/>
              <a:t>nd</a:t>
            </a:r>
            <a:r>
              <a:rPr lang="en-US" b="0" dirty="0"/>
              <a:t> and 3</a:t>
            </a:r>
            <a:r>
              <a:rPr lang="en-US" b="0" baseline="30000" dirty="0"/>
              <a:t>rd</a:t>
            </a:r>
            <a:r>
              <a:rPr lang="en-US" b="0" dirty="0"/>
              <a:t> person singular verb endings for </a:t>
            </a:r>
            <a:r>
              <a:rPr lang="en-US" b="0" dirty="0" err="1"/>
              <a:t>preterite</a:t>
            </a:r>
            <a:r>
              <a:rPr lang="en-US" b="0" dirty="0"/>
              <a:t> and question words (receptive mode, written modality).</a:t>
            </a:r>
          </a:p>
          <a:p>
            <a:pPr marL="0" lvl="0" indent="0" algn="l" rtl="0">
              <a:spcBef>
                <a:spcPts val="0"/>
              </a:spcBef>
              <a:spcAft>
                <a:spcPts val="0"/>
              </a:spcAft>
              <a:buNone/>
            </a:pPr>
            <a:r>
              <a:rPr lang="en-US" b="0" dirty="0"/>
              <a:t>ii) to consolidate understanding of other vocabulary (receptive mode, oral and written modalities).</a:t>
            </a:r>
          </a:p>
          <a:p>
            <a:pPr marL="0" lvl="0" indent="0" algn="l" rtl="0">
              <a:spcBef>
                <a:spcPts val="0"/>
              </a:spcBef>
              <a:spcAft>
                <a:spcPts val="0"/>
              </a:spcAft>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Procedure: </a:t>
            </a:r>
            <a:endParaRPr lang="en-US" dirty="0"/>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Students read each sentence and decide on the person referred to.</a:t>
            </a:r>
            <a:endParaRPr lang="en-US" dirty="0"/>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Click to reveal each answer to the first part of the activity. Elicit oral translations of the questions in English to check understanding.</a:t>
            </a:r>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Students then listen to the responses (A, B, C...) and decide which question the answer must refer to.</a:t>
            </a:r>
            <a:endParaRPr lang="en-US" dirty="0"/>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Ask students about the difference in meaning between ‘entrada’ (ticket for a venue or event) and ‘</a:t>
            </a:r>
            <a:r>
              <a:rPr lang="en-US" b="0" dirty="0" err="1"/>
              <a:t>billete</a:t>
            </a:r>
            <a:r>
              <a:rPr lang="en-US" b="0" dirty="0"/>
              <a:t>’ (ticket for transport). Although students have not yet learnt further meanings, they may be interested to know that ‘</a:t>
            </a:r>
            <a:r>
              <a:rPr lang="en-US" b="0" dirty="0" err="1"/>
              <a:t>billete</a:t>
            </a:r>
            <a:r>
              <a:rPr lang="en-US" b="0" dirty="0"/>
              <a:t>’ can also mean ‘banknote’ in other contexts.</a:t>
            </a:r>
          </a:p>
          <a:p>
            <a:pPr marL="228600" marR="0" lvl="0" indent="-15240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Note: </a:t>
            </a:r>
            <a:r>
              <a:rPr lang="en-US" b="0" dirty="0"/>
              <a:t>alternatively, answers could be checked after both parts of the activity have been done. This may suit a higher-achieving group. </a:t>
            </a:r>
          </a:p>
          <a:p>
            <a:pPr marL="228600" marR="0" lvl="0" indent="-15240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Transcript</a:t>
            </a:r>
            <a:r>
              <a:rPr lang="en-US" b="0" dirty="0"/>
              <a:t>:</a:t>
            </a:r>
            <a:endParaRPr lang="en-US" dirty="0"/>
          </a:p>
          <a:p>
            <a:pPr marL="228600" marR="0" lvl="0" indent="-228600" algn="l" rtl="0">
              <a:lnSpc>
                <a:spcPct val="100000"/>
              </a:lnSpc>
              <a:spcBef>
                <a:spcPts val="0"/>
              </a:spcBef>
              <a:spcAft>
                <a:spcPts val="0"/>
              </a:spcAft>
              <a:buClr>
                <a:schemeClr val="dk1"/>
              </a:buClr>
              <a:buSzPts val="1200"/>
              <a:buFont typeface="Calibri"/>
              <a:buAutoNum type="alphaUcPeriod"/>
            </a:pPr>
            <a:r>
              <a:rPr lang="en-US" b="0" dirty="0"/>
              <a:t>El </a:t>
            </a:r>
            <a:r>
              <a:rPr lang="en-US" b="0" dirty="0" err="1"/>
              <a:t>doce</a:t>
            </a:r>
            <a:r>
              <a:rPr lang="en-US" b="0" dirty="0"/>
              <a:t> de </a:t>
            </a:r>
            <a:r>
              <a:rPr lang="en-US" b="0" dirty="0" err="1"/>
              <a:t>julio</a:t>
            </a:r>
            <a:r>
              <a:rPr lang="en-US" b="0" dirty="0"/>
              <a:t>.</a:t>
            </a:r>
            <a:endParaRPr lang="en-US" dirty="0"/>
          </a:p>
          <a:p>
            <a:pPr marL="228600" marR="0" lvl="0" indent="-228600" algn="l" rtl="0">
              <a:lnSpc>
                <a:spcPct val="100000"/>
              </a:lnSpc>
              <a:spcBef>
                <a:spcPts val="0"/>
              </a:spcBef>
              <a:spcAft>
                <a:spcPts val="0"/>
              </a:spcAft>
              <a:buClr>
                <a:schemeClr val="dk1"/>
              </a:buClr>
              <a:buSzPts val="1200"/>
              <a:buFont typeface="Calibri"/>
              <a:buAutoNum type="alphaUcPeriod"/>
            </a:pPr>
            <a:r>
              <a:rPr lang="en-US" b="0" dirty="0"/>
              <a:t>La entrada para </a:t>
            </a:r>
            <a:r>
              <a:rPr lang="en-US" b="0" dirty="0" err="1"/>
              <a:t>el</a:t>
            </a:r>
            <a:r>
              <a:rPr lang="en-US" b="0" dirty="0"/>
              <a:t> </a:t>
            </a:r>
            <a:r>
              <a:rPr lang="en-US" b="0" dirty="0" err="1"/>
              <a:t>concierto</a:t>
            </a:r>
            <a:r>
              <a:rPr lang="en-US" b="0" dirty="0"/>
              <a:t>.</a:t>
            </a:r>
            <a:endParaRPr lang="en-US" dirty="0"/>
          </a:p>
          <a:p>
            <a:pPr marL="228600" marR="0" lvl="0" indent="-228600" algn="l" rtl="0">
              <a:lnSpc>
                <a:spcPct val="100000"/>
              </a:lnSpc>
              <a:spcBef>
                <a:spcPts val="0"/>
              </a:spcBef>
              <a:spcAft>
                <a:spcPts val="0"/>
              </a:spcAft>
              <a:buClr>
                <a:schemeClr val="dk1"/>
              </a:buClr>
              <a:buSzPts val="1200"/>
              <a:buFont typeface="Calibri"/>
              <a:buAutoNum type="alphaUcPeriod"/>
            </a:pPr>
            <a:r>
              <a:rPr lang="en-US" b="0" dirty="0" err="1"/>
              <a:t>En</a:t>
            </a:r>
            <a:r>
              <a:rPr lang="en-US" b="0" dirty="0"/>
              <a:t> </a:t>
            </a:r>
            <a:r>
              <a:rPr lang="en-US" b="0" dirty="0" err="1"/>
              <a:t>el</a:t>
            </a:r>
            <a:r>
              <a:rPr lang="en-US" b="0" dirty="0"/>
              <a:t> </a:t>
            </a:r>
            <a:r>
              <a:rPr lang="en-US" b="0" dirty="0" err="1"/>
              <a:t>centro</a:t>
            </a:r>
            <a:r>
              <a:rPr lang="en-US" b="0" dirty="0"/>
              <a:t>.</a:t>
            </a:r>
            <a:endParaRPr lang="en-US" dirty="0"/>
          </a:p>
          <a:p>
            <a:pPr marL="228600" marR="0" lvl="0" indent="-228600" algn="l" rtl="0">
              <a:lnSpc>
                <a:spcPct val="100000"/>
              </a:lnSpc>
              <a:spcBef>
                <a:spcPts val="0"/>
              </a:spcBef>
              <a:spcAft>
                <a:spcPts val="0"/>
              </a:spcAft>
              <a:buClr>
                <a:schemeClr val="dk1"/>
              </a:buClr>
              <a:buSzPts val="1200"/>
              <a:buFont typeface="Calibri"/>
              <a:buAutoNum type="alphaUcPeriod"/>
            </a:pPr>
            <a:r>
              <a:rPr lang="en-US" b="0" dirty="0"/>
              <a:t>Mi prima.</a:t>
            </a:r>
            <a:endParaRPr lang="en-US" dirty="0"/>
          </a:p>
          <a:p>
            <a:pPr marL="228600" marR="0" lvl="0" indent="-228600" algn="l" rtl="0">
              <a:lnSpc>
                <a:spcPct val="100000"/>
              </a:lnSpc>
              <a:spcBef>
                <a:spcPts val="0"/>
              </a:spcBef>
              <a:spcAft>
                <a:spcPts val="0"/>
              </a:spcAft>
              <a:buClr>
                <a:schemeClr val="dk1"/>
              </a:buClr>
              <a:buSzPts val="1200"/>
              <a:buFont typeface="Calibri"/>
              <a:buAutoNum type="alphaUcPeriod"/>
            </a:pPr>
            <a:r>
              <a:rPr lang="en-US" b="0" dirty="0"/>
              <a:t>Para </a:t>
            </a:r>
            <a:r>
              <a:rPr lang="en-US" b="0" dirty="0" err="1"/>
              <a:t>ver</a:t>
            </a:r>
            <a:r>
              <a:rPr lang="en-US" b="0" dirty="0"/>
              <a:t> la </a:t>
            </a:r>
            <a:r>
              <a:rPr lang="en-US" b="0" dirty="0" err="1"/>
              <a:t>isla</a:t>
            </a:r>
            <a:r>
              <a:rPr lang="en-US" b="0" dirty="0"/>
              <a:t>.</a:t>
            </a:r>
            <a:endParaRPr lang="en-US" dirty="0"/>
          </a:p>
          <a:p>
            <a:pPr marL="228600" marR="0" lvl="0" indent="-228600" algn="l" rtl="0">
              <a:lnSpc>
                <a:spcPct val="100000"/>
              </a:lnSpc>
              <a:spcBef>
                <a:spcPts val="0"/>
              </a:spcBef>
              <a:spcAft>
                <a:spcPts val="0"/>
              </a:spcAft>
              <a:buClr>
                <a:schemeClr val="dk1"/>
              </a:buClr>
              <a:buSzPts val="1200"/>
              <a:buFont typeface="Calibri"/>
              <a:buAutoNum type="alphaUcPeriod"/>
            </a:pPr>
            <a:r>
              <a:rPr lang="en-US" b="0" dirty="0"/>
              <a:t>Dos: uno para mi </a:t>
            </a:r>
            <a:r>
              <a:rPr lang="en-US" b="0" dirty="0" err="1"/>
              <a:t>hermana</a:t>
            </a:r>
            <a:r>
              <a:rPr lang="en-US" b="0" dirty="0"/>
              <a:t> y </a:t>
            </a:r>
            <a:r>
              <a:rPr lang="en-US" b="0" dirty="0" err="1"/>
              <a:t>otro</a:t>
            </a:r>
            <a:r>
              <a:rPr lang="en-US" b="0" dirty="0"/>
              <a:t> para </a:t>
            </a:r>
            <a:r>
              <a:rPr lang="en-US" b="0" dirty="0" err="1"/>
              <a:t>tu</a:t>
            </a:r>
            <a:r>
              <a:rPr lang="en-US" b="0" dirty="0"/>
              <a:t> </a:t>
            </a:r>
            <a:r>
              <a:rPr lang="en-US" b="0" dirty="0" err="1"/>
              <a:t>hermano</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0" dirty="0"/>
              <a:t>Clipart</a:t>
            </a:r>
            <a:r>
              <a:rPr lang="en-US" b="1" dirty="0"/>
              <a:t> </a:t>
            </a:r>
            <a:r>
              <a:rPr lang="en-US" sz="1200" b="0" i="0" dirty="0">
                <a:solidFill>
                  <a:schemeClr val="dk1"/>
                </a:solidFill>
                <a:latin typeface="Calibri"/>
                <a:ea typeface="Calibri"/>
                <a:cs typeface="Calibri"/>
                <a:sym typeface="Calibri"/>
              </a:rPr>
              <a:t>from </a:t>
            </a:r>
            <a:r>
              <a:rPr lang="en-US" sz="1200" b="0" i="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https://openmoji.org</a:t>
            </a:r>
            <a:endParaRPr lang="en-US" b="1" dirty="0"/>
          </a:p>
          <a:p>
            <a:endParaRPr lang="en-GB" dirty="0"/>
          </a:p>
        </p:txBody>
      </p:sp>
      <p:sp>
        <p:nvSpPr>
          <p:cNvPr id="4" name="Slide Number Placeholder 3"/>
          <p:cNvSpPr>
            <a:spLocks noGrp="1"/>
          </p:cNvSpPr>
          <p:nvPr>
            <p:ph type="sldNum" sz="quarter" idx="5"/>
          </p:nvPr>
        </p:nvSpPr>
        <p:spPr/>
        <p:txBody>
          <a:bodyPr/>
          <a:lstStyle/>
          <a:p>
            <a:fld id="{F5458101-B525-4160-B462-9279F704198C}" type="slidenum">
              <a:rPr lang="en-GB" smtClean="0"/>
              <a:t>32</a:t>
            </a:fld>
            <a:endParaRPr lang="en-GB"/>
          </a:p>
        </p:txBody>
      </p:sp>
    </p:spTree>
    <p:extLst>
      <p:ext uri="{BB962C8B-B14F-4D97-AF65-F5344CB8AC3E}">
        <p14:creationId xmlns:p14="http://schemas.microsoft.com/office/powerpoint/2010/main" val="2182162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15 minutes (teachers select their activities from the suggestions below or their own ideas)</a:t>
            </a:r>
            <a:endParaRPr b="1"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Aims: </a:t>
            </a:r>
            <a:endParaRPr dirty="0"/>
          </a:p>
          <a:p>
            <a:pPr marL="0" marR="0" lvl="0" indent="0" algn="l" rtl="0">
              <a:lnSpc>
                <a:spcPct val="100000"/>
              </a:lnSpc>
              <a:spcBef>
                <a:spcPts val="0"/>
              </a:spcBef>
              <a:spcAft>
                <a:spcPts val="0"/>
              </a:spcAft>
              <a:buClr>
                <a:schemeClr val="dk1"/>
              </a:buClr>
              <a:buSzPts val="1200"/>
              <a:buFont typeface="Calibri"/>
              <a:buNone/>
            </a:pPr>
            <a:r>
              <a:rPr lang="en-GB" b="0" dirty="0"/>
              <a:t>i) to consolidate understanding of question words used in discourse.</a:t>
            </a:r>
            <a:endParaRPr b="0" dirty="0"/>
          </a:p>
          <a:p>
            <a:pPr marL="0" marR="0" lvl="0" indent="0" algn="l" rtl="0">
              <a:lnSpc>
                <a:spcPct val="100000"/>
              </a:lnSpc>
              <a:spcBef>
                <a:spcPts val="0"/>
              </a:spcBef>
              <a:spcAft>
                <a:spcPts val="0"/>
              </a:spcAft>
              <a:buClr>
                <a:schemeClr val="dk1"/>
              </a:buClr>
              <a:buSzPts val="1200"/>
              <a:buFont typeface="Calibri"/>
              <a:buNone/>
            </a:pPr>
            <a:r>
              <a:rPr lang="en-GB" b="0" dirty="0"/>
              <a:t>ii) to consolidate the use of 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 verb endings for –er and –</a:t>
            </a:r>
            <a:r>
              <a:rPr lang="en-GB" b="0" dirty="0" err="1"/>
              <a:t>ir</a:t>
            </a:r>
            <a:r>
              <a:rPr lang="en-GB" b="0" dirty="0"/>
              <a:t> verbs in the </a:t>
            </a:r>
            <a:r>
              <a:rPr lang="en-GB" b="0" dirty="0" err="1"/>
              <a:t>preterite</a:t>
            </a:r>
            <a:r>
              <a:rPr lang="en-GB" b="0" dirty="0"/>
              <a:t>.</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Students read the dialogue and decide which is the correct question word for each gap. They may use the same question word more than once.</a:t>
            </a:r>
            <a:endParaRPr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Play the recording so that students can check their answers. The audio could be paused after each phrase or sentence and students could be asked to give an oral translation in English.</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Other uses of the text could be one or more of the following:</a:t>
            </a:r>
            <a:endParaRPr dirty="0"/>
          </a:p>
          <a:p>
            <a:pPr marL="285750" marR="0" lvl="0" indent="-285750" algn="l" rtl="0">
              <a:lnSpc>
                <a:spcPct val="100000"/>
              </a:lnSpc>
              <a:spcBef>
                <a:spcPts val="0"/>
              </a:spcBef>
              <a:spcAft>
                <a:spcPts val="0"/>
              </a:spcAft>
              <a:buClr>
                <a:schemeClr val="dk1"/>
              </a:buClr>
              <a:buSzPts val="1200"/>
              <a:buFont typeface="Calibri"/>
              <a:buAutoNum type="romanLcPeriod"/>
            </a:pPr>
            <a:r>
              <a:rPr lang="en-GB" b="0" dirty="0"/>
              <a:t>search for all examples of –er and –</a:t>
            </a:r>
            <a:r>
              <a:rPr lang="en-GB" b="0" dirty="0" err="1"/>
              <a:t>ir</a:t>
            </a:r>
            <a:r>
              <a:rPr lang="en-GB" b="0" dirty="0"/>
              <a:t> verbs that have the –í, -</a:t>
            </a:r>
            <a:r>
              <a:rPr lang="en-GB" b="0" dirty="0" err="1"/>
              <a:t>iste</a:t>
            </a:r>
            <a:r>
              <a:rPr lang="en-GB" b="0" dirty="0"/>
              <a:t> and –</a:t>
            </a:r>
            <a:r>
              <a:rPr lang="en-GB" b="0" dirty="0" err="1"/>
              <a:t>ió</a:t>
            </a:r>
            <a:r>
              <a:rPr lang="en-GB" b="0" dirty="0"/>
              <a:t> endings. How many are there in total in the text, counting infinitives? Answer: </a:t>
            </a:r>
            <a:r>
              <a:rPr lang="en-GB" b="1" dirty="0"/>
              <a:t>7 </a:t>
            </a:r>
            <a:r>
              <a:rPr lang="en-GB" b="0" dirty="0"/>
              <a:t>(</a:t>
            </a:r>
            <a:r>
              <a:rPr lang="en-GB" b="0" dirty="0" err="1"/>
              <a:t>decidir</a:t>
            </a:r>
            <a:r>
              <a:rPr lang="en-GB" b="0" dirty="0"/>
              <a:t>, </a:t>
            </a:r>
            <a:r>
              <a:rPr lang="en-GB" b="0" dirty="0" err="1"/>
              <a:t>coger</a:t>
            </a:r>
            <a:r>
              <a:rPr lang="en-GB" b="0" dirty="0"/>
              <a:t>, </a:t>
            </a:r>
            <a:r>
              <a:rPr lang="en-GB" b="0" dirty="0" err="1"/>
              <a:t>descubrir</a:t>
            </a:r>
            <a:r>
              <a:rPr lang="en-GB" b="0" dirty="0"/>
              <a:t>, comer, comer, </a:t>
            </a:r>
            <a:r>
              <a:rPr lang="en-GB" b="0" dirty="0" err="1"/>
              <a:t>salir</a:t>
            </a:r>
            <a:r>
              <a:rPr lang="en-GB" b="0" dirty="0"/>
              <a:t>, </a:t>
            </a:r>
            <a:r>
              <a:rPr lang="en-GB" b="0" dirty="0" err="1"/>
              <a:t>recoger</a:t>
            </a:r>
            <a:r>
              <a:rPr lang="en-GB" b="0" dirty="0"/>
              <a:t>). ‘</a:t>
            </a:r>
            <a:r>
              <a:rPr lang="en-GB" b="0" dirty="0" err="1"/>
              <a:t>Hacer</a:t>
            </a:r>
            <a:r>
              <a:rPr lang="en-GB" b="0" dirty="0"/>
              <a:t>’ is only very slightly irregular in the form ‘</a:t>
            </a:r>
            <a:r>
              <a:rPr lang="en-GB" b="0" dirty="0" err="1"/>
              <a:t>hiciste</a:t>
            </a:r>
            <a:r>
              <a:rPr lang="en-GB" b="0" dirty="0"/>
              <a:t>’, so arguably this is 8! How many verbs refer to ‘I’, ‘you’ and ‘s/he’, respectively? Answer: </a:t>
            </a:r>
            <a:r>
              <a:rPr lang="en-GB" b="1" dirty="0"/>
              <a:t>5 </a:t>
            </a:r>
            <a:r>
              <a:rPr lang="en-GB" b="0" dirty="0"/>
              <a:t>for ‘I’ (</a:t>
            </a:r>
            <a:r>
              <a:rPr lang="en-GB" b="0" dirty="0" err="1"/>
              <a:t>decidí</a:t>
            </a:r>
            <a:r>
              <a:rPr lang="en-GB" b="0" dirty="0"/>
              <a:t>, </a:t>
            </a:r>
            <a:r>
              <a:rPr lang="en-GB" b="0" dirty="0" err="1"/>
              <a:t>descubrí</a:t>
            </a:r>
            <a:r>
              <a:rPr lang="en-GB" b="0" dirty="0"/>
              <a:t>, </a:t>
            </a:r>
            <a:r>
              <a:rPr lang="en-GB" b="0" dirty="0" err="1"/>
              <a:t>comí</a:t>
            </a:r>
            <a:r>
              <a:rPr lang="en-GB" b="0" dirty="0"/>
              <a:t>, </a:t>
            </a:r>
            <a:r>
              <a:rPr lang="en-GB" b="0" dirty="0" err="1"/>
              <a:t>recogí</a:t>
            </a:r>
            <a:r>
              <a:rPr lang="en-GB" b="0" dirty="0"/>
              <a:t>, </a:t>
            </a:r>
            <a:r>
              <a:rPr lang="en-GB" b="0" dirty="0" err="1"/>
              <a:t>salí</a:t>
            </a:r>
            <a:r>
              <a:rPr lang="en-GB" b="0" dirty="0"/>
              <a:t>); </a:t>
            </a:r>
            <a:r>
              <a:rPr lang="en-GB" b="1" dirty="0"/>
              <a:t>4 </a:t>
            </a:r>
            <a:r>
              <a:rPr lang="en-GB" b="0" dirty="0"/>
              <a:t>for ‘you’ (</a:t>
            </a:r>
            <a:r>
              <a:rPr lang="en-GB" b="0" dirty="0" err="1"/>
              <a:t>decidiste</a:t>
            </a:r>
            <a:r>
              <a:rPr lang="en-GB" b="0" dirty="0"/>
              <a:t>, </a:t>
            </a:r>
            <a:r>
              <a:rPr lang="en-GB" b="0" dirty="0" err="1"/>
              <a:t>cogiste</a:t>
            </a:r>
            <a:r>
              <a:rPr lang="en-GB" b="0" dirty="0"/>
              <a:t>, </a:t>
            </a:r>
            <a:r>
              <a:rPr lang="en-GB" b="0" dirty="0" err="1"/>
              <a:t>hiciste</a:t>
            </a:r>
            <a:r>
              <a:rPr lang="en-GB" b="0" dirty="0"/>
              <a:t>, </a:t>
            </a:r>
            <a:r>
              <a:rPr lang="en-GB" b="0" dirty="0" err="1"/>
              <a:t>comiste</a:t>
            </a:r>
            <a:r>
              <a:rPr lang="en-GB" b="0" dirty="0"/>
              <a:t>); </a:t>
            </a:r>
            <a:r>
              <a:rPr lang="en-GB" b="1" dirty="0"/>
              <a:t>1</a:t>
            </a:r>
            <a:r>
              <a:rPr lang="en-GB" b="0" dirty="0"/>
              <a:t> for ‘s/he’ (</a:t>
            </a:r>
            <a:r>
              <a:rPr lang="en-GB" b="0" dirty="0" err="1"/>
              <a:t>comió</a:t>
            </a:r>
            <a:r>
              <a:rPr lang="en-GB" b="0" dirty="0"/>
              <a:t>). </a:t>
            </a:r>
            <a:endParaRPr dirty="0"/>
          </a:p>
          <a:p>
            <a:pPr marL="285750" marR="0" lvl="0" indent="-285750" algn="l" rtl="0">
              <a:lnSpc>
                <a:spcPct val="100000"/>
              </a:lnSpc>
              <a:spcBef>
                <a:spcPts val="0"/>
              </a:spcBef>
              <a:spcAft>
                <a:spcPts val="0"/>
              </a:spcAft>
              <a:buClr>
                <a:schemeClr val="dk1"/>
              </a:buClr>
              <a:buSzPts val="1200"/>
              <a:buFont typeface="Calibri"/>
              <a:buAutoNum type="romanLcPeriod"/>
            </a:pPr>
            <a:r>
              <a:rPr lang="en-GB" b="0" dirty="0"/>
              <a:t>for vocabulary practice, remove the verbs, give these as answer options and ask students to do a matching exercise.</a:t>
            </a:r>
            <a:endParaRPr b="1" dirty="0"/>
          </a:p>
          <a:p>
            <a:pPr marL="285750" marR="0" lvl="0" indent="-285750" algn="l" rtl="0">
              <a:lnSpc>
                <a:spcPct val="100000"/>
              </a:lnSpc>
              <a:spcBef>
                <a:spcPts val="0"/>
              </a:spcBef>
              <a:spcAft>
                <a:spcPts val="0"/>
              </a:spcAft>
              <a:buClr>
                <a:schemeClr val="dk1"/>
              </a:buClr>
              <a:buSzPts val="1200"/>
              <a:buFont typeface="Calibri"/>
              <a:buAutoNum type="romanLcPeriod"/>
            </a:pPr>
            <a:r>
              <a:rPr lang="en-GB" b="0" dirty="0"/>
              <a:t>remove question words and ask students to do a paired read aloud, recalling the correct question word for each gap.</a:t>
            </a:r>
            <a:endParaRPr dirty="0"/>
          </a:p>
          <a:p>
            <a:pPr marL="285750" marR="0" lvl="0" indent="-285750" algn="l" rtl="0">
              <a:lnSpc>
                <a:spcPct val="100000"/>
              </a:lnSpc>
              <a:spcBef>
                <a:spcPts val="0"/>
              </a:spcBef>
              <a:spcAft>
                <a:spcPts val="0"/>
              </a:spcAft>
              <a:buClr>
                <a:schemeClr val="dk1"/>
              </a:buClr>
              <a:buSzPts val="1200"/>
              <a:buFont typeface="Calibri"/>
              <a:buAutoNum type="romanLcPeriod"/>
            </a:pPr>
            <a:r>
              <a:rPr lang="en-GB" b="0" dirty="0"/>
              <a:t>dictation/transcription activity with a section of the text to practise using SSC knowledge (going from sound to spelling) and spelling rules (remembering to write a written accent for words with final syllable stress ending in a vowel in the </a:t>
            </a:r>
            <a:r>
              <a:rPr lang="en-GB" b="0" dirty="0" err="1"/>
              <a:t>preterite</a:t>
            </a:r>
            <a:r>
              <a:rPr lang="en-GB" b="0" dirty="0"/>
              <a:t>, e.g., </a:t>
            </a:r>
            <a:r>
              <a:rPr lang="en-GB" b="0" dirty="0" err="1"/>
              <a:t>recogí</a:t>
            </a:r>
            <a:r>
              <a:rPr lang="en-GB" b="0" dirty="0"/>
              <a:t>, </a:t>
            </a:r>
            <a:r>
              <a:rPr lang="en-GB" b="0" dirty="0" err="1"/>
              <a:t>comió</a:t>
            </a:r>
            <a:r>
              <a:rPr lang="en-GB" b="0" dirty="0"/>
              <a:t>). See next slide for the latter.</a:t>
            </a:r>
            <a:endParaRPr dirty="0"/>
          </a:p>
          <a:p>
            <a:pPr marL="285750" marR="0" lvl="0" indent="-285750" algn="l" rtl="0">
              <a:lnSpc>
                <a:spcPct val="100000"/>
              </a:lnSpc>
              <a:spcBef>
                <a:spcPts val="0"/>
              </a:spcBef>
              <a:spcAft>
                <a:spcPts val="0"/>
              </a:spcAft>
              <a:buClr>
                <a:schemeClr val="dk1"/>
              </a:buClr>
              <a:buSzPts val="1200"/>
              <a:buFont typeface="Calibri"/>
              <a:buAutoNum type="romanLcPeriod"/>
            </a:pPr>
            <a:r>
              <a:rPr lang="en-GB" b="0" dirty="0"/>
              <a:t>chop the text up into segments – either on the screen or printed out – and ask students to re-order sections of it in order to practise matching questions to answers.</a:t>
            </a:r>
            <a:endParaRPr dirty="0"/>
          </a:p>
          <a:p>
            <a:pPr marL="285750" marR="0" lvl="0" indent="-285750" algn="l" rtl="0">
              <a:lnSpc>
                <a:spcPct val="100000"/>
              </a:lnSpc>
              <a:spcBef>
                <a:spcPts val="0"/>
              </a:spcBef>
              <a:spcAft>
                <a:spcPts val="0"/>
              </a:spcAft>
              <a:buClr>
                <a:schemeClr val="dk1"/>
              </a:buClr>
              <a:buSzPts val="1200"/>
              <a:buFont typeface="Calibri"/>
              <a:buAutoNum type="romanLcPeriod"/>
            </a:pPr>
            <a:r>
              <a:rPr lang="en-GB" b="0" dirty="0"/>
              <a:t>give students an English translation of sections of the text and ask them to translate back into Spanish in order to practise producing the –er/–</a:t>
            </a:r>
            <a:r>
              <a:rPr lang="en-GB" b="0" dirty="0" err="1"/>
              <a:t>ir</a:t>
            </a:r>
            <a:r>
              <a:rPr lang="en-GB" b="0" dirty="0"/>
              <a:t> verb forms in </a:t>
            </a:r>
            <a:r>
              <a:rPr lang="en-GB" b="0" dirty="0" err="1"/>
              <a:t>preterite</a:t>
            </a:r>
            <a:r>
              <a:rPr lang="en-GB" b="0" dirty="0"/>
              <a:t> (-í, -</a:t>
            </a:r>
            <a:r>
              <a:rPr lang="en-GB" b="0" dirty="0" err="1"/>
              <a:t>iste</a:t>
            </a:r>
            <a:r>
              <a:rPr lang="en-GB" b="0" dirty="0"/>
              <a:t>, -</a:t>
            </a:r>
            <a:r>
              <a:rPr lang="en-GB" b="0" dirty="0" err="1"/>
              <a:t>ió</a:t>
            </a:r>
            <a:r>
              <a:rPr lang="en-GB" b="0" dirty="0"/>
              <a:t>).</a:t>
            </a:r>
            <a:endParaRPr b="0" dirty="0"/>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Notes: </a:t>
            </a:r>
            <a:endParaRPr dirty="0"/>
          </a:p>
          <a:p>
            <a:pPr marL="0" marR="0" lvl="0" indent="0" algn="l" rtl="0">
              <a:lnSpc>
                <a:spcPct val="100000"/>
              </a:lnSpc>
              <a:spcBef>
                <a:spcPts val="0"/>
              </a:spcBef>
              <a:spcAft>
                <a:spcPts val="0"/>
              </a:spcAft>
              <a:buClr>
                <a:schemeClr val="dk1"/>
              </a:buClr>
              <a:buSzPts val="1200"/>
              <a:buFont typeface="Calibri"/>
              <a:buNone/>
            </a:pPr>
            <a:r>
              <a:rPr lang="en-GB" b="0" dirty="0"/>
              <a:t>1. Puppy is a large sculpture of a dog (12 metres high!) outside the Guggenheim Museum in Bilbao. The flowers used to decorate it are changed every season. Different flowers are used to decorate it depending on the time of year.</a:t>
            </a:r>
            <a:endParaRPr dirty="0"/>
          </a:p>
          <a:p>
            <a:pPr marL="0" marR="0" lvl="0" indent="0" algn="l" rtl="0">
              <a:lnSpc>
                <a:spcPct val="100000"/>
              </a:lnSpc>
              <a:spcBef>
                <a:spcPts val="0"/>
              </a:spcBef>
              <a:spcAft>
                <a:spcPts val="0"/>
              </a:spcAft>
              <a:buClr>
                <a:schemeClr val="dk1"/>
              </a:buClr>
              <a:buSzPts val="1200"/>
              <a:buFont typeface="Calibri"/>
              <a:buNone/>
            </a:pPr>
            <a:r>
              <a:rPr lang="en-GB" b="0" dirty="0"/>
              <a:t>2. It is worth pointing out that ‘</a:t>
            </a:r>
            <a:r>
              <a:rPr lang="en-GB" b="0" dirty="0" err="1"/>
              <a:t>ría</a:t>
            </a:r>
            <a:r>
              <a:rPr lang="en-GB" b="0" dirty="0"/>
              <a:t>’ here refers to a long estuary or ‘tidal river’. It is the mouth of several rivers and extends about 10 miles inland from the sea. </a:t>
            </a:r>
            <a:endParaRPr dirty="0"/>
          </a:p>
          <a:p>
            <a:pPr marL="0" marR="0" lvl="0" indent="0" algn="l" rtl="0">
              <a:lnSpc>
                <a:spcPct val="100000"/>
              </a:lnSpc>
              <a:spcBef>
                <a:spcPts val="0"/>
              </a:spcBef>
              <a:spcAft>
                <a:spcPts val="0"/>
              </a:spcAft>
              <a:buClr>
                <a:schemeClr val="dk1"/>
              </a:buClr>
              <a:buSzPts val="1200"/>
              <a:buFont typeface="Calibri"/>
              <a:buNone/>
            </a:pPr>
            <a:r>
              <a:rPr lang="en-GB" b="0" dirty="0"/>
              <a:t>3. Bilbao is a city with an industrial past, but the city underwent a major regeneration and is now a very famous cultural hub.</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Sources: </a:t>
            </a:r>
            <a:r>
              <a:rPr lang="en-GB" b="0" dirty="0"/>
              <a:t>https://www.bilbaoturismo.net/BilbaoTurismo/en/arte-al-aire-libre/puppy#:~:text=Puppy%2C%20a%20West%20Highland%20terrier,that%20tourists%20take%20of%20Bilbao.&amp;text=It%20could%20be%20seen%20as,main%20icons%20of%20modern%20Bilbao.</a:t>
            </a:r>
            <a:endParaRPr b="0" dirty="0"/>
          </a:p>
          <a:p>
            <a:pPr marL="0" marR="0" lvl="0" indent="0" algn="l" rtl="0">
              <a:lnSpc>
                <a:spcPct val="100000"/>
              </a:lnSpc>
              <a:spcBef>
                <a:spcPts val="0"/>
              </a:spcBef>
              <a:spcAft>
                <a:spcPts val="0"/>
              </a:spcAft>
              <a:buClr>
                <a:schemeClr val="dk1"/>
              </a:buClr>
              <a:buSzPts val="1200"/>
              <a:buFont typeface="Calibri"/>
              <a:buNone/>
            </a:pPr>
            <a:r>
              <a:rPr lang="en-GB" b="0" dirty="0"/>
              <a:t>https://blog.ferrovial.com/en/2017/10/flower-puppy-bilbao-guggenheim-museum/</a:t>
            </a:r>
            <a:endParaRPr dirty="0"/>
          </a:p>
          <a:p>
            <a:pPr marL="0" marR="0" lvl="0" indent="0" algn="l" rtl="0">
              <a:lnSpc>
                <a:spcPct val="100000"/>
              </a:lnSpc>
              <a:spcBef>
                <a:spcPts val="0"/>
              </a:spcBef>
              <a:spcAft>
                <a:spcPts val="0"/>
              </a:spcAft>
              <a:buClr>
                <a:schemeClr val="dk1"/>
              </a:buClr>
              <a:buSzPts val="1200"/>
              <a:buFont typeface="Calibri"/>
              <a:buNone/>
            </a:pPr>
            <a:r>
              <a:rPr lang="en-GB" b="0" dirty="0"/>
              <a:t>https://www.visitbiscay.eus/en/-/la-ria-columna-vertebral-de-bilbao</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words/cognates:</a:t>
            </a:r>
            <a:endParaRPr dirty="0"/>
          </a:p>
          <a:p>
            <a:pPr marL="0" marR="0" lvl="0" indent="0" algn="l" rtl="0">
              <a:lnSpc>
                <a:spcPct val="100000"/>
              </a:lnSpc>
              <a:spcBef>
                <a:spcPts val="0"/>
              </a:spcBef>
              <a:spcAft>
                <a:spcPts val="0"/>
              </a:spcAft>
              <a:buClr>
                <a:schemeClr val="dk1"/>
              </a:buClr>
              <a:buSzPts val="1200"/>
              <a:buFont typeface="Calibri"/>
              <a:buNone/>
            </a:pPr>
            <a:r>
              <a:rPr lang="en-GB" b="0" dirty="0"/>
              <a:t>final [366]</a:t>
            </a:r>
            <a:endParaRPr b="0" dirty="0"/>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0" dirty="0"/>
              <a:t>Photos from Pixabay.com</a:t>
            </a:r>
            <a:endParaRPr b="0" dirty="0"/>
          </a:p>
        </p:txBody>
      </p:sp>
      <p:sp>
        <p:nvSpPr>
          <p:cNvPr id="945" name="Google Shape;94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(this and the next slide)</a:t>
            </a:r>
            <a:br>
              <a:rPr lang="en-US" b="1" dirty="0"/>
            </a:br>
            <a:r>
              <a:rPr lang="en-US" b="1" dirty="0"/>
              <a:t>Understanding and correct use of stress and associated spelling rules is assessed in the new GCSE at Higher Tier (see below).  However, the knowledge is useful to all students for development of written accuracy in particular, and for making themselves understood clearly when speaking, i.e., for communication.  This knowledge will be recapped and </a:t>
            </a:r>
            <a:r>
              <a:rPr lang="en-US" b="1" dirty="0" err="1"/>
              <a:t>practised</a:t>
            </a:r>
            <a:r>
              <a:rPr lang="en-US" b="1" dirty="0"/>
              <a:t> again, several times at KS4.  Teachers will decide whether to include a focus on it now, in Y9, for their classes.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Timing: </a:t>
            </a:r>
            <a:r>
              <a:rPr lang="en-US" b="0" dirty="0"/>
              <a:t>1 min</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Aim: </a:t>
            </a:r>
            <a:r>
              <a:rPr lang="en-US" b="0" dirty="0"/>
              <a:t>to recap spelling rules related to stress position.</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Click to reveal each part of the explanation. The word ‘tilde’ was used in Year 8 resources, but explain its meaning again if necessary.</a:t>
            </a:r>
            <a:endParaRPr lang="en-US" dirty="0"/>
          </a:p>
          <a:p>
            <a:pPr marL="228600" lvl="0" indent="-228600" algn="l" rtl="0">
              <a:spcBef>
                <a:spcPts val="0"/>
              </a:spcBef>
              <a:spcAft>
                <a:spcPts val="0"/>
              </a:spcAft>
              <a:buClr>
                <a:schemeClr val="dk1"/>
              </a:buClr>
              <a:buSzPts val="1200"/>
              <a:buFont typeface="Calibri"/>
              <a:buAutoNum type="arabicPeriod"/>
            </a:pPr>
            <a:r>
              <a:rPr lang="en-US" b="0" dirty="0"/>
              <a:t>If appropriate, ask students for further examples of words with final syllable stress that require / do not require a written accent.</a:t>
            </a:r>
          </a:p>
          <a:p>
            <a:pPr marL="0" lvl="0" indent="0" algn="l" rtl="0">
              <a:spcBef>
                <a:spcPts val="0"/>
              </a:spcBef>
              <a:spcAft>
                <a:spcPts val="0"/>
              </a:spcAft>
              <a:buNone/>
            </a:pPr>
            <a:br>
              <a:rPr lang="en-US" dirty="0"/>
            </a:br>
            <a:endParaRPr lang="en-US" dirty="0"/>
          </a:p>
          <a:p>
            <a:pPr>
              <a:lnSpc>
                <a:spcPct val="120000"/>
              </a:lnSpc>
              <a:spcAft>
                <a:spcPts val="1200"/>
              </a:spcAft>
            </a:pPr>
            <a:r>
              <a:rPr lang="en-GB" sz="1200" b="1" u="sng" dirty="0">
                <a:solidFill>
                  <a:srgbClr val="0D0D0D"/>
                </a:solidFill>
                <a:effectLst/>
                <a:latin typeface="Arial" panose="020B0604020202020204" pitchFamily="34" charset="0"/>
                <a:ea typeface="Calibri" panose="020F0502020204030204" pitchFamily="34" charset="0"/>
                <a:cs typeface="Arial" panose="020B0604020202020204" pitchFamily="34" charset="0"/>
              </a:rPr>
              <a:t>HIGHER TIER </a:t>
            </a: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a:lnSpc>
                <a:spcPct val="120000"/>
              </a:lnSpc>
              <a:spcAft>
                <a:spcPts val="1200"/>
              </a:spcAft>
            </a:pPr>
            <a:r>
              <a:rPr lang="en-GB" sz="1200" b="1" u="none" strike="noStrike"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a:lnSpc>
                <a:spcPct val="120000"/>
              </a:lnSpc>
              <a:spcAft>
                <a:spcPts val="1200"/>
              </a:spcAft>
            </a:pPr>
            <a:r>
              <a:rPr lang="en-GB" sz="1200" b="1" i="1" u="sng" dirty="0">
                <a:solidFill>
                  <a:srgbClr val="0D0D0D"/>
                </a:solidFill>
                <a:effectLst/>
                <a:latin typeface="Arial" panose="020B0604020202020204" pitchFamily="34" charset="0"/>
                <a:ea typeface="Calibri" panose="020F0502020204030204" pitchFamily="34" charset="0"/>
                <a:cs typeface="Arial" panose="020B0604020202020204" pitchFamily="34" charset="0"/>
              </a:rPr>
              <a:t>Key stress positions and associated spelling rules</a:t>
            </a: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a:lnSpc>
                <a:spcPct val="120000"/>
              </a:lnSpc>
              <a:spcAft>
                <a:spcPts val="1200"/>
              </a:spcAft>
            </a:pP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The list which follows specifies key spelling rules determined by the position of stress, which students will need to learn at GCSE.</a:t>
            </a: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a:lnSpc>
                <a:spcPct val="120000"/>
              </a:lnSpc>
              <a:spcAft>
                <a:spcPts val="1200"/>
              </a:spcAft>
            </a:pPr>
            <a:r>
              <a:rPr lang="en-GB" sz="1200" u="none" strike="noStrike"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a:lnSpc>
                <a:spcPct val="120000"/>
              </a:lnSpc>
              <a:spcAft>
                <a:spcPts val="1200"/>
              </a:spcAft>
            </a:pP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When reading words aloud in Spanish:</a:t>
            </a: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marL="342900" lvl="0" indent="-342900" fontAlgn="base" hangingPunct="0">
              <a:lnSpc>
                <a:spcPct val="120000"/>
              </a:lnSpc>
              <a:spcAft>
                <a:spcPts val="1200"/>
              </a:spcAft>
              <a:buFont typeface="Symbol" panose="05050102010706020507" pitchFamily="18" charset="2"/>
              <a:buChar char=""/>
            </a:pP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stress any vowel that has a written accent</a:t>
            </a: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marL="342900" lvl="0" indent="-342900" fontAlgn="base" hangingPunct="0">
              <a:lnSpc>
                <a:spcPct val="120000"/>
              </a:lnSpc>
              <a:spcAft>
                <a:spcPts val="1200"/>
              </a:spcAft>
              <a:buFont typeface="Symbol" panose="05050102010706020507" pitchFamily="18" charset="2"/>
              <a:buChar char=""/>
            </a:pP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stress the final syllable in a word, except:</a:t>
            </a: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marL="742950" lvl="1" indent="-285750" fontAlgn="base" hangingPunct="0">
              <a:lnSpc>
                <a:spcPct val="120000"/>
              </a:lnSpc>
              <a:spcAft>
                <a:spcPts val="1200"/>
              </a:spcAft>
              <a:buFont typeface="Courier New" panose="02070309020205020404" pitchFamily="49" charset="0"/>
              <a:buChar char="o"/>
            </a:pP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stress the penultimate syllable for any word ending in a vowel, ‘n’, or ‘s’ (unless there is a written accent)</a:t>
            </a:r>
            <a:b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b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a:lnSpc>
                <a:spcPct val="120000"/>
              </a:lnSpc>
              <a:spcAft>
                <a:spcPts val="1200"/>
              </a:spcAft>
            </a:pP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When transcribing Spanish, </a:t>
            </a:r>
            <a:r>
              <a:rPr lang="en-GB" sz="1200" b="1" dirty="0">
                <a:solidFill>
                  <a:srgbClr val="0D0D0D"/>
                </a:solidFill>
                <a:effectLst/>
                <a:latin typeface="Arial" panose="020B0604020202020204" pitchFamily="34" charset="0"/>
                <a:ea typeface="Calibri" panose="020F0502020204030204" pitchFamily="34" charset="0"/>
                <a:cs typeface="Arial" panose="020B0604020202020204" pitchFamily="34" charset="0"/>
              </a:rPr>
              <a:t>only</a:t>
            </a: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 write an accent on the stressed vowel for:</a:t>
            </a: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a:lnSpc>
                <a:spcPct val="120000"/>
              </a:lnSpc>
              <a:spcAft>
                <a:spcPts val="1200"/>
              </a:spcAft>
            </a:pP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marL="342900" lvl="0" indent="-342900" fontAlgn="base" hangingPunct="0">
              <a:lnSpc>
                <a:spcPct val="120000"/>
              </a:lnSpc>
              <a:spcAft>
                <a:spcPts val="1200"/>
              </a:spcAft>
              <a:buFont typeface="Symbol" panose="05050102010706020507" pitchFamily="18" charset="2"/>
              <a:buChar char=""/>
            </a:pP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words with stress on a final syllable ending in a vowel, ‘n’, or ‘s’</a:t>
            </a: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marL="342900" lvl="0" indent="-342900" fontAlgn="base" hangingPunct="0">
              <a:lnSpc>
                <a:spcPct val="120000"/>
              </a:lnSpc>
              <a:spcAft>
                <a:spcPts val="1200"/>
              </a:spcAft>
              <a:buFont typeface="Symbol" panose="05050102010706020507" pitchFamily="18" charset="2"/>
              <a:buChar char=""/>
            </a:pP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words with stress on penultimate (second to last) syllable for a word ending in a consonant (other than ‘n’ or ‘s’)</a:t>
            </a: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marL="457200" fontAlgn="base" hangingPunct="0">
              <a:lnSpc>
                <a:spcPct val="120000"/>
              </a:lnSpc>
              <a:spcAft>
                <a:spcPts val="1200"/>
              </a:spcAft>
            </a:pP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a:lnSpc>
                <a:spcPct val="120000"/>
              </a:lnSpc>
              <a:spcAft>
                <a:spcPts val="1200"/>
              </a:spcAft>
            </a:pP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all words with stress on the antepenultimate (third to last) syllable</a:t>
            </a: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F5458101-B525-4160-B462-9279F704198C}" type="slidenum">
              <a:rPr lang="en-GB" smtClean="0"/>
              <a:t>34</a:t>
            </a:fld>
            <a:endParaRPr lang="en-GB"/>
          </a:p>
        </p:txBody>
      </p:sp>
    </p:spTree>
    <p:extLst>
      <p:ext uri="{BB962C8B-B14F-4D97-AF65-F5344CB8AC3E}">
        <p14:creationId xmlns:p14="http://schemas.microsoft.com/office/powerpoint/2010/main" val="1818310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OPTIONAL</a:t>
            </a:r>
            <a:br>
              <a:rPr lang="en-US" b="1" dirty="0"/>
            </a:br>
            <a:r>
              <a:rPr lang="en-US" b="1" dirty="0"/>
              <a:t>Timing: </a:t>
            </a:r>
            <a:r>
              <a:rPr lang="en-US" b="0" dirty="0"/>
              <a:t>5 minutes</a:t>
            </a:r>
            <a:endParaRPr lang="en-US" b="1" dirty="0"/>
          </a:p>
          <a:p>
            <a:pPr marL="0" marR="0" lvl="0" indent="0" algn="l" rtl="0">
              <a:lnSpc>
                <a:spcPct val="100000"/>
              </a:lnSpc>
              <a:spcBef>
                <a:spcPts val="0"/>
              </a:spcBef>
              <a:spcAft>
                <a:spcPts val="0"/>
              </a:spcAft>
              <a:buClr>
                <a:schemeClr val="dk1"/>
              </a:buClr>
              <a:buSzPts val="1200"/>
              <a:buFont typeface="Calibri"/>
              <a:buNone/>
            </a:pPr>
            <a:endParaRPr lang="en-US" b="1" dirty="0"/>
          </a:p>
          <a:p>
            <a:pPr marL="0" lvl="0" indent="0" algn="l" rtl="0">
              <a:spcBef>
                <a:spcPts val="0"/>
              </a:spcBef>
              <a:spcAft>
                <a:spcPts val="0"/>
              </a:spcAft>
              <a:buNone/>
            </a:pPr>
            <a:r>
              <a:rPr lang="en-US" b="1" dirty="0"/>
              <a:t>Aims: </a:t>
            </a:r>
          </a:p>
          <a:p>
            <a:pPr marL="0" lvl="0" indent="0" algn="l" rtl="0">
              <a:spcBef>
                <a:spcPts val="0"/>
              </a:spcBef>
              <a:spcAft>
                <a:spcPts val="0"/>
              </a:spcAft>
              <a:buNone/>
            </a:pPr>
            <a:r>
              <a:rPr lang="en-US" b="0" dirty="0"/>
              <a:t>i) to consolidate recognition of final syllable stress.</a:t>
            </a:r>
          </a:p>
          <a:p>
            <a:pPr marL="0" lvl="0" indent="0" algn="l" rtl="0">
              <a:spcBef>
                <a:spcPts val="0"/>
              </a:spcBef>
              <a:spcAft>
                <a:spcPts val="0"/>
              </a:spcAft>
              <a:buNone/>
            </a:pPr>
            <a:r>
              <a:rPr lang="en-US" b="0" dirty="0"/>
              <a:t>ii) to consolidate the use of the written accent in words with final syllable stress.</a:t>
            </a:r>
            <a:endParaRPr lang="en-US" b="1" dirty="0"/>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Procedure: </a:t>
            </a:r>
            <a:endParaRPr lang="en-US" dirty="0"/>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Students listen to each sentence. They write the words that have final syllable stress.</a:t>
            </a:r>
            <a:endParaRPr lang="en-US" dirty="0"/>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Click once and show the sentence with words with final syllable stress. These appear in bold. At this stage, all of the accents have been removed.</a:t>
            </a:r>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Students think which of those words need a written accent. Here they will need to apply the spelling rule by looking at the final letter of each word.</a:t>
            </a:r>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Click again to show the words in bold in their correct form (with or without written accents). </a:t>
            </a:r>
            <a:r>
              <a:rPr lang="en-US" b="0" dirty="0" err="1"/>
              <a:t>Bailén</a:t>
            </a:r>
            <a:r>
              <a:rPr lang="en-US" b="0" dirty="0"/>
              <a:t> is the name of a building in Bilbao.</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Note: </a:t>
            </a:r>
            <a:r>
              <a:rPr lang="en-US" b="0" dirty="0"/>
              <a:t>some words are known and others are unknown, making this a hybrid vocabulary/sounds of the language task.</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El </a:t>
            </a:r>
            <a:r>
              <a:rPr lang="en-US" b="0" dirty="0" err="1"/>
              <a:t>edificio</a:t>
            </a:r>
            <a:r>
              <a:rPr lang="en-US" b="0" dirty="0"/>
              <a:t> </a:t>
            </a:r>
            <a:r>
              <a:rPr lang="en-US" b="0" dirty="0" err="1"/>
              <a:t>Bailén</a:t>
            </a:r>
            <a:r>
              <a:rPr lang="en-US" b="0" dirty="0"/>
              <a:t> is a real building in Bilbao. At the time of being built, it was the tallest building in Bilbao (43 </a:t>
            </a:r>
            <a:r>
              <a:rPr lang="en-US" b="0" dirty="0" err="1"/>
              <a:t>metres</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Frequency of unknown words/cognates:</a:t>
            </a:r>
            <a:endParaRPr lang="en-US" dirty="0"/>
          </a:p>
          <a:p>
            <a:pPr marL="0" lvl="0" indent="0" algn="l" rtl="0">
              <a:spcBef>
                <a:spcPts val="0"/>
              </a:spcBef>
              <a:spcAft>
                <a:spcPts val="0"/>
              </a:spcAft>
              <a:buNone/>
            </a:pPr>
            <a:r>
              <a:rPr lang="en-US" b="0" dirty="0" err="1"/>
              <a:t>destino</a:t>
            </a:r>
            <a:r>
              <a:rPr lang="en-US" b="0" dirty="0"/>
              <a:t> [960]; </a:t>
            </a:r>
            <a:r>
              <a:rPr lang="en-US" b="0" dirty="0" err="1"/>
              <a:t>internacional</a:t>
            </a:r>
            <a:r>
              <a:rPr lang="en-US" b="0" dirty="0"/>
              <a:t> [463]; </a:t>
            </a:r>
            <a:r>
              <a:rPr lang="en-US" b="0" dirty="0" err="1"/>
              <a:t>comparación</a:t>
            </a:r>
            <a:r>
              <a:rPr lang="en-US" b="0" dirty="0"/>
              <a:t> [2458]; </a:t>
            </a:r>
            <a:r>
              <a:rPr lang="en-US" b="0" dirty="0" err="1"/>
              <a:t>menú</a:t>
            </a:r>
            <a:r>
              <a:rPr lang="en-US" b="0" dirty="0"/>
              <a:t> [4112]; funicular [&gt;5000]; </a:t>
            </a:r>
            <a:r>
              <a:rPr lang="en-US" b="0" dirty="0" err="1"/>
              <a:t>observar</a:t>
            </a:r>
            <a:r>
              <a:rPr lang="en-US" b="0" dirty="0"/>
              <a:t> [556]; </a:t>
            </a:r>
            <a:r>
              <a:rPr lang="en-US" b="0" dirty="0" err="1"/>
              <a:t>corazón</a:t>
            </a:r>
            <a:r>
              <a:rPr lang="en-US" b="0" dirty="0"/>
              <a:t> [475]; peculiar [4148]</a:t>
            </a:r>
          </a:p>
          <a:p>
            <a:endParaRPr lang="en-GB" dirty="0"/>
          </a:p>
        </p:txBody>
      </p:sp>
      <p:sp>
        <p:nvSpPr>
          <p:cNvPr id="4" name="Slide Number Placeholder 3"/>
          <p:cNvSpPr>
            <a:spLocks noGrp="1"/>
          </p:cNvSpPr>
          <p:nvPr>
            <p:ph type="sldNum" sz="quarter" idx="5"/>
          </p:nvPr>
        </p:nvSpPr>
        <p:spPr/>
        <p:txBody>
          <a:bodyPr/>
          <a:lstStyle/>
          <a:p>
            <a:fld id="{F5458101-B525-4160-B462-9279F704198C}" type="slidenum">
              <a:rPr lang="en-GB" smtClean="0"/>
              <a:t>35</a:t>
            </a:fld>
            <a:endParaRPr lang="en-GB"/>
          </a:p>
        </p:txBody>
      </p:sp>
    </p:spTree>
    <p:extLst>
      <p:ext uri="{BB962C8B-B14F-4D97-AF65-F5344CB8AC3E}">
        <p14:creationId xmlns:p14="http://schemas.microsoft.com/office/powerpoint/2010/main" val="2803068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EITHER THIS WRITING OR THE ROLE PLAY ACTIVITY ON THE FOLLOWING SLIDES</a:t>
            </a:r>
          </a:p>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15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write a short text about a past summer holiday; to practise written production of vocabulary and structures from this week and previous learning.</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Students can either use the English message as their content and translate it into Spanish, making some minor changes of detail, or they can write their own text, responding to the bullets in a more open-ended way. Teachers can direct their students to do whatever is most appropriate for their students at the moment.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Students read the message from </a:t>
            </a:r>
            <a:r>
              <a:rPr lang="en-GB" sz="1200" dirty="0">
                <a:solidFill>
                  <a:srgbClr val="002060"/>
                </a:solidFill>
                <a:latin typeface="Century Gothic" panose="020B0502020202020204" pitchFamily="34" charset="0"/>
              </a:rPr>
              <a:t>Daniel </a:t>
            </a:r>
            <a:r>
              <a:rPr lang="en-GB" sz="1200" b="0" strike="noStrike" spc="-1" dirty="0">
                <a:latin typeface="Arial"/>
              </a:rPr>
              <a:t>in the blue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Students use </a:t>
            </a:r>
            <a:r>
              <a:rPr lang="en-GB" sz="1200" dirty="0">
                <a:solidFill>
                  <a:srgbClr val="002060"/>
                </a:solidFill>
                <a:latin typeface="Century Gothic" panose="020B0502020202020204" pitchFamily="34" charset="0"/>
              </a:rPr>
              <a:t>Daniel’s</a:t>
            </a:r>
            <a:r>
              <a:rPr lang="en-GB" sz="1200" b="0" strike="noStrike" spc="-1" dirty="0">
                <a:latin typeface="Arial"/>
              </a:rPr>
              <a:t> message to a greater or lesser extent to support their own writing.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They write a similar length text.</a:t>
            </a:r>
          </a:p>
          <a:p>
            <a:pPr marL="228600" indent="-228600">
              <a:buAutoNum type="arabicPeriod" startAt="3"/>
            </a:pPr>
            <a:r>
              <a:rPr lang="en-GB" dirty="0"/>
              <a:t>Encourage students wherever possible to write from memory.  It could be useful, however for them to have this English content in view and to give them 10 minutes planning time using their KO or Language Guide or dictionaries to look up words they will need. Then give them 5 full minutes to write what they can from their planning notes.</a:t>
            </a:r>
          </a:p>
          <a:p>
            <a:pPr marL="0" indent="0">
              <a:buNone/>
            </a:pPr>
            <a:endParaRPr lang="en-GB" dirty="0"/>
          </a:p>
          <a:p>
            <a:pPr marL="0" indent="0">
              <a:buNone/>
            </a:pPr>
            <a:r>
              <a:rPr lang="en-GB" dirty="0"/>
              <a:t>The source text targets the following vocabulary from this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sin embargo [embargo-203];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coger</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 [1001];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concierto</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 [1456]; premio [1090]; además [155]; gente [137];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genial </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[2890]; permitir [218];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decidir </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[368]; compartir [579]; fuerte² [435]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salir</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 [114]; perder [195];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recoger</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 [828];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entrada </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[767]; billete [2992]; conocer [128]; ofrecer [351]; conocido [759]; ambiente [729];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zona</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 [359]; directo [1029]; tener lugar [lugar-144]; lado [214]; así que [que-3]; (a) pie [365]; julio [659];</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 norte </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[624];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España </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[N/A]; ¿cómo? [151]; isla [810]; pequeño [202];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centro </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[316];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plaza</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 [806]; el, la [1]; hermano [333];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hermana </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[3409]; río [496];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hermoso</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 [980];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naturaleza </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[712]; actividad [344]; comida [906]; comer [347]; correr [343];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playa </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[1475];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descubrir</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 [414]; parte¹ [92]; calle [269]; barco [1384]; </a:t>
            </a:r>
            <a:r>
              <a:rPr lang="es-ES" sz="1800" b="1"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allí</a:t>
            </a:r>
            <a:r>
              <a:rPr lang="es-ES" sz="1800" dirty="0">
                <a:solidFill>
                  <a:srgbClr val="343541"/>
                </a:solidFill>
                <a:effectLst/>
                <a:latin typeface="Segoe UI" panose="020B0502040204020203" pitchFamily="34" charset="0"/>
                <a:ea typeface="Calibri" panose="020F0502020204030204" pitchFamily="34" charset="0"/>
                <a:cs typeface="Times New Roman" panose="02020603050405020304" pitchFamily="18" charset="0"/>
              </a:rPr>
              <a:t> [197]; ¿dónde? [161]; ¿cuándo? [57]; (por) ¿qué? [50]; ¿quién? [289] –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08855C-D387-4698-BF22-C3725FE2ED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281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15</a:t>
            </a:r>
            <a:r>
              <a:rPr lang="en-GB" b="1" baseline="0" dirty="0"/>
              <a:t> </a:t>
            </a:r>
            <a:r>
              <a:rPr lang="en-GB" b="1" dirty="0"/>
              <a:t>minutes</a:t>
            </a:r>
            <a:br>
              <a:rPr lang="en-GB" dirty="0"/>
            </a:br>
            <a:br>
              <a:rPr lang="en-GB" b="1" dirty="0"/>
            </a:br>
            <a:r>
              <a:rPr lang="en-GB" b="1" dirty="0"/>
              <a:t>Aim: </a:t>
            </a:r>
            <a:r>
              <a:rPr lang="en-GB" b="0" dirty="0"/>
              <a:t>to practise</a:t>
            </a:r>
            <a:r>
              <a:rPr lang="en-GB" b="0" baseline="0" dirty="0"/>
              <a:t> productive use of this and last week’s revisited structures and some vocabulary in a role play interaction about past summer holidays.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Give students 8 minutes in pairs to write the dialogue in their books. They can work together – they will need to be able to play both roles in the dialogue.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In the remaining 5 minutes, ask students to turn their notes over and carry out the interaction using the English prompts on the board, and glancing at their notes only if they get stuck.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Ask them to repeat the task, swapping roles.  </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575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Y9 vocabulary learning HW sheet Week </a:t>
            </a:r>
            <a:r>
              <a:rPr lang="en-GB" b="1" i="0" dirty="0">
                <a:solidFill>
                  <a:srgbClr val="222222"/>
                </a:solidFill>
                <a:effectLst/>
                <a:latin typeface="Arial" panose="020B0604020202020204" pitchFamily="34" charset="0"/>
              </a:rPr>
              <a:t>3</a:t>
            </a:r>
            <a:r>
              <a:rPr lang="en-GB" b="0" i="0" dirty="0">
                <a:solidFill>
                  <a:srgbClr val="222222"/>
                </a:solidFill>
                <a:effectLst/>
                <a:latin typeface="Arial" panose="020B0604020202020204" pitchFamily="34" charset="0"/>
              </a:rPr>
              <a:t> is here: https://rachelhawkes.com/LDPresources/Yr9Spanish/Spanish_Y9_Term1i_Wk3_HW_sheet_answers.docx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1st and 3rd person past tense in the ‘Verb agreement (past)’ menu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600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US" b="1" dirty="0"/>
              <a:t>ADDITIONAL READING ACTIVITY WHICH COULD BE HW.</a:t>
            </a:r>
            <a:br>
              <a:rPr lang="en-US" b="1" dirty="0"/>
            </a:br>
            <a:endParaRPr lang="en-US" b="1" dirty="0"/>
          </a:p>
          <a:p>
            <a:pPr marL="0" lvl="0" indent="0" algn="l" rtl="0">
              <a:spcBef>
                <a:spcPts val="0"/>
              </a:spcBef>
              <a:spcAft>
                <a:spcPts val="0"/>
              </a:spcAft>
              <a:buClr>
                <a:schemeClr val="dk1"/>
              </a:buClr>
              <a:buSzPts val="1200"/>
              <a:buFont typeface="Calibri"/>
              <a:buNone/>
            </a:pPr>
            <a:r>
              <a:rPr lang="en-US" b="1" dirty="0"/>
              <a:t>Timing: </a:t>
            </a:r>
            <a:r>
              <a:rPr lang="en-US" b="0" dirty="0"/>
              <a:t>7 minutes</a:t>
            </a:r>
            <a:endParaRPr lang="en-US" dirty="0"/>
          </a:p>
          <a:p>
            <a:pPr marL="0" lvl="0" indent="0" algn="l" rtl="0">
              <a:spcBef>
                <a:spcPts val="0"/>
              </a:spcBef>
              <a:spcAft>
                <a:spcPts val="0"/>
              </a:spcAft>
              <a:buClr>
                <a:schemeClr val="dk1"/>
              </a:buClr>
              <a:buSzPts val="1200"/>
              <a:buFont typeface="Calibri"/>
              <a:buNone/>
            </a:pPr>
            <a:endParaRPr lang="en-US" b="1" dirty="0"/>
          </a:p>
          <a:p>
            <a:pPr marL="0" lvl="0" indent="0" algn="l" rtl="0">
              <a:spcBef>
                <a:spcPts val="0"/>
              </a:spcBef>
              <a:spcAft>
                <a:spcPts val="0"/>
              </a:spcAft>
              <a:buClr>
                <a:schemeClr val="dk1"/>
              </a:buClr>
              <a:buSzPts val="1200"/>
              <a:buFont typeface="Calibri"/>
              <a:buNone/>
            </a:pPr>
            <a:r>
              <a:rPr lang="en-US" b="1" dirty="0"/>
              <a:t>Aim: </a:t>
            </a:r>
            <a:r>
              <a:rPr lang="en-US" b="0" dirty="0"/>
              <a:t>reading activity to </a:t>
            </a:r>
            <a:r>
              <a:rPr lang="en-US" b="0" dirty="0" err="1"/>
              <a:t>practise</a:t>
            </a:r>
            <a:r>
              <a:rPr lang="en-US" b="0" dirty="0"/>
              <a:t> connecting the 1</a:t>
            </a:r>
            <a:r>
              <a:rPr lang="en-US" b="0" baseline="30000" dirty="0"/>
              <a:t>st</a:t>
            </a:r>
            <a:r>
              <a:rPr lang="en-US" b="0" dirty="0"/>
              <a:t> and 3</a:t>
            </a:r>
            <a:r>
              <a:rPr lang="en-US" b="0" baseline="30000" dirty="0"/>
              <a:t>rd</a:t>
            </a:r>
            <a:r>
              <a:rPr lang="en-US" b="0" dirty="0"/>
              <a:t> person singular –er and –</a:t>
            </a:r>
            <a:r>
              <a:rPr lang="en-US" b="0" dirty="0" err="1"/>
              <a:t>ir</a:t>
            </a:r>
            <a:r>
              <a:rPr lang="en-US" b="0" dirty="0"/>
              <a:t> </a:t>
            </a:r>
            <a:r>
              <a:rPr lang="en-US" b="0" dirty="0" err="1"/>
              <a:t>preterite</a:t>
            </a:r>
            <a:r>
              <a:rPr lang="en-US" b="0" dirty="0"/>
              <a:t> verb forms with their meanings.</a:t>
            </a:r>
          </a:p>
          <a:p>
            <a:pPr marL="0" lvl="0" indent="0" algn="l" rtl="0">
              <a:spcBef>
                <a:spcPts val="0"/>
              </a:spcBef>
              <a:spcAft>
                <a:spcPts val="0"/>
              </a:spcAft>
              <a:buClr>
                <a:schemeClr val="dk1"/>
              </a:buClr>
              <a:buSzPts val="1200"/>
              <a:buFont typeface="Calibri"/>
              <a:buNone/>
            </a:pPr>
            <a:endParaRPr lang="en-US" b="1" dirty="0"/>
          </a:p>
          <a:p>
            <a:pPr marL="0" lvl="0" indent="0" algn="l" rtl="0">
              <a:spcBef>
                <a:spcPts val="0"/>
              </a:spcBef>
              <a:spcAft>
                <a:spcPts val="0"/>
              </a:spcAft>
              <a:buClr>
                <a:schemeClr val="dk1"/>
              </a:buClr>
              <a:buSzPts val="1200"/>
              <a:buFont typeface="Calibri"/>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Students read the extracts in order to fill in the table, ticking the column for the person who did each action. If working in their exercise books, they can just write, e.g., 1. I.</a:t>
            </a:r>
          </a:p>
          <a:p>
            <a:pPr marL="228600" lvl="0" indent="-228600" algn="l" rtl="0">
              <a:spcBef>
                <a:spcPts val="0"/>
              </a:spcBef>
              <a:spcAft>
                <a:spcPts val="0"/>
              </a:spcAft>
              <a:buClr>
                <a:schemeClr val="dk1"/>
              </a:buClr>
              <a:buSzPts val="1200"/>
              <a:buFont typeface="Calibri"/>
              <a:buAutoNum type="arabicPeriod"/>
            </a:pPr>
            <a:r>
              <a:rPr lang="en-US" b="0" dirty="0"/>
              <a:t>Click to reveal the answers. </a:t>
            </a:r>
            <a:endParaRPr lang="en-US" dirty="0"/>
          </a:p>
          <a:p>
            <a:pPr marL="228600" lvl="0" indent="-228600" algn="l" rtl="0">
              <a:spcBef>
                <a:spcPts val="0"/>
              </a:spcBef>
              <a:spcAft>
                <a:spcPts val="0"/>
              </a:spcAft>
              <a:buClr>
                <a:schemeClr val="dk1"/>
              </a:buClr>
              <a:buSzPts val="1200"/>
              <a:buFont typeface="Calibri"/>
              <a:buAutoNum type="arabicPeriod"/>
            </a:pPr>
            <a:r>
              <a:rPr lang="en-US" b="0" dirty="0"/>
              <a:t>The full text is shown on the next slide. </a:t>
            </a:r>
            <a:endParaRPr lang="en-US" dirty="0"/>
          </a:p>
          <a:p>
            <a:pPr marL="228600" lvl="0" indent="-152400" algn="l" rtl="0">
              <a:spcBef>
                <a:spcPts val="0"/>
              </a:spcBef>
              <a:spcAft>
                <a:spcPts val="0"/>
              </a:spcAft>
              <a:buClr>
                <a:schemeClr val="dk1"/>
              </a:buClr>
              <a:buSzPts val="1200"/>
              <a:buFont typeface="Calibri"/>
              <a:buNone/>
            </a:pPr>
            <a:endParaRPr lang="en-US" b="0" dirty="0"/>
          </a:p>
          <a:p>
            <a:pPr marL="0" lvl="0" indent="0" algn="l" rtl="0">
              <a:spcBef>
                <a:spcPts val="0"/>
              </a:spcBef>
              <a:spcAft>
                <a:spcPts val="0"/>
              </a:spcAft>
              <a:buClr>
                <a:schemeClr val="dk1"/>
              </a:buClr>
              <a:buSzPts val="1200"/>
              <a:buFont typeface="Calibri"/>
              <a:buNone/>
            </a:pPr>
            <a:r>
              <a:rPr lang="en-US" b="1" dirty="0"/>
              <a:t>Notes: </a:t>
            </a:r>
            <a:endParaRPr lang="en-US" dirty="0"/>
          </a:p>
          <a:p>
            <a:pPr marL="228600" lvl="0" indent="-228600" algn="l" rtl="0">
              <a:spcBef>
                <a:spcPts val="0"/>
              </a:spcBef>
              <a:spcAft>
                <a:spcPts val="0"/>
              </a:spcAft>
              <a:buClr>
                <a:schemeClr val="dk1"/>
              </a:buClr>
              <a:buSzPts val="1200"/>
              <a:buFont typeface="Calibri"/>
              <a:buAutoNum type="arabicPeriod"/>
            </a:pPr>
            <a:r>
              <a:rPr lang="en-US" b="0" dirty="0"/>
              <a:t>The activity could easily be adapted for a higher-achieving group by changing the order of the questions, which currently appear in the same order as in the text.</a:t>
            </a:r>
            <a:endParaRPr lang="en-US" dirty="0"/>
          </a:p>
          <a:p>
            <a:pPr marL="228600" lvl="0" indent="-228600" algn="l" rtl="0">
              <a:spcBef>
                <a:spcPts val="0"/>
              </a:spcBef>
              <a:spcAft>
                <a:spcPts val="0"/>
              </a:spcAft>
              <a:buClr>
                <a:schemeClr val="dk1"/>
              </a:buClr>
              <a:buSzPts val="1200"/>
              <a:buFont typeface="Calibri"/>
              <a:buAutoNum type="arabicPeriod"/>
            </a:pPr>
            <a:r>
              <a:rPr lang="en-US" b="0" dirty="0"/>
              <a:t>The text has been slightly adapted to facilitate grammar practice (e.g. by omitting pronouns).</a:t>
            </a:r>
            <a:endParaRPr lang="en-US" dirty="0"/>
          </a:p>
          <a:p>
            <a:pPr marL="0" lvl="0" indent="0" algn="l" rtl="0">
              <a:spcBef>
                <a:spcPts val="0"/>
              </a:spcBef>
              <a:spcAft>
                <a:spcPts val="0"/>
              </a:spcAft>
              <a:buClr>
                <a:schemeClr val="dk1"/>
              </a:buClr>
              <a:buSzPts val="1200"/>
              <a:buFont typeface="Calibri"/>
              <a:buNone/>
            </a:pPr>
            <a:endParaRPr lang="en-US" b="0" dirty="0"/>
          </a:p>
          <a:p>
            <a:endParaRPr lang="en-GB" dirty="0"/>
          </a:p>
        </p:txBody>
      </p:sp>
      <p:sp>
        <p:nvSpPr>
          <p:cNvPr id="4" name="Slide Number Placeholder 3"/>
          <p:cNvSpPr>
            <a:spLocks noGrp="1"/>
          </p:cNvSpPr>
          <p:nvPr>
            <p:ph type="sldNum" sz="quarter" idx="5"/>
          </p:nvPr>
        </p:nvSpPr>
        <p:spPr/>
        <p:txBody>
          <a:bodyPr/>
          <a:lstStyle/>
          <a:p>
            <a:fld id="{F5458101-B525-4160-B462-9279F704198C}" type="slidenum">
              <a:rPr lang="en-GB" smtClean="0"/>
              <a:t>39</a:t>
            </a:fld>
            <a:endParaRPr lang="en-GB"/>
          </a:p>
        </p:txBody>
      </p:sp>
    </p:spTree>
    <p:extLst>
      <p:ext uri="{BB962C8B-B14F-4D97-AF65-F5344CB8AC3E}">
        <p14:creationId xmlns:p14="http://schemas.microsoft.com/office/powerpoint/2010/main" val="1361711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5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Aims:</a:t>
            </a:r>
            <a:endParaRPr lang="en-US" dirty="0"/>
          </a:p>
          <a:p>
            <a:pPr marL="0" lvl="0" indent="0" algn="l" rtl="0">
              <a:spcBef>
                <a:spcPts val="0"/>
              </a:spcBef>
              <a:spcAft>
                <a:spcPts val="0"/>
              </a:spcAft>
              <a:buNone/>
            </a:pPr>
            <a:r>
              <a:rPr lang="en-US" b="0" dirty="0"/>
              <a:t>i) to engage students and allow them to</a:t>
            </a:r>
            <a:r>
              <a:rPr lang="en-US" b="1" dirty="0"/>
              <a:t> </a:t>
            </a:r>
            <a:r>
              <a:rPr lang="en-US" dirty="0"/>
              <a:t>identify the city we are going to talk about in this lesson.</a:t>
            </a:r>
          </a:p>
          <a:p>
            <a:pPr marL="0" lvl="0" indent="0" algn="l" rtl="0">
              <a:spcBef>
                <a:spcPts val="0"/>
              </a:spcBef>
              <a:spcAft>
                <a:spcPts val="0"/>
              </a:spcAft>
              <a:buNone/>
            </a:pPr>
            <a:r>
              <a:rPr lang="en-US" dirty="0"/>
              <a:t>ii) to </a:t>
            </a:r>
            <a:r>
              <a:rPr lang="en-US" dirty="0" err="1"/>
              <a:t>practise</a:t>
            </a:r>
            <a:r>
              <a:rPr lang="en-US" dirty="0"/>
              <a:t> some of the revisited Y7/Y8 vocabulary for this week, either receptively or productively.</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Students read out each sentence chorally in Spanish, translating the words in English into Spanish.</a:t>
            </a:r>
            <a:endParaRPr lang="en-US" dirty="0"/>
          </a:p>
          <a:p>
            <a:pPr marL="228600" lvl="0" indent="-228600" algn="l" rtl="0">
              <a:spcBef>
                <a:spcPts val="0"/>
              </a:spcBef>
              <a:spcAft>
                <a:spcPts val="0"/>
              </a:spcAft>
              <a:buClr>
                <a:schemeClr val="dk1"/>
              </a:buClr>
              <a:buSzPts val="1200"/>
              <a:buFont typeface="Calibri"/>
              <a:buAutoNum type="arabicPeriod"/>
            </a:pPr>
            <a:r>
              <a:rPr lang="en-US" b="0" dirty="0"/>
              <a:t>Encourage students to say which city it is out of all the options after reading sentence number six. The sentences allow students to narrow the options down to </a:t>
            </a:r>
            <a:r>
              <a:rPr lang="en-US" b="0" dirty="0" err="1"/>
              <a:t>Gijón</a:t>
            </a:r>
            <a:r>
              <a:rPr lang="en-US" b="0" dirty="0"/>
              <a:t> and San Sebastián as these are the only two cities on the map that are in the north of Spain and might have a beach. Last week, in 9.1.1.1, students also learnt a little about San Sebastián which may also help them (e.g., the fact that San Sebastián has a beach, and also that it is located in the Basque Country, an autonomous community where two languages are spoken). This slide aims to engage students (and </a:t>
            </a:r>
            <a:r>
              <a:rPr lang="en-US" b="0" dirty="0" err="1"/>
              <a:t>practise</a:t>
            </a:r>
            <a:r>
              <a:rPr lang="en-US" b="0" dirty="0"/>
              <a:t> vocabulary), rather than to test them.</a:t>
            </a: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Notes: </a:t>
            </a:r>
            <a:endParaRPr lang="en-US" dirty="0"/>
          </a:p>
          <a:p>
            <a:pPr marL="228600" lvl="0" indent="-228600" algn="l" rtl="0">
              <a:spcBef>
                <a:spcPts val="0"/>
              </a:spcBef>
              <a:spcAft>
                <a:spcPts val="0"/>
              </a:spcAft>
              <a:buClr>
                <a:schemeClr val="dk1"/>
              </a:buClr>
              <a:buSzPts val="1200"/>
              <a:buFont typeface="Calibri"/>
              <a:buAutoNum type="arabicPeriod"/>
            </a:pPr>
            <a:r>
              <a:rPr lang="en-US" b="0" dirty="0"/>
              <a:t>Teachers can delete the box with the Spanish words in higher-achieving classes. This would allow for productive (rather than receptive) vocabulary revisiting.</a:t>
            </a:r>
            <a:endParaRPr lang="en-US" dirty="0"/>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In Galician, ‘Orense’ is spelt ‘Ourense’.</a:t>
            </a:r>
            <a:endParaRPr lang="en-US" dirty="0"/>
          </a:p>
          <a:p>
            <a:endParaRPr lang="en-GB" dirty="0"/>
          </a:p>
        </p:txBody>
      </p:sp>
      <p:sp>
        <p:nvSpPr>
          <p:cNvPr id="4" name="Slide Number Placeholder 3"/>
          <p:cNvSpPr>
            <a:spLocks noGrp="1"/>
          </p:cNvSpPr>
          <p:nvPr>
            <p:ph type="sldNum" sz="quarter" idx="5"/>
          </p:nvPr>
        </p:nvSpPr>
        <p:spPr/>
        <p:txBody>
          <a:bodyPr/>
          <a:lstStyle/>
          <a:p>
            <a:fld id="{F5458101-B525-4160-B462-9279F704198C}" type="slidenum">
              <a:rPr lang="en-GB" smtClean="0"/>
              <a:t>4</a:t>
            </a:fld>
            <a:endParaRPr lang="en-GB"/>
          </a:p>
        </p:txBody>
      </p:sp>
    </p:spTree>
    <p:extLst>
      <p:ext uri="{BB962C8B-B14F-4D97-AF65-F5344CB8AC3E}">
        <p14:creationId xmlns:p14="http://schemas.microsoft.com/office/powerpoint/2010/main" val="573483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8</a:t>
            </a:r>
            <a:r>
              <a:rPr lang="en-US" dirty="0"/>
              <a:t> mins (two slides)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Aims: </a:t>
            </a:r>
            <a:endParaRPr lang="en-US" dirty="0"/>
          </a:p>
          <a:p>
            <a:pPr marL="0" lvl="0" indent="0" algn="l" rtl="0">
              <a:spcBef>
                <a:spcPts val="0"/>
              </a:spcBef>
              <a:spcAft>
                <a:spcPts val="0"/>
              </a:spcAft>
              <a:buNone/>
            </a:pPr>
            <a:r>
              <a:rPr lang="en-US" b="0" dirty="0"/>
              <a:t>i) t</a:t>
            </a:r>
            <a:r>
              <a:rPr lang="en-US" dirty="0"/>
              <a:t>o </a:t>
            </a:r>
            <a:r>
              <a:rPr lang="en-US" dirty="0" err="1"/>
              <a:t>practise</a:t>
            </a:r>
            <a:r>
              <a:rPr lang="en-US" dirty="0"/>
              <a:t> some of this week’s revisited vocabulary receptively.</a:t>
            </a:r>
          </a:p>
          <a:p>
            <a:pPr marL="0" lvl="0" indent="0" algn="l" rtl="0">
              <a:spcBef>
                <a:spcPts val="0"/>
              </a:spcBef>
              <a:spcAft>
                <a:spcPts val="0"/>
              </a:spcAft>
              <a:buNone/>
            </a:pPr>
            <a:r>
              <a:rPr lang="en-US" dirty="0"/>
              <a:t>ii) to learn more about San Sebastián.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1. Before the activity, explain the meaning of the word ‘funicular’. Many students will not know what it means, even though the same word is used in English and Spanish. It is a railway that goes up a steep mountainside, sometimes in a straight line, with two passenger cars that are counterbalanced (when one goes up, the other goes down). It is a common transportation system in the Alps and other mountainous places. </a:t>
            </a:r>
          </a:p>
          <a:p>
            <a:pPr marL="0" lvl="0" indent="0" algn="l" rtl="0">
              <a:spcBef>
                <a:spcPts val="0"/>
              </a:spcBef>
              <a:spcAft>
                <a:spcPts val="0"/>
              </a:spcAft>
              <a:buClr>
                <a:schemeClr val="dk1"/>
              </a:buClr>
              <a:buSzPts val="1200"/>
              <a:buFont typeface="Calibri"/>
              <a:buNone/>
            </a:pPr>
            <a:r>
              <a:rPr lang="en-US" dirty="0"/>
              <a:t>2. Students read the text. </a:t>
            </a:r>
          </a:p>
          <a:p>
            <a:pPr marL="0" lvl="0" indent="0" algn="l" rtl="0">
              <a:spcBef>
                <a:spcPts val="0"/>
              </a:spcBef>
              <a:spcAft>
                <a:spcPts val="0"/>
              </a:spcAft>
              <a:buClr>
                <a:schemeClr val="dk1"/>
              </a:buClr>
              <a:buSzPts val="1200"/>
              <a:buFont typeface="Calibri"/>
              <a:buNone/>
            </a:pPr>
            <a:r>
              <a:rPr lang="en-US" dirty="0"/>
              <a:t>3. Students work individually or in pairs to answer the questions in English.</a:t>
            </a:r>
          </a:p>
          <a:p>
            <a:pPr marL="0" lvl="0" indent="0" algn="l" rtl="0">
              <a:spcBef>
                <a:spcPts val="0"/>
              </a:spcBef>
              <a:spcAft>
                <a:spcPts val="0"/>
              </a:spcAft>
              <a:buClr>
                <a:schemeClr val="dk1"/>
              </a:buClr>
              <a:buSzPts val="1200"/>
              <a:buFont typeface="Calibri"/>
              <a:buNone/>
            </a:pPr>
            <a:r>
              <a:rPr lang="en-US" dirty="0"/>
              <a:t>4. Answers can be checked orally in English, with reference to the Spanish in the text. Some model answers are provided below, but students may of course word these slightly differently.</a:t>
            </a:r>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a:t>
            </a:r>
            <a:endParaRPr lang="en-US" dirty="0"/>
          </a:p>
          <a:p>
            <a:pPr marL="0" lvl="0" indent="0" algn="l" rtl="0">
              <a:spcBef>
                <a:spcPts val="0"/>
              </a:spcBef>
              <a:spcAft>
                <a:spcPts val="0"/>
              </a:spcAft>
              <a:buClr>
                <a:schemeClr val="dk1"/>
              </a:buClr>
              <a:buSzPts val="1200"/>
              <a:buFont typeface="Calibri"/>
              <a:buNone/>
            </a:pPr>
            <a:r>
              <a:rPr lang="en-US" b="0" dirty="0"/>
              <a:t>1. An </a:t>
            </a:r>
            <a:r>
              <a:rPr lang="en-US" dirty="0"/>
              <a:t>additional use of the text would be to use it for a paired read aloud. It could also be used for a dictation or note-taking task.</a:t>
            </a:r>
          </a:p>
          <a:p>
            <a:pPr marL="0" lvl="0" indent="0" algn="l" rtl="0">
              <a:spcBef>
                <a:spcPts val="0"/>
              </a:spcBef>
              <a:spcAft>
                <a:spcPts val="0"/>
              </a:spcAft>
              <a:buClr>
                <a:schemeClr val="dk1"/>
              </a:buClr>
              <a:buSzPts val="1200"/>
              <a:buFont typeface="Calibri"/>
              <a:buNone/>
            </a:pPr>
            <a:r>
              <a:rPr lang="en-US" dirty="0"/>
              <a:t>2. In this text, ‘</a:t>
            </a:r>
            <a:r>
              <a:rPr lang="en-US" dirty="0" err="1"/>
              <a:t>disfrutar</a:t>
            </a:r>
            <a:r>
              <a:rPr lang="en-US" dirty="0"/>
              <a:t>’ is followed by ‘de’. It has in other texts been seen as a transitive verb (i.e. without ‘de’). We recommend explaining to students that it may be used either with or without a preposition.</a:t>
            </a:r>
          </a:p>
          <a:p>
            <a:pPr marL="0" lvl="0" indent="0" algn="l" rtl="0">
              <a:spcBef>
                <a:spcPts val="0"/>
              </a:spcBef>
              <a:spcAft>
                <a:spcPts val="0"/>
              </a:spcAft>
              <a:buClr>
                <a:schemeClr val="dk1"/>
              </a:buClr>
              <a:buSzPts val="1200"/>
              <a:buFont typeface="Calibri"/>
              <a:buNone/>
            </a:pPr>
            <a:r>
              <a:rPr lang="en-US" dirty="0"/>
              <a:t>https://www.rae.es/dpd/disfrutar</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Answers:</a:t>
            </a:r>
            <a:endParaRPr lang="en-US" dirty="0"/>
          </a:p>
          <a:p>
            <a:pPr marL="228600" lvl="0" indent="-228600" algn="l" rtl="0">
              <a:spcBef>
                <a:spcPts val="0"/>
              </a:spcBef>
              <a:spcAft>
                <a:spcPts val="0"/>
              </a:spcAft>
              <a:buClr>
                <a:schemeClr val="dk1"/>
              </a:buClr>
              <a:buSzPts val="1200"/>
              <a:buFont typeface="Calibri"/>
              <a:buAutoNum type="arabicPeriod"/>
            </a:pPr>
            <a:r>
              <a:rPr lang="en-US" dirty="0"/>
              <a:t>You can spend time in nature because there are beautiful beaches and a beautiful river. (</a:t>
            </a:r>
            <a:r>
              <a:rPr lang="en-US" dirty="0" err="1"/>
              <a:t>P</a:t>
            </a:r>
            <a:r>
              <a:rPr lang="en-US" sz="1200" i="1" dirty="0" err="1">
                <a:solidFill>
                  <a:srgbClr val="002060"/>
                </a:solidFill>
              </a:rPr>
              <a:t>uedes</a:t>
            </a:r>
            <a:r>
              <a:rPr lang="en-US" sz="1200" i="1" dirty="0">
                <a:solidFill>
                  <a:srgbClr val="002060"/>
                </a:solidFill>
              </a:rPr>
              <a:t> pasar </a:t>
            </a:r>
            <a:r>
              <a:rPr lang="en-US" sz="1200" i="1" dirty="0" err="1">
                <a:solidFill>
                  <a:srgbClr val="002060"/>
                </a:solidFill>
              </a:rPr>
              <a:t>tiempo</a:t>
            </a:r>
            <a:r>
              <a:rPr lang="en-US" sz="1200" i="1" dirty="0">
                <a:solidFill>
                  <a:srgbClr val="002060"/>
                </a:solidFill>
              </a:rPr>
              <a:t> </a:t>
            </a:r>
            <a:r>
              <a:rPr lang="en-US" sz="1200" i="1" dirty="0" err="1">
                <a:solidFill>
                  <a:srgbClr val="002060"/>
                </a:solidFill>
              </a:rPr>
              <a:t>en</a:t>
            </a:r>
            <a:r>
              <a:rPr lang="en-US" sz="1200" i="1" dirty="0">
                <a:solidFill>
                  <a:srgbClr val="002060"/>
                </a:solidFill>
              </a:rPr>
              <a:t> la </a:t>
            </a:r>
            <a:r>
              <a:rPr lang="en-US" sz="1200" i="1" dirty="0" err="1">
                <a:solidFill>
                  <a:srgbClr val="002060"/>
                </a:solidFill>
              </a:rPr>
              <a:t>naturaleza</a:t>
            </a:r>
            <a:r>
              <a:rPr lang="en-US" sz="1200" i="1" dirty="0">
                <a:solidFill>
                  <a:srgbClr val="002060"/>
                </a:solidFill>
              </a:rPr>
              <a:t>, </a:t>
            </a:r>
            <a:r>
              <a:rPr lang="en-US" sz="1200" i="1" dirty="0" err="1">
                <a:solidFill>
                  <a:srgbClr val="002060"/>
                </a:solidFill>
              </a:rPr>
              <a:t>porque</a:t>
            </a:r>
            <a:r>
              <a:rPr lang="en-US" sz="1200" i="1" dirty="0">
                <a:solidFill>
                  <a:srgbClr val="002060"/>
                </a:solidFill>
              </a:rPr>
              <a:t> hay </a:t>
            </a:r>
            <a:r>
              <a:rPr lang="en-US" sz="1200" i="1" dirty="0" err="1">
                <a:solidFill>
                  <a:srgbClr val="002060"/>
                </a:solidFill>
              </a:rPr>
              <a:t>unas</a:t>
            </a:r>
            <a:r>
              <a:rPr lang="en-US" sz="1200" i="1" dirty="0">
                <a:solidFill>
                  <a:srgbClr val="002060"/>
                </a:solidFill>
              </a:rPr>
              <a:t> playas y un </a:t>
            </a:r>
            <a:r>
              <a:rPr lang="en-US" sz="1200" i="1" dirty="0" err="1">
                <a:solidFill>
                  <a:srgbClr val="002060"/>
                </a:solidFill>
              </a:rPr>
              <a:t>río</a:t>
            </a:r>
            <a:r>
              <a:rPr lang="en-US" sz="1200" i="1" dirty="0">
                <a:solidFill>
                  <a:srgbClr val="002060"/>
                </a:solidFill>
              </a:rPr>
              <a:t> </a:t>
            </a:r>
            <a:r>
              <a:rPr lang="en-US" sz="1200" i="1" dirty="0" err="1">
                <a:solidFill>
                  <a:srgbClr val="002060"/>
                </a:solidFill>
              </a:rPr>
              <a:t>hermosos</a:t>
            </a:r>
            <a:r>
              <a:rPr lang="en-US" sz="1200" i="1" dirty="0">
                <a:solidFill>
                  <a:srgbClr val="002060"/>
                </a:solidFill>
              </a:rPr>
              <a:t>.</a:t>
            </a:r>
            <a:r>
              <a:rPr lang="en-US" sz="1200" dirty="0">
                <a:solidFill>
                  <a:srgbClr val="002060"/>
                </a:solidFill>
              </a:rPr>
              <a:t>)</a:t>
            </a:r>
            <a:endParaRPr lang="en-US" dirty="0"/>
          </a:p>
          <a:p>
            <a:pPr marL="228600" lvl="0" indent="-228600" algn="l" rtl="0">
              <a:spcBef>
                <a:spcPts val="0"/>
              </a:spcBef>
              <a:spcAft>
                <a:spcPts val="0"/>
              </a:spcAft>
              <a:buClr>
                <a:schemeClr val="dk1"/>
              </a:buClr>
              <a:buSzPts val="1200"/>
              <a:buFont typeface="Calibri"/>
              <a:buAutoNum type="arabicPeriod"/>
            </a:pPr>
            <a:r>
              <a:rPr lang="en-US" dirty="0"/>
              <a:t>You can eat traditional food in the old part of the city. </a:t>
            </a:r>
            <a:r>
              <a:rPr lang="en-US" i="1" dirty="0"/>
              <a:t>(Por la </a:t>
            </a:r>
            <a:r>
              <a:rPr lang="en-US" i="1" dirty="0" err="1"/>
              <a:t>tarde</a:t>
            </a:r>
            <a:r>
              <a:rPr lang="en-US" i="1" dirty="0"/>
              <a:t> </a:t>
            </a:r>
            <a:r>
              <a:rPr lang="en-US" i="1" dirty="0" err="1"/>
              <a:t>puedes</a:t>
            </a:r>
            <a:r>
              <a:rPr lang="en-US" i="1" dirty="0"/>
              <a:t> comer la </a:t>
            </a:r>
            <a:r>
              <a:rPr lang="en-US" sz="1200" i="1" dirty="0">
                <a:solidFill>
                  <a:srgbClr val="002060"/>
                </a:solidFill>
              </a:rPr>
              <a:t>comida </a:t>
            </a:r>
            <a:r>
              <a:rPr lang="en-US" sz="1200" i="1" dirty="0" err="1">
                <a:solidFill>
                  <a:srgbClr val="002060"/>
                </a:solidFill>
              </a:rPr>
              <a:t>tradicional</a:t>
            </a:r>
            <a:r>
              <a:rPr lang="en-US" sz="1200" i="1" dirty="0">
                <a:solidFill>
                  <a:srgbClr val="002060"/>
                </a:solidFill>
              </a:rPr>
              <a:t> </a:t>
            </a:r>
            <a:r>
              <a:rPr lang="en-US" sz="1200" i="1" dirty="0" err="1">
                <a:solidFill>
                  <a:srgbClr val="002060"/>
                </a:solidFill>
              </a:rPr>
              <a:t>en</a:t>
            </a:r>
            <a:r>
              <a:rPr lang="en-US" sz="1200" i="1" dirty="0">
                <a:solidFill>
                  <a:srgbClr val="002060"/>
                </a:solidFill>
              </a:rPr>
              <a:t> la </a:t>
            </a:r>
            <a:r>
              <a:rPr lang="en-US" sz="1200" i="1" dirty="0" err="1">
                <a:solidFill>
                  <a:srgbClr val="002060"/>
                </a:solidFill>
              </a:rPr>
              <a:t>parte</a:t>
            </a:r>
            <a:r>
              <a:rPr lang="en-US" sz="1200" i="1" dirty="0">
                <a:solidFill>
                  <a:srgbClr val="002060"/>
                </a:solidFill>
              </a:rPr>
              <a:t> </a:t>
            </a:r>
            <a:r>
              <a:rPr lang="en-US" sz="1200" i="1" dirty="0" err="1">
                <a:solidFill>
                  <a:srgbClr val="002060"/>
                </a:solidFill>
              </a:rPr>
              <a:t>vieja</a:t>
            </a:r>
            <a:r>
              <a:rPr lang="en-US" sz="1200" i="1" dirty="0">
                <a:solidFill>
                  <a:srgbClr val="002060"/>
                </a:solidFill>
              </a:rPr>
              <a:t>.)</a:t>
            </a:r>
            <a:endParaRPr lang="en-US" i="1" dirty="0"/>
          </a:p>
          <a:p>
            <a:pPr marL="228600" lvl="0" indent="-228600" algn="l" rtl="0">
              <a:spcBef>
                <a:spcPts val="0"/>
              </a:spcBef>
              <a:spcAft>
                <a:spcPts val="0"/>
              </a:spcAft>
              <a:buClr>
                <a:schemeClr val="dk1"/>
              </a:buClr>
              <a:buSzPts val="1200"/>
              <a:buFont typeface="Calibri"/>
              <a:buAutoNum type="arabicPeriod"/>
            </a:pPr>
            <a:r>
              <a:rPr lang="en-US" dirty="0"/>
              <a:t>You can make the most of the atmosphere in the </a:t>
            </a:r>
            <a:r>
              <a:rPr lang="en-US" dirty="0" err="1"/>
              <a:t>centre</a:t>
            </a:r>
            <a:r>
              <a:rPr lang="en-US" dirty="0"/>
              <a:t>. </a:t>
            </a:r>
            <a:r>
              <a:rPr lang="en-US" i="1" dirty="0"/>
              <a:t>(Por la </a:t>
            </a:r>
            <a:r>
              <a:rPr lang="en-US" sz="1200" i="1" dirty="0" err="1">
                <a:solidFill>
                  <a:srgbClr val="002060"/>
                </a:solidFill>
              </a:rPr>
              <a:t>noche</a:t>
            </a:r>
            <a:r>
              <a:rPr lang="en-US" sz="1200" i="1" dirty="0">
                <a:solidFill>
                  <a:srgbClr val="002060"/>
                </a:solidFill>
              </a:rPr>
              <a:t> </a:t>
            </a:r>
            <a:r>
              <a:rPr lang="en-US" sz="1200" i="1" dirty="0" err="1">
                <a:solidFill>
                  <a:srgbClr val="002060"/>
                </a:solidFill>
              </a:rPr>
              <a:t>puedes</a:t>
            </a:r>
            <a:r>
              <a:rPr lang="en-US" sz="1200" i="1" dirty="0">
                <a:solidFill>
                  <a:srgbClr val="002060"/>
                </a:solidFill>
              </a:rPr>
              <a:t> </a:t>
            </a:r>
            <a:r>
              <a:rPr lang="en-US" sz="1200" i="1" dirty="0" err="1">
                <a:solidFill>
                  <a:srgbClr val="002060"/>
                </a:solidFill>
              </a:rPr>
              <a:t>aprovechar</a:t>
            </a:r>
            <a:r>
              <a:rPr lang="en-US" sz="1200" i="1" dirty="0">
                <a:solidFill>
                  <a:srgbClr val="002060"/>
                </a:solidFill>
              </a:rPr>
              <a:t> </a:t>
            </a:r>
            <a:r>
              <a:rPr lang="en-US" sz="1200" i="1" dirty="0" err="1">
                <a:solidFill>
                  <a:srgbClr val="002060"/>
                </a:solidFill>
              </a:rPr>
              <a:t>el</a:t>
            </a:r>
            <a:r>
              <a:rPr lang="en-US" sz="1200" i="1" dirty="0">
                <a:solidFill>
                  <a:srgbClr val="002060"/>
                </a:solidFill>
              </a:rPr>
              <a:t> </a:t>
            </a:r>
            <a:r>
              <a:rPr lang="en-US" sz="1200" i="1" dirty="0" err="1">
                <a:solidFill>
                  <a:srgbClr val="002060"/>
                </a:solidFill>
              </a:rPr>
              <a:t>ambiente</a:t>
            </a:r>
            <a:r>
              <a:rPr lang="en-US" sz="1200" i="1" dirty="0">
                <a:solidFill>
                  <a:srgbClr val="002060"/>
                </a:solidFill>
              </a:rPr>
              <a:t> </a:t>
            </a:r>
            <a:r>
              <a:rPr lang="en-US" sz="1200" i="1" dirty="0" err="1">
                <a:solidFill>
                  <a:srgbClr val="002060"/>
                </a:solidFill>
              </a:rPr>
              <a:t>en</a:t>
            </a:r>
            <a:r>
              <a:rPr lang="en-US" sz="1200" i="1" dirty="0">
                <a:solidFill>
                  <a:srgbClr val="002060"/>
                </a:solidFill>
              </a:rPr>
              <a:t> la zona del </a:t>
            </a:r>
            <a:r>
              <a:rPr lang="en-US" sz="1200" i="1" dirty="0" err="1">
                <a:solidFill>
                  <a:srgbClr val="002060"/>
                </a:solidFill>
              </a:rPr>
              <a:t>centro</a:t>
            </a:r>
            <a:r>
              <a:rPr lang="en-US" sz="1200" i="1" dirty="0">
                <a:solidFill>
                  <a:srgbClr val="002060"/>
                </a:solidFill>
              </a:rPr>
              <a:t>.)</a:t>
            </a:r>
            <a:endParaRPr lang="en-US" dirty="0"/>
          </a:p>
          <a:p>
            <a:pPr marL="228600" lvl="0" indent="-228600" algn="l" rtl="0">
              <a:spcBef>
                <a:spcPts val="0"/>
              </a:spcBef>
              <a:spcAft>
                <a:spcPts val="0"/>
              </a:spcAft>
              <a:buClr>
                <a:schemeClr val="dk1"/>
              </a:buClr>
              <a:buSzPts val="1200"/>
              <a:buFont typeface="Calibri"/>
              <a:buAutoNum type="arabicPeriod"/>
            </a:pPr>
            <a:r>
              <a:rPr lang="en-US" dirty="0"/>
              <a:t>You can enjoy the beautiful views. </a:t>
            </a:r>
            <a:r>
              <a:rPr lang="en-US" i="1" dirty="0"/>
              <a:t>(</a:t>
            </a:r>
            <a:r>
              <a:rPr lang="en-US" i="1" dirty="0" err="1"/>
              <a:t>P</a:t>
            </a:r>
            <a:r>
              <a:rPr lang="en-US" sz="1200" i="1" dirty="0" err="1">
                <a:solidFill>
                  <a:srgbClr val="002060"/>
                </a:solidFill>
              </a:rPr>
              <a:t>uedes</a:t>
            </a:r>
            <a:r>
              <a:rPr lang="en-US" sz="1200" i="1" dirty="0">
                <a:solidFill>
                  <a:srgbClr val="002060"/>
                </a:solidFill>
              </a:rPr>
              <a:t> </a:t>
            </a:r>
            <a:r>
              <a:rPr lang="en-US" sz="1200" i="1" dirty="0" err="1">
                <a:solidFill>
                  <a:srgbClr val="002060"/>
                </a:solidFill>
              </a:rPr>
              <a:t>subir</a:t>
            </a:r>
            <a:r>
              <a:rPr lang="en-US" sz="1200" i="1" dirty="0">
                <a:solidFill>
                  <a:srgbClr val="002060"/>
                </a:solidFill>
              </a:rPr>
              <a:t> a la </a:t>
            </a:r>
            <a:r>
              <a:rPr lang="en-US" sz="1200" i="1" dirty="0" err="1">
                <a:solidFill>
                  <a:srgbClr val="002060"/>
                </a:solidFill>
              </a:rPr>
              <a:t>montaña</a:t>
            </a:r>
            <a:r>
              <a:rPr lang="en-US" sz="1200" i="1" dirty="0">
                <a:solidFill>
                  <a:srgbClr val="002060"/>
                </a:solidFill>
              </a:rPr>
              <a:t> […] para </a:t>
            </a:r>
            <a:r>
              <a:rPr lang="en-US" sz="1200" i="1" dirty="0" err="1">
                <a:solidFill>
                  <a:srgbClr val="002060"/>
                </a:solidFill>
              </a:rPr>
              <a:t>disfrutar</a:t>
            </a:r>
            <a:r>
              <a:rPr lang="en-US" sz="1200" i="1" dirty="0">
                <a:solidFill>
                  <a:srgbClr val="002060"/>
                </a:solidFill>
              </a:rPr>
              <a:t> de </a:t>
            </a:r>
            <a:r>
              <a:rPr lang="en-US" sz="1200" i="1" dirty="0" err="1">
                <a:solidFill>
                  <a:srgbClr val="002060"/>
                </a:solidFill>
              </a:rPr>
              <a:t>unas</a:t>
            </a:r>
            <a:r>
              <a:rPr lang="en-US" sz="1200" i="1" dirty="0">
                <a:solidFill>
                  <a:srgbClr val="002060"/>
                </a:solidFill>
              </a:rPr>
              <a:t> vistas </a:t>
            </a:r>
            <a:r>
              <a:rPr lang="en-US" sz="1200" i="1" dirty="0" err="1">
                <a:solidFill>
                  <a:srgbClr val="002060"/>
                </a:solidFill>
              </a:rPr>
              <a:t>preciosas</a:t>
            </a:r>
            <a:r>
              <a:rPr lang="en-US" sz="1200" i="1" dirty="0">
                <a:solidFill>
                  <a:srgbClr val="002060"/>
                </a:solidFill>
              </a:rPr>
              <a:t>.)</a:t>
            </a:r>
            <a:endParaRPr lang="en-US" dirty="0"/>
          </a:p>
          <a:p>
            <a:pPr marL="228600" lvl="0" indent="-228600" algn="l" rtl="0">
              <a:spcBef>
                <a:spcPts val="0"/>
              </a:spcBef>
              <a:spcAft>
                <a:spcPts val="0"/>
              </a:spcAft>
              <a:buClr>
                <a:schemeClr val="dk1"/>
              </a:buClr>
              <a:buSzPts val="1200"/>
              <a:buFont typeface="Calibri"/>
              <a:buAutoNum type="arabicPeriod"/>
            </a:pPr>
            <a:r>
              <a:rPr lang="en-US" dirty="0"/>
              <a:t>The monuments, old buildings, music and cinema festivals and football matches. (…</a:t>
            </a:r>
            <a:r>
              <a:rPr lang="en-US" i="1" dirty="0"/>
              <a:t>con</a:t>
            </a:r>
            <a:r>
              <a:rPr lang="en-US" dirty="0"/>
              <a:t> </a:t>
            </a:r>
            <a:r>
              <a:rPr lang="en-US" sz="1200" i="1" dirty="0" err="1">
                <a:solidFill>
                  <a:srgbClr val="002060"/>
                </a:solidFill>
              </a:rPr>
              <a:t>muchos</a:t>
            </a:r>
            <a:r>
              <a:rPr lang="en-US" sz="1200" i="1" dirty="0">
                <a:solidFill>
                  <a:srgbClr val="002060"/>
                </a:solidFill>
              </a:rPr>
              <a:t> </a:t>
            </a:r>
            <a:r>
              <a:rPr lang="en-US" sz="1200" i="1" dirty="0" err="1">
                <a:solidFill>
                  <a:srgbClr val="002060"/>
                </a:solidFill>
              </a:rPr>
              <a:t>monumentos</a:t>
            </a:r>
            <a:r>
              <a:rPr lang="en-US" sz="1200" i="1" dirty="0">
                <a:solidFill>
                  <a:srgbClr val="002060"/>
                </a:solidFill>
              </a:rPr>
              <a:t>, </a:t>
            </a:r>
            <a:r>
              <a:rPr lang="en-US" sz="1200" i="1" dirty="0" err="1">
                <a:solidFill>
                  <a:srgbClr val="002060"/>
                </a:solidFill>
              </a:rPr>
              <a:t>edificios</a:t>
            </a:r>
            <a:r>
              <a:rPr lang="en-US" sz="1200" i="1" dirty="0">
                <a:solidFill>
                  <a:srgbClr val="002060"/>
                </a:solidFill>
              </a:rPr>
              <a:t> </a:t>
            </a:r>
            <a:r>
              <a:rPr lang="en-US" sz="1200" i="1" dirty="0" err="1">
                <a:solidFill>
                  <a:srgbClr val="002060"/>
                </a:solidFill>
              </a:rPr>
              <a:t>antiguos</a:t>
            </a:r>
            <a:r>
              <a:rPr lang="en-US" sz="1200" i="1" dirty="0">
                <a:solidFill>
                  <a:srgbClr val="002060"/>
                </a:solidFill>
              </a:rPr>
              <a:t> y </a:t>
            </a:r>
            <a:r>
              <a:rPr lang="en-US" sz="1200" i="1" dirty="0" err="1">
                <a:solidFill>
                  <a:srgbClr val="002060"/>
                </a:solidFill>
              </a:rPr>
              <a:t>festivales</a:t>
            </a:r>
            <a:r>
              <a:rPr lang="en-US" sz="1200" i="1" dirty="0">
                <a:solidFill>
                  <a:srgbClr val="002060"/>
                </a:solidFill>
              </a:rPr>
              <a:t> de cine y </a:t>
            </a:r>
            <a:r>
              <a:rPr lang="en-US" sz="1200" i="1" dirty="0" err="1">
                <a:solidFill>
                  <a:srgbClr val="002060"/>
                </a:solidFill>
              </a:rPr>
              <a:t>música</a:t>
            </a:r>
            <a:r>
              <a:rPr lang="en-US" sz="1200" i="1" dirty="0">
                <a:solidFill>
                  <a:srgbClr val="002060"/>
                </a:solidFill>
              </a:rPr>
              <a:t>. </a:t>
            </a:r>
            <a:r>
              <a:rPr lang="en-US" sz="1200" i="1" dirty="0" err="1">
                <a:solidFill>
                  <a:srgbClr val="002060"/>
                </a:solidFill>
              </a:rPr>
              <a:t>Además</a:t>
            </a:r>
            <a:r>
              <a:rPr lang="en-US" sz="1200" i="1" dirty="0">
                <a:solidFill>
                  <a:srgbClr val="002060"/>
                </a:solidFill>
              </a:rPr>
              <a:t>, </a:t>
            </a:r>
            <a:r>
              <a:rPr lang="en-US" sz="1200" i="1" dirty="0" err="1">
                <a:solidFill>
                  <a:srgbClr val="002060"/>
                </a:solidFill>
              </a:rPr>
              <a:t>si</a:t>
            </a:r>
            <a:r>
              <a:rPr lang="en-US" sz="1200" i="1" dirty="0">
                <a:solidFill>
                  <a:srgbClr val="002060"/>
                </a:solidFill>
              </a:rPr>
              <a:t> </a:t>
            </a:r>
            <a:r>
              <a:rPr lang="en-US" sz="1200" i="1" dirty="0" err="1">
                <a:solidFill>
                  <a:srgbClr val="002060"/>
                </a:solidFill>
              </a:rPr>
              <a:t>te</a:t>
            </a:r>
            <a:r>
              <a:rPr lang="en-US" sz="1200" i="1" dirty="0">
                <a:solidFill>
                  <a:srgbClr val="002060"/>
                </a:solidFill>
              </a:rPr>
              <a:t> </a:t>
            </a:r>
            <a:r>
              <a:rPr lang="en-US" sz="1200" i="1" dirty="0" err="1">
                <a:solidFill>
                  <a:srgbClr val="002060"/>
                </a:solidFill>
              </a:rPr>
              <a:t>gusta</a:t>
            </a:r>
            <a:r>
              <a:rPr lang="en-US" sz="1200" i="1" dirty="0">
                <a:solidFill>
                  <a:srgbClr val="002060"/>
                </a:solidFill>
              </a:rPr>
              <a:t> </a:t>
            </a:r>
            <a:r>
              <a:rPr lang="en-US" sz="1200" i="1" dirty="0" err="1">
                <a:solidFill>
                  <a:srgbClr val="002060"/>
                </a:solidFill>
              </a:rPr>
              <a:t>el</a:t>
            </a:r>
            <a:r>
              <a:rPr lang="en-US" sz="1200" i="1" dirty="0">
                <a:solidFill>
                  <a:srgbClr val="002060"/>
                </a:solidFill>
              </a:rPr>
              <a:t> </a:t>
            </a:r>
            <a:r>
              <a:rPr lang="en-US" sz="1200" i="1" dirty="0" err="1">
                <a:solidFill>
                  <a:srgbClr val="002060"/>
                </a:solidFill>
              </a:rPr>
              <a:t>fútbol</a:t>
            </a:r>
            <a:r>
              <a:rPr lang="en-US" sz="1200" i="1" dirty="0">
                <a:solidFill>
                  <a:srgbClr val="002060"/>
                </a:solidFill>
              </a:rPr>
              <a:t> </a:t>
            </a:r>
            <a:r>
              <a:rPr lang="en-US" sz="1200" i="1" dirty="0" err="1">
                <a:solidFill>
                  <a:srgbClr val="002060"/>
                </a:solidFill>
              </a:rPr>
              <a:t>puedes</a:t>
            </a:r>
            <a:r>
              <a:rPr lang="en-US" sz="1200" i="1" dirty="0">
                <a:solidFill>
                  <a:srgbClr val="002060"/>
                </a:solidFill>
              </a:rPr>
              <a:t> </a:t>
            </a:r>
            <a:r>
              <a:rPr lang="en-US" sz="1200" i="1" dirty="0" err="1">
                <a:solidFill>
                  <a:srgbClr val="002060"/>
                </a:solidFill>
              </a:rPr>
              <a:t>ver</a:t>
            </a:r>
            <a:r>
              <a:rPr lang="en-US" sz="1200" i="1" dirty="0">
                <a:solidFill>
                  <a:srgbClr val="002060"/>
                </a:solidFill>
              </a:rPr>
              <a:t> un </a:t>
            </a:r>
            <a:r>
              <a:rPr lang="en-US" sz="1200" i="1" dirty="0" err="1">
                <a:solidFill>
                  <a:srgbClr val="002060"/>
                </a:solidFill>
              </a:rPr>
              <a:t>partido</a:t>
            </a:r>
            <a:r>
              <a:rPr lang="en-US" sz="1200" i="1" dirty="0">
                <a:solidFill>
                  <a:srgbClr val="002060"/>
                </a:solidFill>
              </a:rPr>
              <a:t> del </a:t>
            </a:r>
            <a:r>
              <a:rPr lang="en-US" sz="1200" i="1" dirty="0" err="1">
                <a:solidFill>
                  <a:srgbClr val="002060"/>
                </a:solidFill>
              </a:rPr>
              <a:t>equipo</a:t>
            </a:r>
            <a:r>
              <a:rPr lang="en-US" sz="1200" i="1" dirty="0">
                <a:solidFill>
                  <a:srgbClr val="002060"/>
                </a:solidFill>
              </a:rPr>
              <a:t> de la zona.)</a:t>
            </a:r>
            <a:endParaRPr lang="en-US" i="1"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Photo</a:t>
            </a:r>
            <a:r>
              <a:rPr lang="en-US" baseline="0" dirty="0"/>
              <a:t> of Isla De Santa Clara on P</a:t>
            </a:r>
            <a:r>
              <a:rPr lang="en-US" dirty="0"/>
              <a:t>ixabay.com (no attribution required)</a:t>
            </a:r>
          </a:p>
          <a:p>
            <a:pPr marL="0" lvl="0" indent="0" algn="l" rtl="0">
              <a:spcBef>
                <a:spcPts val="0"/>
              </a:spcBef>
              <a:spcAft>
                <a:spcPts val="0"/>
              </a:spcAft>
              <a:buClr>
                <a:schemeClr val="dk1"/>
              </a:buClr>
              <a:buSzPts val="1200"/>
              <a:buFont typeface="Calibri"/>
              <a:buNone/>
            </a:pPr>
            <a:r>
              <a:rPr lang="en-US" dirty="0"/>
              <a:t>https://pixabay.com/es/photos/isla-santa-clara-primavera-104732/</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Photo of</a:t>
            </a:r>
            <a:r>
              <a:rPr lang="en-US" baseline="0" dirty="0"/>
              <a:t> funicular by Raimundo Pastor, own work, CC BY-SA 4.0, https://commons.wikimedia.org/w/index.php?curid=41992294</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Photo</a:t>
            </a:r>
            <a:r>
              <a:rPr lang="en-US" baseline="0" dirty="0"/>
              <a:t> of Real Sociedad by </a:t>
            </a:r>
            <a:r>
              <a:rPr lang="en-US" sz="1200" b="0" i="0" u="none" strike="noStrike" cap="none" dirty="0" err="1">
                <a:solidFill>
                  <a:schemeClr val="dk1"/>
                </a:solidFill>
                <a:effectLst/>
                <a:latin typeface="Calibri"/>
                <a:ea typeface="Calibri"/>
                <a:cs typeface="Calibri"/>
                <a:sym typeface="Calibri"/>
              </a:rPr>
              <a:t>Кирилл</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Венедиктов</a:t>
            </a:r>
            <a:r>
              <a:rPr lang="en-US" sz="1200" b="0" i="0" u="none" strike="noStrike" cap="none" dirty="0">
                <a:solidFill>
                  <a:schemeClr val="dk1"/>
                </a:solidFill>
                <a:effectLst/>
                <a:latin typeface="Calibri"/>
                <a:ea typeface="Calibri"/>
                <a:cs typeface="Calibri"/>
                <a:sym typeface="Calibri"/>
              </a:rPr>
              <a:t> with permission </a:t>
            </a:r>
            <a:r>
              <a:rPr lang="en-US" sz="1200" b="0" i="0" u="none" strike="noStrike" cap="none" dirty="0" err="1">
                <a:solidFill>
                  <a:schemeClr val="dk1"/>
                </a:solidFill>
                <a:effectLst/>
                <a:latin typeface="Calibri"/>
                <a:ea typeface="Calibri"/>
                <a:cs typeface="Calibri"/>
                <a:sym typeface="Calibri"/>
              </a:rPr>
              <a:t>fron</a:t>
            </a:r>
            <a:r>
              <a:rPr lang="en-US" sz="1200" b="0" i="0" u="none" strike="noStrike" cap="none" dirty="0">
                <a:solidFill>
                  <a:schemeClr val="dk1"/>
                </a:solidFill>
                <a:effectLst/>
                <a:latin typeface="Calibri"/>
                <a:ea typeface="Calibri"/>
                <a:cs typeface="Calibri"/>
                <a:sym typeface="Calibri"/>
              </a:rPr>
              <a:t> soccer.ru. File licensed under CC BY-SA</a:t>
            </a:r>
            <a:r>
              <a:rPr lang="en-US" sz="1200" b="0" i="0" u="none" strike="noStrike" cap="none" baseline="0" dirty="0">
                <a:solidFill>
                  <a:schemeClr val="dk1"/>
                </a:solidFill>
                <a:effectLst/>
                <a:latin typeface="Calibri"/>
                <a:ea typeface="Calibri"/>
                <a:cs typeface="Calibri"/>
                <a:sym typeface="Calibri"/>
              </a:rPr>
              <a:t> 3.0,</a:t>
            </a:r>
            <a:r>
              <a:rPr lang="en-US" baseline="0" dirty="0"/>
              <a:t> https://commons.wikimedia.org/wiki/File:ZENIT_VS._REAL_SOCIEDAD_3_-_1_(1).jpg#filelinks</a:t>
            </a: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endParaRPr lang="en-GB" dirty="0"/>
          </a:p>
        </p:txBody>
      </p:sp>
      <p:sp>
        <p:nvSpPr>
          <p:cNvPr id="4" name="Slide Number Placeholder 3"/>
          <p:cNvSpPr>
            <a:spLocks noGrp="1"/>
          </p:cNvSpPr>
          <p:nvPr>
            <p:ph type="sldNum" sz="quarter" idx="5"/>
          </p:nvPr>
        </p:nvSpPr>
        <p:spPr/>
        <p:txBody>
          <a:bodyPr/>
          <a:lstStyle/>
          <a:p>
            <a:fld id="{F5458101-B525-4160-B462-9279F704198C}" type="slidenum">
              <a:rPr lang="en-GB" smtClean="0"/>
              <a:t>5</a:t>
            </a:fld>
            <a:endParaRPr lang="en-GB"/>
          </a:p>
        </p:txBody>
      </p:sp>
    </p:spTree>
    <p:extLst>
      <p:ext uri="{BB962C8B-B14F-4D97-AF65-F5344CB8AC3E}">
        <p14:creationId xmlns:p14="http://schemas.microsoft.com/office/powerpoint/2010/main" val="2686321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Answer slide</a:t>
            </a:r>
            <a:endParaRPr/>
          </a:p>
          <a:p>
            <a:pPr marL="0" lvl="0" indent="0" algn="l" rtl="0">
              <a:spcBef>
                <a:spcPts val="0"/>
              </a:spcBef>
              <a:spcAft>
                <a:spcPts val="0"/>
              </a:spcAft>
              <a:buNone/>
            </a:pPr>
            <a:r>
              <a:rPr lang="en-GB" b="0"/>
              <a:t>This optional slide displays the answers in written form. The relevant parts of the text in Spanish are also included in italics.</a:t>
            </a:r>
            <a:endParaRPr b="0"/>
          </a:p>
          <a:p>
            <a:pPr marL="0" lvl="0" indent="0" algn="l" rtl="0">
              <a:spcBef>
                <a:spcPts val="0"/>
              </a:spcBef>
              <a:spcAft>
                <a:spcPts val="0"/>
              </a:spcAft>
              <a:buNone/>
            </a:pPr>
            <a:r>
              <a:rPr lang="en-GB"/>
              <a:t>Each click reveals the answer and supporting part of the text.</a:t>
            </a:r>
            <a:endParaRPr/>
          </a:p>
        </p:txBody>
      </p:sp>
      <p:sp>
        <p:nvSpPr>
          <p:cNvPr id="212" name="Google Shape;2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2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recap </a:t>
            </a:r>
            <a:r>
              <a:rPr lang="en-US" sz="1200" b="0" dirty="0">
                <a:solidFill>
                  <a:schemeClr val="dk1"/>
                </a:solidFill>
                <a:latin typeface="Calibri"/>
                <a:ea typeface="Calibri"/>
                <a:cs typeface="Calibri"/>
                <a:sym typeface="Calibri"/>
              </a:rPr>
              <a:t>1</a:t>
            </a:r>
            <a:r>
              <a:rPr lang="en-US" sz="1200" b="0" baseline="30000" dirty="0">
                <a:solidFill>
                  <a:schemeClr val="dk1"/>
                </a:solidFill>
                <a:latin typeface="Calibri"/>
                <a:ea typeface="Calibri"/>
                <a:cs typeface="Calibri"/>
                <a:sym typeface="Calibri"/>
              </a:rPr>
              <a:t>st</a:t>
            </a:r>
            <a:r>
              <a:rPr lang="en-US" sz="1200" b="0" dirty="0">
                <a:solidFill>
                  <a:schemeClr val="dk1"/>
                </a:solidFill>
                <a:latin typeface="Calibri"/>
                <a:ea typeface="Calibri"/>
                <a:cs typeface="Calibri"/>
                <a:sym typeface="Calibri"/>
              </a:rPr>
              <a:t> and 3</a:t>
            </a:r>
            <a:r>
              <a:rPr lang="en-US" sz="1200" b="0" baseline="30000" dirty="0">
                <a:solidFill>
                  <a:schemeClr val="dk1"/>
                </a:solidFill>
                <a:latin typeface="Calibri"/>
                <a:ea typeface="Calibri"/>
                <a:cs typeface="Calibri"/>
                <a:sym typeface="Calibri"/>
              </a:rPr>
              <a:t>rd</a:t>
            </a:r>
            <a:r>
              <a:rPr lang="en-US" sz="1200" b="0"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person singular form of </a:t>
            </a:r>
            <a:r>
              <a:rPr lang="en-US" sz="1200" dirty="0" err="1">
                <a:solidFill>
                  <a:schemeClr val="dk1"/>
                </a:solidFill>
                <a:latin typeface="Calibri"/>
                <a:ea typeface="Calibri"/>
                <a:cs typeface="Calibri"/>
                <a:sym typeface="Calibri"/>
              </a:rPr>
              <a:t>preterite</a:t>
            </a:r>
            <a:r>
              <a:rPr lang="en-US" sz="1200" dirty="0">
                <a:solidFill>
                  <a:schemeClr val="dk1"/>
                </a:solidFill>
                <a:latin typeface="Calibri"/>
                <a:ea typeface="Calibri"/>
                <a:cs typeface="Calibri"/>
                <a:sym typeface="Calibri"/>
              </a:rPr>
              <a:t> tense for –er/–</a:t>
            </a:r>
            <a:r>
              <a:rPr lang="en-US" sz="1200" dirty="0" err="1">
                <a:solidFill>
                  <a:schemeClr val="dk1"/>
                </a:solidFill>
                <a:latin typeface="Calibri"/>
                <a:ea typeface="Calibri"/>
                <a:cs typeface="Calibri"/>
                <a:sym typeface="Calibri"/>
              </a:rPr>
              <a:t>ir</a:t>
            </a:r>
            <a:r>
              <a:rPr lang="en-US" sz="1200" dirty="0">
                <a:solidFill>
                  <a:schemeClr val="dk1"/>
                </a:solidFill>
                <a:latin typeface="Calibri"/>
                <a:ea typeface="Calibri"/>
                <a:cs typeface="Calibri"/>
                <a:sym typeface="Calibri"/>
              </a:rPr>
              <a:t> verbs (-í) and (-</a:t>
            </a:r>
            <a:r>
              <a:rPr lang="en-US" sz="1200" dirty="0" err="1">
                <a:solidFill>
                  <a:schemeClr val="dk1"/>
                </a:solidFill>
                <a:latin typeface="Calibri"/>
                <a:ea typeface="Calibri"/>
                <a:cs typeface="Calibri"/>
                <a:sym typeface="Calibri"/>
              </a:rPr>
              <a:t>ió</a:t>
            </a:r>
            <a:r>
              <a:rPr lang="en-US" sz="1200" dirty="0">
                <a:solidFill>
                  <a:schemeClr val="dk1"/>
                </a:solidFill>
                <a:latin typeface="Calibri"/>
                <a:ea typeface="Calibri"/>
                <a:cs typeface="Calibri"/>
                <a:sym typeface="Calibri"/>
              </a:rPr>
              <a:t>).</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Go through the grammar explanation with students, revealing each new sentence on a mouse click.</a:t>
            </a:r>
          </a:p>
          <a:p>
            <a:endParaRPr lang="en-GB" dirty="0"/>
          </a:p>
        </p:txBody>
      </p:sp>
      <p:sp>
        <p:nvSpPr>
          <p:cNvPr id="4" name="Slide Number Placeholder 3"/>
          <p:cNvSpPr>
            <a:spLocks noGrp="1"/>
          </p:cNvSpPr>
          <p:nvPr>
            <p:ph type="sldNum" sz="quarter" idx="5"/>
          </p:nvPr>
        </p:nvSpPr>
        <p:spPr/>
        <p:txBody>
          <a:bodyPr/>
          <a:lstStyle/>
          <a:p>
            <a:fld id="{F5458101-B525-4160-B462-9279F704198C}" type="slidenum">
              <a:rPr lang="en-GB" smtClean="0"/>
              <a:t>7</a:t>
            </a:fld>
            <a:endParaRPr lang="en-GB"/>
          </a:p>
        </p:txBody>
      </p:sp>
    </p:spTree>
    <p:extLst>
      <p:ext uri="{BB962C8B-B14F-4D97-AF65-F5344CB8AC3E}">
        <p14:creationId xmlns:p14="http://schemas.microsoft.com/office/powerpoint/2010/main" val="2339891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Note: for a simpler reading activity that practises recognition of </a:t>
            </a:r>
            <a:r>
              <a:rPr lang="en-GB" b="1" dirty="0" err="1"/>
              <a:t>preterite</a:t>
            </a:r>
            <a:r>
              <a:rPr lang="en-GB" b="1" dirty="0"/>
              <a:t> endings í and </a:t>
            </a:r>
            <a:r>
              <a:rPr lang="en-GB" b="1" dirty="0" err="1"/>
              <a:t>ío</a:t>
            </a:r>
            <a:r>
              <a:rPr lang="en-GB" b="1" dirty="0"/>
              <a:t>, see the end of this slide deck.</a:t>
            </a:r>
          </a:p>
          <a:p>
            <a:pPr marL="0" lvl="0" indent="0" algn="l" rtl="0">
              <a:spcBef>
                <a:spcPts val="0"/>
              </a:spcBef>
              <a:spcAft>
                <a:spcPts val="0"/>
              </a:spcAft>
              <a:buClr>
                <a:schemeClr val="dk1"/>
              </a:buClr>
              <a:buSzPts val="1200"/>
              <a:buFont typeface="Calibri"/>
              <a:buNone/>
            </a:pPr>
            <a:r>
              <a:rPr lang="en-GB" b="1" dirty="0"/>
              <a:t>Timing:</a:t>
            </a:r>
            <a:r>
              <a:rPr lang="en-GB" b="0" dirty="0"/>
              <a:t> 10 </a:t>
            </a:r>
            <a:r>
              <a:rPr lang="en-GB" dirty="0"/>
              <a:t>mins</a:t>
            </a:r>
            <a:endParaRPr b="0"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Aims:</a:t>
            </a:r>
            <a:endParaRPr dirty="0"/>
          </a:p>
          <a:p>
            <a:pPr marL="0" lvl="0" indent="0" algn="l" rtl="0">
              <a:spcBef>
                <a:spcPts val="0"/>
              </a:spcBef>
              <a:spcAft>
                <a:spcPts val="0"/>
              </a:spcAft>
              <a:buClr>
                <a:schemeClr val="dk1"/>
              </a:buClr>
              <a:buSzPts val="1200"/>
              <a:buFont typeface="Calibri"/>
              <a:buNone/>
            </a:pPr>
            <a:r>
              <a:rPr lang="en-GB" b="0" dirty="0"/>
              <a:t>i) to consolidate understanding of the difference between </a:t>
            </a:r>
            <a:r>
              <a:rPr lang="en-GB" b="0" dirty="0" err="1"/>
              <a:t>preterite</a:t>
            </a:r>
            <a:r>
              <a:rPr lang="en-GB" b="0" dirty="0"/>
              <a:t> verb endings –í and –</a:t>
            </a:r>
            <a:r>
              <a:rPr lang="en-GB" b="0" dirty="0" err="1"/>
              <a:t>ió</a:t>
            </a:r>
            <a:r>
              <a:rPr lang="en-GB" b="0" dirty="0"/>
              <a:t>.</a:t>
            </a:r>
            <a:endParaRPr dirty="0"/>
          </a:p>
          <a:p>
            <a:pPr marL="0" lvl="0" indent="0" algn="l" rtl="0">
              <a:spcBef>
                <a:spcPts val="0"/>
              </a:spcBef>
              <a:spcAft>
                <a:spcPts val="0"/>
              </a:spcAft>
              <a:buClr>
                <a:schemeClr val="dk1"/>
              </a:buClr>
              <a:buSzPts val="1200"/>
              <a:buFont typeface="Calibri"/>
              <a:buNone/>
            </a:pPr>
            <a:r>
              <a:rPr lang="en-GB" b="0" dirty="0"/>
              <a:t>ii) to understand the text in its entirety.</a:t>
            </a:r>
            <a:endParaRPr b="1"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Students begin by reading the text and thinking of possible words for the gaps. In giving suggestions, they can also be encouraged to focus on the verb ending and whether it would be –í or –</a:t>
            </a:r>
            <a:r>
              <a:rPr lang="en-GB" b="0" dirty="0" err="1"/>
              <a:t>ió</a:t>
            </a:r>
            <a:r>
              <a:rPr lang="en-GB" b="0" dirty="0"/>
              <a:t>. This will be indicated by the subject and the vocabulary context.</a:t>
            </a:r>
            <a:endParaRPr dirty="0"/>
          </a:p>
          <a:p>
            <a:pPr marL="228600" lvl="0" indent="-228600" algn="l" rtl="0">
              <a:spcBef>
                <a:spcPts val="0"/>
              </a:spcBef>
              <a:spcAft>
                <a:spcPts val="0"/>
              </a:spcAft>
              <a:buClr>
                <a:schemeClr val="dk1"/>
              </a:buClr>
              <a:buSzPts val="1200"/>
              <a:buFont typeface="Calibri"/>
              <a:buAutoNum type="arabicPeriod"/>
            </a:pPr>
            <a:r>
              <a:rPr lang="en-GB" b="0" dirty="0"/>
              <a:t>Then, students can see the verb options and select the most suitable verb for each gap.</a:t>
            </a:r>
            <a:endParaRPr dirty="0"/>
          </a:p>
          <a:p>
            <a:pPr marL="228600" lvl="0" indent="-228600" algn="l" rtl="0">
              <a:spcBef>
                <a:spcPts val="0"/>
              </a:spcBef>
              <a:spcAft>
                <a:spcPts val="0"/>
              </a:spcAft>
              <a:buClr>
                <a:schemeClr val="dk1"/>
              </a:buClr>
              <a:buSzPts val="1200"/>
              <a:buFont typeface="Calibri"/>
              <a:buAutoNum type="arabicPeriod"/>
            </a:pPr>
            <a:r>
              <a:rPr lang="en-GB" b="0" dirty="0"/>
              <a:t>Students listen to the recording and check their answers. Click to also reveal each answer in written form. </a:t>
            </a:r>
            <a:endParaRPr dirty="0"/>
          </a:p>
          <a:p>
            <a:pPr marL="228600" lvl="0" indent="-228600" algn="l" rtl="0">
              <a:spcBef>
                <a:spcPts val="0"/>
              </a:spcBef>
              <a:spcAft>
                <a:spcPts val="0"/>
              </a:spcAft>
              <a:buClr>
                <a:schemeClr val="dk1"/>
              </a:buClr>
              <a:buSzPts val="1200"/>
              <a:buFont typeface="Calibri"/>
              <a:buAutoNum type="arabicPeriod"/>
            </a:pPr>
            <a:r>
              <a:rPr lang="en-GB" b="0" dirty="0"/>
              <a:t>Additionally, as part of feedback, focus students the presence/absence of subject pronouns (</a:t>
            </a:r>
            <a:r>
              <a:rPr lang="en-GB" b="0" dirty="0" err="1"/>
              <a:t>yo</a:t>
            </a:r>
            <a:r>
              <a:rPr lang="en-GB" b="0" dirty="0"/>
              <a:t>, </a:t>
            </a:r>
            <a:r>
              <a:rPr lang="en-GB" b="0" dirty="0" err="1"/>
              <a:t>él</a:t>
            </a:r>
            <a:r>
              <a:rPr lang="en-GB" b="0" dirty="0"/>
              <a:t>) in the text. Elicit the reasons why they are or aren’t used. For example, absence of pronoun when there is no change of subject – “</a:t>
            </a:r>
            <a:r>
              <a:rPr lang="en-GB" b="0" dirty="0" err="1"/>
              <a:t>recogí</a:t>
            </a:r>
            <a:r>
              <a:rPr lang="en-GB" b="0" dirty="0"/>
              <a:t> las entradas y </a:t>
            </a:r>
            <a:r>
              <a:rPr lang="en-GB" b="0" dirty="0" err="1"/>
              <a:t>ofrecí</a:t>
            </a:r>
            <a:r>
              <a:rPr lang="en-GB" b="0" dirty="0"/>
              <a:t>…” but presence of pronoun when it changes “</a:t>
            </a:r>
            <a:r>
              <a:rPr lang="en-GB" b="0" dirty="0" err="1"/>
              <a:t>yo</a:t>
            </a:r>
            <a:r>
              <a:rPr lang="en-GB" b="0" dirty="0"/>
              <a:t> </a:t>
            </a:r>
            <a:r>
              <a:rPr lang="en-GB" b="0" dirty="0" err="1"/>
              <a:t>comí</a:t>
            </a:r>
            <a:r>
              <a:rPr lang="en-GB" b="0" dirty="0"/>
              <a:t> </a:t>
            </a:r>
            <a:r>
              <a:rPr lang="en-GB" b="0" dirty="0" err="1"/>
              <a:t>unos</a:t>
            </a:r>
            <a:r>
              <a:rPr lang="en-GB" b="0" dirty="0"/>
              <a:t> </a:t>
            </a:r>
            <a:r>
              <a:rPr lang="en-GB" b="0" dirty="0" err="1"/>
              <a:t>pintxos</a:t>
            </a:r>
            <a:r>
              <a:rPr lang="en-GB" b="0" dirty="0"/>
              <a:t> de carne y </a:t>
            </a:r>
            <a:r>
              <a:rPr lang="en-GB" b="0" dirty="0" err="1"/>
              <a:t>él</a:t>
            </a:r>
            <a:r>
              <a:rPr lang="en-GB" b="0" dirty="0"/>
              <a:t> </a:t>
            </a:r>
            <a:r>
              <a:rPr lang="en-GB" b="0" dirty="0" err="1"/>
              <a:t>comió</a:t>
            </a:r>
            <a:r>
              <a:rPr lang="en-GB" b="0" dirty="0"/>
              <a:t> bacalao”.</a:t>
            </a:r>
            <a:endParaRPr dirty="0"/>
          </a:p>
          <a:p>
            <a:pPr marL="228600" lvl="0" indent="-228600" algn="l" rtl="0">
              <a:spcBef>
                <a:spcPts val="0"/>
              </a:spcBef>
              <a:spcAft>
                <a:spcPts val="0"/>
              </a:spcAft>
              <a:buClr>
                <a:schemeClr val="dk1"/>
              </a:buClr>
              <a:buSzPts val="1200"/>
              <a:buFont typeface="Calibri"/>
              <a:buAutoNum type="arabicPeriod"/>
            </a:pPr>
            <a:r>
              <a:rPr lang="en-GB" b="0" dirty="0"/>
              <a:t>Explain to students the meaning of ‘</a:t>
            </a:r>
            <a:r>
              <a:rPr lang="en-GB" b="0" dirty="0" err="1"/>
              <a:t>pintxo</a:t>
            </a:r>
            <a:r>
              <a:rPr lang="en-GB" b="0" dirty="0"/>
              <a:t>’ (see below) and ‘bacalao’ (cod), which are both unknown terms. This could alternatively be done before the activity.</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Notes:</a:t>
            </a:r>
            <a:endParaRPr dirty="0"/>
          </a:p>
          <a:p>
            <a:pPr marL="228600" lvl="0" indent="-228600" algn="l" rtl="0">
              <a:spcBef>
                <a:spcPts val="0"/>
              </a:spcBef>
              <a:spcAft>
                <a:spcPts val="0"/>
              </a:spcAft>
              <a:buClr>
                <a:schemeClr val="dk1"/>
              </a:buClr>
              <a:buSzPts val="1200"/>
              <a:buFont typeface="Calibri"/>
              <a:buAutoNum type="arabicPeriod"/>
            </a:pPr>
            <a:r>
              <a:rPr lang="en-GB" b="0" dirty="0"/>
              <a:t>‘</a:t>
            </a:r>
            <a:r>
              <a:rPr lang="en-GB" b="0" dirty="0" err="1"/>
              <a:t>Conocer</a:t>
            </a:r>
            <a:r>
              <a:rPr lang="en-GB" b="0" dirty="0"/>
              <a:t>’ is used in this text with the meaning ‘to meet’ (for the first time). It may be helpful to make this explicit to students. Previously in the SOW, it was seen as to ‘to get to know’ (a place or person). </a:t>
            </a:r>
            <a:endParaRPr dirty="0"/>
          </a:p>
          <a:p>
            <a:pPr marL="228600" lvl="0" indent="-228600" algn="l" rtl="0">
              <a:spcBef>
                <a:spcPts val="0"/>
              </a:spcBef>
              <a:spcAft>
                <a:spcPts val="0"/>
              </a:spcAft>
              <a:buClr>
                <a:schemeClr val="dk1"/>
              </a:buClr>
              <a:buSzPts val="1200"/>
              <a:buFont typeface="Calibri"/>
              <a:buAutoNum type="arabicPeriod"/>
            </a:pPr>
            <a:r>
              <a:rPr lang="en-GB" b="0" dirty="0"/>
              <a:t>If appropriate, more of the verbs ending in –i and –</a:t>
            </a:r>
            <a:r>
              <a:rPr lang="en-GB" b="0" dirty="0" err="1"/>
              <a:t>ió</a:t>
            </a:r>
            <a:r>
              <a:rPr lang="en-GB" b="0" dirty="0"/>
              <a:t> could be gapped. Options would need to be added to the options box.</a:t>
            </a:r>
            <a:endParaRPr dirty="0"/>
          </a:p>
          <a:p>
            <a:pPr marL="228600" lvl="0" indent="-228600" algn="l" rtl="0">
              <a:spcBef>
                <a:spcPts val="0"/>
              </a:spcBef>
              <a:spcAft>
                <a:spcPts val="0"/>
              </a:spcAft>
              <a:buClr>
                <a:schemeClr val="dk1"/>
              </a:buClr>
              <a:buSzPts val="1200"/>
              <a:buFont typeface="Calibri"/>
              <a:buAutoNum type="arabicPeriod"/>
            </a:pPr>
            <a:r>
              <a:rPr lang="en-GB" b="0" dirty="0"/>
              <a:t>Here is some more information that can be given in relation to the callout. The word is given here with its Basque spelling (as would most commonly be seen in San Sebastián). It is a variation on the spelling of the same word in Spanish (</a:t>
            </a:r>
            <a:r>
              <a:rPr lang="en-GB" b="0" dirty="0" err="1"/>
              <a:t>pincho</a:t>
            </a:r>
            <a:r>
              <a:rPr lang="en-GB" b="0" dirty="0"/>
              <a:t>), which literally means ‘skewer’ and can be used in a similar sense to ‘tapa’, which students saw in Year 8. There is similarity with tapas in that </a:t>
            </a:r>
            <a:r>
              <a:rPr lang="en-GB" b="0" dirty="0" err="1"/>
              <a:t>pintxos</a:t>
            </a:r>
            <a:r>
              <a:rPr lang="en-GB" b="0" dirty="0"/>
              <a:t> tend to be small dishes that are mixed and matched with others, and are served on bar counters.</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Frequency of unknown words/cognates:</a:t>
            </a:r>
            <a:endParaRPr dirty="0"/>
          </a:p>
          <a:p>
            <a:pPr marL="0" lvl="0" indent="0" algn="l" rtl="0">
              <a:spcBef>
                <a:spcPts val="0"/>
              </a:spcBef>
              <a:spcAft>
                <a:spcPts val="0"/>
              </a:spcAft>
              <a:buClr>
                <a:schemeClr val="dk1"/>
              </a:buClr>
              <a:buSzPts val="1200"/>
              <a:buFont typeface="Calibri"/>
              <a:buNone/>
            </a:pPr>
            <a:r>
              <a:rPr lang="en-GB" b="0" dirty="0" err="1"/>
              <a:t>pintxo</a:t>
            </a:r>
            <a:r>
              <a:rPr lang="en-GB" b="0" dirty="0"/>
              <a:t> [&gt;5000]; bacalao [&gt;5000]; </a:t>
            </a:r>
            <a:r>
              <a:rPr lang="en-GB" b="0" dirty="0" err="1"/>
              <a:t>favorito</a:t>
            </a:r>
            <a:r>
              <a:rPr lang="en-GB" b="0" dirty="0"/>
              <a:t> [2360]</a:t>
            </a:r>
            <a:endParaRPr b="0" dirty="0"/>
          </a:p>
        </p:txBody>
      </p:sp>
      <p:sp>
        <p:nvSpPr>
          <p:cNvPr id="280" name="Google Shape;28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correct application of stress patterns is part of the requirement at Higher Tier.  Teachers might choose to omit this and the next slide for certain classes, particularly if short of time.</a:t>
            </a:r>
            <a:br>
              <a:rPr lang="en-US" b="1" dirty="0"/>
            </a:br>
            <a:r>
              <a:rPr lang="en-US" b="1" dirty="0"/>
              <a:t>The text fits in well with the cultural context (Holidays in the north of Spain) but the main learning idea of this lesson is secure knowledge of </a:t>
            </a:r>
            <a:r>
              <a:rPr lang="en-US" b="1" dirty="0" err="1"/>
              <a:t>preterite</a:t>
            </a:r>
            <a:r>
              <a:rPr lang="en-US" b="1" dirty="0"/>
              <a:t> verb endings in the 1</a:t>
            </a:r>
            <a:r>
              <a:rPr lang="en-US" b="1" baseline="30000" dirty="0"/>
              <a:t>st</a:t>
            </a:r>
            <a:r>
              <a:rPr lang="en-US" b="1" dirty="0"/>
              <a:t> and 3</a:t>
            </a:r>
            <a:r>
              <a:rPr lang="en-US" b="1" baseline="30000" dirty="0"/>
              <a:t>rd</a:t>
            </a:r>
            <a:r>
              <a:rPr lang="en-US" b="1" dirty="0"/>
              <a:t> persons singular, so teachers can </a:t>
            </a:r>
            <a:r>
              <a:rPr lang="en-US" b="1" dirty="0" err="1"/>
              <a:t>prioritise</a:t>
            </a:r>
            <a:r>
              <a:rPr lang="en-US" b="1" dirty="0"/>
              <a:t> this.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Timing: </a:t>
            </a:r>
            <a:r>
              <a:rPr lang="en-US" b="0" dirty="0"/>
              <a:t>1 min</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Aim: </a:t>
            </a:r>
            <a:r>
              <a:rPr lang="en-US" b="0" dirty="0"/>
              <a:t>to recap spelling rules related to stress position.</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Click to reveal each part of the explanation. The word ‘tilde’ was used in Year 8 resources, but explain its meaning again if necessary.</a:t>
            </a:r>
            <a:endParaRPr lang="en-US" dirty="0"/>
          </a:p>
          <a:p>
            <a:pPr marL="228600" lvl="0" indent="-228600" algn="l" rtl="0">
              <a:spcBef>
                <a:spcPts val="0"/>
              </a:spcBef>
              <a:spcAft>
                <a:spcPts val="0"/>
              </a:spcAft>
              <a:buClr>
                <a:schemeClr val="dk1"/>
              </a:buClr>
              <a:buSzPts val="1200"/>
              <a:buFont typeface="Calibri"/>
              <a:buAutoNum type="arabicPeriod"/>
            </a:pPr>
            <a:r>
              <a:rPr lang="en-US" b="0" dirty="0"/>
              <a:t>If appropriate, ask students for further examples of words with final syllable stress that require / do not require a written accent.</a:t>
            </a:r>
          </a:p>
          <a:p>
            <a:pPr marL="0" lvl="0" indent="0" algn="l" rtl="0">
              <a:spcBef>
                <a:spcPts val="0"/>
              </a:spcBef>
              <a:spcAft>
                <a:spcPts val="0"/>
              </a:spcAft>
              <a:buNone/>
            </a:pPr>
            <a:br>
              <a:rPr lang="en-US" dirty="0"/>
            </a:br>
            <a:endParaRPr lang="en-US" sz="1200" b="0" i="0" dirty="0">
              <a:solidFill>
                <a:schemeClr val="dk1"/>
              </a:solidFill>
              <a:latin typeface="Calibri"/>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F5458101-B525-4160-B462-9279F704198C}" type="slidenum">
              <a:rPr lang="en-GB" smtClean="0"/>
              <a:t>9</a:t>
            </a:fld>
            <a:endParaRPr lang="en-GB"/>
          </a:p>
        </p:txBody>
      </p:sp>
    </p:spTree>
    <p:extLst>
      <p:ext uri="{BB962C8B-B14F-4D97-AF65-F5344CB8AC3E}">
        <p14:creationId xmlns:p14="http://schemas.microsoft.com/office/powerpoint/2010/main" val="56791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691445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54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87382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155642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467212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625101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5315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5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5489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732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0170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12275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93657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189267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13012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21464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20420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84549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54.jpg"/><Relationship Id="rId5" Type="http://schemas.openxmlformats.org/officeDocument/2006/relationships/audio" Target="../media/audio3.wav"/><Relationship Id="rId10" Type="http://schemas.openxmlformats.org/officeDocument/2006/relationships/image" Target="../media/image53.png"/><Relationship Id="rId4" Type="http://schemas.openxmlformats.org/officeDocument/2006/relationships/audio" Target="../media/audio2.wav"/><Relationship Id="rId9" Type="http://schemas.openxmlformats.org/officeDocument/2006/relationships/image" Target="../media/image52.jp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jp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audio" Target="../media/audio8.wav"/><Relationship Id="rId4" Type="http://schemas.openxmlformats.org/officeDocument/2006/relationships/audio" Target="../media/audio7.wav"/></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1.png"/><Relationship Id="rId18"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7.png"/><Relationship Id="rId2" Type="http://schemas.openxmlformats.org/officeDocument/2006/relationships/notesSlide" Target="../notesSlides/notesSlide3.xml"/><Relationship Id="rId16"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5.sv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4.png"/></Relationships>
</file>

<file path=ppt/slides/_rels/slide30.xml.rels><?xml version="1.0" encoding="UTF-8" standalone="yes"?>
<Relationships xmlns="http://schemas.openxmlformats.org/package/2006/relationships"><Relationship Id="rId8" Type="http://schemas.openxmlformats.org/officeDocument/2006/relationships/image" Target="../media/image72.gif"/><Relationship Id="rId3" Type="http://schemas.openxmlformats.org/officeDocument/2006/relationships/image" Target="../media/image67.gif"/><Relationship Id="rId7"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70.jpg"/><Relationship Id="rId5" Type="http://schemas.openxmlformats.org/officeDocument/2006/relationships/image" Target="../media/image69.gif"/><Relationship Id="rId4" Type="http://schemas.openxmlformats.org/officeDocument/2006/relationships/image" Target="../media/image68.gif"/><Relationship Id="rId9" Type="http://schemas.openxmlformats.org/officeDocument/2006/relationships/image" Target="../media/image73.gif"/></Relationships>
</file>

<file path=ppt/slides/_rels/slide31.xml.rels><?xml version="1.0" encoding="UTF-8" standalone="yes"?>
<Relationships xmlns="http://schemas.openxmlformats.org/package/2006/relationships"><Relationship Id="rId8" Type="http://schemas.openxmlformats.org/officeDocument/2006/relationships/image" Target="../media/image72.gif"/><Relationship Id="rId3" Type="http://schemas.openxmlformats.org/officeDocument/2006/relationships/image" Target="../media/image67.gif"/><Relationship Id="rId7"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70.jpg"/><Relationship Id="rId5" Type="http://schemas.openxmlformats.org/officeDocument/2006/relationships/image" Target="../media/image69.gif"/><Relationship Id="rId4" Type="http://schemas.openxmlformats.org/officeDocument/2006/relationships/image" Target="../media/image68.gif"/><Relationship Id="rId9" Type="http://schemas.openxmlformats.org/officeDocument/2006/relationships/image" Target="../media/image73.gif"/></Relationships>
</file>

<file path=ppt/slides/_rels/slide3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74.png"/><Relationship Id="rId7" Type="http://schemas.openxmlformats.org/officeDocument/2006/relationships/audio" Target="../media/audio12.wav"/><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76.png"/><Relationship Id="rId4" Type="http://schemas.openxmlformats.org/officeDocument/2006/relationships/audio" Target="../media/audio9.wav"/><Relationship Id="rId9" Type="http://schemas.openxmlformats.org/officeDocument/2006/relationships/image" Target="../media/image75.png"/></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2.xml"/><Relationship Id="rId7" Type="http://schemas.openxmlformats.org/officeDocument/2006/relationships/image" Target="../media/image59.jp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notesSlide" Target="../notesSlides/notesSlide33.xml"/><Relationship Id="rId9"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image" Target="../media/image82.jp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audio" Target="../media/audio17.wav"/><Relationship Id="rId11" Type="http://schemas.openxmlformats.org/officeDocument/2006/relationships/image" Target="../media/image81.jpg"/><Relationship Id="rId5" Type="http://schemas.openxmlformats.org/officeDocument/2006/relationships/audio" Target="../media/audio16.wav"/><Relationship Id="rId10" Type="http://schemas.openxmlformats.org/officeDocument/2006/relationships/image" Target="../media/image80.jpg"/><Relationship Id="rId4" Type="http://schemas.openxmlformats.org/officeDocument/2006/relationships/audio" Target="../media/audio15.wav"/><Relationship Id="rId9" Type="http://schemas.openxmlformats.org/officeDocument/2006/relationships/image" Target="../media/image79.jpg"/></Relationships>
</file>

<file path=ppt/slides/_rels/slide3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sv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svg"/><Relationship Id="rId9" Type="http://schemas.openxmlformats.org/officeDocument/2006/relationships/image" Target="../media/image90.png"/></Relationships>
</file>

<file path=ppt/slides/_rels/slide3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audio" Target="../media/audio19.wav"/><Relationship Id="rId5" Type="http://schemas.openxmlformats.org/officeDocument/2006/relationships/image" Target="../media/image93.svg"/><Relationship Id="rId10" Type="http://schemas.openxmlformats.org/officeDocument/2006/relationships/image" Target="../media/image9.png"/><Relationship Id="rId4" Type="http://schemas.openxmlformats.org/officeDocument/2006/relationships/image" Target="../media/image92.png"/><Relationship Id="rId9"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s://quizlet.com/gb/587277893/year-9-spanish-term-11-week-3-flash-cards/" TargetMode="External"/><Relationship Id="rId5" Type="http://schemas.openxmlformats.org/officeDocument/2006/relationships/hyperlink" Target="https://www.rachelhawkes.com/LDPresources/Yr9Spanish/Spanish_Y9_Term1i_Wk3_HW_sheet.docx" TargetMode="External"/><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3.xml"/><Relationship Id="rId7" Type="http://schemas.openxmlformats.org/officeDocument/2006/relationships/image" Target="../media/image4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g"/><Relationship Id="rId10" Type="http://schemas.openxmlformats.org/officeDocument/2006/relationships/image" Target="../media/image49.jpg"/><Relationship Id="rId4" Type="http://schemas.openxmlformats.org/officeDocument/2006/relationships/notesSlide" Target="../notesSlides/notesSlide8.xml"/><Relationship Id="rId9" Type="http://schemas.openxmlformats.org/officeDocument/2006/relationships/image" Target="../media/image4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Y9 Spanish</a:t>
            </a:r>
            <a:br>
              <a:rPr lang="en-GB" dirty="0"/>
            </a:br>
            <a:r>
              <a:rPr lang="en-GB" sz="1600" dirty="0"/>
              <a:t>Term 1.1 – Week 2 – Lesson 3</a:t>
            </a:r>
            <a:br>
              <a:rPr lang="en-GB" sz="1600" dirty="0"/>
            </a:br>
            <a:r>
              <a:rPr lang="es-ES" sz="1600" b="0" i="0" u="none" strike="noStrike" cap="none" dirty="0">
                <a:solidFill>
                  <a:srgbClr val="FFFFFF"/>
                </a:solidFill>
                <a:latin typeface="Century Gothic"/>
                <a:ea typeface="Century Gothic"/>
                <a:cs typeface="Century Gothic"/>
                <a:sym typeface="Century Gothic"/>
              </a:rPr>
              <a:t>Amanda Izquierdo / Nick Avery / Rachel Hawkes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r>
              <a:rPr lang="en-GB" sz="1400" dirty="0"/>
              <a:t>Artwork: Mark Davies</a:t>
            </a:r>
            <a:br>
              <a:rPr lang="en-GB" sz="1400" dirty="0"/>
            </a:br>
            <a:br>
              <a:rPr lang="en-GB" sz="1400" dirty="0"/>
            </a:br>
            <a:r>
              <a:rPr lang="en-GB" sz="1400" dirty="0"/>
              <a:t>Date updated: 10.09.23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69664"/>
            <a:ext cx="7138275" cy="1484251"/>
          </a:xfrm>
        </p:spPr>
        <p:txBody>
          <a:bodyPr>
            <a:normAutofit/>
          </a:bodyPr>
          <a:lstStyle/>
          <a:p>
            <a:pPr>
              <a:spcBef>
                <a:spcPts val="0"/>
              </a:spcBef>
              <a:buClr>
                <a:srgbClr val="FFFFFF"/>
              </a:buClr>
              <a:buSzPts val="2600"/>
            </a:pPr>
            <a:r>
              <a:rPr lang="pt-BR" sz="2400" dirty="0">
                <a:solidFill>
                  <a:srgbClr val="FFFFFF"/>
                </a:solidFill>
              </a:rPr>
              <a:t>–er &amp; -ir verbs (preterite – revisited)</a:t>
            </a:r>
          </a:p>
          <a:p>
            <a:pPr>
              <a:spcBef>
                <a:spcPts val="0"/>
              </a:spcBef>
              <a:buClr>
                <a:srgbClr val="FFFFFF"/>
              </a:buClr>
              <a:buSzPts val="2600"/>
            </a:pPr>
            <a:r>
              <a:rPr lang="pt-BR" dirty="0">
                <a:solidFill>
                  <a:srgbClr val="FFFFFF"/>
                </a:solidFill>
              </a:rPr>
              <a:t>final syllable stress (revisited)</a:t>
            </a:r>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a:bodyPr>
          <a:lstStyle/>
          <a:p>
            <a:r>
              <a:rPr lang="en-GB" sz="5400" b="1" dirty="0">
                <a:solidFill>
                  <a:prstClr val="white"/>
                </a:solidFill>
              </a:rPr>
              <a:t>Describing past holidays</a:t>
            </a:r>
            <a:endParaRPr lang="en-GB" dirty="0"/>
          </a:p>
        </p:txBody>
      </p:sp>
      <p:pic>
        <p:nvPicPr>
          <p:cNvPr id="9" name="Picture 8" descr="A beach with people on it&#10;&#10;Description automatically generated">
            <a:extLst>
              <a:ext uri="{FF2B5EF4-FFF2-40B4-BE49-F238E27FC236}">
                <a16:creationId xmlns:a16="http://schemas.microsoft.com/office/drawing/2014/main" id="{9100E3CB-BCDB-41E5-8068-FE89C201F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983385"/>
            <a:ext cx="2686255" cy="1804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ity lights reflecting on water&#10;&#10;Description automatically generated">
            <a:extLst>
              <a:ext uri="{FF2B5EF4-FFF2-40B4-BE49-F238E27FC236}">
                <a16:creationId xmlns:a16="http://schemas.microsoft.com/office/drawing/2014/main" id="{D46995DB-0C13-46D3-8286-D59E23ED4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0932" y="2115058"/>
            <a:ext cx="2711480" cy="1821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beach with boats in the water&#10;&#10;Description automatically generated">
            <a:extLst>
              <a:ext uri="{FF2B5EF4-FFF2-40B4-BE49-F238E27FC236}">
                <a16:creationId xmlns:a16="http://schemas.microsoft.com/office/drawing/2014/main" id="{7BD7A7AA-7A13-43DE-A69E-2CD1B5328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5603" y="3809367"/>
            <a:ext cx="2711479" cy="1804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6863BA-648A-4BFC-BF9F-C9D202C7B7A3}"/>
              </a:ext>
            </a:extLst>
          </p:cNvPr>
          <p:cNvSpPr>
            <a:spLocks noGrp="1"/>
          </p:cNvSpPr>
          <p:nvPr>
            <p:ph type="title"/>
          </p:nvPr>
        </p:nvSpPr>
        <p:spPr/>
        <p:txBody>
          <a:bodyPr/>
          <a:lstStyle/>
          <a:p>
            <a:r>
              <a:rPr lang="en-GB" dirty="0"/>
              <a:t>El festival de Jazz</a:t>
            </a:r>
          </a:p>
        </p:txBody>
      </p:sp>
      <p:sp>
        <p:nvSpPr>
          <p:cNvPr id="6" name="Google Shape;329;p9">
            <a:extLst>
              <a:ext uri="{FF2B5EF4-FFF2-40B4-BE49-F238E27FC236}">
                <a16:creationId xmlns:a16="http://schemas.microsoft.com/office/drawing/2014/main" id="{5BA76B50-5136-4495-8A56-532047FB1AA7}"/>
              </a:ext>
            </a:extLst>
          </p:cNvPr>
          <p:cNvSpPr/>
          <p:nvPr/>
        </p:nvSpPr>
        <p:spPr>
          <a:xfrm>
            <a:off x="10477500" y="258166"/>
            <a:ext cx="1450643" cy="400919"/>
          </a:xfrm>
          <a:prstGeom prst="roundRect">
            <a:avLst>
              <a:gd name="adj" fmla="val 16667"/>
            </a:avLst>
          </a:prstGeom>
          <a:solidFill>
            <a:schemeClr val="tx2"/>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a:t>
            </a:r>
            <a:endParaRPr sz="1400" b="0" i="0" u="none" strike="noStrike" cap="none">
              <a:solidFill>
                <a:srgbClr val="000000"/>
              </a:solidFill>
              <a:latin typeface="Arial"/>
              <a:ea typeface="Arial"/>
              <a:cs typeface="Arial"/>
              <a:sym typeface="Arial"/>
            </a:endParaRPr>
          </a:p>
        </p:txBody>
      </p:sp>
      <p:sp>
        <p:nvSpPr>
          <p:cNvPr id="7" name="Google Shape;332;p9">
            <a:extLst>
              <a:ext uri="{FF2B5EF4-FFF2-40B4-BE49-F238E27FC236}">
                <a16:creationId xmlns:a16="http://schemas.microsoft.com/office/drawing/2014/main" id="{C54B4C4D-B2E0-4E64-81F5-23A1F6789928}"/>
              </a:ext>
            </a:extLst>
          </p:cNvPr>
          <p:cNvSpPr txBox="1"/>
          <p:nvPr/>
        </p:nvSpPr>
        <p:spPr>
          <a:xfrm>
            <a:off x="288305" y="2641593"/>
            <a:ext cx="119228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latin typeface="Century Gothic"/>
                <a:ea typeface="Century Gothic"/>
                <a:cs typeface="Century Gothic"/>
                <a:sym typeface="Century Gothic"/>
              </a:rPr>
              <a:t>Luego escucha otra vez y completa las frases. ¿Qué palabras necesitan tilde?</a:t>
            </a:r>
            <a:endParaRPr sz="2400">
              <a:latin typeface="Century Gothic"/>
              <a:ea typeface="Century Gothic"/>
              <a:cs typeface="Century Gothic"/>
              <a:sym typeface="Century Gothic"/>
            </a:endParaRPr>
          </a:p>
        </p:txBody>
      </p:sp>
      <p:sp>
        <p:nvSpPr>
          <p:cNvPr id="8" name="Google Shape;333;p9">
            <a:extLst>
              <a:ext uri="{FF2B5EF4-FFF2-40B4-BE49-F238E27FC236}">
                <a16:creationId xmlns:a16="http://schemas.microsoft.com/office/drawing/2014/main" id="{7037EAA7-7C5A-4BBC-B08A-AD2C3FF83C40}"/>
              </a:ext>
            </a:extLst>
          </p:cNvPr>
          <p:cNvSpPr txBox="1"/>
          <p:nvPr/>
        </p:nvSpPr>
        <p:spPr>
          <a:xfrm>
            <a:off x="1028022" y="3317510"/>
            <a:ext cx="740459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latin typeface="Century Gothic"/>
                <a:ea typeface="Century Gothic"/>
                <a:cs typeface="Century Gothic"/>
                <a:sym typeface="Century Gothic"/>
              </a:rPr>
              <a:t>El ________ de jazz de San __________ es </a:t>
            </a:r>
            <a:r>
              <a:rPr lang="en-GB" sz="2200" dirty="0" err="1">
                <a:latin typeface="Century Gothic"/>
                <a:ea typeface="Century Gothic"/>
                <a:cs typeface="Century Gothic"/>
                <a:sym typeface="Century Gothic"/>
              </a:rPr>
              <a:t>muy</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antiguo</a:t>
            </a:r>
            <a:r>
              <a:rPr lang="en-GB" sz="2200" dirty="0">
                <a:latin typeface="Century Gothic"/>
                <a:ea typeface="Century Gothic"/>
                <a:cs typeface="Century Gothic"/>
                <a:sym typeface="Century Gothic"/>
              </a:rPr>
              <a:t>.</a:t>
            </a:r>
            <a:endParaRPr dirty="0"/>
          </a:p>
        </p:txBody>
      </p:sp>
      <p:sp>
        <p:nvSpPr>
          <p:cNvPr id="9" name="Google Shape;334;p9">
            <a:extLst>
              <a:ext uri="{FF2B5EF4-FFF2-40B4-BE49-F238E27FC236}">
                <a16:creationId xmlns:a16="http://schemas.microsoft.com/office/drawing/2014/main" id="{567F7B2B-2624-468F-BAF7-A20FB4F9A633}"/>
              </a:ext>
            </a:extLst>
          </p:cNvPr>
          <p:cNvSpPr txBox="1"/>
          <p:nvPr/>
        </p:nvSpPr>
        <p:spPr>
          <a:xfrm>
            <a:off x="1028022" y="4413976"/>
            <a:ext cx="996138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Cada ___________ viene a la playa para ver la __________ frente al mar. </a:t>
            </a:r>
            <a:endParaRPr/>
          </a:p>
        </p:txBody>
      </p:sp>
      <p:sp>
        <p:nvSpPr>
          <p:cNvPr id="10" name="Google Shape;335;p9">
            <a:extLst>
              <a:ext uri="{FF2B5EF4-FFF2-40B4-BE49-F238E27FC236}">
                <a16:creationId xmlns:a16="http://schemas.microsoft.com/office/drawing/2014/main" id="{01D36370-BA32-4A51-8E7F-09A621BED15D}"/>
              </a:ext>
            </a:extLst>
          </p:cNvPr>
          <p:cNvSpPr txBox="1"/>
          <p:nvPr/>
        </p:nvSpPr>
        <p:spPr>
          <a:xfrm>
            <a:off x="1028022" y="5510444"/>
            <a:ext cx="805701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_____ puedes __________ música nueva en cada ________.</a:t>
            </a:r>
            <a:endParaRPr/>
          </a:p>
        </p:txBody>
      </p:sp>
      <p:sp>
        <p:nvSpPr>
          <p:cNvPr id="11" name="Google Shape;336;p9">
            <a:extLst>
              <a:ext uri="{FF2B5EF4-FFF2-40B4-BE49-F238E27FC236}">
                <a16:creationId xmlns:a16="http://schemas.microsoft.com/office/drawing/2014/main" id="{F05BCB8C-50CB-4094-A275-4B42E89DBD5A}"/>
              </a:ext>
            </a:extLst>
          </p:cNvPr>
          <p:cNvSpPr txBox="1"/>
          <p:nvPr/>
        </p:nvSpPr>
        <p:spPr>
          <a:xfrm>
            <a:off x="1028022" y="3865743"/>
            <a:ext cx="984756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Es una __________ ________ con una ______________ de buena ________ .</a:t>
            </a:r>
            <a:endParaRPr/>
          </a:p>
        </p:txBody>
      </p:sp>
      <p:sp>
        <p:nvSpPr>
          <p:cNvPr id="12" name="Google Shape;337;p9">
            <a:extLst>
              <a:ext uri="{FF2B5EF4-FFF2-40B4-BE49-F238E27FC236}">
                <a16:creationId xmlns:a16="http://schemas.microsoft.com/office/drawing/2014/main" id="{BDB840DF-DCF2-45F8-A3C0-631C87A3E0E6}"/>
              </a:ext>
            </a:extLst>
          </p:cNvPr>
          <p:cNvSpPr txBox="1"/>
          <p:nvPr/>
        </p:nvSpPr>
        <p:spPr>
          <a:xfrm>
            <a:off x="1028022" y="4962210"/>
            <a:ext cx="809388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El año pasado un artista _______ una ________ en ________.</a:t>
            </a:r>
            <a:endParaRPr/>
          </a:p>
        </p:txBody>
      </p:sp>
      <p:sp>
        <p:nvSpPr>
          <p:cNvPr id="13" name="Google Shape;338;p9">
            <a:hlinkClick r:id="" action="ppaction://noaction">
              <a:snd r:embed="rId3" name="El festival de jazz de San Sebastia%CC%81n es muy antiguo.wav"/>
            </a:hlinkClick>
            <a:extLst>
              <a:ext uri="{FF2B5EF4-FFF2-40B4-BE49-F238E27FC236}">
                <a16:creationId xmlns:a16="http://schemas.microsoft.com/office/drawing/2014/main" id="{C7D5582C-A83F-4BAB-A8BE-88424D54BF0B}"/>
              </a:ext>
            </a:extLst>
          </p:cNvPr>
          <p:cNvSpPr/>
          <p:nvPr/>
        </p:nvSpPr>
        <p:spPr>
          <a:xfrm>
            <a:off x="371784" y="3309513"/>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25400" cap="flat" cmpd="sng">
            <a:solidFill>
              <a:schemeClr val="tx1"/>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1</a:t>
            </a:r>
            <a:endParaRPr/>
          </a:p>
        </p:txBody>
      </p:sp>
      <p:sp>
        <p:nvSpPr>
          <p:cNvPr id="14" name="Google Shape;339;p9">
            <a:hlinkClick r:id="" action="ppaction://noaction">
              <a:snd r:embed="rId4" name="Es una actividad cultural con una programacio%CC%81n de buena calidad.wav"/>
            </a:hlinkClick>
            <a:extLst>
              <a:ext uri="{FF2B5EF4-FFF2-40B4-BE49-F238E27FC236}">
                <a16:creationId xmlns:a16="http://schemas.microsoft.com/office/drawing/2014/main" id="{2A848A47-97BE-4D90-8A54-893BE6D86A0C}"/>
              </a:ext>
            </a:extLst>
          </p:cNvPr>
          <p:cNvSpPr/>
          <p:nvPr/>
        </p:nvSpPr>
        <p:spPr>
          <a:xfrm>
            <a:off x="371784" y="387103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25400" cap="flat" cmpd="sng">
            <a:solidFill>
              <a:schemeClr val="tx1"/>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2</a:t>
            </a:r>
            <a:endParaRPr/>
          </a:p>
        </p:txBody>
      </p:sp>
      <p:sp>
        <p:nvSpPr>
          <p:cNvPr id="15" name="Google Shape;340;p9">
            <a:hlinkClick r:id="" action="ppaction://noaction">
              <a:snd r:embed="rId5" name="Cada espectador viene a la playa para ver la actuacio%CC%81n frente al mar.wav"/>
            </a:hlinkClick>
            <a:extLst>
              <a:ext uri="{FF2B5EF4-FFF2-40B4-BE49-F238E27FC236}">
                <a16:creationId xmlns:a16="http://schemas.microsoft.com/office/drawing/2014/main" id="{2F3221C6-3C97-4CC1-8E20-E5C9B6C4E5CE}"/>
              </a:ext>
            </a:extLst>
          </p:cNvPr>
          <p:cNvSpPr/>
          <p:nvPr/>
        </p:nvSpPr>
        <p:spPr>
          <a:xfrm>
            <a:off x="371784" y="443255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25400" cap="flat" cmpd="sng">
            <a:solidFill>
              <a:schemeClr val="tx1"/>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3</a:t>
            </a:r>
            <a:endParaRPr/>
          </a:p>
        </p:txBody>
      </p:sp>
      <p:sp>
        <p:nvSpPr>
          <p:cNvPr id="16" name="Google Shape;341;p9">
            <a:hlinkClick r:id="" action="ppaction://noaction">
              <a:snd r:embed="rId6" name="El an%CC%83o pasado un artista canto%CC%81 una cancio%CC%81n en alema%CC%81n.wav"/>
            </a:hlinkClick>
            <a:extLst>
              <a:ext uri="{FF2B5EF4-FFF2-40B4-BE49-F238E27FC236}">
                <a16:creationId xmlns:a16="http://schemas.microsoft.com/office/drawing/2014/main" id="{36C6C947-EB91-4943-ACCB-7C79A4339885}"/>
              </a:ext>
            </a:extLst>
          </p:cNvPr>
          <p:cNvSpPr/>
          <p:nvPr/>
        </p:nvSpPr>
        <p:spPr>
          <a:xfrm>
            <a:off x="371784" y="4994076"/>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25400" cap="flat" cmpd="sng">
            <a:solidFill>
              <a:schemeClr val="tx1"/>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4</a:t>
            </a:r>
            <a:endParaRPr/>
          </a:p>
        </p:txBody>
      </p:sp>
      <p:sp>
        <p:nvSpPr>
          <p:cNvPr id="17" name="Google Shape;342;p9">
            <a:hlinkClick r:id="" action="ppaction://noaction">
              <a:snd r:embed="rId7" name="Aqui%CC%81 puedes descubrir mu%CC%81sica nueva en cada edicio%CC%81n.wav"/>
            </a:hlinkClick>
            <a:extLst>
              <a:ext uri="{FF2B5EF4-FFF2-40B4-BE49-F238E27FC236}">
                <a16:creationId xmlns:a16="http://schemas.microsoft.com/office/drawing/2014/main" id="{51A3B52F-2A62-422A-BAA7-924468B8BA8F}"/>
              </a:ext>
            </a:extLst>
          </p:cNvPr>
          <p:cNvSpPr/>
          <p:nvPr/>
        </p:nvSpPr>
        <p:spPr>
          <a:xfrm>
            <a:off x="371784" y="555559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25400" cap="flat" cmpd="sng">
            <a:solidFill>
              <a:schemeClr val="tx1"/>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5</a:t>
            </a:r>
            <a:endParaRPr/>
          </a:p>
        </p:txBody>
      </p:sp>
      <p:sp>
        <p:nvSpPr>
          <p:cNvPr id="18" name="Google Shape;343;p9">
            <a:extLst>
              <a:ext uri="{FF2B5EF4-FFF2-40B4-BE49-F238E27FC236}">
                <a16:creationId xmlns:a16="http://schemas.microsoft.com/office/drawing/2014/main" id="{6749A01C-D111-4BFB-986E-DDFD8795A781}"/>
              </a:ext>
            </a:extLst>
          </p:cNvPr>
          <p:cNvSpPr txBox="1"/>
          <p:nvPr/>
        </p:nvSpPr>
        <p:spPr>
          <a:xfrm>
            <a:off x="1407137" y="3309513"/>
            <a:ext cx="113204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festival</a:t>
            </a:r>
            <a:endParaRPr/>
          </a:p>
        </p:txBody>
      </p:sp>
      <p:sp>
        <p:nvSpPr>
          <p:cNvPr id="19" name="Google Shape;344;p9">
            <a:extLst>
              <a:ext uri="{FF2B5EF4-FFF2-40B4-BE49-F238E27FC236}">
                <a16:creationId xmlns:a16="http://schemas.microsoft.com/office/drawing/2014/main" id="{93813DE5-8AAD-444B-BC61-DBBF8FCCA18D}"/>
              </a:ext>
            </a:extLst>
          </p:cNvPr>
          <p:cNvSpPr txBox="1"/>
          <p:nvPr/>
        </p:nvSpPr>
        <p:spPr>
          <a:xfrm>
            <a:off x="4594825" y="3297975"/>
            <a:ext cx="151676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Sebastián</a:t>
            </a:r>
            <a:endParaRPr/>
          </a:p>
        </p:txBody>
      </p:sp>
      <p:sp>
        <p:nvSpPr>
          <p:cNvPr id="20" name="Google Shape;345;p9">
            <a:extLst>
              <a:ext uri="{FF2B5EF4-FFF2-40B4-BE49-F238E27FC236}">
                <a16:creationId xmlns:a16="http://schemas.microsoft.com/office/drawing/2014/main" id="{B9923247-E5C5-4D24-8B3D-107B9D610F7A}"/>
              </a:ext>
            </a:extLst>
          </p:cNvPr>
          <p:cNvSpPr txBox="1"/>
          <p:nvPr/>
        </p:nvSpPr>
        <p:spPr>
          <a:xfrm>
            <a:off x="2043851" y="3857996"/>
            <a:ext cx="148790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actividad</a:t>
            </a:r>
            <a:endParaRPr/>
          </a:p>
        </p:txBody>
      </p:sp>
      <p:sp>
        <p:nvSpPr>
          <p:cNvPr id="21" name="Google Shape;346;p9">
            <a:extLst>
              <a:ext uri="{FF2B5EF4-FFF2-40B4-BE49-F238E27FC236}">
                <a16:creationId xmlns:a16="http://schemas.microsoft.com/office/drawing/2014/main" id="{995C5055-39DB-42C3-AB79-20B1B6544DCC}"/>
              </a:ext>
            </a:extLst>
          </p:cNvPr>
          <p:cNvSpPr txBox="1"/>
          <p:nvPr/>
        </p:nvSpPr>
        <p:spPr>
          <a:xfrm>
            <a:off x="3503269" y="3858246"/>
            <a:ext cx="129540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cultural</a:t>
            </a:r>
            <a:endParaRPr/>
          </a:p>
        </p:txBody>
      </p:sp>
      <p:sp>
        <p:nvSpPr>
          <p:cNvPr id="22" name="Google Shape;347;p9">
            <a:extLst>
              <a:ext uri="{FF2B5EF4-FFF2-40B4-BE49-F238E27FC236}">
                <a16:creationId xmlns:a16="http://schemas.microsoft.com/office/drawing/2014/main" id="{6F174CF3-6EF9-4008-9C5F-3431D8E73B0B}"/>
              </a:ext>
            </a:extLst>
          </p:cNvPr>
          <p:cNvSpPr txBox="1"/>
          <p:nvPr/>
        </p:nvSpPr>
        <p:spPr>
          <a:xfrm>
            <a:off x="1901931" y="4394659"/>
            <a:ext cx="199726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espectador</a:t>
            </a:r>
            <a:endParaRPr/>
          </a:p>
        </p:txBody>
      </p:sp>
      <p:sp>
        <p:nvSpPr>
          <p:cNvPr id="23" name="Google Shape;348;p9">
            <a:extLst>
              <a:ext uri="{FF2B5EF4-FFF2-40B4-BE49-F238E27FC236}">
                <a16:creationId xmlns:a16="http://schemas.microsoft.com/office/drawing/2014/main" id="{64804396-A99C-4E68-820C-AE6BA5CB3084}"/>
              </a:ext>
            </a:extLst>
          </p:cNvPr>
          <p:cNvSpPr txBox="1"/>
          <p:nvPr/>
        </p:nvSpPr>
        <p:spPr>
          <a:xfrm>
            <a:off x="7311873" y="4399149"/>
            <a:ext cx="199726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actuación</a:t>
            </a:r>
            <a:endParaRPr/>
          </a:p>
        </p:txBody>
      </p:sp>
      <p:sp>
        <p:nvSpPr>
          <p:cNvPr id="24" name="Google Shape;349;p9">
            <a:extLst>
              <a:ext uri="{FF2B5EF4-FFF2-40B4-BE49-F238E27FC236}">
                <a16:creationId xmlns:a16="http://schemas.microsoft.com/office/drawing/2014/main" id="{D2A63781-3807-4379-B13C-F804809EAA7B}"/>
              </a:ext>
            </a:extLst>
          </p:cNvPr>
          <p:cNvSpPr txBox="1"/>
          <p:nvPr/>
        </p:nvSpPr>
        <p:spPr>
          <a:xfrm>
            <a:off x="4480628" y="4946399"/>
            <a:ext cx="140348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cantó</a:t>
            </a:r>
            <a:endParaRPr/>
          </a:p>
        </p:txBody>
      </p:sp>
      <p:sp>
        <p:nvSpPr>
          <p:cNvPr id="25" name="Google Shape;350;p9">
            <a:extLst>
              <a:ext uri="{FF2B5EF4-FFF2-40B4-BE49-F238E27FC236}">
                <a16:creationId xmlns:a16="http://schemas.microsoft.com/office/drawing/2014/main" id="{1D3123E1-E49E-4ECF-B685-276CACB01BD7}"/>
              </a:ext>
            </a:extLst>
          </p:cNvPr>
          <p:cNvSpPr txBox="1"/>
          <p:nvPr/>
        </p:nvSpPr>
        <p:spPr>
          <a:xfrm>
            <a:off x="6014446" y="4942918"/>
            <a:ext cx="149176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canción</a:t>
            </a:r>
            <a:endParaRPr/>
          </a:p>
        </p:txBody>
      </p:sp>
      <p:sp>
        <p:nvSpPr>
          <p:cNvPr id="26" name="Google Shape;351;p9">
            <a:extLst>
              <a:ext uri="{FF2B5EF4-FFF2-40B4-BE49-F238E27FC236}">
                <a16:creationId xmlns:a16="http://schemas.microsoft.com/office/drawing/2014/main" id="{2C0D4F30-0452-4840-8372-D49C2EAE1611}"/>
              </a:ext>
            </a:extLst>
          </p:cNvPr>
          <p:cNvSpPr txBox="1"/>
          <p:nvPr/>
        </p:nvSpPr>
        <p:spPr>
          <a:xfrm>
            <a:off x="7686729" y="4938265"/>
            <a:ext cx="149176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alemán</a:t>
            </a:r>
            <a:endParaRPr/>
          </a:p>
        </p:txBody>
      </p:sp>
      <p:sp>
        <p:nvSpPr>
          <p:cNvPr id="27" name="Google Shape;352;p9">
            <a:extLst>
              <a:ext uri="{FF2B5EF4-FFF2-40B4-BE49-F238E27FC236}">
                <a16:creationId xmlns:a16="http://schemas.microsoft.com/office/drawing/2014/main" id="{8A66E4DF-08BD-41CD-950E-1DCBAB82A9B8}"/>
              </a:ext>
            </a:extLst>
          </p:cNvPr>
          <p:cNvSpPr txBox="1"/>
          <p:nvPr/>
        </p:nvSpPr>
        <p:spPr>
          <a:xfrm>
            <a:off x="724566" y="5517702"/>
            <a:ext cx="149176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a:solidFill>
                  <a:srgbClr val="F66400"/>
                </a:solidFill>
                <a:latin typeface="Century Gothic"/>
                <a:ea typeface="Century Gothic"/>
                <a:cs typeface="Century Gothic"/>
                <a:sym typeface="Century Gothic"/>
              </a:rPr>
              <a:t>Aquí</a:t>
            </a:r>
            <a:endParaRPr/>
          </a:p>
        </p:txBody>
      </p:sp>
      <p:sp>
        <p:nvSpPr>
          <p:cNvPr id="28" name="Google Shape;353;p9">
            <a:extLst>
              <a:ext uri="{FF2B5EF4-FFF2-40B4-BE49-F238E27FC236}">
                <a16:creationId xmlns:a16="http://schemas.microsoft.com/office/drawing/2014/main" id="{322B2267-2CDF-4C49-B5AE-06976B52A4CE}"/>
              </a:ext>
            </a:extLst>
          </p:cNvPr>
          <p:cNvSpPr txBox="1"/>
          <p:nvPr/>
        </p:nvSpPr>
        <p:spPr>
          <a:xfrm>
            <a:off x="2857942" y="5494633"/>
            <a:ext cx="170017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a:solidFill>
                  <a:srgbClr val="F66400"/>
                </a:solidFill>
                <a:latin typeface="Century Gothic"/>
                <a:ea typeface="Century Gothic"/>
                <a:cs typeface="Century Gothic"/>
                <a:sym typeface="Century Gothic"/>
              </a:rPr>
              <a:t>descubrir</a:t>
            </a:r>
            <a:endParaRPr/>
          </a:p>
        </p:txBody>
      </p:sp>
      <p:pic>
        <p:nvPicPr>
          <p:cNvPr id="29" name="Google Shape;354;p9">
            <a:extLst>
              <a:ext uri="{FF2B5EF4-FFF2-40B4-BE49-F238E27FC236}">
                <a16:creationId xmlns:a16="http://schemas.microsoft.com/office/drawing/2014/main" id="{79651FB7-F074-4049-B4D6-BE70DCDE506E}"/>
              </a:ext>
            </a:extLst>
          </p:cNvPr>
          <p:cNvPicPr preferRelativeResize="0"/>
          <p:nvPr/>
        </p:nvPicPr>
        <p:blipFill rotWithShape="1">
          <a:blip r:embed="rId8">
            <a:alphaModFix/>
          </a:blip>
          <a:srcRect/>
          <a:stretch/>
        </p:blipFill>
        <p:spPr>
          <a:xfrm>
            <a:off x="4994175" y="147398"/>
            <a:ext cx="2178146" cy="1457060"/>
          </a:xfrm>
          <a:prstGeom prst="rect">
            <a:avLst/>
          </a:prstGeom>
          <a:noFill/>
          <a:ln>
            <a:noFill/>
          </a:ln>
        </p:spPr>
      </p:pic>
      <p:pic>
        <p:nvPicPr>
          <p:cNvPr id="30" name="Google Shape;355;p9" descr="Una multitud de gente&#10;&#10;Descripción generada automáticamente">
            <a:extLst>
              <a:ext uri="{FF2B5EF4-FFF2-40B4-BE49-F238E27FC236}">
                <a16:creationId xmlns:a16="http://schemas.microsoft.com/office/drawing/2014/main" id="{2079911E-C4A0-4021-9F7E-CBE1D5286D9A}"/>
              </a:ext>
            </a:extLst>
          </p:cNvPr>
          <p:cNvPicPr preferRelativeResize="0"/>
          <p:nvPr/>
        </p:nvPicPr>
        <p:blipFill rotWithShape="1">
          <a:blip r:embed="rId9">
            <a:alphaModFix/>
          </a:blip>
          <a:srcRect/>
          <a:stretch/>
        </p:blipFill>
        <p:spPr>
          <a:xfrm>
            <a:off x="8029199" y="152361"/>
            <a:ext cx="2178146" cy="1452097"/>
          </a:xfrm>
          <a:prstGeom prst="rect">
            <a:avLst/>
          </a:prstGeom>
          <a:noFill/>
          <a:ln>
            <a:noFill/>
          </a:ln>
        </p:spPr>
      </p:pic>
      <p:pic>
        <p:nvPicPr>
          <p:cNvPr id="31" name="Google Shape;356;p9">
            <a:extLst>
              <a:ext uri="{FF2B5EF4-FFF2-40B4-BE49-F238E27FC236}">
                <a16:creationId xmlns:a16="http://schemas.microsoft.com/office/drawing/2014/main" id="{532281BA-8FA3-4463-87AB-422A0E9839BB}"/>
              </a:ext>
            </a:extLst>
          </p:cNvPr>
          <p:cNvPicPr preferRelativeResize="0"/>
          <p:nvPr/>
        </p:nvPicPr>
        <p:blipFill rotWithShape="1">
          <a:blip r:embed="rId10">
            <a:alphaModFix/>
          </a:blip>
          <a:srcRect/>
          <a:stretch/>
        </p:blipFill>
        <p:spPr>
          <a:xfrm>
            <a:off x="9215369" y="5219502"/>
            <a:ext cx="930536" cy="1012769"/>
          </a:xfrm>
          <a:prstGeom prst="rect">
            <a:avLst/>
          </a:prstGeom>
          <a:noFill/>
          <a:ln>
            <a:noFill/>
          </a:ln>
        </p:spPr>
      </p:pic>
      <p:pic>
        <p:nvPicPr>
          <p:cNvPr id="32" name="Google Shape;357;p9" descr="Imagen que contiene dibujo&#10;&#10;Descripción generada automáticamente">
            <a:extLst>
              <a:ext uri="{FF2B5EF4-FFF2-40B4-BE49-F238E27FC236}">
                <a16:creationId xmlns:a16="http://schemas.microsoft.com/office/drawing/2014/main" id="{56D34EB4-4902-4134-9FE4-864626CBC452}"/>
              </a:ext>
            </a:extLst>
          </p:cNvPr>
          <p:cNvPicPr preferRelativeResize="0"/>
          <p:nvPr/>
        </p:nvPicPr>
        <p:blipFill rotWithShape="1">
          <a:blip r:embed="rId11">
            <a:alphaModFix/>
          </a:blip>
          <a:srcRect/>
          <a:stretch/>
        </p:blipFill>
        <p:spPr>
          <a:xfrm flipH="1">
            <a:off x="10789275" y="1291511"/>
            <a:ext cx="894182" cy="1103516"/>
          </a:xfrm>
          <a:prstGeom prst="rect">
            <a:avLst/>
          </a:prstGeom>
          <a:noFill/>
          <a:ln>
            <a:noFill/>
          </a:ln>
        </p:spPr>
      </p:pic>
      <p:sp>
        <p:nvSpPr>
          <p:cNvPr id="33" name="Google Shape;358;p9">
            <a:extLst>
              <a:ext uri="{FF2B5EF4-FFF2-40B4-BE49-F238E27FC236}">
                <a16:creationId xmlns:a16="http://schemas.microsoft.com/office/drawing/2014/main" id="{7411AD9B-01E5-46AB-AECC-95AB5993CC7B}"/>
              </a:ext>
            </a:extLst>
          </p:cNvPr>
          <p:cNvSpPr txBox="1"/>
          <p:nvPr/>
        </p:nvSpPr>
        <p:spPr>
          <a:xfrm>
            <a:off x="278712" y="1681734"/>
            <a:ext cx="113613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Hay un Festival de Jazz cada año (</a:t>
            </a:r>
            <a:r>
              <a:rPr lang="en-GB" sz="2400" i="1">
                <a:latin typeface="Century Gothic"/>
                <a:ea typeface="Century Gothic"/>
                <a:cs typeface="Century Gothic"/>
                <a:sym typeface="Century Gothic"/>
              </a:rPr>
              <a:t>Jazzaldia</a:t>
            </a:r>
            <a:r>
              <a:rPr lang="en-GB" sz="2400">
                <a:latin typeface="Century Gothic"/>
                <a:ea typeface="Century Gothic"/>
                <a:cs typeface="Century Gothic"/>
                <a:sym typeface="Century Gothic"/>
              </a:rPr>
              <a:t>).</a:t>
            </a:r>
            <a:endParaRPr sz="2400" i="0" u="none" strike="noStrike" cap="none">
              <a:latin typeface="Century Gothic"/>
              <a:ea typeface="Century Gothic"/>
              <a:cs typeface="Century Gothic"/>
              <a:sym typeface="Century Gothic"/>
            </a:endParaRPr>
          </a:p>
        </p:txBody>
      </p:sp>
      <p:sp>
        <p:nvSpPr>
          <p:cNvPr id="34" name="Google Shape;359;p9">
            <a:extLst>
              <a:ext uri="{FF2B5EF4-FFF2-40B4-BE49-F238E27FC236}">
                <a16:creationId xmlns:a16="http://schemas.microsoft.com/office/drawing/2014/main" id="{8519237B-C9CB-46AB-8569-C5E34CCDCB3C}"/>
              </a:ext>
            </a:extLst>
          </p:cNvPr>
          <p:cNvSpPr/>
          <p:nvPr/>
        </p:nvSpPr>
        <p:spPr>
          <a:xfrm>
            <a:off x="278712" y="2220675"/>
            <a:ext cx="113709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latin typeface="Century Gothic"/>
                <a:ea typeface="Century Gothic"/>
                <a:cs typeface="Century Gothic"/>
                <a:sym typeface="Century Gothic"/>
              </a:rPr>
              <a:t>Escucha</a:t>
            </a:r>
            <a:r>
              <a:rPr lang="en-GB" sz="2400" b="1" dirty="0">
                <a:latin typeface="Century Gothic"/>
                <a:ea typeface="Century Gothic"/>
                <a:cs typeface="Century Gothic"/>
                <a:sym typeface="Century Gothic"/>
              </a:rPr>
              <a:t>. ¿</a:t>
            </a:r>
            <a:r>
              <a:rPr lang="en-GB" sz="2400" b="1" dirty="0" err="1">
                <a:latin typeface="Century Gothic"/>
                <a:ea typeface="Century Gothic"/>
                <a:cs typeface="Century Gothic"/>
                <a:sym typeface="Century Gothic"/>
              </a:rPr>
              <a:t>Cuántas</a:t>
            </a:r>
            <a:r>
              <a:rPr lang="en-GB" sz="2400" b="1" dirty="0">
                <a:latin typeface="Century Gothic"/>
                <a:ea typeface="Century Gothic"/>
                <a:cs typeface="Century Gothic"/>
                <a:sym typeface="Century Gothic"/>
              </a:rPr>
              <a:t> palabras hay con </a:t>
            </a:r>
            <a:r>
              <a:rPr lang="en-GB" sz="2400" b="1" dirty="0" err="1">
                <a:latin typeface="Century Gothic"/>
                <a:ea typeface="Century Gothic"/>
                <a:cs typeface="Century Gothic"/>
                <a:sym typeface="Century Gothic"/>
              </a:rPr>
              <a:t>énfasis</a:t>
            </a:r>
            <a:r>
              <a:rPr lang="en-GB" sz="2400" b="1" dirty="0">
                <a:latin typeface="Century Gothic"/>
                <a:ea typeface="Century Gothic"/>
                <a:cs typeface="Century Gothic"/>
                <a:sym typeface="Century Gothic"/>
              </a:rPr>
              <a:t> </a:t>
            </a:r>
            <a:r>
              <a:rPr lang="en-GB" sz="2400" b="1" dirty="0" err="1">
                <a:latin typeface="Century Gothic"/>
                <a:ea typeface="Century Gothic"/>
                <a:cs typeface="Century Gothic"/>
                <a:sym typeface="Century Gothic"/>
              </a:rPr>
              <a:t>en</a:t>
            </a:r>
            <a:r>
              <a:rPr lang="en-GB" sz="2400" b="1" dirty="0">
                <a:latin typeface="Century Gothic"/>
                <a:ea typeface="Century Gothic"/>
                <a:cs typeface="Century Gothic"/>
                <a:sym typeface="Century Gothic"/>
              </a:rPr>
              <a:t> la </a:t>
            </a:r>
            <a:r>
              <a:rPr lang="en-GB" sz="2400" b="1" dirty="0" err="1">
                <a:latin typeface="Century Gothic"/>
                <a:ea typeface="Century Gothic"/>
                <a:cs typeface="Century Gothic"/>
                <a:sym typeface="Century Gothic"/>
              </a:rPr>
              <a:t>última</a:t>
            </a:r>
            <a:r>
              <a:rPr lang="en-GB" sz="2400" b="1" dirty="0">
                <a:latin typeface="Century Gothic"/>
                <a:ea typeface="Century Gothic"/>
                <a:cs typeface="Century Gothic"/>
                <a:sym typeface="Century Gothic"/>
              </a:rPr>
              <a:t> </a:t>
            </a:r>
            <a:r>
              <a:rPr lang="en-GB" sz="2400" b="1" dirty="0" err="1">
                <a:latin typeface="Century Gothic"/>
                <a:ea typeface="Century Gothic"/>
                <a:cs typeface="Century Gothic"/>
                <a:sym typeface="Century Gothic"/>
              </a:rPr>
              <a:t>sílaba</a:t>
            </a:r>
            <a:r>
              <a:rPr lang="en-GB" sz="2400" b="1" dirty="0">
                <a:latin typeface="Century Gothic"/>
                <a:ea typeface="Century Gothic"/>
                <a:cs typeface="Century Gothic"/>
                <a:sym typeface="Century Gothic"/>
              </a:rPr>
              <a:t>? </a:t>
            </a:r>
            <a:endParaRPr dirty="0"/>
          </a:p>
        </p:txBody>
      </p:sp>
      <p:sp>
        <p:nvSpPr>
          <p:cNvPr id="35" name="Google Shape;360;p9">
            <a:extLst>
              <a:ext uri="{FF2B5EF4-FFF2-40B4-BE49-F238E27FC236}">
                <a16:creationId xmlns:a16="http://schemas.microsoft.com/office/drawing/2014/main" id="{02AD5486-B5F0-4F6B-A635-02943F3467B2}"/>
              </a:ext>
            </a:extLst>
          </p:cNvPr>
          <p:cNvSpPr txBox="1"/>
          <p:nvPr/>
        </p:nvSpPr>
        <p:spPr>
          <a:xfrm>
            <a:off x="5853093" y="3833614"/>
            <a:ext cx="225700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programación</a:t>
            </a:r>
            <a:endParaRPr/>
          </a:p>
        </p:txBody>
      </p:sp>
      <p:sp>
        <p:nvSpPr>
          <p:cNvPr id="36" name="Google Shape;361;p9">
            <a:extLst>
              <a:ext uri="{FF2B5EF4-FFF2-40B4-BE49-F238E27FC236}">
                <a16:creationId xmlns:a16="http://schemas.microsoft.com/office/drawing/2014/main" id="{A4415A17-924C-4438-B1BB-218E4554354F}"/>
              </a:ext>
            </a:extLst>
          </p:cNvPr>
          <p:cNvSpPr txBox="1"/>
          <p:nvPr/>
        </p:nvSpPr>
        <p:spPr>
          <a:xfrm>
            <a:off x="9345191" y="3827742"/>
            <a:ext cx="131513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calidad</a:t>
            </a:r>
            <a:endParaRPr/>
          </a:p>
        </p:txBody>
      </p:sp>
      <p:sp>
        <p:nvSpPr>
          <p:cNvPr id="37" name="Google Shape;362;p9">
            <a:extLst>
              <a:ext uri="{FF2B5EF4-FFF2-40B4-BE49-F238E27FC236}">
                <a16:creationId xmlns:a16="http://schemas.microsoft.com/office/drawing/2014/main" id="{F1B8F0F9-06A9-423C-932B-611357A51F97}"/>
              </a:ext>
            </a:extLst>
          </p:cNvPr>
          <p:cNvSpPr txBox="1"/>
          <p:nvPr/>
        </p:nvSpPr>
        <p:spPr>
          <a:xfrm>
            <a:off x="7370824" y="5486499"/>
            <a:ext cx="170017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a:solidFill>
                  <a:srgbClr val="F66400"/>
                </a:solidFill>
                <a:latin typeface="Century Gothic"/>
                <a:ea typeface="Century Gothic"/>
                <a:cs typeface="Century Gothic"/>
                <a:sym typeface="Century Gothic"/>
              </a:rPr>
              <a:t>edición</a:t>
            </a:r>
            <a:endParaRPr/>
          </a:p>
        </p:txBody>
      </p:sp>
      <p:sp>
        <p:nvSpPr>
          <p:cNvPr id="38" name="Google Shape;363;p9">
            <a:extLst>
              <a:ext uri="{FF2B5EF4-FFF2-40B4-BE49-F238E27FC236}">
                <a16:creationId xmlns:a16="http://schemas.microsoft.com/office/drawing/2014/main" id="{4C77EC47-C458-41AC-8D1A-5BE732934C10}"/>
              </a:ext>
            </a:extLst>
          </p:cNvPr>
          <p:cNvSpPr txBox="1"/>
          <p:nvPr/>
        </p:nvSpPr>
        <p:spPr>
          <a:xfrm>
            <a:off x="9995813" y="4778613"/>
            <a:ext cx="243308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highlight>
                  <a:srgbClr val="FBF0D5"/>
                </a:highlight>
                <a:latin typeface="Century Gothic"/>
                <a:ea typeface="Century Gothic"/>
                <a:cs typeface="Century Gothic"/>
                <a:sym typeface="Century Gothic"/>
              </a:rPr>
              <a:t>la </a:t>
            </a:r>
            <a:r>
              <a:rPr lang="en-GB" sz="2000" dirty="0" err="1">
                <a:highlight>
                  <a:srgbClr val="FBF0D5"/>
                </a:highlight>
                <a:latin typeface="Century Gothic"/>
                <a:ea typeface="Century Gothic"/>
                <a:cs typeface="Century Gothic"/>
                <a:sym typeface="Century Gothic"/>
              </a:rPr>
              <a:t>actuación</a:t>
            </a:r>
            <a:r>
              <a:rPr lang="en-GB" sz="2000" dirty="0">
                <a:highlight>
                  <a:srgbClr val="FBF0D5"/>
                </a:highlight>
                <a:latin typeface="Century Gothic"/>
                <a:ea typeface="Century Gothic"/>
                <a:cs typeface="Century Gothic"/>
                <a:sym typeface="Century Gothic"/>
              </a:rPr>
              <a:t> = performance</a:t>
            </a:r>
            <a:endParaRPr dirty="0"/>
          </a:p>
        </p:txBody>
      </p:sp>
      <p:sp>
        <p:nvSpPr>
          <p:cNvPr id="39" name="Google Shape;364;p9">
            <a:extLst>
              <a:ext uri="{FF2B5EF4-FFF2-40B4-BE49-F238E27FC236}">
                <a16:creationId xmlns:a16="http://schemas.microsoft.com/office/drawing/2014/main" id="{64905820-7CF9-4B0F-A6B4-4E231CB05DAA}"/>
              </a:ext>
            </a:extLst>
          </p:cNvPr>
          <p:cNvSpPr txBox="1"/>
          <p:nvPr/>
        </p:nvSpPr>
        <p:spPr>
          <a:xfrm>
            <a:off x="8548029" y="3137322"/>
            <a:ext cx="342273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highlight>
                  <a:srgbClr val="FBF0D5"/>
                </a:highlight>
                <a:latin typeface="Century Gothic"/>
                <a:ea typeface="Century Gothic"/>
                <a:cs typeface="Century Gothic"/>
                <a:sym typeface="Century Gothic"/>
              </a:rPr>
              <a:t>la </a:t>
            </a:r>
            <a:r>
              <a:rPr lang="en-GB" sz="2000" dirty="0" err="1">
                <a:highlight>
                  <a:srgbClr val="FBF0D5"/>
                </a:highlight>
                <a:latin typeface="Century Gothic"/>
                <a:ea typeface="Century Gothic"/>
                <a:cs typeface="Century Gothic"/>
                <a:sym typeface="Century Gothic"/>
              </a:rPr>
              <a:t>programación</a:t>
            </a:r>
            <a:r>
              <a:rPr lang="en-GB" sz="2000" dirty="0">
                <a:highlight>
                  <a:srgbClr val="FBF0D5"/>
                </a:highlight>
                <a:latin typeface="Century Gothic"/>
                <a:ea typeface="Century Gothic"/>
                <a:cs typeface="Century Gothic"/>
                <a:sym typeface="Century Gothic"/>
              </a:rPr>
              <a:t> = line-up</a:t>
            </a:r>
            <a:endParaRPr dirty="0"/>
          </a:p>
          <a:p>
            <a:pPr marL="0" marR="0" lvl="0" indent="0" algn="l" rtl="0">
              <a:spcBef>
                <a:spcPts val="0"/>
              </a:spcBef>
              <a:spcAft>
                <a:spcPts val="0"/>
              </a:spcAft>
              <a:buNone/>
            </a:pPr>
            <a:r>
              <a:rPr lang="en-GB" sz="2000" dirty="0">
                <a:highlight>
                  <a:srgbClr val="FBF0D5"/>
                </a:highlight>
                <a:latin typeface="Century Gothic"/>
                <a:ea typeface="Century Gothic"/>
                <a:cs typeface="Century Gothic"/>
                <a:sym typeface="Century Gothic"/>
              </a:rPr>
              <a:t>la </a:t>
            </a:r>
            <a:r>
              <a:rPr lang="en-GB" sz="2000" dirty="0" err="1">
                <a:highlight>
                  <a:srgbClr val="FBF0D5"/>
                </a:highlight>
                <a:latin typeface="Century Gothic"/>
                <a:ea typeface="Century Gothic"/>
                <a:cs typeface="Century Gothic"/>
                <a:sym typeface="Century Gothic"/>
              </a:rPr>
              <a:t>calidad</a:t>
            </a:r>
            <a:r>
              <a:rPr lang="en-GB" sz="2000" dirty="0">
                <a:highlight>
                  <a:srgbClr val="FBF0D5"/>
                </a:highlight>
                <a:latin typeface="Century Gothic"/>
                <a:ea typeface="Century Gothic"/>
                <a:cs typeface="Century Gothic"/>
                <a:sym typeface="Century Gothic"/>
              </a:rPr>
              <a:t> = quality</a:t>
            </a:r>
            <a:endParaRPr dirty="0"/>
          </a:p>
        </p:txBody>
      </p:sp>
    </p:spTree>
    <p:extLst>
      <p:ext uri="{BB962C8B-B14F-4D97-AF65-F5344CB8AC3E}">
        <p14:creationId xmlns:p14="http://schemas.microsoft.com/office/powerpoint/2010/main" val="270568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483E84-D261-4F09-812C-9945E64E26E8}"/>
              </a:ext>
            </a:extLst>
          </p:cNvPr>
          <p:cNvSpPr>
            <a:spLocks noGrp="1"/>
          </p:cNvSpPr>
          <p:nvPr>
            <p:ph type="title"/>
          </p:nvPr>
        </p:nvSpPr>
        <p:spPr>
          <a:xfrm>
            <a:off x="-1" y="213557"/>
            <a:ext cx="7058025" cy="647577"/>
          </a:xfrm>
        </p:spPr>
        <p:txBody>
          <a:bodyPr>
            <a:noAutofit/>
          </a:bodyPr>
          <a:lstStyle/>
          <a:p>
            <a:r>
              <a:rPr lang="en-GB" sz="2400" dirty="0"/>
              <a:t>Los </a:t>
            </a:r>
            <a:r>
              <a:rPr lang="en-GB" sz="2400" dirty="0" err="1"/>
              <a:t>estudiantes</a:t>
            </a:r>
            <a:r>
              <a:rPr lang="en-GB" sz="2400" dirty="0"/>
              <a:t> </a:t>
            </a:r>
            <a:r>
              <a:rPr lang="en-GB" sz="2400" dirty="0" err="1"/>
              <a:t>hablan</a:t>
            </a:r>
            <a:r>
              <a:rPr lang="en-GB" sz="2400" dirty="0"/>
              <a:t> de las </a:t>
            </a:r>
            <a:r>
              <a:rPr lang="en-GB" sz="2400" dirty="0" err="1"/>
              <a:t>vacaciones</a:t>
            </a:r>
            <a:endParaRPr lang="en-GB" sz="2400" dirty="0"/>
          </a:p>
        </p:txBody>
      </p:sp>
      <p:sp>
        <p:nvSpPr>
          <p:cNvPr id="6" name="Google Shape;396;p11">
            <a:extLst>
              <a:ext uri="{FF2B5EF4-FFF2-40B4-BE49-F238E27FC236}">
                <a16:creationId xmlns:a16="http://schemas.microsoft.com/office/drawing/2014/main" id="{4A1B344B-7ED2-4B8D-A3F0-8C2649161A77}"/>
              </a:ext>
            </a:extLst>
          </p:cNvPr>
          <p:cNvSpPr/>
          <p:nvPr/>
        </p:nvSpPr>
        <p:spPr>
          <a:xfrm>
            <a:off x="3801519" y="1888964"/>
            <a:ext cx="3727956" cy="1449259"/>
          </a:xfrm>
          <a:prstGeom prst="wedgeRoundRectCallout">
            <a:avLst>
              <a:gd name="adj1" fmla="val -18363"/>
              <a:gd name="adj2" fmla="val 77687"/>
              <a:gd name="adj3" fmla="val 16667"/>
            </a:avLst>
          </a:prstGeom>
          <a:solidFill>
            <a:schemeClr val="accent4">
              <a:lumMod val="20000"/>
              <a:lumOff val="8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latin typeface="Century Gothic"/>
                <a:ea typeface="Century Gothic"/>
                <a:cs typeface="Century Gothic"/>
                <a:sym typeface="Century Gothic"/>
              </a:rPr>
              <a:t>She went out _____ ______ with her sister on the island ___ Lanzarote.</a:t>
            </a:r>
            <a:endParaRPr sz="2000" dirty="0">
              <a:latin typeface="Century Gothic"/>
              <a:ea typeface="Century Gothic"/>
              <a:cs typeface="Century Gothic"/>
              <a:sym typeface="Century Gothic"/>
            </a:endParaRPr>
          </a:p>
        </p:txBody>
      </p:sp>
      <p:sp>
        <p:nvSpPr>
          <p:cNvPr id="8" name="Google Shape;373;p10">
            <a:extLst>
              <a:ext uri="{FF2B5EF4-FFF2-40B4-BE49-F238E27FC236}">
                <a16:creationId xmlns:a16="http://schemas.microsoft.com/office/drawing/2014/main" id="{EBA4D7B9-BF68-4A67-AAD4-C882568B72C7}"/>
              </a:ext>
            </a:extLst>
          </p:cNvPr>
          <p:cNvSpPr txBox="1"/>
          <p:nvPr/>
        </p:nvSpPr>
        <p:spPr>
          <a:xfrm>
            <a:off x="128586" y="1012496"/>
            <a:ext cx="1206341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latin typeface="Century Gothic"/>
                <a:ea typeface="Century Gothic"/>
                <a:cs typeface="Century Gothic"/>
                <a:sym typeface="Century Gothic"/>
              </a:rPr>
              <a:t>Lee los </a:t>
            </a:r>
            <a:r>
              <a:rPr lang="en-GB" sz="2000" b="1" dirty="0" err="1">
                <a:latin typeface="Century Gothic"/>
                <a:ea typeface="Century Gothic"/>
                <a:cs typeface="Century Gothic"/>
                <a:sym typeface="Century Gothic"/>
              </a:rPr>
              <a:t>comentarios</a:t>
            </a:r>
            <a:r>
              <a:rPr lang="en-GB" sz="2000" b="1" dirty="0">
                <a:latin typeface="Century Gothic"/>
                <a:ea typeface="Century Gothic"/>
                <a:cs typeface="Century Gothic"/>
                <a:sym typeface="Century Gothic"/>
              </a:rPr>
              <a:t> </a:t>
            </a:r>
            <a:r>
              <a:rPr lang="en-GB" sz="2000" b="1" dirty="0" err="1">
                <a:latin typeface="Century Gothic"/>
                <a:ea typeface="Century Gothic"/>
                <a:cs typeface="Century Gothic"/>
                <a:sym typeface="Century Gothic"/>
              </a:rPr>
              <a:t>en</a:t>
            </a:r>
            <a:r>
              <a:rPr lang="en-GB" sz="2000" b="1" dirty="0">
                <a:latin typeface="Century Gothic"/>
                <a:ea typeface="Century Gothic"/>
                <a:cs typeface="Century Gothic"/>
                <a:sym typeface="Century Gothic"/>
              </a:rPr>
              <a:t> la </a:t>
            </a:r>
            <a:r>
              <a:rPr lang="en-GB" sz="2000" b="1" dirty="0" err="1">
                <a:latin typeface="Century Gothic"/>
                <a:ea typeface="Century Gothic"/>
                <a:cs typeface="Century Gothic"/>
                <a:sym typeface="Century Gothic"/>
              </a:rPr>
              <a:t>clase</a:t>
            </a:r>
            <a:r>
              <a:rPr lang="en-GB" sz="2000" b="1" dirty="0">
                <a:latin typeface="Century Gothic"/>
                <a:ea typeface="Century Gothic"/>
                <a:cs typeface="Century Gothic"/>
                <a:sym typeface="Century Gothic"/>
              </a:rPr>
              <a:t> de </a:t>
            </a:r>
            <a:r>
              <a:rPr lang="en-GB" sz="2000" b="1" dirty="0" err="1">
                <a:latin typeface="Century Gothic"/>
                <a:ea typeface="Century Gothic"/>
                <a:cs typeface="Century Gothic"/>
                <a:sym typeface="Century Gothic"/>
              </a:rPr>
              <a:t>inglés</a:t>
            </a:r>
            <a:r>
              <a:rPr lang="en-GB" sz="2000" b="1" dirty="0">
                <a:latin typeface="Century Gothic"/>
                <a:ea typeface="Century Gothic"/>
                <a:cs typeface="Century Gothic"/>
                <a:sym typeface="Century Gothic"/>
              </a:rPr>
              <a:t> de Lucía </a:t>
            </a:r>
            <a:r>
              <a:rPr lang="en-GB" sz="2000" b="1" dirty="0" err="1">
                <a:latin typeface="Century Gothic"/>
                <a:ea typeface="Century Gothic"/>
                <a:cs typeface="Century Gothic"/>
                <a:sym typeface="Century Gothic"/>
              </a:rPr>
              <a:t>sobre</a:t>
            </a:r>
            <a:r>
              <a:rPr lang="en-GB" sz="2000" b="1" dirty="0">
                <a:latin typeface="Century Gothic"/>
                <a:ea typeface="Century Gothic"/>
                <a:cs typeface="Century Gothic"/>
                <a:sym typeface="Century Gothic"/>
              </a:rPr>
              <a:t> las </a:t>
            </a:r>
            <a:r>
              <a:rPr lang="en-GB" sz="2000" b="1" dirty="0" err="1">
                <a:latin typeface="Century Gothic"/>
                <a:ea typeface="Century Gothic"/>
                <a:cs typeface="Century Gothic"/>
                <a:sym typeface="Century Gothic"/>
              </a:rPr>
              <a:t>vacaciones</a:t>
            </a:r>
            <a:r>
              <a:rPr lang="en-GB" sz="2000" b="1" dirty="0">
                <a:latin typeface="Century Gothic"/>
                <a:ea typeface="Century Gothic"/>
                <a:cs typeface="Century Gothic"/>
                <a:sym typeface="Century Gothic"/>
              </a:rPr>
              <a:t> de los </a:t>
            </a:r>
            <a:r>
              <a:rPr lang="en-GB" sz="2000" b="1" dirty="0" err="1">
                <a:latin typeface="Century Gothic"/>
                <a:ea typeface="Century Gothic"/>
                <a:cs typeface="Century Gothic"/>
                <a:sym typeface="Century Gothic"/>
              </a:rPr>
              <a:t>estudiantes</a:t>
            </a:r>
            <a:r>
              <a:rPr lang="en-GB" sz="2000" b="1" dirty="0">
                <a:latin typeface="Century Gothic"/>
                <a:ea typeface="Century Gothic"/>
                <a:cs typeface="Century Gothic"/>
                <a:sym typeface="Century Gothic"/>
              </a:rPr>
              <a:t>. </a:t>
            </a:r>
            <a:endParaRPr dirty="0"/>
          </a:p>
          <a:p>
            <a:pPr marL="0" marR="0" lvl="0" indent="0" algn="l" rtl="0">
              <a:spcBef>
                <a:spcPts val="0"/>
              </a:spcBef>
              <a:spcAft>
                <a:spcPts val="0"/>
              </a:spcAft>
              <a:buNone/>
            </a:pPr>
            <a:r>
              <a:rPr lang="en-GB" sz="2000" b="1" dirty="0" err="1">
                <a:latin typeface="Century Gothic"/>
                <a:ea typeface="Century Gothic"/>
                <a:cs typeface="Century Gothic"/>
                <a:sym typeface="Century Gothic"/>
              </a:rPr>
              <a:t>Completa</a:t>
            </a:r>
            <a:r>
              <a:rPr lang="en-GB" sz="2000" b="1" dirty="0">
                <a:latin typeface="Century Gothic"/>
                <a:ea typeface="Century Gothic"/>
                <a:cs typeface="Century Gothic"/>
                <a:sym typeface="Century Gothic"/>
              </a:rPr>
              <a:t> la </a:t>
            </a:r>
            <a:r>
              <a:rPr lang="en-GB" sz="2000" b="1" dirty="0" err="1">
                <a:latin typeface="Century Gothic"/>
                <a:ea typeface="Century Gothic"/>
                <a:cs typeface="Century Gothic"/>
                <a:sym typeface="Century Gothic"/>
              </a:rPr>
              <a:t>traducción</a:t>
            </a:r>
            <a:r>
              <a:rPr lang="en-GB" sz="2000" b="1" dirty="0">
                <a:latin typeface="Century Gothic"/>
                <a:ea typeface="Century Gothic"/>
                <a:cs typeface="Century Gothic"/>
                <a:sym typeface="Century Gothic"/>
              </a:rPr>
              <a:t> de las </a:t>
            </a:r>
            <a:r>
              <a:rPr lang="en-GB" sz="2000" b="1" dirty="0" err="1">
                <a:latin typeface="Century Gothic"/>
                <a:ea typeface="Century Gothic"/>
                <a:cs typeface="Century Gothic"/>
                <a:sym typeface="Century Gothic"/>
              </a:rPr>
              <a:t>frases</a:t>
            </a:r>
            <a:r>
              <a:rPr lang="en-GB" sz="2000" b="1" dirty="0">
                <a:latin typeface="Century Gothic"/>
                <a:ea typeface="Century Gothic"/>
                <a:cs typeface="Century Gothic"/>
                <a:sym typeface="Century Gothic"/>
              </a:rPr>
              <a:t> </a:t>
            </a:r>
            <a:r>
              <a:rPr lang="en-GB" sz="2000" b="1" dirty="0" err="1">
                <a:latin typeface="Century Gothic"/>
                <a:ea typeface="Century Gothic"/>
                <a:cs typeface="Century Gothic"/>
                <a:sym typeface="Century Gothic"/>
              </a:rPr>
              <a:t>en</a:t>
            </a:r>
            <a:r>
              <a:rPr lang="en-GB" sz="2000" b="1" dirty="0">
                <a:latin typeface="Century Gothic"/>
                <a:ea typeface="Century Gothic"/>
                <a:cs typeface="Century Gothic"/>
                <a:sym typeface="Century Gothic"/>
              </a:rPr>
              <a:t> </a:t>
            </a:r>
            <a:r>
              <a:rPr lang="en-GB" sz="2000" b="1" dirty="0" err="1">
                <a:latin typeface="Century Gothic"/>
                <a:ea typeface="Century Gothic"/>
                <a:cs typeface="Century Gothic"/>
                <a:sym typeface="Century Gothic"/>
              </a:rPr>
              <a:t>inglés</a:t>
            </a:r>
            <a:r>
              <a:rPr lang="en-GB" sz="2000" b="1" dirty="0">
                <a:latin typeface="Century Gothic"/>
                <a:ea typeface="Century Gothic"/>
                <a:cs typeface="Century Gothic"/>
                <a:sym typeface="Century Gothic"/>
              </a:rPr>
              <a:t> y </a:t>
            </a:r>
            <a:r>
              <a:rPr lang="en-GB" sz="2000" b="1" dirty="0" err="1">
                <a:latin typeface="Century Gothic"/>
                <a:ea typeface="Century Gothic"/>
                <a:cs typeface="Century Gothic"/>
                <a:sym typeface="Century Gothic"/>
              </a:rPr>
              <a:t>en</a:t>
            </a:r>
            <a:r>
              <a:rPr lang="en-GB" sz="2000" b="1" dirty="0">
                <a:latin typeface="Century Gothic"/>
                <a:ea typeface="Century Gothic"/>
                <a:cs typeface="Century Gothic"/>
                <a:sym typeface="Century Gothic"/>
              </a:rPr>
              <a:t> </a:t>
            </a:r>
            <a:r>
              <a:rPr lang="en-GB" sz="2000" b="1" dirty="0" err="1">
                <a:latin typeface="Century Gothic"/>
                <a:ea typeface="Century Gothic"/>
                <a:cs typeface="Century Gothic"/>
                <a:sym typeface="Century Gothic"/>
              </a:rPr>
              <a:t>español</a:t>
            </a:r>
            <a:r>
              <a:rPr lang="en-GB" sz="2000" b="1" dirty="0">
                <a:latin typeface="Century Gothic"/>
                <a:ea typeface="Century Gothic"/>
                <a:cs typeface="Century Gothic"/>
                <a:sym typeface="Century Gothic"/>
              </a:rPr>
              <a:t>. </a:t>
            </a:r>
            <a:endParaRPr sz="2000" b="0" i="0" u="none" strike="noStrike" cap="none" dirty="0">
              <a:latin typeface="Century Gothic"/>
              <a:ea typeface="Century Gothic"/>
              <a:cs typeface="Century Gothic"/>
              <a:sym typeface="Century Gothic"/>
            </a:endParaRPr>
          </a:p>
        </p:txBody>
      </p:sp>
      <p:pic>
        <p:nvPicPr>
          <p:cNvPr id="9" name="Google Shape;379;p10">
            <a:extLst>
              <a:ext uri="{FF2B5EF4-FFF2-40B4-BE49-F238E27FC236}">
                <a16:creationId xmlns:a16="http://schemas.microsoft.com/office/drawing/2014/main" id="{CE70901C-E9D2-4EA8-8450-9B994E4C8FDB}"/>
              </a:ext>
            </a:extLst>
          </p:cNvPr>
          <p:cNvPicPr preferRelativeResize="0"/>
          <p:nvPr/>
        </p:nvPicPr>
        <p:blipFill rotWithShape="1">
          <a:blip r:embed="rId3">
            <a:alphaModFix/>
          </a:blip>
          <a:srcRect/>
          <a:stretch/>
        </p:blipFill>
        <p:spPr>
          <a:xfrm>
            <a:off x="167253" y="4161183"/>
            <a:ext cx="5225754" cy="2033294"/>
          </a:xfrm>
          <a:prstGeom prst="rect">
            <a:avLst/>
          </a:prstGeom>
          <a:noFill/>
          <a:ln>
            <a:noFill/>
          </a:ln>
        </p:spPr>
      </p:pic>
      <p:sp>
        <p:nvSpPr>
          <p:cNvPr id="10" name="Google Shape;380;p10">
            <a:extLst>
              <a:ext uri="{FF2B5EF4-FFF2-40B4-BE49-F238E27FC236}">
                <a16:creationId xmlns:a16="http://schemas.microsoft.com/office/drawing/2014/main" id="{68621220-44D8-47EC-B747-86AEAE2F946A}"/>
              </a:ext>
            </a:extLst>
          </p:cNvPr>
          <p:cNvSpPr/>
          <p:nvPr/>
        </p:nvSpPr>
        <p:spPr>
          <a:xfrm>
            <a:off x="128586" y="1958433"/>
            <a:ext cx="3862882" cy="1506755"/>
          </a:xfrm>
          <a:prstGeom prst="wedgeRoundRectCallout">
            <a:avLst>
              <a:gd name="adj1" fmla="val -17616"/>
              <a:gd name="adj2" fmla="val 88872"/>
              <a:gd name="adj3" fmla="val 16667"/>
            </a:avLst>
          </a:prstGeom>
          <a:solidFill>
            <a:srgbClr val="E1EFD8"/>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latin typeface="Century Gothic"/>
                <a:ea typeface="Century Gothic"/>
                <a:cs typeface="Century Gothic"/>
                <a:sym typeface="Century Gothic"/>
              </a:rPr>
              <a:t>________ </a:t>
            </a:r>
            <a:r>
              <a:rPr lang="en-GB" sz="2000" dirty="0" err="1">
                <a:latin typeface="Century Gothic"/>
                <a:ea typeface="Century Gothic"/>
                <a:cs typeface="Century Gothic"/>
                <a:sym typeface="Century Gothic"/>
              </a:rPr>
              <a:t>todas</a:t>
            </a:r>
            <a:r>
              <a:rPr lang="en-GB" sz="2000" dirty="0">
                <a:latin typeface="Century Gothic"/>
                <a:ea typeface="Century Gothic"/>
                <a:cs typeface="Century Gothic"/>
                <a:sym typeface="Century Gothic"/>
              </a:rPr>
              <a:t> las </a:t>
            </a:r>
            <a:r>
              <a:rPr lang="en-GB" sz="2000" dirty="0" err="1">
                <a:latin typeface="Century Gothic"/>
                <a:ea typeface="Century Gothic"/>
                <a:cs typeface="Century Gothic"/>
                <a:sym typeface="Century Gothic"/>
              </a:rPr>
              <a:t>noches</a:t>
            </a:r>
            <a:r>
              <a:rPr lang="en-GB" sz="2000" dirty="0">
                <a:latin typeface="Century Gothic"/>
                <a:ea typeface="Century Gothic"/>
                <a:cs typeface="Century Gothic"/>
                <a:sym typeface="Century Gothic"/>
              </a:rPr>
              <a:t> con </a:t>
            </a:r>
            <a:r>
              <a:rPr lang="en-GB" sz="2000" dirty="0" err="1">
                <a:latin typeface="Century Gothic"/>
                <a:ea typeface="Century Gothic"/>
                <a:cs typeface="Century Gothic"/>
                <a:sym typeface="Century Gothic"/>
              </a:rPr>
              <a:t>su</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hermana</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en</a:t>
            </a:r>
            <a:r>
              <a:rPr lang="en-GB" sz="2000" dirty="0">
                <a:latin typeface="Century Gothic"/>
                <a:ea typeface="Century Gothic"/>
                <a:cs typeface="Century Gothic"/>
                <a:sym typeface="Century Gothic"/>
              </a:rPr>
              <a:t> ___ ________ de Lanzarote.</a:t>
            </a:r>
            <a:endParaRPr sz="2000" dirty="0">
              <a:latin typeface="Century Gothic"/>
              <a:ea typeface="Century Gothic"/>
              <a:cs typeface="Century Gothic"/>
              <a:sym typeface="Century Gothic"/>
            </a:endParaRPr>
          </a:p>
        </p:txBody>
      </p:sp>
      <p:sp>
        <p:nvSpPr>
          <p:cNvPr id="11" name="Google Shape;385;p10">
            <a:extLst>
              <a:ext uri="{FF2B5EF4-FFF2-40B4-BE49-F238E27FC236}">
                <a16:creationId xmlns:a16="http://schemas.microsoft.com/office/drawing/2014/main" id="{E1837EF5-BC54-42EE-9A52-EC01B2FFF277}"/>
              </a:ext>
            </a:extLst>
          </p:cNvPr>
          <p:cNvSpPr txBox="1"/>
          <p:nvPr/>
        </p:nvSpPr>
        <p:spPr>
          <a:xfrm>
            <a:off x="217448" y="2944007"/>
            <a:ext cx="327334" cy="400110"/>
          </a:xfrm>
          <a:prstGeom prst="rect">
            <a:avLst/>
          </a:prstGeom>
          <a:solidFill>
            <a:schemeClr val="accent4">
              <a:lumMod val="20000"/>
              <a:lumOff val="80000"/>
            </a:schemeClr>
          </a:solidFill>
          <a:ln>
            <a:solidFill>
              <a:schemeClr val="tx1"/>
            </a:solid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1</a:t>
            </a:r>
            <a:endParaRPr/>
          </a:p>
        </p:txBody>
      </p:sp>
      <p:sp>
        <p:nvSpPr>
          <p:cNvPr id="12" name="Google Shape;370;p10">
            <a:extLst>
              <a:ext uri="{FF2B5EF4-FFF2-40B4-BE49-F238E27FC236}">
                <a16:creationId xmlns:a16="http://schemas.microsoft.com/office/drawing/2014/main" id="{9E473140-7FF8-435B-819B-DA0381F9DD66}"/>
              </a:ext>
            </a:extLst>
          </p:cNvPr>
          <p:cNvSpPr/>
          <p:nvPr/>
        </p:nvSpPr>
        <p:spPr>
          <a:xfrm>
            <a:off x="10586808" y="258166"/>
            <a:ext cx="1341335" cy="400919"/>
          </a:xfrm>
          <a:prstGeom prst="roundRect">
            <a:avLst>
              <a:gd name="adj" fmla="val 16667"/>
            </a:avLst>
          </a:prstGeom>
          <a:solidFill>
            <a:schemeClr val="tx2"/>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escribir</a:t>
            </a:r>
            <a:endParaRPr sz="1400" b="0" i="0" u="none" strike="noStrike" cap="none">
              <a:solidFill>
                <a:srgbClr val="000000"/>
              </a:solidFill>
              <a:latin typeface="Arial"/>
              <a:ea typeface="Arial"/>
              <a:cs typeface="Arial"/>
              <a:sym typeface="Arial"/>
            </a:endParaRPr>
          </a:p>
        </p:txBody>
      </p:sp>
      <p:sp>
        <p:nvSpPr>
          <p:cNvPr id="13" name="Google Shape;343;p9">
            <a:extLst>
              <a:ext uri="{FF2B5EF4-FFF2-40B4-BE49-F238E27FC236}">
                <a16:creationId xmlns:a16="http://schemas.microsoft.com/office/drawing/2014/main" id="{87752466-C804-4C06-90D2-9DE9475145FD}"/>
              </a:ext>
            </a:extLst>
          </p:cNvPr>
          <p:cNvSpPr txBox="1"/>
          <p:nvPr/>
        </p:nvSpPr>
        <p:spPr>
          <a:xfrm>
            <a:off x="544782" y="2140581"/>
            <a:ext cx="113204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err="1">
                <a:solidFill>
                  <a:srgbClr val="F66400"/>
                </a:solidFill>
                <a:latin typeface="Century Gothic"/>
                <a:ea typeface="Century Gothic"/>
                <a:cs typeface="Century Gothic"/>
                <a:sym typeface="Century Gothic"/>
              </a:rPr>
              <a:t>Salió</a:t>
            </a:r>
            <a:endParaRPr dirty="0"/>
          </a:p>
        </p:txBody>
      </p:sp>
      <p:sp>
        <p:nvSpPr>
          <p:cNvPr id="14" name="Google Shape;343;p9">
            <a:extLst>
              <a:ext uri="{FF2B5EF4-FFF2-40B4-BE49-F238E27FC236}">
                <a16:creationId xmlns:a16="http://schemas.microsoft.com/office/drawing/2014/main" id="{2ED8C2E7-BD5F-4999-B715-E3C47DA65F15}"/>
              </a:ext>
            </a:extLst>
          </p:cNvPr>
          <p:cNvSpPr txBox="1"/>
          <p:nvPr/>
        </p:nvSpPr>
        <p:spPr>
          <a:xfrm>
            <a:off x="5665497" y="2046361"/>
            <a:ext cx="1892929"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rgbClr val="F66400"/>
                </a:solidFill>
                <a:latin typeface="Century Gothic"/>
                <a:ea typeface="Century Gothic"/>
                <a:cs typeface="Century Gothic"/>
                <a:sym typeface="Century Gothic"/>
              </a:rPr>
              <a:t>every night</a:t>
            </a:r>
            <a:endParaRPr dirty="0"/>
          </a:p>
        </p:txBody>
      </p:sp>
      <p:sp>
        <p:nvSpPr>
          <p:cNvPr id="15" name="Google Shape;343;p9">
            <a:extLst>
              <a:ext uri="{FF2B5EF4-FFF2-40B4-BE49-F238E27FC236}">
                <a16:creationId xmlns:a16="http://schemas.microsoft.com/office/drawing/2014/main" id="{9DC2A384-F6E8-4B66-87BB-6DB35685B54D}"/>
              </a:ext>
            </a:extLst>
          </p:cNvPr>
          <p:cNvSpPr txBox="1"/>
          <p:nvPr/>
        </p:nvSpPr>
        <p:spPr>
          <a:xfrm>
            <a:off x="3051766" y="2465447"/>
            <a:ext cx="113204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rgbClr val="F66400"/>
                </a:solidFill>
                <a:latin typeface="Century Gothic"/>
                <a:ea typeface="Century Gothic"/>
                <a:cs typeface="Century Gothic"/>
                <a:sym typeface="Century Gothic"/>
              </a:rPr>
              <a:t>la</a:t>
            </a:r>
            <a:endParaRPr dirty="0"/>
          </a:p>
        </p:txBody>
      </p:sp>
      <p:sp>
        <p:nvSpPr>
          <p:cNvPr id="16" name="Google Shape;343;p9">
            <a:extLst>
              <a:ext uri="{FF2B5EF4-FFF2-40B4-BE49-F238E27FC236}">
                <a16:creationId xmlns:a16="http://schemas.microsoft.com/office/drawing/2014/main" id="{FC084722-4FD9-4ED3-BEA7-B50C550FE72D}"/>
              </a:ext>
            </a:extLst>
          </p:cNvPr>
          <p:cNvSpPr txBox="1"/>
          <p:nvPr/>
        </p:nvSpPr>
        <p:spPr>
          <a:xfrm>
            <a:off x="742937" y="2761507"/>
            <a:ext cx="113204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err="1">
                <a:solidFill>
                  <a:srgbClr val="F66400"/>
                </a:solidFill>
                <a:latin typeface="Century Gothic"/>
                <a:ea typeface="Century Gothic"/>
                <a:cs typeface="Century Gothic"/>
                <a:sym typeface="Century Gothic"/>
              </a:rPr>
              <a:t>isla</a:t>
            </a:r>
            <a:endParaRPr dirty="0"/>
          </a:p>
        </p:txBody>
      </p:sp>
      <p:sp>
        <p:nvSpPr>
          <p:cNvPr id="17" name="Google Shape;343;p9">
            <a:extLst>
              <a:ext uri="{FF2B5EF4-FFF2-40B4-BE49-F238E27FC236}">
                <a16:creationId xmlns:a16="http://schemas.microsoft.com/office/drawing/2014/main" id="{DEFDACEC-E62D-4639-8F5C-36F703B35FA7}"/>
              </a:ext>
            </a:extLst>
          </p:cNvPr>
          <p:cNvSpPr txBox="1"/>
          <p:nvPr/>
        </p:nvSpPr>
        <p:spPr>
          <a:xfrm>
            <a:off x="4768568" y="2692272"/>
            <a:ext cx="113204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rgbClr val="F66400"/>
                </a:solidFill>
                <a:latin typeface="Century Gothic"/>
                <a:ea typeface="Century Gothic"/>
                <a:cs typeface="Century Gothic"/>
                <a:sym typeface="Century Gothic"/>
              </a:rPr>
              <a:t>of</a:t>
            </a:r>
            <a:endParaRPr dirty="0"/>
          </a:p>
        </p:txBody>
      </p:sp>
      <p:pic>
        <p:nvPicPr>
          <p:cNvPr id="19" name="Picture 18" descr="A puzzle pieces of different colors&#10;&#10;Description automatically generated">
            <a:extLst>
              <a:ext uri="{FF2B5EF4-FFF2-40B4-BE49-F238E27FC236}">
                <a16:creationId xmlns:a16="http://schemas.microsoft.com/office/drawing/2014/main" id="{29F80805-4EE1-4116-8836-CC8026147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55445">
            <a:off x="9644073" y="139677"/>
            <a:ext cx="795337" cy="795337"/>
          </a:xfrm>
          <a:prstGeom prst="rect">
            <a:avLst/>
          </a:prstGeom>
        </p:spPr>
      </p:pic>
      <p:sp>
        <p:nvSpPr>
          <p:cNvPr id="20" name="Google Shape;376;p10">
            <a:extLst>
              <a:ext uri="{FF2B5EF4-FFF2-40B4-BE49-F238E27FC236}">
                <a16:creationId xmlns:a16="http://schemas.microsoft.com/office/drawing/2014/main" id="{8B87C3C7-1D86-4188-A8B2-2C3F3D12AFDC}"/>
              </a:ext>
            </a:extLst>
          </p:cNvPr>
          <p:cNvSpPr/>
          <p:nvPr/>
        </p:nvSpPr>
        <p:spPr>
          <a:xfrm>
            <a:off x="8390482" y="2453104"/>
            <a:ext cx="3801518" cy="1867830"/>
          </a:xfrm>
          <a:prstGeom prst="wedgeRoundRectCallout">
            <a:avLst>
              <a:gd name="adj1" fmla="val -22790"/>
              <a:gd name="adj2" fmla="val 83601"/>
              <a:gd name="adj3" fmla="val 16667"/>
            </a:avLst>
          </a:prstGeom>
          <a:solidFill>
            <a:schemeClr val="accent6">
              <a:lumMod val="20000"/>
              <a:lumOff val="8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latin typeface="Century Gothic"/>
                <a:ea typeface="Century Gothic"/>
                <a:cs typeface="Century Gothic"/>
                <a:sym typeface="Century Gothic"/>
              </a:rPr>
              <a:t>In July ___ ________decided to go to the north of Spain. _____________, I took a direct bus to a city ___ _____ ____________ with my parents. </a:t>
            </a:r>
            <a:endParaRPr dirty="0"/>
          </a:p>
        </p:txBody>
      </p:sp>
      <p:sp>
        <p:nvSpPr>
          <p:cNvPr id="21" name="Google Shape;381;p10">
            <a:extLst>
              <a:ext uri="{FF2B5EF4-FFF2-40B4-BE49-F238E27FC236}">
                <a16:creationId xmlns:a16="http://schemas.microsoft.com/office/drawing/2014/main" id="{D1C9A1DE-8E76-460D-B13B-7614B85E4640}"/>
              </a:ext>
            </a:extLst>
          </p:cNvPr>
          <p:cNvSpPr/>
          <p:nvPr/>
        </p:nvSpPr>
        <p:spPr>
          <a:xfrm>
            <a:off x="5432107" y="4024949"/>
            <a:ext cx="3801518" cy="1867830"/>
          </a:xfrm>
          <a:prstGeom prst="wedgeRoundRectCallout">
            <a:avLst>
              <a:gd name="adj1" fmla="val -70521"/>
              <a:gd name="adj2" fmla="val -13545"/>
              <a:gd name="adj3" fmla="val 16667"/>
            </a:avLst>
          </a:prstGeom>
          <a:solidFill>
            <a:srgbClr val="FBE4D4"/>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err="1">
                <a:latin typeface="Century Gothic"/>
                <a:ea typeface="Century Gothic"/>
                <a:cs typeface="Century Gothic"/>
                <a:sym typeface="Century Gothic"/>
              </a:rPr>
              <a:t>En</a:t>
            </a:r>
            <a:r>
              <a:rPr lang="en-GB" sz="2000" dirty="0">
                <a:latin typeface="Century Gothic"/>
                <a:ea typeface="Century Gothic"/>
                <a:cs typeface="Century Gothic"/>
                <a:sym typeface="Century Gothic"/>
              </a:rPr>
              <a:t> _____ mi </a:t>
            </a:r>
            <a:r>
              <a:rPr lang="en-GB" sz="2000" dirty="0" err="1">
                <a:latin typeface="Century Gothic"/>
                <a:ea typeface="Century Gothic"/>
                <a:cs typeface="Century Gothic"/>
                <a:sym typeface="Century Gothic"/>
              </a:rPr>
              <a:t>hermano</a:t>
            </a:r>
            <a:r>
              <a:rPr lang="en-GB" sz="2000" dirty="0">
                <a:latin typeface="Century Gothic"/>
                <a:ea typeface="Century Gothic"/>
                <a:cs typeface="Century Gothic"/>
                <a:sym typeface="Century Gothic"/>
              </a:rPr>
              <a:t> __________ </a:t>
            </a:r>
            <a:r>
              <a:rPr lang="en-GB" sz="2000" dirty="0" err="1">
                <a:latin typeface="Century Gothic"/>
                <a:ea typeface="Century Gothic"/>
                <a:cs typeface="Century Gothic"/>
                <a:sym typeface="Century Gothic"/>
              </a:rPr>
              <a:t>ir</a:t>
            </a:r>
            <a:r>
              <a:rPr lang="en-GB" sz="2000" dirty="0">
                <a:latin typeface="Century Gothic"/>
                <a:ea typeface="Century Gothic"/>
                <a:cs typeface="Century Gothic"/>
                <a:sym typeface="Century Gothic"/>
              </a:rPr>
              <a:t> al </a:t>
            </a:r>
            <a:r>
              <a:rPr lang="en-GB" sz="2000" dirty="0" err="1">
                <a:latin typeface="Century Gothic"/>
                <a:ea typeface="Century Gothic"/>
                <a:cs typeface="Century Gothic"/>
                <a:sym typeface="Century Gothic"/>
              </a:rPr>
              <a:t>norte</a:t>
            </a:r>
            <a:r>
              <a:rPr lang="en-GB" sz="2000" dirty="0">
                <a:latin typeface="Century Gothic"/>
                <a:ea typeface="Century Gothic"/>
                <a:cs typeface="Century Gothic"/>
                <a:sym typeface="Century Gothic"/>
              </a:rPr>
              <a:t> de </a:t>
            </a:r>
            <a:r>
              <a:rPr lang="en-GB" sz="2000" dirty="0" err="1">
                <a:latin typeface="Century Gothic"/>
                <a:ea typeface="Century Gothic"/>
                <a:cs typeface="Century Gothic"/>
                <a:sym typeface="Century Gothic"/>
              </a:rPr>
              <a:t>España</a:t>
            </a:r>
            <a:r>
              <a:rPr lang="en-GB" sz="2000" dirty="0">
                <a:latin typeface="Century Gothic"/>
                <a:ea typeface="Century Gothic"/>
                <a:cs typeface="Century Gothic"/>
                <a:sym typeface="Century Gothic"/>
              </a:rPr>
              <a:t>. Sin embargo, </a:t>
            </a:r>
            <a:r>
              <a:rPr lang="en-GB" sz="2000" dirty="0" err="1">
                <a:latin typeface="Century Gothic"/>
                <a:ea typeface="Century Gothic"/>
                <a:cs typeface="Century Gothic"/>
                <a:sym typeface="Century Gothic"/>
              </a:rPr>
              <a:t>yo</a:t>
            </a:r>
            <a:r>
              <a:rPr lang="en-GB" sz="2000" dirty="0">
                <a:latin typeface="Century Gothic"/>
                <a:ea typeface="Century Gothic"/>
                <a:cs typeface="Century Gothic"/>
                <a:sym typeface="Century Gothic"/>
              </a:rPr>
              <a:t> _______ un </a:t>
            </a:r>
            <a:r>
              <a:rPr lang="en-GB" sz="2000" dirty="0" err="1">
                <a:latin typeface="Century Gothic"/>
                <a:ea typeface="Century Gothic"/>
                <a:cs typeface="Century Gothic"/>
                <a:sym typeface="Century Gothic"/>
              </a:rPr>
              <a:t>autobús</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directo</a:t>
            </a:r>
            <a:r>
              <a:rPr lang="en-GB" sz="2000" dirty="0">
                <a:latin typeface="Century Gothic"/>
                <a:ea typeface="Century Gothic"/>
                <a:cs typeface="Century Gothic"/>
                <a:sym typeface="Century Gothic"/>
              </a:rPr>
              <a:t> a _____ ___________ </a:t>
            </a:r>
            <a:r>
              <a:rPr lang="en-GB" sz="2000" dirty="0" err="1">
                <a:latin typeface="Century Gothic"/>
                <a:ea typeface="Century Gothic"/>
                <a:cs typeface="Century Gothic"/>
                <a:sym typeface="Century Gothic"/>
              </a:rPr>
              <a:t>en</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el</a:t>
            </a:r>
            <a:r>
              <a:rPr lang="en-GB" sz="2000" dirty="0">
                <a:latin typeface="Century Gothic"/>
                <a:ea typeface="Century Gothic"/>
                <a:cs typeface="Century Gothic"/>
                <a:sym typeface="Century Gothic"/>
              </a:rPr>
              <a:t> sur con mis padres.</a:t>
            </a:r>
            <a:endParaRPr dirty="0"/>
          </a:p>
        </p:txBody>
      </p:sp>
      <p:sp>
        <p:nvSpPr>
          <p:cNvPr id="22" name="Google Shape;386;p10">
            <a:extLst>
              <a:ext uri="{FF2B5EF4-FFF2-40B4-BE49-F238E27FC236}">
                <a16:creationId xmlns:a16="http://schemas.microsoft.com/office/drawing/2014/main" id="{22EAA8FD-EA19-4D96-94C0-B55767097B3A}"/>
              </a:ext>
            </a:extLst>
          </p:cNvPr>
          <p:cNvSpPr txBox="1"/>
          <p:nvPr/>
        </p:nvSpPr>
        <p:spPr>
          <a:xfrm>
            <a:off x="5582160" y="5645449"/>
            <a:ext cx="327334" cy="400110"/>
          </a:xfrm>
          <a:prstGeom prst="rect">
            <a:avLst/>
          </a:prstGeom>
          <a:solidFill>
            <a:srgbClr val="DDEAF6"/>
          </a:solidFill>
          <a:ln>
            <a:solidFill>
              <a:schemeClr val="tx1"/>
            </a:solid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2</a:t>
            </a:r>
            <a:endParaRPr/>
          </a:p>
        </p:txBody>
      </p:sp>
      <p:sp>
        <p:nvSpPr>
          <p:cNvPr id="23" name="Google Shape;343;p9">
            <a:extLst>
              <a:ext uri="{FF2B5EF4-FFF2-40B4-BE49-F238E27FC236}">
                <a16:creationId xmlns:a16="http://schemas.microsoft.com/office/drawing/2014/main" id="{4B5A0DC4-FA8F-43D9-940C-97C1F7468E73}"/>
              </a:ext>
            </a:extLst>
          </p:cNvPr>
          <p:cNvSpPr txBox="1"/>
          <p:nvPr/>
        </p:nvSpPr>
        <p:spPr>
          <a:xfrm>
            <a:off x="6345274" y="3951302"/>
            <a:ext cx="113204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err="1">
                <a:solidFill>
                  <a:srgbClr val="F66400"/>
                </a:solidFill>
                <a:latin typeface="Century Gothic"/>
                <a:ea typeface="Century Gothic"/>
                <a:cs typeface="Century Gothic"/>
                <a:sym typeface="Century Gothic"/>
              </a:rPr>
              <a:t>julio</a:t>
            </a:r>
            <a:endParaRPr dirty="0"/>
          </a:p>
        </p:txBody>
      </p:sp>
      <p:sp>
        <p:nvSpPr>
          <p:cNvPr id="24" name="Google Shape;343;p9">
            <a:extLst>
              <a:ext uri="{FF2B5EF4-FFF2-40B4-BE49-F238E27FC236}">
                <a16:creationId xmlns:a16="http://schemas.microsoft.com/office/drawing/2014/main" id="{7D3D39E1-2030-4B96-B0B9-EE97F4F8CFFF}"/>
              </a:ext>
            </a:extLst>
          </p:cNvPr>
          <p:cNvSpPr txBox="1"/>
          <p:nvPr/>
        </p:nvSpPr>
        <p:spPr>
          <a:xfrm>
            <a:off x="9344776" y="2404435"/>
            <a:ext cx="1892929"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rgbClr val="F66400"/>
                </a:solidFill>
                <a:latin typeface="Century Gothic"/>
                <a:ea typeface="Century Gothic"/>
                <a:cs typeface="Century Gothic"/>
                <a:sym typeface="Century Gothic"/>
              </a:rPr>
              <a:t>my brother</a:t>
            </a:r>
            <a:endParaRPr dirty="0"/>
          </a:p>
        </p:txBody>
      </p:sp>
      <p:sp>
        <p:nvSpPr>
          <p:cNvPr id="25" name="Google Shape;343;p9">
            <a:extLst>
              <a:ext uri="{FF2B5EF4-FFF2-40B4-BE49-F238E27FC236}">
                <a16:creationId xmlns:a16="http://schemas.microsoft.com/office/drawing/2014/main" id="{804909D4-407A-4454-83B9-0344C37A3BDF}"/>
              </a:ext>
            </a:extLst>
          </p:cNvPr>
          <p:cNvSpPr txBox="1"/>
          <p:nvPr/>
        </p:nvSpPr>
        <p:spPr>
          <a:xfrm>
            <a:off x="5909494" y="4284585"/>
            <a:ext cx="1299283"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err="1">
                <a:solidFill>
                  <a:srgbClr val="F66400"/>
                </a:solidFill>
                <a:latin typeface="Century Gothic"/>
                <a:ea typeface="Century Gothic"/>
                <a:cs typeface="Century Gothic"/>
                <a:sym typeface="Century Gothic"/>
              </a:rPr>
              <a:t>decidió</a:t>
            </a:r>
            <a:endParaRPr dirty="0"/>
          </a:p>
        </p:txBody>
      </p:sp>
      <p:sp>
        <p:nvSpPr>
          <p:cNvPr id="26" name="Google Shape;343;p9">
            <a:extLst>
              <a:ext uri="{FF2B5EF4-FFF2-40B4-BE49-F238E27FC236}">
                <a16:creationId xmlns:a16="http://schemas.microsoft.com/office/drawing/2014/main" id="{56ACAB13-F828-406F-A3A2-375E800EEF23}"/>
              </a:ext>
            </a:extLst>
          </p:cNvPr>
          <p:cNvSpPr txBox="1"/>
          <p:nvPr/>
        </p:nvSpPr>
        <p:spPr>
          <a:xfrm>
            <a:off x="9072563" y="2979563"/>
            <a:ext cx="1638299"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rgbClr val="F66400"/>
                </a:solidFill>
                <a:latin typeface="Century Gothic"/>
                <a:ea typeface="Century Gothic"/>
                <a:cs typeface="Century Gothic"/>
                <a:sym typeface="Century Gothic"/>
              </a:rPr>
              <a:t>However</a:t>
            </a:r>
            <a:endParaRPr dirty="0"/>
          </a:p>
        </p:txBody>
      </p:sp>
      <p:sp>
        <p:nvSpPr>
          <p:cNvPr id="27" name="Google Shape;343;p9">
            <a:extLst>
              <a:ext uri="{FF2B5EF4-FFF2-40B4-BE49-F238E27FC236}">
                <a16:creationId xmlns:a16="http://schemas.microsoft.com/office/drawing/2014/main" id="{79694D20-0944-4F03-BB65-C648E68BEB12}"/>
              </a:ext>
            </a:extLst>
          </p:cNvPr>
          <p:cNvSpPr txBox="1"/>
          <p:nvPr/>
        </p:nvSpPr>
        <p:spPr>
          <a:xfrm>
            <a:off x="5740153" y="4844306"/>
            <a:ext cx="113204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err="1">
                <a:solidFill>
                  <a:srgbClr val="F66400"/>
                </a:solidFill>
                <a:latin typeface="Century Gothic"/>
                <a:ea typeface="Century Gothic"/>
                <a:cs typeface="Century Gothic"/>
                <a:sym typeface="Century Gothic"/>
              </a:rPr>
              <a:t>cogí</a:t>
            </a:r>
            <a:endParaRPr dirty="0"/>
          </a:p>
        </p:txBody>
      </p:sp>
      <p:sp>
        <p:nvSpPr>
          <p:cNvPr id="28" name="Google Shape;343;p9">
            <a:extLst>
              <a:ext uri="{FF2B5EF4-FFF2-40B4-BE49-F238E27FC236}">
                <a16:creationId xmlns:a16="http://schemas.microsoft.com/office/drawing/2014/main" id="{F6160540-7B31-46FF-A48D-01F8AC77ED89}"/>
              </a:ext>
            </a:extLst>
          </p:cNvPr>
          <p:cNvSpPr txBox="1"/>
          <p:nvPr/>
        </p:nvSpPr>
        <p:spPr>
          <a:xfrm>
            <a:off x="5891159" y="5201546"/>
            <a:ext cx="2499323"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rgbClr val="F66400"/>
                </a:solidFill>
                <a:latin typeface="Century Gothic"/>
                <a:ea typeface="Century Gothic"/>
                <a:cs typeface="Century Gothic"/>
                <a:sym typeface="Century Gothic"/>
              </a:rPr>
              <a:t>una ciudad</a:t>
            </a:r>
            <a:endParaRPr dirty="0"/>
          </a:p>
        </p:txBody>
      </p:sp>
      <p:sp>
        <p:nvSpPr>
          <p:cNvPr id="29" name="Google Shape;343;p9">
            <a:extLst>
              <a:ext uri="{FF2B5EF4-FFF2-40B4-BE49-F238E27FC236}">
                <a16:creationId xmlns:a16="http://schemas.microsoft.com/office/drawing/2014/main" id="{97178C56-5007-4DCA-AC46-E4233B741CB1}"/>
              </a:ext>
            </a:extLst>
          </p:cNvPr>
          <p:cNvSpPr txBox="1"/>
          <p:nvPr/>
        </p:nvSpPr>
        <p:spPr>
          <a:xfrm>
            <a:off x="11257475" y="3303931"/>
            <a:ext cx="113204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rgbClr val="F66400"/>
                </a:solidFill>
                <a:latin typeface="Century Gothic"/>
                <a:ea typeface="Century Gothic"/>
                <a:cs typeface="Century Gothic"/>
                <a:sym typeface="Century Gothic"/>
              </a:rPr>
              <a:t>in</a:t>
            </a:r>
            <a:endParaRPr dirty="0"/>
          </a:p>
        </p:txBody>
      </p:sp>
      <p:sp>
        <p:nvSpPr>
          <p:cNvPr id="30" name="Google Shape;343;p9">
            <a:extLst>
              <a:ext uri="{FF2B5EF4-FFF2-40B4-BE49-F238E27FC236}">
                <a16:creationId xmlns:a16="http://schemas.microsoft.com/office/drawing/2014/main" id="{2DFAD759-0648-4738-8F44-2688B5040048}"/>
              </a:ext>
            </a:extLst>
          </p:cNvPr>
          <p:cNvSpPr txBox="1"/>
          <p:nvPr/>
        </p:nvSpPr>
        <p:spPr>
          <a:xfrm>
            <a:off x="8687234" y="3617113"/>
            <a:ext cx="2005950"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rgbClr val="F66400"/>
                </a:solidFill>
                <a:latin typeface="Century Gothic"/>
                <a:ea typeface="Century Gothic"/>
                <a:cs typeface="Century Gothic"/>
                <a:sym typeface="Century Gothic"/>
              </a:rPr>
              <a:t>the    south</a:t>
            </a:r>
            <a:endParaRPr dirty="0"/>
          </a:p>
        </p:txBody>
      </p:sp>
    </p:spTree>
    <p:extLst>
      <p:ext uri="{BB962C8B-B14F-4D97-AF65-F5344CB8AC3E}">
        <p14:creationId xmlns:p14="http://schemas.microsoft.com/office/powerpoint/2010/main" val="221742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483E84-D261-4F09-812C-9945E64E26E8}"/>
              </a:ext>
            </a:extLst>
          </p:cNvPr>
          <p:cNvSpPr>
            <a:spLocks noGrp="1"/>
          </p:cNvSpPr>
          <p:nvPr>
            <p:ph type="title"/>
          </p:nvPr>
        </p:nvSpPr>
        <p:spPr>
          <a:xfrm>
            <a:off x="-1" y="213557"/>
            <a:ext cx="7058025" cy="647577"/>
          </a:xfrm>
        </p:spPr>
        <p:txBody>
          <a:bodyPr>
            <a:noAutofit/>
          </a:bodyPr>
          <a:lstStyle/>
          <a:p>
            <a:r>
              <a:rPr lang="en-GB" sz="2400" dirty="0"/>
              <a:t>Los </a:t>
            </a:r>
            <a:r>
              <a:rPr lang="en-GB" sz="2400" dirty="0" err="1"/>
              <a:t>estudiantes</a:t>
            </a:r>
            <a:r>
              <a:rPr lang="en-GB" sz="2400" dirty="0"/>
              <a:t> </a:t>
            </a:r>
            <a:r>
              <a:rPr lang="en-GB" sz="2400" dirty="0" err="1"/>
              <a:t>hablan</a:t>
            </a:r>
            <a:r>
              <a:rPr lang="en-GB" sz="2400" dirty="0"/>
              <a:t> de las </a:t>
            </a:r>
            <a:r>
              <a:rPr lang="en-GB" sz="2400" dirty="0" err="1"/>
              <a:t>vacaciones</a:t>
            </a:r>
            <a:endParaRPr lang="en-GB" sz="2400" dirty="0"/>
          </a:p>
        </p:txBody>
      </p:sp>
      <p:pic>
        <p:nvPicPr>
          <p:cNvPr id="8" name="Google Shape;379;p10">
            <a:extLst>
              <a:ext uri="{FF2B5EF4-FFF2-40B4-BE49-F238E27FC236}">
                <a16:creationId xmlns:a16="http://schemas.microsoft.com/office/drawing/2014/main" id="{19834EE8-CDC3-4B7F-A64D-46FB3981F18E}"/>
              </a:ext>
            </a:extLst>
          </p:cNvPr>
          <p:cNvPicPr preferRelativeResize="0"/>
          <p:nvPr/>
        </p:nvPicPr>
        <p:blipFill rotWithShape="1">
          <a:blip r:embed="rId3">
            <a:alphaModFix/>
          </a:blip>
          <a:srcRect/>
          <a:stretch/>
        </p:blipFill>
        <p:spPr>
          <a:xfrm>
            <a:off x="181528" y="4306622"/>
            <a:ext cx="5225754" cy="2033294"/>
          </a:xfrm>
          <a:prstGeom prst="rect">
            <a:avLst/>
          </a:prstGeom>
          <a:noFill/>
          <a:ln>
            <a:noFill/>
          </a:ln>
        </p:spPr>
      </p:pic>
      <p:sp>
        <p:nvSpPr>
          <p:cNvPr id="15" name="Google Shape;373;p10">
            <a:extLst>
              <a:ext uri="{FF2B5EF4-FFF2-40B4-BE49-F238E27FC236}">
                <a16:creationId xmlns:a16="http://schemas.microsoft.com/office/drawing/2014/main" id="{C4059901-C13C-497F-8366-991844CE6014}"/>
              </a:ext>
            </a:extLst>
          </p:cNvPr>
          <p:cNvSpPr txBox="1"/>
          <p:nvPr/>
        </p:nvSpPr>
        <p:spPr>
          <a:xfrm>
            <a:off x="128586" y="1012496"/>
            <a:ext cx="1206341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err="1">
                <a:latin typeface="Century Gothic"/>
                <a:ea typeface="Century Gothic"/>
                <a:cs typeface="Century Gothic"/>
                <a:sym typeface="Century Gothic"/>
              </a:rPr>
              <a:t>Ahora</a:t>
            </a:r>
            <a:r>
              <a:rPr lang="en-GB" sz="2000" b="1" dirty="0">
                <a:latin typeface="Century Gothic"/>
                <a:ea typeface="Century Gothic"/>
                <a:cs typeface="Century Gothic"/>
                <a:sym typeface="Century Gothic"/>
              </a:rPr>
              <a:t> traduce </a:t>
            </a:r>
            <a:r>
              <a:rPr lang="en-GB" sz="2000" b="1" dirty="0" err="1">
                <a:latin typeface="Century Gothic"/>
                <a:ea typeface="Century Gothic"/>
                <a:cs typeface="Century Gothic"/>
                <a:sym typeface="Century Gothic"/>
              </a:rPr>
              <a:t>estos</a:t>
            </a:r>
            <a:r>
              <a:rPr lang="en-GB" sz="2000" b="1" dirty="0">
                <a:latin typeface="Century Gothic"/>
                <a:ea typeface="Century Gothic"/>
                <a:cs typeface="Century Gothic"/>
                <a:sym typeface="Century Gothic"/>
              </a:rPr>
              <a:t> </a:t>
            </a:r>
            <a:r>
              <a:rPr lang="en-GB" sz="2000" b="1" dirty="0" err="1">
                <a:latin typeface="Century Gothic"/>
                <a:ea typeface="Century Gothic"/>
                <a:cs typeface="Century Gothic"/>
                <a:sym typeface="Century Gothic"/>
              </a:rPr>
              <a:t>comentarios</a:t>
            </a:r>
            <a:r>
              <a:rPr lang="en-GB" sz="2000" b="1" dirty="0">
                <a:latin typeface="Century Gothic"/>
                <a:ea typeface="Century Gothic"/>
                <a:cs typeface="Century Gothic"/>
                <a:sym typeface="Century Gothic"/>
              </a:rPr>
              <a:t>.  Escribe </a:t>
            </a:r>
            <a:r>
              <a:rPr lang="en-GB" sz="2000" b="1" dirty="0" err="1">
                <a:latin typeface="Century Gothic"/>
                <a:ea typeface="Century Gothic"/>
                <a:cs typeface="Century Gothic"/>
                <a:sym typeface="Century Gothic"/>
              </a:rPr>
              <a:t>en</a:t>
            </a:r>
            <a:r>
              <a:rPr lang="en-GB" sz="2000" b="1" dirty="0">
                <a:latin typeface="Century Gothic"/>
                <a:ea typeface="Century Gothic"/>
                <a:cs typeface="Century Gothic"/>
                <a:sym typeface="Century Gothic"/>
              </a:rPr>
              <a:t> </a:t>
            </a:r>
            <a:r>
              <a:rPr lang="en-GB" sz="2000" b="1" dirty="0" err="1">
                <a:latin typeface="Century Gothic"/>
                <a:ea typeface="Century Gothic"/>
                <a:cs typeface="Century Gothic"/>
                <a:sym typeface="Century Gothic"/>
              </a:rPr>
              <a:t>español</a:t>
            </a:r>
            <a:r>
              <a:rPr lang="en-GB" sz="2000" b="1" dirty="0">
                <a:latin typeface="Century Gothic"/>
                <a:ea typeface="Century Gothic"/>
                <a:cs typeface="Century Gothic"/>
                <a:sym typeface="Century Gothic"/>
              </a:rPr>
              <a:t>.</a:t>
            </a:r>
            <a:endParaRPr sz="2000" b="0" i="0" u="none" strike="noStrike" cap="none" dirty="0">
              <a:latin typeface="Century Gothic"/>
              <a:ea typeface="Century Gothic"/>
              <a:cs typeface="Century Gothic"/>
              <a:sym typeface="Century Gothic"/>
            </a:endParaRPr>
          </a:p>
        </p:txBody>
      </p:sp>
      <p:sp>
        <p:nvSpPr>
          <p:cNvPr id="16" name="Google Shape;375;p10">
            <a:extLst>
              <a:ext uri="{FF2B5EF4-FFF2-40B4-BE49-F238E27FC236}">
                <a16:creationId xmlns:a16="http://schemas.microsoft.com/office/drawing/2014/main" id="{FB338114-1B3A-4DB9-844E-A855CE59246F}"/>
              </a:ext>
            </a:extLst>
          </p:cNvPr>
          <p:cNvSpPr/>
          <p:nvPr/>
        </p:nvSpPr>
        <p:spPr>
          <a:xfrm>
            <a:off x="167253" y="1563927"/>
            <a:ext cx="3601844" cy="1393903"/>
          </a:xfrm>
          <a:prstGeom prst="wedgeRoundRectCallout">
            <a:avLst>
              <a:gd name="adj1" fmla="val -21723"/>
              <a:gd name="adj2" fmla="val 131425"/>
              <a:gd name="adj3" fmla="val 16667"/>
            </a:avLst>
          </a:prstGeom>
          <a:solidFill>
            <a:srgbClr val="FFF2CC"/>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latin typeface="Century Gothic"/>
                <a:ea typeface="Century Gothic"/>
                <a:cs typeface="Century Gothic"/>
                <a:sym typeface="Century Gothic"/>
              </a:rPr>
              <a:t>One day I lost my train ticket on the beach.</a:t>
            </a:r>
            <a:endParaRPr dirty="0"/>
          </a:p>
        </p:txBody>
      </p:sp>
      <p:sp>
        <p:nvSpPr>
          <p:cNvPr id="17" name="Google Shape;387;p10">
            <a:extLst>
              <a:ext uri="{FF2B5EF4-FFF2-40B4-BE49-F238E27FC236}">
                <a16:creationId xmlns:a16="http://schemas.microsoft.com/office/drawing/2014/main" id="{1CE3234D-DE5F-42C1-AC32-D9AF913B02CE}"/>
              </a:ext>
            </a:extLst>
          </p:cNvPr>
          <p:cNvSpPr txBox="1"/>
          <p:nvPr/>
        </p:nvSpPr>
        <p:spPr>
          <a:xfrm>
            <a:off x="316828" y="2457012"/>
            <a:ext cx="327334" cy="400110"/>
          </a:xfrm>
          <a:prstGeom prst="rect">
            <a:avLst/>
          </a:prstGeom>
          <a:solidFill>
            <a:srgbClr val="DDEAF6"/>
          </a:solidFill>
          <a:ln>
            <a:solidFill>
              <a:schemeClr val="tx1"/>
            </a:solid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3</a:t>
            </a:r>
            <a:endParaRPr/>
          </a:p>
        </p:txBody>
      </p:sp>
      <p:sp>
        <p:nvSpPr>
          <p:cNvPr id="18" name="Google Shape;378;p10">
            <a:extLst>
              <a:ext uri="{FF2B5EF4-FFF2-40B4-BE49-F238E27FC236}">
                <a16:creationId xmlns:a16="http://schemas.microsoft.com/office/drawing/2014/main" id="{4787B083-7568-42FD-A47F-301A012A7799}"/>
              </a:ext>
            </a:extLst>
          </p:cNvPr>
          <p:cNvSpPr/>
          <p:nvPr/>
        </p:nvSpPr>
        <p:spPr>
          <a:xfrm>
            <a:off x="4567097" y="2005781"/>
            <a:ext cx="2998826" cy="1603971"/>
          </a:xfrm>
          <a:prstGeom prst="wedgeRoundRectCallout">
            <a:avLst>
              <a:gd name="adj1" fmla="val -85945"/>
              <a:gd name="adj2" fmla="val 129142"/>
              <a:gd name="adj3" fmla="val 16667"/>
            </a:avLst>
          </a:prstGeom>
          <a:solidFill>
            <a:srgbClr val="EDEDED"/>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He offered to help in/at a concert but he didn’t meet famous people.</a:t>
            </a:r>
            <a:endParaRPr dirty="0"/>
          </a:p>
        </p:txBody>
      </p:sp>
      <p:sp>
        <p:nvSpPr>
          <p:cNvPr id="19" name="Google Shape;388;p10">
            <a:extLst>
              <a:ext uri="{FF2B5EF4-FFF2-40B4-BE49-F238E27FC236}">
                <a16:creationId xmlns:a16="http://schemas.microsoft.com/office/drawing/2014/main" id="{E87BD51C-8419-4CF2-BFC8-9655E7C9528E}"/>
              </a:ext>
            </a:extLst>
          </p:cNvPr>
          <p:cNvSpPr txBox="1"/>
          <p:nvPr/>
        </p:nvSpPr>
        <p:spPr>
          <a:xfrm>
            <a:off x="4609309" y="2994701"/>
            <a:ext cx="327334" cy="400110"/>
          </a:xfrm>
          <a:prstGeom prst="rect">
            <a:avLst/>
          </a:prstGeom>
          <a:solidFill>
            <a:schemeClr val="accent1">
              <a:lumMod val="20000"/>
              <a:lumOff val="80000"/>
            </a:schemeClr>
          </a:solidFill>
          <a:ln>
            <a:solidFill>
              <a:schemeClr val="tx1"/>
            </a:solid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4</a:t>
            </a:r>
            <a:endParaRPr/>
          </a:p>
        </p:txBody>
      </p:sp>
      <p:sp>
        <p:nvSpPr>
          <p:cNvPr id="20" name="Google Shape;377;p10">
            <a:extLst>
              <a:ext uri="{FF2B5EF4-FFF2-40B4-BE49-F238E27FC236}">
                <a16:creationId xmlns:a16="http://schemas.microsoft.com/office/drawing/2014/main" id="{C76CC41C-DA69-4FED-8BD0-D58A2FE1B1A0}"/>
              </a:ext>
            </a:extLst>
          </p:cNvPr>
          <p:cNvSpPr/>
          <p:nvPr/>
        </p:nvSpPr>
        <p:spPr>
          <a:xfrm>
            <a:off x="6096000" y="4111808"/>
            <a:ext cx="3601844" cy="1867830"/>
          </a:xfrm>
          <a:prstGeom prst="wedgeRoundRectCallout">
            <a:avLst>
              <a:gd name="adj1" fmla="val -76531"/>
              <a:gd name="adj2" fmla="val 24407"/>
              <a:gd name="adj3" fmla="val 16667"/>
            </a:avLst>
          </a:prstGeom>
          <a:solidFill>
            <a:srgbClr val="D8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I discovered many areas with a good atmosphere so I went with a friend.</a:t>
            </a:r>
            <a:endParaRPr sz="2000">
              <a:latin typeface="Century Gothic"/>
              <a:ea typeface="Century Gothic"/>
              <a:cs typeface="Century Gothic"/>
              <a:sym typeface="Century Gothic"/>
            </a:endParaRPr>
          </a:p>
        </p:txBody>
      </p:sp>
      <p:sp>
        <p:nvSpPr>
          <p:cNvPr id="21" name="Google Shape;389;p10">
            <a:extLst>
              <a:ext uri="{FF2B5EF4-FFF2-40B4-BE49-F238E27FC236}">
                <a16:creationId xmlns:a16="http://schemas.microsoft.com/office/drawing/2014/main" id="{CDF556FF-D3CD-4BFC-8527-084B09816BA7}"/>
              </a:ext>
            </a:extLst>
          </p:cNvPr>
          <p:cNvSpPr txBox="1"/>
          <p:nvPr/>
        </p:nvSpPr>
        <p:spPr>
          <a:xfrm>
            <a:off x="6192904" y="5457675"/>
            <a:ext cx="327334" cy="400110"/>
          </a:xfrm>
          <a:prstGeom prst="rect">
            <a:avLst/>
          </a:prstGeom>
          <a:solidFill>
            <a:schemeClr val="accent4">
              <a:lumMod val="75000"/>
            </a:schemeClr>
          </a:solidFill>
          <a:ln>
            <a:solidFill>
              <a:schemeClr val="tx1"/>
            </a:solid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5</a:t>
            </a:r>
            <a:endParaRPr/>
          </a:p>
        </p:txBody>
      </p:sp>
      <p:sp>
        <p:nvSpPr>
          <p:cNvPr id="22" name="Google Shape;370;p10">
            <a:extLst>
              <a:ext uri="{FF2B5EF4-FFF2-40B4-BE49-F238E27FC236}">
                <a16:creationId xmlns:a16="http://schemas.microsoft.com/office/drawing/2014/main" id="{29273582-AF62-41ED-8FFF-3AA888552BC2}"/>
              </a:ext>
            </a:extLst>
          </p:cNvPr>
          <p:cNvSpPr/>
          <p:nvPr/>
        </p:nvSpPr>
        <p:spPr>
          <a:xfrm>
            <a:off x="10586808" y="258166"/>
            <a:ext cx="1341335" cy="400919"/>
          </a:xfrm>
          <a:prstGeom prst="roundRect">
            <a:avLst>
              <a:gd name="adj" fmla="val 16667"/>
            </a:avLst>
          </a:prstGeom>
          <a:solidFill>
            <a:schemeClr val="tx2"/>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escribir</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32119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483E84-D261-4F09-812C-9945E64E26E8}"/>
              </a:ext>
            </a:extLst>
          </p:cNvPr>
          <p:cNvSpPr>
            <a:spLocks noGrp="1"/>
          </p:cNvSpPr>
          <p:nvPr>
            <p:ph type="title"/>
          </p:nvPr>
        </p:nvSpPr>
        <p:spPr>
          <a:xfrm>
            <a:off x="-1" y="213557"/>
            <a:ext cx="7058025" cy="647577"/>
          </a:xfrm>
        </p:spPr>
        <p:txBody>
          <a:bodyPr>
            <a:noAutofit/>
          </a:bodyPr>
          <a:lstStyle/>
          <a:p>
            <a:r>
              <a:rPr lang="en-GB" sz="2400" dirty="0"/>
              <a:t>Los </a:t>
            </a:r>
            <a:r>
              <a:rPr lang="en-GB" sz="2400" dirty="0" err="1"/>
              <a:t>estudiantes</a:t>
            </a:r>
            <a:r>
              <a:rPr lang="en-GB" sz="2400" dirty="0"/>
              <a:t> </a:t>
            </a:r>
            <a:r>
              <a:rPr lang="en-GB" sz="2400" dirty="0" err="1"/>
              <a:t>hablan</a:t>
            </a:r>
            <a:r>
              <a:rPr lang="en-GB" sz="2400" dirty="0"/>
              <a:t> de las </a:t>
            </a:r>
            <a:r>
              <a:rPr lang="en-GB" sz="2400" dirty="0" err="1"/>
              <a:t>vacaciones</a:t>
            </a:r>
            <a:endParaRPr lang="en-GB" sz="2400" dirty="0"/>
          </a:p>
        </p:txBody>
      </p:sp>
      <p:sp>
        <p:nvSpPr>
          <p:cNvPr id="6" name="Google Shape;373;p10">
            <a:extLst>
              <a:ext uri="{FF2B5EF4-FFF2-40B4-BE49-F238E27FC236}">
                <a16:creationId xmlns:a16="http://schemas.microsoft.com/office/drawing/2014/main" id="{4C0851B9-D75D-4374-BD09-EAB5EB480AFE}"/>
              </a:ext>
            </a:extLst>
          </p:cNvPr>
          <p:cNvSpPr txBox="1"/>
          <p:nvPr/>
        </p:nvSpPr>
        <p:spPr>
          <a:xfrm>
            <a:off x="167252" y="1228896"/>
            <a:ext cx="1136136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effectLst/>
                <a:uLnTx/>
                <a:uFillTx/>
                <a:latin typeface="Century Gothic"/>
                <a:ea typeface="Century Gothic"/>
                <a:cs typeface="Century Gothic"/>
                <a:sym typeface="Century Gothic"/>
              </a:rPr>
              <a:t>Lee los comentarios en la clase de inglés sobre las vacaciones de los estudiantes. </a:t>
            </a:r>
            <a:endParaRPr kumimoji="0" sz="1400" b="0" i="0" u="none" strike="noStrike" kern="0" cap="none" spc="0" normalizeH="0" baseline="0" noProof="0">
              <a:ln>
                <a:noFill/>
              </a:ln>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effectLst/>
                <a:uLnTx/>
                <a:uFillTx/>
                <a:latin typeface="Century Gothic"/>
                <a:ea typeface="Century Gothic"/>
                <a:cs typeface="Century Gothic"/>
                <a:sym typeface="Century Gothic"/>
              </a:rPr>
              <a:t>Escribe la traducción de las frases en español. </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7" name="Google Shape;374;p10">
            <a:extLst>
              <a:ext uri="{FF2B5EF4-FFF2-40B4-BE49-F238E27FC236}">
                <a16:creationId xmlns:a16="http://schemas.microsoft.com/office/drawing/2014/main" id="{E6B2CF6B-25DA-4313-AE79-DDD2994B03F0}"/>
              </a:ext>
            </a:extLst>
          </p:cNvPr>
          <p:cNvSpPr/>
          <p:nvPr/>
        </p:nvSpPr>
        <p:spPr>
          <a:xfrm>
            <a:off x="331747" y="2068717"/>
            <a:ext cx="3862882" cy="1506755"/>
          </a:xfrm>
          <a:prstGeom prst="wedgeRoundRectCallout">
            <a:avLst>
              <a:gd name="adj1" fmla="val -18356"/>
              <a:gd name="adj2" fmla="val 73700"/>
              <a:gd name="adj3" fmla="val 16667"/>
            </a:avLst>
          </a:prstGeom>
          <a:solidFill>
            <a:srgbClr val="E1EFD8"/>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She went out every night with her sister on the island of Lanzarote.</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8" name="Google Shape;375;p10">
            <a:extLst>
              <a:ext uri="{FF2B5EF4-FFF2-40B4-BE49-F238E27FC236}">
                <a16:creationId xmlns:a16="http://schemas.microsoft.com/office/drawing/2014/main" id="{39B7C573-C57C-4B5E-ADF9-1A7D8676373C}"/>
              </a:ext>
            </a:extLst>
          </p:cNvPr>
          <p:cNvSpPr/>
          <p:nvPr/>
        </p:nvSpPr>
        <p:spPr>
          <a:xfrm>
            <a:off x="8326299" y="1857507"/>
            <a:ext cx="3601844" cy="1393903"/>
          </a:xfrm>
          <a:prstGeom prst="wedgeRoundRectCallout">
            <a:avLst>
              <a:gd name="adj1" fmla="val -48697"/>
              <a:gd name="adj2" fmla="val 68900"/>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One day I lost my train ticket on the beach.</a:t>
            </a:r>
            <a:endParaRPr kumimoji="0" sz="1400" b="0" i="0" u="none" strike="noStrike" kern="0" cap="none" spc="0" normalizeH="0" baseline="0" noProof="0">
              <a:ln>
                <a:noFill/>
              </a:ln>
              <a:effectLst/>
              <a:uLnTx/>
              <a:uFillTx/>
              <a:latin typeface="Arial"/>
              <a:cs typeface="Arial"/>
              <a:sym typeface="Arial"/>
            </a:endParaRPr>
          </a:p>
        </p:txBody>
      </p:sp>
      <p:sp>
        <p:nvSpPr>
          <p:cNvPr id="9" name="Google Shape;376;p10">
            <a:extLst>
              <a:ext uri="{FF2B5EF4-FFF2-40B4-BE49-F238E27FC236}">
                <a16:creationId xmlns:a16="http://schemas.microsoft.com/office/drawing/2014/main" id="{7D0F9A19-E711-41EA-9D86-5B9A4FC11D0A}"/>
              </a:ext>
            </a:extLst>
          </p:cNvPr>
          <p:cNvSpPr/>
          <p:nvPr/>
        </p:nvSpPr>
        <p:spPr>
          <a:xfrm>
            <a:off x="4329022" y="2054568"/>
            <a:ext cx="3801518" cy="1867830"/>
          </a:xfrm>
          <a:prstGeom prst="wedgeRoundRectCallout">
            <a:avLst>
              <a:gd name="adj1" fmla="val -62629"/>
              <a:gd name="adj2" fmla="val 69067"/>
              <a:gd name="adj3" fmla="val 16667"/>
            </a:avLst>
          </a:prstGeom>
          <a:solidFill>
            <a:srgbClr val="FBE4D4"/>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In July my brother decided to go to the north of Spain. However, I took a direct bus to a city in the south with my parents. </a:t>
            </a:r>
            <a:endParaRPr kumimoji="0" sz="1400" b="0" i="0" u="none" strike="noStrike" kern="0" cap="none" spc="0" normalizeH="0" baseline="0" noProof="0">
              <a:ln>
                <a:noFill/>
              </a:ln>
              <a:effectLst/>
              <a:uLnTx/>
              <a:uFillTx/>
              <a:latin typeface="Arial"/>
              <a:cs typeface="Arial"/>
              <a:sym typeface="Arial"/>
            </a:endParaRPr>
          </a:p>
        </p:txBody>
      </p:sp>
      <p:sp>
        <p:nvSpPr>
          <p:cNvPr id="10" name="Google Shape;377;p10">
            <a:extLst>
              <a:ext uri="{FF2B5EF4-FFF2-40B4-BE49-F238E27FC236}">
                <a16:creationId xmlns:a16="http://schemas.microsoft.com/office/drawing/2014/main" id="{D4BE466F-A680-4710-91EF-598118C6D658}"/>
              </a:ext>
            </a:extLst>
          </p:cNvPr>
          <p:cNvSpPr/>
          <p:nvPr/>
        </p:nvSpPr>
        <p:spPr>
          <a:xfrm>
            <a:off x="8240751" y="3757846"/>
            <a:ext cx="3601844" cy="1867830"/>
          </a:xfrm>
          <a:prstGeom prst="wedgeRoundRectCallout">
            <a:avLst>
              <a:gd name="adj1" fmla="val -60152"/>
              <a:gd name="adj2" fmla="val 63097"/>
              <a:gd name="adj3" fmla="val 16667"/>
            </a:avLst>
          </a:prstGeom>
          <a:solidFill>
            <a:srgbClr val="D8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I discovered many areas with a good atmosphere so I went with a friend.</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1" name="Google Shape;378;p10">
            <a:extLst>
              <a:ext uri="{FF2B5EF4-FFF2-40B4-BE49-F238E27FC236}">
                <a16:creationId xmlns:a16="http://schemas.microsoft.com/office/drawing/2014/main" id="{C02706FF-D085-409B-B848-FDCBFE58F799}"/>
              </a:ext>
            </a:extLst>
          </p:cNvPr>
          <p:cNvSpPr/>
          <p:nvPr/>
        </p:nvSpPr>
        <p:spPr>
          <a:xfrm>
            <a:off x="5393007" y="4280905"/>
            <a:ext cx="2671493" cy="1344771"/>
          </a:xfrm>
          <a:prstGeom prst="wedgeRoundRectCallout">
            <a:avLst>
              <a:gd name="adj1" fmla="val -73799"/>
              <a:gd name="adj2" fmla="val -15625"/>
              <a:gd name="adj3" fmla="val 16667"/>
            </a:avLst>
          </a:prstGeom>
          <a:solidFill>
            <a:srgbClr val="EDEDED"/>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He offered to help in/at a concert but he didn’t meet famous people.</a:t>
            </a:r>
            <a:endParaRPr kumimoji="0" sz="1400" b="0" i="0" u="none" strike="noStrike" kern="0" cap="none" spc="0" normalizeH="0" baseline="0" noProof="0">
              <a:ln>
                <a:noFill/>
              </a:ln>
              <a:effectLst/>
              <a:uLnTx/>
              <a:uFillTx/>
              <a:latin typeface="Arial"/>
              <a:cs typeface="Arial"/>
              <a:sym typeface="Arial"/>
            </a:endParaRPr>
          </a:p>
        </p:txBody>
      </p:sp>
      <p:pic>
        <p:nvPicPr>
          <p:cNvPr id="12" name="Google Shape;379;p10">
            <a:extLst>
              <a:ext uri="{FF2B5EF4-FFF2-40B4-BE49-F238E27FC236}">
                <a16:creationId xmlns:a16="http://schemas.microsoft.com/office/drawing/2014/main" id="{D69040C9-86E9-4597-8FF5-647D69742A66}"/>
              </a:ext>
            </a:extLst>
          </p:cNvPr>
          <p:cNvPicPr preferRelativeResize="0"/>
          <p:nvPr/>
        </p:nvPicPr>
        <p:blipFill rotWithShape="1">
          <a:blip r:embed="rId3">
            <a:alphaModFix/>
          </a:blip>
          <a:srcRect/>
          <a:stretch/>
        </p:blipFill>
        <p:spPr>
          <a:xfrm>
            <a:off x="167253" y="4161183"/>
            <a:ext cx="5225754" cy="2033294"/>
          </a:xfrm>
          <a:prstGeom prst="rect">
            <a:avLst/>
          </a:prstGeom>
          <a:noFill/>
          <a:ln>
            <a:noFill/>
          </a:ln>
        </p:spPr>
      </p:pic>
      <p:sp>
        <p:nvSpPr>
          <p:cNvPr id="18" name="Google Shape;385;p10">
            <a:extLst>
              <a:ext uri="{FF2B5EF4-FFF2-40B4-BE49-F238E27FC236}">
                <a16:creationId xmlns:a16="http://schemas.microsoft.com/office/drawing/2014/main" id="{1A14A9D4-60BD-4AEA-B74C-53375351FED6}"/>
              </a:ext>
            </a:extLst>
          </p:cNvPr>
          <p:cNvSpPr txBox="1"/>
          <p:nvPr/>
        </p:nvSpPr>
        <p:spPr>
          <a:xfrm>
            <a:off x="420609" y="3053773"/>
            <a:ext cx="327334" cy="400110"/>
          </a:xfrm>
          <a:prstGeom prst="rect">
            <a:avLst/>
          </a:prstGeom>
          <a:solidFill>
            <a:srgbClr val="DDEAF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1</a:t>
            </a:r>
            <a:endParaRPr kumimoji="0" sz="1400" b="0" i="0" u="none" strike="noStrike" kern="0" cap="none" spc="0" normalizeH="0" baseline="0" noProof="0">
              <a:ln>
                <a:noFill/>
              </a:ln>
              <a:effectLst/>
              <a:uLnTx/>
              <a:uFillTx/>
              <a:latin typeface="Arial"/>
              <a:cs typeface="Arial"/>
              <a:sym typeface="Arial"/>
            </a:endParaRPr>
          </a:p>
        </p:txBody>
      </p:sp>
      <p:sp>
        <p:nvSpPr>
          <p:cNvPr id="19" name="Google Shape;386;p10">
            <a:extLst>
              <a:ext uri="{FF2B5EF4-FFF2-40B4-BE49-F238E27FC236}">
                <a16:creationId xmlns:a16="http://schemas.microsoft.com/office/drawing/2014/main" id="{8B4E3D5A-1E35-4027-BB20-F606E9338819}"/>
              </a:ext>
            </a:extLst>
          </p:cNvPr>
          <p:cNvSpPr txBox="1"/>
          <p:nvPr/>
        </p:nvSpPr>
        <p:spPr>
          <a:xfrm>
            <a:off x="4370880" y="2853718"/>
            <a:ext cx="327334" cy="400110"/>
          </a:xfrm>
          <a:prstGeom prst="rect">
            <a:avLst/>
          </a:prstGeom>
          <a:solidFill>
            <a:srgbClr val="DDEAF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2</a:t>
            </a:r>
            <a:endParaRPr kumimoji="0" sz="1400" b="0" i="0" u="none" strike="noStrike" kern="0" cap="none" spc="0" normalizeH="0" baseline="0" noProof="0">
              <a:ln>
                <a:noFill/>
              </a:ln>
              <a:effectLst/>
              <a:uLnTx/>
              <a:uFillTx/>
              <a:latin typeface="Arial"/>
              <a:cs typeface="Arial"/>
              <a:sym typeface="Arial"/>
            </a:endParaRPr>
          </a:p>
        </p:txBody>
      </p:sp>
      <p:sp>
        <p:nvSpPr>
          <p:cNvPr id="20" name="Google Shape;387;p10">
            <a:extLst>
              <a:ext uri="{FF2B5EF4-FFF2-40B4-BE49-F238E27FC236}">
                <a16:creationId xmlns:a16="http://schemas.microsoft.com/office/drawing/2014/main" id="{26DA4F30-EDEA-406F-9EFA-6463C315E9D3}"/>
              </a:ext>
            </a:extLst>
          </p:cNvPr>
          <p:cNvSpPr txBox="1"/>
          <p:nvPr/>
        </p:nvSpPr>
        <p:spPr>
          <a:xfrm>
            <a:off x="8475874" y="2750592"/>
            <a:ext cx="327334" cy="400110"/>
          </a:xfrm>
          <a:prstGeom prst="rect">
            <a:avLst/>
          </a:prstGeom>
          <a:solidFill>
            <a:srgbClr val="DDEAF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3</a:t>
            </a:r>
            <a:endParaRPr kumimoji="0" sz="1400" b="0" i="0" u="none" strike="noStrike" kern="0" cap="none" spc="0" normalizeH="0" baseline="0" noProof="0">
              <a:ln>
                <a:noFill/>
              </a:ln>
              <a:effectLst/>
              <a:uLnTx/>
              <a:uFillTx/>
              <a:latin typeface="Arial"/>
              <a:cs typeface="Arial"/>
              <a:sym typeface="Arial"/>
            </a:endParaRPr>
          </a:p>
        </p:txBody>
      </p:sp>
      <p:sp>
        <p:nvSpPr>
          <p:cNvPr id="21" name="Google Shape;388;p10">
            <a:extLst>
              <a:ext uri="{FF2B5EF4-FFF2-40B4-BE49-F238E27FC236}">
                <a16:creationId xmlns:a16="http://schemas.microsoft.com/office/drawing/2014/main" id="{A26146DE-D395-441D-A4AD-1C40D579C227}"/>
              </a:ext>
            </a:extLst>
          </p:cNvPr>
          <p:cNvSpPr txBox="1"/>
          <p:nvPr/>
        </p:nvSpPr>
        <p:spPr>
          <a:xfrm>
            <a:off x="5397437" y="4977775"/>
            <a:ext cx="327334" cy="400110"/>
          </a:xfrm>
          <a:prstGeom prst="rect">
            <a:avLst/>
          </a:prstGeom>
          <a:solidFill>
            <a:srgbClr val="DDEAF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4</a:t>
            </a:r>
            <a:endParaRPr kumimoji="0" sz="1400" b="0" i="0" u="none" strike="noStrike" kern="0" cap="none" spc="0" normalizeH="0" baseline="0" noProof="0">
              <a:ln>
                <a:noFill/>
              </a:ln>
              <a:effectLst/>
              <a:uLnTx/>
              <a:uFillTx/>
              <a:latin typeface="Arial"/>
              <a:cs typeface="Arial"/>
              <a:sym typeface="Arial"/>
            </a:endParaRPr>
          </a:p>
        </p:txBody>
      </p:sp>
      <p:sp>
        <p:nvSpPr>
          <p:cNvPr id="22" name="Google Shape;389;p10">
            <a:extLst>
              <a:ext uri="{FF2B5EF4-FFF2-40B4-BE49-F238E27FC236}">
                <a16:creationId xmlns:a16="http://schemas.microsoft.com/office/drawing/2014/main" id="{F079CDF1-CE5F-41FF-A8C8-0B503E30BF30}"/>
              </a:ext>
            </a:extLst>
          </p:cNvPr>
          <p:cNvSpPr txBox="1"/>
          <p:nvPr/>
        </p:nvSpPr>
        <p:spPr>
          <a:xfrm>
            <a:off x="8337655" y="5103713"/>
            <a:ext cx="327334" cy="400110"/>
          </a:xfrm>
          <a:prstGeom prst="rect">
            <a:avLst/>
          </a:prstGeom>
          <a:solidFill>
            <a:srgbClr val="DDEAF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5</a:t>
            </a:r>
            <a:endParaRPr kumimoji="0" sz="1400" b="0" i="0" u="none" strike="noStrike" kern="0" cap="none" spc="0" normalizeH="0" baseline="0" noProof="0">
              <a:ln>
                <a:noFill/>
              </a:ln>
              <a:effectLst/>
              <a:uLnTx/>
              <a:uFillTx/>
              <a:latin typeface="Arial"/>
              <a:cs typeface="Arial"/>
              <a:sym typeface="Arial"/>
            </a:endParaRPr>
          </a:p>
        </p:txBody>
      </p:sp>
      <p:sp>
        <p:nvSpPr>
          <p:cNvPr id="23" name="Google Shape;370;p10">
            <a:extLst>
              <a:ext uri="{FF2B5EF4-FFF2-40B4-BE49-F238E27FC236}">
                <a16:creationId xmlns:a16="http://schemas.microsoft.com/office/drawing/2014/main" id="{6B2D5EA0-3C13-47B9-B5FB-31F1DDFC34E4}"/>
              </a:ext>
            </a:extLst>
          </p:cNvPr>
          <p:cNvSpPr/>
          <p:nvPr/>
        </p:nvSpPr>
        <p:spPr>
          <a:xfrm>
            <a:off x="10586808" y="258166"/>
            <a:ext cx="1341335" cy="400919"/>
          </a:xfrm>
          <a:prstGeom prst="roundRect">
            <a:avLst>
              <a:gd name="adj" fmla="val 16667"/>
            </a:avLst>
          </a:prstGeom>
          <a:solidFill>
            <a:schemeClr val="tx2"/>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escribir</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68328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1"/>
          <p:cNvSpPr txBox="1">
            <a:spLocks noGrp="1"/>
          </p:cNvSpPr>
          <p:nvPr>
            <p:ph type="title"/>
          </p:nvPr>
        </p:nvSpPr>
        <p:spPr>
          <a:xfrm>
            <a:off x="307025" y="-17609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2800"/>
              <a:t>Solución</a:t>
            </a:r>
            <a:endParaRPr/>
          </a:p>
        </p:txBody>
      </p:sp>
      <p:sp>
        <p:nvSpPr>
          <p:cNvPr id="396" name="Google Shape;396;p11"/>
          <p:cNvSpPr/>
          <p:nvPr/>
        </p:nvSpPr>
        <p:spPr>
          <a:xfrm>
            <a:off x="405896" y="852714"/>
            <a:ext cx="5543696" cy="1082360"/>
          </a:xfrm>
          <a:prstGeom prst="wedgeRoundRectCallout">
            <a:avLst>
              <a:gd name="adj1" fmla="val -17074"/>
              <a:gd name="adj2" fmla="val 51286"/>
              <a:gd name="adj3" fmla="val 16667"/>
            </a:avLst>
          </a:prstGeom>
          <a:solidFill>
            <a:srgbClr val="E1EFD8"/>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She went out every night with her sister on the island of Lanzarote.</a:t>
            </a:r>
            <a:endParaRPr sz="2000">
              <a:solidFill>
                <a:srgbClr val="002060"/>
              </a:solidFill>
              <a:latin typeface="Century Gothic"/>
              <a:ea typeface="Century Gothic"/>
              <a:cs typeface="Century Gothic"/>
              <a:sym typeface="Century Gothic"/>
            </a:endParaRPr>
          </a:p>
        </p:txBody>
      </p:sp>
      <p:sp>
        <p:nvSpPr>
          <p:cNvPr id="397" name="Google Shape;397;p11"/>
          <p:cNvSpPr/>
          <p:nvPr/>
        </p:nvSpPr>
        <p:spPr>
          <a:xfrm>
            <a:off x="387204" y="3502637"/>
            <a:ext cx="5528444" cy="696898"/>
          </a:xfrm>
          <a:prstGeom prst="wedgeRoundRectCallout">
            <a:avLst>
              <a:gd name="adj1" fmla="val -24731"/>
              <a:gd name="adj2" fmla="val 48866"/>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One day I lost my train ticket on the beach.</a:t>
            </a:r>
            <a:endParaRPr/>
          </a:p>
        </p:txBody>
      </p:sp>
      <p:sp>
        <p:nvSpPr>
          <p:cNvPr id="398" name="Google Shape;398;p11"/>
          <p:cNvSpPr/>
          <p:nvPr/>
        </p:nvSpPr>
        <p:spPr>
          <a:xfrm>
            <a:off x="387204" y="2120274"/>
            <a:ext cx="5528444" cy="1167603"/>
          </a:xfrm>
          <a:prstGeom prst="wedgeRoundRectCallout">
            <a:avLst>
              <a:gd name="adj1" fmla="val -19498"/>
              <a:gd name="adj2" fmla="val 48464"/>
              <a:gd name="adj3" fmla="val 16667"/>
            </a:avLst>
          </a:prstGeom>
          <a:solidFill>
            <a:srgbClr val="FBE4D4"/>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In July my brother decided to go to the north of Spain. However, I took a direct bus to a city in the south with my parents. </a:t>
            </a:r>
            <a:endParaRPr/>
          </a:p>
        </p:txBody>
      </p:sp>
      <p:sp>
        <p:nvSpPr>
          <p:cNvPr id="399" name="Google Shape;399;p11"/>
          <p:cNvSpPr/>
          <p:nvPr/>
        </p:nvSpPr>
        <p:spPr>
          <a:xfrm>
            <a:off x="307024" y="5426283"/>
            <a:ext cx="5608623" cy="927580"/>
          </a:xfrm>
          <a:prstGeom prst="wedgeRoundRectCallout">
            <a:avLst>
              <a:gd name="adj1" fmla="val -22179"/>
              <a:gd name="adj2" fmla="val 43929"/>
              <a:gd name="adj3" fmla="val 16667"/>
            </a:avLst>
          </a:prstGeom>
          <a:solidFill>
            <a:srgbClr val="D8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I discovered many areas with a good atmosphere so I went with a friend.</a:t>
            </a:r>
            <a:endParaRPr sz="2000">
              <a:solidFill>
                <a:srgbClr val="002060"/>
              </a:solidFill>
              <a:latin typeface="Century Gothic"/>
              <a:ea typeface="Century Gothic"/>
              <a:cs typeface="Century Gothic"/>
              <a:sym typeface="Century Gothic"/>
            </a:endParaRPr>
          </a:p>
        </p:txBody>
      </p:sp>
      <p:sp>
        <p:nvSpPr>
          <p:cNvPr id="400" name="Google Shape;400;p11"/>
          <p:cNvSpPr/>
          <p:nvPr/>
        </p:nvSpPr>
        <p:spPr>
          <a:xfrm>
            <a:off x="371952" y="4398134"/>
            <a:ext cx="5528444" cy="842435"/>
          </a:xfrm>
          <a:prstGeom prst="wedgeRoundRectCallout">
            <a:avLst>
              <a:gd name="adj1" fmla="val -49042"/>
              <a:gd name="adj2" fmla="val -21610"/>
              <a:gd name="adj3" fmla="val 16667"/>
            </a:avLst>
          </a:prstGeom>
          <a:solidFill>
            <a:srgbClr val="EDEDED"/>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He offered to help in/at a concert but he didn’t meet famous people.</a:t>
            </a:r>
            <a:endParaRPr/>
          </a:p>
        </p:txBody>
      </p:sp>
      <p:sp>
        <p:nvSpPr>
          <p:cNvPr id="401" name="Google Shape;401;p11"/>
          <p:cNvSpPr/>
          <p:nvPr/>
        </p:nvSpPr>
        <p:spPr>
          <a:xfrm>
            <a:off x="6274968" y="852714"/>
            <a:ext cx="5755027" cy="1081656"/>
          </a:xfrm>
          <a:prstGeom prst="wedgeRoundRectCallout">
            <a:avLst>
              <a:gd name="adj1" fmla="val -18525"/>
              <a:gd name="adj2" fmla="val 50997"/>
              <a:gd name="adj3" fmla="val 16667"/>
            </a:avLst>
          </a:prstGeom>
          <a:solidFill>
            <a:srgbClr val="E1EFD8"/>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Salió todas las noches con su hermana en la isla de Lanzarote.</a:t>
            </a:r>
            <a:endParaRPr sz="2000">
              <a:solidFill>
                <a:srgbClr val="002060"/>
              </a:solidFill>
              <a:latin typeface="Century Gothic"/>
              <a:ea typeface="Century Gothic"/>
              <a:cs typeface="Century Gothic"/>
              <a:sym typeface="Century Gothic"/>
            </a:endParaRPr>
          </a:p>
        </p:txBody>
      </p:sp>
      <p:sp>
        <p:nvSpPr>
          <p:cNvPr id="402" name="Google Shape;402;p11"/>
          <p:cNvSpPr/>
          <p:nvPr/>
        </p:nvSpPr>
        <p:spPr>
          <a:xfrm>
            <a:off x="6274968" y="2120274"/>
            <a:ext cx="5721083" cy="1167603"/>
          </a:xfrm>
          <a:prstGeom prst="wedgeRoundRectCallout">
            <a:avLst>
              <a:gd name="adj1" fmla="val 23339"/>
              <a:gd name="adj2" fmla="val 50332"/>
              <a:gd name="adj3" fmla="val 16667"/>
            </a:avLst>
          </a:prstGeom>
          <a:solidFill>
            <a:srgbClr val="FBE4D4"/>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En julio mi hermano decidió ir al norte de España. Sin embargo, yo cogí un autobús directo a una ciudad en el sur con mis padres.</a:t>
            </a:r>
            <a:endParaRPr/>
          </a:p>
        </p:txBody>
      </p:sp>
      <p:sp>
        <p:nvSpPr>
          <p:cNvPr id="403" name="Google Shape;403;p11"/>
          <p:cNvSpPr/>
          <p:nvPr/>
        </p:nvSpPr>
        <p:spPr>
          <a:xfrm>
            <a:off x="6274969" y="3502637"/>
            <a:ext cx="5721083" cy="699046"/>
          </a:xfrm>
          <a:prstGeom prst="wedgeRoundRectCallout">
            <a:avLst>
              <a:gd name="adj1" fmla="val -23749"/>
              <a:gd name="adj2" fmla="val 48879"/>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Un día perdí mi billete de tren en la playa.</a:t>
            </a:r>
            <a:endParaRPr/>
          </a:p>
        </p:txBody>
      </p:sp>
      <p:sp>
        <p:nvSpPr>
          <p:cNvPr id="404" name="Google Shape;404;p11"/>
          <p:cNvSpPr/>
          <p:nvPr/>
        </p:nvSpPr>
        <p:spPr>
          <a:xfrm>
            <a:off x="6241024" y="4387396"/>
            <a:ext cx="5755029" cy="853174"/>
          </a:xfrm>
          <a:prstGeom prst="wedgeRoundRectCallout">
            <a:avLst>
              <a:gd name="adj1" fmla="val -47769"/>
              <a:gd name="adj2" fmla="val -26362"/>
              <a:gd name="adj3" fmla="val 16667"/>
            </a:avLst>
          </a:prstGeom>
          <a:solidFill>
            <a:srgbClr val="EDEDED"/>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Ofreció ayudar en un concierto pero no conoció a gente famosa.</a:t>
            </a:r>
            <a:endParaRPr/>
          </a:p>
        </p:txBody>
      </p:sp>
      <p:sp>
        <p:nvSpPr>
          <p:cNvPr id="405" name="Google Shape;405;p11"/>
          <p:cNvSpPr/>
          <p:nvPr/>
        </p:nvSpPr>
        <p:spPr>
          <a:xfrm>
            <a:off x="6241025" y="5426283"/>
            <a:ext cx="5755029" cy="927580"/>
          </a:xfrm>
          <a:prstGeom prst="wedgeRoundRectCallout">
            <a:avLst>
              <a:gd name="adj1" fmla="val -25506"/>
              <a:gd name="adj2" fmla="val 50210"/>
              <a:gd name="adj3" fmla="val 16667"/>
            </a:avLst>
          </a:prstGeom>
          <a:solidFill>
            <a:srgbClr val="D8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Descubrí muchas zonas con un buen ambiente así que fui con un/a amigo/a.</a:t>
            </a:r>
            <a:endParaRPr sz="2000">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Y9 Spanish</a:t>
            </a:r>
            <a:br>
              <a:rPr lang="en-GB" dirty="0"/>
            </a:br>
            <a:r>
              <a:rPr lang="en-GB" sz="1600" dirty="0"/>
              <a:t>Term 1.1 – Week 2 – Lesson 4</a:t>
            </a:r>
            <a:br>
              <a:rPr lang="en-GB" sz="1600" dirty="0"/>
            </a:br>
            <a:r>
              <a:rPr lang="es-ES" sz="1600" b="0" i="0" u="none" strike="noStrike" cap="none" dirty="0">
                <a:solidFill>
                  <a:srgbClr val="FFFFFF"/>
                </a:solidFill>
                <a:latin typeface="Century Gothic"/>
                <a:ea typeface="Century Gothic"/>
                <a:cs typeface="Century Gothic"/>
                <a:sym typeface="Century Gothic"/>
              </a:rPr>
              <a:t>Amanda Izquierdo / Nick Avery / Rachel Hawkes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r>
              <a:rPr lang="en-GB" sz="1400" dirty="0"/>
              <a:t>Artwork: Mark Davies</a:t>
            </a:r>
            <a:br>
              <a:rPr lang="en-GB" sz="1400" dirty="0"/>
            </a:br>
            <a:br>
              <a:rPr lang="en-GB" sz="1400" dirty="0"/>
            </a:br>
            <a:r>
              <a:rPr lang="en-GB" sz="1400" dirty="0"/>
              <a:t>Date updated: 10.09.23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69664"/>
            <a:ext cx="7138275" cy="1484251"/>
          </a:xfrm>
        </p:spPr>
        <p:txBody>
          <a:bodyPr>
            <a:normAutofit/>
          </a:bodyPr>
          <a:lstStyle/>
          <a:p>
            <a:pPr>
              <a:spcBef>
                <a:spcPts val="0"/>
              </a:spcBef>
              <a:buClr>
                <a:srgbClr val="FFFFFF"/>
              </a:buClr>
              <a:buSzPts val="2600"/>
            </a:pPr>
            <a:r>
              <a:rPr lang="pt-BR" sz="2400" dirty="0">
                <a:solidFill>
                  <a:srgbClr val="FFFFFF"/>
                </a:solidFill>
              </a:rPr>
              <a:t>–er &amp; -ir verbs (preterite – revisited)</a:t>
            </a:r>
          </a:p>
          <a:p>
            <a:pPr>
              <a:spcBef>
                <a:spcPts val="0"/>
              </a:spcBef>
              <a:buClr>
                <a:srgbClr val="FFFFFF"/>
              </a:buClr>
              <a:buSzPts val="2600"/>
            </a:pPr>
            <a:r>
              <a:rPr lang="pt-BR" dirty="0">
                <a:solidFill>
                  <a:srgbClr val="FFFFFF"/>
                </a:solidFill>
              </a:rPr>
              <a:t>question words (revisited)</a:t>
            </a:r>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62500" lnSpcReduction="20000"/>
          </a:bodyPr>
          <a:lstStyle/>
          <a:p>
            <a:r>
              <a:rPr lang="en-GB" sz="5400" b="1" dirty="0">
                <a:solidFill>
                  <a:prstClr val="white"/>
                </a:solidFill>
              </a:rPr>
              <a:t>Asking questions about past holidays</a:t>
            </a:r>
            <a:endParaRPr lang="en-GB" dirty="0"/>
          </a:p>
        </p:txBody>
      </p:sp>
      <p:pic>
        <p:nvPicPr>
          <p:cNvPr id="8" name="Google Shape;957;p34" descr="Mercado, Paisaje, Bilbao, Arquitectura, Turismo">
            <a:extLst>
              <a:ext uri="{FF2B5EF4-FFF2-40B4-BE49-F238E27FC236}">
                <a16:creationId xmlns:a16="http://schemas.microsoft.com/office/drawing/2014/main" id="{200392DD-ABF0-40EA-858A-AB2371DC034C}"/>
              </a:ext>
            </a:extLst>
          </p:cNvPr>
          <p:cNvPicPr preferRelativeResize="0"/>
          <p:nvPr/>
        </p:nvPicPr>
        <p:blipFill rotWithShape="1">
          <a:blip r:embed="rId3">
            <a:alphaModFix/>
          </a:blip>
          <a:srcRect/>
          <a:stretch/>
        </p:blipFill>
        <p:spPr>
          <a:xfrm>
            <a:off x="9644418" y="595776"/>
            <a:ext cx="2411065" cy="1607377"/>
          </a:xfrm>
          <a:prstGeom prst="rect">
            <a:avLst/>
          </a:prstGeom>
          <a:noFill/>
          <a:ln>
            <a:noFill/>
          </a:ln>
        </p:spPr>
      </p:pic>
      <p:pic>
        <p:nvPicPr>
          <p:cNvPr id="10" name="Google Shape;958;p34" descr="Guggenheim, Museos, Bilbao, Modernismo">
            <a:extLst>
              <a:ext uri="{FF2B5EF4-FFF2-40B4-BE49-F238E27FC236}">
                <a16:creationId xmlns:a16="http://schemas.microsoft.com/office/drawing/2014/main" id="{D1AF5C93-D0A9-47FE-B6FA-CF6E43C4AFFA}"/>
              </a:ext>
            </a:extLst>
          </p:cNvPr>
          <p:cNvPicPr preferRelativeResize="0"/>
          <p:nvPr/>
        </p:nvPicPr>
        <p:blipFill rotWithShape="1">
          <a:blip r:embed="rId4">
            <a:alphaModFix/>
          </a:blip>
          <a:srcRect/>
          <a:stretch/>
        </p:blipFill>
        <p:spPr>
          <a:xfrm>
            <a:off x="9569530" y="4320589"/>
            <a:ext cx="2411067" cy="1607378"/>
          </a:xfrm>
          <a:prstGeom prst="rect">
            <a:avLst/>
          </a:prstGeom>
          <a:noFill/>
          <a:ln>
            <a:noFill/>
          </a:ln>
        </p:spPr>
      </p:pic>
      <p:pic>
        <p:nvPicPr>
          <p:cNvPr id="12" name="Google Shape;959;p34" descr="Perro, Jeff Koons, Guggenheim, Museo, Flores">
            <a:extLst>
              <a:ext uri="{FF2B5EF4-FFF2-40B4-BE49-F238E27FC236}">
                <a16:creationId xmlns:a16="http://schemas.microsoft.com/office/drawing/2014/main" id="{ABAC9307-1FF5-468F-9D5C-D6910721838D}"/>
              </a:ext>
            </a:extLst>
          </p:cNvPr>
          <p:cNvPicPr preferRelativeResize="0"/>
          <p:nvPr/>
        </p:nvPicPr>
        <p:blipFill rotWithShape="1">
          <a:blip r:embed="rId5">
            <a:alphaModFix/>
          </a:blip>
          <a:srcRect/>
          <a:stretch/>
        </p:blipFill>
        <p:spPr>
          <a:xfrm>
            <a:off x="10673504" y="2365663"/>
            <a:ext cx="1307093" cy="1733162"/>
          </a:xfrm>
          <a:prstGeom prst="rect">
            <a:avLst/>
          </a:prstGeom>
          <a:noFill/>
          <a:ln>
            <a:noFill/>
          </a:ln>
        </p:spPr>
      </p:pic>
      <p:sp>
        <p:nvSpPr>
          <p:cNvPr id="14" name="Google Shape;961;p34">
            <a:extLst>
              <a:ext uri="{FF2B5EF4-FFF2-40B4-BE49-F238E27FC236}">
                <a16:creationId xmlns:a16="http://schemas.microsoft.com/office/drawing/2014/main" id="{016F0681-75E0-4E73-9DD8-EC0D451FD9FA}"/>
              </a:ext>
            </a:extLst>
          </p:cNvPr>
          <p:cNvSpPr txBox="1"/>
          <p:nvPr/>
        </p:nvSpPr>
        <p:spPr>
          <a:xfrm>
            <a:off x="10837172" y="3809597"/>
            <a:ext cx="9797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highlight>
                  <a:srgbClr val="FBF0D5"/>
                </a:highlight>
                <a:latin typeface="Century Gothic"/>
                <a:ea typeface="Century Gothic"/>
                <a:cs typeface="Century Gothic"/>
                <a:sym typeface="Century Gothic"/>
              </a:rPr>
              <a:t>Puppy</a:t>
            </a:r>
            <a:endParaRPr/>
          </a:p>
        </p:txBody>
      </p:sp>
      <p:sp>
        <p:nvSpPr>
          <p:cNvPr id="15" name="Google Shape;962;p34">
            <a:extLst>
              <a:ext uri="{FF2B5EF4-FFF2-40B4-BE49-F238E27FC236}">
                <a16:creationId xmlns:a16="http://schemas.microsoft.com/office/drawing/2014/main" id="{C27B8F03-6833-4B1F-9F02-D15E6E637CCC}"/>
              </a:ext>
            </a:extLst>
          </p:cNvPr>
          <p:cNvSpPr txBox="1"/>
          <p:nvPr/>
        </p:nvSpPr>
        <p:spPr>
          <a:xfrm>
            <a:off x="9401930" y="5764570"/>
            <a:ext cx="274626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highlight>
                  <a:srgbClr val="FBF0D5"/>
                </a:highlight>
                <a:latin typeface="Century Gothic"/>
                <a:ea typeface="Century Gothic"/>
                <a:cs typeface="Century Gothic"/>
                <a:sym typeface="Century Gothic"/>
              </a:rPr>
              <a:t>Museo Guggenheim</a:t>
            </a:r>
            <a:endParaRPr/>
          </a:p>
        </p:txBody>
      </p:sp>
      <p:sp>
        <p:nvSpPr>
          <p:cNvPr id="16" name="Google Shape;963;p34">
            <a:extLst>
              <a:ext uri="{FF2B5EF4-FFF2-40B4-BE49-F238E27FC236}">
                <a16:creationId xmlns:a16="http://schemas.microsoft.com/office/drawing/2014/main" id="{BE6EBAFC-E276-44B0-BEE3-E3E61C611871}"/>
              </a:ext>
            </a:extLst>
          </p:cNvPr>
          <p:cNvSpPr txBox="1"/>
          <p:nvPr/>
        </p:nvSpPr>
        <p:spPr>
          <a:xfrm>
            <a:off x="10373874" y="1877200"/>
            <a:ext cx="181812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highlight>
                  <a:srgbClr val="FBF0D5"/>
                </a:highlight>
                <a:latin typeface="Century Gothic"/>
                <a:ea typeface="Century Gothic"/>
                <a:cs typeface="Century Gothic"/>
                <a:sym typeface="Century Gothic"/>
              </a:rPr>
              <a:t>Ría de Bilbao</a:t>
            </a:r>
            <a:endParaRPr/>
          </a:p>
        </p:txBody>
      </p:sp>
      <p:pic>
        <p:nvPicPr>
          <p:cNvPr id="6" name="Picture 5" descr="A map of the country&#10;&#10;Description automatically generated">
            <a:extLst>
              <a:ext uri="{FF2B5EF4-FFF2-40B4-BE49-F238E27FC236}">
                <a16:creationId xmlns:a16="http://schemas.microsoft.com/office/drawing/2014/main" id="{89DB0F1E-D01B-46BF-89B7-F3DA3F6AD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9538" y="3695467"/>
            <a:ext cx="4149532" cy="3058097"/>
          </a:xfrm>
          <a:prstGeom prst="rect">
            <a:avLst/>
          </a:prstGeom>
        </p:spPr>
      </p:pic>
      <p:pic>
        <p:nvPicPr>
          <p:cNvPr id="17" name="Picture 16" descr="A close-up of a magnifying glass&#10;&#10;Description automatically generated">
            <a:extLst>
              <a:ext uri="{FF2B5EF4-FFF2-40B4-BE49-F238E27FC236}">
                <a16:creationId xmlns:a16="http://schemas.microsoft.com/office/drawing/2014/main" id="{AE2E19A2-3ACF-44D3-901F-01C4D5A4AC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0353" y="3521492"/>
            <a:ext cx="1884446" cy="1852057"/>
          </a:xfrm>
          <a:prstGeom prst="rect">
            <a:avLst/>
          </a:prstGeom>
        </p:spPr>
      </p:pic>
    </p:spTree>
    <p:extLst>
      <p:ext uri="{BB962C8B-B14F-4D97-AF65-F5344CB8AC3E}">
        <p14:creationId xmlns:p14="http://schemas.microsoft.com/office/powerpoint/2010/main" val="2601733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17"/>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516" name="Google Shape;516;p17"/>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517" name="Google Shape;517;p17"/>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518" name="Google Shape;518;p17"/>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519" name="Google Shape;519;p17"/>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520" name="Google Shape;520;p17"/>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521" name="Google Shape;521;p17"/>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522" name="Google Shape;522;p17"/>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523" name="Google Shape;523;p17"/>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524" name="Google Shape;524;p17"/>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525" name="Google Shape;525;p17"/>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526" name="Google Shape;526;p17"/>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527" name="Google Shape;527;p17"/>
          <p:cNvSpPr/>
          <p:nvPr/>
        </p:nvSpPr>
        <p:spPr>
          <a:xfrm>
            <a:off x="10940107" y="240805"/>
            <a:ext cx="10950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528" name="Google Shape;528;p17"/>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dirty="0">
                <a:solidFill>
                  <a:schemeClr val="lt1"/>
                </a:solidFill>
              </a:rPr>
              <a:t>vocabulary</a:t>
            </a:r>
            <a:endParaRPr dirty="0"/>
          </a:p>
        </p:txBody>
      </p:sp>
      <p:sp>
        <p:nvSpPr>
          <p:cNvPr id="529" name="Google Shape;529;p17"/>
          <p:cNvSpPr/>
          <p:nvPr/>
        </p:nvSpPr>
        <p:spPr>
          <a:xfrm>
            <a:off x="2660952" y="750766"/>
            <a:ext cx="2012143"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premio</a:t>
            </a:r>
            <a:endParaRPr sz="2400" b="1">
              <a:solidFill>
                <a:srgbClr val="002060"/>
              </a:solidFill>
              <a:latin typeface="Century Gothic"/>
              <a:ea typeface="Century Gothic"/>
              <a:cs typeface="Century Gothic"/>
              <a:sym typeface="Century Gothic"/>
            </a:endParaRPr>
          </a:p>
        </p:txBody>
      </p:sp>
      <p:sp>
        <p:nvSpPr>
          <p:cNvPr id="530" name="Google Shape;530;p17"/>
          <p:cNvSpPr txBox="1"/>
          <p:nvPr/>
        </p:nvSpPr>
        <p:spPr>
          <a:xfrm>
            <a:off x="3293273" y="3950326"/>
            <a:ext cx="560545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002060"/>
                </a:solidFill>
                <a:latin typeface="Century Gothic"/>
                <a:ea typeface="Century Gothic"/>
                <a:cs typeface="Century Gothic"/>
                <a:sym typeface="Century Gothic"/>
              </a:rPr>
              <a:t>prize</a:t>
            </a:r>
            <a:endParaRPr/>
          </a:p>
        </p:txBody>
      </p:sp>
      <p:pic>
        <p:nvPicPr>
          <p:cNvPr id="531" name="Google Shape;531;p17" descr="Prize Trophy Clip art - Gold Prize Cup Transparent PNG Clip Art ..."/>
          <p:cNvPicPr preferRelativeResize="0"/>
          <p:nvPr/>
        </p:nvPicPr>
        <p:blipFill rotWithShape="1">
          <a:blip r:embed="rId3">
            <a:alphaModFix/>
          </a:blip>
          <a:srcRect/>
          <a:stretch/>
        </p:blipFill>
        <p:spPr>
          <a:xfrm>
            <a:off x="5402727" y="1664850"/>
            <a:ext cx="1386546" cy="21002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18"/>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538" name="Google Shape;538;p18"/>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539" name="Google Shape;539;p18"/>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540" name="Google Shape;540;p18"/>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541" name="Google Shape;541;p18"/>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542" name="Google Shape;542;p18"/>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543" name="Google Shape;543;p18"/>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544" name="Google Shape;544;p18"/>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545" name="Google Shape;545;p18"/>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546" name="Google Shape;546;p18"/>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547" name="Google Shape;547;p18"/>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548" name="Google Shape;548;p18"/>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550" name="Google Shape;550;p18"/>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dirty="0">
                <a:solidFill>
                  <a:schemeClr val="lt1"/>
                </a:solidFill>
              </a:rPr>
              <a:t>vocabulary</a:t>
            </a:r>
            <a:endParaRPr dirty="0"/>
          </a:p>
        </p:txBody>
      </p:sp>
      <p:sp>
        <p:nvSpPr>
          <p:cNvPr id="551" name="Google Shape;551;p18"/>
          <p:cNvSpPr/>
          <p:nvPr/>
        </p:nvSpPr>
        <p:spPr>
          <a:xfrm>
            <a:off x="2806197" y="4841731"/>
            <a:ext cx="1866900"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 la</a:t>
            </a:r>
            <a:endParaRPr/>
          </a:p>
        </p:txBody>
      </p:sp>
      <p:sp>
        <p:nvSpPr>
          <p:cNvPr id="552" name="Google Shape;552;p18"/>
          <p:cNvSpPr txBox="1"/>
          <p:nvPr/>
        </p:nvSpPr>
        <p:spPr>
          <a:xfrm>
            <a:off x="3399774" y="2616043"/>
            <a:ext cx="560545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a:solidFill>
                  <a:srgbClr val="002060"/>
                </a:solidFill>
                <a:latin typeface="Century Gothic"/>
                <a:ea typeface="Century Gothic"/>
                <a:cs typeface="Century Gothic"/>
                <a:sym typeface="Century Gothic"/>
              </a:rPr>
              <a:t>the</a:t>
            </a:r>
            <a:endParaRPr/>
          </a:p>
        </p:txBody>
      </p:sp>
      <p:sp>
        <p:nvSpPr>
          <p:cNvPr id="18" name="Google Shape;527;p17">
            <a:extLst>
              <a:ext uri="{FF2B5EF4-FFF2-40B4-BE49-F238E27FC236}">
                <a16:creationId xmlns:a16="http://schemas.microsoft.com/office/drawing/2014/main" id="{119FB9BD-DF5F-4DB2-9CC6-84109D5411E4}"/>
              </a:ext>
            </a:extLst>
          </p:cNvPr>
          <p:cNvSpPr/>
          <p:nvPr/>
        </p:nvSpPr>
        <p:spPr>
          <a:xfrm>
            <a:off x="10940107" y="240805"/>
            <a:ext cx="10950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19"/>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559" name="Google Shape;559;p19"/>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560" name="Google Shape;560;p19"/>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561" name="Google Shape;561;p19"/>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562" name="Google Shape;562;p19"/>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563" name="Google Shape;563;p19"/>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564" name="Google Shape;564;p19"/>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565" name="Google Shape;565;p19"/>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566" name="Google Shape;566;p19"/>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567" name="Google Shape;567;p19"/>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568" name="Google Shape;568;p19"/>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569" name="Google Shape;569;p19"/>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571" name="Google Shape;571;p19"/>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572" name="Google Shape;572;p19"/>
          <p:cNvSpPr/>
          <p:nvPr/>
        </p:nvSpPr>
        <p:spPr>
          <a:xfrm>
            <a:off x="1103971" y="4138608"/>
            <a:ext cx="1467299"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fuerte</a:t>
            </a:r>
            <a:endParaRPr sz="2400" b="1">
              <a:solidFill>
                <a:srgbClr val="002060"/>
              </a:solidFill>
              <a:latin typeface="Century Gothic"/>
              <a:ea typeface="Century Gothic"/>
              <a:cs typeface="Century Gothic"/>
              <a:sym typeface="Century Gothic"/>
            </a:endParaRPr>
          </a:p>
        </p:txBody>
      </p:sp>
      <p:sp>
        <p:nvSpPr>
          <p:cNvPr id="573" name="Google Shape;573;p19"/>
          <p:cNvSpPr txBox="1"/>
          <p:nvPr/>
        </p:nvSpPr>
        <p:spPr>
          <a:xfrm>
            <a:off x="3293273" y="3950326"/>
            <a:ext cx="560545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002060"/>
                </a:solidFill>
                <a:latin typeface="Century Gothic"/>
                <a:ea typeface="Century Gothic"/>
                <a:cs typeface="Century Gothic"/>
                <a:sym typeface="Century Gothic"/>
              </a:rPr>
              <a:t>strong, loud</a:t>
            </a:r>
            <a:endParaRPr/>
          </a:p>
        </p:txBody>
      </p:sp>
      <p:pic>
        <p:nvPicPr>
          <p:cNvPr id="574" name="Google Shape;574;p19" descr="noise clipart - Clip Art Library"/>
          <p:cNvPicPr preferRelativeResize="0"/>
          <p:nvPr/>
        </p:nvPicPr>
        <p:blipFill rotWithShape="1">
          <a:blip r:embed="rId3">
            <a:alphaModFix/>
          </a:blip>
          <a:srcRect/>
          <a:stretch/>
        </p:blipFill>
        <p:spPr>
          <a:xfrm>
            <a:off x="3951713" y="1826651"/>
            <a:ext cx="4288573" cy="2102650"/>
          </a:xfrm>
          <a:prstGeom prst="rect">
            <a:avLst/>
          </a:prstGeom>
          <a:noFill/>
          <a:ln>
            <a:noFill/>
          </a:ln>
        </p:spPr>
      </p:pic>
      <p:sp>
        <p:nvSpPr>
          <p:cNvPr id="19" name="Google Shape;527;p17">
            <a:extLst>
              <a:ext uri="{FF2B5EF4-FFF2-40B4-BE49-F238E27FC236}">
                <a16:creationId xmlns:a16="http://schemas.microsoft.com/office/drawing/2014/main" id="{E57FF573-65E1-4CC5-AF6A-A3ED9CD34137}"/>
              </a:ext>
            </a:extLst>
          </p:cNvPr>
          <p:cNvSpPr/>
          <p:nvPr/>
        </p:nvSpPr>
        <p:spPr>
          <a:xfrm>
            <a:off x="10940107" y="240805"/>
            <a:ext cx="10950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20"/>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581" name="Google Shape;581;p20"/>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582" name="Google Shape;582;p20"/>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583" name="Google Shape;583;p20"/>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584" name="Google Shape;584;p20"/>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585" name="Google Shape;585;p20"/>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586" name="Google Shape;586;p20"/>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587" name="Google Shape;587;p20"/>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588" name="Google Shape;588;p20"/>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589" name="Google Shape;589;p20"/>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590" name="Google Shape;590;p20"/>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591" name="Google Shape;591;p20"/>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593" name="Google Shape;593;p20"/>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594" name="Google Shape;594;p20"/>
          <p:cNvSpPr/>
          <p:nvPr/>
        </p:nvSpPr>
        <p:spPr>
          <a:xfrm>
            <a:off x="7518904" y="4880569"/>
            <a:ext cx="1959633"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hermoso/a</a:t>
            </a:r>
            <a:endParaRPr/>
          </a:p>
        </p:txBody>
      </p:sp>
      <p:sp>
        <p:nvSpPr>
          <p:cNvPr id="595" name="Google Shape;595;p20"/>
          <p:cNvSpPr txBox="1"/>
          <p:nvPr/>
        </p:nvSpPr>
        <p:spPr>
          <a:xfrm>
            <a:off x="3293274" y="2690186"/>
            <a:ext cx="5605453"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a:solidFill>
                  <a:srgbClr val="002060"/>
                </a:solidFill>
                <a:latin typeface="Century Gothic"/>
                <a:ea typeface="Century Gothic"/>
                <a:cs typeface="Century Gothic"/>
                <a:sym typeface="Century Gothic"/>
              </a:rPr>
              <a:t>beautiful</a:t>
            </a:r>
            <a:endParaRPr/>
          </a:p>
        </p:txBody>
      </p:sp>
      <p:sp>
        <p:nvSpPr>
          <p:cNvPr id="18" name="Google Shape;527;p17">
            <a:extLst>
              <a:ext uri="{FF2B5EF4-FFF2-40B4-BE49-F238E27FC236}">
                <a16:creationId xmlns:a16="http://schemas.microsoft.com/office/drawing/2014/main" id="{3F219C66-127D-488B-85B0-4F22C52F94A9}"/>
              </a:ext>
            </a:extLst>
          </p:cNvPr>
          <p:cNvSpPr/>
          <p:nvPr/>
        </p:nvSpPr>
        <p:spPr>
          <a:xfrm>
            <a:off x="10940107" y="240805"/>
            <a:ext cx="10950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 y="213557"/>
            <a:ext cx="3821724" cy="647577"/>
          </a:xfrm>
        </p:spPr>
        <p:txBody>
          <a:bodyPr>
            <a:noAutofit/>
          </a:bodyPr>
          <a:lstStyle/>
          <a:p>
            <a:r>
              <a:rPr lang="en-GB" sz="2800" dirty="0"/>
              <a:t>De </a:t>
            </a:r>
            <a:r>
              <a:rPr lang="en-GB" sz="2800" dirty="0" err="1"/>
              <a:t>vacaciones</a:t>
            </a:r>
            <a:r>
              <a:rPr lang="en-GB" sz="2800" b="0" dirty="0"/>
              <a:t>(1/2)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976649" y="459608"/>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extLst>
              <p:ext uri="{D42A27DB-BD31-4B8C-83A1-F6EECF244321}">
                <p14:modId xmlns:p14="http://schemas.microsoft.com/office/powerpoint/2010/main" val="3079547737"/>
              </p:ext>
            </p:extLst>
          </p:nvPr>
        </p:nvGraphicFramePr>
        <p:xfrm>
          <a:off x="312171" y="1383999"/>
          <a:ext cx="3669732" cy="1614101"/>
        </p:xfrm>
        <a:graphic>
          <a:graphicData uri="http://schemas.openxmlformats.org/drawingml/2006/table">
            <a:tbl>
              <a:tblPr firstRow="1" bandRow="1">
                <a:tableStyleId>{5940675A-B579-460E-94D1-54222C63F5DA}</a:tableStyleId>
              </a:tblPr>
              <a:tblGrid>
                <a:gridCol w="3669732">
                  <a:extLst>
                    <a:ext uri="{9D8B030D-6E8A-4147-A177-3AD203B41FA5}">
                      <a16:colId xmlns:a16="http://schemas.microsoft.com/office/drawing/2014/main" val="3179540757"/>
                    </a:ext>
                  </a:extLst>
                </a:gridCol>
              </a:tblGrid>
              <a:tr h="1614101">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bl>
          </a:graphicData>
        </a:graphic>
      </p:graphicFrame>
      <p:sp>
        <p:nvSpPr>
          <p:cNvPr id="15" name="TextBox 14">
            <a:extLst>
              <a:ext uri="{FF2B5EF4-FFF2-40B4-BE49-F238E27FC236}">
                <a16:creationId xmlns:a16="http://schemas.microsoft.com/office/drawing/2014/main" id="{3F9CB0DE-993D-4B44-88B9-5D6FF3C0823A}"/>
              </a:ext>
            </a:extLst>
          </p:cNvPr>
          <p:cNvSpPr txBox="1"/>
          <p:nvPr/>
        </p:nvSpPr>
        <p:spPr>
          <a:xfrm>
            <a:off x="1689891" y="2582729"/>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karaoke</a:t>
            </a:r>
          </a:p>
        </p:txBody>
      </p:sp>
      <p:graphicFrame>
        <p:nvGraphicFramePr>
          <p:cNvPr id="16" name="Table 4">
            <a:extLst>
              <a:ext uri="{FF2B5EF4-FFF2-40B4-BE49-F238E27FC236}">
                <a16:creationId xmlns:a16="http://schemas.microsoft.com/office/drawing/2014/main" id="{7D1F7E20-AB45-4646-8DB3-4A9C2BFE2758}"/>
              </a:ext>
            </a:extLst>
          </p:cNvPr>
          <p:cNvGraphicFramePr>
            <a:graphicFrameLocks noGrp="1"/>
          </p:cNvGraphicFramePr>
          <p:nvPr>
            <p:extLst>
              <p:ext uri="{D42A27DB-BD31-4B8C-83A1-F6EECF244321}">
                <p14:modId xmlns:p14="http://schemas.microsoft.com/office/powerpoint/2010/main" val="1970270015"/>
              </p:ext>
            </p:extLst>
          </p:nvPr>
        </p:nvGraphicFramePr>
        <p:xfrm>
          <a:off x="4383621" y="1383999"/>
          <a:ext cx="3669732" cy="1614101"/>
        </p:xfrm>
        <a:graphic>
          <a:graphicData uri="http://schemas.openxmlformats.org/drawingml/2006/table">
            <a:tbl>
              <a:tblPr firstRow="1" bandRow="1">
                <a:tableStyleId>{5940675A-B579-460E-94D1-54222C63F5DA}</a:tableStyleId>
              </a:tblPr>
              <a:tblGrid>
                <a:gridCol w="3669732">
                  <a:extLst>
                    <a:ext uri="{9D8B030D-6E8A-4147-A177-3AD203B41FA5}">
                      <a16:colId xmlns:a16="http://schemas.microsoft.com/office/drawing/2014/main" val="3179540757"/>
                    </a:ext>
                  </a:extLst>
                </a:gridCol>
              </a:tblGrid>
              <a:tr h="1614101">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bl>
          </a:graphicData>
        </a:graphic>
      </p:graphicFrame>
      <p:graphicFrame>
        <p:nvGraphicFramePr>
          <p:cNvPr id="20" name="Table 4">
            <a:extLst>
              <a:ext uri="{FF2B5EF4-FFF2-40B4-BE49-F238E27FC236}">
                <a16:creationId xmlns:a16="http://schemas.microsoft.com/office/drawing/2014/main" id="{CD038C7F-F6F1-4E9C-8A59-1AA45D46DDD0}"/>
              </a:ext>
            </a:extLst>
          </p:cNvPr>
          <p:cNvGraphicFramePr>
            <a:graphicFrameLocks noGrp="1"/>
          </p:cNvGraphicFramePr>
          <p:nvPr>
            <p:extLst>
              <p:ext uri="{D42A27DB-BD31-4B8C-83A1-F6EECF244321}">
                <p14:modId xmlns:p14="http://schemas.microsoft.com/office/powerpoint/2010/main" val="3222518102"/>
              </p:ext>
            </p:extLst>
          </p:nvPr>
        </p:nvGraphicFramePr>
        <p:xfrm>
          <a:off x="8450408" y="1411285"/>
          <a:ext cx="3669732" cy="1614101"/>
        </p:xfrm>
        <a:graphic>
          <a:graphicData uri="http://schemas.openxmlformats.org/drawingml/2006/table">
            <a:tbl>
              <a:tblPr firstRow="1" bandRow="1">
                <a:tableStyleId>{5940675A-B579-460E-94D1-54222C63F5DA}</a:tableStyleId>
              </a:tblPr>
              <a:tblGrid>
                <a:gridCol w="3669732">
                  <a:extLst>
                    <a:ext uri="{9D8B030D-6E8A-4147-A177-3AD203B41FA5}">
                      <a16:colId xmlns:a16="http://schemas.microsoft.com/office/drawing/2014/main" val="3179540757"/>
                    </a:ext>
                  </a:extLst>
                </a:gridCol>
              </a:tblGrid>
              <a:tr h="1614101">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bl>
          </a:graphicData>
        </a:graphic>
      </p:graphicFrame>
      <p:graphicFrame>
        <p:nvGraphicFramePr>
          <p:cNvPr id="26" name="Table 4">
            <a:extLst>
              <a:ext uri="{FF2B5EF4-FFF2-40B4-BE49-F238E27FC236}">
                <a16:creationId xmlns:a16="http://schemas.microsoft.com/office/drawing/2014/main" id="{2019413B-C9CB-4FCD-9A2F-6348251617F2}"/>
              </a:ext>
            </a:extLst>
          </p:cNvPr>
          <p:cNvGraphicFramePr>
            <a:graphicFrameLocks noGrp="1"/>
          </p:cNvGraphicFramePr>
          <p:nvPr>
            <p:extLst>
              <p:ext uri="{D42A27DB-BD31-4B8C-83A1-F6EECF244321}">
                <p14:modId xmlns:p14="http://schemas.microsoft.com/office/powerpoint/2010/main" val="3156241760"/>
              </p:ext>
            </p:extLst>
          </p:nvPr>
        </p:nvGraphicFramePr>
        <p:xfrm>
          <a:off x="312171" y="3979077"/>
          <a:ext cx="3669732" cy="1614101"/>
        </p:xfrm>
        <a:graphic>
          <a:graphicData uri="http://schemas.openxmlformats.org/drawingml/2006/table">
            <a:tbl>
              <a:tblPr firstRow="1" bandRow="1">
                <a:tableStyleId>{5940675A-B579-460E-94D1-54222C63F5DA}</a:tableStyleId>
              </a:tblPr>
              <a:tblGrid>
                <a:gridCol w="3669732">
                  <a:extLst>
                    <a:ext uri="{9D8B030D-6E8A-4147-A177-3AD203B41FA5}">
                      <a16:colId xmlns:a16="http://schemas.microsoft.com/office/drawing/2014/main" val="3179540757"/>
                    </a:ext>
                  </a:extLst>
                </a:gridCol>
              </a:tblGrid>
              <a:tr h="1614101">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bl>
          </a:graphicData>
        </a:graphic>
      </p:graphicFrame>
      <p:sp>
        <p:nvSpPr>
          <p:cNvPr id="29" name="TextBox 28">
            <a:extLst>
              <a:ext uri="{FF2B5EF4-FFF2-40B4-BE49-F238E27FC236}">
                <a16:creationId xmlns:a16="http://schemas.microsoft.com/office/drawing/2014/main" id="{3DBABF74-CCCD-43D6-B5E8-C44623E8A380}"/>
              </a:ext>
            </a:extLst>
          </p:cNvPr>
          <p:cNvSpPr txBox="1"/>
          <p:nvPr/>
        </p:nvSpPr>
        <p:spPr>
          <a:xfrm>
            <a:off x="1982775" y="5073891"/>
            <a:ext cx="201342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some things</a:t>
            </a:r>
          </a:p>
        </p:txBody>
      </p:sp>
      <p:graphicFrame>
        <p:nvGraphicFramePr>
          <p:cNvPr id="30" name="Table 4">
            <a:extLst>
              <a:ext uri="{FF2B5EF4-FFF2-40B4-BE49-F238E27FC236}">
                <a16:creationId xmlns:a16="http://schemas.microsoft.com/office/drawing/2014/main" id="{B525C3CC-BFD0-4569-874C-1FF54F99EB40}"/>
              </a:ext>
            </a:extLst>
          </p:cNvPr>
          <p:cNvGraphicFramePr>
            <a:graphicFrameLocks noGrp="1"/>
          </p:cNvGraphicFramePr>
          <p:nvPr>
            <p:extLst>
              <p:ext uri="{D42A27DB-BD31-4B8C-83A1-F6EECF244321}">
                <p14:modId xmlns:p14="http://schemas.microsoft.com/office/powerpoint/2010/main" val="1014875840"/>
              </p:ext>
            </p:extLst>
          </p:nvPr>
        </p:nvGraphicFramePr>
        <p:xfrm>
          <a:off x="4383621" y="3979077"/>
          <a:ext cx="3669732" cy="1614101"/>
        </p:xfrm>
        <a:graphic>
          <a:graphicData uri="http://schemas.openxmlformats.org/drawingml/2006/table">
            <a:tbl>
              <a:tblPr firstRow="1" bandRow="1">
                <a:tableStyleId>{5940675A-B579-460E-94D1-54222C63F5DA}</a:tableStyleId>
              </a:tblPr>
              <a:tblGrid>
                <a:gridCol w="3669732">
                  <a:extLst>
                    <a:ext uri="{9D8B030D-6E8A-4147-A177-3AD203B41FA5}">
                      <a16:colId xmlns:a16="http://schemas.microsoft.com/office/drawing/2014/main" val="3179540757"/>
                    </a:ext>
                  </a:extLst>
                </a:gridCol>
              </a:tblGrid>
              <a:tr h="1614101">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bl>
          </a:graphicData>
        </a:graphic>
      </p:graphicFrame>
      <p:sp>
        <p:nvSpPr>
          <p:cNvPr id="33" name="TextBox 32">
            <a:extLst>
              <a:ext uri="{FF2B5EF4-FFF2-40B4-BE49-F238E27FC236}">
                <a16:creationId xmlns:a16="http://schemas.microsoft.com/office/drawing/2014/main" id="{35967461-1152-4A8F-8417-513B6F60877A}"/>
              </a:ext>
            </a:extLst>
          </p:cNvPr>
          <p:cNvSpPr txBox="1"/>
          <p:nvPr/>
        </p:nvSpPr>
        <p:spPr>
          <a:xfrm>
            <a:off x="6713209" y="5193068"/>
            <a:ext cx="9623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party</a:t>
            </a:r>
          </a:p>
        </p:txBody>
      </p:sp>
      <p:graphicFrame>
        <p:nvGraphicFramePr>
          <p:cNvPr id="34" name="Table 4">
            <a:extLst>
              <a:ext uri="{FF2B5EF4-FFF2-40B4-BE49-F238E27FC236}">
                <a16:creationId xmlns:a16="http://schemas.microsoft.com/office/drawing/2014/main" id="{550DB312-DD67-4806-8571-9752345207D1}"/>
              </a:ext>
            </a:extLst>
          </p:cNvPr>
          <p:cNvGraphicFramePr>
            <a:graphicFrameLocks noGrp="1"/>
          </p:cNvGraphicFramePr>
          <p:nvPr>
            <p:extLst>
              <p:ext uri="{D42A27DB-BD31-4B8C-83A1-F6EECF244321}">
                <p14:modId xmlns:p14="http://schemas.microsoft.com/office/powerpoint/2010/main" val="3047671442"/>
              </p:ext>
            </p:extLst>
          </p:nvPr>
        </p:nvGraphicFramePr>
        <p:xfrm>
          <a:off x="8450407" y="4006363"/>
          <a:ext cx="3669732" cy="1614101"/>
        </p:xfrm>
        <a:graphic>
          <a:graphicData uri="http://schemas.openxmlformats.org/drawingml/2006/table">
            <a:tbl>
              <a:tblPr firstRow="1" bandRow="1">
                <a:tableStyleId>{5940675A-B579-460E-94D1-54222C63F5DA}</a:tableStyleId>
              </a:tblPr>
              <a:tblGrid>
                <a:gridCol w="3669732">
                  <a:extLst>
                    <a:ext uri="{9D8B030D-6E8A-4147-A177-3AD203B41FA5}">
                      <a16:colId xmlns:a16="http://schemas.microsoft.com/office/drawing/2014/main" val="3179540757"/>
                    </a:ext>
                  </a:extLst>
                </a:gridCol>
              </a:tblGrid>
              <a:tr h="1614101">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bl>
          </a:graphicData>
        </a:graphic>
      </p:graphicFrame>
      <p:pic>
        <p:nvPicPr>
          <p:cNvPr id="49" name="Picture 48" descr="A group of kids singing&#10;&#10;Description automatically generated">
            <a:extLst>
              <a:ext uri="{FF2B5EF4-FFF2-40B4-BE49-F238E27FC236}">
                <a16:creationId xmlns:a16="http://schemas.microsoft.com/office/drawing/2014/main" id="{558A30DE-E538-4FD0-866D-46792A1CD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94" y="1536226"/>
            <a:ext cx="1110791" cy="1105776"/>
          </a:xfrm>
          <a:prstGeom prst="rect">
            <a:avLst/>
          </a:prstGeom>
        </p:spPr>
      </p:pic>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4077" y="339409"/>
            <a:ext cx="1692072" cy="1106258"/>
          </a:xfrm>
          <a:prstGeom prst="rect">
            <a:avLst/>
          </a:prstGeom>
        </p:spPr>
      </p:pic>
      <p:sp>
        <p:nvSpPr>
          <p:cNvPr id="28" name="TextBox 27">
            <a:extLst>
              <a:ext uri="{FF2B5EF4-FFF2-40B4-BE49-F238E27FC236}">
                <a16:creationId xmlns:a16="http://schemas.microsoft.com/office/drawing/2014/main" id="{6B6A7DA3-FEA6-4DAA-9F79-1030B810E9F1}"/>
              </a:ext>
            </a:extLst>
          </p:cNvPr>
          <p:cNvSpPr txBox="1"/>
          <p:nvPr/>
        </p:nvSpPr>
        <p:spPr>
          <a:xfrm>
            <a:off x="4443412" y="25149"/>
            <a:ext cx="74709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Ask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Did you… in the summer?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(activities in any order)</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4" name="TextBox 73">
            <a:extLst>
              <a:ext uri="{FF2B5EF4-FFF2-40B4-BE49-F238E27FC236}">
                <a16:creationId xmlns:a16="http://schemas.microsoft.com/office/drawing/2014/main" id="{C0DA3C65-B840-49DA-B9AE-298906CDBA05}"/>
              </a:ext>
            </a:extLst>
          </p:cNvPr>
          <p:cNvSpPr txBox="1"/>
          <p:nvPr/>
        </p:nvSpPr>
        <p:spPr>
          <a:xfrm>
            <a:off x="4474071" y="382574"/>
            <a:ext cx="62840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B</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Answer truthfully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yes, I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or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no, I didn’t…</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depending on the question.</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3" name="Picture 12" descr="A black and white image of a eyeball&#10;&#10;Description automatically generated">
            <a:extLst>
              <a:ext uri="{FF2B5EF4-FFF2-40B4-BE49-F238E27FC236}">
                <a16:creationId xmlns:a16="http://schemas.microsoft.com/office/drawing/2014/main" id="{B7B89C7D-6A6C-4D02-AC8F-054FE66950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3305" y="1628465"/>
            <a:ext cx="1052272" cy="1021033"/>
          </a:xfrm>
          <a:prstGeom prst="rect">
            <a:avLst/>
          </a:prstGeom>
        </p:spPr>
      </p:pic>
      <p:pic>
        <p:nvPicPr>
          <p:cNvPr id="56" name="Picture 55" descr="A sign with a horse and stairs and a bicycle&#10;&#10;Description automatically generated">
            <a:extLst>
              <a:ext uri="{FF2B5EF4-FFF2-40B4-BE49-F238E27FC236}">
                <a16:creationId xmlns:a16="http://schemas.microsoft.com/office/drawing/2014/main" id="{E8AFD35E-2D2D-42FE-943D-F5D87A2164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9855" y="1600509"/>
            <a:ext cx="1122378" cy="1120211"/>
          </a:xfrm>
          <a:prstGeom prst="rect">
            <a:avLst/>
          </a:prstGeom>
        </p:spPr>
      </p:pic>
      <p:pic>
        <p:nvPicPr>
          <p:cNvPr id="21" name="Graphic 20" descr="Cycling with solid fill">
            <a:extLst>
              <a:ext uri="{FF2B5EF4-FFF2-40B4-BE49-F238E27FC236}">
                <a16:creationId xmlns:a16="http://schemas.microsoft.com/office/drawing/2014/main" id="{1157B604-BD78-448C-8326-9C7688AA5E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20953" y="1761135"/>
            <a:ext cx="914400" cy="914400"/>
          </a:xfrm>
          <a:prstGeom prst="rect">
            <a:avLst/>
          </a:prstGeom>
        </p:spPr>
      </p:pic>
      <p:pic>
        <p:nvPicPr>
          <p:cNvPr id="61" name="Picture 60" descr="A person sitting in a hammock&#10;&#10;Description automatically generated">
            <a:extLst>
              <a:ext uri="{FF2B5EF4-FFF2-40B4-BE49-F238E27FC236}">
                <a16:creationId xmlns:a16="http://schemas.microsoft.com/office/drawing/2014/main" id="{08B78A43-E40C-4ED0-8837-A326D799D8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9855" y="4275924"/>
            <a:ext cx="1173605" cy="1250563"/>
          </a:xfrm>
          <a:prstGeom prst="rect">
            <a:avLst/>
          </a:prstGeom>
        </p:spPr>
      </p:pic>
      <p:pic>
        <p:nvPicPr>
          <p:cNvPr id="25" name="Graphic 24" descr="House with solid fill">
            <a:extLst>
              <a:ext uri="{FF2B5EF4-FFF2-40B4-BE49-F238E27FC236}">
                <a16:creationId xmlns:a16="http://schemas.microsoft.com/office/drawing/2014/main" id="{BB395222-8728-47A9-AB11-BD761BAB4F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30215" y="4345322"/>
            <a:ext cx="914400" cy="914400"/>
          </a:xfrm>
          <a:prstGeom prst="rect">
            <a:avLst/>
          </a:prstGeom>
        </p:spPr>
      </p:pic>
      <p:pic>
        <p:nvPicPr>
          <p:cNvPr id="63" name="Picture 62" descr="A purple circle with black figures&#10;&#10;Description automatically generated">
            <a:extLst>
              <a:ext uri="{FF2B5EF4-FFF2-40B4-BE49-F238E27FC236}">
                <a16:creationId xmlns:a16="http://schemas.microsoft.com/office/drawing/2014/main" id="{019408D7-D590-4A92-8DCB-FF413E2A5AB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58681" y="4249746"/>
            <a:ext cx="1142251" cy="1134473"/>
          </a:xfrm>
          <a:prstGeom prst="rect">
            <a:avLst/>
          </a:prstGeom>
        </p:spPr>
      </p:pic>
      <p:pic>
        <p:nvPicPr>
          <p:cNvPr id="32" name="Picture 31" descr="A group of balloons on a black background&#10;&#10;Description automatically generated">
            <a:extLst>
              <a:ext uri="{FF2B5EF4-FFF2-40B4-BE49-F238E27FC236}">
                <a16:creationId xmlns:a16="http://schemas.microsoft.com/office/drawing/2014/main" id="{1C8F0B47-9DC7-4C8B-9712-60B00588DD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64724" y="4464678"/>
            <a:ext cx="828144" cy="736271"/>
          </a:xfrm>
          <a:prstGeom prst="rect">
            <a:avLst/>
          </a:prstGeom>
        </p:spPr>
      </p:pic>
      <p:pic>
        <p:nvPicPr>
          <p:cNvPr id="36" name="Picture 35" descr="A group of colorful ribbons and confetti&#10;&#10;Description automatically generated">
            <a:extLst>
              <a:ext uri="{FF2B5EF4-FFF2-40B4-BE49-F238E27FC236}">
                <a16:creationId xmlns:a16="http://schemas.microsoft.com/office/drawing/2014/main" id="{CE35F8F5-9E80-4087-ACE1-060404879F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52617" y="4538369"/>
            <a:ext cx="726915" cy="741987"/>
          </a:xfrm>
          <a:prstGeom prst="rect">
            <a:avLst/>
          </a:prstGeom>
        </p:spPr>
      </p:pic>
      <p:pic>
        <p:nvPicPr>
          <p:cNvPr id="48" name="Picture 47" descr="A group of flags on a black background&#10;&#10;Description automatically generated">
            <a:extLst>
              <a:ext uri="{FF2B5EF4-FFF2-40B4-BE49-F238E27FC236}">
                <a16:creationId xmlns:a16="http://schemas.microsoft.com/office/drawing/2014/main" id="{C3887FCF-4176-43B5-B9F6-D59C5161513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0" y="3716424"/>
            <a:ext cx="2024447" cy="1012224"/>
          </a:xfrm>
          <a:prstGeom prst="rect">
            <a:avLst/>
          </a:prstGeom>
        </p:spPr>
      </p:pic>
      <p:pic>
        <p:nvPicPr>
          <p:cNvPr id="68" name="Picture 67">
            <a:extLst>
              <a:ext uri="{FF2B5EF4-FFF2-40B4-BE49-F238E27FC236}">
                <a16:creationId xmlns:a16="http://schemas.microsoft.com/office/drawing/2014/main" id="{F81A354B-0E06-44B4-A6BD-6E3A0A27E551}"/>
              </a:ext>
            </a:extLst>
          </p:cNvPr>
          <p:cNvPicPr>
            <a:picLocks noChangeAspect="1"/>
          </p:cNvPicPr>
          <p:nvPr/>
        </p:nvPicPr>
        <p:blipFill>
          <a:blip r:embed="rId16"/>
          <a:stretch>
            <a:fillRect/>
          </a:stretch>
        </p:blipFill>
        <p:spPr>
          <a:xfrm>
            <a:off x="4777897" y="1415094"/>
            <a:ext cx="1359586" cy="1382330"/>
          </a:xfrm>
          <a:prstGeom prst="rect">
            <a:avLst/>
          </a:prstGeom>
        </p:spPr>
      </p:pic>
      <p:pic>
        <p:nvPicPr>
          <p:cNvPr id="75" name="Picture 74" descr="A group of colorful people holding hands&#10;&#10;Description automatically generated">
            <a:extLst>
              <a:ext uri="{FF2B5EF4-FFF2-40B4-BE49-F238E27FC236}">
                <a16:creationId xmlns:a16="http://schemas.microsoft.com/office/drawing/2014/main" id="{F35A339F-EFAD-4358-968D-4F68E70B06B0}"/>
              </a:ext>
            </a:extLst>
          </p:cNvPr>
          <p:cNvPicPr>
            <a:picLocks noChangeAspect="1"/>
          </p:cNvPicPr>
          <p:nvPr/>
        </p:nvPicPr>
        <p:blipFill rotWithShape="1">
          <a:blip r:embed="rId17">
            <a:extLst>
              <a:ext uri="{28A0092B-C50C-407E-A947-70E740481C1C}">
                <a14:useLocalDpi xmlns:a14="http://schemas.microsoft.com/office/drawing/2010/main" val="0"/>
              </a:ext>
            </a:extLst>
          </a:blip>
          <a:srcRect l="18554" t="53418" r="15657" b="10331"/>
          <a:stretch/>
        </p:blipFill>
        <p:spPr>
          <a:xfrm rot="21273689">
            <a:off x="6014815" y="2119177"/>
            <a:ext cx="2063572" cy="568529"/>
          </a:xfrm>
          <a:prstGeom prst="rect">
            <a:avLst/>
          </a:prstGeom>
        </p:spPr>
      </p:pic>
      <p:pic>
        <p:nvPicPr>
          <p:cNvPr id="52" name="Picture 51" descr="A sign with a person at a counter&#10;&#10;Description automatically generated">
            <a:extLst>
              <a:ext uri="{FF2B5EF4-FFF2-40B4-BE49-F238E27FC236}">
                <a16:creationId xmlns:a16="http://schemas.microsoft.com/office/drawing/2014/main" id="{3CB0A35F-1712-4CD1-8B38-CB8C75C40BF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8338" y="4281410"/>
            <a:ext cx="1146113" cy="1102809"/>
          </a:xfrm>
          <a:prstGeom prst="rect">
            <a:avLst/>
          </a:prstGeom>
        </p:spPr>
      </p:pic>
      <p:pic>
        <p:nvPicPr>
          <p:cNvPr id="57" name="Picture 56" descr="A red shopping bag with two handles&#10;&#10;Description automatically generated">
            <a:extLst>
              <a:ext uri="{FF2B5EF4-FFF2-40B4-BE49-F238E27FC236}">
                <a16:creationId xmlns:a16="http://schemas.microsoft.com/office/drawing/2014/main" id="{63E983F5-D699-4596-8B8B-6968EBEC393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67254" y="4320390"/>
            <a:ext cx="516768" cy="738240"/>
          </a:xfrm>
          <a:prstGeom prst="rect">
            <a:avLst/>
          </a:prstGeom>
        </p:spPr>
      </p:pic>
    </p:spTree>
    <p:extLst>
      <p:ext uri="{BB962C8B-B14F-4D97-AF65-F5344CB8AC3E}">
        <p14:creationId xmlns:p14="http://schemas.microsoft.com/office/powerpoint/2010/main" val="3583858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21"/>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602" name="Google Shape;602;p21"/>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603" name="Google Shape;603;p21"/>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604" name="Google Shape;604;p21"/>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605" name="Google Shape;605;p21"/>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606" name="Google Shape;606;p21"/>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607" name="Google Shape;607;p21"/>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608" name="Google Shape;608;p21"/>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609" name="Google Shape;609;p21"/>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610" name="Google Shape;610;p21"/>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611" name="Google Shape;611;p21"/>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612" name="Google Shape;612;p21"/>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614" name="Google Shape;614;p21"/>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615" name="Google Shape;615;p21"/>
          <p:cNvSpPr/>
          <p:nvPr/>
        </p:nvSpPr>
        <p:spPr>
          <a:xfrm>
            <a:off x="9357616" y="3009900"/>
            <a:ext cx="2236328"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hermana</a:t>
            </a:r>
            <a:endParaRPr sz="2400" b="1">
              <a:solidFill>
                <a:srgbClr val="002060"/>
              </a:solidFill>
              <a:latin typeface="Century Gothic"/>
              <a:ea typeface="Century Gothic"/>
              <a:cs typeface="Century Gothic"/>
              <a:sym typeface="Century Gothic"/>
            </a:endParaRPr>
          </a:p>
        </p:txBody>
      </p:sp>
      <p:sp>
        <p:nvSpPr>
          <p:cNvPr id="616" name="Google Shape;616;p21"/>
          <p:cNvSpPr txBox="1"/>
          <p:nvPr/>
        </p:nvSpPr>
        <p:spPr>
          <a:xfrm>
            <a:off x="3293273" y="3950326"/>
            <a:ext cx="560545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002060"/>
                </a:solidFill>
                <a:latin typeface="Century Gothic"/>
                <a:ea typeface="Century Gothic"/>
                <a:cs typeface="Century Gothic"/>
                <a:sym typeface="Century Gothic"/>
              </a:rPr>
              <a:t>sister</a:t>
            </a:r>
            <a:endParaRPr/>
          </a:p>
        </p:txBody>
      </p:sp>
      <p:pic>
        <p:nvPicPr>
          <p:cNvPr id="617" name="Google Shape;617;p21"/>
          <p:cNvPicPr preferRelativeResize="0"/>
          <p:nvPr/>
        </p:nvPicPr>
        <p:blipFill rotWithShape="1">
          <a:blip r:embed="rId3">
            <a:alphaModFix/>
          </a:blip>
          <a:srcRect/>
          <a:stretch/>
        </p:blipFill>
        <p:spPr>
          <a:xfrm>
            <a:off x="4024455" y="1774204"/>
            <a:ext cx="4036355" cy="2272643"/>
          </a:xfrm>
          <a:prstGeom prst="rect">
            <a:avLst/>
          </a:prstGeom>
          <a:noFill/>
          <a:ln>
            <a:noFill/>
          </a:ln>
        </p:spPr>
      </p:pic>
      <p:cxnSp>
        <p:nvCxnSpPr>
          <p:cNvPr id="618" name="Google Shape;618;p21"/>
          <p:cNvCxnSpPr/>
          <p:nvPr/>
        </p:nvCxnSpPr>
        <p:spPr>
          <a:xfrm>
            <a:off x="5865541" y="2819900"/>
            <a:ext cx="312235" cy="0"/>
          </a:xfrm>
          <a:prstGeom prst="straightConnector1">
            <a:avLst/>
          </a:prstGeom>
          <a:noFill/>
          <a:ln w="57150" cap="flat" cmpd="sng">
            <a:solidFill>
              <a:srgbClr val="F66400"/>
            </a:solidFill>
            <a:prstDash val="solid"/>
            <a:miter lim="800000"/>
            <a:headEnd type="none" w="sm" len="sm"/>
            <a:tailEnd type="triangle" w="med" len="med"/>
          </a:ln>
        </p:spPr>
      </p:cxnSp>
      <p:sp>
        <p:nvSpPr>
          <p:cNvPr id="20" name="Google Shape;527;p17">
            <a:extLst>
              <a:ext uri="{FF2B5EF4-FFF2-40B4-BE49-F238E27FC236}">
                <a16:creationId xmlns:a16="http://schemas.microsoft.com/office/drawing/2014/main" id="{4D4BABCA-E2A3-4920-A6BE-DE8E4F5F23F8}"/>
              </a:ext>
            </a:extLst>
          </p:cNvPr>
          <p:cNvSpPr/>
          <p:nvPr/>
        </p:nvSpPr>
        <p:spPr>
          <a:xfrm>
            <a:off x="10940107" y="240805"/>
            <a:ext cx="10950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22"/>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625" name="Google Shape;625;p22"/>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626" name="Google Shape;626;p22"/>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627" name="Google Shape;627;p22"/>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628" name="Google Shape;628;p22"/>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629" name="Google Shape;629;p22"/>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630" name="Google Shape;630;p22"/>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631" name="Google Shape;631;p22"/>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632" name="Google Shape;632;p22"/>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633" name="Google Shape;633;p22"/>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634" name="Google Shape;634;p22"/>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635" name="Google Shape;635;p22"/>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637" name="Google Shape;637;p22"/>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638" name="Google Shape;638;p22"/>
          <p:cNvSpPr/>
          <p:nvPr/>
        </p:nvSpPr>
        <p:spPr>
          <a:xfrm>
            <a:off x="8792226" y="1878416"/>
            <a:ext cx="2236328"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conocido/a</a:t>
            </a:r>
            <a:endParaRPr/>
          </a:p>
        </p:txBody>
      </p:sp>
      <p:sp>
        <p:nvSpPr>
          <p:cNvPr id="639" name="Google Shape;639;p22"/>
          <p:cNvSpPr txBox="1"/>
          <p:nvPr/>
        </p:nvSpPr>
        <p:spPr>
          <a:xfrm>
            <a:off x="3293272" y="2862265"/>
            <a:ext cx="560545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solidFill>
                  <a:srgbClr val="002060"/>
                </a:solidFill>
                <a:latin typeface="Century Gothic"/>
                <a:ea typeface="Century Gothic"/>
                <a:cs typeface="Century Gothic"/>
                <a:sym typeface="Century Gothic"/>
              </a:rPr>
              <a:t>well-known</a:t>
            </a:r>
            <a:endParaRPr/>
          </a:p>
        </p:txBody>
      </p:sp>
      <p:sp>
        <p:nvSpPr>
          <p:cNvPr id="18" name="Google Shape;527;p17">
            <a:extLst>
              <a:ext uri="{FF2B5EF4-FFF2-40B4-BE49-F238E27FC236}">
                <a16:creationId xmlns:a16="http://schemas.microsoft.com/office/drawing/2014/main" id="{D21D2737-0448-4C38-93FC-0F1FC65FB246}"/>
              </a:ext>
            </a:extLst>
          </p:cNvPr>
          <p:cNvSpPr/>
          <p:nvPr/>
        </p:nvSpPr>
        <p:spPr>
          <a:xfrm>
            <a:off x="10940107" y="240805"/>
            <a:ext cx="10950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23"/>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646" name="Google Shape;646;p23"/>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647" name="Google Shape;647;p23"/>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648" name="Google Shape;648;p23"/>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649" name="Google Shape;649;p23"/>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650" name="Google Shape;650;p23"/>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651" name="Google Shape;651;p23"/>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652" name="Google Shape;652;p23"/>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653" name="Google Shape;653;p23"/>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654" name="Google Shape;654;p23"/>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655" name="Google Shape;655;p23"/>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656" name="Google Shape;656;p23"/>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658" name="Google Shape;658;p23"/>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659" name="Google Shape;659;p23"/>
          <p:cNvSpPr/>
          <p:nvPr/>
        </p:nvSpPr>
        <p:spPr>
          <a:xfrm>
            <a:off x="4977836" y="258166"/>
            <a:ext cx="2236328"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permitir</a:t>
            </a:r>
            <a:endParaRPr sz="2400" b="1">
              <a:solidFill>
                <a:srgbClr val="002060"/>
              </a:solidFill>
              <a:latin typeface="Century Gothic"/>
              <a:ea typeface="Century Gothic"/>
              <a:cs typeface="Century Gothic"/>
              <a:sym typeface="Century Gothic"/>
            </a:endParaRPr>
          </a:p>
        </p:txBody>
      </p:sp>
      <p:sp>
        <p:nvSpPr>
          <p:cNvPr id="660" name="Google Shape;660;p23"/>
          <p:cNvSpPr txBox="1"/>
          <p:nvPr/>
        </p:nvSpPr>
        <p:spPr>
          <a:xfrm>
            <a:off x="3019445" y="2924770"/>
            <a:ext cx="606434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solidFill>
                  <a:srgbClr val="002060"/>
                </a:solidFill>
                <a:latin typeface="Century Gothic"/>
                <a:ea typeface="Century Gothic"/>
                <a:cs typeface="Century Gothic"/>
                <a:sym typeface="Century Gothic"/>
              </a:rPr>
              <a:t>to allow, allowing</a:t>
            </a:r>
            <a:endParaRPr sz="5400">
              <a:solidFill>
                <a:srgbClr val="002060"/>
              </a:solidFill>
              <a:latin typeface="Century Gothic"/>
              <a:ea typeface="Century Gothic"/>
              <a:cs typeface="Century Gothic"/>
              <a:sym typeface="Century Gothic"/>
            </a:endParaRPr>
          </a:p>
        </p:txBody>
      </p:sp>
      <p:sp>
        <p:nvSpPr>
          <p:cNvPr id="18" name="Google Shape;527;p17">
            <a:extLst>
              <a:ext uri="{FF2B5EF4-FFF2-40B4-BE49-F238E27FC236}">
                <a16:creationId xmlns:a16="http://schemas.microsoft.com/office/drawing/2014/main" id="{481DFAEF-DA92-4EA7-9A45-3E0D4493EB02}"/>
              </a:ext>
            </a:extLst>
          </p:cNvPr>
          <p:cNvSpPr/>
          <p:nvPr/>
        </p:nvSpPr>
        <p:spPr>
          <a:xfrm>
            <a:off x="10940107" y="240805"/>
            <a:ext cx="10950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24"/>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667" name="Google Shape;667;p24"/>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668" name="Google Shape;668;p24"/>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669" name="Google Shape;669;p24"/>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670" name="Google Shape;670;p24"/>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671" name="Google Shape;671;p24"/>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672" name="Google Shape;672;p24"/>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673" name="Google Shape;673;p24"/>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674" name="Google Shape;674;p24"/>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675" name="Google Shape;675;p24"/>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676" name="Google Shape;676;p24"/>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677" name="Google Shape;677;p24"/>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679" name="Google Shape;679;p24"/>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680" name="Google Shape;680;p24"/>
          <p:cNvSpPr/>
          <p:nvPr/>
        </p:nvSpPr>
        <p:spPr>
          <a:xfrm>
            <a:off x="7518903" y="743739"/>
            <a:ext cx="1866900"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ofrecer</a:t>
            </a:r>
            <a:endParaRPr sz="2400" b="1">
              <a:solidFill>
                <a:srgbClr val="002060"/>
              </a:solidFill>
              <a:latin typeface="Century Gothic"/>
              <a:ea typeface="Century Gothic"/>
              <a:cs typeface="Century Gothic"/>
              <a:sym typeface="Century Gothic"/>
            </a:endParaRPr>
          </a:p>
        </p:txBody>
      </p:sp>
      <p:sp>
        <p:nvSpPr>
          <p:cNvPr id="681" name="Google Shape;681;p24"/>
          <p:cNvSpPr txBox="1"/>
          <p:nvPr/>
        </p:nvSpPr>
        <p:spPr>
          <a:xfrm>
            <a:off x="3293273" y="3950326"/>
            <a:ext cx="560545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002060"/>
                </a:solidFill>
                <a:latin typeface="Century Gothic"/>
                <a:ea typeface="Century Gothic"/>
                <a:cs typeface="Century Gothic"/>
                <a:sym typeface="Century Gothic"/>
              </a:rPr>
              <a:t>to offer, offering</a:t>
            </a:r>
            <a:endParaRPr sz="4000">
              <a:solidFill>
                <a:srgbClr val="002060"/>
              </a:solidFill>
              <a:latin typeface="Century Gothic"/>
              <a:ea typeface="Century Gothic"/>
              <a:cs typeface="Century Gothic"/>
              <a:sym typeface="Century Gothic"/>
            </a:endParaRPr>
          </a:p>
        </p:txBody>
      </p:sp>
      <p:pic>
        <p:nvPicPr>
          <p:cNvPr id="682" name="Google Shape;682;p24" descr="gift exchange clipart - Clip Art Library"/>
          <p:cNvPicPr preferRelativeResize="0"/>
          <p:nvPr/>
        </p:nvPicPr>
        <p:blipFill rotWithShape="1">
          <a:blip r:embed="rId3">
            <a:alphaModFix/>
          </a:blip>
          <a:srcRect/>
          <a:stretch/>
        </p:blipFill>
        <p:spPr>
          <a:xfrm>
            <a:off x="4633064" y="1988422"/>
            <a:ext cx="2925871" cy="2042955"/>
          </a:xfrm>
          <a:prstGeom prst="rect">
            <a:avLst/>
          </a:prstGeom>
          <a:noFill/>
          <a:ln>
            <a:noFill/>
          </a:ln>
        </p:spPr>
      </p:pic>
      <p:sp>
        <p:nvSpPr>
          <p:cNvPr id="19" name="Google Shape;527;p17">
            <a:extLst>
              <a:ext uri="{FF2B5EF4-FFF2-40B4-BE49-F238E27FC236}">
                <a16:creationId xmlns:a16="http://schemas.microsoft.com/office/drawing/2014/main" id="{3E8D0C75-1A19-4CED-9EE7-070BEDA33914}"/>
              </a:ext>
            </a:extLst>
          </p:cNvPr>
          <p:cNvSpPr/>
          <p:nvPr/>
        </p:nvSpPr>
        <p:spPr>
          <a:xfrm>
            <a:off x="10940107" y="240805"/>
            <a:ext cx="10950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25"/>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689" name="Google Shape;689;p25"/>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690" name="Google Shape;690;p25"/>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691" name="Google Shape;691;p25"/>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692" name="Google Shape;692;p25"/>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693" name="Google Shape;693;p25"/>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694" name="Google Shape;694;p25"/>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695" name="Google Shape;695;p25"/>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696" name="Google Shape;696;p25"/>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697" name="Google Shape;697;p25"/>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698" name="Google Shape;698;p25"/>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699" name="Google Shape;699;p25"/>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701" name="Google Shape;701;p25"/>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702" name="Google Shape;702;p25"/>
          <p:cNvSpPr/>
          <p:nvPr/>
        </p:nvSpPr>
        <p:spPr>
          <a:xfrm>
            <a:off x="1532874" y="1860550"/>
            <a:ext cx="1866900"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directo</a:t>
            </a:r>
            <a:endParaRPr sz="2400" b="1">
              <a:solidFill>
                <a:srgbClr val="002060"/>
              </a:solidFill>
              <a:latin typeface="Century Gothic"/>
              <a:ea typeface="Century Gothic"/>
              <a:cs typeface="Century Gothic"/>
              <a:sym typeface="Century Gothic"/>
            </a:endParaRPr>
          </a:p>
        </p:txBody>
      </p:sp>
      <p:sp>
        <p:nvSpPr>
          <p:cNvPr id="703" name="Google Shape;703;p25"/>
          <p:cNvSpPr txBox="1"/>
          <p:nvPr/>
        </p:nvSpPr>
        <p:spPr>
          <a:xfrm>
            <a:off x="3293272" y="2877141"/>
            <a:ext cx="560545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solidFill>
                  <a:srgbClr val="002060"/>
                </a:solidFill>
                <a:latin typeface="Century Gothic"/>
                <a:ea typeface="Century Gothic"/>
                <a:cs typeface="Century Gothic"/>
                <a:sym typeface="Century Gothic"/>
              </a:rPr>
              <a:t>direct (m)</a:t>
            </a:r>
            <a:endParaRPr sz="4000">
              <a:solidFill>
                <a:srgbClr val="002060"/>
              </a:solidFill>
              <a:latin typeface="Century Gothic"/>
              <a:ea typeface="Century Gothic"/>
              <a:cs typeface="Century Gothic"/>
              <a:sym typeface="Century Gothic"/>
            </a:endParaRPr>
          </a:p>
        </p:txBody>
      </p:sp>
      <p:sp>
        <p:nvSpPr>
          <p:cNvPr id="18" name="Google Shape;527;p17">
            <a:extLst>
              <a:ext uri="{FF2B5EF4-FFF2-40B4-BE49-F238E27FC236}">
                <a16:creationId xmlns:a16="http://schemas.microsoft.com/office/drawing/2014/main" id="{F4A85087-53A5-4B3F-BC5F-F55FD53B273C}"/>
              </a:ext>
            </a:extLst>
          </p:cNvPr>
          <p:cNvSpPr/>
          <p:nvPr/>
        </p:nvSpPr>
        <p:spPr>
          <a:xfrm>
            <a:off x="10940107" y="240805"/>
            <a:ext cx="10950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6"/>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710" name="Google Shape;710;p26"/>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711" name="Google Shape;711;p26"/>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712" name="Google Shape;712;p26"/>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713" name="Google Shape;713;p26"/>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714" name="Google Shape;714;p26"/>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715" name="Google Shape;715;p26"/>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716" name="Google Shape;716;p26"/>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717" name="Google Shape;717;p26"/>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718" name="Google Shape;718;p26"/>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719" name="Google Shape;719;p26"/>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720" name="Google Shape;720;p26"/>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722" name="Google Shape;722;p26"/>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723" name="Google Shape;723;p26"/>
          <p:cNvSpPr/>
          <p:nvPr/>
        </p:nvSpPr>
        <p:spPr>
          <a:xfrm>
            <a:off x="185042" y="3009900"/>
            <a:ext cx="2560575"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además</a:t>
            </a:r>
            <a:endParaRPr sz="2400" b="1">
              <a:solidFill>
                <a:srgbClr val="002060"/>
              </a:solidFill>
              <a:latin typeface="Century Gothic"/>
              <a:ea typeface="Century Gothic"/>
              <a:cs typeface="Century Gothic"/>
              <a:sym typeface="Century Gothic"/>
            </a:endParaRPr>
          </a:p>
        </p:txBody>
      </p:sp>
      <p:sp>
        <p:nvSpPr>
          <p:cNvPr id="724" name="Google Shape;724;p26"/>
          <p:cNvSpPr txBox="1"/>
          <p:nvPr/>
        </p:nvSpPr>
        <p:spPr>
          <a:xfrm>
            <a:off x="3293272" y="2924770"/>
            <a:ext cx="560545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solidFill>
                  <a:srgbClr val="002060"/>
                </a:solidFill>
                <a:latin typeface="Century Gothic"/>
                <a:ea typeface="Century Gothic"/>
                <a:cs typeface="Century Gothic"/>
                <a:sym typeface="Century Gothic"/>
              </a:rPr>
              <a:t>besides, as well</a:t>
            </a:r>
            <a:endParaRPr/>
          </a:p>
        </p:txBody>
      </p:sp>
      <p:sp>
        <p:nvSpPr>
          <p:cNvPr id="18" name="Google Shape;527;p17">
            <a:extLst>
              <a:ext uri="{FF2B5EF4-FFF2-40B4-BE49-F238E27FC236}">
                <a16:creationId xmlns:a16="http://schemas.microsoft.com/office/drawing/2014/main" id="{BB9C2A2B-1921-42CA-A0AA-F750D3CCF4E1}"/>
              </a:ext>
            </a:extLst>
          </p:cNvPr>
          <p:cNvSpPr/>
          <p:nvPr/>
        </p:nvSpPr>
        <p:spPr>
          <a:xfrm>
            <a:off x="10940107" y="240805"/>
            <a:ext cx="10950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27"/>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731" name="Google Shape;731;p27"/>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732" name="Google Shape;732;p27"/>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733" name="Google Shape;733;p27"/>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734" name="Google Shape;734;p27"/>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735" name="Google Shape;735;p27"/>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736" name="Google Shape;736;p27"/>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737" name="Google Shape;737;p27"/>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738" name="Google Shape;738;p27"/>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739" name="Google Shape;739;p27"/>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740" name="Google Shape;740;p27"/>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741" name="Google Shape;741;p27"/>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743" name="Google Shape;743;p27"/>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744" name="Google Shape;744;p27"/>
          <p:cNvSpPr/>
          <p:nvPr/>
        </p:nvSpPr>
        <p:spPr>
          <a:xfrm>
            <a:off x="9620728" y="4138608"/>
            <a:ext cx="1866901"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plaza</a:t>
            </a:r>
            <a:endParaRPr/>
          </a:p>
        </p:txBody>
      </p:sp>
      <p:sp>
        <p:nvSpPr>
          <p:cNvPr id="745" name="Google Shape;745;p27"/>
          <p:cNvSpPr txBox="1"/>
          <p:nvPr/>
        </p:nvSpPr>
        <p:spPr>
          <a:xfrm>
            <a:off x="3293273" y="3950326"/>
            <a:ext cx="560545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002060"/>
                </a:solidFill>
                <a:latin typeface="Century Gothic"/>
                <a:ea typeface="Century Gothic"/>
                <a:cs typeface="Century Gothic"/>
                <a:sym typeface="Century Gothic"/>
              </a:rPr>
              <a:t>square</a:t>
            </a:r>
            <a:endParaRPr/>
          </a:p>
        </p:txBody>
      </p:sp>
      <p:pic>
        <p:nvPicPr>
          <p:cNvPr id="746" name="Google Shape;746;p27" descr="walt disney world - Clip Art Library"/>
          <p:cNvPicPr preferRelativeResize="0"/>
          <p:nvPr/>
        </p:nvPicPr>
        <p:blipFill rotWithShape="1">
          <a:blip r:embed="rId3">
            <a:alphaModFix/>
          </a:blip>
          <a:srcRect/>
          <a:stretch/>
        </p:blipFill>
        <p:spPr>
          <a:xfrm>
            <a:off x="4843925" y="2064781"/>
            <a:ext cx="2504150" cy="1803400"/>
          </a:xfrm>
          <a:prstGeom prst="rect">
            <a:avLst/>
          </a:prstGeom>
          <a:noFill/>
          <a:ln>
            <a:noFill/>
          </a:ln>
        </p:spPr>
      </p:pic>
      <p:sp>
        <p:nvSpPr>
          <p:cNvPr id="19" name="Google Shape;527;p17">
            <a:extLst>
              <a:ext uri="{FF2B5EF4-FFF2-40B4-BE49-F238E27FC236}">
                <a16:creationId xmlns:a16="http://schemas.microsoft.com/office/drawing/2014/main" id="{B8A6741E-959A-44FC-A8DB-057D1AF8CF79}"/>
              </a:ext>
            </a:extLst>
          </p:cNvPr>
          <p:cNvSpPr/>
          <p:nvPr/>
        </p:nvSpPr>
        <p:spPr>
          <a:xfrm>
            <a:off x="10940107" y="240805"/>
            <a:ext cx="10950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28"/>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753" name="Google Shape;753;p28"/>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754" name="Google Shape;754;p28"/>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755" name="Google Shape;755;p28"/>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756" name="Google Shape;756;p28"/>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757" name="Google Shape;757;p28"/>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758" name="Google Shape;758;p28"/>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759" name="Google Shape;759;p28"/>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760" name="Google Shape;760;p28"/>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761" name="Google Shape;761;p28"/>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762" name="Google Shape;762;p28"/>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763" name="Google Shape;763;p28"/>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765" name="Google Shape;765;p28"/>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766" name="Google Shape;766;p28"/>
          <p:cNvSpPr/>
          <p:nvPr/>
        </p:nvSpPr>
        <p:spPr>
          <a:xfrm>
            <a:off x="4908021" y="5300650"/>
            <a:ext cx="2375958"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allí</a:t>
            </a:r>
            <a:endParaRPr sz="2400" b="1">
              <a:solidFill>
                <a:srgbClr val="002060"/>
              </a:solidFill>
              <a:latin typeface="Century Gothic"/>
              <a:ea typeface="Century Gothic"/>
              <a:cs typeface="Century Gothic"/>
              <a:sym typeface="Century Gothic"/>
            </a:endParaRPr>
          </a:p>
        </p:txBody>
      </p:sp>
      <p:sp>
        <p:nvSpPr>
          <p:cNvPr id="767" name="Google Shape;767;p28"/>
          <p:cNvSpPr txBox="1"/>
          <p:nvPr/>
        </p:nvSpPr>
        <p:spPr>
          <a:xfrm>
            <a:off x="3293272" y="3092585"/>
            <a:ext cx="560545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002060"/>
                </a:solidFill>
                <a:latin typeface="Century Gothic"/>
                <a:ea typeface="Century Gothic"/>
                <a:cs typeface="Century Gothic"/>
                <a:sym typeface="Century Gothic"/>
              </a:rPr>
              <a:t>there</a:t>
            </a:r>
            <a:endParaRPr sz="4000">
              <a:solidFill>
                <a:srgbClr val="002060"/>
              </a:solidFill>
              <a:latin typeface="Century Gothic"/>
              <a:ea typeface="Century Gothic"/>
              <a:cs typeface="Century Gothic"/>
              <a:sym typeface="Century Gothic"/>
            </a:endParaRPr>
          </a:p>
        </p:txBody>
      </p:sp>
      <p:sp>
        <p:nvSpPr>
          <p:cNvPr id="18" name="Google Shape;527;p17">
            <a:extLst>
              <a:ext uri="{FF2B5EF4-FFF2-40B4-BE49-F238E27FC236}">
                <a16:creationId xmlns:a16="http://schemas.microsoft.com/office/drawing/2014/main" id="{2ECA579A-8F15-4506-8C1C-D3D6ABAFA4AB}"/>
              </a:ext>
            </a:extLst>
          </p:cNvPr>
          <p:cNvSpPr/>
          <p:nvPr/>
        </p:nvSpPr>
        <p:spPr>
          <a:xfrm>
            <a:off x="10940107" y="161206"/>
            <a:ext cx="10950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3117"/>
            <a:ext cx="7234673" cy="824771"/>
          </a:xfrm>
        </p:spPr>
        <p:txBody>
          <a:bodyPr>
            <a:normAutofit/>
          </a:bodyPr>
          <a:lstStyle/>
          <a:p>
            <a:r>
              <a:rPr lang="en-GB" sz="2400" b="1" dirty="0">
                <a:solidFill>
                  <a:schemeClr val="bg1"/>
                </a:solidFill>
              </a:rPr>
              <a:t>Describing completed events in the past</a:t>
            </a:r>
            <a:br>
              <a:rPr lang="en-GB" sz="2400" b="1" dirty="0">
                <a:solidFill>
                  <a:schemeClr val="bg1"/>
                </a:solidFill>
              </a:rPr>
            </a:br>
            <a:r>
              <a:rPr lang="en-GB" sz="2000" b="1" dirty="0">
                <a:solidFill>
                  <a:schemeClr val="bg1"/>
                </a:solidFill>
              </a:rPr>
              <a:t>-er &amp; -</a:t>
            </a:r>
            <a:r>
              <a:rPr lang="en-GB" sz="2000" b="1" dirty="0" err="1">
                <a:solidFill>
                  <a:schemeClr val="bg1"/>
                </a:solidFill>
              </a:rPr>
              <a:t>ir</a:t>
            </a:r>
            <a:r>
              <a:rPr lang="en-GB" sz="2000" b="1" dirty="0">
                <a:solidFill>
                  <a:schemeClr val="bg1"/>
                </a:solidFill>
              </a:rPr>
              <a:t> verbs in the </a:t>
            </a:r>
            <a:r>
              <a:rPr lang="en-GB" sz="2000" b="1" dirty="0" err="1">
                <a:solidFill>
                  <a:schemeClr val="bg1"/>
                </a:solidFill>
              </a:rPr>
              <a:t>preterite</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8642" y="258166"/>
            <a:ext cx="1529501"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gramática</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5166426E-DDC8-40E4-B1C5-C49E6270D023}"/>
              </a:ext>
            </a:extLst>
          </p:cNvPr>
          <p:cNvSpPr txBox="1"/>
          <p:nvPr/>
        </p:nvSpPr>
        <p:spPr>
          <a:xfrm>
            <a:off x="345304" y="2161948"/>
            <a:ext cx="4212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go out</a:t>
            </a:r>
          </a:p>
        </p:txBody>
      </p:sp>
      <p:sp>
        <p:nvSpPr>
          <p:cNvPr id="16" name="TextBox 15">
            <a:extLst>
              <a:ext uri="{FF2B5EF4-FFF2-40B4-BE49-F238E27FC236}">
                <a16:creationId xmlns:a16="http://schemas.microsoft.com/office/drawing/2014/main" id="{91E7A716-EDBB-47DF-B58A-267BE5BF24FE}"/>
              </a:ext>
            </a:extLst>
          </p:cNvPr>
          <p:cNvSpPr txBox="1"/>
          <p:nvPr/>
        </p:nvSpPr>
        <p:spPr>
          <a:xfrm>
            <a:off x="4489446" y="2869301"/>
            <a:ext cx="43788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Sal</a:t>
            </a:r>
            <a:r>
              <a:rPr kumimoji="0" lang="en-GB" sz="2400" b="1" i="0" u="none" strike="noStrike" kern="1200" cap="none" spc="0" normalizeH="0" baseline="0" noProof="0" dirty="0" err="1">
                <a:ln>
                  <a:noFill/>
                </a:ln>
                <a:solidFill>
                  <a:srgbClr val="F66400"/>
                </a:solidFill>
                <a:effectLst/>
                <a:uLnTx/>
                <a:uFillTx/>
                <a:latin typeface="Century Gothic"/>
                <a:ea typeface="+mn-ea"/>
                <a:cs typeface="+mn-cs"/>
              </a:rPr>
              <a:t>í</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400" b="1" i="0" u="none" strike="noStrike" kern="1200" cap="none" spc="0" normalizeH="0" baseline="0" noProof="0" dirty="0">
                <a:ln>
                  <a:noFill/>
                </a:ln>
                <a:solidFill>
                  <a:srgbClr val="F66400"/>
                </a:solidFill>
                <a:effectLst/>
                <a:uLnTx/>
                <a:uFillTx/>
                <a:latin typeface="Century Gothic"/>
                <a:ea typeface="+mn-ea"/>
                <a:cs typeface="+mn-cs"/>
              </a:rPr>
              <a:t> </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E9333957-DEBF-4548-8BCB-3C2D3C7395F2}"/>
              </a:ext>
            </a:extLst>
          </p:cNvPr>
          <p:cNvSpPr txBox="1"/>
          <p:nvPr/>
        </p:nvSpPr>
        <p:spPr>
          <a:xfrm>
            <a:off x="345304" y="3735420"/>
            <a:ext cx="2840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You </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went out.</a:t>
            </a:r>
          </a:p>
        </p:txBody>
      </p:sp>
      <p:sp>
        <p:nvSpPr>
          <p:cNvPr id="18" name="TextBox 17">
            <a:extLst>
              <a:ext uri="{FF2B5EF4-FFF2-40B4-BE49-F238E27FC236}">
                <a16:creationId xmlns:a16="http://schemas.microsoft.com/office/drawing/2014/main" id="{2C5F4BAA-F558-4B08-9C2E-95F55F0C8525}"/>
              </a:ext>
            </a:extLst>
          </p:cNvPr>
          <p:cNvSpPr txBox="1"/>
          <p:nvPr/>
        </p:nvSpPr>
        <p:spPr>
          <a:xfrm>
            <a:off x="4557910" y="4466985"/>
            <a:ext cx="37982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Sal</a:t>
            </a:r>
            <a:r>
              <a:rPr kumimoji="0" lang="en-GB" sz="2400" b="1" i="0" u="none" strike="noStrike" kern="1200" cap="none" spc="0" normalizeH="0" baseline="0" noProof="0" dirty="0" err="1">
                <a:ln>
                  <a:noFill/>
                </a:ln>
                <a:solidFill>
                  <a:srgbClr val="F66400"/>
                </a:solidFill>
                <a:effectLst/>
                <a:uLnTx/>
                <a:uFillTx/>
                <a:latin typeface="Century Gothic"/>
                <a:ea typeface="+mn-ea"/>
                <a:cs typeface="+mn-cs"/>
              </a:rPr>
              <a:t>ió</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1" name="CuadroTexto 73">
            <a:extLst>
              <a:ext uri="{FF2B5EF4-FFF2-40B4-BE49-F238E27FC236}">
                <a16:creationId xmlns:a16="http://schemas.microsoft.com/office/drawing/2014/main" id="{C6DE365B-02C0-5246-A186-65CE853DFB2F}"/>
              </a:ext>
            </a:extLst>
          </p:cNvPr>
          <p:cNvSpPr txBox="1"/>
          <p:nvPr/>
        </p:nvSpPr>
        <p:spPr>
          <a:xfrm>
            <a:off x="321732" y="1519081"/>
            <a:ext cx="98635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Let’s remember how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verbs work in the past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preterite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7E300B74-1B9D-4FAB-B13F-9B44520819B6}"/>
              </a:ext>
            </a:extLst>
          </p:cNvPr>
          <p:cNvSpPr txBox="1"/>
          <p:nvPr/>
        </p:nvSpPr>
        <p:spPr>
          <a:xfrm>
            <a:off x="4472514" y="2173030"/>
            <a:ext cx="43788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sal</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ir</a:t>
            </a:r>
            <a:endParaRPr kumimoji="0" lang="en-GB"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68755FF7-DEC2-48E0-8EF7-C58973A2F10E}"/>
              </a:ext>
            </a:extLst>
          </p:cNvPr>
          <p:cNvSpPr txBox="1"/>
          <p:nvPr/>
        </p:nvSpPr>
        <p:spPr>
          <a:xfrm>
            <a:off x="361443" y="2962030"/>
            <a:ext cx="4212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went out.</a:t>
            </a:r>
          </a:p>
        </p:txBody>
      </p:sp>
      <p:sp>
        <p:nvSpPr>
          <p:cNvPr id="25" name="TextBox 24">
            <a:extLst>
              <a:ext uri="{FF2B5EF4-FFF2-40B4-BE49-F238E27FC236}">
                <a16:creationId xmlns:a16="http://schemas.microsoft.com/office/drawing/2014/main" id="{0359CFEF-5E26-4F5D-B037-88E49654AFAE}"/>
              </a:ext>
            </a:extLst>
          </p:cNvPr>
          <p:cNvSpPr txBox="1"/>
          <p:nvPr/>
        </p:nvSpPr>
        <p:spPr>
          <a:xfrm>
            <a:off x="4524508" y="3640103"/>
            <a:ext cx="37982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Sal</a:t>
            </a:r>
            <a:r>
              <a:rPr kumimoji="0" lang="en-GB" sz="2400" b="1" i="0" u="none" strike="noStrike" kern="1200" cap="none" spc="0" normalizeH="0" baseline="0" noProof="0" dirty="0" err="1">
                <a:ln>
                  <a:noFill/>
                </a:ln>
                <a:solidFill>
                  <a:srgbClr val="F66400"/>
                </a:solidFill>
                <a:effectLst/>
                <a:uLnTx/>
                <a:uFillTx/>
                <a:latin typeface="Century Gothic"/>
                <a:ea typeface="+mn-ea"/>
                <a:cs typeface="+mn-cs"/>
              </a:rPr>
              <a:t>iste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6" name="TextBox 25">
            <a:extLst>
              <a:ext uri="{FF2B5EF4-FFF2-40B4-BE49-F238E27FC236}">
                <a16:creationId xmlns:a16="http://schemas.microsoft.com/office/drawing/2014/main" id="{CE03BC1A-8FE2-4FC9-A5B7-4A8A7388A324}"/>
              </a:ext>
            </a:extLst>
          </p:cNvPr>
          <p:cNvSpPr txBox="1"/>
          <p:nvPr/>
        </p:nvSpPr>
        <p:spPr>
          <a:xfrm>
            <a:off x="361443" y="4525946"/>
            <a:ext cx="31675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She/he </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went out.</a:t>
            </a:r>
          </a:p>
        </p:txBody>
      </p:sp>
      <p:sp>
        <p:nvSpPr>
          <p:cNvPr id="13" name="Google Shape;905;p32">
            <a:extLst>
              <a:ext uri="{FF2B5EF4-FFF2-40B4-BE49-F238E27FC236}">
                <a16:creationId xmlns:a16="http://schemas.microsoft.com/office/drawing/2014/main" id="{5474C76A-43D2-4DFA-AB45-2E18A525856E}"/>
              </a:ext>
            </a:extLst>
          </p:cNvPr>
          <p:cNvSpPr/>
          <p:nvPr/>
        </p:nvSpPr>
        <p:spPr>
          <a:xfrm>
            <a:off x="6834891" y="2156661"/>
            <a:ext cx="4378826" cy="1483442"/>
          </a:xfrm>
          <a:prstGeom prst="wedgeRoundRectCallout">
            <a:avLst>
              <a:gd name="adj1" fmla="val -66455"/>
              <a:gd name="adj2" fmla="val 21374"/>
              <a:gd name="adj3" fmla="val 16667"/>
            </a:avLst>
          </a:prstGeom>
          <a:solidFill>
            <a:srgbClr val="395EAC"/>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chemeClr val="bg1"/>
                </a:solidFill>
                <a:latin typeface="Century Gothic"/>
                <a:ea typeface="Century Gothic"/>
                <a:cs typeface="Century Gothic"/>
                <a:sym typeface="Century Gothic"/>
              </a:rPr>
              <a:t>All regular –</a:t>
            </a:r>
            <a:r>
              <a:rPr lang="en-GB" sz="2000" b="1" dirty="0">
                <a:solidFill>
                  <a:schemeClr val="bg1"/>
                </a:solidFill>
                <a:latin typeface="Century Gothic"/>
                <a:ea typeface="Century Gothic"/>
                <a:cs typeface="Century Gothic"/>
                <a:sym typeface="Century Gothic"/>
              </a:rPr>
              <a:t>er</a:t>
            </a:r>
            <a:r>
              <a:rPr lang="en-GB" sz="2000" dirty="0">
                <a:solidFill>
                  <a:schemeClr val="bg1"/>
                </a:solidFill>
                <a:latin typeface="Century Gothic"/>
                <a:ea typeface="Century Gothic"/>
                <a:cs typeface="Century Gothic"/>
                <a:sym typeface="Century Gothic"/>
              </a:rPr>
              <a:t> and –</a:t>
            </a:r>
            <a:r>
              <a:rPr lang="en-GB" sz="2000" b="1" dirty="0" err="1">
                <a:solidFill>
                  <a:schemeClr val="bg1"/>
                </a:solidFill>
                <a:latin typeface="Century Gothic"/>
                <a:ea typeface="Century Gothic"/>
                <a:cs typeface="Century Gothic"/>
                <a:sym typeface="Century Gothic"/>
              </a:rPr>
              <a:t>ir</a:t>
            </a:r>
            <a:r>
              <a:rPr lang="en-GB" sz="2000" b="1" dirty="0">
                <a:solidFill>
                  <a:schemeClr val="bg1"/>
                </a:solidFill>
                <a:latin typeface="Century Gothic"/>
                <a:ea typeface="Century Gothic"/>
                <a:cs typeface="Century Gothic"/>
                <a:sym typeface="Century Gothic"/>
              </a:rPr>
              <a:t> </a:t>
            </a:r>
            <a:r>
              <a:rPr lang="en-GB" sz="2000" dirty="0">
                <a:solidFill>
                  <a:schemeClr val="bg1"/>
                </a:solidFill>
                <a:latin typeface="Century Gothic"/>
                <a:ea typeface="Century Gothic"/>
                <a:cs typeface="Century Gothic"/>
                <a:sym typeface="Century Gothic"/>
              </a:rPr>
              <a:t>verbs work like this to talk about completed events in the past.</a:t>
            </a:r>
            <a:endParaRPr dirty="0">
              <a:solidFill>
                <a:schemeClr val="bg1"/>
              </a:solidFill>
            </a:endParaRPr>
          </a:p>
        </p:txBody>
      </p:sp>
    </p:spTree>
    <p:extLst>
      <p:ext uri="{BB962C8B-B14F-4D97-AF65-F5344CB8AC3E}">
        <p14:creationId xmlns:p14="http://schemas.microsoft.com/office/powerpoint/2010/main" val="173768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1" grpId="0"/>
      <p:bldP spid="23" grpId="0"/>
      <p:bldP spid="24" grpId="0"/>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698DA-B76F-4AA6-A4AE-8C3F2CBCE113}"/>
              </a:ext>
            </a:extLst>
          </p:cNvPr>
          <p:cNvSpPr>
            <a:spLocks noGrp="1"/>
          </p:cNvSpPr>
          <p:nvPr>
            <p:ph type="title"/>
          </p:nvPr>
        </p:nvSpPr>
        <p:spPr/>
        <p:txBody>
          <a:bodyPr/>
          <a:lstStyle/>
          <a:p>
            <a:r>
              <a:rPr lang="en-GB" dirty="0"/>
              <a:t>Yes/no questions</a:t>
            </a:r>
          </a:p>
        </p:txBody>
      </p:sp>
      <p:sp>
        <p:nvSpPr>
          <p:cNvPr id="4" name="Google Shape;897;p32">
            <a:extLst>
              <a:ext uri="{FF2B5EF4-FFF2-40B4-BE49-F238E27FC236}">
                <a16:creationId xmlns:a16="http://schemas.microsoft.com/office/drawing/2014/main" id="{F7C0909E-5055-4B13-8A8E-84D3607BAFE8}"/>
              </a:ext>
            </a:extLst>
          </p:cNvPr>
          <p:cNvSpPr txBox="1"/>
          <p:nvPr/>
        </p:nvSpPr>
        <p:spPr>
          <a:xfrm>
            <a:off x="526402" y="1284094"/>
            <a:ext cx="989330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Remember that to ask a question in Spanish, you use the same verb, but with raised intonation. </a:t>
            </a:r>
            <a:endParaRPr/>
          </a:p>
          <a:p>
            <a:pPr marL="0" marR="0" lvl="0" indent="0" algn="l" rtl="0">
              <a:spcBef>
                <a:spcPts val="0"/>
              </a:spcBef>
              <a:spcAft>
                <a:spcPts val="0"/>
              </a:spcAft>
              <a:buNone/>
            </a:pPr>
            <a:endParaRPr sz="2400">
              <a:latin typeface="Century Gothic"/>
              <a:ea typeface="Century Gothic"/>
              <a:cs typeface="Century Gothic"/>
              <a:sym typeface="Century Gothic"/>
            </a:endParaRPr>
          </a:p>
          <a:p>
            <a:pPr marL="0" marR="0" lvl="0" indent="0" algn="l" rtl="0">
              <a:spcBef>
                <a:spcPts val="0"/>
              </a:spcBef>
              <a:spcAft>
                <a:spcPts val="0"/>
              </a:spcAft>
              <a:buNone/>
            </a:pPr>
            <a:r>
              <a:rPr lang="en-GB" sz="2400">
                <a:latin typeface="Century Gothic"/>
                <a:ea typeface="Century Gothic"/>
                <a:cs typeface="Century Gothic"/>
                <a:sym typeface="Century Gothic"/>
              </a:rPr>
              <a:t>Listen and compare:</a:t>
            </a:r>
            <a:endParaRPr/>
          </a:p>
        </p:txBody>
      </p:sp>
      <p:sp>
        <p:nvSpPr>
          <p:cNvPr id="5" name="Google Shape;898;p32">
            <a:hlinkClick r:id="" action="ppaction://noaction">
              <a:snd r:embed="rId3" name="comiste algo.wav"/>
            </a:hlinkClick>
            <a:extLst>
              <a:ext uri="{FF2B5EF4-FFF2-40B4-BE49-F238E27FC236}">
                <a16:creationId xmlns:a16="http://schemas.microsoft.com/office/drawing/2014/main" id="{90B4EC85-36DF-47F7-8ABE-40F4A995A28A}"/>
              </a:ext>
            </a:extLst>
          </p:cNvPr>
          <p:cNvSpPr/>
          <p:nvPr/>
        </p:nvSpPr>
        <p:spPr>
          <a:xfrm>
            <a:off x="515762" y="324511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1</a:t>
            </a:r>
            <a:endParaRPr/>
          </a:p>
        </p:txBody>
      </p:sp>
      <p:sp>
        <p:nvSpPr>
          <p:cNvPr id="6" name="Google Shape;899;p32">
            <a:hlinkClick r:id="" action="ppaction://noaction">
              <a:snd r:embed="rId4" name="%C2%BFComiste algo_.wav"/>
            </a:hlinkClick>
            <a:extLst>
              <a:ext uri="{FF2B5EF4-FFF2-40B4-BE49-F238E27FC236}">
                <a16:creationId xmlns:a16="http://schemas.microsoft.com/office/drawing/2014/main" id="{55A0B545-7E3A-438E-A995-0514BFF77069}"/>
              </a:ext>
            </a:extLst>
          </p:cNvPr>
          <p:cNvSpPr/>
          <p:nvPr/>
        </p:nvSpPr>
        <p:spPr>
          <a:xfrm>
            <a:off x="515761" y="397861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2</a:t>
            </a:r>
            <a:endParaRPr/>
          </a:p>
        </p:txBody>
      </p:sp>
      <p:sp>
        <p:nvSpPr>
          <p:cNvPr id="7" name="Google Shape;900;p32">
            <a:extLst>
              <a:ext uri="{FF2B5EF4-FFF2-40B4-BE49-F238E27FC236}">
                <a16:creationId xmlns:a16="http://schemas.microsoft.com/office/drawing/2014/main" id="{72FDDA7B-330F-4D1D-8136-17EE8366285A}"/>
              </a:ext>
            </a:extLst>
          </p:cNvPr>
          <p:cNvSpPr txBox="1"/>
          <p:nvPr/>
        </p:nvSpPr>
        <p:spPr>
          <a:xfrm>
            <a:off x="1152878" y="3234217"/>
            <a:ext cx="4343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Comiste algo. </a:t>
            </a:r>
            <a:endParaRPr/>
          </a:p>
        </p:txBody>
      </p:sp>
      <p:sp>
        <p:nvSpPr>
          <p:cNvPr id="8" name="Google Shape;901;p32">
            <a:extLst>
              <a:ext uri="{FF2B5EF4-FFF2-40B4-BE49-F238E27FC236}">
                <a16:creationId xmlns:a16="http://schemas.microsoft.com/office/drawing/2014/main" id="{1B30DA86-973A-482C-9F05-6E49FDAA70BD}"/>
              </a:ext>
            </a:extLst>
          </p:cNvPr>
          <p:cNvSpPr txBox="1"/>
          <p:nvPr/>
        </p:nvSpPr>
        <p:spPr>
          <a:xfrm>
            <a:off x="1101371" y="3978617"/>
            <a:ext cx="4343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latin typeface="Century Gothic"/>
                <a:ea typeface="Century Gothic"/>
                <a:cs typeface="Century Gothic"/>
                <a:sym typeface="Century Gothic"/>
              </a:rPr>
              <a:t>¿</a:t>
            </a:r>
            <a:r>
              <a:rPr lang="en-GB" sz="2400">
                <a:latin typeface="Century Gothic"/>
                <a:ea typeface="Century Gothic"/>
                <a:cs typeface="Century Gothic"/>
                <a:sym typeface="Century Gothic"/>
              </a:rPr>
              <a:t>Comiste algo</a:t>
            </a:r>
            <a:r>
              <a:rPr lang="en-GB" sz="2400" b="1">
                <a:latin typeface="Century Gothic"/>
                <a:ea typeface="Century Gothic"/>
                <a:cs typeface="Century Gothic"/>
                <a:sym typeface="Century Gothic"/>
              </a:rPr>
              <a:t>? </a:t>
            </a:r>
            <a:endParaRPr/>
          </a:p>
        </p:txBody>
      </p:sp>
      <p:sp>
        <p:nvSpPr>
          <p:cNvPr id="9" name="Google Shape;902;p32">
            <a:extLst>
              <a:ext uri="{FF2B5EF4-FFF2-40B4-BE49-F238E27FC236}">
                <a16:creationId xmlns:a16="http://schemas.microsoft.com/office/drawing/2014/main" id="{8EF564DB-745F-4486-80FF-EAC3499DF64C}"/>
              </a:ext>
            </a:extLst>
          </p:cNvPr>
          <p:cNvSpPr txBox="1"/>
          <p:nvPr/>
        </p:nvSpPr>
        <p:spPr>
          <a:xfrm>
            <a:off x="5919611" y="3198167"/>
            <a:ext cx="4343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You ate something.</a:t>
            </a:r>
            <a:endParaRPr/>
          </a:p>
        </p:txBody>
      </p:sp>
      <p:sp>
        <p:nvSpPr>
          <p:cNvPr id="10" name="Google Shape;903;p32">
            <a:extLst>
              <a:ext uri="{FF2B5EF4-FFF2-40B4-BE49-F238E27FC236}">
                <a16:creationId xmlns:a16="http://schemas.microsoft.com/office/drawing/2014/main" id="{6F097543-BE5D-4BBB-BBE9-4867AAB562E6}"/>
              </a:ext>
            </a:extLst>
          </p:cNvPr>
          <p:cNvSpPr txBox="1"/>
          <p:nvPr/>
        </p:nvSpPr>
        <p:spPr>
          <a:xfrm>
            <a:off x="5919611" y="3978617"/>
            <a:ext cx="4343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Did you eat something?</a:t>
            </a:r>
            <a:endParaRPr/>
          </a:p>
        </p:txBody>
      </p:sp>
      <p:sp>
        <p:nvSpPr>
          <p:cNvPr id="11" name="Google Shape;904;p32">
            <a:extLst>
              <a:ext uri="{FF2B5EF4-FFF2-40B4-BE49-F238E27FC236}">
                <a16:creationId xmlns:a16="http://schemas.microsoft.com/office/drawing/2014/main" id="{5C7C84FE-509A-4AB6-A936-1279DE759436}"/>
              </a:ext>
            </a:extLst>
          </p:cNvPr>
          <p:cNvSpPr/>
          <p:nvPr/>
        </p:nvSpPr>
        <p:spPr>
          <a:xfrm>
            <a:off x="5807682" y="3919183"/>
            <a:ext cx="1447800" cy="612265"/>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12" name="Google Shape;905;p32">
            <a:extLst>
              <a:ext uri="{FF2B5EF4-FFF2-40B4-BE49-F238E27FC236}">
                <a16:creationId xmlns:a16="http://schemas.microsoft.com/office/drawing/2014/main" id="{14569BC2-EC31-4278-A1BB-A2B5D50D17F1}"/>
              </a:ext>
            </a:extLst>
          </p:cNvPr>
          <p:cNvSpPr/>
          <p:nvPr/>
        </p:nvSpPr>
        <p:spPr>
          <a:xfrm>
            <a:off x="6942529" y="5311898"/>
            <a:ext cx="5093252" cy="952501"/>
          </a:xfrm>
          <a:prstGeom prst="wedgeRoundRectCallout">
            <a:avLst>
              <a:gd name="adj1" fmla="val -39911"/>
              <a:gd name="adj2" fmla="val -66559"/>
              <a:gd name="adj3" fmla="val 16667"/>
            </a:avLst>
          </a:prstGeom>
          <a:solidFill>
            <a:srgbClr val="395EAC"/>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bg2"/>
                </a:solidFill>
                <a:latin typeface="Century Gothic"/>
                <a:ea typeface="Century Gothic"/>
                <a:cs typeface="Century Gothic"/>
                <a:sym typeface="Century Gothic"/>
              </a:rPr>
              <a:t>Notice how in English we use the verb ‘</a:t>
            </a:r>
            <a:r>
              <a:rPr lang="en-GB" sz="2000" b="1">
                <a:solidFill>
                  <a:schemeClr val="bg2"/>
                </a:solidFill>
                <a:latin typeface="Century Gothic"/>
                <a:ea typeface="Century Gothic"/>
                <a:cs typeface="Century Gothic"/>
                <a:sym typeface="Century Gothic"/>
              </a:rPr>
              <a:t>did</a:t>
            </a:r>
            <a:r>
              <a:rPr lang="en-GB" sz="2000">
                <a:solidFill>
                  <a:schemeClr val="bg2"/>
                </a:solidFill>
                <a:latin typeface="Century Gothic"/>
                <a:ea typeface="Century Gothic"/>
                <a:cs typeface="Century Gothic"/>
                <a:sym typeface="Century Gothic"/>
              </a:rPr>
              <a:t>’ to ask these questions in the </a:t>
            </a:r>
            <a:r>
              <a:rPr lang="en-GB" sz="2000" b="1">
                <a:solidFill>
                  <a:schemeClr val="bg2"/>
                </a:solidFill>
                <a:latin typeface="Century Gothic"/>
                <a:ea typeface="Century Gothic"/>
                <a:cs typeface="Century Gothic"/>
                <a:sym typeface="Century Gothic"/>
              </a:rPr>
              <a:t>past</a:t>
            </a:r>
            <a:r>
              <a:rPr lang="en-GB" sz="2000">
                <a:solidFill>
                  <a:schemeClr val="bg2"/>
                </a:solidFill>
                <a:latin typeface="Century Gothic"/>
                <a:ea typeface="Century Gothic"/>
                <a:cs typeface="Century Gothic"/>
                <a:sym typeface="Century Gothic"/>
              </a:rPr>
              <a:t>.</a:t>
            </a:r>
            <a:endParaRPr>
              <a:solidFill>
                <a:schemeClr val="bg2"/>
              </a:solidFill>
            </a:endParaRPr>
          </a:p>
        </p:txBody>
      </p:sp>
      <p:sp>
        <p:nvSpPr>
          <p:cNvPr id="13" name="Google Shape;906;p32">
            <a:extLst>
              <a:ext uri="{FF2B5EF4-FFF2-40B4-BE49-F238E27FC236}">
                <a16:creationId xmlns:a16="http://schemas.microsoft.com/office/drawing/2014/main" id="{804A8F29-BD14-4D47-90FB-B5CFEE6489C3}"/>
              </a:ext>
            </a:extLst>
          </p:cNvPr>
          <p:cNvSpPr txBox="1"/>
          <p:nvPr/>
        </p:nvSpPr>
        <p:spPr>
          <a:xfrm>
            <a:off x="1152878" y="4725714"/>
            <a:ext cx="4343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latin typeface="Century Gothic"/>
                <a:ea typeface="Century Gothic"/>
                <a:cs typeface="Century Gothic"/>
                <a:sym typeface="Century Gothic"/>
              </a:rPr>
              <a:t>¿</a:t>
            </a:r>
            <a:r>
              <a:rPr lang="en-GB" sz="2400">
                <a:latin typeface="Century Gothic"/>
                <a:ea typeface="Century Gothic"/>
                <a:cs typeface="Century Gothic"/>
                <a:sym typeface="Century Gothic"/>
              </a:rPr>
              <a:t>Qué comiste</a:t>
            </a:r>
            <a:r>
              <a:rPr lang="en-GB" sz="2400" b="1">
                <a:latin typeface="Century Gothic"/>
                <a:ea typeface="Century Gothic"/>
                <a:cs typeface="Century Gothic"/>
                <a:sym typeface="Century Gothic"/>
              </a:rPr>
              <a:t>? </a:t>
            </a:r>
            <a:endParaRPr/>
          </a:p>
        </p:txBody>
      </p:sp>
      <p:sp>
        <p:nvSpPr>
          <p:cNvPr id="14" name="Google Shape;907;p32">
            <a:hlinkClick r:id="" action="ppaction://noaction">
              <a:snd r:embed="rId5" name="%C2%BFque%CC%81 comiste_.wav"/>
            </a:hlinkClick>
            <a:extLst>
              <a:ext uri="{FF2B5EF4-FFF2-40B4-BE49-F238E27FC236}">
                <a16:creationId xmlns:a16="http://schemas.microsoft.com/office/drawing/2014/main" id="{3B113066-3AEA-4850-BE97-56D5B2271225}"/>
              </a:ext>
            </a:extLst>
          </p:cNvPr>
          <p:cNvSpPr/>
          <p:nvPr/>
        </p:nvSpPr>
        <p:spPr>
          <a:xfrm>
            <a:off x="526402" y="471494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3</a:t>
            </a:r>
            <a:endParaRPr sz="2000" b="1">
              <a:latin typeface="Century Gothic"/>
              <a:ea typeface="Century Gothic"/>
              <a:cs typeface="Century Gothic"/>
              <a:sym typeface="Century Gothic"/>
            </a:endParaRPr>
          </a:p>
        </p:txBody>
      </p:sp>
      <p:sp>
        <p:nvSpPr>
          <p:cNvPr id="15" name="Google Shape;908;p32">
            <a:extLst>
              <a:ext uri="{FF2B5EF4-FFF2-40B4-BE49-F238E27FC236}">
                <a16:creationId xmlns:a16="http://schemas.microsoft.com/office/drawing/2014/main" id="{C2B7C6A0-87B3-4606-8F7E-156173282418}"/>
              </a:ext>
            </a:extLst>
          </p:cNvPr>
          <p:cNvSpPr txBox="1"/>
          <p:nvPr/>
        </p:nvSpPr>
        <p:spPr>
          <a:xfrm>
            <a:off x="5919611" y="4699633"/>
            <a:ext cx="4343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What did you eat?</a:t>
            </a:r>
            <a:endParaRPr/>
          </a:p>
        </p:txBody>
      </p:sp>
      <p:sp>
        <p:nvSpPr>
          <p:cNvPr id="16" name="Google Shape;909;p32">
            <a:extLst>
              <a:ext uri="{FF2B5EF4-FFF2-40B4-BE49-F238E27FC236}">
                <a16:creationId xmlns:a16="http://schemas.microsoft.com/office/drawing/2014/main" id="{5AA006BB-2FA6-4A2A-9256-C2931355249A}"/>
              </a:ext>
            </a:extLst>
          </p:cNvPr>
          <p:cNvSpPr/>
          <p:nvPr/>
        </p:nvSpPr>
        <p:spPr>
          <a:xfrm>
            <a:off x="5971824" y="4590882"/>
            <a:ext cx="1447800" cy="721016"/>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17" name="Rounded Rectangle 11">
            <a:extLst>
              <a:ext uri="{FF2B5EF4-FFF2-40B4-BE49-F238E27FC236}">
                <a16:creationId xmlns:a16="http://schemas.microsoft.com/office/drawing/2014/main" id="{7481BA19-1A96-482D-89C2-7A722D685C76}"/>
              </a:ext>
            </a:extLst>
          </p:cNvPr>
          <p:cNvSpPr/>
          <p:nvPr/>
        </p:nvSpPr>
        <p:spPr>
          <a:xfrm>
            <a:off x="10398642" y="258166"/>
            <a:ext cx="1529501"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gramática</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2246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 y="213557"/>
            <a:ext cx="3821724" cy="647577"/>
          </a:xfrm>
        </p:spPr>
        <p:txBody>
          <a:bodyPr>
            <a:noAutofit/>
          </a:bodyPr>
          <a:lstStyle/>
          <a:p>
            <a:r>
              <a:rPr lang="en-GB" sz="2800" dirty="0"/>
              <a:t>De </a:t>
            </a:r>
            <a:r>
              <a:rPr lang="en-GB" sz="2800" dirty="0" err="1"/>
              <a:t>vacaciones</a:t>
            </a:r>
            <a:r>
              <a:rPr lang="en-GB" sz="2800" b="0" dirty="0"/>
              <a:t>(2/2)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976649" y="459608"/>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nvGraphicFramePr>
        <p:xfrm>
          <a:off x="312171" y="1383999"/>
          <a:ext cx="3669732" cy="1614101"/>
        </p:xfrm>
        <a:graphic>
          <a:graphicData uri="http://schemas.openxmlformats.org/drawingml/2006/table">
            <a:tbl>
              <a:tblPr firstRow="1" bandRow="1">
                <a:tableStyleId>{5940675A-B579-460E-94D1-54222C63F5DA}</a:tableStyleId>
              </a:tblPr>
              <a:tblGrid>
                <a:gridCol w="3669732">
                  <a:extLst>
                    <a:ext uri="{9D8B030D-6E8A-4147-A177-3AD203B41FA5}">
                      <a16:colId xmlns:a16="http://schemas.microsoft.com/office/drawing/2014/main" val="3179540757"/>
                    </a:ext>
                  </a:extLst>
                </a:gridCol>
              </a:tblGrid>
              <a:tr h="1614101">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bl>
          </a:graphicData>
        </a:graphic>
      </p:graphicFrame>
      <p:graphicFrame>
        <p:nvGraphicFramePr>
          <p:cNvPr id="16" name="Table 4">
            <a:extLst>
              <a:ext uri="{FF2B5EF4-FFF2-40B4-BE49-F238E27FC236}">
                <a16:creationId xmlns:a16="http://schemas.microsoft.com/office/drawing/2014/main" id="{7D1F7E20-AB45-4646-8DB3-4A9C2BFE2758}"/>
              </a:ext>
            </a:extLst>
          </p:cNvPr>
          <p:cNvGraphicFramePr>
            <a:graphicFrameLocks noGrp="1"/>
          </p:cNvGraphicFramePr>
          <p:nvPr/>
        </p:nvGraphicFramePr>
        <p:xfrm>
          <a:off x="4383621" y="1383999"/>
          <a:ext cx="3669732" cy="1614101"/>
        </p:xfrm>
        <a:graphic>
          <a:graphicData uri="http://schemas.openxmlformats.org/drawingml/2006/table">
            <a:tbl>
              <a:tblPr firstRow="1" bandRow="1">
                <a:tableStyleId>{5940675A-B579-460E-94D1-54222C63F5DA}</a:tableStyleId>
              </a:tblPr>
              <a:tblGrid>
                <a:gridCol w="3669732">
                  <a:extLst>
                    <a:ext uri="{9D8B030D-6E8A-4147-A177-3AD203B41FA5}">
                      <a16:colId xmlns:a16="http://schemas.microsoft.com/office/drawing/2014/main" val="3179540757"/>
                    </a:ext>
                  </a:extLst>
                </a:gridCol>
              </a:tblGrid>
              <a:tr h="1614101">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bl>
          </a:graphicData>
        </a:graphic>
      </p:graphicFrame>
      <p:graphicFrame>
        <p:nvGraphicFramePr>
          <p:cNvPr id="20" name="Table 4">
            <a:extLst>
              <a:ext uri="{FF2B5EF4-FFF2-40B4-BE49-F238E27FC236}">
                <a16:creationId xmlns:a16="http://schemas.microsoft.com/office/drawing/2014/main" id="{CD038C7F-F6F1-4E9C-8A59-1AA45D46DDD0}"/>
              </a:ext>
            </a:extLst>
          </p:cNvPr>
          <p:cNvGraphicFramePr>
            <a:graphicFrameLocks noGrp="1"/>
          </p:cNvGraphicFramePr>
          <p:nvPr/>
        </p:nvGraphicFramePr>
        <p:xfrm>
          <a:off x="8450408" y="1411285"/>
          <a:ext cx="3669732" cy="1614101"/>
        </p:xfrm>
        <a:graphic>
          <a:graphicData uri="http://schemas.openxmlformats.org/drawingml/2006/table">
            <a:tbl>
              <a:tblPr firstRow="1" bandRow="1">
                <a:tableStyleId>{5940675A-B579-460E-94D1-54222C63F5DA}</a:tableStyleId>
              </a:tblPr>
              <a:tblGrid>
                <a:gridCol w="3669732">
                  <a:extLst>
                    <a:ext uri="{9D8B030D-6E8A-4147-A177-3AD203B41FA5}">
                      <a16:colId xmlns:a16="http://schemas.microsoft.com/office/drawing/2014/main" val="3179540757"/>
                    </a:ext>
                  </a:extLst>
                </a:gridCol>
              </a:tblGrid>
              <a:tr h="1614101">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bl>
          </a:graphicData>
        </a:graphic>
      </p:graphicFrame>
      <p:graphicFrame>
        <p:nvGraphicFramePr>
          <p:cNvPr id="26" name="Table 4">
            <a:extLst>
              <a:ext uri="{FF2B5EF4-FFF2-40B4-BE49-F238E27FC236}">
                <a16:creationId xmlns:a16="http://schemas.microsoft.com/office/drawing/2014/main" id="{2019413B-C9CB-4FCD-9A2F-6348251617F2}"/>
              </a:ext>
            </a:extLst>
          </p:cNvPr>
          <p:cNvGraphicFramePr>
            <a:graphicFrameLocks noGrp="1"/>
          </p:cNvGraphicFramePr>
          <p:nvPr/>
        </p:nvGraphicFramePr>
        <p:xfrm>
          <a:off x="312171" y="3979077"/>
          <a:ext cx="3669732" cy="1614101"/>
        </p:xfrm>
        <a:graphic>
          <a:graphicData uri="http://schemas.openxmlformats.org/drawingml/2006/table">
            <a:tbl>
              <a:tblPr firstRow="1" bandRow="1">
                <a:tableStyleId>{5940675A-B579-460E-94D1-54222C63F5DA}</a:tableStyleId>
              </a:tblPr>
              <a:tblGrid>
                <a:gridCol w="3669732">
                  <a:extLst>
                    <a:ext uri="{9D8B030D-6E8A-4147-A177-3AD203B41FA5}">
                      <a16:colId xmlns:a16="http://schemas.microsoft.com/office/drawing/2014/main" val="3179540757"/>
                    </a:ext>
                  </a:extLst>
                </a:gridCol>
              </a:tblGrid>
              <a:tr h="1614101">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bl>
          </a:graphicData>
        </a:graphic>
      </p:graphicFrame>
      <p:graphicFrame>
        <p:nvGraphicFramePr>
          <p:cNvPr id="30" name="Table 4">
            <a:extLst>
              <a:ext uri="{FF2B5EF4-FFF2-40B4-BE49-F238E27FC236}">
                <a16:creationId xmlns:a16="http://schemas.microsoft.com/office/drawing/2014/main" id="{B525C3CC-BFD0-4569-874C-1FF54F99EB40}"/>
              </a:ext>
            </a:extLst>
          </p:cNvPr>
          <p:cNvGraphicFramePr>
            <a:graphicFrameLocks noGrp="1"/>
          </p:cNvGraphicFramePr>
          <p:nvPr/>
        </p:nvGraphicFramePr>
        <p:xfrm>
          <a:off x="4383621" y="3979077"/>
          <a:ext cx="3669732" cy="1614101"/>
        </p:xfrm>
        <a:graphic>
          <a:graphicData uri="http://schemas.openxmlformats.org/drawingml/2006/table">
            <a:tbl>
              <a:tblPr firstRow="1" bandRow="1">
                <a:tableStyleId>{5940675A-B579-460E-94D1-54222C63F5DA}</a:tableStyleId>
              </a:tblPr>
              <a:tblGrid>
                <a:gridCol w="3669732">
                  <a:extLst>
                    <a:ext uri="{9D8B030D-6E8A-4147-A177-3AD203B41FA5}">
                      <a16:colId xmlns:a16="http://schemas.microsoft.com/office/drawing/2014/main" val="3179540757"/>
                    </a:ext>
                  </a:extLst>
                </a:gridCol>
              </a:tblGrid>
              <a:tr h="1614101">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bl>
          </a:graphicData>
        </a:graphic>
      </p:graphicFrame>
      <p:graphicFrame>
        <p:nvGraphicFramePr>
          <p:cNvPr id="34" name="Table 4">
            <a:extLst>
              <a:ext uri="{FF2B5EF4-FFF2-40B4-BE49-F238E27FC236}">
                <a16:creationId xmlns:a16="http://schemas.microsoft.com/office/drawing/2014/main" id="{550DB312-DD67-4806-8571-9752345207D1}"/>
              </a:ext>
            </a:extLst>
          </p:cNvPr>
          <p:cNvGraphicFramePr>
            <a:graphicFrameLocks noGrp="1"/>
          </p:cNvGraphicFramePr>
          <p:nvPr/>
        </p:nvGraphicFramePr>
        <p:xfrm>
          <a:off x="8450407" y="4006363"/>
          <a:ext cx="3669732" cy="1614101"/>
        </p:xfrm>
        <a:graphic>
          <a:graphicData uri="http://schemas.openxmlformats.org/drawingml/2006/table">
            <a:tbl>
              <a:tblPr firstRow="1" bandRow="1">
                <a:tableStyleId>{5940675A-B579-460E-94D1-54222C63F5DA}</a:tableStyleId>
              </a:tblPr>
              <a:tblGrid>
                <a:gridCol w="3669732">
                  <a:extLst>
                    <a:ext uri="{9D8B030D-6E8A-4147-A177-3AD203B41FA5}">
                      <a16:colId xmlns:a16="http://schemas.microsoft.com/office/drawing/2014/main" val="3179540757"/>
                    </a:ext>
                  </a:extLst>
                </a:gridCol>
              </a:tblGrid>
              <a:tr h="1614101">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bl>
          </a:graphicData>
        </a:graphic>
      </p:graphicFrame>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077" y="282259"/>
            <a:ext cx="1692072" cy="1106258"/>
          </a:xfrm>
          <a:prstGeom prst="rect">
            <a:avLst/>
          </a:prstGeom>
        </p:spPr>
      </p:pic>
      <p:pic>
        <p:nvPicPr>
          <p:cNvPr id="69" name="Picture 68">
            <a:extLst>
              <a:ext uri="{FF2B5EF4-FFF2-40B4-BE49-F238E27FC236}">
                <a16:creationId xmlns:a16="http://schemas.microsoft.com/office/drawing/2014/main" id="{638F4B1F-79C4-4E9C-A3B2-9F7F6DD44A2B}"/>
              </a:ext>
            </a:extLst>
          </p:cNvPr>
          <p:cNvPicPr>
            <a:picLocks noChangeAspect="1"/>
          </p:cNvPicPr>
          <p:nvPr/>
        </p:nvPicPr>
        <p:blipFill>
          <a:blip r:embed="rId4"/>
          <a:stretch>
            <a:fillRect/>
          </a:stretch>
        </p:blipFill>
        <p:spPr>
          <a:xfrm>
            <a:off x="520361" y="4169358"/>
            <a:ext cx="1308439" cy="1270787"/>
          </a:xfrm>
          <a:prstGeom prst="rect">
            <a:avLst/>
          </a:prstGeom>
        </p:spPr>
      </p:pic>
      <p:pic>
        <p:nvPicPr>
          <p:cNvPr id="71" name="Picture 70" descr="A beach chair and umbrella on a sandy beach&#10;&#10;Description automatically generated">
            <a:extLst>
              <a:ext uri="{FF2B5EF4-FFF2-40B4-BE49-F238E27FC236}">
                <a16:creationId xmlns:a16="http://schemas.microsoft.com/office/drawing/2014/main" id="{2821D42E-A6A4-42E8-8C39-B94FDF9E4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5083" y="1623204"/>
            <a:ext cx="1459277" cy="1012373"/>
          </a:xfrm>
          <a:prstGeom prst="rect">
            <a:avLst/>
          </a:prstGeom>
        </p:spPr>
      </p:pic>
      <p:sp>
        <p:nvSpPr>
          <p:cNvPr id="28" name="TextBox 27">
            <a:extLst>
              <a:ext uri="{FF2B5EF4-FFF2-40B4-BE49-F238E27FC236}">
                <a16:creationId xmlns:a16="http://schemas.microsoft.com/office/drawing/2014/main" id="{6B6A7DA3-FEA6-4DAA-9F79-1030B810E9F1}"/>
              </a:ext>
            </a:extLst>
          </p:cNvPr>
          <p:cNvSpPr txBox="1"/>
          <p:nvPr/>
        </p:nvSpPr>
        <p:spPr>
          <a:xfrm>
            <a:off x="4443412" y="25149"/>
            <a:ext cx="74709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B</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Ask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Did you… in the summer?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(activities in any order)</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4" name="TextBox 73">
            <a:extLst>
              <a:ext uri="{FF2B5EF4-FFF2-40B4-BE49-F238E27FC236}">
                <a16:creationId xmlns:a16="http://schemas.microsoft.com/office/drawing/2014/main" id="{C0DA3C65-B840-49DA-B9AE-298906CDBA05}"/>
              </a:ext>
            </a:extLst>
          </p:cNvPr>
          <p:cNvSpPr txBox="1"/>
          <p:nvPr/>
        </p:nvSpPr>
        <p:spPr>
          <a:xfrm>
            <a:off x="4474071" y="382574"/>
            <a:ext cx="62840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Answer truthfully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yes, I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or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no, I didn’t…</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depending on the question.</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35" name="Picture 34" descr="A plane flying over the earth&#10;&#10;Description automatically generated">
            <a:extLst>
              <a:ext uri="{FF2B5EF4-FFF2-40B4-BE49-F238E27FC236}">
                <a16:creationId xmlns:a16="http://schemas.microsoft.com/office/drawing/2014/main" id="{B6D84355-7A16-4334-A57C-631DAA3A59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779" y="1536226"/>
            <a:ext cx="1394813" cy="1298250"/>
          </a:xfrm>
          <a:prstGeom prst="rect">
            <a:avLst/>
          </a:prstGeom>
        </p:spPr>
      </p:pic>
      <p:sp>
        <p:nvSpPr>
          <p:cNvPr id="37" name="TextBox 36">
            <a:extLst>
              <a:ext uri="{FF2B5EF4-FFF2-40B4-BE49-F238E27FC236}">
                <a16:creationId xmlns:a16="http://schemas.microsoft.com/office/drawing/2014/main" id="{7014A303-A4C7-4041-A61D-54BCDF205B5D}"/>
              </a:ext>
            </a:extLst>
          </p:cNvPr>
          <p:cNvSpPr txBox="1"/>
          <p:nvPr/>
        </p:nvSpPr>
        <p:spPr>
          <a:xfrm>
            <a:off x="1398068" y="2586593"/>
            <a:ext cx="29035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another country</a:t>
            </a:r>
          </a:p>
        </p:txBody>
      </p:sp>
      <p:pic>
        <p:nvPicPr>
          <p:cNvPr id="38" name="Picture 37" descr="A blue and white sign with a person walking&#10;&#10;Description automatically generated">
            <a:extLst>
              <a:ext uri="{FF2B5EF4-FFF2-40B4-BE49-F238E27FC236}">
                <a16:creationId xmlns:a16="http://schemas.microsoft.com/office/drawing/2014/main" id="{9724B5A5-95B7-4413-A991-E9EA269A6D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6149" y="4296884"/>
            <a:ext cx="1206001" cy="1143261"/>
          </a:xfrm>
          <a:prstGeom prst="rect">
            <a:avLst/>
          </a:prstGeom>
        </p:spPr>
      </p:pic>
      <p:pic>
        <p:nvPicPr>
          <p:cNvPr id="6" name="Picture 5" descr="A cartoon of a beach with a sun and clouds&#10;&#10;Description automatically generated">
            <a:extLst>
              <a:ext uri="{FF2B5EF4-FFF2-40B4-BE49-F238E27FC236}">
                <a16:creationId xmlns:a16="http://schemas.microsoft.com/office/drawing/2014/main" id="{8278D76C-73A3-4542-B4CD-660560B8FD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1632" y="4225553"/>
            <a:ext cx="1384443" cy="1012374"/>
          </a:xfrm>
          <a:prstGeom prst="rect">
            <a:avLst/>
          </a:prstGeom>
        </p:spPr>
      </p:pic>
      <p:sp>
        <p:nvSpPr>
          <p:cNvPr id="40" name="TextBox 39">
            <a:extLst>
              <a:ext uri="{FF2B5EF4-FFF2-40B4-BE49-F238E27FC236}">
                <a16:creationId xmlns:a16="http://schemas.microsoft.com/office/drawing/2014/main" id="{B4361FB4-FCAC-4FF2-8B12-5388B314680C}"/>
              </a:ext>
            </a:extLst>
          </p:cNvPr>
          <p:cNvSpPr txBox="1"/>
          <p:nvPr/>
        </p:nvSpPr>
        <p:spPr>
          <a:xfrm>
            <a:off x="5472078" y="5193068"/>
            <a:ext cx="29035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along the coast</a:t>
            </a:r>
          </a:p>
        </p:txBody>
      </p:sp>
      <p:pic>
        <p:nvPicPr>
          <p:cNvPr id="8" name="Graphic 7" descr="Court with solid fill">
            <a:extLst>
              <a:ext uri="{FF2B5EF4-FFF2-40B4-BE49-F238E27FC236}">
                <a16:creationId xmlns:a16="http://schemas.microsoft.com/office/drawing/2014/main" id="{5676F8EA-B352-4A9B-875D-7D79944E44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06730" y="4196978"/>
            <a:ext cx="914400" cy="914400"/>
          </a:xfrm>
          <a:prstGeom prst="rect">
            <a:avLst/>
          </a:prstGeom>
        </p:spPr>
      </p:pic>
      <p:sp>
        <p:nvSpPr>
          <p:cNvPr id="43" name="TextBox 42">
            <a:extLst>
              <a:ext uri="{FF2B5EF4-FFF2-40B4-BE49-F238E27FC236}">
                <a16:creationId xmlns:a16="http://schemas.microsoft.com/office/drawing/2014/main" id="{9BFF95F8-AC9D-43E9-B592-CCA9D553B33B}"/>
              </a:ext>
            </a:extLst>
          </p:cNvPr>
          <p:cNvSpPr txBox="1"/>
          <p:nvPr/>
        </p:nvSpPr>
        <p:spPr>
          <a:xfrm>
            <a:off x="1442682" y="5193068"/>
            <a:ext cx="29035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museum</a:t>
            </a:r>
          </a:p>
        </p:txBody>
      </p:sp>
      <p:pic>
        <p:nvPicPr>
          <p:cNvPr id="12" name="Graphic 11" descr="Earth globe: Africa and Europe with solid fill">
            <a:extLst>
              <a:ext uri="{FF2B5EF4-FFF2-40B4-BE49-F238E27FC236}">
                <a16:creationId xmlns:a16="http://schemas.microsoft.com/office/drawing/2014/main" id="{8A16E986-DA76-4611-8062-262E2058A4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35647" y="1536226"/>
            <a:ext cx="1046774" cy="1046774"/>
          </a:xfrm>
          <a:prstGeom prst="rect">
            <a:avLst/>
          </a:prstGeom>
        </p:spPr>
      </p:pic>
      <p:pic>
        <p:nvPicPr>
          <p:cNvPr id="50" name="Picture 49" descr="A sign with a horse and stairs and a bicycle&#10;&#10;Description automatically generated">
            <a:extLst>
              <a:ext uri="{FF2B5EF4-FFF2-40B4-BE49-F238E27FC236}">
                <a16:creationId xmlns:a16="http://schemas.microsoft.com/office/drawing/2014/main" id="{147CE87C-1666-4FAE-BE51-954D956591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59282" y="4276370"/>
            <a:ext cx="1122378" cy="1120211"/>
          </a:xfrm>
          <a:prstGeom prst="rect">
            <a:avLst/>
          </a:prstGeom>
        </p:spPr>
      </p:pic>
      <p:pic>
        <p:nvPicPr>
          <p:cNvPr id="17" name="Graphic 16" descr="Horse with solid fill">
            <a:extLst>
              <a:ext uri="{FF2B5EF4-FFF2-40B4-BE49-F238E27FC236}">
                <a16:creationId xmlns:a16="http://schemas.microsoft.com/office/drawing/2014/main" id="{EA9B120C-915D-4055-97B5-A07A07760B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590535" y="4347551"/>
            <a:ext cx="914400" cy="914400"/>
          </a:xfrm>
          <a:prstGeom prst="rect">
            <a:avLst/>
          </a:prstGeom>
        </p:spPr>
      </p:pic>
      <p:pic>
        <p:nvPicPr>
          <p:cNvPr id="51" name="Picture 50">
            <a:extLst>
              <a:ext uri="{FF2B5EF4-FFF2-40B4-BE49-F238E27FC236}">
                <a16:creationId xmlns:a16="http://schemas.microsoft.com/office/drawing/2014/main" id="{60DDC1E8-8F26-4523-9BEE-2C4514A11796}"/>
              </a:ext>
            </a:extLst>
          </p:cNvPr>
          <p:cNvPicPr>
            <a:picLocks noChangeAspect="1"/>
          </p:cNvPicPr>
          <p:nvPr/>
        </p:nvPicPr>
        <p:blipFill>
          <a:blip r:embed="rId16"/>
          <a:stretch>
            <a:fillRect/>
          </a:stretch>
        </p:blipFill>
        <p:spPr>
          <a:xfrm>
            <a:off x="4518424" y="1624630"/>
            <a:ext cx="1381957" cy="1209845"/>
          </a:xfrm>
          <a:prstGeom prst="rect">
            <a:avLst/>
          </a:prstGeom>
        </p:spPr>
      </p:pic>
      <p:pic>
        <p:nvPicPr>
          <p:cNvPr id="19" name="Picture 18" descr="A colorful letters with cartoon characters&#10;&#10;Description automatically generated with medium confidence">
            <a:extLst>
              <a:ext uri="{FF2B5EF4-FFF2-40B4-BE49-F238E27FC236}">
                <a16:creationId xmlns:a16="http://schemas.microsoft.com/office/drawing/2014/main" id="{54683096-F90D-4393-BFA6-5CB2C96CBD40}"/>
              </a:ext>
            </a:extLst>
          </p:cNvPr>
          <p:cNvPicPr>
            <a:picLocks noChangeAspect="1"/>
          </p:cNvPicPr>
          <p:nvPr/>
        </p:nvPicPr>
        <p:blipFill rotWithShape="1">
          <a:blip r:embed="rId17">
            <a:extLst>
              <a:ext uri="{28A0092B-C50C-407E-A947-70E740481C1C}">
                <a14:useLocalDpi xmlns:a14="http://schemas.microsoft.com/office/drawing/2010/main" val="0"/>
              </a:ext>
            </a:extLst>
          </a:blip>
          <a:srcRect t="51966" b="10358"/>
          <a:stretch/>
        </p:blipFill>
        <p:spPr>
          <a:xfrm>
            <a:off x="5936205" y="2012826"/>
            <a:ext cx="2014721" cy="379539"/>
          </a:xfrm>
          <a:prstGeom prst="rect">
            <a:avLst/>
          </a:prstGeom>
        </p:spPr>
      </p:pic>
      <p:sp>
        <p:nvSpPr>
          <p:cNvPr id="54" name="TextBox 53">
            <a:extLst>
              <a:ext uri="{FF2B5EF4-FFF2-40B4-BE49-F238E27FC236}">
                <a16:creationId xmlns:a16="http://schemas.microsoft.com/office/drawing/2014/main" id="{6D2C9B1D-2DCB-41B6-94EC-A4C1FDF8828E}"/>
              </a:ext>
            </a:extLst>
          </p:cNvPr>
          <p:cNvSpPr txBox="1"/>
          <p:nvPr/>
        </p:nvSpPr>
        <p:spPr>
          <a:xfrm>
            <a:off x="9832807" y="2616436"/>
            <a:ext cx="29035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beach</a:t>
            </a:r>
          </a:p>
        </p:txBody>
      </p:sp>
      <p:pic>
        <p:nvPicPr>
          <p:cNvPr id="23" name="Picture 22" descr="A person holding a cup&#10;&#10;Description automatically generated">
            <a:extLst>
              <a:ext uri="{FF2B5EF4-FFF2-40B4-BE49-F238E27FC236}">
                <a16:creationId xmlns:a16="http://schemas.microsoft.com/office/drawing/2014/main" id="{C5401C4E-32EF-41E1-B0E1-2E127969ED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70123" y="1612238"/>
            <a:ext cx="1282376" cy="1198009"/>
          </a:xfrm>
          <a:prstGeom prst="rect">
            <a:avLst/>
          </a:prstGeom>
        </p:spPr>
      </p:pic>
    </p:spTree>
    <p:extLst>
      <p:ext uri="{BB962C8B-B14F-4D97-AF65-F5344CB8AC3E}">
        <p14:creationId xmlns:p14="http://schemas.microsoft.com/office/powerpoint/2010/main" val="2466177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D46FF0-745D-4354-A0A7-2D3962181B9E}"/>
              </a:ext>
            </a:extLst>
          </p:cNvPr>
          <p:cNvSpPr>
            <a:spLocks noGrp="1"/>
          </p:cNvSpPr>
          <p:nvPr>
            <p:ph type="title"/>
          </p:nvPr>
        </p:nvSpPr>
        <p:spPr>
          <a:xfrm>
            <a:off x="0" y="213557"/>
            <a:ext cx="2428875" cy="647577"/>
          </a:xfrm>
        </p:spPr>
        <p:txBody>
          <a:bodyPr/>
          <a:lstStyle/>
          <a:p>
            <a:r>
              <a:rPr lang="en-GB" dirty="0" err="1"/>
              <a:t>Preguntas</a:t>
            </a:r>
            <a:endParaRPr lang="en-GB" dirty="0"/>
          </a:p>
        </p:txBody>
      </p:sp>
      <p:sp>
        <p:nvSpPr>
          <p:cNvPr id="4" name="Google Shape;803;p30">
            <a:extLst>
              <a:ext uri="{FF2B5EF4-FFF2-40B4-BE49-F238E27FC236}">
                <a16:creationId xmlns:a16="http://schemas.microsoft.com/office/drawing/2014/main" id="{BA96859B-522D-46DA-BA16-2473138E9A7B}"/>
              </a:ext>
            </a:extLst>
          </p:cNvPr>
          <p:cNvSpPr txBox="1">
            <a:spLocks/>
          </p:cNvSpPr>
          <p:nvPr/>
        </p:nvSpPr>
        <p:spPr>
          <a:xfrm>
            <a:off x="2428875" y="257684"/>
            <a:ext cx="5028915" cy="616982"/>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a:spcBef>
                <a:spcPts val="0"/>
              </a:spcBef>
              <a:buClr>
                <a:srgbClr val="002060"/>
              </a:buClr>
              <a:buSzPts val="3200"/>
              <a:buFont typeface="Century Gothic"/>
              <a:buNone/>
            </a:pPr>
            <a:r>
              <a:rPr lang="en-GB" sz="2400">
                <a:solidFill>
                  <a:schemeClr val="tx1"/>
                </a:solidFill>
              </a:rPr>
              <a:t>Identifica la pregunta correcta.</a:t>
            </a:r>
            <a:endParaRPr lang="en-GB" sz="2400" dirty="0">
              <a:solidFill>
                <a:schemeClr val="tx1"/>
              </a:solidFill>
            </a:endParaRPr>
          </a:p>
        </p:txBody>
      </p:sp>
      <p:sp>
        <p:nvSpPr>
          <p:cNvPr id="5" name="Rounded Rectangle 11">
            <a:extLst>
              <a:ext uri="{FF2B5EF4-FFF2-40B4-BE49-F238E27FC236}">
                <a16:creationId xmlns:a16="http://schemas.microsoft.com/office/drawing/2014/main" id="{91CC8C37-CF38-4A0F-8D2B-472375F1A452}"/>
              </a:ext>
            </a:extLst>
          </p:cNvPr>
          <p:cNvSpPr/>
          <p:nvPr/>
        </p:nvSpPr>
        <p:spPr>
          <a:xfrm>
            <a:off x="10172700" y="258166"/>
            <a:ext cx="17554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Google Shape;801;p30">
            <a:extLst>
              <a:ext uri="{FF2B5EF4-FFF2-40B4-BE49-F238E27FC236}">
                <a16:creationId xmlns:a16="http://schemas.microsoft.com/office/drawing/2014/main" id="{0941CBDF-059C-413C-9F8D-1BBDAC8CCCC5}"/>
              </a:ext>
            </a:extLst>
          </p:cNvPr>
          <p:cNvSpPr/>
          <p:nvPr/>
        </p:nvSpPr>
        <p:spPr>
          <a:xfrm>
            <a:off x="151256" y="1033068"/>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7" name="Google Shape;802;p30">
            <a:extLst>
              <a:ext uri="{FF2B5EF4-FFF2-40B4-BE49-F238E27FC236}">
                <a16:creationId xmlns:a16="http://schemas.microsoft.com/office/drawing/2014/main" id="{3C6C4E8A-BB1E-41C3-8338-CB37FD224B87}"/>
              </a:ext>
            </a:extLst>
          </p:cNvPr>
          <p:cNvSpPr/>
          <p:nvPr/>
        </p:nvSpPr>
        <p:spPr>
          <a:xfrm>
            <a:off x="561532" y="5101235"/>
            <a:ext cx="10877236" cy="1193794"/>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8" name="Google Shape;804;p30">
            <a:extLst>
              <a:ext uri="{FF2B5EF4-FFF2-40B4-BE49-F238E27FC236}">
                <a16:creationId xmlns:a16="http://schemas.microsoft.com/office/drawing/2014/main" id="{30D36F10-E422-48B3-A87B-C7D51E9814F6}"/>
              </a:ext>
            </a:extLst>
          </p:cNvPr>
          <p:cNvSpPr txBox="1"/>
          <p:nvPr/>
        </p:nvSpPr>
        <p:spPr>
          <a:xfrm>
            <a:off x="3420113" y="5682468"/>
            <a:ext cx="318905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¿cuándo?</a:t>
            </a:r>
            <a:endParaRPr/>
          </a:p>
        </p:txBody>
      </p:sp>
      <p:pic>
        <p:nvPicPr>
          <p:cNvPr id="9" name="Google Shape;805;p30">
            <a:extLst>
              <a:ext uri="{FF2B5EF4-FFF2-40B4-BE49-F238E27FC236}">
                <a16:creationId xmlns:a16="http://schemas.microsoft.com/office/drawing/2014/main" id="{7495DE63-98AC-4AB6-B06C-C91F031C3505}"/>
              </a:ext>
            </a:extLst>
          </p:cNvPr>
          <p:cNvPicPr preferRelativeResize="0"/>
          <p:nvPr/>
        </p:nvPicPr>
        <p:blipFill rotWithShape="1">
          <a:blip r:embed="rId3">
            <a:alphaModFix/>
          </a:blip>
          <a:srcRect/>
          <a:stretch/>
        </p:blipFill>
        <p:spPr>
          <a:xfrm>
            <a:off x="8157222" y="3216382"/>
            <a:ext cx="1683264" cy="1204562"/>
          </a:xfrm>
          <a:prstGeom prst="rect">
            <a:avLst/>
          </a:prstGeom>
          <a:noFill/>
          <a:ln>
            <a:noFill/>
          </a:ln>
        </p:spPr>
      </p:pic>
      <p:sp>
        <p:nvSpPr>
          <p:cNvPr id="10" name="Google Shape;806;p30">
            <a:extLst>
              <a:ext uri="{FF2B5EF4-FFF2-40B4-BE49-F238E27FC236}">
                <a16:creationId xmlns:a16="http://schemas.microsoft.com/office/drawing/2014/main" id="{C00E0872-ABBB-4CB3-8B23-FCBE9E7A3514}"/>
              </a:ext>
            </a:extLst>
          </p:cNvPr>
          <p:cNvSpPr txBox="1"/>
          <p:nvPr/>
        </p:nvSpPr>
        <p:spPr>
          <a:xfrm>
            <a:off x="549208" y="5101235"/>
            <a:ext cx="26087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¿quién?</a:t>
            </a:r>
            <a:endParaRPr/>
          </a:p>
        </p:txBody>
      </p:sp>
      <p:pic>
        <p:nvPicPr>
          <p:cNvPr id="11" name="Google Shape;807;p30">
            <a:extLst>
              <a:ext uri="{FF2B5EF4-FFF2-40B4-BE49-F238E27FC236}">
                <a16:creationId xmlns:a16="http://schemas.microsoft.com/office/drawing/2014/main" id="{CD8C6922-9579-4EE7-9FB4-863E935958FE}"/>
              </a:ext>
            </a:extLst>
          </p:cNvPr>
          <p:cNvPicPr preferRelativeResize="0"/>
          <p:nvPr/>
        </p:nvPicPr>
        <p:blipFill rotWithShape="1">
          <a:blip r:embed="rId4">
            <a:alphaModFix/>
          </a:blip>
          <a:srcRect/>
          <a:stretch/>
        </p:blipFill>
        <p:spPr>
          <a:xfrm>
            <a:off x="3744012" y="1124141"/>
            <a:ext cx="936351" cy="1159696"/>
          </a:xfrm>
          <a:prstGeom prst="rect">
            <a:avLst/>
          </a:prstGeom>
          <a:noFill/>
          <a:ln>
            <a:noFill/>
          </a:ln>
        </p:spPr>
      </p:pic>
      <p:sp>
        <p:nvSpPr>
          <p:cNvPr id="12" name="Google Shape;808;p30">
            <a:extLst>
              <a:ext uri="{FF2B5EF4-FFF2-40B4-BE49-F238E27FC236}">
                <a16:creationId xmlns:a16="http://schemas.microsoft.com/office/drawing/2014/main" id="{00A83EBE-F07A-4665-99F9-FC8EA4EB5021}"/>
              </a:ext>
            </a:extLst>
          </p:cNvPr>
          <p:cNvSpPr txBox="1"/>
          <p:nvPr/>
        </p:nvSpPr>
        <p:spPr>
          <a:xfrm>
            <a:off x="3466936" y="5099286"/>
            <a:ext cx="233234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¿qué?</a:t>
            </a:r>
            <a:endParaRPr/>
          </a:p>
        </p:txBody>
      </p:sp>
      <p:pic>
        <p:nvPicPr>
          <p:cNvPr id="13" name="Google Shape;809;p30">
            <a:extLst>
              <a:ext uri="{FF2B5EF4-FFF2-40B4-BE49-F238E27FC236}">
                <a16:creationId xmlns:a16="http://schemas.microsoft.com/office/drawing/2014/main" id="{9FF51298-3718-4EBB-913D-9EE21BE1015C}"/>
              </a:ext>
            </a:extLst>
          </p:cNvPr>
          <p:cNvPicPr preferRelativeResize="0"/>
          <p:nvPr/>
        </p:nvPicPr>
        <p:blipFill rotWithShape="1">
          <a:blip r:embed="rId5">
            <a:alphaModFix/>
          </a:blip>
          <a:srcRect/>
          <a:stretch/>
        </p:blipFill>
        <p:spPr>
          <a:xfrm>
            <a:off x="1853573" y="3382227"/>
            <a:ext cx="983904" cy="1016154"/>
          </a:xfrm>
          <a:prstGeom prst="rect">
            <a:avLst/>
          </a:prstGeom>
          <a:noFill/>
          <a:ln>
            <a:noFill/>
          </a:ln>
        </p:spPr>
      </p:pic>
      <p:pic>
        <p:nvPicPr>
          <p:cNvPr id="14" name="Google Shape;810;p30">
            <a:extLst>
              <a:ext uri="{FF2B5EF4-FFF2-40B4-BE49-F238E27FC236}">
                <a16:creationId xmlns:a16="http://schemas.microsoft.com/office/drawing/2014/main" id="{2D4E9770-7A3F-4F3B-8822-0D254976B28B}"/>
              </a:ext>
            </a:extLst>
          </p:cNvPr>
          <p:cNvPicPr preferRelativeResize="0"/>
          <p:nvPr/>
        </p:nvPicPr>
        <p:blipFill rotWithShape="1">
          <a:blip r:embed="rId6">
            <a:alphaModFix/>
          </a:blip>
          <a:srcRect/>
          <a:stretch/>
        </p:blipFill>
        <p:spPr>
          <a:xfrm>
            <a:off x="612003" y="1194413"/>
            <a:ext cx="1241570" cy="1184825"/>
          </a:xfrm>
          <a:prstGeom prst="rect">
            <a:avLst/>
          </a:prstGeom>
          <a:noFill/>
          <a:ln>
            <a:noFill/>
          </a:ln>
        </p:spPr>
      </p:pic>
      <p:sp>
        <p:nvSpPr>
          <p:cNvPr id="15" name="Google Shape;811;p30">
            <a:extLst>
              <a:ext uri="{FF2B5EF4-FFF2-40B4-BE49-F238E27FC236}">
                <a16:creationId xmlns:a16="http://schemas.microsoft.com/office/drawing/2014/main" id="{FBFD7C5B-1F30-44C7-9562-1D68F71CB4A7}"/>
              </a:ext>
            </a:extLst>
          </p:cNvPr>
          <p:cNvSpPr txBox="1"/>
          <p:nvPr/>
        </p:nvSpPr>
        <p:spPr>
          <a:xfrm>
            <a:off x="6305549" y="5098563"/>
            <a:ext cx="294862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¿cómo?</a:t>
            </a:r>
            <a:endParaRPr/>
          </a:p>
        </p:txBody>
      </p:sp>
      <p:sp>
        <p:nvSpPr>
          <p:cNvPr id="16" name="Google Shape;812;p30">
            <a:extLst>
              <a:ext uri="{FF2B5EF4-FFF2-40B4-BE49-F238E27FC236}">
                <a16:creationId xmlns:a16="http://schemas.microsoft.com/office/drawing/2014/main" id="{E38DE46D-C0AA-4EC5-949A-9329D2AE16BC}"/>
              </a:ext>
            </a:extLst>
          </p:cNvPr>
          <p:cNvSpPr txBox="1"/>
          <p:nvPr/>
        </p:nvSpPr>
        <p:spPr>
          <a:xfrm>
            <a:off x="568585" y="5682468"/>
            <a:ext cx="309023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¿dónde?</a:t>
            </a:r>
            <a:endParaRPr/>
          </a:p>
        </p:txBody>
      </p:sp>
      <p:pic>
        <p:nvPicPr>
          <p:cNvPr id="17" name="Google Shape;813;p30">
            <a:extLst>
              <a:ext uri="{FF2B5EF4-FFF2-40B4-BE49-F238E27FC236}">
                <a16:creationId xmlns:a16="http://schemas.microsoft.com/office/drawing/2014/main" id="{3D08E44B-ACEC-49B0-847C-9CB0FA20A3D5}"/>
              </a:ext>
            </a:extLst>
          </p:cNvPr>
          <p:cNvPicPr preferRelativeResize="0"/>
          <p:nvPr/>
        </p:nvPicPr>
        <p:blipFill rotWithShape="1">
          <a:blip r:embed="rId7">
            <a:alphaModFix/>
          </a:blip>
          <a:srcRect/>
          <a:stretch/>
        </p:blipFill>
        <p:spPr>
          <a:xfrm>
            <a:off x="6896962" y="1124141"/>
            <a:ext cx="1313797" cy="1376712"/>
          </a:xfrm>
          <a:prstGeom prst="rect">
            <a:avLst/>
          </a:prstGeom>
          <a:noFill/>
          <a:ln>
            <a:noFill/>
          </a:ln>
        </p:spPr>
      </p:pic>
      <p:sp>
        <p:nvSpPr>
          <p:cNvPr id="18" name="Google Shape;814;p30">
            <a:extLst>
              <a:ext uri="{FF2B5EF4-FFF2-40B4-BE49-F238E27FC236}">
                <a16:creationId xmlns:a16="http://schemas.microsoft.com/office/drawing/2014/main" id="{4C7DDC4A-A503-43F0-B890-90701C294EB7}"/>
              </a:ext>
            </a:extLst>
          </p:cNvPr>
          <p:cNvSpPr txBox="1"/>
          <p:nvPr/>
        </p:nvSpPr>
        <p:spPr>
          <a:xfrm>
            <a:off x="213331" y="2202918"/>
            <a:ext cx="294862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¿cómo?</a:t>
            </a:r>
            <a:endParaRPr/>
          </a:p>
        </p:txBody>
      </p:sp>
      <p:sp>
        <p:nvSpPr>
          <p:cNvPr id="19" name="Google Shape;815;p30">
            <a:extLst>
              <a:ext uri="{FF2B5EF4-FFF2-40B4-BE49-F238E27FC236}">
                <a16:creationId xmlns:a16="http://schemas.microsoft.com/office/drawing/2014/main" id="{C784B86B-F7F6-417B-8DA4-9A32B1F211E0}"/>
              </a:ext>
            </a:extLst>
          </p:cNvPr>
          <p:cNvSpPr txBox="1"/>
          <p:nvPr/>
        </p:nvSpPr>
        <p:spPr>
          <a:xfrm>
            <a:off x="3142166" y="2159334"/>
            <a:ext cx="26087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¿quién?</a:t>
            </a:r>
            <a:endParaRPr/>
          </a:p>
        </p:txBody>
      </p:sp>
      <p:sp>
        <p:nvSpPr>
          <p:cNvPr id="20" name="Google Shape;816;p30">
            <a:extLst>
              <a:ext uri="{FF2B5EF4-FFF2-40B4-BE49-F238E27FC236}">
                <a16:creationId xmlns:a16="http://schemas.microsoft.com/office/drawing/2014/main" id="{5B08FDD8-EC0C-4C52-B5B9-D21E28CC1F8C}"/>
              </a:ext>
            </a:extLst>
          </p:cNvPr>
          <p:cNvSpPr txBox="1"/>
          <p:nvPr/>
        </p:nvSpPr>
        <p:spPr>
          <a:xfrm>
            <a:off x="6410788" y="2159211"/>
            <a:ext cx="309023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¿dónde?</a:t>
            </a:r>
            <a:endParaRPr/>
          </a:p>
        </p:txBody>
      </p:sp>
      <p:sp>
        <p:nvSpPr>
          <p:cNvPr id="21" name="Google Shape;817;p30">
            <a:extLst>
              <a:ext uri="{FF2B5EF4-FFF2-40B4-BE49-F238E27FC236}">
                <a16:creationId xmlns:a16="http://schemas.microsoft.com/office/drawing/2014/main" id="{6C3EDD41-DDE1-47A5-9381-368ADAE416B0}"/>
              </a:ext>
            </a:extLst>
          </p:cNvPr>
          <p:cNvSpPr txBox="1"/>
          <p:nvPr/>
        </p:nvSpPr>
        <p:spPr>
          <a:xfrm>
            <a:off x="1411665" y="4262397"/>
            <a:ext cx="233234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¿qué?</a:t>
            </a:r>
            <a:endParaRPr/>
          </a:p>
        </p:txBody>
      </p:sp>
      <p:sp>
        <p:nvSpPr>
          <p:cNvPr id="22" name="Google Shape;818;p30">
            <a:extLst>
              <a:ext uri="{FF2B5EF4-FFF2-40B4-BE49-F238E27FC236}">
                <a16:creationId xmlns:a16="http://schemas.microsoft.com/office/drawing/2014/main" id="{319DD711-B2D8-4A35-9351-DA345FCEEF64}"/>
              </a:ext>
            </a:extLst>
          </p:cNvPr>
          <p:cNvSpPr txBox="1"/>
          <p:nvPr/>
        </p:nvSpPr>
        <p:spPr>
          <a:xfrm>
            <a:off x="7945861" y="4254505"/>
            <a:ext cx="318905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¿cuándo?</a:t>
            </a:r>
            <a:endParaRPr/>
          </a:p>
        </p:txBody>
      </p:sp>
      <p:sp>
        <p:nvSpPr>
          <p:cNvPr id="23" name="Google Shape;819;p30">
            <a:extLst>
              <a:ext uri="{FF2B5EF4-FFF2-40B4-BE49-F238E27FC236}">
                <a16:creationId xmlns:a16="http://schemas.microsoft.com/office/drawing/2014/main" id="{EEDFBC44-3AD8-45C8-9532-62969B277CDE}"/>
              </a:ext>
            </a:extLst>
          </p:cNvPr>
          <p:cNvSpPr txBox="1"/>
          <p:nvPr/>
        </p:nvSpPr>
        <p:spPr>
          <a:xfrm>
            <a:off x="837936" y="819759"/>
            <a:ext cx="132361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latin typeface="Century Gothic"/>
                <a:ea typeface="Century Gothic"/>
                <a:cs typeface="Century Gothic"/>
                <a:sym typeface="Century Gothic"/>
              </a:rPr>
              <a:t>How?</a:t>
            </a:r>
            <a:endParaRPr/>
          </a:p>
        </p:txBody>
      </p:sp>
      <p:sp>
        <p:nvSpPr>
          <p:cNvPr id="24" name="Google Shape;820;p30">
            <a:extLst>
              <a:ext uri="{FF2B5EF4-FFF2-40B4-BE49-F238E27FC236}">
                <a16:creationId xmlns:a16="http://schemas.microsoft.com/office/drawing/2014/main" id="{4FC6F792-31EB-45A3-A8DA-37B4442A9B32}"/>
              </a:ext>
            </a:extLst>
          </p:cNvPr>
          <p:cNvSpPr txBox="1"/>
          <p:nvPr/>
        </p:nvSpPr>
        <p:spPr>
          <a:xfrm>
            <a:off x="3744013" y="819759"/>
            <a:ext cx="10672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latin typeface="Century Gothic"/>
                <a:ea typeface="Century Gothic"/>
                <a:cs typeface="Century Gothic"/>
                <a:sym typeface="Century Gothic"/>
              </a:rPr>
              <a:t>Who?</a:t>
            </a:r>
            <a:endParaRPr/>
          </a:p>
        </p:txBody>
      </p:sp>
      <p:sp>
        <p:nvSpPr>
          <p:cNvPr id="25" name="Google Shape;821;p30">
            <a:extLst>
              <a:ext uri="{FF2B5EF4-FFF2-40B4-BE49-F238E27FC236}">
                <a16:creationId xmlns:a16="http://schemas.microsoft.com/office/drawing/2014/main" id="{AFC06629-FF2A-4669-AF40-9D11D85508A7}"/>
              </a:ext>
            </a:extLst>
          </p:cNvPr>
          <p:cNvSpPr txBox="1"/>
          <p:nvPr/>
        </p:nvSpPr>
        <p:spPr>
          <a:xfrm>
            <a:off x="7045407" y="874666"/>
            <a:ext cx="155218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latin typeface="Century Gothic"/>
                <a:ea typeface="Century Gothic"/>
                <a:cs typeface="Century Gothic"/>
                <a:sym typeface="Century Gothic"/>
              </a:rPr>
              <a:t>Where?</a:t>
            </a:r>
            <a:endParaRPr/>
          </a:p>
        </p:txBody>
      </p:sp>
      <p:sp>
        <p:nvSpPr>
          <p:cNvPr id="26" name="Google Shape;822;p30">
            <a:extLst>
              <a:ext uri="{FF2B5EF4-FFF2-40B4-BE49-F238E27FC236}">
                <a16:creationId xmlns:a16="http://schemas.microsoft.com/office/drawing/2014/main" id="{88E0D1D9-B4AD-48EC-8718-E384C71792DC}"/>
              </a:ext>
            </a:extLst>
          </p:cNvPr>
          <p:cNvSpPr txBox="1"/>
          <p:nvPr/>
        </p:nvSpPr>
        <p:spPr>
          <a:xfrm>
            <a:off x="1754251" y="2960471"/>
            <a:ext cx="126052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latin typeface="Century Gothic"/>
                <a:ea typeface="Century Gothic"/>
                <a:cs typeface="Century Gothic"/>
                <a:sym typeface="Century Gothic"/>
              </a:rPr>
              <a:t>What?</a:t>
            </a:r>
            <a:endParaRPr/>
          </a:p>
        </p:txBody>
      </p:sp>
      <p:sp>
        <p:nvSpPr>
          <p:cNvPr id="27" name="Google Shape;823;p30">
            <a:extLst>
              <a:ext uri="{FF2B5EF4-FFF2-40B4-BE49-F238E27FC236}">
                <a16:creationId xmlns:a16="http://schemas.microsoft.com/office/drawing/2014/main" id="{2F9EB0B7-DB19-4A49-B892-3ECD1BDDCD47}"/>
              </a:ext>
            </a:extLst>
          </p:cNvPr>
          <p:cNvSpPr txBox="1"/>
          <p:nvPr/>
        </p:nvSpPr>
        <p:spPr>
          <a:xfrm>
            <a:off x="8538657" y="2894861"/>
            <a:ext cx="130182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latin typeface="Century Gothic"/>
                <a:ea typeface="Century Gothic"/>
                <a:cs typeface="Century Gothic"/>
                <a:sym typeface="Century Gothic"/>
              </a:rPr>
              <a:t>When?</a:t>
            </a:r>
            <a:endParaRPr/>
          </a:p>
        </p:txBody>
      </p:sp>
      <p:sp>
        <p:nvSpPr>
          <p:cNvPr id="28" name="Google Shape;824;p30">
            <a:extLst>
              <a:ext uri="{FF2B5EF4-FFF2-40B4-BE49-F238E27FC236}">
                <a16:creationId xmlns:a16="http://schemas.microsoft.com/office/drawing/2014/main" id="{07586B10-3F1B-4A7B-B550-8DE651D520FC}"/>
              </a:ext>
            </a:extLst>
          </p:cNvPr>
          <p:cNvSpPr txBox="1"/>
          <p:nvPr/>
        </p:nvSpPr>
        <p:spPr>
          <a:xfrm>
            <a:off x="151257" y="1033068"/>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latin typeface="Century Gothic"/>
                <a:ea typeface="Century Gothic"/>
                <a:cs typeface="Century Gothic"/>
                <a:sym typeface="Century Gothic"/>
              </a:rPr>
              <a:t>1</a:t>
            </a:r>
            <a:endParaRPr/>
          </a:p>
        </p:txBody>
      </p:sp>
      <p:sp>
        <p:nvSpPr>
          <p:cNvPr id="29" name="Google Shape;825;p30">
            <a:extLst>
              <a:ext uri="{FF2B5EF4-FFF2-40B4-BE49-F238E27FC236}">
                <a16:creationId xmlns:a16="http://schemas.microsoft.com/office/drawing/2014/main" id="{D9E0824F-3407-455B-AD7A-FBDE405BB451}"/>
              </a:ext>
            </a:extLst>
          </p:cNvPr>
          <p:cNvSpPr txBox="1"/>
          <p:nvPr/>
        </p:nvSpPr>
        <p:spPr>
          <a:xfrm>
            <a:off x="4575165" y="2922373"/>
            <a:ext cx="34900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latin typeface="Century Gothic"/>
                <a:ea typeface="Century Gothic"/>
                <a:cs typeface="Century Gothic"/>
                <a:sym typeface="Century Gothic"/>
              </a:rPr>
              <a:t>How many?</a:t>
            </a:r>
            <a:endParaRPr/>
          </a:p>
        </p:txBody>
      </p:sp>
      <p:sp>
        <p:nvSpPr>
          <p:cNvPr id="30" name="Google Shape;826;p30">
            <a:extLst>
              <a:ext uri="{FF2B5EF4-FFF2-40B4-BE49-F238E27FC236}">
                <a16:creationId xmlns:a16="http://schemas.microsoft.com/office/drawing/2014/main" id="{A963383E-997D-45BF-B92E-9A1D7D03F529}"/>
              </a:ext>
            </a:extLst>
          </p:cNvPr>
          <p:cNvSpPr txBox="1"/>
          <p:nvPr/>
        </p:nvSpPr>
        <p:spPr>
          <a:xfrm>
            <a:off x="6292417" y="5666483"/>
            <a:ext cx="374033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dirty="0">
                <a:latin typeface="Century Gothic"/>
                <a:ea typeface="Century Gothic"/>
                <a:cs typeface="Century Gothic"/>
                <a:sym typeface="Century Gothic"/>
              </a:rPr>
              <a:t>¿</a:t>
            </a:r>
            <a:r>
              <a:rPr lang="en-GB" sz="4000" b="1" i="0" u="none" strike="noStrike" cap="none" dirty="0" err="1">
                <a:latin typeface="Century Gothic"/>
                <a:ea typeface="Century Gothic"/>
                <a:cs typeface="Century Gothic"/>
                <a:sym typeface="Century Gothic"/>
              </a:rPr>
              <a:t>cuántos</a:t>
            </a:r>
            <a:r>
              <a:rPr lang="en-GB" sz="4000" b="1" i="0" u="none" strike="noStrike" cap="none" dirty="0">
                <a:latin typeface="Century Gothic"/>
                <a:ea typeface="Century Gothic"/>
                <a:cs typeface="Century Gothic"/>
                <a:sym typeface="Century Gothic"/>
              </a:rPr>
              <a:t>/as?</a:t>
            </a:r>
            <a:endParaRPr dirty="0"/>
          </a:p>
        </p:txBody>
      </p:sp>
      <p:sp>
        <p:nvSpPr>
          <p:cNvPr id="31" name="Google Shape;827;p30">
            <a:extLst>
              <a:ext uri="{FF2B5EF4-FFF2-40B4-BE49-F238E27FC236}">
                <a16:creationId xmlns:a16="http://schemas.microsoft.com/office/drawing/2014/main" id="{1A3375CD-35BE-420A-9E88-9E6979706013}"/>
              </a:ext>
            </a:extLst>
          </p:cNvPr>
          <p:cNvSpPr txBox="1"/>
          <p:nvPr/>
        </p:nvSpPr>
        <p:spPr>
          <a:xfrm>
            <a:off x="3974771" y="4262397"/>
            <a:ext cx="374033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dirty="0">
                <a:latin typeface="Century Gothic"/>
                <a:ea typeface="Century Gothic"/>
                <a:cs typeface="Century Gothic"/>
                <a:sym typeface="Century Gothic"/>
              </a:rPr>
              <a:t>¿</a:t>
            </a:r>
            <a:r>
              <a:rPr lang="en-GB" sz="4000" b="1" i="0" u="none" strike="noStrike" cap="none" dirty="0" err="1">
                <a:latin typeface="Century Gothic"/>
                <a:ea typeface="Century Gothic"/>
                <a:cs typeface="Century Gothic"/>
                <a:sym typeface="Century Gothic"/>
              </a:rPr>
              <a:t>cuántos</a:t>
            </a:r>
            <a:r>
              <a:rPr lang="en-GB" sz="4000" b="1" i="0" u="none" strike="noStrike" cap="none" dirty="0">
                <a:latin typeface="Century Gothic"/>
                <a:ea typeface="Century Gothic"/>
                <a:cs typeface="Century Gothic"/>
                <a:sym typeface="Century Gothic"/>
              </a:rPr>
              <a:t>/as?</a:t>
            </a:r>
            <a:endParaRPr dirty="0"/>
          </a:p>
        </p:txBody>
      </p:sp>
      <p:sp>
        <p:nvSpPr>
          <p:cNvPr id="32" name="Google Shape;829;p30">
            <a:extLst>
              <a:ext uri="{FF2B5EF4-FFF2-40B4-BE49-F238E27FC236}">
                <a16:creationId xmlns:a16="http://schemas.microsoft.com/office/drawing/2014/main" id="{097684A7-2C12-4EBC-BF6A-D2FA5989C6A2}"/>
              </a:ext>
            </a:extLst>
          </p:cNvPr>
          <p:cNvSpPr txBox="1"/>
          <p:nvPr/>
        </p:nvSpPr>
        <p:spPr>
          <a:xfrm>
            <a:off x="9571386" y="5083817"/>
            <a:ext cx="217638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dirty="0">
                <a:latin typeface="Century Gothic"/>
                <a:ea typeface="Century Gothic"/>
                <a:cs typeface="Century Gothic"/>
                <a:sym typeface="Century Gothic"/>
              </a:rPr>
              <a:t>¿</a:t>
            </a:r>
            <a:r>
              <a:rPr lang="en-GB" sz="4000" b="1" i="0" u="none" strike="noStrike" cap="none" dirty="0" err="1">
                <a:latin typeface="Century Gothic"/>
                <a:ea typeface="Century Gothic"/>
                <a:cs typeface="Century Gothic"/>
                <a:sym typeface="Century Gothic"/>
              </a:rPr>
              <a:t>cuál</a:t>
            </a:r>
            <a:r>
              <a:rPr lang="en-GB" sz="4000" b="1" i="0" u="none" strike="noStrike" cap="none" dirty="0">
                <a:latin typeface="Century Gothic"/>
                <a:ea typeface="Century Gothic"/>
                <a:cs typeface="Century Gothic"/>
                <a:sym typeface="Century Gothic"/>
              </a:rPr>
              <a:t>?</a:t>
            </a:r>
            <a:endParaRPr dirty="0"/>
          </a:p>
        </p:txBody>
      </p:sp>
      <p:sp>
        <p:nvSpPr>
          <p:cNvPr id="33" name="Google Shape;830;p30">
            <a:extLst>
              <a:ext uri="{FF2B5EF4-FFF2-40B4-BE49-F238E27FC236}">
                <a16:creationId xmlns:a16="http://schemas.microsoft.com/office/drawing/2014/main" id="{1B9284D9-8DAD-421F-8711-C649470AE9AD}"/>
              </a:ext>
            </a:extLst>
          </p:cNvPr>
          <p:cNvSpPr txBox="1"/>
          <p:nvPr/>
        </p:nvSpPr>
        <p:spPr>
          <a:xfrm>
            <a:off x="9883274" y="2113050"/>
            <a:ext cx="217638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¿cuál?</a:t>
            </a:r>
            <a:endParaRPr/>
          </a:p>
        </p:txBody>
      </p:sp>
      <p:pic>
        <p:nvPicPr>
          <p:cNvPr id="34" name="Google Shape;832;p30">
            <a:extLst>
              <a:ext uri="{FF2B5EF4-FFF2-40B4-BE49-F238E27FC236}">
                <a16:creationId xmlns:a16="http://schemas.microsoft.com/office/drawing/2014/main" id="{C8881249-5E21-44A2-8161-E60F30AB539F}"/>
              </a:ext>
            </a:extLst>
          </p:cNvPr>
          <p:cNvPicPr preferRelativeResize="0"/>
          <p:nvPr/>
        </p:nvPicPr>
        <p:blipFill rotWithShape="1">
          <a:blip r:embed="rId8">
            <a:alphaModFix/>
          </a:blip>
          <a:srcRect/>
          <a:stretch/>
        </p:blipFill>
        <p:spPr>
          <a:xfrm>
            <a:off x="10297023" y="1238866"/>
            <a:ext cx="1159795" cy="1065329"/>
          </a:xfrm>
          <a:prstGeom prst="rect">
            <a:avLst/>
          </a:prstGeom>
          <a:noFill/>
          <a:ln>
            <a:noFill/>
          </a:ln>
        </p:spPr>
      </p:pic>
      <p:pic>
        <p:nvPicPr>
          <p:cNvPr id="35" name="Google Shape;833;p30">
            <a:extLst>
              <a:ext uri="{FF2B5EF4-FFF2-40B4-BE49-F238E27FC236}">
                <a16:creationId xmlns:a16="http://schemas.microsoft.com/office/drawing/2014/main" id="{BDD6C1A2-6AF5-4585-9ED5-BB8858B85584}"/>
              </a:ext>
            </a:extLst>
          </p:cNvPr>
          <p:cNvPicPr preferRelativeResize="0"/>
          <p:nvPr/>
        </p:nvPicPr>
        <p:blipFill rotWithShape="1">
          <a:blip r:embed="rId9">
            <a:alphaModFix/>
          </a:blip>
          <a:srcRect/>
          <a:stretch/>
        </p:blipFill>
        <p:spPr>
          <a:xfrm>
            <a:off x="4684083" y="3310634"/>
            <a:ext cx="1582672" cy="1064918"/>
          </a:xfrm>
          <a:prstGeom prst="rect">
            <a:avLst/>
          </a:prstGeom>
          <a:noFill/>
          <a:ln>
            <a:noFill/>
          </a:ln>
        </p:spPr>
      </p:pic>
      <p:sp>
        <p:nvSpPr>
          <p:cNvPr id="36" name="Google Shape;835;p30">
            <a:extLst>
              <a:ext uri="{FF2B5EF4-FFF2-40B4-BE49-F238E27FC236}">
                <a16:creationId xmlns:a16="http://schemas.microsoft.com/office/drawing/2014/main" id="{B821A303-E10E-4861-9938-F1AD13F73963}"/>
              </a:ext>
            </a:extLst>
          </p:cNvPr>
          <p:cNvSpPr/>
          <p:nvPr/>
        </p:nvSpPr>
        <p:spPr>
          <a:xfrm>
            <a:off x="2888884" y="1036286"/>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37" name="Google Shape;836;p30">
            <a:extLst>
              <a:ext uri="{FF2B5EF4-FFF2-40B4-BE49-F238E27FC236}">
                <a16:creationId xmlns:a16="http://schemas.microsoft.com/office/drawing/2014/main" id="{591C129A-DEAC-4DAC-925B-15BBBB175DBF}"/>
              </a:ext>
            </a:extLst>
          </p:cNvPr>
          <p:cNvSpPr txBox="1"/>
          <p:nvPr/>
        </p:nvSpPr>
        <p:spPr>
          <a:xfrm>
            <a:off x="2888885" y="1036286"/>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latin typeface="Century Gothic"/>
                <a:ea typeface="Century Gothic"/>
                <a:cs typeface="Century Gothic"/>
                <a:sym typeface="Century Gothic"/>
              </a:rPr>
              <a:t>2</a:t>
            </a:r>
            <a:endParaRPr/>
          </a:p>
        </p:txBody>
      </p:sp>
      <p:sp>
        <p:nvSpPr>
          <p:cNvPr id="38" name="Google Shape;837;p30">
            <a:extLst>
              <a:ext uri="{FF2B5EF4-FFF2-40B4-BE49-F238E27FC236}">
                <a16:creationId xmlns:a16="http://schemas.microsoft.com/office/drawing/2014/main" id="{A6A1F281-60CF-4A90-B2FD-160F5CC8EEC4}"/>
              </a:ext>
            </a:extLst>
          </p:cNvPr>
          <p:cNvSpPr/>
          <p:nvPr/>
        </p:nvSpPr>
        <p:spPr>
          <a:xfrm>
            <a:off x="6266351" y="1027139"/>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39" name="Google Shape;838;p30">
            <a:extLst>
              <a:ext uri="{FF2B5EF4-FFF2-40B4-BE49-F238E27FC236}">
                <a16:creationId xmlns:a16="http://schemas.microsoft.com/office/drawing/2014/main" id="{3C7E9C70-ABA6-4146-8646-E7F9F815E013}"/>
              </a:ext>
            </a:extLst>
          </p:cNvPr>
          <p:cNvSpPr txBox="1"/>
          <p:nvPr/>
        </p:nvSpPr>
        <p:spPr>
          <a:xfrm>
            <a:off x="6266352" y="1027139"/>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latin typeface="Century Gothic"/>
                <a:ea typeface="Century Gothic"/>
                <a:cs typeface="Century Gothic"/>
                <a:sym typeface="Century Gothic"/>
              </a:rPr>
              <a:t>3</a:t>
            </a:r>
            <a:endParaRPr/>
          </a:p>
        </p:txBody>
      </p:sp>
      <p:sp>
        <p:nvSpPr>
          <p:cNvPr id="40" name="Google Shape;839;p30">
            <a:extLst>
              <a:ext uri="{FF2B5EF4-FFF2-40B4-BE49-F238E27FC236}">
                <a16:creationId xmlns:a16="http://schemas.microsoft.com/office/drawing/2014/main" id="{A2E565AB-B285-4DB6-BA84-AE15986C5387}"/>
              </a:ext>
            </a:extLst>
          </p:cNvPr>
          <p:cNvSpPr/>
          <p:nvPr/>
        </p:nvSpPr>
        <p:spPr>
          <a:xfrm>
            <a:off x="9607148" y="1027139"/>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41" name="Google Shape;840;p30">
            <a:extLst>
              <a:ext uri="{FF2B5EF4-FFF2-40B4-BE49-F238E27FC236}">
                <a16:creationId xmlns:a16="http://schemas.microsoft.com/office/drawing/2014/main" id="{7E338BB0-E5A7-4D92-83BA-FB10FEC9FC37}"/>
              </a:ext>
            </a:extLst>
          </p:cNvPr>
          <p:cNvSpPr txBox="1"/>
          <p:nvPr/>
        </p:nvSpPr>
        <p:spPr>
          <a:xfrm>
            <a:off x="9607148" y="1006965"/>
            <a:ext cx="42241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latin typeface="Century Gothic"/>
                <a:ea typeface="Century Gothic"/>
                <a:cs typeface="Century Gothic"/>
                <a:sym typeface="Century Gothic"/>
              </a:rPr>
              <a:t>4</a:t>
            </a:r>
            <a:endParaRPr/>
          </a:p>
        </p:txBody>
      </p:sp>
      <p:sp>
        <p:nvSpPr>
          <p:cNvPr id="42" name="Google Shape;841;p30">
            <a:extLst>
              <a:ext uri="{FF2B5EF4-FFF2-40B4-BE49-F238E27FC236}">
                <a16:creationId xmlns:a16="http://schemas.microsoft.com/office/drawing/2014/main" id="{B5229306-2E8F-4BD5-9C9B-F0A2C8F4B4C9}"/>
              </a:ext>
            </a:extLst>
          </p:cNvPr>
          <p:cNvSpPr/>
          <p:nvPr/>
        </p:nvSpPr>
        <p:spPr>
          <a:xfrm>
            <a:off x="730210" y="3349654"/>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43" name="Google Shape;842;p30">
            <a:extLst>
              <a:ext uri="{FF2B5EF4-FFF2-40B4-BE49-F238E27FC236}">
                <a16:creationId xmlns:a16="http://schemas.microsoft.com/office/drawing/2014/main" id="{57A22A19-D438-40CB-B5AA-30D7AC1F656C}"/>
              </a:ext>
            </a:extLst>
          </p:cNvPr>
          <p:cNvSpPr txBox="1"/>
          <p:nvPr/>
        </p:nvSpPr>
        <p:spPr>
          <a:xfrm>
            <a:off x="730211" y="3349654"/>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latin typeface="Century Gothic"/>
                <a:ea typeface="Century Gothic"/>
                <a:cs typeface="Century Gothic"/>
                <a:sym typeface="Century Gothic"/>
              </a:rPr>
              <a:t>5</a:t>
            </a:r>
            <a:endParaRPr/>
          </a:p>
        </p:txBody>
      </p:sp>
      <p:sp>
        <p:nvSpPr>
          <p:cNvPr id="44" name="Google Shape;843;p30">
            <a:extLst>
              <a:ext uri="{FF2B5EF4-FFF2-40B4-BE49-F238E27FC236}">
                <a16:creationId xmlns:a16="http://schemas.microsoft.com/office/drawing/2014/main" id="{E6818601-C421-487B-B7AB-8EFAC2BDE5FE}"/>
              </a:ext>
            </a:extLst>
          </p:cNvPr>
          <p:cNvSpPr/>
          <p:nvPr/>
        </p:nvSpPr>
        <p:spPr>
          <a:xfrm>
            <a:off x="3841263" y="3352222"/>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45" name="Google Shape;844;p30">
            <a:extLst>
              <a:ext uri="{FF2B5EF4-FFF2-40B4-BE49-F238E27FC236}">
                <a16:creationId xmlns:a16="http://schemas.microsoft.com/office/drawing/2014/main" id="{057F2E6B-F972-4A61-9142-9AF79C7931A2}"/>
              </a:ext>
            </a:extLst>
          </p:cNvPr>
          <p:cNvSpPr txBox="1"/>
          <p:nvPr/>
        </p:nvSpPr>
        <p:spPr>
          <a:xfrm>
            <a:off x="3841264" y="3352222"/>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latin typeface="Century Gothic"/>
                <a:ea typeface="Century Gothic"/>
                <a:cs typeface="Century Gothic"/>
                <a:sym typeface="Century Gothic"/>
              </a:rPr>
              <a:t>6</a:t>
            </a:r>
            <a:endParaRPr/>
          </a:p>
        </p:txBody>
      </p:sp>
      <p:sp>
        <p:nvSpPr>
          <p:cNvPr id="46" name="Google Shape;845;p30">
            <a:extLst>
              <a:ext uri="{FF2B5EF4-FFF2-40B4-BE49-F238E27FC236}">
                <a16:creationId xmlns:a16="http://schemas.microsoft.com/office/drawing/2014/main" id="{CD0DF489-C2C1-4CDD-A720-6F0F280F52A2}"/>
              </a:ext>
            </a:extLst>
          </p:cNvPr>
          <p:cNvSpPr/>
          <p:nvPr/>
        </p:nvSpPr>
        <p:spPr>
          <a:xfrm>
            <a:off x="7133180" y="3331808"/>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47" name="Google Shape;846;p30">
            <a:extLst>
              <a:ext uri="{FF2B5EF4-FFF2-40B4-BE49-F238E27FC236}">
                <a16:creationId xmlns:a16="http://schemas.microsoft.com/office/drawing/2014/main" id="{4724EB01-C345-424D-A09A-180CB3D9F06F}"/>
              </a:ext>
            </a:extLst>
          </p:cNvPr>
          <p:cNvSpPr txBox="1"/>
          <p:nvPr/>
        </p:nvSpPr>
        <p:spPr>
          <a:xfrm>
            <a:off x="7133181" y="3331808"/>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latin typeface="Century Gothic"/>
                <a:ea typeface="Century Gothic"/>
                <a:cs typeface="Century Gothic"/>
                <a:sym typeface="Century Gothic"/>
              </a:rPr>
              <a:t>7</a:t>
            </a:r>
            <a:endParaRPr/>
          </a:p>
        </p:txBody>
      </p:sp>
      <p:sp>
        <p:nvSpPr>
          <p:cNvPr id="48" name="Google Shape;872;p31">
            <a:extLst>
              <a:ext uri="{FF2B5EF4-FFF2-40B4-BE49-F238E27FC236}">
                <a16:creationId xmlns:a16="http://schemas.microsoft.com/office/drawing/2014/main" id="{1746CFFD-5375-457A-8F00-468CC962324A}"/>
              </a:ext>
            </a:extLst>
          </p:cNvPr>
          <p:cNvSpPr txBox="1"/>
          <p:nvPr/>
        </p:nvSpPr>
        <p:spPr>
          <a:xfrm>
            <a:off x="10183115" y="912708"/>
            <a:ext cx="34900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latin typeface="Century Gothic"/>
                <a:ea typeface="Century Gothic"/>
                <a:cs typeface="Century Gothic"/>
                <a:sym typeface="Century Gothic"/>
              </a:rPr>
              <a:t>Which?</a:t>
            </a:r>
            <a:endParaRPr/>
          </a:p>
        </p:txBody>
      </p:sp>
    </p:spTree>
    <p:extLst>
      <p:ext uri="{BB962C8B-B14F-4D97-AF65-F5344CB8AC3E}">
        <p14:creationId xmlns:p14="http://schemas.microsoft.com/office/powerpoint/2010/main" val="72313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1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3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1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
                                          </p:stCondLst>
                                        </p:cTn>
                                        <p:tgtEl>
                                          <p:spTgt spid="3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D46FF0-745D-4354-A0A7-2D3962181B9E}"/>
              </a:ext>
            </a:extLst>
          </p:cNvPr>
          <p:cNvSpPr>
            <a:spLocks noGrp="1"/>
          </p:cNvSpPr>
          <p:nvPr>
            <p:ph type="title"/>
          </p:nvPr>
        </p:nvSpPr>
        <p:spPr>
          <a:xfrm>
            <a:off x="0" y="213557"/>
            <a:ext cx="2428875" cy="647577"/>
          </a:xfrm>
        </p:spPr>
        <p:txBody>
          <a:bodyPr/>
          <a:lstStyle/>
          <a:p>
            <a:r>
              <a:rPr lang="en-GB" dirty="0" err="1"/>
              <a:t>Preguntas</a:t>
            </a:r>
            <a:endParaRPr lang="en-GB" dirty="0"/>
          </a:p>
        </p:txBody>
      </p:sp>
      <p:sp>
        <p:nvSpPr>
          <p:cNvPr id="4" name="Google Shape;803;p30">
            <a:extLst>
              <a:ext uri="{FF2B5EF4-FFF2-40B4-BE49-F238E27FC236}">
                <a16:creationId xmlns:a16="http://schemas.microsoft.com/office/drawing/2014/main" id="{BA96859B-522D-46DA-BA16-2473138E9A7B}"/>
              </a:ext>
            </a:extLst>
          </p:cNvPr>
          <p:cNvSpPr txBox="1">
            <a:spLocks/>
          </p:cNvSpPr>
          <p:nvPr/>
        </p:nvSpPr>
        <p:spPr>
          <a:xfrm>
            <a:off x="2428875" y="257684"/>
            <a:ext cx="5028915" cy="616982"/>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a:spcBef>
                <a:spcPts val="0"/>
              </a:spcBef>
              <a:buClr>
                <a:srgbClr val="002060"/>
              </a:buClr>
              <a:buSzPts val="3200"/>
              <a:buFont typeface="Century Gothic"/>
              <a:buNone/>
            </a:pPr>
            <a:r>
              <a:rPr lang="en-GB" sz="2400">
                <a:solidFill>
                  <a:schemeClr val="tx1"/>
                </a:solidFill>
              </a:rPr>
              <a:t>Identifica la pregunta correcta.</a:t>
            </a:r>
            <a:endParaRPr lang="en-GB" sz="2400" dirty="0">
              <a:solidFill>
                <a:schemeClr val="tx1"/>
              </a:solidFill>
            </a:endParaRPr>
          </a:p>
        </p:txBody>
      </p:sp>
      <p:sp>
        <p:nvSpPr>
          <p:cNvPr id="5" name="Rounded Rectangle 11">
            <a:extLst>
              <a:ext uri="{FF2B5EF4-FFF2-40B4-BE49-F238E27FC236}">
                <a16:creationId xmlns:a16="http://schemas.microsoft.com/office/drawing/2014/main" id="{91CC8C37-CF38-4A0F-8D2B-472375F1A452}"/>
              </a:ext>
            </a:extLst>
          </p:cNvPr>
          <p:cNvSpPr/>
          <p:nvPr/>
        </p:nvSpPr>
        <p:spPr>
          <a:xfrm>
            <a:off x="10768348" y="258166"/>
            <a:ext cx="1159795"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Google Shape;801;p30">
            <a:extLst>
              <a:ext uri="{FF2B5EF4-FFF2-40B4-BE49-F238E27FC236}">
                <a16:creationId xmlns:a16="http://schemas.microsoft.com/office/drawing/2014/main" id="{0941CBDF-059C-413C-9F8D-1BBDAC8CCCC5}"/>
              </a:ext>
            </a:extLst>
          </p:cNvPr>
          <p:cNvSpPr/>
          <p:nvPr/>
        </p:nvSpPr>
        <p:spPr>
          <a:xfrm>
            <a:off x="151256" y="1776018"/>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pic>
        <p:nvPicPr>
          <p:cNvPr id="9" name="Google Shape;805;p30">
            <a:extLst>
              <a:ext uri="{FF2B5EF4-FFF2-40B4-BE49-F238E27FC236}">
                <a16:creationId xmlns:a16="http://schemas.microsoft.com/office/drawing/2014/main" id="{7495DE63-98AC-4AB6-B06C-C91F031C3505}"/>
              </a:ext>
            </a:extLst>
          </p:cNvPr>
          <p:cNvPicPr preferRelativeResize="0"/>
          <p:nvPr/>
        </p:nvPicPr>
        <p:blipFill rotWithShape="1">
          <a:blip r:embed="rId3">
            <a:alphaModFix/>
          </a:blip>
          <a:srcRect/>
          <a:stretch/>
        </p:blipFill>
        <p:spPr>
          <a:xfrm>
            <a:off x="8157222" y="3959332"/>
            <a:ext cx="1683264" cy="1204562"/>
          </a:xfrm>
          <a:prstGeom prst="rect">
            <a:avLst/>
          </a:prstGeom>
          <a:noFill/>
          <a:ln>
            <a:noFill/>
          </a:ln>
        </p:spPr>
      </p:pic>
      <p:pic>
        <p:nvPicPr>
          <p:cNvPr id="11" name="Google Shape;807;p30">
            <a:extLst>
              <a:ext uri="{FF2B5EF4-FFF2-40B4-BE49-F238E27FC236}">
                <a16:creationId xmlns:a16="http://schemas.microsoft.com/office/drawing/2014/main" id="{CD8C6922-9579-4EE7-9FB4-863E935958FE}"/>
              </a:ext>
            </a:extLst>
          </p:cNvPr>
          <p:cNvPicPr preferRelativeResize="0"/>
          <p:nvPr/>
        </p:nvPicPr>
        <p:blipFill rotWithShape="1">
          <a:blip r:embed="rId4">
            <a:alphaModFix/>
          </a:blip>
          <a:srcRect/>
          <a:stretch/>
        </p:blipFill>
        <p:spPr>
          <a:xfrm>
            <a:off x="3744012" y="1867091"/>
            <a:ext cx="936351" cy="1159696"/>
          </a:xfrm>
          <a:prstGeom prst="rect">
            <a:avLst/>
          </a:prstGeom>
          <a:noFill/>
          <a:ln>
            <a:noFill/>
          </a:ln>
        </p:spPr>
      </p:pic>
      <p:pic>
        <p:nvPicPr>
          <p:cNvPr id="13" name="Google Shape;809;p30">
            <a:extLst>
              <a:ext uri="{FF2B5EF4-FFF2-40B4-BE49-F238E27FC236}">
                <a16:creationId xmlns:a16="http://schemas.microsoft.com/office/drawing/2014/main" id="{9FF51298-3718-4EBB-913D-9EE21BE1015C}"/>
              </a:ext>
            </a:extLst>
          </p:cNvPr>
          <p:cNvPicPr preferRelativeResize="0"/>
          <p:nvPr/>
        </p:nvPicPr>
        <p:blipFill rotWithShape="1">
          <a:blip r:embed="rId5">
            <a:alphaModFix/>
          </a:blip>
          <a:srcRect/>
          <a:stretch/>
        </p:blipFill>
        <p:spPr>
          <a:xfrm>
            <a:off x="1853573" y="4125177"/>
            <a:ext cx="983904" cy="1016154"/>
          </a:xfrm>
          <a:prstGeom prst="rect">
            <a:avLst/>
          </a:prstGeom>
          <a:noFill/>
          <a:ln>
            <a:noFill/>
          </a:ln>
        </p:spPr>
      </p:pic>
      <p:pic>
        <p:nvPicPr>
          <p:cNvPr id="14" name="Google Shape;810;p30">
            <a:extLst>
              <a:ext uri="{FF2B5EF4-FFF2-40B4-BE49-F238E27FC236}">
                <a16:creationId xmlns:a16="http://schemas.microsoft.com/office/drawing/2014/main" id="{2D4E9770-7A3F-4F3B-8822-0D254976B28B}"/>
              </a:ext>
            </a:extLst>
          </p:cNvPr>
          <p:cNvPicPr preferRelativeResize="0"/>
          <p:nvPr/>
        </p:nvPicPr>
        <p:blipFill rotWithShape="1">
          <a:blip r:embed="rId6">
            <a:alphaModFix/>
          </a:blip>
          <a:srcRect/>
          <a:stretch/>
        </p:blipFill>
        <p:spPr>
          <a:xfrm>
            <a:off x="612003" y="1937363"/>
            <a:ext cx="1241570" cy="1184825"/>
          </a:xfrm>
          <a:prstGeom prst="rect">
            <a:avLst/>
          </a:prstGeom>
          <a:noFill/>
          <a:ln>
            <a:noFill/>
          </a:ln>
        </p:spPr>
      </p:pic>
      <p:pic>
        <p:nvPicPr>
          <p:cNvPr id="17" name="Google Shape;813;p30">
            <a:extLst>
              <a:ext uri="{FF2B5EF4-FFF2-40B4-BE49-F238E27FC236}">
                <a16:creationId xmlns:a16="http://schemas.microsoft.com/office/drawing/2014/main" id="{3D08E44B-ACEC-49B0-847C-9CB0FA20A3D5}"/>
              </a:ext>
            </a:extLst>
          </p:cNvPr>
          <p:cNvPicPr preferRelativeResize="0"/>
          <p:nvPr/>
        </p:nvPicPr>
        <p:blipFill rotWithShape="1">
          <a:blip r:embed="rId7">
            <a:alphaModFix/>
          </a:blip>
          <a:srcRect/>
          <a:stretch/>
        </p:blipFill>
        <p:spPr>
          <a:xfrm>
            <a:off x="6896962" y="1867091"/>
            <a:ext cx="1313797" cy="1376712"/>
          </a:xfrm>
          <a:prstGeom prst="rect">
            <a:avLst/>
          </a:prstGeom>
          <a:noFill/>
          <a:ln>
            <a:noFill/>
          </a:ln>
        </p:spPr>
      </p:pic>
      <p:sp>
        <p:nvSpPr>
          <p:cNvPr id="18" name="Google Shape;814;p30">
            <a:extLst>
              <a:ext uri="{FF2B5EF4-FFF2-40B4-BE49-F238E27FC236}">
                <a16:creationId xmlns:a16="http://schemas.microsoft.com/office/drawing/2014/main" id="{4C7DDC4A-A503-43F0-B890-90701C294EB7}"/>
              </a:ext>
            </a:extLst>
          </p:cNvPr>
          <p:cNvSpPr txBox="1"/>
          <p:nvPr/>
        </p:nvSpPr>
        <p:spPr>
          <a:xfrm>
            <a:off x="213331" y="2945868"/>
            <a:ext cx="294862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¿cómo?</a:t>
            </a:r>
            <a:endParaRPr/>
          </a:p>
        </p:txBody>
      </p:sp>
      <p:sp>
        <p:nvSpPr>
          <p:cNvPr id="19" name="Google Shape;815;p30">
            <a:extLst>
              <a:ext uri="{FF2B5EF4-FFF2-40B4-BE49-F238E27FC236}">
                <a16:creationId xmlns:a16="http://schemas.microsoft.com/office/drawing/2014/main" id="{C784B86B-F7F6-417B-8DA4-9A32B1F211E0}"/>
              </a:ext>
            </a:extLst>
          </p:cNvPr>
          <p:cNvSpPr txBox="1"/>
          <p:nvPr/>
        </p:nvSpPr>
        <p:spPr>
          <a:xfrm>
            <a:off x="3142166" y="2902284"/>
            <a:ext cx="26087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¿quién?</a:t>
            </a:r>
            <a:endParaRPr/>
          </a:p>
        </p:txBody>
      </p:sp>
      <p:sp>
        <p:nvSpPr>
          <p:cNvPr id="20" name="Google Shape;816;p30">
            <a:extLst>
              <a:ext uri="{FF2B5EF4-FFF2-40B4-BE49-F238E27FC236}">
                <a16:creationId xmlns:a16="http://schemas.microsoft.com/office/drawing/2014/main" id="{5B08FDD8-EC0C-4C52-B5B9-D21E28CC1F8C}"/>
              </a:ext>
            </a:extLst>
          </p:cNvPr>
          <p:cNvSpPr txBox="1"/>
          <p:nvPr/>
        </p:nvSpPr>
        <p:spPr>
          <a:xfrm>
            <a:off x="6410788" y="2902161"/>
            <a:ext cx="309023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¿dónde?</a:t>
            </a:r>
            <a:endParaRPr/>
          </a:p>
        </p:txBody>
      </p:sp>
      <p:sp>
        <p:nvSpPr>
          <p:cNvPr id="21" name="Google Shape;817;p30">
            <a:extLst>
              <a:ext uri="{FF2B5EF4-FFF2-40B4-BE49-F238E27FC236}">
                <a16:creationId xmlns:a16="http://schemas.microsoft.com/office/drawing/2014/main" id="{6C3EDD41-DDE1-47A5-9381-368ADAE416B0}"/>
              </a:ext>
            </a:extLst>
          </p:cNvPr>
          <p:cNvSpPr txBox="1"/>
          <p:nvPr/>
        </p:nvSpPr>
        <p:spPr>
          <a:xfrm>
            <a:off x="1411665" y="5005347"/>
            <a:ext cx="233234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¿qué?</a:t>
            </a:r>
            <a:endParaRPr/>
          </a:p>
        </p:txBody>
      </p:sp>
      <p:sp>
        <p:nvSpPr>
          <p:cNvPr id="22" name="Google Shape;818;p30">
            <a:extLst>
              <a:ext uri="{FF2B5EF4-FFF2-40B4-BE49-F238E27FC236}">
                <a16:creationId xmlns:a16="http://schemas.microsoft.com/office/drawing/2014/main" id="{319DD711-B2D8-4A35-9351-DA345FCEEF64}"/>
              </a:ext>
            </a:extLst>
          </p:cNvPr>
          <p:cNvSpPr txBox="1"/>
          <p:nvPr/>
        </p:nvSpPr>
        <p:spPr>
          <a:xfrm>
            <a:off x="7945861" y="4997455"/>
            <a:ext cx="318905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¿cuándo?</a:t>
            </a:r>
            <a:endParaRPr/>
          </a:p>
        </p:txBody>
      </p:sp>
      <p:sp>
        <p:nvSpPr>
          <p:cNvPr id="23" name="Google Shape;819;p30">
            <a:extLst>
              <a:ext uri="{FF2B5EF4-FFF2-40B4-BE49-F238E27FC236}">
                <a16:creationId xmlns:a16="http://schemas.microsoft.com/office/drawing/2014/main" id="{EEDFBC44-3AD8-45C8-9532-62969B277CDE}"/>
              </a:ext>
            </a:extLst>
          </p:cNvPr>
          <p:cNvSpPr txBox="1"/>
          <p:nvPr/>
        </p:nvSpPr>
        <p:spPr>
          <a:xfrm>
            <a:off x="837936" y="1562709"/>
            <a:ext cx="132361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latin typeface="Century Gothic"/>
                <a:ea typeface="Century Gothic"/>
                <a:cs typeface="Century Gothic"/>
                <a:sym typeface="Century Gothic"/>
              </a:rPr>
              <a:t>How?</a:t>
            </a:r>
            <a:endParaRPr/>
          </a:p>
        </p:txBody>
      </p:sp>
      <p:sp>
        <p:nvSpPr>
          <p:cNvPr id="24" name="Google Shape;820;p30">
            <a:extLst>
              <a:ext uri="{FF2B5EF4-FFF2-40B4-BE49-F238E27FC236}">
                <a16:creationId xmlns:a16="http://schemas.microsoft.com/office/drawing/2014/main" id="{4FC6F792-31EB-45A3-A8DA-37B4442A9B32}"/>
              </a:ext>
            </a:extLst>
          </p:cNvPr>
          <p:cNvSpPr txBox="1"/>
          <p:nvPr/>
        </p:nvSpPr>
        <p:spPr>
          <a:xfrm>
            <a:off x="3744013" y="1562709"/>
            <a:ext cx="10672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latin typeface="Century Gothic"/>
                <a:ea typeface="Century Gothic"/>
                <a:cs typeface="Century Gothic"/>
                <a:sym typeface="Century Gothic"/>
              </a:rPr>
              <a:t>Who?</a:t>
            </a:r>
            <a:endParaRPr/>
          </a:p>
        </p:txBody>
      </p:sp>
      <p:sp>
        <p:nvSpPr>
          <p:cNvPr id="25" name="Google Shape;821;p30">
            <a:extLst>
              <a:ext uri="{FF2B5EF4-FFF2-40B4-BE49-F238E27FC236}">
                <a16:creationId xmlns:a16="http://schemas.microsoft.com/office/drawing/2014/main" id="{AFC06629-FF2A-4669-AF40-9D11D85508A7}"/>
              </a:ext>
            </a:extLst>
          </p:cNvPr>
          <p:cNvSpPr txBox="1"/>
          <p:nvPr/>
        </p:nvSpPr>
        <p:spPr>
          <a:xfrm>
            <a:off x="7045407" y="1617616"/>
            <a:ext cx="155218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latin typeface="Century Gothic"/>
                <a:ea typeface="Century Gothic"/>
                <a:cs typeface="Century Gothic"/>
                <a:sym typeface="Century Gothic"/>
              </a:rPr>
              <a:t>Where?</a:t>
            </a:r>
            <a:endParaRPr/>
          </a:p>
        </p:txBody>
      </p:sp>
      <p:sp>
        <p:nvSpPr>
          <p:cNvPr id="26" name="Google Shape;822;p30">
            <a:extLst>
              <a:ext uri="{FF2B5EF4-FFF2-40B4-BE49-F238E27FC236}">
                <a16:creationId xmlns:a16="http://schemas.microsoft.com/office/drawing/2014/main" id="{88E0D1D9-B4AD-48EC-8718-E384C71792DC}"/>
              </a:ext>
            </a:extLst>
          </p:cNvPr>
          <p:cNvSpPr txBox="1"/>
          <p:nvPr/>
        </p:nvSpPr>
        <p:spPr>
          <a:xfrm>
            <a:off x="1754251" y="3703421"/>
            <a:ext cx="126052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latin typeface="Century Gothic"/>
                <a:ea typeface="Century Gothic"/>
                <a:cs typeface="Century Gothic"/>
                <a:sym typeface="Century Gothic"/>
              </a:rPr>
              <a:t>What?</a:t>
            </a:r>
            <a:endParaRPr/>
          </a:p>
        </p:txBody>
      </p:sp>
      <p:sp>
        <p:nvSpPr>
          <p:cNvPr id="27" name="Google Shape;823;p30">
            <a:extLst>
              <a:ext uri="{FF2B5EF4-FFF2-40B4-BE49-F238E27FC236}">
                <a16:creationId xmlns:a16="http://schemas.microsoft.com/office/drawing/2014/main" id="{2F9EB0B7-DB19-4A49-B892-3ECD1BDDCD47}"/>
              </a:ext>
            </a:extLst>
          </p:cNvPr>
          <p:cNvSpPr txBox="1"/>
          <p:nvPr/>
        </p:nvSpPr>
        <p:spPr>
          <a:xfrm>
            <a:off x="8538657" y="3637811"/>
            <a:ext cx="130182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latin typeface="Century Gothic"/>
                <a:ea typeface="Century Gothic"/>
                <a:cs typeface="Century Gothic"/>
                <a:sym typeface="Century Gothic"/>
              </a:rPr>
              <a:t>When?</a:t>
            </a:r>
            <a:endParaRPr/>
          </a:p>
        </p:txBody>
      </p:sp>
      <p:sp>
        <p:nvSpPr>
          <p:cNvPr id="28" name="Google Shape;824;p30">
            <a:extLst>
              <a:ext uri="{FF2B5EF4-FFF2-40B4-BE49-F238E27FC236}">
                <a16:creationId xmlns:a16="http://schemas.microsoft.com/office/drawing/2014/main" id="{07586B10-3F1B-4A7B-B550-8DE651D520FC}"/>
              </a:ext>
            </a:extLst>
          </p:cNvPr>
          <p:cNvSpPr txBox="1"/>
          <p:nvPr/>
        </p:nvSpPr>
        <p:spPr>
          <a:xfrm>
            <a:off x="151257" y="1776018"/>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latin typeface="Century Gothic"/>
                <a:ea typeface="Century Gothic"/>
                <a:cs typeface="Century Gothic"/>
                <a:sym typeface="Century Gothic"/>
              </a:rPr>
              <a:t>1</a:t>
            </a:r>
            <a:endParaRPr/>
          </a:p>
        </p:txBody>
      </p:sp>
      <p:sp>
        <p:nvSpPr>
          <p:cNvPr id="29" name="Google Shape;825;p30">
            <a:extLst>
              <a:ext uri="{FF2B5EF4-FFF2-40B4-BE49-F238E27FC236}">
                <a16:creationId xmlns:a16="http://schemas.microsoft.com/office/drawing/2014/main" id="{D9E0824F-3407-455B-AD7A-FBDE405BB451}"/>
              </a:ext>
            </a:extLst>
          </p:cNvPr>
          <p:cNvSpPr txBox="1"/>
          <p:nvPr/>
        </p:nvSpPr>
        <p:spPr>
          <a:xfrm>
            <a:off x="4575165" y="3665323"/>
            <a:ext cx="34900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latin typeface="Century Gothic"/>
                <a:ea typeface="Century Gothic"/>
                <a:cs typeface="Century Gothic"/>
                <a:sym typeface="Century Gothic"/>
              </a:rPr>
              <a:t>How many?</a:t>
            </a:r>
            <a:endParaRPr/>
          </a:p>
        </p:txBody>
      </p:sp>
      <p:sp>
        <p:nvSpPr>
          <p:cNvPr id="31" name="Google Shape;827;p30">
            <a:extLst>
              <a:ext uri="{FF2B5EF4-FFF2-40B4-BE49-F238E27FC236}">
                <a16:creationId xmlns:a16="http://schemas.microsoft.com/office/drawing/2014/main" id="{1A3375CD-35BE-420A-9E88-9E6979706013}"/>
              </a:ext>
            </a:extLst>
          </p:cNvPr>
          <p:cNvSpPr txBox="1"/>
          <p:nvPr/>
        </p:nvSpPr>
        <p:spPr>
          <a:xfrm>
            <a:off x="3974771" y="5005347"/>
            <a:ext cx="374033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dirty="0">
                <a:latin typeface="Century Gothic"/>
                <a:ea typeface="Century Gothic"/>
                <a:cs typeface="Century Gothic"/>
                <a:sym typeface="Century Gothic"/>
              </a:rPr>
              <a:t>¿</a:t>
            </a:r>
            <a:r>
              <a:rPr lang="en-GB" sz="4000" b="1" i="0" u="none" strike="noStrike" cap="none" dirty="0" err="1">
                <a:latin typeface="Century Gothic"/>
                <a:ea typeface="Century Gothic"/>
                <a:cs typeface="Century Gothic"/>
                <a:sym typeface="Century Gothic"/>
              </a:rPr>
              <a:t>cuántos</a:t>
            </a:r>
            <a:r>
              <a:rPr lang="en-GB" sz="4000" b="1" i="0" u="none" strike="noStrike" cap="none" dirty="0">
                <a:latin typeface="Century Gothic"/>
                <a:ea typeface="Century Gothic"/>
                <a:cs typeface="Century Gothic"/>
                <a:sym typeface="Century Gothic"/>
              </a:rPr>
              <a:t>/as?</a:t>
            </a:r>
            <a:endParaRPr dirty="0"/>
          </a:p>
        </p:txBody>
      </p:sp>
      <p:sp>
        <p:nvSpPr>
          <p:cNvPr id="33" name="Google Shape;830;p30">
            <a:extLst>
              <a:ext uri="{FF2B5EF4-FFF2-40B4-BE49-F238E27FC236}">
                <a16:creationId xmlns:a16="http://schemas.microsoft.com/office/drawing/2014/main" id="{1B9284D9-8DAD-421F-8711-C649470AE9AD}"/>
              </a:ext>
            </a:extLst>
          </p:cNvPr>
          <p:cNvSpPr txBox="1"/>
          <p:nvPr/>
        </p:nvSpPr>
        <p:spPr>
          <a:xfrm>
            <a:off x="9883274" y="2856000"/>
            <a:ext cx="217638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latin typeface="Century Gothic"/>
                <a:ea typeface="Century Gothic"/>
                <a:cs typeface="Century Gothic"/>
                <a:sym typeface="Century Gothic"/>
              </a:rPr>
              <a:t>¿cuál?</a:t>
            </a:r>
            <a:endParaRPr/>
          </a:p>
        </p:txBody>
      </p:sp>
      <p:pic>
        <p:nvPicPr>
          <p:cNvPr id="34" name="Google Shape;832;p30">
            <a:extLst>
              <a:ext uri="{FF2B5EF4-FFF2-40B4-BE49-F238E27FC236}">
                <a16:creationId xmlns:a16="http://schemas.microsoft.com/office/drawing/2014/main" id="{C8881249-5E21-44A2-8161-E60F30AB539F}"/>
              </a:ext>
            </a:extLst>
          </p:cNvPr>
          <p:cNvPicPr preferRelativeResize="0"/>
          <p:nvPr/>
        </p:nvPicPr>
        <p:blipFill rotWithShape="1">
          <a:blip r:embed="rId8">
            <a:alphaModFix/>
          </a:blip>
          <a:srcRect/>
          <a:stretch/>
        </p:blipFill>
        <p:spPr>
          <a:xfrm>
            <a:off x="10297023" y="1981816"/>
            <a:ext cx="1159795" cy="1065329"/>
          </a:xfrm>
          <a:prstGeom prst="rect">
            <a:avLst/>
          </a:prstGeom>
          <a:noFill/>
          <a:ln>
            <a:noFill/>
          </a:ln>
        </p:spPr>
      </p:pic>
      <p:pic>
        <p:nvPicPr>
          <p:cNvPr id="35" name="Google Shape;833;p30">
            <a:extLst>
              <a:ext uri="{FF2B5EF4-FFF2-40B4-BE49-F238E27FC236}">
                <a16:creationId xmlns:a16="http://schemas.microsoft.com/office/drawing/2014/main" id="{BDD6C1A2-6AF5-4585-9ED5-BB8858B85584}"/>
              </a:ext>
            </a:extLst>
          </p:cNvPr>
          <p:cNvPicPr preferRelativeResize="0"/>
          <p:nvPr/>
        </p:nvPicPr>
        <p:blipFill rotWithShape="1">
          <a:blip r:embed="rId9">
            <a:alphaModFix/>
          </a:blip>
          <a:srcRect/>
          <a:stretch/>
        </p:blipFill>
        <p:spPr>
          <a:xfrm>
            <a:off x="4684083" y="4053584"/>
            <a:ext cx="1582672" cy="1064918"/>
          </a:xfrm>
          <a:prstGeom prst="rect">
            <a:avLst/>
          </a:prstGeom>
          <a:noFill/>
          <a:ln>
            <a:noFill/>
          </a:ln>
        </p:spPr>
      </p:pic>
      <p:sp>
        <p:nvSpPr>
          <p:cNvPr id="36" name="Google Shape;835;p30">
            <a:extLst>
              <a:ext uri="{FF2B5EF4-FFF2-40B4-BE49-F238E27FC236}">
                <a16:creationId xmlns:a16="http://schemas.microsoft.com/office/drawing/2014/main" id="{B821A303-E10E-4861-9938-F1AD13F73963}"/>
              </a:ext>
            </a:extLst>
          </p:cNvPr>
          <p:cNvSpPr/>
          <p:nvPr/>
        </p:nvSpPr>
        <p:spPr>
          <a:xfrm>
            <a:off x="2888884" y="1779236"/>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37" name="Google Shape;836;p30">
            <a:extLst>
              <a:ext uri="{FF2B5EF4-FFF2-40B4-BE49-F238E27FC236}">
                <a16:creationId xmlns:a16="http://schemas.microsoft.com/office/drawing/2014/main" id="{591C129A-DEAC-4DAC-925B-15BBBB175DBF}"/>
              </a:ext>
            </a:extLst>
          </p:cNvPr>
          <p:cNvSpPr txBox="1"/>
          <p:nvPr/>
        </p:nvSpPr>
        <p:spPr>
          <a:xfrm>
            <a:off x="2888885" y="1779236"/>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latin typeface="Century Gothic"/>
                <a:ea typeface="Century Gothic"/>
                <a:cs typeface="Century Gothic"/>
                <a:sym typeface="Century Gothic"/>
              </a:rPr>
              <a:t>2</a:t>
            </a:r>
            <a:endParaRPr/>
          </a:p>
        </p:txBody>
      </p:sp>
      <p:sp>
        <p:nvSpPr>
          <p:cNvPr id="38" name="Google Shape;837;p30">
            <a:extLst>
              <a:ext uri="{FF2B5EF4-FFF2-40B4-BE49-F238E27FC236}">
                <a16:creationId xmlns:a16="http://schemas.microsoft.com/office/drawing/2014/main" id="{A6A1F281-60CF-4A90-B2FD-160F5CC8EEC4}"/>
              </a:ext>
            </a:extLst>
          </p:cNvPr>
          <p:cNvSpPr/>
          <p:nvPr/>
        </p:nvSpPr>
        <p:spPr>
          <a:xfrm>
            <a:off x="6266351" y="1770089"/>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39" name="Google Shape;838;p30">
            <a:extLst>
              <a:ext uri="{FF2B5EF4-FFF2-40B4-BE49-F238E27FC236}">
                <a16:creationId xmlns:a16="http://schemas.microsoft.com/office/drawing/2014/main" id="{3C7E9C70-ABA6-4146-8646-E7F9F815E013}"/>
              </a:ext>
            </a:extLst>
          </p:cNvPr>
          <p:cNvSpPr txBox="1"/>
          <p:nvPr/>
        </p:nvSpPr>
        <p:spPr>
          <a:xfrm>
            <a:off x="6266352" y="1770089"/>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latin typeface="Century Gothic"/>
                <a:ea typeface="Century Gothic"/>
                <a:cs typeface="Century Gothic"/>
                <a:sym typeface="Century Gothic"/>
              </a:rPr>
              <a:t>3</a:t>
            </a:r>
            <a:endParaRPr/>
          </a:p>
        </p:txBody>
      </p:sp>
      <p:sp>
        <p:nvSpPr>
          <p:cNvPr id="40" name="Google Shape;839;p30">
            <a:extLst>
              <a:ext uri="{FF2B5EF4-FFF2-40B4-BE49-F238E27FC236}">
                <a16:creationId xmlns:a16="http://schemas.microsoft.com/office/drawing/2014/main" id="{A2E565AB-B285-4DB6-BA84-AE15986C5387}"/>
              </a:ext>
            </a:extLst>
          </p:cNvPr>
          <p:cNvSpPr/>
          <p:nvPr/>
        </p:nvSpPr>
        <p:spPr>
          <a:xfrm>
            <a:off x="9607148" y="1770089"/>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41" name="Google Shape;840;p30">
            <a:extLst>
              <a:ext uri="{FF2B5EF4-FFF2-40B4-BE49-F238E27FC236}">
                <a16:creationId xmlns:a16="http://schemas.microsoft.com/office/drawing/2014/main" id="{7E338BB0-E5A7-4D92-83BA-FB10FEC9FC37}"/>
              </a:ext>
            </a:extLst>
          </p:cNvPr>
          <p:cNvSpPr txBox="1"/>
          <p:nvPr/>
        </p:nvSpPr>
        <p:spPr>
          <a:xfrm>
            <a:off x="9607148" y="1749915"/>
            <a:ext cx="42241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latin typeface="Century Gothic"/>
                <a:ea typeface="Century Gothic"/>
                <a:cs typeface="Century Gothic"/>
                <a:sym typeface="Century Gothic"/>
              </a:rPr>
              <a:t>4</a:t>
            </a:r>
            <a:endParaRPr/>
          </a:p>
        </p:txBody>
      </p:sp>
      <p:sp>
        <p:nvSpPr>
          <p:cNvPr id="42" name="Google Shape;841;p30">
            <a:extLst>
              <a:ext uri="{FF2B5EF4-FFF2-40B4-BE49-F238E27FC236}">
                <a16:creationId xmlns:a16="http://schemas.microsoft.com/office/drawing/2014/main" id="{B5229306-2E8F-4BD5-9C9B-F0A2C8F4B4C9}"/>
              </a:ext>
            </a:extLst>
          </p:cNvPr>
          <p:cNvSpPr/>
          <p:nvPr/>
        </p:nvSpPr>
        <p:spPr>
          <a:xfrm>
            <a:off x="730210" y="4092604"/>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43" name="Google Shape;842;p30">
            <a:extLst>
              <a:ext uri="{FF2B5EF4-FFF2-40B4-BE49-F238E27FC236}">
                <a16:creationId xmlns:a16="http://schemas.microsoft.com/office/drawing/2014/main" id="{57A22A19-D438-40CB-B5AA-30D7AC1F656C}"/>
              </a:ext>
            </a:extLst>
          </p:cNvPr>
          <p:cNvSpPr txBox="1"/>
          <p:nvPr/>
        </p:nvSpPr>
        <p:spPr>
          <a:xfrm>
            <a:off x="730211" y="4092604"/>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latin typeface="Century Gothic"/>
                <a:ea typeface="Century Gothic"/>
                <a:cs typeface="Century Gothic"/>
                <a:sym typeface="Century Gothic"/>
              </a:rPr>
              <a:t>5</a:t>
            </a:r>
            <a:endParaRPr/>
          </a:p>
        </p:txBody>
      </p:sp>
      <p:sp>
        <p:nvSpPr>
          <p:cNvPr id="44" name="Google Shape;843;p30">
            <a:extLst>
              <a:ext uri="{FF2B5EF4-FFF2-40B4-BE49-F238E27FC236}">
                <a16:creationId xmlns:a16="http://schemas.microsoft.com/office/drawing/2014/main" id="{E6818601-C421-487B-B7AB-8EFAC2BDE5FE}"/>
              </a:ext>
            </a:extLst>
          </p:cNvPr>
          <p:cNvSpPr/>
          <p:nvPr/>
        </p:nvSpPr>
        <p:spPr>
          <a:xfrm>
            <a:off x="3841263" y="4095172"/>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45" name="Google Shape;844;p30">
            <a:extLst>
              <a:ext uri="{FF2B5EF4-FFF2-40B4-BE49-F238E27FC236}">
                <a16:creationId xmlns:a16="http://schemas.microsoft.com/office/drawing/2014/main" id="{057F2E6B-F972-4A61-9142-9AF79C7931A2}"/>
              </a:ext>
            </a:extLst>
          </p:cNvPr>
          <p:cNvSpPr txBox="1"/>
          <p:nvPr/>
        </p:nvSpPr>
        <p:spPr>
          <a:xfrm>
            <a:off x="3841264" y="4095172"/>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latin typeface="Century Gothic"/>
                <a:ea typeface="Century Gothic"/>
                <a:cs typeface="Century Gothic"/>
                <a:sym typeface="Century Gothic"/>
              </a:rPr>
              <a:t>6</a:t>
            </a:r>
            <a:endParaRPr/>
          </a:p>
        </p:txBody>
      </p:sp>
      <p:sp>
        <p:nvSpPr>
          <p:cNvPr id="46" name="Google Shape;845;p30">
            <a:extLst>
              <a:ext uri="{FF2B5EF4-FFF2-40B4-BE49-F238E27FC236}">
                <a16:creationId xmlns:a16="http://schemas.microsoft.com/office/drawing/2014/main" id="{CD0DF489-C2C1-4CDD-A720-6F0F280F52A2}"/>
              </a:ext>
            </a:extLst>
          </p:cNvPr>
          <p:cNvSpPr/>
          <p:nvPr/>
        </p:nvSpPr>
        <p:spPr>
          <a:xfrm>
            <a:off x="7133180" y="4074758"/>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47" name="Google Shape;846;p30">
            <a:extLst>
              <a:ext uri="{FF2B5EF4-FFF2-40B4-BE49-F238E27FC236}">
                <a16:creationId xmlns:a16="http://schemas.microsoft.com/office/drawing/2014/main" id="{4724EB01-C345-424D-A09A-180CB3D9F06F}"/>
              </a:ext>
            </a:extLst>
          </p:cNvPr>
          <p:cNvSpPr txBox="1"/>
          <p:nvPr/>
        </p:nvSpPr>
        <p:spPr>
          <a:xfrm>
            <a:off x="7133181" y="4074758"/>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latin typeface="Century Gothic"/>
                <a:ea typeface="Century Gothic"/>
                <a:cs typeface="Century Gothic"/>
                <a:sym typeface="Century Gothic"/>
              </a:rPr>
              <a:t>7</a:t>
            </a:r>
            <a:endParaRPr/>
          </a:p>
        </p:txBody>
      </p:sp>
      <p:sp>
        <p:nvSpPr>
          <p:cNvPr id="48" name="Google Shape;872;p31">
            <a:extLst>
              <a:ext uri="{FF2B5EF4-FFF2-40B4-BE49-F238E27FC236}">
                <a16:creationId xmlns:a16="http://schemas.microsoft.com/office/drawing/2014/main" id="{C06BE536-89E1-427B-AEFB-3EC369301C20}"/>
              </a:ext>
            </a:extLst>
          </p:cNvPr>
          <p:cNvSpPr txBox="1"/>
          <p:nvPr/>
        </p:nvSpPr>
        <p:spPr>
          <a:xfrm>
            <a:off x="10045514" y="1631916"/>
            <a:ext cx="34900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latin typeface="Century Gothic"/>
                <a:ea typeface="Century Gothic"/>
                <a:cs typeface="Century Gothic"/>
                <a:sym typeface="Century Gothic"/>
              </a:rPr>
              <a:t>Which?</a:t>
            </a:r>
            <a:endParaRPr/>
          </a:p>
        </p:txBody>
      </p:sp>
    </p:spTree>
    <p:extLst>
      <p:ext uri="{BB962C8B-B14F-4D97-AF65-F5344CB8AC3E}">
        <p14:creationId xmlns:p14="http://schemas.microsoft.com/office/powerpoint/2010/main" val="410946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50C866-64C3-4311-B752-46B77BD49D51}"/>
              </a:ext>
            </a:extLst>
          </p:cNvPr>
          <p:cNvSpPr>
            <a:spLocks noGrp="1"/>
          </p:cNvSpPr>
          <p:nvPr>
            <p:ph type="title"/>
          </p:nvPr>
        </p:nvSpPr>
        <p:spPr>
          <a:xfrm>
            <a:off x="-1" y="213557"/>
            <a:ext cx="5457825" cy="647577"/>
          </a:xfrm>
        </p:spPr>
        <p:txBody>
          <a:bodyPr>
            <a:noAutofit/>
          </a:bodyPr>
          <a:lstStyle/>
          <a:p>
            <a:r>
              <a:rPr lang="en-GB" sz="2400" dirty="0" err="1"/>
              <a:t>Preguntas</a:t>
            </a:r>
            <a:r>
              <a:rPr lang="en-GB" sz="2400" dirty="0"/>
              <a:t> </a:t>
            </a:r>
            <a:r>
              <a:rPr lang="en-GB" sz="2400" dirty="0" err="1"/>
              <a:t>sobre</a:t>
            </a:r>
            <a:r>
              <a:rPr lang="en-GB" sz="2400" dirty="0"/>
              <a:t> las </a:t>
            </a:r>
            <a:r>
              <a:rPr lang="en-GB" sz="2400" dirty="0" err="1"/>
              <a:t>vacaciones</a:t>
            </a:r>
            <a:endParaRPr lang="en-GB" sz="2400" dirty="0"/>
          </a:p>
        </p:txBody>
      </p:sp>
      <p:graphicFrame>
        <p:nvGraphicFramePr>
          <p:cNvPr id="4" name="Google Shape;916;p33" descr="Table for exercises">
            <a:extLst>
              <a:ext uri="{FF2B5EF4-FFF2-40B4-BE49-F238E27FC236}">
                <a16:creationId xmlns:a16="http://schemas.microsoft.com/office/drawing/2014/main" id="{2DB071B3-E3E3-4F2E-8DC5-05CD17B9C090}"/>
              </a:ext>
            </a:extLst>
          </p:cNvPr>
          <p:cNvGraphicFramePr/>
          <p:nvPr>
            <p:extLst>
              <p:ext uri="{D42A27DB-BD31-4B8C-83A1-F6EECF244321}">
                <p14:modId xmlns:p14="http://schemas.microsoft.com/office/powerpoint/2010/main" val="715189113"/>
              </p:ext>
            </p:extLst>
          </p:nvPr>
        </p:nvGraphicFramePr>
        <p:xfrm>
          <a:off x="383758" y="1871902"/>
          <a:ext cx="8000000" cy="4482910"/>
        </p:xfrm>
        <a:graphic>
          <a:graphicData uri="http://schemas.openxmlformats.org/drawingml/2006/table">
            <a:tbl>
              <a:tblPr>
                <a:noFill/>
              </a:tblPr>
              <a:tblGrid>
                <a:gridCol w="4766975">
                  <a:extLst>
                    <a:ext uri="{9D8B030D-6E8A-4147-A177-3AD203B41FA5}">
                      <a16:colId xmlns:a16="http://schemas.microsoft.com/office/drawing/2014/main" val="20000"/>
                    </a:ext>
                  </a:extLst>
                </a:gridCol>
                <a:gridCol w="1122750">
                  <a:extLst>
                    <a:ext uri="{9D8B030D-6E8A-4147-A177-3AD203B41FA5}">
                      <a16:colId xmlns:a16="http://schemas.microsoft.com/office/drawing/2014/main" val="20001"/>
                    </a:ext>
                  </a:extLst>
                </a:gridCol>
                <a:gridCol w="1092525">
                  <a:extLst>
                    <a:ext uri="{9D8B030D-6E8A-4147-A177-3AD203B41FA5}">
                      <a16:colId xmlns:a16="http://schemas.microsoft.com/office/drawing/2014/main" val="20002"/>
                    </a:ext>
                  </a:extLst>
                </a:gridCol>
                <a:gridCol w="1017750">
                  <a:extLst>
                    <a:ext uri="{9D8B030D-6E8A-4147-A177-3AD203B41FA5}">
                      <a16:colId xmlns:a16="http://schemas.microsoft.com/office/drawing/2014/main" val="20003"/>
                    </a:ext>
                  </a:extLst>
                </a:gridCol>
              </a:tblGrid>
              <a:tr h="388475">
                <a:tc>
                  <a:txBody>
                    <a:bodyPr/>
                    <a:lstStyle/>
                    <a:p>
                      <a:pPr marL="0" marR="0" lvl="0" indent="0" algn="l" rtl="0">
                        <a:spcBef>
                          <a:spcPts val="0"/>
                        </a:spcBef>
                        <a:spcAft>
                          <a:spcPts val="0"/>
                        </a:spcAft>
                        <a:buClr>
                          <a:schemeClr val="dk1"/>
                        </a:buClr>
                        <a:buSzPts val="2000"/>
                        <a:buFont typeface="Century Gothic"/>
                        <a:buNone/>
                      </a:pPr>
                      <a:endParaRPr sz="2000" b="1" u="none" strike="noStrike" cap="none" dirty="0">
                        <a:solidFill>
                          <a:schemeClr val="tx1"/>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chemeClr val="tx1"/>
                          </a:solidFill>
                        </a:rPr>
                        <a:t>‘I’</a:t>
                      </a:r>
                      <a:endParaRPr sz="2000" b="1" u="none" strike="noStrike" cap="none">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chemeClr val="tx1"/>
                          </a:solidFill>
                        </a:rPr>
                        <a:t>‘you’</a:t>
                      </a:r>
                      <a:endParaRPr sz="2000" b="1" u="none" strike="noStrike" cap="none">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chemeClr val="tx1"/>
                          </a:solidFill>
                        </a:rPr>
                        <a:t>‘s/he’</a:t>
                      </a:r>
                      <a:endParaRPr sz="2000" b="1" u="none" strike="noStrike" cap="none">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BE4D4"/>
                    </a:solidFill>
                  </a:tcPr>
                </a:tc>
                <a:extLst>
                  <a:ext uri="{0D108BD9-81ED-4DB2-BD59-A6C34878D82A}">
                    <a16:rowId xmlns:a16="http://schemas.microsoft.com/office/drawing/2014/main" val="10000"/>
                  </a:ext>
                </a:extLst>
              </a:tr>
              <a:tr h="655675">
                <a:tc>
                  <a:txBody>
                    <a:bodyPr/>
                    <a:lstStyle/>
                    <a:p>
                      <a:pPr marL="0" marR="0" lvl="0" indent="0" algn="l" rtl="0">
                        <a:spcBef>
                          <a:spcPts val="0"/>
                        </a:spcBef>
                        <a:spcAft>
                          <a:spcPts val="0"/>
                        </a:spcAft>
                        <a:buClr>
                          <a:srgbClr val="002060"/>
                        </a:buClr>
                        <a:buSzPts val="2200"/>
                        <a:buFont typeface="Century Gothic"/>
                        <a:buNone/>
                      </a:pPr>
                      <a:r>
                        <a:rPr lang="en-GB" sz="2200" b="0" u="none" strike="noStrike" cap="none" dirty="0">
                          <a:solidFill>
                            <a:schemeClr val="tx1"/>
                          </a:solidFill>
                          <a:latin typeface="Century Gothic" panose="020B0502020202020204" pitchFamily="34" charset="0"/>
                        </a:rPr>
                        <a:t>1. ¿</a:t>
                      </a:r>
                      <a:r>
                        <a:rPr lang="en-GB" sz="2200" b="0" u="none" strike="noStrike" cap="none" dirty="0" err="1">
                          <a:solidFill>
                            <a:schemeClr val="tx1"/>
                          </a:solidFill>
                          <a:latin typeface="Century Gothic" panose="020B0502020202020204" pitchFamily="34" charset="0"/>
                        </a:rPr>
                        <a:t>Dónde</a:t>
                      </a:r>
                      <a:r>
                        <a:rPr lang="en-GB" sz="2200" b="0" u="none" strike="noStrike" cap="none" dirty="0">
                          <a:solidFill>
                            <a:schemeClr val="tx1"/>
                          </a:solidFill>
                          <a:latin typeface="Century Gothic" panose="020B0502020202020204" pitchFamily="34" charset="0"/>
                        </a:rPr>
                        <a:t> </a:t>
                      </a:r>
                      <a:r>
                        <a:rPr lang="en-GB" sz="2200" b="0" u="none" strike="noStrike" cap="none" dirty="0" err="1">
                          <a:solidFill>
                            <a:schemeClr val="tx1"/>
                          </a:solidFill>
                          <a:latin typeface="Century Gothic" panose="020B0502020202020204" pitchFamily="34" charset="0"/>
                        </a:rPr>
                        <a:t>corrió</a:t>
                      </a:r>
                      <a:r>
                        <a:rPr lang="en-GB" sz="2200" b="0" u="none" strike="noStrike" cap="none" dirty="0">
                          <a:solidFill>
                            <a:schemeClr val="tx1"/>
                          </a:solidFill>
                          <a:latin typeface="Century Gothic" panose="020B0502020202020204" pitchFamily="34" charset="0"/>
                        </a:rPr>
                        <a:t>?</a:t>
                      </a:r>
                      <a:endParaRPr sz="2200" b="0" u="none" strike="noStrike" cap="none" dirty="0">
                        <a:solidFill>
                          <a:schemeClr val="tx1"/>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701950">
                <a:tc>
                  <a:txBody>
                    <a:bodyPr/>
                    <a:lstStyle/>
                    <a:p>
                      <a:pPr marL="0" marR="0" lvl="0" indent="0" algn="l" rtl="0">
                        <a:spcBef>
                          <a:spcPts val="0"/>
                        </a:spcBef>
                        <a:spcAft>
                          <a:spcPts val="0"/>
                        </a:spcAft>
                        <a:buClr>
                          <a:srgbClr val="002060"/>
                        </a:buClr>
                        <a:buSzPts val="2200"/>
                        <a:buFont typeface="Century Gothic"/>
                        <a:buNone/>
                      </a:pPr>
                      <a:r>
                        <a:rPr lang="en-GB" sz="2200" b="0" u="none" strike="noStrike" cap="none">
                          <a:solidFill>
                            <a:schemeClr val="tx1"/>
                          </a:solidFill>
                          <a:latin typeface="Century Gothic" panose="020B0502020202020204" pitchFamily="34" charset="0"/>
                        </a:rPr>
                        <a:t>2. ¿Cuándo recogí las entradas?</a:t>
                      </a:r>
                      <a:endParaRPr sz="2200" b="0" u="none" strike="noStrike" cap="none">
                        <a:solidFill>
                          <a:schemeClr val="tx1"/>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747075">
                <a:tc>
                  <a:txBody>
                    <a:bodyPr/>
                    <a:lstStyle/>
                    <a:p>
                      <a:pPr marL="0" marR="0" lvl="0" indent="0" algn="l" rtl="0">
                        <a:spcBef>
                          <a:spcPts val="0"/>
                        </a:spcBef>
                        <a:spcAft>
                          <a:spcPts val="0"/>
                        </a:spcAft>
                        <a:buClr>
                          <a:srgbClr val="002060"/>
                        </a:buClr>
                        <a:buSzPts val="2200"/>
                        <a:buFont typeface="Century Gothic"/>
                        <a:buNone/>
                      </a:pPr>
                      <a:r>
                        <a:rPr lang="en-GB" sz="2200" b="0" u="none" strike="noStrike" cap="none">
                          <a:solidFill>
                            <a:schemeClr val="tx1"/>
                          </a:solidFill>
                          <a:latin typeface="Century Gothic" panose="020B0502020202020204" pitchFamily="34" charset="0"/>
                        </a:rPr>
                        <a:t>3. ¿Cuántos billetes decidiste comprar?</a:t>
                      </a:r>
                      <a:endParaRPr sz="2200" b="0" u="none" strike="noStrike" cap="none">
                        <a:solidFill>
                          <a:schemeClr val="tx1"/>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655675">
                <a:tc>
                  <a:txBody>
                    <a:bodyPr/>
                    <a:lstStyle/>
                    <a:p>
                      <a:pPr marL="0" marR="0" lvl="0" indent="0" algn="l" rtl="0">
                        <a:spcBef>
                          <a:spcPts val="0"/>
                        </a:spcBef>
                        <a:spcAft>
                          <a:spcPts val="0"/>
                        </a:spcAft>
                        <a:buClr>
                          <a:srgbClr val="002060"/>
                        </a:buClr>
                        <a:buSzPts val="2200"/>
                        <a:buFont typeface="Century Gothic"/>
                        <a:buNone/>
                      </a:pPr>
                      <a:r>
                        <a:rPr lang="en-GB" sz="2200" b="0" u="none" strike="noStrike" cap="none">
                          <a:solidFill>
                            <a:schemeClr val="tx1"/>
                          </a:solidFill>
                          <a:latin typeface="Century Gothic" panose="020B0502020202020204" pitchFamily="34" charset="0"/>
                        </a:rPr>
                        <a:t>4. ¿Por qué cogiste un barco?</a:t>
                      </a:r>
                      <a:endParaRPr sz="2200" b="0" u="none" strike="noStrike" cap="none">
                        <a:solidFill>
                          <a:schemeClr val="tx1"/>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655675">
                <a:tc>
                  <a:txBody>
                    <a:bodyPr/>
                    <a:lstStyle/>
                    <a:p>
                      <a:pPr marL="0" marR="0" lvl="0" indent="0" algn="l" rtl="0">
                        <a:spcBef>
                          <a:spcPts val="0"/>
                        </a:spcBef>
                        <a:spcAft>
                          <a:spcPts val="0"/>
                        </a:spcAft>
                        <a:buClr>
                          <a:srgbClr val="002060"/>
                        </a:buClr>
                        <a:buSzPts val="2200"/>
                        <a:buFont typeface="Century Gothic"/>
                        <a:buNone/>
                      </a:pPr>
                      <a:r>
                        <a:rPr lang="en-GB" sz="2200" b="0" u="none" strike="noStrike" cap="none">
                          <a:solidFill>
                            <a:schemeClr val="tx1"/>
                          </a:solidFill>
                          <a:latin typeface="Century Gothic" panose="020B0502020202020204" pitchFamily="34" charset="0"/>
                        </a:rPr>
                        <a:t>5. ¿Qué perdí?</a:t>
                      </a:r>
                      <a:endParaRPr sz="2200" b="0" u="none" strike="noStrike" cap="none">
                        <a:solidFill>
                          <a:schemeClr val="tx1"/>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655675">
                <a:tc>
                  <a:txBody>
                    <a:bodyPr/>
                    <a:lstStyle/>
                    <a:p>
                      <a:pPr marL="0" marR="0" lvl="0" indent="0" algn="l" rtl="0">
                        <a:spcBef>
                          <a:spcPts val="0"/>
                        </a:spcBef>
                        <a:spcAft>
                          <a:spcPts val="0"/>
                        </a:spcAft>
                        <a:buClr>
                          <a:srgbClr val="002060"/>
                        </a:buClr>
                        <a:buSzPts val="2200"/>
                        <a:buFont typeface="Century Gothic"/>
                        <a:buNone/>
                      </a:pPr>
                      <a:r>
                        <a:rPr lang="en-GB" sz="2200" b="0" u="none" strike="noStrike" cap="none" dirty="0">
                          <a:solidFill>
                            <a:schemeClr val="tx1"/>
                          </a:solidFill>
                          <a:latin typeface="Century Gothic" panose="020B0502020202020204" pitchFamily="34" charset="0"/>
                        </a:rPr>
                        <a:t>6. ¿</a:t>
                      </a:r>
                      <a:r>
                        <a:rPr lang="en-GB" sz="2200" b="0" u="none" strike="noStrike" cap="none" dirty="0" err="1">
                          <a:solidFill>
                            <a:schemeClr val="tx1"/>
                          </a:solidFill>
                          <a:latin typeface="Century Gothic" panose="020B0502020202020204" pitchFamily="34" charset="0"/>
                        </a:rPr>
                        <a:t>Quién</a:t>
                      </a:r>
                      <a:r>
                        <a:rPr lang="en-GB" sz="2200" b="0" u="none" strike="noStrike" cap="none" dirty="0">
                          <a:solidFill>
                            <a:schemeClr val="tx1"/>
                          </a:solidFill>
                          <a:latin typeface="Century Gothic" panose="020B0502020202020204" pitchFamily="34" charset="0"/>
                        </a:rPr>
                        <a:t> </a:t>
                      </a:r>
                      <a:r>
                        <a:rPr lang="en-GB" sz="2200" b="0" u="none" strike="noStrike" cap="none" dirty="0" err="1">
                          <a:solidFill>
                            <a:schemeClr val="tx1"/>
                          </a:solidFill>
                          <a:latin typeface="Century Gothic" panose="020B0502020202020204" pitchFamily="34" charset="0"/>
                        </a:rPr>
                        <a:t>salió</a:t>
                      </a:r>
                      <a:r>
                        <a:rPr lang="en-GB" sz="2200" b="0" u="none" strike="noStrike" cap="none" dirty="0">
                          <a:solidFill>
                            <a:schemeClr val="tx1"/>
                          </a:solidFill>
                          <a:latin typeface="Century Gothic" panose="020B0502020202020204" pitchFamily="34" charset="0"/>
                        </a:rPr>
                        <a:t> a la plaza?</a:t>
                      </a:r>
                      <a:endParaRPr sz="2200" b="0" u="none" strike="noStrike" cap="none" dirty="0">
                        <a:solidFill>
                          <a:schemeClr val="tx1"/>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bl>
          </a:graphicData>
        </a:graphic>
      </p:graphicFrame>
      <p:sp>
        <p:nvSpPr>
          <p:cNvPr id="5" name="Google Shape;917;p33">
            <a:extLst>
              <a:ext uri="{FF2B5EF4-FFF2-40B4-BE49-F238E27FC236}">
                <a16:creationId xmlns:a16="http://schemas.microsoft.com/office/drawing/2014/main" id="{21630A80-982E-4C76-A119-5E469576EF36}"/>
              </a:ext>
            </a:extLst>
          </p:cNvPr>
          <p:cNvSpPr txBox="1"/>
          <p:nvPr/>
        </p:nvSpPr>
        <p:spPr>
          <a:xfrm>
            <a:off x="86021" y="907925"/>
            <a:ext cx="10235505"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000" i="0" u="none" strike="noStrike" cap="none" dirty="0">
                <a:latin typeface="Century Gothic"/>
                <a:ea typeface="Century Gothic"/>
                <a:cs typeface="Century Gothic"/>
                <a:sym typeface="Century Gothic"/>
              </a:rPr>
              <a:t>Lee las </a:t>
            </a:r>
            <a:r>
              <a:rPr lang="en-GB" sz="2000" i="0" u="none" strike="noStrike" cap="none" dirty="0" err="1">
                <a:latin typeface="Century Gothic"/>
                <a:ea typeface="Century Gothic"/>
                <a:cs typeface="Century Gothic"/>
                <a:sym typeface="Century Gothic"/>
              </a:rPr>
              <a:t>preguntas</a:t>
            </a:r>
            <a:r>
              <a:rPr lang="en-GB" sz="2000" i="0" u="none" strike="noStrike" cap="none" dirty="0">
                <a:latin typeface="Century Gothic"/>
                <a:ea typeface="Century Gothic"/>
                <a:cs typeface="Century Gothic"/>
                <a:sym typeface="Century Gothic"/>
              </a:rPr>
              <a:t>. ¿Es ‘</a:t>
            </a:r>
            <a:r>
              <a:rPr lang="en-GB" sz="2000" b="1" i="0" u="none" strike="noStrike" cap="none" dirty="0" err="1">
                <a:latin typeface="Century Gothic"/>
                <a:ea typeface="Century Gothic"/>
                <a:cs typeface="Century Gothic"/>
                <a:sym typeface="Century Gothic"/>
              </a:rPr>
              <a:t>yo</a:t>
            </a:r>
            <a:r>
              <a:rPr lang="en-GB" sz="2000" i="0" u="none" strike="noStrike" cap="none" dirty="0">
                <a:latin typeface="Century Gothic"/>
                <a:ea typeface="Century Gothic"/>
                <a:cs typeface="Century Gothic"/>
                <a:sym typeface="Century Gothic"/>
              </a:rPr>
              <a:t>’, ‘</a:t>
            </a:r>
            <a:r>
              <a:rPr lang="en-GB" sz="2000" b="1" i="0" u="none" strike="noStrike" cap="none" dirty="0" err="1">
                <a:latin typeface="Century Gothic"/>
                <a:ea typeface="Century Gothic"/>
                <a:cs typeface="Century Gothic"/>
                <a:sym typeface="Century Gothic"/>
              </a:rPr>
              <a:t>tú</a:t>
            </a:r>
            <a:r>
              <a:rPr lang="en-GB" sz="2000" i="0" u="none" strike="noStrike" cap="none" dirty="0">
                <a:latin typeface="Century Gothic"/>
                <a:ea typeface="Century Gothic"/>
                <a:cs typeface="Century Gothic"/>
                <a:sym typeface="Century Gothic"/>
              </a:rPr>
              <a:t>’ o ‘</a:t>
            </a:r>
            <a:r>
              <a:rPr lang="en-GB" sz="2000" b="1" i="0" u="none" strike="noStrike" cap="none" dirty="0" err="1">
                <a:latin typeface="Century Gothic"/>
                <a:ea typeface="Century Gothic"/>
                <a:cs typeface="Century Gothic"/>
                <a:sym typeface="Century Gothic"/>
              </a:rPr>
              <a:t>él</a:t>
            </a:r>
            <a:r>
              <a:rPr lang="en-GB" sz="2000" b="1" i="0" u="none" strike="noStrike" cap="none" dirty="0">
                <a:latin typeface="Century Gothic"/>
                <a:ea typeface="Century Gothic"/>
                <a:cs typeface="Century Gothic"/>
                <a:sym typeface="Century Gothic"/>
              </a:rPr>
              <a:t>/</a:t>
            </a:r>
            <a:r>
              <a:rPr lang="en-GB" sz="2000" b="1" i="0" u="none" strike="noStrike" cap="none" dirty="0" err="1">
                <a:latin typeface="Century Gothic"/>
                <a:ea typeface="Century Gothic"/>
                <a:cs typeface="Century Gothic"/>
                <a:sym typeface="Century Gothic"/>
              </a:rPr>
              <a:t>ella</a:t>
            </a:r>
            <a:r>
              <a:rPr lang="en-GB" sz="2000" i="0" u="none" strike="noStrike" cap="none" dirty="0">
                <a:latin typeface="Century Gothic"/>
                <a:ea typeface="Century Gothic"/>
                <a:cs typeface="Century Gothic"/>
                <a:sym typeface="Century Gothic"/>
              </a:rPr>
              <a:t>’?</a:t>
            </a:r>
            <a:endParaRPr sz="2000" i="0" u="none" strike="noStrike" cap="none" dirty="0">
              <a:latin typeface="Century Gothic"/>
              <a:ea typeface="Century Gothic"/>
              <a:cs typeface="Century Gothic"/>
              <a:sym typeface="Century Gothic"/>
            </a:endParaRPr>
          </a:p>
        </p:txBody>
      </p:sp>
      <p:pic>
        <p:nvPicPr>
          <p:cNvPr id="6" name="Google Shape;919;p33" descr="green checkmark">
            <a:extLst>
              <a:ext uri="{FF2B5EF4-FFF2-40B4-BE49-F238E27FC236}">
                <a16:creationId xmlns:a16="http://schemas.microsoft.com/office/drawing/2014/main" id="{DEA91F58-453F-4792-BF22-95CC5F79F141}"/>
              </a:ext>
            </a:extLst>
          </p:cNvPr>
          <p:cNvPicPr preferRelativeResize="0"/>
          <p:nvPr/>
        </p:nvPicPr>
        <p:blipFill rotWithShape="1">
          <a:blip r:embed="rId3">
            <a:alphaModFix/>
          </a:blip>
          <a:srcRect/>
          <a:stretch/>
        </p:blipFill>
        <p:spPr>
          <a:xfrm>
            <a:off x="7685476" y="2407487"/>
            <a:ext cx="395334" cy="411807"/>
          </a:xfrm>
          <a:prstGeom prst="rect">
            <a:avLst/>
          </a:prstGeom>
          <a:noFill/>
          <a:ln>
            <a:noFill/>
          </a:ln>
        </p:spPr>
      </p:pic>
      <p:pic>
        <p:nvPicPr>
          <p:cNvPr id="7" name="Google Shape;920;p33" descr="green checkmark">
            <a:extLst>
              <a:ext uri="{FF2B5EF4-FFF2-40B4-BE49-F238E27FC236}">
                <a16:creationId xmlns:a16="http://schemas.microsoft.com/office/drawing/2014/main" id="{99658BC9-83B7-42C5-B098-4406A6345456}"/>
              </a:ext>
            </a:extLst>
          </p:cNvPr>
          <p:cNvPicPr preferRelativeResize="0"/>
          <p:nvPr/>
        </p:nvPicPr>
        <p:blipFill rotWithShape="1">
          <a:blip r:embed="rId3">
            <a:alphaModFix/>
          </a:blip>
          <a:srcRect/>
          <a:stretch/>
        </p:blipFill>
        <p:spPr>
          <a:xfrm>
            <a:off x="5588627" y="3108598"/>
            <a:ext cx="395334" cy="411807"/>
          </a:xfrm>
          <a:prstGeom prst="rect">
            <a:avLst/>
          </a:prstGeom>
          <a:noFill/>
          <a:ln>
            <a:noFill/>
          </a:ln>
        </p:spPr>
      </p:pic>
      <p:pic>
        <p:nvPicPr>
          <p:cNvPr id="8" name="Google Shape;921;p33" descr="green checkmark">
            <a:extLst>
              <a:ext uri="{FF2B5EF4-FFF2-40B4-BE49-F238E27FC236}">
                <a16:creationId xmlns:a16="http://schemas.microsoft.com/office/drawing/2014/main" id="{B8A5191C-021D-4C8C-B5D2-B40C67B03485}"/>
              </a:ext>
            </a:extLst>
          </p:cNvPr>
          <p:cNvPicPr preferRelativeResize="0"/>
          <p:nvPr/>
        </p:nvPicPr>
        <p:blipFill rotWithShape="1">
          <a:blip r:embed="rId3">
            <a:alphaModFix/>
          </a:blip>
          <a:srcRect/>
          <a:stretch/>
        </p:blipFill>
        <p:spPr>
          <a:xfrm>
            <a:off x="6565908" y="3799988"/>
            <a:ext cx="395334" cy="411807"/>
          </a:xfrm>
          <a:prstGeom prst="rect">
            <a:avLst/>
          </a:prstGeom>
          <a:noFill/>
          <a:ln>
            <a:noFill/>
          </a:ln>
        </p:spPr>
      </p:pic>
      <p:pic>
        <p:nvPicPr>
          <p:cNvPr id="9" name="Google Shape;922;p33" descr="green checkmark">
            <a:extLst>
              <a:ext uri="{FF2B5EF4-FFF2-40B4-BE49-F238E27FC236}">
                <a16:creationId xmlns:a16="http://schemas.microsoft.com/office/drawing/2014/main" id="{6763CCC1-DA0D-4A7C-AD00-A7EA9E637082}"/>
              </a:ext>
            </a:extLst>
          </p:cNvPr>
          <p:cNvPicPr preferRelativeResize="0"/>
          <p:nvPr/>
        </p:nvPicPr>
        <p:blipFill rotWithShape="1">
          <a:blip r:embed="rId3">
            <a:alphaModFix/>
          </a:blip>
          <a:srcRect/>
          <a:stretch/>
        </p:blipFill>
        <p:spPr>
          <a:xfrm>
            <a:off x="6565908" y="4493861"/>
            <a:ext cx="395334" cy="411807"/>
          </a:xfrm>
          <a:prstGeom prst="rect">
            <a:avLst/>
          </a:prstGeom>
          <a:noFill/>
          <a:ln>
            <a:noFill/>
          </a:ln>
        </p:spPr>
      </p:pic>
      <p:pic>
        <p:nvPicPr>
          <p:cNvPr id="10" name="Google Shape;923;p33" descr="green checkmark">
            <a:extLst>
              <a:ext uri="{FF2B5EF4-FFF2-40B4-BE49-F238E27FC236}">
                <a16:creationId xmlns:a16="http://schemas.microsoft.com/office/drawing/2014/main" id="{547DA0B6-C5B1-45D5-B41D-17872C48D2C5}"/>
              </a:ext>
            </a:extLst>
          </p:cNvPr>
          <p:cNvPicPr preferRelativeResize="0"/>
          <p:nvPr/>
        </p:nvPicPr>
        <p:blipFill rotWithShape="1">
          <a:blip r:embed="rId3">
            <a:alphaModFix/>
          </a:blip>
          <a:srcRect/>
          <a:stretch/>
        </p:blipFill>
        <p:spPr>
          <a:xfrm>
            <a:off x="5588627" y="5187280"/>
            <a:ext cx="395334" cy="411807"/>
          </a:xfrm>
          <a:prstGeom prst="rect">
            <a:avLst/>
          </a:prstGeom>
          <a:noFill/>
          <a:ln>
            <a:noFill/>
          </a:ln>
        </p:spPr>
      </p:pic>
      <p:pic>
        <p:nvPicPr>
          <p:cNvPr id="11" name="Google Shape;924;p33" descr="green checkmark">
            <a:extLst>
              <a:ext uri="{FF2B5EF4-FFF2-40B4-BE49-F238E27FC236}">
                <a16:creationId xmlns:a16="http://schemas.microsoft.com/office/drawing/2014/main" id="{66D68C94-2D3B-49CC-997C-CD189CA1CEF1}"/>
              </a:ext>
            </a:extLst>
          </p:cNvPr>
          <p:cNvPicPr preferRelativeResize="0"/>
          <p:nvPr/>
        </p:nvPicPr>
        <p:blipFill rotWithShape="1">
          <a:blip r:embed="rId3">
            <a:alphaModFix/>
          </a:blip>
          <a:srcRect/>
          <a:stretch/>
        </p:blipFill>
        <p:spPr>
          <a:xfrm>
            <a:off x="7746322" y="5827592"/>
            <a:ext cx="395334" cy="411807"/>
          </a:xfrm>
          <a:prstGeom prst="rect">
            <a:avLst/>
          </a:prstGeom>
          <a:noFill/>
          <a:ln>
            <a:noFill/>
          </a:ln>
        </p:spPr>
      </p:pic>
      <p:sp>
        <p:nvSpPr>
          <p:cNvPr id="12" name="Google Shape;925;p33">
            <a:extLst>
              <a:ext uri="{FF2B5EF4-FFF2-40B4-BE49-F238E27FC236}">
                <a16:creationId xmlns:a16="http://schemas.microsoft.com/office/drawing/2014/main" id="{9FAB83DF-F31C-43C7-980C-8417A3547FB9}"/>
              </a:ext>
            </a:extLst>
          </p:cNvPr>
          <p:cNvSpPr txBox="1"/>
          <p:nvPr/>
        </p:nvSpPr>
        <p:spPr>
          <a:xfrm>
            <a:off x="86021" y="1170224"/>
            <a:ext cx="722918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000" i="0" u="none" strike="noStrike" cap="none" dirty="0" err="1">
                <a:latin typeface="Century Gothic"/>
                <a:ea typeface="Century Gothic"/>
                <a:cs typeface="Century Gothic"/>
                <a:sym typeface="Century Gothic"/>
              </a:rPr>
              <a:t>Escucha</a:t>
            </a:r>
            <a:r>
              <a:rPr lang="en-GB" sz="2000" i="0" u="none" strike="noStrike" cap="none" dirty="0">
                <a:latin typeface="Century Gothic"/>
                <a:ea typeface="Century Gothic"/>
                <a:cs typeface="Century Gothic"/>
                <a:sym typeface="Century Gothic"/>
              </a:rPr>
              <a:t> las </a:t>
            </a:r>
            <a:r>
              <a:rPr lang="en-GB" sz="2000" i="0" u="none" strike="noStrike" cap="none" dirty="0" err="1">
                <a:latin typeface="Century Gothic"/>
                <a:ea typeface="Century Gothic"/>
                <a:cs typeface="Century Gothic"/>
                <a:sym typeface="Century Gothic"/>
              </a:rPr>
              <a:t>respuestas</a:t>
            </a:r>
            <a:r>
              <a:rPr lang="en-GB" sz="2000" i="0" u="none" strike="noStrike" cap="none" dirty="0">
                <a:latin typeface="Century Gothic"/>
                <a:ea typeface="Century Gothic"/>
                <a:cs typeface="Century Gothic"/>
                <a:sym typeface="Century Gothic"/>
              </a:rPr>
              <a:t>. ¿</a:t>
            </a:r>
            <a:r>
              <a:rPr lang="en-GB" sz="2000" i="0" u="none" strike="noStrike" cap="none" dirty="0" err="1">
                <a:latin typeface="Century Gothic"/>
                <a:ea typeface="Century Gothic"/>
                <a:cs typeface="Century Gothic"/>
                <a:sym typeface="Century Gothic"/>
              </a:rPr>
              <a:t>Cuál</a:t>
            </a:r>
            <a:r>
              <a:rPr lang="en-GB" sz="2000" i="0" u="none" strike="noStrike" cap="none" dirty="0">
                <a:latin typeface="Century Gothic"/>
                <a:ea typeface="Century Gothic"/>
                <a:cs typeface="Century Gothic"/>
                <a:sym typeface="Century Gothic"/>
              </a:rPr>
              <a:t> es la </a:t>
            </a:r>
            <a:r>
              <a:rPr lang="en-GB" sz="2000" i="0" u="none" strike="noStrike" cap="none" dirty="0" err="1">
                <a:latin typeface="Century Gothic"/>
                <a:ea typeface="Century Gothic"/>
                <a:cs typeface="Century Gothic"/>
                <a:sym typeface="Century Gothic"/>
              </a:rPr>
              <a:t>pregunta</a:t>
            </a:r>
            <a:r>
              <a:rPr lang="en-GB" sz="2000" i="0" u="none" strike="noStrike" cap="none" dirty="0">
                <a:latin typeface="Century Gothic"/>
                <a:ea typeface="Century Gothic"/>
                <a:cs typeface="Century Gothic"/>
                <a:sym typeface="Century Gothic"/>
              </a:rPr>
              <a:t> </a:t>
            </a:r>
            <a:r>
              <a:rPr lang="en-GB" sz="2000" i="0" u="none" strike="noStrike" cap="none" dirty="0" err="1">
                <a:latin typeface="Century Gothic"/>
                <a:ea typeface="Century Gothic"/>
                <a:cs typeface="Century Gothic"/>
                <a:sym typeface="Century Gothic"/>
              </a:rPr>
              <a:t>correcta</a:t>
            </a:r>
            <a:r>
              <a:rPr lang="en-GB" sz="2000" i="0" u="none" strike="noStrike" cap="none" dirty="0">
                <a:latin typeface="Century Gothic"/>
                <a:ea typeface="Century Gothic"/>
                <a:cs typeface="Century Gothic"/>
                <a:sym typeface="Century Gothic"/>
              </a:rPr>
              <a:t>? </a:t>
            </a:r>
            <a:endParaRPr sz="1600" dirty="0"/>
          </a:p>
          <a:p>
            <a:pPr marL="0" marR="0" lvl="0" indent="0" algn="l" rtl="0">
              <a:lnSpc>
                <a:spcPct val="100000"/>
              </a:lnSpc>
              <a:spcBef>
                <a:spcPts val="0"/>
              </a:spcBef>
              <a:spcAft>
                <a:spcPts val="0"/>
              </a:spcAft>
              <a:buClr>
                <a:srgbClr val="002060"/>
              </a:buClr>
              <a:buSzPts val="2200"/>
              <a:buFont typeface="Century Gothic"/>
              <a:buNone/>
            </a:pPr>
            <a:r>
              <a:rPr lang="en-GB" sz="2000" i="0" u="none" strike="noStrike" cap="none" dirty="0">
                <a:latin typeface="Century Gothic"/>
                <a:ea typeface="Century Gothic"/>
                <a:cs typeface="Century Gothic"/>
                <a:sym typeface="Century Gothic"/>
              </a:rPr>
              <a:t>Escribe </a:t>
            </a:r>
            <a:r>
              <a:rPr lang="en-GB" sz="2000" i="0" u="none" strike="noStrike" cap="none" dirty="0" err="1">
                <a:latin typeface="Century Gothic"/>
                <a:ea typeface="Century Gothic"/>
                <a:cs typeface="Century Gothic"/>
                <a:sym typeface="Century Gothic"/>
              </a:rPr>
              <a:t>el</a:t>
            </a:r>
            <a:r>
              <a:rPr lang="en-GB" sz="2000" i="0" u="none" strike="noStrike" cap="none" dirty="0">
                <a:latin typeface="Century Gothic"/>
                <a:ea typeface="Century Gothic"/>
                <a:cs typeface="Century Gothic"/>
                <a:sym typeface="Century Gothic"/>
              </a:rPr>
              <a:t> </a:t>
            </a:r>
            <a:r>
              <a:rPr lang="en-GB" sz="2000" i="0" u="none" strike="noStrike" cap="none" dirty="0" err="1">
                <a:latin typeface="Century Gothic"/>
                <a:ea typeface="Century Gothic"/>
                <a:cs typeface="Century Gothic"/>
                <a:sym typeface="Century Gothic"/>
              </a:rPr>
              <a:t>número</a:t>
            </a:r>
            <a:r>
              <a:rPr lang="en-GB" sz="2000" i="0" u="none" strike="noStrike" cap="none" dirty="0">
                <a:latin typeface="Century Gothic"/>
                <a:ea typeface="Century Gothic"/>
                <a:cs typeface="Century Gothic"/>
                <a:sym typeface="Century Gothic"/>
              </a:rPr>
              <a:t> (e.g. </a:t>
            </a:r>
            <a:r>
              <a:rPr lang="en-GB" sz="2000" i="0" u="none" strike="noStrike" cap="none" dirty="0" err="1">
                <a:latin typeface="Century Gothic"/>
                <a:ea typeface="Century Gothic"/>
                <a:cs typeface="Century Gothic"/>
                <a:sym typeface="Century Gothic"/>
              </a:rPr>
              <a:t>pregunta</a:t>
            </a:r>
            <a:r>
              <a:rPr lang="en-GB" sz="2000" i="0" u="none" strike="noStrike" cap="none" dirty="0">
                <a:latin typeface="Century Gothic"/>
                <a:ea typeface="Century Gothic"/>
                <a:cs typeface="Century Gothic"/>
                <a:sym typeface="Century Gothic"/>
              </a:rPr>
              <a:t> 3, </a:t>
            </a:r>
            <a:r>
              <a:rPr lang="en-GB" sz="2000" i="0" u="none" strike="noStrike" cap="none" dirty="0" err="1">
                <a:latin typeface="Century Gothic"/>
                <a:ea typeface="Century Gothic"/>
                <a:cs typeface="Century Gothic"/>
                <a:sym typeface="Century Gothic"/>
              </a:rPr>
              <a:t>pregunta</a:t>
            </a:r>
            <a:r>
              <a:rPr lang="en-GB" sz="2000" i="0" u="none" strike="noStrike" cap="none" dirty="0">
                <a:latin typeface="Century Gothic"/>
                <a:ea typeface="Century Gothic"/>
                <a:cs typeface="Century Gothic"/>
                <a:sym typeface="Century Gothic"/>
              </a:rPr>
              <a:t> 5).</a:t>
            </a:r>
            <a:endParaRPr sz="2000" i="0" u="none" strike="noStrike" cap="none" dirty="0">
              <a:latin typeface="Century Gothic"/>
              <a:ea typeface="Century Gothic"/>
              <a:cs typeface="Century Gothic"/>
              <a:sym typeface="Century Gothic"/>
            </a:endParaRPr>
          </a:p>
        </p:txBody>
      </p:sp>
      <p:graphicFrame>
        <p:nvGraphicFramePr>
          <p:cNvPr id="13" name="Google Shape;926;p33" descr="Table for exercises">
            <a:extLst>
              <a:ext uri="{FF2B5EF4-FFF2-40B4-BE49-F238E27FC236}">
                <a16:creationId xmlns:a16="http://schemas.microsoft.com/office/drawing/2014/main" id="{03B74FEF-952C-40B2-ABB7-AB649813F8F4}"/>
              </a:ext>
            </a:extLst>
          </p:cNvPr>
          <p:cNvGraphicFramePr/>
          <p:nvPr>
            <p:extLst>
              <p:ext uri="{D42A27DB-BD31-4B8C-83A1-F6EECF244321}">
                <p14:modId xmlns:p14="http://schemas.microsoft.com/office/powerpoint/2010/main" val="1372395006"/>
              </p:ext>
            </p:extLst>
          </p:nvPr>
        </p:nvGraphicFramePr>
        <p:xfrm>
          <a:off x="8515317" y="1863685"/>
          <a:ext cx="3260275" cy="4491100"/>
        </p:xfrm>
        <a:graphic>
          <a:graphicData uri="http://schemas.openxmlformats.org/drawingml/2006/table">
            <a:tbl>
              <a:tblPr>
                <a:noFill/>
              </a:tblPr>
              <a:tblGrid>
                <a:gridCol w="3260275">
                  <a:extLst>
                    <a:ext uri="{9D8B030D-6E8A-4147-A177-3AD203B41FA5}">
                      <a16:colId xmlns:a16="http://schemas.microsoft.com/office/drawing/2014/main" val="20000"/>
                    </a:ext>
                  </a:extLst>
                </a:gridCol>
              </a:tblGrid>
              <a:tr h="390250">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dirty="0" err="1">
                          <a:solidFill>
                            <a:schemeClr val="tx1"/>
                          </a:solidFill>
                        </a:rPr>
                        <a:t>Respuestas</a:t>
                      </a:r>
                      <a:endParaRPr sz="2000" b="1" u="none" strike="noStrike" cap="none"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BE4D4"/>
                    </a:solidFill>
                  </a:tcPr>
                </a:tc>
                <a:extLst>
                  <a:ext uri="{0D108BD9-81ED-4DB2-BD59-A6C34878D82A}">
                    <a16:rowId xmlns:a16="http://schemas.microsoft.com/office/drawing/2014/main" val="10000"/>
                  </a:ext>
                </a:extLst>
              </a:tr>
              <a:tr h="682475">
                <a:tc>
                  <a:txBody>
                    <a:bodyPr/>
                    <a:lstStyle/>
                    <a:p>
                      <a:pPr marL="457200" marR="0" lvl="0" indent="-330200" algn="l" rtl="0">
                        <a:spcBef>
                          <a:spcPts val="0"/>
                        </a:spcBef>
                        <a:spcAft>
                          <a:spcPts val="0"/>
                        </a:spcAft>
                        <a:buClr>
                          <a:schemeClr val="dk1"/>
                        </a:buClr>
                        <a:buSzPts val="2000"/>
                        <a:buFont typeface="Century Gothic"/>
                        <a:buNone/>
                      </a:pPr>
                      <a:endParaRPr sz="2000" u="none" strike="noStrike" cap="none" dirty="0">
                        <a:solidFill>
                          <a:schemeClr val="tx1"/>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682475">
                <a:tc>
                  <a:txBody>
                    <a:bodyPr/>
                    <a:lstStyle/>
                    <a:p>
                      <a:pPr marL="0" marR="0" lvl="0" indent="0" algn="l" rtl="0">
                        <a:spcBef>
                          <a:spcPts val="0"/>
                        </a:spcBef>
                        <a:spcAft>
                          <a:spcPts val="0"/>
                        </a:spcAft>
                        <a:buClr>
                          <a:schemeClr val="dk1"/>
                        </a:buClr>
                        <a:buSzPts val="2000"/>
                        <a:buFont typeface="Century Gothic"/>
                        <a:buNone/>
                      </a:pPr>
                      <a:endParaRPr sz="2000" u="none" strike="noStrike" cap="none"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682475">
                <a:tc>
                  <a:txBody>
                    <a:bodyPr/>
                    <a:lstStyle/>
                    <a:p>
                      <a:pPr marL="0" marR="0" lvl="0" indent="0" algn="l" rtl="0">
                        <a:spcBef>
                          <a:spcPts val="0"/>
                        </a:spcBef>
                        <a:spcAft>
                          <a:spcPts val="0"/>
                        </a:spcAft>
                        <a:buClr>
                          <a:schemeClr val="dk1"/>
                        </a:buClr>
                        <a:buSzPts val="2000"/>
                        <a:buFont typeface="Century Gothic"/>
                        <a:buNone/>
                      </a:pPr>
                      <a:endParaRPr sz="2000" u="none" strike="noStrike" cap="none"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682475">
                <a:tc>
                  <a:txBody>
                    <a:bodyPr/>
                    <a:lstStyle/>
                    <a:p>
                      <a:pPr marL="0" marR="0" lvl="0" indent="0" algn="l" rtl="0">
                        <a:spcBef>
                          <a:spcPts val="0"/>
                        </a:spcBef>
                        <a:spcAft>
                          <a:spcPts val="0"/>
                        </a:spcAft>
                        <a:buClr>
                          <a:schemeClr val="dk1"/>
                        </a:buClr>
                        <a:buSzPts val="2000"/>
                        <a:buFont typeface="Century Gothic"/>
                        <a:buNone/>
                      </a:pPr>
                      <a:endParaRPr sz="2000" u="none" strike="noStrike" cap="none"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682475">
                <a:tc>
                  <a:txBody>
                    <a:bodyPr/>
                    <a:lstStyle/>
                    <a:p>
                      <a:pPr marL="0" marR="0" lvl="0" indent="0" algn="l" rtl="0">
                        <a:spcBef>
                          <a:spcPts val="0"/>
                        </a:spcBef>
                        <a:spcAft>
                          <a:spcPts val="0"/>
                        </a:spcAft>
                        <a:buClr>
                          <a:schemeClr val="dk1"/>
                        </a:buClr>
                        <a:buSzPts val="2000"/>
                        <a:buFont typeface="Century Gothic"/>
                        <a:buNone/>
                      </a:pPr>
                      <a:endParaRPr sz="2000" u="none" strike="noStrike" cap="none"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682475">
                <a:tc>
                  <a:txBody>
                    <a:bodyPr/>
                    <a:lstStyle/>
                    <a:p>
                      <a:pPr marL="0" marR="0" lvl="0" indent="0" algn="l" rtl="0">
                        <a:spcBef>
                          <a:spcPts val="0"/>
                        </a:spcBef>
                        <a:spcAft>
                          <a:spcPts val="0"/>
                        </a:spcAft>
                        <a:buClr>
                          <a:schemeClr val="dk1"/>
                        </a:buClr>
                        <a:buSzPts val="2000"/>
                        <a:buFont typeface="Century Gothic"/>
                        <a:buNone/>
                      </a:pPr>
                      <a:endParaRPr sz="2000" u="none" strike="noStrike" cap="none"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bl>
          </a:graphicData>
        </a:graphic>
      </p:graphicFrame>
      <p:sp>
        <p:nvSpPr>
          <p:cNvPr id="14" name="Google Shape;927;p33">
            <a:hlinkClick r:id="" action="ppaction://noaction">
              <a:snd r:embed="rId4" name="El doce de julio.wav"/>
            </a:hlinkClick>
            <a:extLst>
              <a:ext uri="{FF2B5EF4-FFF2-40B4-BE49-F238E27FC236}">
                <a16:creationId xmlns:a16="http://schemas.microsoft.com/office/drawing/2014/main" id="{AC7845E4-B27A-4643-B222-DDC7388ADD0C}"/>
              </a:ext>
            </a:extLst>
          </p:cNvPr>
          <p:cNvSpPr/>
          <p:nvPr/>
        </p:nvSpPr>
        <p:spPr>
          <a:xfrm>
            <a:off x="8642940" y="237642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A</a:t>
            </a:r>
            <a:endParaRPr/>
          </a:p>
        </p:txBody>
      </p:sp>
      <p:sp>
        <p:nvSpPr>
          <p:cNvPr id="15" name="Google Shape;928;p33">
            <a:hlinkClick r:id="" action="ppaction://noaction">
              <a:snd r:embed="rId5" name="La entrada para el concierto.wav"/>
            </a:hlinkClick>
            <a:extLst>
              <a:ext uri="{FF2B5EF4-FFF2-40B4-BE49-F238E27FC236}">
                <a16:creationId xmlns:a16="http://schemas.microsoft.com/office/drawing/2014/main" id="{486B5661-25C9-400A-B4AE-D53C89196D9C}"/>
              </a:ext>
            </a:extLst>
          </p:cNvPr>
          <p:cNvSpPr/>
          <p:nvPr/>
        </p:nvSpPr>
        <p:spPr>
          <a:xfrm>
            <a:off x="8642940" y="3055652"/>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B</a:t>
            </a:r>
            <a:endParaRPr/>
          </a:p>
        </p:txBody>
      </p:sp>
      <p:sp>
        <p:nvSpPr>
          <p:cNvPr id="16" name="Google Shape;929;p33">
            <a:hlinkClick r:id="" action="ppaction://noaction">
              <a:snd r:embed="rId6" name="En el centro.wav"/>
            </a:hlinkClick>
            <a:extLst>
              <a:ext uri="{FF2B5EF4-FFF2-40B4-BE49-F238E27FC236}">
                <a16:creationId xmlns:a16="http://schemas.microsoft.com/office/drawing/2014/main" id="{1151D6A6-82C7-4D2E-904B-34D24B9D1C6C}"/>
              </a:ext>
            </a:extLst>
          </p:cNvPr>
          <p:cNvSpPr/>
          <p:nvPr/>
        </p:nvSpPr>
        <p:spPr>
          <a:xfrm>
            <a:off x="8636257" y="374882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C</a:t>
            </a:r>
            <a:endParaRPr/>
          </a:p>
        </p:txBody>
      </p:sp>
      <p:sp>
        <p:nvSpPr>
          <p:cNvPr id="17" name="Google Shape;930;p33">
            <a:hlinkClick r:id="" action="ppaction://noaction">
              <a:snd r:embed="rId7" name="Mi prima.wav"/>
            </a:hlinkClick>
            <a:extLst>
              <a:ext uri="{FF2B5EF4-FFF2-40B4-BE49-F238E27FC236}">
                <a16:creationId xmlns:a16="http://schemas.microsoft.com/office/drawing/2014/main" id="{FBC13CDC-C866-4A7E-9AB2-976722DBB827}"/>
              </a:ext>
            </a:extLst>
          </p:cNvPr>
          <p:cNvSpPr/>
          <p:nvPr/>
        </p:nvSpPr>
        <p:spPr>
          <a:xfrm>
            <a:off x="8636257" y="440604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D</a:t>
            </a:r>
            <a:endParaRPr/>
          </a:p>
        </p:txBody>
      </p:sp>
      <p:sp>
        <p:nvSpPr>
          <p:cNvPr id="18" name="Google Shape;931;p33">
            <a:hlinkClick r:id="" action="ppaction://noaction">
              <a:snd r:embed="rId8" name="Para ver la isla.wav"/>
            </a:hlinkClick>
            <a:extLst>
              <a:ext uri="{FF2B5EF4-FFF2-40B4-BE49-F238E27FC236}">
                <a16:creationId xmlns:a16="http://schemas.microsoft.com/office/drawing/2014/main" id="{CBA006B3-4A24-44A3-9630-38AE6DD2944B}"/>
              </a:ext>
            </a:extLst>
          </p:cNvPr>
          <p:cNvSpPr/>
          <p:nvPr/>
        </p:nvSpPr>
        <p:spPr>
          <a:xfrm>
            <a:off x="8640748" y="509922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E</a:t>
            </a:r>
            <a:endParaRPr/>
          </a:p>
        </p:txBody>
      </p:sp>
      <p:sp>
        <p:nvSpPr>
          <p:cNvPr id="19" name="Google Shape;932;p33">
            <a:extLst>
              <a:ext uri="{FF2B5EF4-FFF2-40B4-BE49-F238E27FC236}">
                <a16:creationId xmlns:a16="http://schemas.microsoft.com/office/drawing/2014/main" id="{4639C417-40DC-4B08-8F66-09AE94DDCB7F}"/>
              </a:ext>
            </a:extLst>
          </p:cNvPr>
          <p:cNvSpPr/>
          <p:nvPr/>
        </p:nvSpPr>
        <p:spPr>
          <a:xfrm>
            <a:off x="8642940" y="578810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F</a:t>
            </a:r>
            <a:endParaRPr/>
          </a:p>
        </p:txBody>
      </p:sp>
      <p:sp>
        <p:nvSpPr>
          <p:cNvPr id="20" name="Google Shape;933;p33">
            <a:extLst>
              <a:ext uri="{FF2B5EF4-FFF2-40B4-BE49-F238E27FC236}">
                <a16:creationId xmlns:a16="http://schemas.microsoft.com/office/drawing/2014/main" id="{6581C6B4-25E9-476A-8481-BEEA7B208FC9}"/>
              </a:ext>
            </a:extLst>
          </p:cNvPr>
          <p:cNvSpPr txBox="1"/>
          <p:nvPr/>
        </p:nvSpPr>
        <p:spPr>
          <a:xfrm>
            <a:off x="9189554" y="2343329"/>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pregunta 2</a:t>
            </a:r>
            <a:endParaRPr/>
          </a:p>
        </p:txBody>
      </p:sp>
      <p:sp>
        <p:nvSpPr>
          <p:cNvPr id="21" name="Google Shape;934;p33">
            <a:extLst>
              <a:ext uri="{FF2B5EF4-FFF2-40B4-BE49-F238E27FC236}">
                <a16:creationId xmlns:a16="http://schemas.microsoft.com/office/drawing/2014/main" id="{BDDA8BC4-5F74-470A-815D-AA67E3A27481}"/>
              </a:ext>
            </a:extLst>
          </p:cNvPr>
          <p:cNvSpPr txBox="1"/>
          <p:nvPr/>
        </p:nvSpPr>
        <p:spPr>
          <a:xfrm>
            <a:off x="9189553" y="3030782"/>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pregunta 5</a:t>
            </a:r>
            <a:endParaRPr/>
          </a:p>
        </p:txBody>
      </p:sp>
      <p:sp>
        <p:nvSpPr>
          <p:cNvPr id="22" name="Google Shape;935;p33">
            <a:extLst>
              <a:ext uri="{FF2B5EF4-FFF2-40B4-BE49-F238E27FC236}">
                <a16:creationId xmlns:a16="http://schemas.microsoft.com/office/drawing/2014/main" id="{423F20F0-B0D6-4531-A82E-07B128B9657A}"/>
              </a:ext>
            </a:extLst>
          </p:cNvPr>
          <p:cNvSpPr txBox="1"/>
          <p:nvPr/>
        </p:nvSpPr>
        <p:spPr>
          <a:xfrm>
            <a:off x="9188992" y="5762928"/>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pregunta 3</a:t>
            </a:r>
            <a:endParaRPr/>
          </a:p>
        </p:txBody>
      </p:sp>
      <p:sp>
        <p:nvSpPr>
          <p:cNvPr id="23" name="Google Shape;936;p33">
            <a:extLst>
              <a:ext uri="{FF2B5EF4-FFF2-40B4-BE49-F238E27FC236}">
                <a16:creationId xmlns:a16="http://schemas.microsoft.com/office/drawing/2014/main" id="{D3FB4EC5-0C3B-4EBD-87BC-F93199F4D18D}"/>
              </a:ext>
            </a:extLst>
          </p:cNvPr>
          <p:cNvSpPr txBox="1"/>
          <p:nvPr/>
        </p:nvSpPr>
        <p:spPr>
          <a:xfrm>
            <a:off x="9188992" y="4380388"/>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pregunta 6</a:t>
            </a:r>
            <a:endParaRPr/>
          </a:p>
        </p:txBody>
      </p:sp>
      <p:sp>
        <p:nvSpPr>
          <p:cNvPr id="24" name="Google Shape;937;p33">
            <a:extLst>
              <a:ext uri="{FF2B5EF4-FFF2-40B4-BE49-F238E27FC236}">
                <a16:creationId xmlns:a16="http://schemas.microsoft.com/office/drawing/2014/main" id="{52AC92B5-4E44-4563-8126-AED1551040C4}"/>
              </a:ext>
            </a:extLst>
          </p:cNvPr>
          <p:cNvSpPr txBox="1"/>
          <p:nvPr/>
        </p:nvSpPr>
        <p:spPr>
          <a:xfrm>
            <a:off x="9188992" y="5075475"/>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pregunta 4</a:t>
            </a:r>
            <a:endParaRPr/>
          </a:p>
        </p:txBody>
      </p:sp>
      <p:sp>
        <p:nvSpPr>
          <p:cNvPr id="25" name="Google Shape;938;p33">
            <a:extLst>
              <a:ext uri="{FF2B5EF4-FFF2-40B4-BE49-F238E27FC236}">
                <a16:creationId xmlns:a16="http://schemas.microsoft.com/office/drawing/2014/main" id="{FEE9F57D-91FD-4937-8864-659A74243F44}"/>
              </a:ext>
            </a:extLst>
          </p:cNvPr>
          <p:cNvSpPr txBox="1"/>
          <p:nvPr/>
        </p:nvSpPr>
        <p:spPr>
          <a:xfrm>
            <a:off x="9189552" y="3725722"/>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pregunta 1 </a:t>
            </a:r>
            <a:endParaRPr/>
          </a:p>
        </p:txBody>
      </p:sp>
      <p:pic>
        <p:nvPicPr>
          <p:cNvPr id="26" name="Google Shape;940;p33">
            <a:extLst>
              <a:ext uri="{FF2B5EF4-FFF2-40B4-BE49-F238E27FC236}">
                <a16:creationId xmlns:a16="http://schemas.microsoft.com/office/drawing/2014/main" id="{8A46B889-12F6-4B7C-A8EB-A536C94F8AD0}"/>
              </a:ext>
            </a:extLst>
          </p:cNvPr>
          <p:cNvPicPr preferRelativeResize="0"/>
          <p:nvPr/>
        </p:nvPicPr>
        <p:blipFill rotWithShape="1">
          <a:blip r:embed="rId9">
            <a:alphaModFix/>
          </a:blip>
          <a:srcRect/>
          <a:stretch/>
        </p:blipFill>
        <p:spPr>
          <a:xfrm>
            <a:off x="9436390" y="707538"/>
            <a:ext cx="1099446" cy="1099446"/>
          </a:xfrm>
          <a:prstGeom prst="rect">
            <a:avLst/>
          </a:prstGeom>
          <a:noFill/>
          <a:ln>
            <a:noFill/>
          </a:ln>
        </p:spPr>
      </p:pic>
      <p:pic>
        <p:nvPicPr>
          <p:cNvPr id="27" name="Google Shape;941;p33">
            <a:extLst>
              <a:ext uri="{FF2B5EF4-FFF2-40B4-BE49-F238E27FC236}">
                <a16:creationId xmlns:a16="http://schemas.microsoft.com/office/drawing/2014/main" id="{E61F3918-963A-46DC-9A4C-0D8D23F2044C}"/>
              </a:ext>
            </a:extLst>
          </p:cNvPr>
          <p:cNvPicPr preferRelativeResize="0"/>
          <p:nvPr/>
        </p:nvPicPr>
        <p:blipFill rotWithShape="1">
          <a:blip r:embed="rId10">
            <a:alphaModFix/>
          </a:blip>
          <a:srcRect/>
          <a:stretch/>
        </p:blipFill>
        <p:spPr>
          <a:xfrm>
            <a:off x="10692909" y="745668"/>
            <a:ext cx="1082683" cy="1082683"/>
          </a:xfrm>
          <a:prstGeom prst="rect">
            <a:avLst/>
          </a:prstGeom>
          <a:noFill/>
          <a:ln>
            <a:noFill/>
          </a:ln>
        </p:spPr>
      </p:pic>
      <p:sp>
        <p:nvSpPr>
          <p:cNvPr id="28" name="Rounded Rectangle 11">
            <a:extLst>
              <a:ext uri="{FF2B5EF4-FFF2-40B4-BE49-F238E27FC236}">
                <a16:creationId xmlns:a16="http://schemas.microsoft.com/office/drawing/2014/main" id="{644CA3B4-7343-43A9-876F-19AF81E1EF38}"/>
              </a:ext>
            </a:extLst>
          </p:cNvPr>
          <p:cNvSpPr/>
          <p:nvPr/>
        </p:nvSpPr>
        <p:spPr>
          <a:xfrm>
            <a:off x="9758364" y="258166"/>
            <a:ext cx="2169780"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346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34"/>
          <p:cNvSpPr txBox="1"/>
          <p:nvPr/>
        </p:nvSpPr>
        <p:spPr>
          <a:xfrm>
            <a:off x="224340" y="119026"/>
            <a:ext cx="964448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Lee el diálogo</a:t>
            </a:r>
            <a:r>
              <a:rPr lang="en-GB" sz="2000" b="1">
                <a:solidFill>
                  <a:srgbClr val="002060"/>
                </a:solidFill>
                <a:latin typeface="Century Gothic"/>
                <a:ea typeface="Century Gothic"/>
                <a:cs typeface="Century Gothic"/>
                <a:sym typeface="Century Gothic"/>
              </a:rPr>
              <a:t> y escribe la palabra correcta. Las opciones son: </a:t>
            </a:r>
            <a:r>
              <a:rPr lang="en-GB" sz="2000">
                <a:solidFill>
                  <a:srgbClr val="002060"/>
                </a:solidFill>
                <a:latin typeface="Century Gothic"/>
                <a:ea typeface="Century Gothic"/>
                <a:cs typeface="Century Gothic"/>
                <a:sym typeface="Century Gothic"/>
              </a:rPr>
              <a:t>¿qué?/¿cómo?/¿dónde?/¿cuándo?/¿quién?/¿por qué?/¿cuál?/ ¿cuánto?</a:t>
            </a:r>
            <a:endParaRPr sz="2000" i="0" u="none" strike="noStrike" cap="none">
              <a:solidFill>
                <a:srgbClr val="002060"/>
              </a:solidFill>
              <a:latin typeface="Century Gothic"/>
              <a:ea typeface="Century Gothic"/>
              <a:cs typeface="Century Gothic"/>
              <a:sym typeface="Century Gothic"/>
            </a:endParaRPr>
          </a:p>
        </p:txBody>
      </p:sp>
      <p:sp>
        <p:nvSpPr>
          <p:cNvPr id="948" name="Google Shape;948;p34"/>
          <p:cNvSpPr/>
          <p:nvPr/>
        </p:nvSpPr>
        <p:spPr>
          <a:xfrm>
            <a:off x="9943714" y="149498"/>
            <a:ext cx="2098831" cy="463517"/>
          </a:xfrm>
          <a:prstGeom prst="roundRect">
            <a:avLst>
              <a:gd name="adj" fmla="val 16667"/>
            </a:avLst>
          </a:prstGeom>
          <a:solidFill>
            <a:schemeClr val="tx2"/>
          </a:solidFill>
          <a:ln w="127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FFFF"/>
              </a:solidFill>
              <a:latin typeface="Century Gothic"/>
              <a:ea typeface="Century Gothic"/>
              <a:cs typeface="Century Gothic"/>
              <a:sym typeface="Century Gothic"/>
            </a:endParaRPr>
          </a:p>
        </p:txBody>
      </p:sp>
      <p:sp>
        <p:nvSpPr>
          <p:cNvPr id="949" name="Google Shape;949;p34"/>
          <p:cNvSpPr txBox="1">
            <a:spLocks noGrp="1"/>
          </p:cNvSpPr>
          <p:nvPr>
            <p:ph type="title" idx="4294967295"/>
          </p:nvPr>
        </p:nvSpPr>
        <p:spPr>
          <a:xfrm>
            <a:off x="9943714" y="82263"/>
            <a:ext cx="2098831" cy="5979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dirty="0">
                <a:solidFill>
                  <a:schemeClr val="lt1"/>
                </a:solidFill>
              </a:rPr>
              <a:t>leer / </a:t>
            </a:r>
            <a:r>
              <a:rPr lang="en-GB" sz="2000" b="1" dirty="0" err="1">
                <a:solidFill>
                  <a:schemeClr val="lt1"/>
                </a:solidFill>
              </a:rPr>
              <a:t>escuchar</a:t>
            </a:r>
            <a:endParaRPr sz="2000" b="1" dirty="0">
              <a:solidFill>
                <a:schemeClr val="lt1"/>
              </a:solidFill>
            </a:endParaRPr>
          </a:p>
        </p:txBody>
      </p:sp>
      <p:sp>
        <p:nvSpPr>
          <p:cNvPr id="950" name="Google Shape;950;p34"/>
          <p:cNvSpPr txBox="1"/>
          <p:nvPr/>
        </p:nvSpPr>
        <p:spPr>
          <a:xfrm>
            <a:off x="249640" y="826912"/>
            <a:ext cx="9314914" cy="563231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Hola, Nadia. </a:t>
            </a:r>
            <a:r>
              <a:rPr lang="en-GB" sz="2000" b="1">
                <a:solidFill>
                  <a:srgbClr val="002060"/>
                </a:solidFill>
                <a:latin typeface="Century Gothic"/>
                <a:ea typeface="Century Gothic"/>
                <a:cs typeface="Century Gothic"/>
                <a:sym typeface="Century Gothic"/>
              </a:rPr>
              <a:t>1)</a:t>
            </a:r>
            <a:r>
              <a:rPr lang="en-GB" sz="2000">
                <a:solidFill>
                  <a:srgbClr val="002060"/>
                </a:solidFill>
                <a:latin typeface="Century Gothic"/>
                <a:ea typeface="Century Gothic"/>
                <a:cs typeface="Century Gothic"/>
                <a:sym typeface="Century Gothic"/>
              </a:rPr>
              <a:t> ¿________ estás? </a:t>
            </a:r>
            <a:r>
              <a:rPr lang="en-GB" sz="2000" b="1">
                <a:solidFill>
                  <a:srgbClr val="002060"/>
                </a:solidFill>
                <a:latin typeface="Century Gothic"/>
                <a:ea typeface="Century Gothic"/>
                <a:cs typeface="Century Gothic"/>
                <a:sym typeface="Century Gothic"/>
              </a:rPr>
              <a:t>2)</a:t>
            </a:r>
            <a:r>
              <a:rPr lang="en-GB" sz="2000">
                <a:solidFill>
                  <a:srgbClr val="002060"/>
                </a:solidFill>
                <a:latin typeface="Century Gothic"/>
                <a:ea typeface="Century Gothic"/>
                <a:cs typeface="Century Gothic"/>
                <a:sym typeface="Century Gothic"/>
              </a:rPr>
              <a:t> ¿________________ decidiste pasar las vacaciones?</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¡Hola! Muy bien. Pues *al final decidí coger un tren a Bilbao para estar allí unos días.</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¡Ah! ¡Qué bien! </a:t>
            </a:r>
            <a:r>
              <a:rPr lang="en-GB" sz="2000" b="1">
                <a:solidFill>
                  <a:srgbClr val="002060"/>
                </a:solidFill>
                <a:latin typeface="Century Gothic"/>
                <a:ea typeface="Century Gothic"/>
                <a:cs typeface="Century Gothic"/>
                <a:sym typeface="Century Gothic"/>
              </a:rPr>
              <a:t>3) </a:t>
            </a:r>
            <a:r>
              <a:rPr lang="en-GB" sz="2000">
                <a:solidFill>
                  <a:srgbClr val="002060"/>
                </a:solidFill>
                <a:latin typeface="Century Gothic"/>
                <a:ea typeface="Century Gothic"/>
                <a:cs typeface="Century Gothic"/>
                <a:sym typeface="Century Gothic"/>
              </a:rPr>
              <a:t>¿________ cogiste el tren?</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En la última semana de julio.</a:t>
            </a:r>
            <a:endParaRPr/>
          </a:p>
          <a:p>
            <a:pPr marL="342900" marR="0" lvl="0" indent="-342900" algn="l" rtl="0">
              <a:spcBef>
                <a:spcPts val="0"/>
              </a:spcBef>
              <a:spcAft>
                <a:spcPts val="0"/>
              </a:spcAft>
              <a:buClr>
                <a:srgbClr val="002060"/>
              </a:buClr>
              <a:buSzPts val="2000"/>
              <a:buFont typeface="Century Gothic"/>
              <a:buChar char="-"/>
            </a:pPr>
            <a:r>
              <a:rPr lang="en-GB" sz="2000" b="1">
                <a:solidFill>
                  <a:srgbClr val="002060"/>
                </a:solidFill>
                <a:latin typeface="Century Gothic"/>
                <a:ea typeface="Century Gothic"/>
                <a:cs typeface="Century Gothic"/>
                <a:sym typeface="Century Gothic"/>
              </a:rPr>
              <a:t>4) </a:t>
            </a:r>
            <a:r>
              <a:rPr lang="en-GB" sz="2000">
                <a:solidFill>
                  <a:srgbClr val="002060"/>
                </a:solidFill>
                <a:latin typeface="Century Gothic"/>
                <a:ea typeface="Century Gothic"/>
                <a:cs typeface="Century Gothic"/>
                <a:sym typeface="Century Gothic"/>
              </a:rPr>
              <a:t>¿Y ________ hiciste?</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¡Muchas cosas! Descubrí una zona nueva con unos restaurantes baratos muy buenos.</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¿Ah, sí? </a:t>
            </a:r>
            <a:r>
              <a:rPr lang="en-GB" sz="2000" b="1">
                <a:solidFill>
                  <a:srgbClr val="002060"/>
                </a:solidFill>
                <a:latin typeface="Century Gothic"/>
                <a:ea typeface="Century Gothic"/>
                <a:cs typeface="Century Gothic"/>
                <a:sym typeface="Century Gothic"/>
              </a:rPr>
              <a:t>5) </a:t>
            </a:r>
            <a:r>
              <a:rPr lang="en-GB" sz="2000">
                <a:solidFill>
                  <a:srgbClr val="002060"/>
                </a:solidFill>
                <a:latin typeface="Century Gothic"/>
                <a:ea typeface="Century Gothic"/>
                <a:cs typeface="Century Gothic"/>
                <a:sym typeface="Century Gothic"/>
              </a:rPr>
              <a:t>¿________ comiste?</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Yo comí pintxos, *claro. Sin embargo, mi hermano comió carne. También salí por la noche a la plaza en el centro.</a:t>
            </a:r>
            <a:endParaRPr/>
          </a:p>
          <a:p>
            <a:pPr marL="342900" marR="0" lvl="0" indent="-342900" algn="l" rtl="0">
              <a:spcBef>
                <a:spcPts val="0"/>
              </a:spcBef>
              <a:spcAft>
                <a:spcPts val="0"/>
              </a:spcAft>
              <a:buClr>
                <a:srgbClr val="002060"/>
              </a:buClr>
              <a:buSzPts val="2000"/>
              <a:buFont typeface="Century Gothic"/>
              <a:buChar char="-"/>
            </a:pPr>
            <a:r>
              <a:rPr lang="en-GB" sz="2000" b="1">
                <a:solidFill>
                  <a:srgbClr val="002060"/>
                </a:solidFill>
                <a:latin typeface="Century Gothic"/>
                <a:ea typeface="Century Gothic"/>
                <a:cs typeface="Century Gothic"/>
                <a:sym typeface="Century Gothic"/>
              </a:rPr>
              <a:t>6) </a:t>
            </a:r>
            <a:r>
              <a:rPr lang="en-GB" sz="2000">
                <a:solidFill>
                  <a:srgbClr val="002060"/>
                </a:solidFill>
                <a:latin typeface="Century Gothic"/>
                <a:ea typeface="Century Gothic"/>
                <a:cs typeface="Century Gothic"/>
                <a:sym typeface="Century Gothic"/>
              </a:rPr>
              <a:t>¿Y ________ por la noche?</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Porque cada fin de semana en julio tiene lugar un concierto con música fuerte. Además, recogí entradas para el museo.</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¡Genial! ¿Un museo? </a:t>
            </a:r>
            <a:r>
              <a:rPr lang="en-GB" sz="2000" b="1">
                <a:solidFill>
                  <a:srgbClr val="002060"/>
                </a:solidFill>
                <a:latin typeface="Century Gothic"/>
                <a:ea typeface="Century Gothic"/>
                <a:cs typeface="Century Gothic"/>
                <a:sym typeface="Century Gothic"/>
              </a:rPr>
              <a:t>7) </a:t>
            </a:r>
            <a:r>
              <a:rPr lang="en-GB" sz="2000">
                <a:solidFill>
                  <a:srgbClr val="002060"/>
                </a:solidFill>
                <a:latin typeface="Century Gothic"/>
                <a:ea typeface="Century Gothic"/>
                <a:cs typeface="Century Gothic"/>
                <a:sym typeface="Century Gothic"/>
              </a:rPr>
              <a:t>¿ ________ exactamente?</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El Museo Guggenheim. Me encanta el edificio y ¡también me gusta ver a </a:t>
            </a:r>
            <a:r>
              <a:rPr lang="en-GB" sz="2000" i="1">
                <a:solidFill>
                  <a:srgbClr val="002060"/>
                </a:solidFill>
                <a:latin typeface="Century Gothic"/>
                <a:ea typeface="Century Gothic"/>
                <a:cs typeface="Century Gothic"/>
                <a:sym typeface="Century Gothic"/>
              </a:rPr>
              <a:t>Puppy</a:t>
            </a:r>
            <a:r>
              <a:rPr lang="en-GB" sz="2000">
                <a:solidFill>
                  <a:srgbClr val="002060"/>
                </a:solidFill>
                <a:latin typeface="Century Gothic"/>
                <a:ea typeface="Century Gothic"/>
                <a:cs typeface="Century Gothic"/>
                <a:sym typeface="Century Gothic"/>
              </a:rPr>
              <a:t>! </a:t>
            </a:r>
            <a:endParaRPr/>
          </a:p>
        </p:txBody>
      </p:sp>
      <p:sp>
        <p:nvSpPr>
          <p:cNvPr id="951" name="Google Shape;951;p34"/>
          <p:cNvSpPr txBox="1"/>
          <p:nvPr/>
        </p:nvSpPr>
        <p:spPr>
          <a:xfrm>
            <a:off x="2758525" y="821514"/>
            <a:ext cx="98591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cómo</a:t>
            </a:r>
            <a:endParaRPr/>
          </a:p>
        </p:txBody>
      </p:sp>
      <p:sp>
        <p:nvSpPr>
          <p:cNvPr id="952" name="Google Shape;952;p34"/>
          <p:cNvSpPr txBox="1"/>
          <p:nvPr/>
        </p:nvSpPr>
        <p:spPr>
          <a:xfrm>
            <a:off x="2998099" y="2022313"/>
            <a:ext cx="115929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cuándo</a:t>
            </a:r>
            <a:endParaRPr/>
          </a:p>
        </p:txBody>
      </p:sp>
      <p:sp>
        <p:nvSpPr>
          <p:cNvPr id="953" name="Google Shape;953;p34"/>
          <p:cNvSpPr txBox="1"/>
          <p:nvPr/>
        </p:nvSpPr>
        <p:spPr>
          <a:xfrm>
            <a:off x="1529948" y="2659718"/>
            <a:ext cx="67197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qué</a:t>
            </a:r>
            <a:endParaRPr/>
          </a:p>
        </p:txBody>
      </p:sp>
      <p:sp>
        <p:nvSpPr>
          <p:cNvPr id="954" name="Google Shape;954;p34"/>
          <p:cNvSpPr txBox="1"/>
          <p:nvPr/>
        </p:nvSpPr>
        <p:spPr>
          <a:xfrm>
            <a:off x="2291456" y="3564866"/>
            <a:ext cx="71686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Qué</a:t>
            </a:r>
            <a:endParaRPr sz="2000" b="1">
              <a:solidFill>
                <a:srgbClr val="F66400"/>
              </a:solidFill>
              <a:latin typeface="Century Gothic"/>
              <a:ea typeface="Century Gothic"/>
              <a:cs typeface="Century Gothic"/>
              <a:sym typeface="Century Gothic"/>
            </a:endParaRPr>
          </a:p>
        </p:txBody>
      </p:sp>
      <p:sp>
        <p:nvSpPr>
          <p:cNvPr id="955" name="Google Shape;955;p34"/>
          <p:cNvSpPr txBox="1"/>
          <p:nvPr/>
        </p:nvSpPr>
        <p:spPr>
          <a:xfrm>
            <a:off x="1286291" y="4481169"/>
            <a:ext cx="115929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por qué</a:t>
            </a:r>
            <a:endParaRPr/>
          </a:p>
        </p:txBody>
      </p:sp>
      <p:sp>
        <p:nvSpPr>
          <p:cNvPr id="956" name="Google Shape;956;p34"/>
          <p:cNvSpPr txBox="1"/>
          <p:nvPr/>
        </p:nvSpPr>
        <p:spPr>
          <a:xfrm>
            <a:off x="3960520" y="5395740"/>
            <a:ext cx="76976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Cuál</a:t>
            </a:r>
            <a:endParaRPr sz="2000" b="1">
              <a:solidFill>
                <a:srgbClr val="F66400"/>
              </a:solidFill>
              <a:latin typeface="Century Gothic"/>
              <a:ea typeface="Century Gothic"/>
              <a:cs typeface="Century Gothic"/>
              <a:sym typeface="Century Gothic"/>
            </a:endParaRPr>
          </a:p>
        </p:txBody>
      </p:sp>
      <p:pic>
        <p:nvPicPr>
          <p:cNvPr id="957" name="Google Shape;957;p34" descr="Mercado, Paisaje, Bilbao, Arquitectura, Turismo"/>
          <p:cNvPicPr preferRelativeResize="0"/>
          <p:nvPr/>
        </p:nvPicPr>
        <p:blipFill rotWithShape="1">
          <a:blip r:embed="rId5">
            <a:alphaModFix/>
          </a:blip>
          <a:srcRect/>
          <a:stretch/>
        </p:blipFill>
        <p:spPr>
          <a:xfrm>
            <a:off x="9631480" y="867238"/>
            <a:ext cx="2411065" cy="1607377"/>
          </a:xfrm>
          <a:prstGeom prst="rect">
            <a:avLst/>
          </a:prstGeom>
          <a:noFill/>
          <a:ln>
            <a:noFill/>
          </a:ln>
        </p:spPr>
      </p:pic>
      <p:pic>
        <p:nvPicPr>
          <p:cNvPr id="958" name="Google Shape;958;p34" descr="Guggenheim, Museos, Bilbao, Modernismo"/>
          <p:cNvPicPr preferRelativeResize="0"/>
          <p:nvPr/>
        </p:nvPicPr>
        <p:blipFill rotWithShape="1">
          <a:blip r:embed="rId6">
            <a:alphaModFix/>
          </a:blip>
          <a:srcRect/>
          <a:stretch/>
        </p:blipFill>
        <p:spPr>
          <a:xfrm>
            <a:off x="9556592" y="4592051"/>
            <a:ext cx="2411067" cy="1607378"/>
          </a:xfrm>
          <a:prstGeom prst="rect">
            <a:avLst/>
          </a:prstGeom>
          <a:noFill/>
          <a:ln>
            <a:noFill/>
          </a:ln>
        </p:spPr>
      </p:pic>
      <p:pic>
        <p:nvPicPr>
          <p:cNvPr id="959" name="Google Shape;959;p34" descr="Perro, Jeff Koons, Guggenheim, Museo, Flores"/>
          <p:cNvPicPr preferRelativeResize="0"/>
          <p:nvPr/>
        </p:nvPicPr>
        <p:blipFill rotWithShape="1">
          <a:blip r:embed="rId7">
            <a:alphaModFix/>
          </a:blip>
          <a:srcRect/>
          <a:stretch/>
        </p:blipFill>
        <p:spPr>
          <a:xfrm>
            <a:off x="10660566" y="2637125"/>
            <a:ext cx="1307093" cy="1733162"/>
          </a:xfrm>
          <a:prstGeom prst="rect">
            <a:avLst/>
          </a:prstGeom>
          <a:noFill/>
          <a:ln>
            <a:noFill/>
          </a:ln>
        </p:spPr>
      </p:pic>
      <p:pic>
        <p:nvPicPr>
          <p:cNvPr id="960" name="Google Shape;960;p34"/>
          <p:cNvPicPr preferRelativeResize="0"/>
          <p:nvPr/>
        </p:nvPicPr>
        <p:blipFill rotWithShape="1">
          <a:blip r:embed="rId8">
            <a:alphaModFix/>
          </a:blip>
          <a:srcRect/>
          <a:stretch/>
        </p:blipFill>
        <p:spPr>
          <a:xfrm>
            <a:off x="8104813" y="2870191"/>
            <a:ext cx="3124360" cy="1759151"/>
          </a:xfrm>
          <a:prstGeom prst="rect">
            <a:avLst/>
          </a:prstGeom>
          <a:noFill/>
          <a:ln>
            <a:noFill/>
          </a:ln>
          <a:effectLst>
            <a:outerShdw blurRad="50800" dist="38100" dir="2700000" algn="tl" rotWithShape="0">
              <a:srgbClr val="000000">
                <a:alpha val="40000"/>
              </a:srgbClr>
            </a:outerShdw>
          </a:effectLst>
        </p:spPr>
      </p:pic>
      <p:sp>
        <p:nvSpPr>
          <p:cNvPr id="961" name="Google Shape;961;p34"/>
          <p:cNvSpPr txBox="1"/>
          <p:nvPr/>
        </p:nvSpPr>
        <p:spPr>
          <a:xfrm>
            <a:off x="10824234" y="4081059"/>
            <a:ext cx="9797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highlight>
                  <a:srgbClr val="FBF0D5"/>
                </a:highlight>
                <a:latin typeface="Century Gothic"/>
                <a:ea typeface="Century Gothic"/>
                <a:cs typeface="Century Gothic"/>
                <a:sym typeface="Century Gothic"/>
              </a:rPr>
              <a:t>Puppy</a:t>
            </a:r>
            <a:endParaRPr/>
          </a:p>
        </p:txBody>
      </p:sp>
      <p:sp>
        <p:nvSpPr>
          <p:cNvPr id="962" name="Google Shape;962;p34"/>
          <p:cNvSpPr txBox="1"/>
          <p:nvPr/>
        </p:nvSpPr>
        <p:spPr>
          <a:xfrm>
            <a:off x="9388992" y="6036032"/>
            <a:ext cx="274626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highlight>
                  <a:srgbClr val="FBF0D5"/>
                </a:highlight>
                <a:latin typeface="Century Gothic"/>
                <a:ea typeface="Century Gothic"/>
                <a:cs typeface="Century Gothic"/>
                <a:sym typeface="Century Gothic"/>
              </a:rPr>
              <a:t>Museo Guggenheim</a:t>
            </a:r>
            <a:endParaRPr/>
          </a:p>
        </p:txBody>
      </p:sp>
      <p:sp>
        <p:nvSpPr>
          <p:cNvPr id="963" name="Google Shape;963;p34"/>
          <p:cNvSpPr txBox="1"/>
          <p:nvPr/>
        </p:nvSpPr>
        <p:spPr>
          <a:xfrm>
            <a:off x="10360936" y="2148662"/>
            <a:ext cx="181812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highlight>
                  <a:srgbClr val="FBF0D5"/>
                </a:highlight>
                <a:latin typeface="Century Gothic"/>
                <a:ea typeface="Century Gothic"/>
                <a:cs typeface="Century Gothic"/>
                <a:sym typeface="Century Gothic"/>
              </a:rPr>
              <a:t>Ría de Bilbao</a:t>
            </a:r>
            <a:endParaRPr/>
          </a:p>
        </p:txBody>
      </p:sp>
      <p:sp>
        <p:nvSpPr>
          <p:cNvPr id="964" name="Google Shape;964;p34"/>
          <p:cNvSpPr txBox="1"/>
          <p:nvPr/>
        </p:nvSpPr>
        <p:spPr>
          <a:xfrm>
            <a:off x="6897721" y="1995834"/>
            <a:ext cx="2666833" cy="400110"/>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*al final – in the end</a:t>
            </a:r>
            <a:endParaRPr/>
          </a:p>
        </p:txBody>
      </p:sp>
      <p:sp>
        <p:nvSpPr>
          <p:cNvPr id="965" name="Google Shape;965;p34"/>
          <p:cNvSpPr txBox="1"/>
          <p:nvPr/>
        </p:nvSpPr>
        <p:spPr>
          <a:xfrm>
            <a:off x="6897720" y="2450096"/>
            <a:ext cx="2666833" cy="400110"/>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*claro – of course</a:t>
            </a:r>
            <a:endParaRPr/>
          </a:p>
        </p:txBody>
      </p:sp>
      <p:sp>
        <p:nvSpPr>
          <p:cNvPr id="967" name="Google Shape;967;p34"/>
          <p:cNvSpPr txBox="1"/>
          <p:nvPr/>
        </p:nvSpPr>
        <p:spPr>
          <a:xfrm>
            <a:off x="5091034" y="821514"/>
            <a:ext cx="268232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Cómo / dónde</a:t>
            </a:r>
            <a:endParaRPr sz="2000" b="1">
              <a:solidFill>
                <a:srgbClr val="F66400"/>
              </a:solidFill>
              <a:latin typeface="Century Gothic"/>
              <a:ea typeface="Century Gothic"/>
              <a:cs typeface="Century Gothic"/>
              <a:sym typeface="Century Gothic"/>
            </a:endParaRPr>
          </a:p>
        </p:txBody>
      </p:sp>
      <p:pic>
        <p:nvPicPr>
          <p:cNvPr id="2" name="Diálogo.wav" descr="Diálogo.wav">
            <a:hlinkClick r:id="" action="ppaction://media"/>
            <a:extLst>
              <a:ext uri="{FF2B5EF4-FFF2-40B4-BE49-F238E27FC236}">
                <a16:creationId xmlns:a16="http://schemas.microsoft.com/office/drawing/2014/main" id="{67087E05-D67C-C748-AEBF-CFE4B9496F84}"/>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D9C3A5">
                <a:tint val="50000"/>
                <a:satMod val="180000"/>
              </a:srgbClr>
            </a:duotone>
          </a:blip>
          <a:stretch>
            <a:fillRect/>
          </a:stretch>
        </p:blipFill>
        <p:spPr>
          <a:xfrm>
            <a:off x="9630705" y="242387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74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7F131-EC14-42AB-8DA8-141AE7F2C456}"/>
              </a:ext>
            </a:extLst>
          </p:cNvPr>
          <p:cNvSpPr>
            <a:spLocks noGrp="1"/>
          </p:cNvSpPr>
          <p:nvPr>
            <p:ph type="title"/>
          </p:nvPr>
        </p:nvSpPr>
        <p:spPr/>
        <p:txBody>
          <a:bodyPr>
            <a:normAutofit/>
          </a:bodyPr>
          <a:lstStyle/>
          <a:p>
            <a:r>
              <a:rPr lang="en-GB" sz="2800" dirty="0"/>
              <a:t>El </a:t>
            </a:r>
            <a:r>
              <a:rPr lang="en-GB" sz="2800" dirty="0" err="1"/>
              <a:t>uso</a:t>
            </a:r>
            <a:r>
              <a:rPr lang="en-GB" sz="2800" dirty="0"/>
              <a:t> de los </a:t>
            </a:r>
            <a:r>
              <a:rPr lang="en-GB" sz="2800" dirty="0" err="1"/>
              <a:t>acentos</a:t>
            </a:r>
            <a:endParaRPr lang="en-GB" sz="2800" dirty="0"/>
          </a:p>
        </p:txBody>
      </p:sp>
      <p:sp>
        <p:nvSpPr>
          <p:cNvPr id="4" name="Google Shape;985;p35">
            <a:extLst>
              <a:ext uri="{FF2B5EF4-FFF2-40B4-BE49-F238E27FC236}">
                <a16:creationId xmlns:a16="http://schemas.microsoft.com/office/drawing/2014/main" id="{8C8F9184-D1C1-4C5C-A34F-B78243328DCE}"/>
              </a:ext>
            </a:extLst>
          </p:cNvPr>
          <p:cNvSpPr/>
          <p:nvPr/>
        </p:nvSpPr>
        <p:spPr>
          <a:xfrm>
            <a:off x="10477500" y="258166"/>
            <a:ext cx="1450643" cy="400919"/>
          </a:xfrm>
          <a:prstGeom prst="roundRect">
            <a:avLst>
              <a:gd name="adj" fmla="val 16667"/>
            </a:avLst>
          </a:prstGeom>
          <a:solidFill>
            <a:schemeClr val="tx2"/>
          </a:solidFill>
          <a:ln w="127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fonética</a:t>
            </a:r>
            <a:endParaRPr sz="1400" b="0" i="0" u="none" strike="noStrike" cap="none">
              <a:solidFill>
                <a:srgbClr val="000000"/>
              </a:solidFill>
              <a:latin typeface="Arial"/>
              <a:ea typeface="Arial"/>
              <a:cs typeface="Arial"/>
              <a:sym typeface="Arial"/>
            </a:endParaRPr>
          </a:p>
        </p:txBody>
      </p:sp>
      <p:sp>
        <p:nvSpPr>
          <p:cNvPr id="5" name="Google Shape;975;p35">
            <a:extLst>
              <a:ext uri="{FF2B5EF4-FFF2-40B4-BE49-F238E27FC236}">
                <a16:creationId xmlns:a16="http://schemas.microsoft.com/office/drawing/2014/main" id="{A02C49F9-6F24-4195-ABBC-13E0C5761CE1}"/>
              </a:ext>
            </a:extLst>
          </p:cNvPr>
          <p:cNvSpPr txBox="1"/>
          <p:nvPr/>
        </p:nvSpPr>
        <p:spPr>
          <a:xfrm>
            <a:off x="184463" y="1604458"/>
            <a:ext cx="1136136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1" i="0" u="none" strike="noStrike" cap="none">
                <a:latin typeface="Century Gothic"/>
                <a:ea typeface="Century Gothic"/>
                <a:cs typeface="Century Gothic"/>
                <a:sym typeface="Century Gothic"/>
              </a:rPr>
              <a:t>Remember:</a:t>
            </a:r>
            <a:endParaRPr/>
          </a:p>
          <a:p>
            <a:pPr marL="0" marR="0" lvl="0" indent="0" algn="l" rtl="0">
              <a:lnSpc>
                <a:spcPct val="100000"/>
              </a:lnSpc>
              <a:spcBef>
                <a:spcPts val="0"/>
              </a:spcBef>
              <a:spcAft>
                <a:spcPts val="0"/>
              </a:spcAft>
              <a:buClr>
                <a:srgbClr val="000000"/>
              </a:buClr>
              <a:buSzPts val="2400"/>
              <a:buFont typeface="Century Gothic"/>
              <a:buNone/>
            </a:pPr>
            <a:r>
              <a:rPr lang="en-GB" sz="2400" b="0" i="0" u="none" strike="noStrike" cap="none">
                <a:latin typeface="Century Gothic"/>
                <a:ea typeface="Century Gothic"/>
                <a:cs typeface="Century Gothic"/>
                <a:sym typeface="Century Gothic"/>
              </a:rPr>
              <a:t>Remember, if the stress falls on the </a:t>
            </a:r>
            <a:r>
              <a:rPr lang="en-GB" sz="2400" b="1" i="1" u="none" strike="noStrike" cap="none">
                <a:latin typeface="Century Gothic"/>
                <a:ea typeface="Century Gothic"/>
                <a:cs typeface="Century Gothic"/>
                <a:sym typeface="Century Gothic"/>
              </a:rPr>
              <a:t>final</a:t>
            </a:r>
            <a:r>
              <a:rPr lang="en-GB" sz="2400" b="0" i="0" u="none" strike="noStrike" cap="none">
                <a:latin typeface="Century Gothic"/>
                <a:ea typeface="Century Gothic"/>
                <a:cs typeface="Century Gothic"/>
                <a:sym typeface="Century Gothic"/>
              </a:rPr>
              <a:t> syllable, and the word ends in any consonant except ‘___’ or ‘___’, there is no written accent.</a:t>
            </a:r>
            <a:endParaRPr sz="2400" b="0" i="0" u="none" strike="noStrike" cap="none">
              <a:latin typeface="Century Gothic"/>
              <a:ea typeface="Century Gothic"/>
              <a:cs typeface="Century Gothic"/>
              <a:sym typeface="Century Gothic"/>
            </a:endParaRPr>
          </a:p>
        </p:txBody>
      </p:sp>
      <p:sp>
        <p:nvSpPr>
          <p:cNvPr id="6" name="Google Shape;976;p35">
            <a:extLst>
              <a:ext uri="{FF2B5EF4-FFF2-40B4-BE49-F238E27FC236}">
                <a16:creationId xmlns:a16="http://schemas.microsoft.com/office/drawing/2014/main" id="{95B3DCF3-BCD8-44C4-8AA1-AAF5F9C8CEC2}"/>
              </a:ext>
            </a:extLst>
          </p:cNvPr>
          <p:cNvSpPr txBox="1"/>
          <p:nvPr/>
        </p:nvSpPr>
        <p:spPr>
          <a:xfrm>
            <a:off x="3235678" y="2324260"/>
            <a:ext cx="59710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2400"/>
              <a:buFont typeface="Century Gothic"/>
              <a:buNone/>
            </a:pPr>
            <a:r>
              <a:rPr lang="en-GB" sz="2400" b="1" i="0" u="none" strike="noStrike" cap="none">
                <a:solidFill>
                  <a:srgbClr val="F66400"/>
                </a:solidFill>
                <a:latin typeface="Century Gothic"/>
                <a:ea typeface="Century Gothic"/>
                <a:cs typeface="Century Gothic"/>
                <a:sym typeface="Century Gothic"/>
              </a:rPr>
              <a:t>n</a:t>
            </a:r>
            <a:endParaRPr>
              <a:solidFill>
                <a:srgbClr val="F66400"/>
              </a:solidFill>
            </a:endParaRPr>
          </a:p>
        </p:txBody>
      </p:sp>
      <p:sp>
        <p:nvSpPr>
          <p:cNvPr id="7" name="Google Shape;977;p35">
            <a:extLst>
              <a:ext uri="{FF2B5EF4-FFF2-40B4-BE49-F238E27FC236}">
                <a16:creationId xmlns:a16="http://schemas.microsoft.com/office/drawing/2014/main" id="{5BFDC431-7D66-4542-9430-B97BE5C32348}"/>
              </a:ext>
            </a:extLst>
          </p:cNvPr>
          <p:cNvSpPr txBox="1"/>
          <p:nvPr/>
        </p:nvSpPr>
        <p:spPr>
          <a:xfrm>
            <a:off x="4363275" y="2328509"/>
            <a:ext cx="59710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2400"/>
              <a:buFont typeface="Century Gothic"/>
              <a:buNone/>
            </a:pPr>
            <a:r>
              <a:rPr lang="en-GB" sz="2400" b="1" i="0" u="none" strike="noStrike" cap="none">
                <a:solidFill>
                  <a:srgbClr val="F66400"/>
                </a:solidFill>
                <a:latin typeface="Century Gothic"/>
                <a:ea typeface="Century Gothic"/>
                <a:cs typeface="Century Gothic"/>
                <a:sym typeface="Century Gothic"/>
              </a:rPr>
              <a:t>s</a:t>
            </a:r>
            <a:endParaRPr>
              <a:solidFill>
                <a:srgbClr val="F66400"/>
              </a:solidFill>
            </a:endParaRPr>
          </a:p>
        </p:txBody>
      </p:sp>
      <p:sp>
        <p:nvSpPr>
          <p:cNvPr id="8" name="Google Shape;978;p35">
            <a:extLst>
              <a:ext uri="{FF2B5EF4-FFF2-40B4-BE49-F238E27FC236}">
                <a16:creationId xmlns:a16="http://schemas.microsoft.com/office/drawing/2014/main" id="{7534A526-0710-45CA-AE75-B4A634D0CFC3}"/>
              </a:ext>
            </a:extLst>
          </p:cNvPr>
          <p:cNvSpPr txBox="1"/>
          <p:nvPr/>
        </p:nvSpPr>
        <p:spPr>
          <a:xfrm>
            <a:off x="184463" y="3245254"/>
            <a:ext cx="1136136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1" i="0" u="none" strike="noStrike" cap="none">
                <a:latin typeface="Century Gothic"/>
                <a:ea typeface="Century Gothic"/>
                <a:cs typeface="Century Gothic"/>
                <a:sym typeface="Century Gothic"/>
              </a:rPr>
              <a:t>Por ejemplo:</a:t>
            </a:r>
            <a:endParaRPr sz="2400" b="0" i="0" u="none" strike="noStrike" cap="none">
              <a:latin typeface="Century Gothic"/>
              <a:ea typeface="Century Gothic"/>
              <a:cs typeface="Century Gothic"/>
              <a:sym typeface="Century Gothic"/>
            </a:endParaRPr>
          </a:p>
        </p:txBody>
      </p:sp>
      <p:sp>
        <p:nvSpPr>
          <p:cNvPr id="9" name="Google Shape;979;p35">
            <a:extLst>
              <a:ext uri="{FF2B5EF4-FFF2-40B4-BE49-F238E27FC236}">
                <a16:creationId xmlns:a16="http://schemas.microsoft.com/office/drawing/2014/main" id="{770B9750-CB6C-414E-9426-0F5078282F1D}"/>
              </a:ext>
            </a:extLst>
          </p:cNvPr>
          <p:cNvSpPr txBox="1"/>
          <p:nvPr/>
        </p:nvSpPr>
        <p:spPr>
          <a:xfrm>
            <a:off x="3500092" y="3605319"/>
            <a:ext cx="17078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0" i="0" u="none" strike="noStrike" cap="none">
                <a:latin typeface="Century Gothic"/>
                <a:ea typeface="Century Gothic"/>
                <a:cs typeface="Century Gothic"/>
                <a:sym typeface="Century Gothic"/>
              </a:rPr>
              <a:t>estació</a:t>
            </a:r>
            <a:r>
              <a:rPr lang="en-GB" sz="2400" b="1" i="0" u="none" strike="noStrike" cap="none">
                <a:latin typeface="Century Gothic"/>
                <a:ea typeface="Century Gothic"/>
                <a:cs typeface="Century Gothic"/>
                <a:sym typeface="Century Gothic"/>
              </a:rPr>
              <a:t>n</a:t>
            </a:r>
            <a:endParaRPr sz="2400" b="1" i="0" u="none" strike="noStrike" cap="none">
              <a:latin typeface="Century Gothic"/>
              <a:ea typeface="Century Gothic"/>
              <a:cs typeface="Century Gothic"/>
              <a:sym typeface="Century Gothic"/>
            </a:endParaRPr>
          </a:p>
        </p:txBody>
      </p:sp>
      <p:sp>
        <p:nvSpPr>
          <p:cNvPr id="10" name="Google Shape;980;p35">
            <a:extLst>
              <a:ext uri="{FF2B5EF4-FFF2-40B4-BE49-F238E27FC236}">
                <a16:creationId xmlns:a16="http://schemas.microsoft.com/office/drawing/2014/main" id="{C2AF0ED2-2705-4AB7-9BD6-28681ABC73ED}"/>
              </a:ext>
            </a:extLst>
          </p:cNvPr>
          <p:cNvSpPr txBox="1"/>
          <p:nvPr/>
        </p:nvSpPr>
        <p:spPr>
          <a:xfrm>
            <a:off x="3500092" y="4045786"/>
            <a:ext cx="17078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0" i="0" u="none" strike="noStrike" cap="none">
                <a:latin typeface="Century Gothic"/>
                <a:ea typeface="Century Gothic"/>
                <a:cs typeface="Century Gothic"/>
                <a:sym typeface="Century Gothic"/>
              </a:rPr>
              <a:t>despué</a:t>
            </a:r>
            <a:r>
              <a:rPr lang="en-GB" sz="2400" b="1" i="0" u="none" strike="noStrike" cap="none">
                <a:latin typeface="Century Gothic"/>
                <a:ea typeface="Century Gothic"/>
                <a:cs typeface="Century Gothic"/>
                <a:sym typeface="Century Gothic"/>
              </a:rPr>
              <a:t>s</a:t>
            </a:r>
            <a:endParaRPr sz="2400" b="1" i="0" u="none" strike="noStrike" cap="none">
              <a:latin typeface="Century Gothic"/>
              <a:ea typeface="Century Gothic"/>
              <a:cs typeface="Century Gothic"/>
              <a:sym typeface="Century Gothic"/>
            </a:endParaRPr>
          </a:p>
        </p:txBody>
      </p:sp>
      <p:sp>
        <p:nvSpPr>
          <p:cNvPr id="11" name="Google Shape;981;p35">
            <a:extLst>
              <a:ext uri="{FF2B5EF4-FFF2-40B4-BE49-F238E27FC236}">
                <a16:creationId xmlns:a16="http://schemas.microsoft.com/office/drawing/2014/main" id="{87B11B19-05D9-41E3-B4BE-C5DE88B7CDC4}"/>
              </a:ext>
            </a:extLst>
          </p:cNvPr>
          <p:cNvSpPr/>
          <p:nvPr/>
        </p:nvSpPr>
        <p:spPr>
          <a:xfrm>
            <a:off x="4363275" y="4637674"/>
            <a:ext cx="3741942" cy="906951"/>
          </a:xfrm>
          <a:prstGeom prst="wedgeRoundRectCallout">
            <a:avLst>
              <a:gd name="adj1" fmla="val -37768"/>
              <a:gd name="adj2" fmla="val -67624"/>
              <a:gd name="adj3" fmla="val 16667"/>
            </a:avLst>
          </a:prstGeom>
          <a:solidFill>
            <a:srgbClr val="FFF2CC"/>
          </a:solidFill>
          <a:ln w="25400" cap="flat" cmpd="sng">
            <a:solidFill>
              <a:schemeClr val="tx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latin typeface="Century Gothic"/>
                <a:ea typeface="Century Gothic"/>
                <a:cs typeface="Century Gothic"/>
                <a:sym typeface="Century Gothic"/>
              </a:rPr>
              <a:t>Estas palabras terminan en ‘n’ y ‘s’. Necesitan tilde.</a:t>
            </a:r>
            <a:endParaRPr/>
          </a:p>
        </p:txBody>
      </p:sp>
      <p:sp>
        <p:nvSpPr>
          <p:cNvPr id="12" name="Google Shape;982;p35">
            <a:extLst>
              <a:ext uri="{FF2B5EF4-FFF2-40B4-BE49-F238E27FC236}">
                <a16:creationId xmlns:a16="http://schemas.microsoft.com/office/drawing/2014/main" id="{43F822A4-1B96-4C89-AA32-4248C7B01FB8}"/>
              </a:ext>
            </a:extLst>
          </p:cNvPr>
          <p:cNvSpPr txBox="1"/>
          <p:nvPr/>
        </p:nvSpPr>
        <p:spPr>
          <a:xfrm>
            <a:off x="184463" y="3605319"/>
            <a:ext cx="17078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0" i="0" u="none" strike="noStrike" cap="none">
                <a:latin typeface="Century Gothic"/>
                <a:ea typeface="Century Gothic"/>
                <a:cs typeface="Century Gothic"/>
                <a:sym typeface="Century Gothic"/>
              </a:rPr>
              <a:t>habla</a:t>
            </a:r>
            <a:r>
              <a:rPr lang="en-GB" sz="2400" b="1" i="0" u="none" strike="noStrike" cap="none">
                <a:latin typeface="Century Gothic"/>
                <a:ea typeface="Century Gothic"/>
                <a:cs typeface="Century Gothic"/>
                <a:sym typeface="Century Gothic"/>
              </a:rPr>
              <a:t>r</a:t>
            </a:r>
            <a:endParaRPr sz="2400" b="1" i="0" u="none" strike="noStrike" cap="none">
              <a:latin typeface="Century Gothic"/>
              <a:ea typeface="Century Gothic"/>
              <a:cs typeface="Century Gothic"/>
              <a:sym typeface="Century Gothic"/>
            </a:endParaRPr>
          </a:p>
        </p:txBody>
      </p:sp>
      <p:sp>
        <p:nvSpPr>
          <p:cNvPr id="13" name="Google Shape;983;p35">
            <a:extLst>
              <a:ext uri="{FF2B5EF4-FFF2-40B4-BE49-F238E27FC236}">
                <a16:creationId xmlns:a16="http://schemas.microsoft.com/office/drawing/2014/main" id="{36153E17-FBFD-4677-966D-A4613D72974C}"/>
              </a:ext>
            </a:extLst>
          </p:cNvPr>
          <p:cNvSpPr txBox="1"/>
          <p:nvPr/>
        </p:nvSpPr>
        <p:spPr>
          <a:xfrm>
            <a:off x="184463" y="4045786"/>
            <a:ext cx="17078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0" i="0" u="none" strike="noStrike" cap="none">
                <a:latin typeface="Century Gothic"/>
                <a:ea typeface="Century Gothic"/>
                <a:cs typeface="Century Gothic"/>
                <a:sym typeface="Century Gothic"/>
              </a:rPr>
              <a:t>activida</a:t>
            </a:r>
            <a:r>
              <a:rPr lang="en-GB" sz="2400" b="1" i="0" u="none" strike="noStrike" cap="none">
                <a:latin typeface="Century Gothic"/>
                <a:ea typeface="Century Gothic"/>
                <a:cs typeface="Century Gothic"/>
                <a:sym typeface="Century Gothic"/>
              </a:rPr>
              <a:t>d</a:t>
            </a:r>
            <a:endParaRPr sz="2400" b="1" i="0" u="none" strike="noStrike" cap="none">
              <a:latin typeface="Century Gothic"/>
              <a:ea typeface="Century Gothic"/>
              <a:cs typeface="Century Gothic"/>
              <a:sym typeface="Century Gothic"/>
            </a:endParaRPr>
          </a:p>
        </p:txBody>
      </p:sp>
      <p:sp>
        <p:nvSpPr>
          <p:cNvPr id="14" name="Google Shape;984;p35">
            <a:extLst>
              <a:ext uri="{FF2B5EF4-FFF2-40B4-BE49-F238E27FC236}">
                <a16:creationId xmlns:a16="http://schemas.microsoft.com/office/drawing/2014/main" id="{0E49C5F7-B5CC-4FBA-9343-3A01183440B9}"/>
              </a:ext>
            </a:extLst>
          </p:cNvPr>
          <p:cNvSpPr/>
          <p:nvPr/>
        </p:nvSpPr>
        <p:spPr>
          <a:xfrm>
            <a:off x="308432" y="4695900"/>
            <a:ext cx="3225800" cy="906951"/>
          </a:xfrm>
          <a:prstGeom prst="wedgeRoundRectCallout">
            <a:avLst>
              <a:gd name="adj1" fmla="val -22015"/>
              <a:gd name="adj2" fmla="val -69424"/>
              <a:gd name="adj3" fmla="val 16667"/>
            </a:avLst>
          </a:prstGeom>
          <a:solidFill>
            <a:srgbClr val="FFF2CC"/>
          </a:solidFill>
          <a:ln w="25400" cap="flat" cmpd="sng">
            <a:solidFill>
              <a:schemeClr val="tx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latin typeface="Century Gothic"/>
                <a:ea typeface="Century Gothic"/>
                <a:cs typeface="Century Gothic"/>
                <a:sym typeface="Century Gothic"/>
              </a:rPr>
              <a:t>Estas palabras </a:t>
            </a:r>
            <a:r>
              <a:rPr lang="en-GB" sz="2000" b="1" i="0" u="none" strike="noStrike" cap="none">
                <a:latin typeface="Century Gothic"/>
                <a:ea typeface="Century Gothic"/>
                <a:cs typeface="Century Gothic"/>
                <a:sym typeface="Century Gothic"/>
              </a:rPr>
              <a:t>no</a:t>
            </a:r>
            <a:r>
              <a:rPr lang="en-GB" sz="2000" b="0" i="0" u="none" strike="noStrike" cap="none">
                <a:latin typeface="Century Gothic"/>
                <a:ea typeface="Century Gothic"/>
                <a:cs typeface="Century Gothic"/>
                <a:sym typeface="Century Gothic"/>
              </a:rPr>
              <a:t> necesitan tilde.</a:t>
            </a:r>
            <a:endParaRPr/>
          </a:p>
        </p:txBody>
      </p:sp>
    </p:spTree>
    <p:extLst>
      <p:ext uri="{BB962C8B-B14F-4D97-AF65-F5344CB8AC3E}">
        <p14:creationId xmlns:p14="http://schemas.microsoft.com/office/powerpoint/2010/main" val="276577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B4C512-6857-4E0D-9ECD-A31927C1E5CB}"/>
              </a:ext>
            </a:extLst>
          </p:cNvPr>
          <p:cNvSpPr>
            <a:spLocks noGrp="1"/>
          </p:cNvSpPr>
          <p:nvPr>
            <p:ph type="title"/>
          </p:nvPr>
        </p:nvSpPr>
        <p:spPr>
          <a:xfrm>
            <a:off x="0" y="213557"/>
            <a:ext cx="1628775" cy="647577"/>
          </a:xfrm>
        </p:spPr>
        <p:txBody>
          <a:bodyPr/>
          <a:lstStyle/>
          <a:p>
            <a:r>
              <a:rPr lang="en-GB" dirty="0"/>
              <a:t>Bilbao</a:t>
            </a:r>
          </a:p>
        </p:txBody>
      </p:sp>
      <p:sp>
        <p:nvSpPr>
          <p:cNvPr id="4" name="Google Shape;985;p35">
            <a:extLst>
              <a:ext uri="{FF2B5EF4-FFF2-40B4-BE49-F238E27FC236}">
                <a16:creationId xmlns:a16="http://schemas.microsoft.com/office/drawing/2014/main" id="{4FBC3B36-2F49-4D29-9E6F-79BC924CF7F1}"/>
              </a:ext>
            </a:extLst>
          </p:cNvPr>
          <p:cNvSpPr/>
          <p:nvPr/>
        </p:nvSpPr>
        <p:spPr>
          <a:xfrm>
            <a:off x="10477500" y="258166"/>
            <a:ext cx="1450643" cy="400919"/>
          </a:xfrm>
          <a:prstGeom prst="roundRect">
            <a:avLst>
              <a:gd name="adj" fmla="val 16667"/>
            </a:avLst>
          </a:prstGeom>
          <a:solidFill>
            <a:schemeClr val="tx2"/>
          </a:solidFill>
          <a:ln w="127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fonética</a:t>
            </a:r>
            <a:endParaRPr sz="1400" b="0" i="0" u="none" strike="noStrike" cap="none">
              <a:solidFill>
                <a:srgbClr val="000000"/>
              </a:solidFill>
              <a:latin typeface="Arial"/>
              <a:ea typeface="Arial"/>
              <a:cs typeface="Arial"/>
              <a:sym typeface="Arial"/>
            </a:endParaRPr>
          </a:p>
        </p:txBody>
      </p:sp>
      <p:sp>
        <p:nvSpPr>
          <p:cNvPr id="5" name="Google Shape;991;p36">
            <a:extLst>
              <a:ext uri="{FF2B5EF4-FFF2-40B4-BE49-F238E27FC236}">
                <a16:creationId xmlns:a16="http://schemas.microsoft.com/office/drawing/2014/main" id="{C3D37CA8-687A-4914-B26D-31A7AE5AAECF}"/>
              </a:ext>
            </a:extLst>
          </p:cNvPr>
          <p:cNvSpPr txBox="1"/>
          <p:nvPr/>
        </p:nvSpPr>
        <p:spPr>
          <a:xfrm>
            <a:off x="198891" y="1793683"/>
            <a:ext cx="964448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latin typeface="Century Gothic"/>
                <a:ea typeface="Century Gothic"/>
                <a:cs typeface="Century Gothic"/>
                <a:sym typeface="Century Gothic"/>
              </a:rPr>
              <a:t>Lee y escucha estas frases. En cada frase hay palabras </a:t>
            </a:r>
            <a:r>
              <a:rPr lang="en-GB" sz="2200" b="1">
                <a:latin typeface="Century Gothic"/>
                <a:ea typeface="Century Gothic"/>
                <a:cs typeface="Century Gothic"/>
                <a:sym typeface="Century Gothic"/>
              </a:rPr>
              <a:t>con énfasis en la última sílaba. ¿Cuáles son? ¿Necesitan una tilde o no?</a:t>
            </a:r>
            <a:endParaRPr sz="2200" i="0" u="none" strike="noStrike" cap="none">
              <a:latin typeface="Century Gothic"/>
              <a:ea typeface="Century Gothic"/>
              <a:cs typeface="Century Gothic"/>
              <a:sym typeface="Century Gothic"/>
            </a:endParaRPr>
          </a:p>
        </p:txBody>
      </p:sp>
      <p:sp>
        <p:nvSpPr>
          <p:cNvPr id="6" name="Google Shape;994;p36">
            <a:hlinkClick r:id="" action="ppaction://noaction">
              <a:snd r:embed="rId3" name="Slow_Bilbao es un destino internacional sin comparacio%CC%81n.wav"/>
            </a:hlinkClick>
            <a:extLst>
              <a:ext uri="{FF2B5EF4-FFF2-40B4-BE49-F238E27FC236}">
                <a16:creationId xmlns:a16="http://schemas.microsoft.com/office/drawing/2014/main" id="{2E0F6633-9581-4778-997E-7ADAB8886E53}"/>
              </a:ext>
            </a:extLst>
          </p:cNvPr>
          <p:cNvSpPr/>
          <p:nvPr/>
        </p:nvSpPr>
        <p:spPr>
          <a:xfrm>
            <a:off x="294625" y="291496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1</a:t>
            </a:r>
            <a:endParaRPr/>
          </a:p>
        </p:txBody>
      </p:sp>
      <p:sp>
        <p:nvSpPr>
          <p:cNvPr id="7" name="Google Shape;995;p36">
            <a:hlinkClick r:id="" action="ppaction://noaction">
              <a:snd r:embed="rId4" name="Slow_%C2%A1Un menu%CC%81 genial! Yo comi%CC%81 pintxos y mi hermano comio%CC%81 carne.wav"/>
            </a:hlinkClick>
            <a:extLst>
              <a:ext uri="{FF2B5EF4-FFF2-40B4-BE49-F238E27FC236}">
                <a16:creationId xmlns:a16="http://schemas.microsoft.com/office/drawing/2014/main" id="{F79DA2B9-9F12-49B1-B0B6-259556B3423A}"/>
              </a:ext>
            </a:extLst>
          </p:cNvPr>
          <p:cNvSpPr/>
          <p:nvPr/>
        </p:nvSpPr>
        <p:spPr>
          <a:xfrm>
            <a:off x="294625" y="356676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2</a:t>
            </a:r>
            <a:endParaRPr/>
          </a:p>
        </p:txBody>
      </p:sp>
      <p:sp>
        <p:nvSpPr>
          <p:cNvPr id="8" name="Google Shape;996;p36">
            <a:hlinkClick r:id="" action="ppaction://noaction">
              <a:snd r:embed="rId5" name="Slow_Pues al final decidi%CC%81 coger el funicular y observar toda la poblacio%CC%81n.wav"/>
            </a:hlinkClick>
            <a:extLst>
              <a:ext uri="{FF2B5EF4-FFF2-40B4-BE49-F238E27FC236}">
                <a16:creationId xmlns:a16="http://schemas.microsoft.com/office/drawing/2014/main" id="{509A3BAD-14C3-466D-AFE2-31E5BE2E5078}"/>
              </a:ext>
            </a:extLst>
          </p:cNvPr>
          <p:cNvSpPr/>
          <p:nvPr/>
        </p:nvSpPr>
        <p:spPr>
          <a:xfrm>
            <a:off x="294626" y="421856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3</a:t>
            </a:r>
            <a:endParaRPr/>
          </a:p>
        </p:txBody>
      </p:sp>
      <p:sp>
        <p:nvSpPr>
          <p:cNvPr id="9" name="Google Shape;997;p36">
            <a:hlinkClick r:id="" action="ppaction://noaction">
              <a:snd r:embed="rId6" name="Slow_Tambie%CC%81n salio%CC%81 al corazo%CC%81n de la ciudad y bebio%CC%81 pachara%CC%81n.wav"/>
            </a:hlinkClick>
            <a:extLst>
              <a:ext uri="{FF2B5EF4-FFF2-40B4-BE49-F238E27FC236}">
                <a16:creationId xmlns:a16="http://schemas.microsoft.com/office/drawing/2014/main" id="{40B872EB-9CE8-4C9B-89C2-9BFF23BE38CC}"/>
              </a:ext>
            </a:extLst>
          </p:cNvPr>
          <p:cNvSpPr/>
          <p:nvPr/>
        </p:nvSpPr>
        <p:spPr>
          <a:xfrm>
            <a:off x="294627" y="487037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4</a:t>
            </a:r>
            <a:endParaRPr/>
          </a:p>
        </p:txBody>
      </p:sp>
      <p:sp>
        <p:nvSpPr>
          <p:cNvPr id="10" name="Google Shape;998;p36">
            <a:hlinkClick r:id="" action="ppaction://noaction">
              <a:snd r:embed="rId7" name="Slow_Adema%CC%81s, subi%CC%81 al edificio Baile%CC%81n porque es muy peculiar.wav"/>
            </a:hlinkClick>
            <a:extLst>
              <a:ext uri="{FF2B5EF4-FFF2-40B4-BE49-F238E27FC236}">
                <a16:creationId xmlns:a16="http://schemas.microsoft.com/office/drawing/2014/main" id="{4BF68AFD-F9D5-4EC6-9CA7-E581997464FF}"/>
              </a:ext>
            </a:extLst>
          </p:cNvPr>
          <p:cNvSpPr/>
          <p:nvPr/>
        </p:nvSpPr>
        <p:spPr>
          <a:xfrm>
            <a:off x="294626" y="552217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5</a:t>
            </a:r>
            <a:endParaRPr/>
          </a:p>
        </p:txBody>
      </p:sp>
      <p:sp>
        <p:nvSpPr>
          <p:cNvPr id="11" name="Google Shape;999;p36">
            <a:extLst>
              <a:ext uri="{FF2B5EF4-FFF2-40B4-BE49-F238E27FC236}">
                <a16:creationId xmlns:a16="http://schemas.microsoft.com/office/drawing/2014/main" id="{CF765C92-DC22-43AD-8C30-B811F0A16165}"/>
              </a:ext>
            </a:extLst>
          </p:cNvPr>
          <p:cNvSpPr/>
          <p:nvPr/>
        </p:nvSpPr>
        <p:spPr>
          <a:xfrm>
            <a:off x="989327" y="4910670"/>
            <a:ext cx="899940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Tam</a:t>
            </a:r>
            <a:r>
              <a:rPr lang="en-GB" sz="2200" b="1">
                <a:latin typeface="Century Gothic"/>
                <a:ea typeface="Century Gothic"/>
                <a:cs typeface="Century Gothic"/>
                <a:sym typeface="Century Gothic"/>
              </a:rPr>
              <a:t>bien </a:t>
            </a:r>
            <a:r>
              <a:rPr lang="en-GB" sz="2200">
                <a:latin typeface="Century Gothic"/>
                <a:ea typeface="Century Gothic"/>
                <a:cs typeface="Century Gothic"/>
                <a:sym typeface="Century Gothic"/>
              </a:rPr>
              <a:t>sa</a:t>
            </a:r>
            <a:r>
              <a:rPr lang="en-GB" sz="2200" b="1">
                <a:latin typeface="Century Gothic"/>
                <a:ea typeface="Century Gothic"/>
                <a:cs typeface="Century Gothic"/>
                <a:sym typeface="Century Gothic"/>
              </a:rPr>
              <a:t>lio</a:t>
            </a:r>
            <a:r>
              <a:rPr lang="en-GB" sz="2200">
                <a:latin typeface="Century Gothic"/>
                <a:ea typeface="Century Gothic"/>
                <a:cs typeface="Century Gothic"/>
                <a:sym typeface="Century Gothic"/>
              </a:rPr>
              <a:t> al cora</a:t>
            </a:r>
            <a:r>
              <a:rPr lang="en-GB" sz="2200" b="1">
                <a:latin typeface="Century Gothic"/>
                <a:ea typeface="Century Gothic"/>
                <a:cs typeface="Century Gothic"/>
                <a:sym typeface="Century Gothic"/>
              </a:rPr>
              <a:t>zon</a:t>
            </a:r>
            <a:r>
              <a:rPr lang="en-GB" sz="2200">
                <a:latin typeface="Century Gothic"/>
                <a:ea typeface="Century Gothic"/>
                <a:cs typeface="Century Gothic"/>
                <a:sym typeface="Century Gothic"/>
              </a:rPr>
              <a:t> de la ciu</a:t>
            </a:r>
            <a:r>
              <a:rPr lang="en-GB" sz="2200" b="1">
                <a:latin typeface="Century Gothic"/>
                <a:ea typeface="Century Gothic"/>
                <a:cs typeface="Century Gothic"/>
                <a:sym typeface="Century Gothic"/>
              </a:rPr>
              <a:t>dad</a:t>
            </a:r>
            <a:r>
              <a:rPr lang="en-GB" sz="2200">
                <a:latin typeface="Century Gothic"/>
                <a:ea typeface="Century Gothic"/>
                <a:cs typeface="Century Gothic"/>
                <a:sym typeface="Century Gothic"/>
              </a:rPr>
              <a:t> y be</a:t>
            </a:r>
            <a:r>
              <a:rPr lang="en-GB" sz="2200" b="1">
                <a:latin typeface="Century Gothic"/>
                <a:ea typeface="Century Gothic"/>
                <a:cs typeface="Century Gothic"/>
                <a:sym typeface="Century Gothic"/>
              </a:rPr>
              <a:t>bio</a:t>
            </a:r>
            <a:r>
              <a:rPr lang="en-GB" sz="2200">
                <a:latin typeface="Century Gothic"/>
                <a:ea typeface="Century Gothic"/>
                <a:cs typeface="Century Gothic"/>
                <a:sym typeface="Century Gothic"/>
              </a:rPr>
              <a:t> pacha</a:t>
            </a:r>
            <a:r>
              <a:rPr lang="en-GB" sz="2200" b="1">
                <a:latin typeface="Century Gothic"/>
                <a:ea typeface="Century Gothic"/>
                <a:cs typeface="Century Gothic"/>
                <a:sym typeface="Century Gothic"/>
              </a:rPr>
              <a:t>ran.</a:t>
            </a:r>
            <a:endParaRPr sz="2200" b="1">
              <a:latin typeface="Century Gothic"/>
              <a:ea typeface="Century Gothic"/>
              <a:cs typeface="Century Gothic"/>
              <a:sym typeface="Century Gothic"/>
            </a:endParaRPr>
          </a:p>
        </p:txBody>
      </p:sp>
      <p:sp>
        <p:nvSpPr>
          <p:cNvPr id="12" name="Google Shape;1000;p36">
            <a:extLst>
              <a:ext uri="{FF2B5EF4-FFF2-40B4-BE49-F238E27FC236}">
                <a16:creationId xmlns:a16="http://schemas.microsoft.com/office/drawing/2014/main" id="{29AA15FC-B46E-4DB3-8F2A-A8EAF7C12CA4}"/>
              </a:ext>
            </a:extLst>
          </p:cNvPr>
          <p:cNvSpPr txBox="1"/>
          <p:nvPr/>
        </p:nvSpPr>
        <p:spPr>
          <a:xfrm>
            <a:off x="989327" y="4223056"/>
            <a:ext cx="953772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Pues al fi</a:t>
            </a:r>
            <a:r>
              <a:rPr lang="en-GB" sz="2200" b="1">
                <a:latin typeface="Century Gothic"/>
                <a:ea typeface="Century Gothic"/>
                <a:cs typeface="Century Gothic"/>
                <a:sym typeface="Century Gothic"/>
              </a:rPr>
              <a:t>nal</a:t>
            </a:r>
            <a:r>
              <a:rPr lang="en-GB" sz="2200">
                <a:latin typeface="Century Gothic"/>
                <a:ea typeface="Century Gothic"/>
                <a:cs typeface="Century Gothic"/>
                <a:sym typeface="Century Gothic"/>
              </a:rPr>
              <a:t> deci</a:t>
            </a:r>
            <a:r>
              <a:rPr lang="en-GB" sz="2200" b="1">
                <a:latin typeface="Century Gothic"/>
                <a:ea typeface="Century Gothic"/>
                <a:cs typeface="Century Gothic"/>
                <a:sym typeface="Century Gothic"/>
              </a:rPr>
              <a:t>di</a:t>
            </a:r>
            <a:r>
              <a:rPr lang="en-GB" sz="2200">
                <a:latin typeface="Century Gothic"/>
                <a:ea typeface="Century Gothic"/>
                <a:cs typeface="Century Gothic"/>
                <a:sym typeface="Century Gothic"/>
              </a:rPr>
              <a:t> co</a:t>
            </a:r>
            <a:r>
              <a:rPr lang="en-GB" sz="2200" b="1">
                <a:latin typeface="Century Gothic"/>
                <a:ea typeface="Century Gothic"/>
                <a:cs typeface="Century Gothic"/>
                <a:sym typeface="Century Gothic"/>
              </a:rPr>
              <a:t>ger</a:t>
            </a:r>
            <a:r>
              <a:rPr lang="en-GB" sz="2200">
                <a:latin typeface="Century Gothic"/>
                <a:ea typeface="Century Gothic"/>
                <a:cs typeface="Century Gothic"/>
                <a:sym typeface="Century Gothic"/>
              </a:rPr>
              <a:t> el funicu</a:t>
            </a:r>
            <a:r>
              <a:rPr lang="en-GB" sz="2200" b="1">
                <a:latin typeface="Century Gothic"/>
                <a:ea typeface="Century Gothic"/>
                <a:cs typeface="Century Gothic"/>
                <a:sym typeface="Century Gothic"/>
              </a:rPr>
              <a:t>lar</a:t>
            </a:r>
            <a:r>
              <a:rPr lang="en-GB" sz="2200">
                <a:latin typeface="Century Gothic"/>
                <a:ea typeface="Century Gothic"/>
                <a:cs typeface="Century Gothic"/>
                <a:sym typeface="Century Gothic"/>
              </a:rPr>
              <a:t> y obser</a:t>
            </a:r>
            <a:r>
              <a:rPr lang="en-GB" sz="2200" b="1">
                <a:latin typeface="Century Gothic"/>
                <a:ea typeface="Century Gothic"/>
                <a:cs typeface="Century Gothic"/>
                <a:sym typeface="Century Gothic"/>
              </a:rPr>
              <a:t>var</a:t>
            </a:r>
            <a:r>
              <a:rPr lang="en-GB" sz="2200">
                <a:latin typeface="Century Gothic"/>
                <a:ea typeface="Century Gothic"/>
                <a:cs typeface="Century Gothic"/>
                <a:sym typeface="Century Gothic"/>
              </a:rPr>
              <a:t> toda la pobla</a:t>
            </a:r>
            <a:r>
              <a:rPr lang="en-GB" sz="2200" b="1">
                <a:latin typeface="Century Gothic"/>
                <a:ea typeface="Century Gothic"/>
                <a:cs typeface="Century Gothic"/>
                <a:sym typeface="Century Gothic"/>
              </a:rPr>
              <a:t>cion</a:t>
            </a:r>
            <a:r>
              <a:rPr lang="en-GB" sz="2200">
                <a:latin typeface="Century Gothic"/>
                <a:ea typeface="Century Gothic"/>
                <a:cs typeface="Century Gothic"/>
                <a:sym typeface="Century Gothic"/>
              </a:rPr>
              <a:t>.</a:t>
            </a:r>
            <a:endParaRPr/>
          </a:p>
        </p:txBody>
      </p:sp>
      <p:sp>
        <p:nvSpPr>
          <p:cNvPr id="13" name="Google Shape;1001;p36">
            <a:extLst>
              <a:ext uri="{FF2B5EF4-FFF2-40B4-BE49-F238E27FC236}">
                <a16:creationId xmlns:a16="http://schemas.microsoft.com/office/drawing/2014/main" id="{BD682A06-B916-4C14-B94A-6461FE0B6740}"/>
              </a:ext>
            </a:extLst>
          </p:cNvPr>
          <p:cNvSpPr txBox="1"/>
          <p:nvPr/>
        </p:nvSpPr>
        <p:spPr>
          <a:xfrm>
            <a:off x="989326" y="3583568"/>
            <a:ext cx="899940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¡Un me</a:t>
            </a:r>
            <a:r>
              <a:rPr lang="en-GB" sz="2200" b="1">
                <a:latin typeface="Century Gothic"/>
                <a:ea typeface="Century Gothic"/>
                <a:cs typeface="Century Gothic"/>
                <a:sym typeface="Century Gothic"/>
              </a:rPr>
              <a:t>nu</a:t>
            </a:r>
            <a:r>
              <a:rPr lang="en-GB" sz="2200">
                <a:latin typeface="Century Gothic"/>
                <a:ea typeface="Century Gothic"/>
                <a:cs typeface="Century Gothic"/>
                <a:sym typeface="Century Gothic"/>
              </a:rPr>
              <a:t> ge</a:t>
            </a:r>
            <a:r>
              <a:rPr lang="en-GB" sz="2200" b="1">
                <a:latin typeface="Century Gothic"/>
                <a:ea typeface="Century Gothic"/>
                <a:cs typeface="Century Gothic"/>
                <a:sym typeface="Century Gothic"/>
              </a:rPr>
              <a:t>nial</a:t>
            </a:r>
            <a:r>
              <a:rPr lang="en-GB" sz="2200">
                <a:latin typeface="Century Gothic"/>
                <a:ea typeface="Century Gothic"/>
                <a:cs typeface="Century Gothic"/>
                <a:sym typeface="Century Gothic"/>
              </a:rPr>
              <a:t>! Yo co</a:t>
            </a:r>
            <a:r>
              <a:rPr lang="en-GB" sz="2200" b="1">
                <a:latin typeface="Century Gothic"/>
                <a:ea typeface="Century Gothic"/>
                <a:cs typeface="Century Gothic"/>
                <a:sym typeface="Century Gothic"/>
              </a:rPr>
              <a:t>mi</a:t>
            </a:r>
            <a:r>
              <a:rPr lang="en-GB" sz="2200">
                <a:latin typeface="Century Gothic"/>
                <a:ea typeface="Century Gothic"/>
                <a:cs typeface="Century Gothic"/>
                <a:sym typeface="Century Gothic"/>
              </a:rPr>
              <a:t> pintxos y mi hermano co</a:t>
            </a:r>
            <a:r>
              <a:rPr lang="en-GB" sz="2200" b="1">
                <a:latin typeface="Century Gothic"/>
                <a:ea typeface="Century Gothic"/>
                <a:cs typeface="Century Gothic"/>
                <a:sym typeface="Century Gothic"/>
              </a:rPr>
              <a:t>mio</a:t>
            </a:r>
            <a:r>
              <a:rPr lang="en-GB" sz="2200">
                <a:latin typeface="Century Gothic"/>
                <a:ea typeface="Century Gothic"/>
                <a:cs typeface="Century Gothic"/>
                <a:sym typeface="Century Gothic"/>
              </a:rPr>
              <a:t> carne.</a:t>
            </a:r>
            <a:endParaRPr sz="2200">
              <a:latin typeface="Century Gothic"/>
              <a:ea typeface="Century Gothic"/>
              <a:cs typeface="Century Gothic"/>
              <a:sym typeface="Century Gothic"/>
            </a:endParaRPr>
          </a:p>
        </p:txBody>
      </p:sp>
      <p:sp>
        <p:nvSpPr>
          <p:cNvPr id="14" name="Google Shape;1002;p36">
            <a:extLst>
              <a:ext uri="{FF2B5EF4-FFF2-40B4-BE49-F238E27FC236}">
                <a16:creationId xmlns:a16="http://schemas.microsoft.com/office/drawing/2014/main" id="{16F6FE24-7F8C-4D22-B9F7-6458EDBABD7A}"/>
              </a:ext>
            </a:extLst>
          </p:cNvPr>
          <p:cNvSpPr txBox="1"/>
          <p:nvPr/>
        </p:nvSpPr>
        <p:spPr>
          <a:xfrm>
            <a:off x="927621" y="5550229"/>
            <a:ext cx="790814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Ade</a:t>
            </a:r>
            <a:r>
              <a:rPr lang="en-GB" sz="2200" b="1">
                <a:latin typeface="Century Gothic"/>
                <a:ea typeface="Century Gothic"/>
                <a:cs typeface="Century Gothic"/>
                <a:sym typeface="Century Gothic"/>
              </a:rPr>
              <a:t>mas</a:t>
            </a:r>
            <a:r>
              <a:rPr lang="en-GB" sz="2200">
                <a:latin typeface="Century Gothic"/>
                <a:ea typeface="Century Gothic"/>
                <a:cs typeface="Century Gothic"/>
                <a:sym typeface="Century Gothic"/>
              </a:rPr>
              <a:t>, su</a:t>
            </a:r>
            <a:r>
              <a:rPr lang="en-GB" sz="2200" b="1">
                <a:latin typeface="Century Gothic"/>
                <a:ea typeface="Century Gothic"/>
                <a:cs typeface="Century Gothic"/>
                <a:sym typeface="Century Gothic"/>
              </a:rPr>
              <a:t>bi</a:t>
            </a:r>
            <a:r>
              <a:rPr lang="en-GB" sz="2200">
                <a:latin typeface="Century Gothic"/>
                <a:ea typeface="Century Gothic"/>
                <a:cs typeface="Century Gothic"/>
                <a:sym typeface="Century Gothic"/>
              </a:rPr>
              <a:t> al edificio Bai</a:t>
            </a:r>
            <a:r>
              <a:rPr lang="en-GB" sz="2200" b="1">
                <a:latin typeface="Century Gothic"/>
                <a:ea typeface="Century Gothic"/>
                <a:cs typeface="Century Gothic"/>
                <a:sym typeface="Century Gothic"/>
              </a:rPr>
              <a:t>len</a:t>
            </a:r>
            <a:r>
              <a:rPr lang="en-GB" sz="2200">
                <a:latin typeface="Century Gothic"/>
                <a:ea typeface="Century Gothic"/>
                <a:cs typeface="Century Gothic"/>
                <a:sym typeface="Century Gothic"/>
              </a:rPr>
              <a:t> porque es muy pecu</a:t>
            </a:r>
            <a:r>
              <a:rPr lang="en-GB" sz="2200" b="1">
                <a:latin typeface="Century Gothic"/>
                <a:ea typeface="Century Gothic"/>
                <a:cs typeface="Century Gothic"/>
                <a:sym typeface="Century Gothic"/>
              </a:rPr>
              <a:t>liar</a:t>
            </a:r>
            <a:r>
              <a:rPr lang="en-GB" sz="2200">
                <a:latin typeface="Century Gothic"/>
                <a:ea typeface="Century Gothic"/>
                <a:cs typeface="Century Gothic"/>
                <a:sym typeface="Century Gothic"/>
              </a:rPr>
              <a:t>.</a:t>
            </a:r>
            <a:endParaRPr/>
          </a:p>
        </p:txBody>
      </p:sp>
      <p:pic>
        <p:nvPicPr>
          <p:cNvPr id="15" name="Google Shape;1003;p36" descr="Dibujo animado de un personaje animado&#10;&#10;Descripción generada automáticamente con confianza media">
            <a:extLst>
              <a:ext uri="{FF2B5EF4-FFF2-40B4-BE49-F238E27FC236}">
                <a16:creationId xmlns:a16="http://schemas.microsoft.com/office/drawing/2014/main" id="{D496D739-BCC1-4075-960C-921D29AFD10B}"/>
              </a:ext>
            </a:extLst>
          </p:cNvPr>
          <p:cNvPicPr preferRelativeResize="0"/>
          <p:nvPr/>
        </p:nvPicPr>
        <p:blipFill rotWithShape="1">
          <a:blip r:embed="rId8">
            <a:alphaModFix/>
          </a:blip>
          <a:srcRect/>
          <a:stretch/>
        </p:blipFill>
        <p:spPr>
          <a:xfrm>
            <a:off x="9236633" y="2327621"/>
            <a:ext cx="1236994" cy="1360519"/>
          </a:xfrm>
          <a:prstGeom prst="rect">
            <a:avLst/>
          </a:prstGeom>
          <a:noFill/>
          <a:ln>
            <a:noFill/>
          </a:ln>
        </p:spPr>
      </p:pic>
      <p:pic>
        <p:nvPicPr>
          <p:cNvPr id="16" name="Google Shape;1004;p36" descr="Restaurante, Pintxos, Cocina, Alimentos, Gastrónomo">
            <a:extLst>
              <a:ext uri="{FF2B5EF4-FFF2-40B4-BE49-F238E27FC236}">
                <a16:creationId xmlns:a16="http://schemas.microsoft.com/office/drawing/2014/main" id="{35A3DA34-CFDE-4B5A-AC79-E70729637730}"/>
              </a:ext>
            </a:extLst>
          </p:cNvPr>
          <p:cNvPicPr preferRelativeResize="0"/>
          <p:nvPr/>
        </p:nvPicPr>
        <p:blipFill rotWithShape="1">
          <a:blip r:embed="rId9">
            <a:alphaModFix/>
          </a:blip>
          <a:srcRect/>
          <a:stretch/>
        </p:blipFill>
        <p:spPr>
          <a:xfrm>
            <a:off x="6449042" y="144802"/>
            <a:ext cx="2172092" cy="1448061"/>
          </a:xfrm>
          <a:prstGeom prst="rect">
            <a:avLst/>
          </a:prstGeom>
          <a:noFill/>
          <a:ln>
            <a:noFill/>
          </a:ln>
        </p:spPr>
      </p:pic>
      <p:pic>
        <p:nvPicPr>
          <p:cNvPr id="17" name="Google Shape;1005;p36" descr="Museo, Guggenheim, Bilbao, Reflejos, Arquitectura">
            <a:extLst>
              <a:ext uri="{FF2B5EF4-FFF2-40B4-BE49-F238E27FC236}">
                <a16:creationId xmlns:a16="http://schemas.microsoft.com/office/drawing/2014/main" id="{82A3BE9C-678D-4FF9-989E-CC0EAB50A472}"/>
              </a:ext>
            </a:extLst>
          </p:cNvPr>
          <p:cNvPicPr preferRelativeResize="0"/>
          <p:nvPr/>
        </p:nvPicPr>
        <p:blipFill rotWithShape="1">
          <a:blip r:embed="rId10">
            <a:alphaModFix/>
          </a:blip>
          <a:srcRect/>
          <a:stretch/>
        </p:blipFill>
        <p:spPr>
          <a:xfrm>
            <a:off x="9516451" y="904120"/>
            <a:ext cx="2233301" cy="1488867"/>
          </a:xfrm>
          <a:prstGeom prst="rect">
            <a:avLst/>
          </a:prstGeom>
          <a:noFill/>
          <a:ln>
            <a:noFill/>
          </a:ln>
        </p:spPr>
      </p:pic>
      <p:pic>
        <p:nvPicPr>
          <p:cNvPr id="18" name="Google Shape;1008;p36" descr="Reflejo, Agua, Mar, Edificios, Nubes, Bilbao, Olabeaga">
            <a:extLst>
              <a:ext uri="{FF2B5EF4-FFF2-40B4-BE49-F238E27FC236}">
                <a16:creationId xmlns:a16="http://schemas.microsoft.com/office/drawing/2014/main" id="{906A18CE-0A67-45C3-9094-E0B4A90CE463}"/>
              </a:ext>
            </a:extLst>
          </p:cNvPr>
          <p:cNvPicPr preferRelativeResize="0"/>
          <p:nvPr/>
        </p:nvPicPr>
        <p:blipFill rotWithShape="1">
          <a:blip r:embed="rId11">
            <a:alphaModFix/>
          </a:blip>
          <a:srcRect/>
          <a:stretch/>
        </p:blipFill>
        <p:spPr>
          <a:xfrm>
            <a:off x="4106163" y="138873"/>
            <a:ext cx="1941069" cy="1455801"/>
          </a:xfrm>
          <a:prstGeom prst="rect">
            <a:avLst/>
          </a:prstGeom>
          <a:noFill/>
          <a:ln>
            <a:noFill/>
          </a:ln>
        </p:spPr>
      </p:pic>
      <p:pic>
        <p:nvPicPr>
          <p:cNvPr id="19" name="Google Shape;1009;p36" descr="Abando, Estación De Tren, Bilbao, Ventana, Reloj">
            <a:extLst>
              <a:ext uri="{FF2B5EF4-FFF2-40B4-BE49-F238E27FC236}">
                <a16:creationId xmlns:a16="http://schemas.microsoft.com/office/drawing/2014/main" id="{5F950CA4-BB75-4682-9F7E-666CD956D4FF}"/>
              </a:ext>
            </a:extLst>
          </p:cNvPr>
          <p:cNvPicPr preferRelativeResize="0"/>
          <p:nvPr/>
        </p:nvPicPr>
        <p:blipFill rotWithShape="1">
          <a:blip r:embed="rId12">
            <a:alphaModFix/>
          </a:blip>
          <a:srcRect/>
          <a:stretch/>
        </p:blipFill>
        <p:spPr>
          <a:xfrm>
            <a:off x="10510183" y="2498237"/>
            <a:ext cx="1220889" cy="1627852"/>
          </a:xfrm>
          <a:prstGeom prst="rect">
            <a:avLst/>
          </a:prstGeom>
          <a:noFill/>
          <a:ln>
            <a:noFill/>
          </a:ln>
        </p:spPr>
      </p:pic>
      <p:sp>
        <p:nvSpPr>
          <p:cNvPr id="20" name="Google Shape;1010;p36">
            <a:extLst>
              <a:ext uri="{FF2B5EF4-FFF2-40B4-BE49-F238E27FC236}">
                <a16:creationId xmlns:a16="http://schemas.microsoft.com/office/drawing/2014/main" id="{9DD24F77-C882-493D-86C0-E0B3317B24EF}"/>
              </a:ext>
            </a:extLst>
          </p:cNvPr>
          <p:cNvSpPr/>
          <p:nvPr/>
        </p:nvSpPr>
        <p:spPr>
          <a:xfrm>
            <a:off x="989327" y="4910517"/>
            <a:ext cx="899940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Tam</a:t>
            </a:r>
            <a:r>
              <a:rPr lang="en-GB" sz="2200" b="1">
                <a:latin typeface="Century Gothic"/>
                <a:ea typeface="Century Gothic"/>
                <a:cs typeface="Century Gothic"/>
                <a:sym typeface="Century Gothic"/>
              </a:rPr>
              <a:t>bién</a:t>
            </a:r>
            <a:r>
              <a:rPr lang="en-GB" sz="2200">
                <a:latin typeface="Century Gothic"/>
                <a:ea typeface="Century Gothic"/>
                <a:cs typeface="Century Gothic"/>
                <a:sym typeface="Century Gothic"/>
              </a:rPr>
              <a:t> sa</a:t>
            </a:r>
            <a:r>
              <a:rPr lang="en-GB" sz="2200" b="1">
                <a:latin typeface="Century Gothic"/>
                <a:ea typeface="Century Gothic"/>
                <a:cs typeface="Century Gothic"/>
                <a:sym typeface="Century Gothic"/>
              </a:rPr>
              <a:t>lió</a:t>
            </a:r>
            <a:r>
              <a:rPr lang="en-GB" sz="2200">
                <a:latin typeface="Century Gothic"/>
                <a:ea typeface="Century Gothic"/>
                <a:cs typeface="Century Gothic"/>
                <a:sym typeface="Century Gothic"/>
              </a:rPr>
              <a:t> al cora</a:t>
            </a:r>
            <a:r>
              <a:rPr lang="en-GB" sz="2200" b="1">
                <a:latin typeface="Century Gothic"/>
                <a:ea typeface="Century Gothic"/>
                <a:cs typeface="Century Gothic"/>
                <a:sym typeface="Century Gothic"/>
              </a:rPr>
              <a:t>zón</a:t>
            </a:r>
            <a:r>
              <a:rPr lang="en-GB" sz="2200">
                <a:latin typeface="Century Gothic"/>
                <a:ea typeface="Century Gothic"/>
                <a:cs typeface="Century Gothic"/>
                <a:sym typeface="Century Gothic"/>
              </a:rPr>
              <a:t> de la ciu</a:t>
            </a:r>
            <a:r>
              <a:rPr lang="en-GB" sz="2200" b="1">
                <a:latin typeface="Century Gothic"/>
                <a:ea typeface="Century Gothic"/>
                <a:cs typeface="Century Gothic"/>
                <a:sym typeface="Century Gothic"/>
              </a:rPr>
              <a:t>dad</a:t>
            </a:r>
            <a:r>
              <a:rPr lang="en-GB" sz="2200">
                <a:latin typeface="Century Gothic"/>
                <a:ea typeface="Century Gothic"/>
                <a:cs typeface="Century Gothic"/>
                <a:sym typeface="Century Gothic"/>
              </a:rPr>
              <a:t> y be</a:t>
            </a:r>
            <a:r>
              <a:rPr lang="en-GB" sz="2200" b="1">
                <a:latin typeface="Century Gothic"/>
                <a:ea typeface="Century Gothic"/>
                <a:cs typeface="Century Gothic"/>
                <a:sym typeface="Century Gothic"/>
              </a:rPr>
              <a:t>bió</a:t>
            </a:r>
            <a:r>
              <a:rPr lang="en-GB" sz="2200">
                <a:latin typeface="Century Gothic"/>
                <a:ea typeface="Century Gothic"/>
                <a:cs typeface="Century Gothic"/>
                <a:sym typeface="Century Gothic"/>
              </a:rPr>
              <a:t> pacha</a:t>
            </a:r>
            <a:r>
              <a:rPr lang="en-GB" sz="2200" b="1">
                <a:latin typeface="Century Gothic"/>
                <a:ea typeface="Century Gothic"/>
                <a:cs typeface="Century Gothic"/>
                <a:sym typeface="Century Gothic"/>
              </a:rPr>
              <a:t>rán.</a:t>
            </a:r>
            <a:endParaRPr sz="2200" b="1">
              <a:latin typeface="Century Gothic"/>
              <a:ea typeface="Century Gothic"/>
              <a:cs typeface="Century Gothic"/>
              <a:sym typeface="Century Gothic"/>
            </a:endParaRPr>
          </a:p>
        </p:txBody>
      </p:sp>
      <p:sp>
        <p:nvSpPr>
          <p:cNvPr id="21" name="Google Shape;1011;p36">
            <a:extLst>
              <a:ext uri="{FF2B5EF4-FFF2-40B4-BE49-F238E27FC236}">
                <a16:creationId xmlns:a16="http://schemas.microsoft.com/office/drawing/2014/main" id="{11ABFDD5-8631-4E41-84A3-BC1A1B8D98D8}"/>
              </a:ext>
            </a:extLst>
          </p:cNvPr>
          <p:cNvSpPr txBox="1"/>
          <p:nvPr/>
        </p:nvSpPr>
        <p:spPr>
          <a:xfrm>
            <a:off x="985823" y="2905993"/>
            <a:ext cx="888300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Bilbao es un destino internacio</a:t>
            </a:r>
            <a:r>
              <a:rPr lang="en-GB" sz="2200" b="1">
                <a:latin typeface="Century Gothic"/>
                <a:ea typeface="Century Gothic"/>
                <a:cs typeface="Century Gothic"/>
                <a:sym typeface="Century Gothic"/>
              </a:rPr>
              <a:t>nal</a:t>
            </a:r>
            <a:r>
              <a:rPr lang="en-GB" sz="2200">
                <a:latin typeface="Century Gothic"/>
                <a:ea typeface="Century Gothic"/>
                <a:cs typeface="Century Gothic"/>
                <a:sym typeface="Century Gothic"/>
              </a:rPr>
              <a:t> sin </a:t>
            </a:r>
            <a:r>
              <a:rPr lang="en-GB" sz="2200" b="1">
                <a:latin typeface="Century Gothic"/>
                <a:ea typeface="Century Gothic"/>
                <a:cs typeface="Century Gothic"/>
                <a:sym typeface="Century Gothic"/>
              </a:rPr>
              <a:t>comparación</a:t>
            </a:r>
            <a:r>
              <a:rPr lang="en-GB" sz="2200">
                <a:latin typeface="Century Gothic"/>
                <a:ea typeface="Century Gothic"/>
                <a:cs typeface="Century Gothic"/>
                <a:sym typeface="Century Gothic"/>
              </a:rPr>
              <a:t>.</a:t>
            </a:r>
            <a:endParaRPr sz="2200">
              <a:latin typeface="Century Gothic"/>
              <a:ea typeface="Century Gothic"/>
              <a:cs typeface="Century Gothic"/>
              <a:sym typeface="Century Gothic"/>
            </a:endParaRPr>
          </a:p>
        </p:txBody>
      </p:sp>
      <p:sp>
        <p:nvSpPr>
          <p:cNvPr id="22" name="Google Shape;1012;p36">
            <a:extLst>
              <a:ext uri="{FF2B5EF4-FFF2-40B4-BE49-F238E27FC236}">
                <a16:creationId xmlns:a16="http://schemas.microsoft.com/office/drawing/2014/main" id="{50F46AFF-C7A7-49F4-9415-E8F6B876CDF2}"/>
              </a:ext>
            </a:extLst>
          </p:cNvPr>
          <p:cNvSpPr txBox="1"/>
          <p:nvPr/>
        </p:nvSpPr>
        <p:spPr>
          <a:xfrm>
            <a:off x="985823" y="4230837"/>
            <a:ext cx="953772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Pues al fi</a:t>
            </a:r>
            <a:r>
              <a:rPr lang="en-GB" sz="2200" b="1">
                <a:latin typeface="Century Gothic"/>
                <a:ea typeface="Century Gothic"/>
                <a:cs typeface="Century Gothic"/>
                <a:sym typeface="Century Gothic"/>
              </a:rPr>
              <a:t>nal</a:t>
            </a:r>
            <a:r>
              <a:rPr lang="en-GB" sz="2200">
                <a:latin typeface="Century Gothic"/>
                <a:ea typeface="Century Gothic"/>
                <a:cs typeface="Century Gothic"/>
                <a:sym typeface="Century Gothic"/>
              </a:rPr>
              <a:t> deci</a:t>
            </a:r>
            <a:r>
              <a:rPr lang="en-GB" sz="2200" b="1">
                <a:latin typeface="Century Gothic"/>
                <a:ea typeface="Century Gothic"/>
                <a:cs typeface="Century Gothic"/>
                <a:sym typeface="Century Gothic"/>
              </a:rPr>
              <a:t>dí</a:t>
            </a:r>
            <a:r>
              <a:rPr lang="en-GB" sz="2200">
                <a:latin typeface="Century Gothic"/>
                <a:ea typeface="Century Gothic"/>
                <a:cs typeface="Century Gothic"/>
                <a:sym typeface="Century Gothic"/>
              </a:rPr>
              <a:t> co</a:t>
            </a:r>
            <a:r>
              <a:rPr lang="en-GB" sz="2200" b="1">
                <a:latin typeface="Century Gothic"/>
                <a:ea typeface="Century Gothic"/>
                <a:cs typeface="Century Gothic"/>
                <a:sym typeface="Century Gothic"/>
              </a:rPr>
              <a:t>ger</a:t>
            </a:r>
            <a:r>
              <a:rPr lang="en-GB" sz="2200">
                <a:latin typeface="Century Gothic"/>
                <a:ea typeface="Century Gothic"/>
                <a:cs typeface="Century Gothic"/>
                <a:sym typeface="Century Gothic"/>
              </a:rPr>
              <a:t> el funicu</a:t>
            </a:r>
            <a:r>
              <a:rPr lang="en-GB" sz="2200" b="1">
                <a:latin typeface="Century Gothic"/>
                <a:ea typeface="Century Gothic"/>
                <a:cs typeface="Century Gothic"/>
                <a:sym typeface="Century Gothic"/>
              </a:rPr>
              <a:t>lar</a:t>
            </a:r>
            <a:r>
              <a:rPr lang="en-GB" sz="2200">
                <a:latin typeface="Century Gothic"/>
                <a:ea typeface="Century Gothic"/>
                <a:cs typeface="Century Gothic"/>
                <a:sym typeface="Century Gothic"/>
              </a:rPr>
              <a:t> y obser</a:t>
            </a:r>
            <a:r>
              <a:rPr lang="en-GB" sz="2200" b="1">
                <a:latin typeface="Century Gothic"/>
                <a:ea typeface="Century Gothic"/>
                <a:cs typeface="Century Gothic"/>
                <a:sym typeface="Century Gothic"/>
              </a:rPr>
              <a:t>var</a:t>
            </a:r>
            <a:r>
              <a:rPr lang="en-GB" sz="2200">
                <a:latin typeface="Century Gothic"/>
                <a:ea typeface="Century Gothic"/>
                <a:cs typeface="Century Gothic"/>
                <a:sym typeface="Century Gothic"/>
              </a:rPr>
              <a:t> toda la pobla</a:t>
            </a:r>
            <a:r>
              <a:rPr lang="en-GB" sz="2200" b="1">
                <a:latin typeface="Century Gothic"/>
                <a:ea typeface="Century Gothic"/>
                <a:cs typeface="Century Gothic"/>
                <a:sym typeface="Century Gothic"/>
              </a:rPr>
              <a:t>ción</a:t>
            </a:r>
            <a:r>
              <a:rPr lang="en-GB" sz="2200">
                <a:latin typeface="Century Gothic"/>
                <a:ea typeface="Century Gothic"/>
                <a:cs typeface="Century Gothic"/>
                <a:sym typeface="Century Gothic"/>
              </a:rPr>
              <a:t>.</a:t>
            </a:r>
            <a:endParaRPr/>
          </a:p>
        </p:txBody>
      </p:sp>
      <p:sp>
        <p:nvSpPr>
          <p:cNvPr id="23" name="Google Shape;1013;p36">
            <a:extLst>
              <a:ext uri="{FF2B5EF4-FFF2-40B4-BE49-F238E27FC236}">
                <a16:creationId xmlns:a16="http://schemas.microsoft.com/office/drawing/2014/main" id="{74B2BEF1-CB0B-4E33-AA66-227AEB6C2B38}"/>
              </a:ext>
            </a:extLst>
          </p:cNvPr>
          <p:cNvSpPr txBox="1"/>
          <p:nvPr/>
        </p:nvSpPr>
        <p:spPr>
          <a:xfrm>
            <a:off x="989326" y="3591349"/>
            <a:ext cx="899940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¡Un me</a:t>
            </a:r>
            <a:r>
              <a:rPr lang="en-GB" sz="2200" b="1">
                <a:latin typeface="Century Gothic"/>
                <a:ea typeface="Century Gothic"/>
                <a:cs typeface="Century Gothic"/>
                <a:sym typeface="Century Gothic"/>
              </a:rPr>
              <a:t>nú</a:t>
            </a:r>
            <a:r>
              <a:rPr lang="en-GB" sz="2200">
                <a:latin typeface="Century Gothic"/>
                <a:ea typeface="Century Gothic"/>
                <a:cs typeface="Century Gothic"/>
                <a:sym typeface="Century Gothic"/>
              </a:rPr>
              <a:t> ge</a:t>
            </a:r>
            <a:r>
              <a:rPr lang="en-GB" sz="2200" b="1">
                <a:latin typeface="Century Gothic"/>
                <a:ea typeface="Century Gothic"/>
                <a:cs typeface="Century Gothic"/>
                <a:sym typeface="Century Gothic"/>
              </a:rPr>
              <a:t>nial</a:t>
            </a:r>
            <a:r>
              <a:rPr lang="en-GB" sz="2200">
                <a:latin typeface="Century Gothic"/>
                <a:ea typeface="Century Gothic"/>
                <a:cs typeface="Century Gothic"/>
                <a:sym typeface="Century Gothic"/>
              </a:rPr>
              <a:t>! Yo </a:t>
            </a:r>
            <a:r>
              <a:rPr lang="en-GB" sz="2200" b="1">
                <a:latin typeface="Century Gothic"/>
                <a:ea typeface="Century Gothic"/>
                <a:cs typeface="Century Gothic"/>
                <a:sym typeface="Century Gothic"/>
              </a:rPr>
              <a:t>comí</a:t>
            </a:r>
            <a:r>
              <a:rPr lang="en-GB" sz="2200">
                <a:latin typeface="Century Gothic"/>
                <a:ea typeface="Century Gothic"/>
                <a:cs typeface="Century Gothic"/>
                <a:sym typeface="Century Gothic"/>
              </a:rPr>
              <a:t> pintxos y mi hermano co</a:t>
            </a:r>
            <a:r>
              <a:rPr lang="en-GB" sz="2200" b="1">
                <a:latin typeface="Century Gothic"/>
                <a:ea typeface="Century Gothic"/>
                <a:cs typeface="Century Gothic"/>
                <a:sym typeface="Century Gothic"/>
              </a:rPr>
              <a:t>mió</a:t>
            </a:r>
            <a:r>
              <a:rPr lang="en-GB" sz="2200">
                <a:latin typeface="Century Gothic"/>
                <a:ea typeface="Century Gothic"/>
                <a:cs typeface="Century Gothic"/>
                <a:sym typeface="Century Gothic"/>
              </a:rPr>
              <a:t> carne. </a:t>
            </a:r>
            <a:endParaRPr/>
          </a:p>
        </p:txBody>
      </p:sp>
      <p:sp>
        <p:nvSpPr>
          <p:cNvPr id="24" name="Google Shape;1014;p36">
            <a:extLst>
              <a:ext uri="{FF2B5EF4-FFF2-40B4-BE49-F238E27FC236}">
                <a16:creationId xmlns:a16="http://schemas.microsoft.com/office/drawing/2014/main" id="{842F3DDA-64D8-4B05-AB31-5D95F378D5B4}"/>
              </a:ext>
            </a:extLst>
          </p:cNvPr>
          <p:cNvSpPr txBox="1"/>
          <p:nvPr/>
        </p:nvSpPr>
        <p:spPr>
          <a:xfrm>
            <a:off x="927621" y="5542224"/>
            <a:ext cx="821652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Ade</a:t>
            </a:r>
            <a:r>
              <a:rPr lang="en-GB" sz="2200" b="1">
                <a:latin typeface="Century Gothic"/>
                <a:ea typeface="Century Gothic"/>
                <a:cs typeface="Century Gothic"/>
                <a:sym typeface="Century Gothic"/>
              </a:rPr>
              <a:t>más</a:t>
            </a:r>
            <a:r>
              <a:rPr lang="en-GB" sz="2200">
                <a:latin typeface="Century Gothic"/>
                <a:ea typeface="Century Gothic"/>
                <a:cs typeface="Century Gothic"/>
                <a:sym typeface="Century Gothic"/>
              </a:rPr>
              <a:t>, su</a:t>
            </a:r>
            <a:r>
              <a:rPr lang="en-GB" sz="2200" b="1">
                <a:latin typeface="Century Gothic"/>
                <a:ea typeface="Century Gothic"/>
                <a:cs typeface="Century Gothic"/>
                <a:sym typeface="Century Gothic"/>
              </a:rPr>
              <a:t>bí</a:t>
            </a:r>
            <a:r>
              <a:rPr lang="en-GB" sz="2200">
                <a:latin typeface="Century Gothic"/>
                <a:ea typeface="Century Gothic"/>
                <a:cs typeface="Century Gothic"/>
                <a:sym typeface="Century Gothic"/>
              </a:rPr>
              <a:t> al edificio Bai</a:t>
            </a:r>
            <a:r>
              <a:rPr lang="en-GB" sz="2200" b="1">
                <a:latin typeface="Century Gothic"/>
                <a:ea typeface="Century Gothic"/>
                <a:cs typeface="Century Gothic"/>
                <a:sym typeface="Century Gothic"/>
              </a:rPr>
              <a:t>lén</a:t>
            </a:r>
            <a:r>
              <a:rPr lang="en-GB" sz="2200">
                <a:latin typeface="Century Gothic"/>
                <a:ea typeface="Century Gothic"/>
                <a:cs typeface="Century Gothic"/>
                <a:sym typeface="Century Gothic"/>
              </a:rPr>
              <a:t> porque es muy pecu</a:t>
            </a:r>
            <a:r>
              <a:rPr lang="en-GB" sz="2200" b="1">
                <a:latin typeface="Century Gothic"/>
                <a:ea typeface="Century Gothic"/>
                <a:cs typeface="Century Gothic"/>
                <a:sym typeface="Century Gothic"/>
              </a:rPr>
              <a:t>liar</a:t>
            </a:r>
            <a:r>
              <a:rPr lang="en-GB" sz="2200">
                <a:latin typeface="Century Gothic"/>
                <a:ea typeface="Century Gothic"/>
                <a:cs typeface="Century Gothic"/>
                <a:sym typeface="Century Gothic"/>
              </a:rPr>
              <a:t>.</a:t>
            </a:r>
            <a:endParaRPr/>
          </a:p>
        </p:txBody>
      </p:sp>
      <p:sp>
        <p:nvSpPr>
          <p:cNvPr id="25" name="Google Shape;1015;p36">
            <a:extLst>
              <a:ext uri="{FF2B5EF4-FFF2-40B4-BE49-F238E27FC236}">
                <a16:creationId xmlns:a16="http://schemas.microsoft.com/office/drawing/2014/main" id="{A4CB45FB-FE01-42E8-AB5C-DE04301ECD3F}"/>
              </a:ext>
            </a:extLst>
          </p:cNvPr>
          <p:cNvSpPr txBox="1"/>
          <p:nvPr/>
        </p:nvSpPr>
        <p:spPr>
          <a:xfrm>
            <a:off x="9216573" y="4661005"/>
            <a:ext cx="294360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highlight>
                  <a:srgbClr val="FBF0D5"/>
                </a:highlight>
                <a:latin typeface="Century Gothic"/>
                <a:ea typeface="Century Gothic"/>
                <a:cs typeface="Century Gothic"/>
                <a:sym typeface="Century Gothic"/>
              </a:rPr>
              <a:t>la población = </a:t>
            </a:r>
            <a:endParaRPr sz="2000">
              <a:highlight>
                <a:srgbClr val="FBF0D5"/>
              </a:highlight>
              <a:latin typeface="Century Gothic"/>
              <a:ea typeface="Century Gothic"/>
              <a:cs typeface="Century Gothic"/>
              <a:sym typeface="Century Gothic"/>
            </a:endParaRPr>
          </a:p>
          <a:p>
            <a:pPr marL="0" marR="0" lvl="0" indent="0" algn="l" rtl="0">
              <a:spcBef>
                <a:spcPts val="0"/>
              </a:spcBef>
              <a:spcAft>
                <a:spcPts val="0"/>
              </a:spcAft>
              <a:buNone/>
            </a:pPr>
            <a:r>
              <a:rPr lang="en-GB" sz="2000">
                <a:highlight>
                  <a:srgbClr val="FBF0D5"/>
                </a:highlight>
                <a:latin typeface="Century Gothic"/>
                <a:ea typeface="Century Gothic"/>
                <a:cs typeface="Century Gothic"/>
                <a:sym typeface="Century Gothic"/>
              </a:rPr>
              <a:t>city, town, population</a:t>
            </a:r>
            <a:endParaRPr/>
          </a:p>
        </p:txBody>
      </p:sp>
      <p:sp>
        <p:nvSpPr>
          <p:cNvPr id="26" name="Google Shape;1016;p36">
            <a:extLst>
              <a:ext uri="{FF2B5EF4-FFF2-40B4-BE49-F238E27FC236}">
                <a16:creationId xmlns:a16="http://schemas.microsoft.com/office/drawing/2014/main" id="{A00512A0-6586-4BA8-AE0C-9B3888035CA3}"/>
              </a:ext>
            </a:extLst>
          </p:cNvPr>
          <p:cNvSpPr txBox="1"/>
          <p:nvPr/>
        </p:nvSpPr>
        <p:spPr>
          <a:xfrm>
            <a:off x="9216573" y="5390142"/>
            <a:ext cx="294360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highlight>
                  <a:srgbClr val="FBF0D5"/>
                </a:highlight>
                <a:latin typeface="Century Gothic"/>
                <a:ea typeface="Century Gothic"/>
                <a:cs typeface="Century Gothic"/>
                <a:sym typeface="Century Gothic"/>
              </a:rPr>
              <a:t>el corazón = heart</a:t>
            </a:r>
            <a:endParaRPr/>
          </a:p>
        </p:txBody>
      </p:sp>
      <p:sp>
        <p:nvSpPr>
          <p:cNvPr id="27" name="Google Shape;1017;p36">
            <a:extLst>
              <a:ext uri="{FF2B5EF4-FFF2-40B4-BE49-F238E27FC236}">
                <a16:creationId xmlns:a16="http://schemas.microsoft.com/office/drawing/2014/main" id="{BC23FC80-0E11-4009-BE42-B4781F22AEA1}"/>
              </a:ext>
            </a:extLst>
          </p:cNvPr>
          <p:cNvSpPr txBox="1"/>
          <p:nvPr/>
        </p:nvSpPr>
        <p:spPr>
          <a:xfrm>
            <a:off x="985823" y="2913998"/>
            <a:ext cx="888300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Bilbao es un destino internacio</a:t>
            </a:r>
            <a:r>
              <a:rPr lang="en-GB" sz="2200" b="1">
                <a:latin typeface="Century Gothic"/>
                <a:ea typeface="Century Gothic"/>
                <a:cs typeface="Century Gothic"/>
                <a:sym typeface="Century Gothic"/>
              </a:rPr>
              <a:t>nal</a:t>
            </a:r>
            <a:r>
              <a:rPr lang="en-GB" sz="2200">
                <a:latin typeface="Century Gothic"/>
                <a:ea typeface="Century Gothic"/>
                <a:cs typeface="Century Gothic"/>
                <a:sym typeface="Century Gothic"/>
              </a:rPr>
              <a:t> sin </a:t>
            </a:r>
            <a:r>
              <a:rPr lang="en-GB" sz="2200" b="1">
                <a:latin typeface="Century Gothic"/>
                <a:ea typeface="Century Gothic"/>
                <a:cs typeface="Century Gothic"/>
                <a:sym typeface="Century Gothic"/>
              </a:rPr>
              <a:t>comparacion</a:t>
            </a:r>
            <a:r>
              <a:rPr lang="en-GB" sz="2200">
                <a:latin typeface="Century Gothic"/>
                <a:ea typeface="Century Gothic"/>
                <a:cs typeface="Century Gothic"/>
                <a:sym typeface="Century Gothic"/>
              </a:rPr>
              <a:t>.</a:t>
            </a:r>
            <a:endParaRPr sz="2200">
              <a:latin typeface="Century Gothic"/>
              <a:ea typeface="Century Gothic"/>
              <a:cs typeface="Century Gothic"/>
              <a:sym typeface="Century Gothic"/>
            </a:endParaRPr>
          </a:p>
        </p:txBody>
      </p:sp>
      <p:sp>
        <p:nvSpPr>
          <p:cNvPr id="28" name="Google Shape;1018;p36">
            <a:extLst>
              <a:ext uri="{FF2B5EF4-FFF2-40B4-BE49-F238E27FC236}">
                <a16:creationId xmlns:a16="http://schemas.microsoft.com/office/drawing/2014/main" id="{8C819F84-65A3-4522-B8B2-797C2E19FA2C}"/>
              </a:ext>
            </a:extLst>
          </p:cNvPr>
          <p:cNvSpPr/>
          <p:nvPr/>
        </p:nvSpPr>
        <p:spPr>
          <a:xfrm>
            <a:off x="4597990" y="1541297"/>
            <a:ext cx="4756500" cy="3260400"/>
          </a:xfrm>
          <a:prstGeom prst="wedgeRoundRectCallout">
            <a:avLst>
              <a:gd name="adj1" fmla="val 22497"/>
              <a:gd name="adj2" fmla="val 55822"/>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El pacharán es una bebida      alcohólica típica en el norte de España.</a:t>
            </a:r>
            <a:endParaRPr/>
          </a:p>
        </p:txBody>
      </p:sp>
      <p:pic>
        <p:nvPicPr>
          <p:cNvPr id="29" name="Google Shape;1019;p36">
            <a:extLst>
              <a:ext uri="{FF2B5EF4-FFF2-40B4-BE49-F238E27FC236}">
                <a16:creationId xmlns:a16="http://schemas.microsoft.com/office/drawing/2014/main" id="{067343B0-4A15-4924-93C1-CE72F7B7A003}"/>
              </a:ext>
            </a:extLst>
          </p:cNvPr>
          <p:cNvPicPr preferRelativeResize="0"/>
          <p:nvPr/>
        </p:nvPicPr>
        <p:blipFill rotWithShape="1">
          <a:blip r:embed="rId13">
            <a:alphaModFix/>
          </a:blip>
          <a:srcRect/>
          <a:stretch/>
        </p:blipFill>
        <p:spPr>
          <a:xfrm>
            <a:off x="6415730" y="1660096"/>
            <a:ext cx="1317477" cy="1976214"/>
          </a:xfrm>
          <a:prstGeom prst="rect">
            <a:avLst/>
          </a:prstGeom>
          <a:noFill/>
          <a:ln>
            <a:noFill/>
          </a:ln>
        </p:spPr>
      </p:pic>
    </p:spTree>
    <p:extLst>
      <p:ext uri="{BB962C8B-B14F-4D97-AF65-F5344CB8AC3E}">
        <p14:creationId xmlns:p14="http://schemas.microsoft.com/office/powerpoint/2010/main" val="328205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1"/>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1"/>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1"/>
                                          </p:stCondLst>
                                        </p:cTn>
                                        <p:tgtEl>
                                          <p:spTgt spid="11"/>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1"/>
                                          </p:stCondLst>
                                        </p:cTn>
                                        <p:tgtEl>
                                          <p:spTgt spid="29"/>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1"/>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1"/>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7">
            <a:extLst>
              <a:ext uri="{FF2B5EF4-FFF2-40B4-BE49-F238E27FC236}">
                <a16:creationId xmlns:a16="http://schemas.microsoft.com/office/drawing/2014/main" id="{ABDF4196-4475-4B33-AA00-45AFD9FA80A1}"/>
              </a:ext>
            </a:extLst>
          </p:cNvPr>
          <p:cNvGraphicFramePr>
            <a:graphicFrameLocks noGrp="1"/>
          </p:cNvGraphicFramePr>
          <p:nvPr/>
        </p:nvGraphicFramePr>
        <p:xfrm>
          <a:off x="269546" y="1038268"/>
          <a:ext cx="3578066" cy="5190218"/>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435338">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bl>
          </a:graphicData>
        </a:graphic>
      </p:graphicFrame>
      <p:pic>
        <p:nvPicPr>
          <p:cNvPr id="10" name="Graphic 9" descr="Teacher">
            <a:extLst>
              <a:ext uri="{FF2B5EF4-FFF2-40B4-BE49-F238E27FC236}">
                <a16:creationId xmlns:a16="http://schemas.microsoft.com/office/drawing/2014/main" id="{E7415F45-91BF-48DE-93D9-C75D6F51E3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88677" y="716680"/>
            <a:ext cx="914400" cy="914400"/>
          </a:xfrm>
          <a:prstGeom prst="rect">
            <a:avLst/>
          </a:prstGeom>
        </p:spPr>
      </p:pic>
      <p:sp>
        <p:nvSpPr>
          <p:cNvPr id="3" name="Title 2">
            <a:extLst>
              <a:ext uri="{FF2B5EF4-FFF2-40B4-BE49-F238E27FC236}">
                <a16:creationId xmlns:a16="http://schemas.microsoft.com/office/drawing/2014/main" id="{F6DD82CE-F331-4F5F-918B-1327729F8F9A}"/>
              </a:ext>
            </a:extLst>
          </p:cNvPr>
          <p:cNvSpPr>
            <a:spLocks noGrp="1"/>
          </p:cNvSpPr>
          <p:nvPr>
            <p:ph type="title"/>
          </p:nvPr>
        </p:nvSpPr>
        <p:spPr/>
        <p:txBody>
          <a:bodyPr/>
          <a:lstStyle/>
          <a:p>
            <a:r>
              <a:rPr lang="en-GB" dirty="0"/>
              <a:t>Un email de Daniel</a:t>
            </a:r>
          </a:p>
        </p:txBody>
      </p:sp>
      <p:sp>
        <p:nvSpPr>
          <p:cNvPr id="11" name="Speech Bubble: Rectangle with Corners Rounded 10">
            <a:extLst>
              <a:ext uri="{FF2B5EF4-FFF2-40B4-BE49-F238E27FC236}">
                <a16:creationId xmlns:a16="http://schemas.microsoft.com/office/drawing/2014/main" id="{1EEDBAFF-7DCE-4B1F-BC80-78D443E2310F}"/>
              </a:ext>
            </a:extLst>
          </p:cNvPr>
          <p:cNvSpPr/>
          <p:nvPr/>
        </p:nvSpPr>
        <p:spPr>
          <a:xfrm>
            <a:off x="4803077" y="868692"/>
            <a:ext cx="3205388" cy="518040"/>
          </a:xfrm>
          <a:prstGeom prst="wedgeRoundRectCallout">
            <a:avLst>
              <a:gd name="adj1" fmla="val -54991"/>
              <a:gd name="adj2" fmla="val -758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Escribe un </a:t>
            </a:r>
            <a:r>
              <a:rPr kumimoji="0" lang="en-GB" sz="24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mensaje</a:t>
            </a: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a:t>
            </a:r>
          </a:p>
        </p:txBody>
      </p:sp>
      <p:sp>
        <p:nvSpPr>
          <p:cNvPr id="12" name="Rounded Rectangle 11">
            <a:extLst>
              <a:ext uri="{FF2B5EF4-FFF2-40B4-BE49-F238E27FC236}">
                <a16:creationId xmlns:a16="http://schemas.microsoft.com/office/drawing/2014/main" id="{1CD6BF96-E7EF-4CE4-9FE6-9B4328A1F1BA}"/>
              </a:ext>
            </a:extLst>
          </p:cNvPr>
          <p:cNvSpPr/>
          <p:nvPr/>
        </p:nvSpPr>
        <p:spPr>
          <a:xfrm>
            <a:off x="10801350" y="258166"/>
            <a:ext cx="112679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A picture containing green, screenshot&#10;&#10;Description automatically generated">
            <a:extLst>
              <a:ext uri="{FF2B5EF4-FFF2-40B4-BE49-F238E27FC236}">
                <a16:creationId xmlns:a16="http://schemas.microsoft.com/office/drawing/2014/main" id="{9368B9DB-A6E7-4FD8-B539-E7A4A771AFD9}"/>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b="30170"/>
          <a:stretch/>
        </p:blipFill>
        <p:spPr>
          <a:xfrm>
            <a:off x="2130758" y="1465600"/>
            <a:ext cx="6188015" cy="4781904"/>
          </a:xfrm>
          <a:prstGeom prst="rect">
            <a:avLst/>
          </a:prstGeom>
        </p:spPr>
      </p:pic>
      <p:pic>
        <p:nvPicPr>
          <p:cNvPr id="21" name="Graphic 20" descr="Pencil with solid fill">
            <a:extLst>
              <a:ext uri="{FF2B5EF4-FFF2-40B4-BE49-F238E27FC236}">
                <a16:creationId xmlns:a16="http://schemas.microsoft.com/office/drawing/2014/main" id="{C589CA9D-BE79-458A-B58B-8CBC10D4AF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71" y="963486"/>
            <a:ext cx="552151" cy="552151"/>
          </a:xfrm>
          <a:prstGeom prst="rect">
            <a:avLst/>
          </a:prstGeom>
        </p:spPr>
      </p:pic>
      <p:sp>
        <p:nvSpPr>
          <p:cNvPr id="22" name="TextBox 21">
            <a:extLst>
              <a:ext uri="{FF2B5EF4-FFF2-40B4-BE49-F238E27FC236}">
                <a16:creationId xmlns:a16="http://schemas.microsoft.com/office/drawing/2014/main" id="{F34A1A95-63D8-487A-A1FF-A7DFF576ADD9}"/>
              </a:ext>
            </a:extLst>
          </p:cNvPr>
          <p:cNvSpPr txBox="1"/>
          <p:nvPr/>
        </p:nvSpPr>
        <p:spPr>
          <a:xfrm>
            <a:off x="2785292" y="1493719"/>
            <a:ext cx="38166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Calibri" panose="020F0502020204030204" pitchFamily="34" charset="0"/>
                <a:cs typeface="Cavolini" panose="03000502040302020204" pitchFamily="66" charset="0"/>
              </a:rPr>
              <a:t>Hello, I’m Daniel. </a:t>
            </a:r>
            <a:endPar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23" name="TextBox 22">
            <a:extLst>
              <a:ext uri="{FF2B5EF4-FFF2-40B4-BE49-F238E27FC236}">
                <a16:creationId xmlns:a16="http://schemas.microsoft.com/office/drawing/2014/main" id="{74CF9D7F-93CD-4F4A-8A62-184F57AD5F2B}"/>
              </a:ext>
            </a:extLst>
          </p:cNvPr>
          <p:cNvSpPr txBox="1"/>
          <p:nvPr/>
        </p:nvSpPr>
        <p:spPr>
          <a:xfrm>
            <a:off x="2704270" y="1870487"/>
            <a:ext cx="57636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I spent the summer holidays in the north of Spain with my sister.</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24" name="TextBox 23">
            <a:extLst>
              <a:ext uri="{FF2B5EF4-FFF2-40B4-BE49-F238E27FC236}">
                <a16:creationId xmlns:a16="http://schemas.microsoft.com/office/drawing/2014/main" id="{CF601F8D-33A4-403D-9344-ED95837D7A40}"/>
              </a:ext>
            </a:extLst>
          </p:cNvPr>
          <p:cNvSpPr txBox="1"/>
          <p:nvPr/>
        </p:nvSpPr>
        <p:spPr>
          <a:xfrm>
            <a:off x="2799327" y="2481672"/>
            <a:ext cx="42594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I caught a train in order to get there.</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29" name="TextBox 28">
            <a:extLst>
              <a:ext uri="{FF2B5EF4-FFF2-40B4-BE49-F238E27FC236}">
                <a16:creationId xmlns:a16="http://schemas.microsoft.com/office/drawing/2014/main" id="{5F3F551A-257A-4BB2-8000-4819DA6FC6F2}"/>
              </a:ext>
            </a:extLst>
          </p:cNvPr>
          <p:cNvSpPr txBox="1"/>
          <p:nvPr/>
        </p:nvSpPr>
        <p:spPr>
          <a:xfrm>
            <a:off x="4372115" y="138988"/>
            <a:ext cx="67846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Daniel writes to you in English about his summer holiday. Write back.</a:t>
            </a:r>
          </a:p>
        </p:txBody>
      </p:sp>
      <p:pic>
        <p:nvPicPr>
          <p:cNvPr id="15" name="Picture 14" descr="A cartoon of a child's face&#10;&#10;Description automatically generated">
            <a:extLst>
              <a:ext uri="{FF2B5EF4-FFF2-40B4-BE49-F238E27FC236}">
                <a16:creationId xmlns:a16="http://schemas.microsoft.com/office/drawing/2014/main" id="{882A91C6-2FE1-4508-B970-1EFA7C1585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1130" y="1140700"/>
            <a:ext cx="914400" cy="914400"/>
          </a:xfrm>
          <a:prstGeom prst="rect">
            <a:avLst/>
          </a:prstGeom>
        </p:spPr>
      </p:pic>
      <p:sp>
        <p:nvSpPr>
          <p:cNvPr id="30" name="TextBox 29">
            <a:extLst>
              <a:ext uri="{FF2B5EF4-FFF2-40B4-BE49-F238E27FC236}">
                <a16:creationId xmlns:a16="http://schemas.microsoft.com/office/drawing/2014/main" id="{A3B4AB47-6509-4A3F-AEF1-A2B8B8DADC9A}"/>
              </a:ext>
            </a:extLst>
          </p:cNvPr>
          <p:cNvSpPr txBox="1"/>
          <p:nvPr/>
        </p:nvSpPr>
        <p:spPr>
          <a:xfrm>
            <a:off x="2824944" y="3103943"/>
            <a:ext cx="53106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The place is beautiful, with beaches and lots of nature.</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31" name="TextBox 30">
            <a:extLst>
              <a:ext uri="{FF2B5EF4-FFF2-40B4-BE49-F238E27FC236}">
                <a16:creationId xmlns:a16="http://schemas.microsoft.com/office/drawing/2014/main" id="{8A2F64EB-3CDB-4F8D-A1F9-030A1008DC97}"/>
              </a:ext>
            </a:extLst>
          </p:cNvPr>
          <p:cNvSpPr txBox="1"/>
          <p:nvPr/>
        </p:nvSpPr>
        <p:spPr>
          <a:xfrm>
            <a:off x="2785292" y="3806286"/>
            <a:ext cx="59781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I decided to go to the beach every morning and discover the area in the afternoon.</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32" name="TextBox 31">
            <a:extLst>
              <a:ext uri="{FF2B5EF4-FFF2-40B4-BE49-F238E27FC236}">
                <a16:creationId xmlns:a16="http://schemas.microsoft.com/office/drawing/2014/main" id="{5F03696B-EB1A-40D2-9D52-D81DED453E1F}"/>
              </a:ext>
            </a:extLst>
          </p:cNvPr>
          <p:cNvSpPr txBox="1"/>
          <p:nvPr/>
        </p:nvSpPr>
        <p:spPr>
          <a:xfrm>
            <a:off x="2717809" y="4821949"/>
            <a:ext cx="567554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One day in the holidays, I went out to the </a:t>
            </a:r>
            <a:r>
              <a:rPr kumimoji="0" lang="en-US" sz="2000" b="0" i="0" u="none" strike="noStrike" kern="1200" cap="none" spc="0" normalizeH="0" baseline="0" noProof="0" dirty="0" err="1">
                <a:ln>
                  <a:noFill/>
                </a:ln>
                <a:solidFill>
                  <a:srgbClr val="3A3838"/>
                </a:solidFill>
                <a:effectLst/>
                <a:uLnTx/>
                <a:uFillTx/>
                <a:latin typeface="Cavolini" panose="03000502040302020204" pitchFamily="66" charset="0"/>
                <a:ea typeface="+mn-ea"/>
                <a:cs typeface="Cavolini" panose="03000502040302020204" pitchFamily="66" charset="0"/>
              </a:rPr>
              <a:t>centre</a:t>
            </a: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 I picked up the tickets for a concert in the square and I went with Lucía.  It was amazing! </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19" name="Speech Bubble: Rectangle with Corners Rounded 18">
            <a:extLst>
              <a:ext uri="{FF2B5EF4-FFF2-40B4-BE49-F238E27FC236}">
                <a16:creationId xmlns:a16="http://schemas.microsoft.com/office/drawing/2014/main" id="{43EB738C-F973-45DB-BA3F-5B4CB3147EF8}"/>
              </a:ext>
            </a:extLst>
          </p:cNvPr>
          <p:cNvSpPr/>
          <p:nvPr/>
        </p:nvSpPr>
        <p:spPr>
          <a:xfrm>
            <a:off x="8135617" y="876265"/>
            <a:ext cx="3992378" cy="1351565"/>
          </a:xfrm>
          <a:prstGeom prst="wedgeRoundRectCallout">
            <a:avLst>
              <a:gd name="adj1" fmla="val -56655"/>
              <a:gd name="adj2" fmla="val -19669"/>
              <a:gd name="adj3" fmla="val 16667"/>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a:ea typeface="+mn-ea"/>
              <a:cs typeface="+mn-cs"/>
            </a:endParaRPr>
          </a:p>
        </p:txBody>
      </p:sp>
      <p:sp>
        <p:nvSpPr>
          <p:cNvPr id="20" name="Google Shape;108;p3">
            <a:extLst>
              <a:ext uri="{FF2B5EF4-FFF2-40B4-BE49-F238E27FC236}">
                <a16:creationId xmlns:a16="http://schemas.microsoft.com/office/drawing/2014/main" id="{7E4961CA-01A7-40A0-9B2E-E0E2D1123B38}"/>
              </a:ext>
            </a:extLst>
          </p:cNvPr>
          <p:cNvSpPr txBox="1"/>
          <p:nvPr/>
        </p:nvSpPr>
        <p:spPr>
          <a:xfrm>
            <a:off x="8237463" y="904431"/>
            <a:ext cx="3890532"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Just have a go! Write any of these English words or sentences in Spanish or </a:t>
            </a:r>
            <a:b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b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use your own ideas.</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1" name="Picture 40" descr="A magnifying glass with a black background&#10;&#10;Description automatically generated with medium confidence">
            <a:extLst>
              <a:ext uri="{FF2B5EF4-FFF2-40B4-BE49-F238E27FC236}">
                <a16:creationId xmlns:a16="http://schemas.microsoft.com/office/drawing/2014/main" id="{36588ED2-24B5-421B-A46D-435D79FAD8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40586" y="1395116"/>
            <a:ext cx="808366" cy="740160"/>
          </a:xfrm>
          <a:prstGeom prst="rect">
            <a:avLst/>
          </a:prstGeom>
        </p:spPr>
      </p:pic>
      <p:sp>
        <p:nvSpPr>
          <p:cNvPr id="46" name="TextBox 45">
            <a:extLst>
              <a:ext uri="{FF2B5EF4-FFF2-40B4-BE49-F238E27FC236}">
                <a16:creationId xmlns:a16="http://schemas.microsoft.com/office/drawing/2014/main" id="{12CAB21A-EED1-445C-97CE-1B4A5E5FF8A2}"/>
              </a:ext>
            </a:extLst>
          </p:cNvPr>
          <p:cNvSpPr txBox="1"/>
          <p:nvPr/>
        </p:nvSpPr>
        <p:spPr>
          <a:xfrm>
            <a:off x="2642505" y="6028431"/>
            <a:ext cx="5675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What about you?</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2" name="TextBox 1">
            <a:extLst>
              <a:ext uri="{FF2B5EF4-FFF2-40B4-BE49-F238E27FC236}">
                <a16:creationId xmlns:a16="http://schemas.microsoft.com/office/drawing/2014/main" id="{1EA8B74C-7587-4BD4-8CC3-09553F620F6F}"/>
              </a:ext>
            </a:extLst>
          </p:cNvPr>
          <p:cNvSpPr txBox="1"/>
          <p:nvPr/>
        </p:nvSpPr>
        <p:spPr>
          <a:xfrm>
            <a:off x="8344390" y="2318462"/>
            <a:ext cx="3578064"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Mention: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where you spent the summer holidays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what transport you took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what the place is like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what you did there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solidFill>
                  <a:srgbClr val="3A3838"/>
                </a:solidFill>
                <a:latin typeface="Century Gothic"/>
              </a:rPr>
              <a:t>one event on one particular day</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7FBDEA3C-F961-4784-AB29-6FD67F5AE13D}"/>
              </a:ext>
            </a:extLst>
          </p:cNvPr>
          <p:cNvSpPr/>
          <p:nvPr/>
        </p:nvSpPr>
        <p:spPr>
          <a:xfrm>
            <a:off x="112037" y="2482432"/>
            <a:ext cx="2490099" cy="1091912"/>
          </a:xfrm>
          <a:prstGeom prst="wedgeRoundRectCallout">
            <a:avLst>
              <a:gd name="adj1" fmla="val 59526"/>
              <a:gd name="adj2" fmla="val -22643"/>
              <a:gd name="adj3" fmla="val 16667"/>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Instead of ‘get’ we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arrive</a:t>
            </a:r>
            <a:r>
              <a:rPr kumimoji="0" lang="en-GB" sz="200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there in Spanish.</a:t>
            </a:r>
          </a:p>
        </p:txBody>
      </p:sp>
      <p:sp>
        <p:nvSpPr>
          <p:cNvPr id="27" name="Speech Bubble: Rectangle with Corners Rounded 26">
            <a:extLst>
              <a:ext uri="{FF2B5EF4-FFF2-40B4-BE49-F238E27FC236}">
                <a16:creationId xmlns:a16="http://schemas.microsoft.com/office/drawing/2014/main" id="{354C2499-73CB-4C03-8DDC-31C3D4226C98}"/>
              </a:ext>
            </a:extLst>
          </p:cNvPr>
          <p:cNvSpPr/>
          <p:nvPr/>
        </p:nvSpPr>
        <p:spPr>
          <a:xfrm>
            <a:off x="123451" y="3806286"/>
            <a:ext cx="2490099" cy="1323439"/>
          </a:xfrm>
          <a:prstGeom prst="wedgeRoundRectCallout">
            <a:avLst>
              <a:gd name="adj1" fmla="val 58378"/>
              <a:gd name="adj2" fmla="val -35598"/>
              <a:gd name="adj3" fmla="val 16667"/>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With two verbs together, the 2</a:t>
            </a:r>
            <a:r>
              <a:rPr kumimoji="0" lang="en-GB" sz="2000" b="0" i="0" u="none" strike="noStrike" kern="1200" cap="none" spc="0" normalizeH="0" baseline="30000" noProof="0" dirty="0">
                <a:ln>
                  <a:noFill/>
                </a:ln>
                <a:solidFill>
                  <a:prstClr val="white"/>
                </a:solidFill>
                <a:effectLst/>
                <a:uLnTx/>
                <a:uFillTx/>
                <a:latin typeface="Century Gothic"/>
                <a:ea typeface="+mn-ea"/>
                <a:cs typeface="+mn-cs"/>
              </a:rPr>
              <a:t>nd</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verb is an infinitive.</a:t>
            </a:r>
          </a:p>
        </p:txBody>
      </p:sp>
      <p:sp>
        <p:nvSpPr>
          <p:cNvPr id="25" name="TextBox 24">
            <a:extLst>
              <a:ext uri="{FF2B5EF4-FFF2-40B4-BE49-F238E27FC236}">
                <a16:creationId xmlns:a16="http://schemas.microsoft.com/office/drawing/2014/main" id="{1D59B8FB-EFFE-4A24-8F49-22A5B24E247E}"/>
              </a:ext>
            </a:extLst>
          </p:cNvPr>
          <p:cNvSpPr txBox="1"/>
          <p:nvPr/>
        </p:nvSpPr>
        <p:spPr>
          <a:xfrm>
            <a:off x="8491942" y="5222058"/>
            <a:ext cx="3578064" cy="92333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Write 1 sentence for bullets 1-3 and at least two sentences for the bullets 4 &amp; 5.</a:t>
            </a:r>
          </a:p>
        </p:txBody>
      </p:sp>
    </p:spTree>
    <p:extLst>
      <p:ext uri="{BB962C8B-B14F-4D97-AF65-F5344CB8AC3E}">
        <p14:creationId xmlns:p14="http://schemas.microsoft.com/office/powerpoint/2010/main" val="3536112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black rectangle with a diagonal line&#10;&#10;Description automatically generated">
            <a:extLst>
              <a:ext uri="{FF2B5EF4-FFF2-40B4-BE49-F238E27FC236}">
                <a16:creationId xmlns:a16="http://schemas.microsoft.com/office/drawing/2014/main" id="{0937741B-6A4C-46F4-B840-248EB8047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783" y="1753975"/>
            <a:ext cx="2277726" cy="2251885"/>
          </a:xfrm>
          <a:prstGeom prst="rect">
            <a:avLst/>
          </a:prstGeom>
        </p:spPr>
      </p:pic>
      <p:sp>
        <p:nvSpPr>
          <p:cNvPr id="2" name="Title 1"/>
          <p:cNvSpPr>
            <a:spLocks noGrp="1"/>
          </p:cNvSpPr>
          <p:nvPr>
            <p:ph type="title"/>
          </p:nvPr>
        </p:nvSpPr>
        <p:spPr>
          <a:xfrm>
            <a:off x="0" y="213557"/>
            <a:ext cx="2703443" cy="647577"/>
          </a:xfrm>
        </p:spPr>
        <p:txBody>
          <a:bodyPr>
            <a:noAutofit/>
          </a:bodyPr>
          <a:lstStyle/>
          <a:p>
            <a:r>
              <a:rPr lang="en-GB" sz="2800" b="1" dirty="0">
                <a:solidFill>
                  <a:schemeClr val="bg1"/>
                </a:solidFill>
              </a:rPr>
              <a:t>Un </a:t>
            </a:r>
            <a:r>
              <a:rPr lang="en-GB" sz="2800" b="1" dirty="0" err="1">
                <a:solidFill>
                  <a:schemeClr val="bg1"/>
                </a:solidFill>
              </a:rPr>
              <a:t>diálogo</a:t>
            </a:r>
            <a:br>
              <a:rPr lang="en-GB" sz="2800" b="1" dirty="0">
                <a:solidFill>
                  <a:schemeClr val="bg1"/>
                </a:solidFill>
              </a:rPr>
            </a:br>
            <a:endParaRPr lang="en-GB" sz="2800" dirty="0"/>
          </a:p>
        </p:txBody>
      </p:sp>
      <p:sp>
        <p:nvSpPr>
          <p:cNvPr id="4"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7982228" y="247046"/>
            <a:ext cx="3975099" cy="452201"/>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2"/>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bg2"/>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bg2"/>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endParaRPr>
          </a:p>
        </p:txBody>
      </p:sp>
      <p:sp>
        <p:nvSpPr>
          <p:cNvPr id="44" name="Content Placeholder 3">
            <a:extLst>
              <a:ext uri="{FF2B5EF4-FFF2-40B4-BE49-F238E27FC236}">
                <a16:creationId xmlns:a16="http://schemas.microsoft.com/office/drawing/2014/main" id="{3AED5143-C7AB-4189-B97D-52AF3273F06C}"/>
              </a:ext>
            </a:extLst>
          </p:cNvPr>
          <p:cNvSpPr txBox="1">
            <a:spLocks/>
          </p:cNvSpPr>
          <p:nvPr/>
        </p:nvSpPr>
        <p:spPr>
          <a:xfrm>
            <a:off x="-10708" y="1402381"/>
            <a:ext cx="4756488" cy="3069608"/>
          </a:xfrm>
          <a:prstGeom prst="rect">
            <a:avLst/>
          </a:prstGeom>
          <a:solidFill>
            <a:schemeClr val="accent4">
              <a:lumMod val="20000"/>
              <a:lumOff val="80000"/>
            </a:schemeClr>
          </a:solidFill>
          <a:ln>
            <a:solidFill>
              <a:schemeClr val="tx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Say hello. Ask: how are you?</a:t>
            </a:r>
          </a:p>
          <a:p>
            <a:pPr marR="0" lvl="0" algn="l" defTabSz="914400" rtl="0" eaLnBrk="1" fontAlgn="auto" latinLnBrk="0" hangingPunct="1">
              <a:lnSpc>
                <a:spcPct val="90000"/>
              </a:lnSpc>
              <a:spcBef>
                <a:spcPts val="1000"/>
              </a:spcBef>
              <a:spcAft>
                <a:spcPts val="0"/>
              </a:spcAft>
              <a:buClrTx/>
              <a:buSzTx/>
              <a:tabLst/>
              <a:defRPr/>
            </a:pPr>
            <a:r>
              <a:rPr lang="en-GB" dirty="0"/>
              <a:t>3.</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Ask: Where did you spend the holidays?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5. Ask: What is the place like?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7. Ask: What did you do?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9. Ask: How was it/did it go?</a:t>
            </a:r>
          </a:p>
        </p:txBody>
      </p:sp>
      <p:sp>
        <p:nvSpPr>
          <p:cNvPr id="45" name="Content Placeholder 5">
            <a:extLst>
              <a:ext uri="{FF2B5EF4-FFF2-40B4-BE49-F238E27FC236}">
                <a16:creationId xmlns:a16="http://schemas.microsoft.com/office/drawing/2014/main" id="{C27BEA75-5419-468E-A9EC-35A7516CBA81}"/>
              </a:ext>
            </a:extLst>
          </p:cNvPr>
          <p:cNvSpPr txBox="1">
            <a:spLocks/>
          </p:cNvSpPr>
          <p:nvPr/>
        </p:nvSpPr>
        <p:spPr>
          <a:xfrm>
            <a:off x="7435513" y="1405078"/>
            <a:ext cx="4756487" cy="3066911"/>
          </a:xfrm>
          <a:prstGeom prst="rect">
            <a:avLst/>
          </a:prstGeom>
          <a:solidFill>
            <a:schemeClr val="accent1">
              <a:lumMod val="20000"/>
              <a:lumOff val="80000"/>
            </a:schemeClr>
          </a:solidFill>
          <a:ln>
            <a:solidFill>
              <a:schemeClr val="tx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 Greet your partner and respond to the question.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 </a:t>
            </a:r>
            <a:r>
              <a:rPr lang="en-GB" dirty="0">
                <a:solidFill>
                  <a:schemeClr val="tx1"/>
                </a:solidFill>
              </a:rPr>
              <a:t>Reply: I spent the holidays in…</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 Reply: The place is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 Say: I … and I also…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10. Say: it was/went …</a:t>
            </a:r>
          </a:p>
        </p:txBody>
      </p:sp>
      <p:pic>
        <p:nvPicPr>
          <p:cNvPr id="49" name="Graphic 48" descr="Teacher">
            <a:extLst>
              <a:ext uri="{FF2B5EF4-FFF2-40B4-BE49-F238E27FC236}">
                <a16:creationId xmlns:a16="http://schemas.microsoft.com/office/drawing/2014/main" id="{76BE9FB8-4857-4A14-91B8-401037338D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288" y="5455619"/>
            <a:ext cx="914400" cy="914400"/>
          </a:xfrm>
          <a:prstGeom prst="rect">
            <a:avLst/>
          </a:prstGeom>
        </p:spPr>
      </p:pic>
      <p:sp>
        <p:nvSpPr>
          <p:cNvPr id="50" name="Speech Bubble: Rectangle with Corners Rounded 49">
            <a:hlinkClick r:id="" action="ppaction://noaction">
              <a:snd r:embed="rId6" name="T1_W6F_4.1.wav"/>
            </a:hlinkClick>
            <a:extLst>
              <a:ext uri="{FF2B5EF4-FFF2-40B4-BE49-F238E27FC236}">
                <a16:creationId xmlns:a16="http://schemas.microsoft.com/office/drawing/2014/main" id="{291F0EC8-4A5D-4124-9D9A-4CAA7CCF7B12}"/>
              </a:ext>
            </a:extLst>
          </p:cNvPr>
          <p:cNvSpPr/>
          <p:nvPr/>
        </p:nvSpPr>
        <p:spPr>
          <a:xfrm>
            <a:off x="1076969" y="5623477"/>
            <a:ext cx="1824602" cy="518040"/>
          </a:xfrm>
          <a:prstGeom prst="wedgeRoundRectCallout">
            <a:avLst>
              <a:gd name="adj1" fmla="val -58641"/>
              <a:gd name="adj2" fmla="val -4328"/>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Otra</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vez</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p>
        </p:txBody>
      </p:sp>
      <p:pic>
        <p:nvPicPr>
          <p:cNvPr id="47" name="Picture 46" descr="A blue circular arrows in a circle&#10;&#10;Description automatically generated">
            <a:extLst>
              <a:ext uri="{FF2B5EF4-FFF2-40B4-BE49-F238E27FC236}">
                <a16:creationId xmlns:a16="http://schemas.microsoft.com/office/drawing/2014/main" id="{4C1C6BA2-0CFB-492E-85ED-CE3E08E6EA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3443" y="5524374"/>
            <a:ext cx="718490" cy="716245"/>
          </a:xfrm>
          <a:prstGeom prst="rect">
            <a:avLst/>
          </a:prstGeom>
        </p:spPr>
      </p:pic>
      <p:sp>
        <p:nvSpPr>
          <p:cNvPr id="51" name="Arrow: Curved Right 50">
            <a:extLst>
              <a:ext uri="{FF2B5EF4-FFF2-40B4-BE49-F238E27FC236}">
                <a16:creationId xmlns:a16="http://schemas.microsoft.com/office/drawing/2014/main" id="{56851197-4AAB-4C9D-9F36-48D5011742B0}"/>
              </a:ext>
            </a:extLst>
          </p:cNvPr>
          <p:cNvSpPr/>
          <p:nvPr/>
        </p:nvSpPr>
        <p:spPr>
          <a:xfrm>
            <a:off x="5378824" y="2994212"/>
            <a:ext cx="563005" cy="663388"/>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52" name="Arrow: Curved Right 51">
            <a:extLst>
              <a:ext uri="{FF2B5EF4-FFF2-40B4-BE49-F238E27FC236}">
                <a16:creationId xmlns:a16="http://schemas.microsoft.com/office/drawing/2014/main" id="{308C6694-B87A-4ED4-BC94-FC256D500DDF}"/>
              </a:ext>
            </a:extLst>
          </p:cNvPr>
          <p:cNvSpPr/>
          <p:nvPr/>
        </p:nvSpPr>
        <p:spPr>
          <a:xfrm rot="10800000">
            <a:off x="6197419" y="2139208"/>
            <a:ext cx="563005" cy="663388"/>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pic>
        <p:nvPicPr>
          <p:cNvPr id="6" name="Picture 5" descr="A blue and white person with a letter&#10;&#10;Description automatically generated">
            <a:extLst>
              <a:ext uri="{FF2B5EF4-FFF2-40B4-BE49-F238E27FC236}">
                <a16:creationId xmlns:a16="http://schemas.microsoft.com/office/drawing/2014/main" id="{2B92B996-0ECC-4E45-87D1-A5E518137C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4060" y="1751741"/>
            <a:ext cx="1233088" cy="1331736"/>
          </a:xfrm>
          <a:prstGeom prst="rect">
            <a:avLst/>
          </a:prstGeom>
        </p:spPr>
      </p:pic>
      <p:pic>
        <p:nvPicPr>
          <p:cNvPr id="8" name="Picture 7" descr="A blue and white person with a white b on a black background&#10;&#10;Description automatically generated">
            <a:extLst>
              <a:ext uri="{FF2B5EF4-FFF2-40B4-BE49-F238E27FC236}">
                <a16:creationId xmlns:a16="http://schemas.microsoft.com/office/drawing/2014/main" id="{71E52CF8-02C6-4852-ABB6-34446959C8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2487" y="2814690"/>
            <a:ext cx="1251684" cy="1393542"/>
          </a:xfrm>
          <a:prstGeom prst="rect">
            <a:avLst/>
          </a:prstGeom>
        </p:spPr>
      </p:pic>
      <p:pic>
        <p:nvPicPr>
          <p:cNvPr id="10" name="Picture 9" descr="A yellow and blue oval shaped objects&#10;&#10;Description automatically generated with medium confidence">
            <a:extLst>
              <a:ext uri="{FF2B5EF4-FFF2-40B4-BE49-F238E27FC236}">
                <a16:creationId xmlns:a16="http://schemas.microsoft.com/office/drawing/2014/main" id="{E4D9A889-5B00-493D-BD14-10AD2A5581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2608" y="38945"/>
            <a:ext cx="1864840" cy="1219212"/>
          </a:xfrm>
          <a:prstGeom prst="rect">
            <a:avLst/>
          </a:prstGeom>
        </p:spPr>
      </p:pic>
      <p:sp>
        <p:nvSpPr>
          <p:cNvPr id="11" name="TextBox 10">
            <a:extLst>
              <a:ext uri="{FF2B5EF4-FFF2-40B4-BE49-F238E27FC236}">
                <a16:creationId xmlns:a16="http://schemas.microsoft.com/office/drawing/2014/main" id="{0C306B24-DA19-49F2-9EE5-B105C5B40D9E}"/>
              </a:ext>
            </a:extLst>
          </p:cNvPr>
          <p:cNvSpPr txBox="1"/>
          <p:nvPr/>
        </p:nvSpPr>
        <p:spPr>
          <a:xfrm>
            <a:off x="3847448" y="5166591"/>
            <a:ext cx="8344552" cy="1200329"/>
          </a:xfrm>
          <a:prstGeom prst="rect">
            <a:avLst/>
          </a:prstGeom>
          <a:solidFill>
            <a:schemeClr val="accent6">
              <a:lumMod val="20000"/>
              <a:lumOff val="80000"/>
            </a:schemeClr>
          </a:solidFill>
        </p:spPr>
        <p:txBody>
          <a:bodyPr wrap="square" rtlCol="0">
            <a:spAutoFit/>
          </a:bodyPr>
          <a:lstStyle/>
          <a:p>
            <a:r>
              <a:rPr lang="en-GB" b="1" u="sng" dirty="0"/>
              <a:t>Extra challenge:  include these words somewhere in your answers.</a:t>
            </a:r>
          </a:p>
          <a:p>
            <a:r>
              <a:rPr lang="en-GB" dirty="0" err="1"/>
              <a:t>decidir</a:t>
            </a:r>
            <a:r>
              <a:rPr lang="en-GB" dirty="0"/>
              <a:t> | </a:t>
            </a:r>
            <a:r>
              <a:rPr lang="en-GB" dirty="0" err="1"/>
              <a:t>conocer</a:t>
            </a:r>
            <a:r>
              <a:rPr lang="en-GB" dirty="0"/>
              <a:t> | </a:t>
            </a:r>
            <a:r>
              <a:rPr lang="en-GB" dirty="0" err="1"/>
              <a:t>ofrecer</a:t>
            </a:r>
            <a:r>
              <a:rPr lang="en-GB" dirty="0"/>
              <a:t> |comer	|            </a:t>
            </a:r>
            <a:r>
              <a:rPr lang="en-GB" dirty="0" err="1"/>
              <a:t>además</a:t>
            </a:r>
            <a:r>
              <a:rPr lang="en-GB" dirty="0"/>
              <a:t> | sin embargo</a:t>
            </a:r>
            <a:br>
              <a:rPr lang="en-GB" dirty="0"/>
            </a:br>
            <a:r>
              <a:rPr lang="en-GB" dirty="0"/>
              <a:t>zona | </a:t>
            </a:r>
            <a:r>
              <a:rPr lang="en-GB" dirty="0" err="1"/>
              <a:t>ambiente</a:t>
            </a:r>
            <a:r>
              <a:rPr lang="en-GB" dirty="0"/>
              <a:t> | </a:t>
            </a:r>
            <a:r>
              <a:rPr lang="en-GB" dirty="0" err="1"/>
              <a:t>premio</a:t>
            </a:r>
            <a:r>
              <a:rPr lang="en-GB" dirty="0"/>
              <a:t> | entrada 	|	</a:t>
            </a:r>
            <a:r>
              <a:rPr lang="en-GB" dirty="0" err="1"/>
              <a:t>hermoso</a:t>
            </a:r>
            <a:r>
              <a:rPr lang="en-GB" dirty="0"/>
              <a:t> | </a:t>
            </a:r>
            <a:r>
              <a:rPr lang="en-GB" dirty="0" err="1"/>
              <a:t>conocido</a:t>
            </a:r>
            <a:br>
              <a:rPr lang="en-GB" dirty="0"/>
            </a:br>
            <a:r>
              <a:rPr lang="en-GB" dirty="0" err="1"/>
              <a:t>billete</a:t>
            </a:r>
            <a:r>
              <a:rPr lang="en-GB" dirty="0"/>
              <a:t> | zona | </a:t>
            </a:r>
            <a:r>
              <a:rPr lang="en-GB" dirty="0" err="1"/>
              <a:t>río</a:t>
            </a:r>
            <a:r>
              <a:rPr lang="en-GB" dirty="0"/>
              <a:t> | comida | </a:t>
            </a:r>
            <a:r>
              <a:rPr lang="en-GB" dirty="0" err="1"/>
              <a:t>barco</a:t>
            </a:r>
            <a:r>
              <a:rPr lang="en-GB" dirty="0"/>
              <a:t>	|	</a:t>
            </a:r>
            <a:r>
              <a:rPr lang="en-GB" dirty="0" err="1"/>
              <a:t>pequeño</a:t>
            </a:r>
            <a:r>
              <a:rPr lang="en-GB" dirty="0"/>
              <a:t> | </a:t>
            </a:r>
            <a:r>
              <a:rPr lang="en-GB" dirty="0" err="1"/>
              <a:t>fuerte</a:t>
            </a:r>
            <a:endParaRPr lang="en-GB" dirty="0"/>
          </a:p>
        </p:txBody>
      </p:sp>
    </p:spTree>
    <p:extLst>
      <p:ext uri="{BB962C8B-B14F-4D97-AF65-F5344CB8AC3E}">
        <p14:creationId xmlns:p14="http://schemas.microsoft.com/office/powerpoint/2010/main" val="403520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Term 1.1, Week 3)</a:t>
            </a:r>
            <a:endParaRPr kumimoji="0" lang="en-GB" sz="28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pic>
        <p:nvPicPr>
          <p:cNvPr id="6" name="Picture 5" descr="the letter Q">
            <a:extLst>
              <a:ext uri="{FF2B5EF4-FFF2-40B4-BE49-F238E27FC236}">
                <a16:creationId xmlns:a16="http://schemas.microsoft.com/office/drawing/2014/main" id="{D6561B8D-94E3-4C34-92CC-CE72EC6DC6EC}"/>
              </a:ext>
            </a:extLst>
          </p:cNvPr>
          <p:cNvPicPr>
            <a:picLocks noChangeAspect="1"/>
          </p:cNvPicPr>
          <p:nvPr/>
        </p:nvPicPr>
        <p:blipFill>
          <a:blip r:embed="rId4"/>
          <a:stretch>
            <a:fillRect/>
          </a:stretch>
        </p:blipFill>
        <p:spPr>
          <a:xfrm>
            <a:off x="10641925" y="4800601"/>
            <a:ext cx="1300638" cy="1300638"/>
          </a:xfrm>
          <a:prstGeom prst="rect">
            <a:avLst/>
          </a:prstGeom>
        </p:spPr>
      </p:pic>
      <p:sp>
        <p:nvSpPr>
          <p:cNvPr id="9" name="TextBox 12">
            <a:extLst>
              <a:ext uri="{FF2B5EF4-FFF2-40B4-BE49-F238E27FC236}">
                <a16:creationId xmlns:a16="http://schemas.microsoft.com/office/drawing/2014/main" id="{34BC7A3F-0C55-49E4-871B-7A27379E183E}"/>
              </a:ext>
            </a:extLst>
          </p:cNvPr>
          <p:cNvSpPr txBox="1"/>
          <p:nvPr/>
        </p:nvSpPr>
        <p:spPr>
          <a:xfrm>
            <a:off x="175149" y="4352822"/>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Google Shape;1235;p42">
            <a:extLst>
              <a:ext uri="{FF2B5EF4-FFF2-40B4-BE49-F238E27FC236}">
                <a16:creationId xmlns:a16="http://schemas.microsoft.com/office/drawing/2014/main" id="{789DAF94-20F8-4CA9-B9D2-9902E1F47D53}"/>
              </a:ext>
            </a:extLst>
          </p:cNvPr>
          <p:cNvSpPr txBox="1"/>
          <p:nvPr/>
        </p:nvSpPr>
        <p:spPr>
          <a:xfrm>
            <a:off x="175149" y="2281260"/>
            <a:ext cx="10338404"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sng" strike="noStrike" cap="none" dirty="0">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Quizlet link</a:t>
            </a:r>
            <a:endParaRPr lang="en-GB" sz="2400" b="0" i="0" u="sng" strike="noStrike" cap="none" dirty="0">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15076"/>
              </a:buClr>
              <a:buSzPts val="2400"/>
              <a:buFont typeface="Century Gothic"/>
              <a:buNone/>
            </a:pPr>
            <a:endParaRPr lang="en-GB" sz="2400" u="sng" dirty="0">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15076"/>
              </a:buClr>
              <a:buSzPts val="2400"/>
              <a:buFont typeface="Century Gothic"/>
              <a:buNone/>
            </a:pPr>
            <a:r>
              <a:rPr lang="en-GB" sz="2400" dirty="0">
                <a:latin typeface="Century Gothic"/>
                <a:ea typeface="Century Gothic"/>
                <a:cs typeface="Century Gothic"/>
                <a:sym typeface="Century Gothic"/>
              </a:rPr>
              <a:t>Quizlet QR code</a:t>
            </a:r>
            <a:br>
              <a:rPr lang="en-GB" sz="2400" b="0" i="0" u="none" strike="noStrike" cap="none" dirty="0">
                <a:latin typeface="Century Gothic"/>
                <a:ea typeface="Century Gothic"/>
                <a:cs typeface="Century Gothic"/>
                <a:sym typeface="Century Gothic"/>
              </a:rPr>
            </a:br>
            <a:endParaRPr sz="2400" b="0" i="0" u="none" strike="noStrike" cap="none" dirty="0">
              <a:latin typeface="Century Gothic"/>
              <a:ea typeface="Century Gothic"/>
              <a:cs typeface="Century Gothic"/>
              <a:sym typeface="Century Gothic"/>
            </a:endParaRPr>
          </a:p>
        </p:txBody>
      </p:sp>
      <p:pic>
        <p:nvPicPr>
          <p:cNvPr id="11" name="Picture 10" descr="Qr code&#10;&#10;Description automatically generated">
            <a:extLst>
              <a:ext uri="{FF2B5EF4-FFF2-40B4-BE49-F238E27FC236}">
                <a16:creationId xmlns:a16="http://schemas.microsoft.com/office/drawing/2014/main" id="{835CBF30-04F5-4919-A688-224B471AC658}"/>
              </a:ext>
            </a:extLst>
          </p:cNvPr>
          <p:cNvPicPr>
            <a:picLocks noChangeAspect="1"/>
          </p:cNvPicPr>
          <p:nvPr/>
        </p:nvPicPr>
        <p:blipFill>
          <a:blip r:embed="rId7"/>
          <a:stretch>
            <a:fillRect/>
          </a:stretch>
        </p:blipFill>
        <p:spPr>
          <a:xfrm>
            <a:off x="2935486" y="2204427"/>
            <a:ext cx="1794389" cy="1794389"/>
          </a:xfrm>
          <a:prstGeom prst="rect">
            <a:avLst/>
          </a:prstGeom>
        </p:spPr>
      </p:pic>
    </p:spTree>
    <p:extLst>
      <p:ext uri="{BB962C8B-B14F-4D97-AF65-F5344CB8AC3E}">
        <p14:creationId xmlns:p14="http://schemas.microsoft.com/office/powerpoint/2010/main" val="2834313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AE9B21-FDE7-43B4-86F2-25934E8AAD80}"/>
              </a:ext>
            </a:extLst>
          </p:cNvPr>
          <p:cNvSpPr>
            <a:spLocks noGrp="1"/>
          </p:cNvSpPr>
          <p:nvPr>
            <p:ph type="title"/>
          </p:nvPr>
        </p:nvSpPr>
        <p:spPr>
          <a:xfrm>
            <a:off x="-1" y="213557"/>
            <a:ext cx="5986463" cy="647577"/>
          </a:xfrm>
        </p:spPr>
        <p:txBody>
          <a:bodyPr>
            <a:noAutofit/>
          </a:bodyPr>
          <a:lstStyle/>
          <a:p>
            <a:r>
              <a:rPr lang="en-GB" sz="2400" dirty="0"/>
              <a:t>Las </a:t>
            </a:r>
            <a:r>
              <a:rPr lang="en-GB" sz="2400" dirty="0" err="1"/>
              <a:t>vacaciones</a:t>
            </a:r>
            <a:r>
              <a:rPr lang="en-GB" sz="2400" dirty="0"/>
              <a:t> de Lucía y Daniel</a:t>
            </a:r>
          </a:p>
        </p:txBody>
      </p:sp>
      <p:sp>
        <p:nvSpPr>
          <p:cNvPr id="4" name="Google Shape;255;p6">
            <a:extLst>
              <a:ext uri="{FF2B5EF4-FFF2-40B4-BE49-F238E27FC236}">
                <a16:creationId xmlns:a16="http://schemas.microsoft.com/office/drawing/2014/main" id="{5EC2521C-6B5E-491A-A86C-57260A4F28FA}"/>
              </a:ext>
            </a:extLst>
          </p:cNvPr>
          <p:cNvSpPr txBox="1"/>
          <p:nvPr/>
        </p:nvSpPr>
        <p:spPr>
          <a:xfrm>
            <a:off x="155747" y="1515081"/>
            <a:ext cx="670907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latin typeface="Century Gothic"/>
                <a:ea typeface="Century Gothic"/>
                <a:cs typeface="Century Gothic"/>
                <a:sym typeface="Century Gothic"/>
              </a:rPr>
              <a:t>Lee las frases y escribe quién hizo cada actividad.</a:t>
            </a:r>
            <a:endParaRPr/>
          </a:p>
        </p:txBody>
      </p:sp>
      <p:sp>
        <p:nvSpPr>
          <p:cNvPr id="5" name="Google Shape;256;p6">
            <a:extLst>
              <a:ext uri="{FF2B5EF4-FFF2-40B4-BE49-F238E27FC236}">
                <a16:creationId xmlns:a16="http://schemas.microsoft.com/office/drawing/2014/main" id="{37955627-EF15-4AE3-A5F1-BA55F029C8CC}"/>
              </a:ext>
            </a:extLst>
          </p:cNvPr>
          <p:cNvSpPr txBox="1"/>
          <p:nvPr/>
        </p:nvSpPr>
        <p:spPr>
          <a:xfrm>
            <a:off x="156614" y="1147911"/>
            <a:ext cx="941306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latin typeface="Century Gothic"/>
                <a:ea typeface="Century Gothic"/>
                <a:cs typeface="Century Gothic"/>
                <a:sym typeface="Century Gothic"/>
              </a:rPr>
              <a:t>Lucía habla con Nadia. Lucía describe las vacaciones en San Sebastián.</a:t>
            </a:r>
            <a:endParaRPr/>
          </a:p>
        </p:txBody>
      </p:sp>
      <p:graphicFrame>
        <p:nvGraphicFramePr>
          <p:cNvPr id="6" name="Google Shape;257;p6">
            <a:extLst>
              <a:ext uri="{FF2B5EF4-FFF2-40B4-BE49-F238E27FC236}">
                <a16:creationId xmlns:a16="http://schemas.microsoft.com/office/drawing/2014/main" id="{CCF587D5-7589-4AF9-B09C-ADE30712F510}"/>
              </a:ext>
            </a:extLst>
          </p:cNvPr>
          <p:cNvGraphicFramePr/>
          <p:nvPr>
            <p:extLst>
              <p:ext uri="{D42A27DB-BD31-4B8C-83A1-F6EECF244321}">
                <p14:modId xmlns:p14="http://schemas.microsoft.com/office/powerpoint/2010/main" val="1786266683"/>
              </p:ext>
            </p:extLst>
          </p:nvPr>
        </p:nvGraphicFramePr>
        <p:xfrm>
          <a:off x="6889476" y="1392255"/>
          <a:ext cx="5094650" cy="4907350"/>
        </p:xfrm>
        <a:graphic>
          <a:graphicData uri="http://schemas.openxmlformats.org/drawingml/2006/table">
            <a:tbl>
              <a:tblPr>
                <a:noFill/>
              </a:tblPr>
              <a:tblGrid>
                <a:gridCol w="3012025">
                  <a:extLst>
                    <a:ext uri="{9D8B030D-6E8A-4147-A177-3AD203B41FA5}">
                      <a16:colId xmlns:a16="http://schemas.microsoft.com/office/drawing/2014/main" val="20000"/>
                    </a:ext>
                  </a:extLst>
                </a:gridCol>
                <a:gridCol w="977525">
                  <a:extLst>
                    <a:ext uri="{9D8B030D-6E8A-4147-A177-3AD203B41FA5}">
                      <a16:colId xmlns:a16="http://schemas.microsoft.com/office/drawing/2014/main" val="20001"/>
                    </a:ext>
                  </a:extLst>
                </a:gridCol>
                <a:gridCol w="1105100">
                  <a:extLst>
                    <a:ext uri="{9D8B030D-6E8A-4147-A177-3AD203B41FA5}">
                      <a16:colId xmlns:a16="http://schemas.microsoft.com/office/drawing/2014/main" val="20002"/>
                    </a:ext>
                  </a:extLst>
                </a:gridCol>
              </a:tblGrid>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a:solidFill>
                            <a:schemeClr val="tx1"/>
                          </a:solidFill>
                          <a:latin typeface="Century Gothic"/>
                          <a:ea typeface="Century Gothic"/>
                          <a:cs typeface="Century Gothic"/>
                          <a:sym typeface="Century Gothic"/>
                        </a:rPr>
                        <a:t>Who…</a:t>
                      </a:r>
                      <a:endParaRPr sz="2000" b="1" u="none" strike="noStrike" cap="none">
                        <a:solidFill>
                          <a:schemeClr val="tx1"/>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chemeClr val="tx1"/>
                          </a:solidFill>
                          <a:latin typeface="Century Gothic"/>
                          <a:ea typeface="Century Gothic"/>
                          <a:cs typeface="Century Gothic"/>
                          <a:sym typeface="Century Gothic"/>
                        </a:rPr>
                        <a:t>Lucía (‘I’)</a:t>
                      </a:r>
                      <a:endParaRPr sz="2000" b="1"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solidFill>
                      <a:srgbClr val="FFF2C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chemeClr val="tx1"/>
                          </a:solidFill>
                          <a:latin typeface="Century Gothic"/>
                          <a:ea typeface="Century Gothic"/>
                          <a:cs typeface="Century Gothic"/>
                          <a:sym typeface="Century Gothic"/>
                        </a:rPr>
                        <a:t>Daniel (‘he’)</a:t>
                      </a:r>
                      <a:endParaRPr sz="2000" b="1" u="none" strike="noStrike" cap="none" dirty="0">
                        <a:solidFill>
                          <a:schemeClr val="tx1"/>
                        </a:solidFill>
                        <a:latin typeface="Century Gothic"/>
                        <a:ea typeface="Century Gothic"/>
                        <a:cs typeface="Century Gothic"/>
                        <a:sym typeface="Century Gothic"/>
                      </a:endParaRPr>
                    </a:p>
                  </a:txBody>
                  <a:tcPr marL="91450" marR="91450" marT="45725" marB="45725" anchor="ctr">
                    <a:solidFill>
                      <a:srgbClr val="FFF2CC"/>
                    </a:solidFill>
                  </a:tcPr>
                </a:tc>
                <a:extLst>
                  <a:ext uri="{0D108BD9-81ED-4DB2-BD59-A6C34878D82A}">
                    <a16:rowId xmlns:a16="http://schemas.microsoft.com/office/drawing/2014/main" val="10000"/>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chemeClr val="tx1"/>
                          </a:solidFill>
                          <a:latin typeface="Century Gothic"/>
                          <a:ea typeface="Century Gothic"/>
                          <a:cs typeface="Century Gothic"/>
                          <a:sym typeface="Century Gothic"/>
                        </a:rPr>
                        <a:t>1</a:t>
                      </a:r>
                      <a:r>
                        <a:rPr lang="en-GB" sz="2000" b="1" u="none" strike="noStrike" cap="none">
                          <a:solidFill>
                            <a:schemeClr val="tx1"/>
                          </a:solidFill>
                          <a:latin typeface="Century Gothic"/>
                          <a:ea typeface="Century Gothic"/>
                          <a:cs typeface="Century Gothic"/>
                          <a:sym typeface="Century Gothic"/>
                        </a:rPr>
                        <a:t>. </a:t>
                      </a:r>
                      <a:r>
                        <a:rPr lang="en-GB" sz="2000" b="0" u="none" strike="noStrike" cap="none">
                          <a:solidFill>
                            <a:schemeClr val="tx1"/>
                          </a:solidFill>
                          <a:latin typeface="Century Gothic"/>
                          <a:ea typeface="Century Gothic"/>
                          <a:cs typeface="Century Gothic"/>
                          <a:sym typeface="Century Gothic"/>
                        </a:rPr>
                        <a:t>decided to spend time in San Sebastián?</a:t>
                      </a:r>
                      <a:endParaRPr sz="2000" b="0" u="none" strike="noStrike" cap="none">
                        <a:solidFill>
                          <a:schemeClr val="tx1"/>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chemeClr val="tx1"/>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chemeClr val="tx1"/>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1"/>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chemeClr val="tx1"/>
                          </a:solidFill>
                          <a:latin typeface="Century Gothic"/>
                          <a:ea typeface="Century Gothic"/>
                          <a:cs typeface="Century Gothic"/>
                          <a:sym typeface="Century Gothic"/>
                        </a:rPr>
                        <a:t>2. went out every afternoon/evening?</a:t>
                      </a:r>
                      <a:endParaRPr sz="2000" u="none" strike="noStrike" cap="none">
                        <a:solidFill>
                          <a:schemeClr val="tx1"/>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chemeClr val="tx1"/>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chemeClr val="tx1"/>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2"/>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chemeClr val="tx1"/>
                          </a:solidFill>
                          <a:latin typeface="Century Gothic"/>
                          <a:ea typeface="Century Gothic"/>
                          <a:cs typeface="Century Gothic"/>
                          <a:sym typeface="Century Gothic"/>
                        </a:rPr>
                        <a:t>3. ran every day on the beach?</a:t>
                      </a:r>
                      <a:endParaRPr sz="2000" u="none" strike="noStrike" cap="none">
                        <a:solidFill>
                          <a:schemeClr val="tx1"/>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chemeClr val="tx1"/>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chemeClr val="tx1"/>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3"/>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chemeClr val="tx1"/>
                          </a:solidFill>
                          <a:latin typeface="Century Gothic"/>
                          <a:ea typeface="Century Gothic"/>
                          <a:cs typeface="Century Gothic"/>
                          <a:sym typeface="Century Gothic"/>
                        </a:rPr>
                        <a:t>4. took the bus on Monday?</a:t>
                      </a:r>
                      <a:endParaRPr dirty="0">
                        <a:solidFill>
                          <a:schemeClr val="tx1"/>
                        </a:solidFill>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chemeClr val="tx1"/>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chemeClr val="tx1"/>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4"/>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chemeClr val="tx1"/>
                          </a:solidFill>
                          <a:latin typeface="Century Gothic"/>
                          <a:ea typeface="Century Gothic"/>
                          <a:cs typeface="Century Gothic"/>
                          <a:sym typeface="Century Gothic"/>
                        </a:rPr>
                        <a:t>5. went up the mountain on foot?</a:t>
                      </a:r>
                      <a:endParaRPr sz="2000" u="none" strike="noStrike" cap="none">
                        <a:solidFill>
                          <a:schemeClr val="tx1"/>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chemeClr val="tx1"/>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chemeClr val="tx1"/>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5"/>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chemeClr val="tx1"/>
                          </a:solidFill>
                          <a:latin typeface="Century Gothic"/>
                          <a:ea typeface="Century Gothic"/>
                          <a:cs typeface="Century Gothic"/>
                          <a:sym typeface="Century Gothic"/>
                        </a:rPr>
                        <a:t>6. picked up the tickets (for an event)?</a:t>
                      </a:r>
                      <a:endParaRPr sz="2000" u="none" strike="noStrike" cap="none">
                        <a:solidFill>
                          <a:schemeClr val="tx1"/>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chemeClr val="tx1"/>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chemeClr val="tx1"/>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6"/>
                  </a:ext>
                </a:extLst>
              </a:tr>
            </a:tbl>
          </a:graphicData>
        </a:graphic>
      </p:graphicFrame>
      <p:pic>
        <p:nvPicPr>
          <p:cNvPr id="7" name="Google Shape;258;p6" descr="Powerpoint Check Mark Symbol">
            <a:extLst>
              <a:ext uri="{FF2B5EF4-FFF2-40B4-BE49-F238E27FC236}">
                <a16:creationId xmlns:a16="http://schemas.microsoft.com/office/drawing/2014/main" id="{D164DE3F-A28A-4483-B57D-D3B59C399C0A}"/>
              </a:ext>
            </a:extLst>
          </p:cNvPr>
          <p:cNvPicPr preferRelativeResize="0"/>
          <p:nvPr/>
        </p:nvPicPr>
        <p:blipFill rotWithShape="1">
          <a:blip r:embed="rId3">
            <a:alphaModFix/>
          </a:blip>
          <a:srcRect/>
          <a:stretch/>
        </p:blipFill>
        <p:spPr>
          <a:xfrm>
            <a:off x="10189581" y="2248758"/>
            <a:ext cx="449644" cy="468379"/>
          </a:xfrm>
          <a:prstGeom prst="rect">
            <a:avLst/>
          </a:prstGeom>
          <a:noFill/>
          <a:ln>
            <a:noFill/>
          </a:ln>
        </p:spPr>
      </p:pic>
      <p:pic>
        <p:nvPicPr>
          <p:cNvPr id="8" name="Google Shape;259;p6" descr="Powerpoint Check Mark Symbol">
            <a:extLst>
              <a:ext uri="{FF2B5EF4-FFF2-40B4-BE49-F238E27FC236}">
                <a16:creationId xmlns:a16="http://schemas.microsoft.com/office/drawing/2014/main" id="{B47A7E26-F6B6-44EE-A523-70E3BBE1198C}"/>
              </a:ext>
            </a:extLst>
          </p:cNvPr>
          <p:cNvPicPr preferRelativeResize="0"/>
          <p:nvPr/>
        </p:nvPicPr>
        <p:blipFill rotWithShape="1">
          <a:blip r:embed="rId3">
            <a:alphaModFix/>
          </a:blip>
          <a:srcRect/>
          <a:stretch/>
        </p:blipFill>
        <p:spPr>
          <a:xfrm>
            <a:off x="10189581" y="2922192"/>
            <a:ext cx="449644" cy="468379"/>
          </a:xfrm>
          <a:prstGeom prst="rect">
            <a:avLst/>
          </a:prstGeom>
          <a:noFill/>
          <a:ln>
            <a:noFill/>
          </a:ln>
        </p:spPr>
      </p:pic>
      <p:pic>
        <p:nvPicPr>
          <p:cNvPr id="9" name="Google Shape;260;p6" descr="Powerpoint Check Mark Symbol">
            <a:extLst>
              <a:ext uri="{FF2B5EF4-FFF2-40B4-BE49-F238E27FC236}">
                <a16:creationId xmlns:a16="http://schemas.microsoft.com/office/drawing/2014/main" id="{72A3A1CB-4EB2-45E7-98B6-7332D072EAB4}"/>
              </a:ext>
            </a:extLst>
          </p:cNvPr>
          <p:cNvPicPr preferRelativeResize="0"/>
          <p:nvPr/>
        </p:nvPicPr>
        <p:blipFill rotWithShape="1">
          <a:blip r:embed="rId3">
            <a:alphaModFix/>
          </a:blip>
          <a:srcRect/>
          <a:stretch/>
        </p:blipFill>
        <p:spPr>
          <a:xfrm>
            <a:off x="11211724" y="3611740"/>
            <a:ext cx="449644" cy="468379"/>
          </a:xfrm>
          <a:prstGeom prst="rect">
            <a:avLst/>
          </a:prstGeom>
          <a:noFill/>
          <a:ln>
            <a:noFill/>
          </a:ln>
        </p:spPr>
      </p:pic>
      <p:pic>
        <p:nvPicPr>
          <p:cNvPr id="10" name="Google Shape;261;p6" descr="Powerpoint Check Mark Symbol">
            <a:extLst>
              <a:ext uri="{FF2B5EF4-FFF2-40B4-BE49-F238E27FC236}">
                <a16:creationId xmlns:a16="http://schemas.microsoft.com/office/drawing/2014/main" id="{32AC8872-3A77-4165-9EE0-57DF3F65A543}"/>
              </a:ext>
            </a:extLst>
          </p:cNvPr>
          <p:cNvPicPr preferRelativeResize="0"/>
          <p:nvPr/>
        </p:nvPicPr>
        <p:blipFill rotWithShape="1">
          <a:blip r:embed="rId3">
            <a:alphaModFix/>
          </a:blip>
          <a:srcRect/>
          <a:stretch/>
        </p:blipFill>
        <p:spPr>
          <a:xfrm>
            <a:off x="10173082" y="4345783"/>
            <a:ext cx="449644" cy="468379"/>
          </a:xfrm>
          <a:prstGeom prst="rect">
            <a:avLst/>
          </a:prstGeom>
          <a:noFill/>
          <a:ln>
            <a:noFill/>
          </a:ln>
        </p:spPr>
      </p:pic>
      <p:pic>
        <p:nvPicPr>
          <p:cNvPr id="11" name="Google Shape;262;p6" descr="Powerpoint Check Mark Symbol">
            <a:extLst>
              <a:ext uri="{FF2B5EF4-FFF2-40B4-BE49-F238E27FC236}">
                <a16:creationId xmlns:a16="http://schemas.microsoft.com/office/drawing/2014/main" id="{C67CBB0F-A48A-4D9A-AD64-C3EFC72E9700}"/>
              </a:ext>
            </a:extLst>
          </p:cNvPr>
          <p:cNvPicPr preferRelativeResize="0"/>
          <p:nvPr/>
        </p:nvPicPr>
        <p:blipFill rotWithShape="1">
          <a:blip r:embed="rId3">
            <a:alphaModFix/>
          </a:blip>
          <a:srcRect/>
          <a:stretch/>
        </p:blipFill>
        <p:spPr>
          <a:xfrm>
            <a:off x="11211724" y="4993689"/>
            <a:ext cx="449644" cy="468379"/>
          </a:xfrm>
          <a:prstGeom prst="rect">
            <a:avLst/>
          </a:prstGeom>
          <a:noFill/>
          <a:ln>
            <a:noFill/>
          </a:ln>
        </p:spPr>
      </p:pic>
      <p:pic>
        <p:nvPicPr>
          <p:cNvPr id="12" name="Google Shape;263;p6" descr="Powerpoint Check Mark Symbol">
            <a:extLst>
              <a:ext uri="{FF2B5EF4-FFF2-40B4-BE49-F238E27FC236}">
                <a16:creationId xmlns:a16="http://schemas.microsoft.com/office/drawing/2014/main" id="{762F6B3F-2144-412B-AEE5-D96C3D48A1EB}"/>
              </a:ext>
            </a:extLst>
          </p:cNvPr>
          <p:cNvPicPr preferRelativeResize="0"/>
          <p:nvPr/>
        </p:nvPicPr>
        <p:blipFill rotWithShape="1">
          <a:blip r:embed="rId3">
            <a:alphaModFix/>
          </a:blip>
          <a:srcRect/>
          <a:stretch/>
        </p:blipFill>
        <p:spPr>
          <a:xfrm>
            <a:off x="10189581" y="5767201"/>
            <a:ext cx="449644" cy="468379"/>
          </a:xfrm>
          <a:prstGeom prst="rect">
            <a:avLst/>
          </a:prstGeom>
          <a:noFill/>
          <a:ln>
            <a:noFill/>
          </a:ln>
        </p:spPr>
      </p:pic>
      <p:pic>
        <p:nvPicPr>
          <p:cNvPr id="13" name="Google Shape;264;p6">
            <a:extLst>
              <a:ext uri="{FF2B5EF4-FFF2-40B4-BE49-F238E27FC236}">
                <a16:creationId xmlns:a16="http://schemas.microsoft.com/office/drawing/2014/main" id="{3DB583BA-998D-4256-B195-911FF785B56B}"/>
              </a:ext>
            </a:extLst>
          </p:cNvPr>
          <p:cNvPicPr preferRelativeResize="0"/>
          <p:nvPr/>
        </p:nvPicPr>
        <p:blipFill rotWithShape="1">
          <a:blip r:embed="rId4">
            <a:alphaModFix/>
          </a:blip>
          <a:srcRect/>
          <a:stretch/>
        </p:blipFill>
        <p:spPr>
          <a:xfrm>
            <a:off x="9996001" y="656062"/>
            <a:ext cx="803807" cy="803807"/>
          </a:xfrm>
          <a:prstGeom prst="rect">
            <a:avLst/>
          </a:prstGeom>
          <a:noFill/>
          <a:ln>
            <a:noFill/>
          </a:ln>
        </p:spPr>
      </p:pic>
      <p:pic>
        <p:nvPicPr>
          <p:cNvPr id="14" name="Google Shape;267;p6">
            <a:extLst>
              <a:ext uri="{FF2B5EF4-FFF2-40B4-BE49-F238E27FC236}">
                <a16:creationId xmlns:a16="http://schemas.microsoft.com/office/drawing/2014/main" id="{CE4CDFEC-8CDC-4D41-B64D-B16042FAA494}"/>
              </a:ext>
            </a:extLst>
          </p:cNvPr>
          <p:cNvPicPr preferRelativeResize="0"/>
          <p:nvPr/>
        </p:nvPicPr>
        <p:blipFill rotWithShape="1">
          <a:blip r:embed="rId5">
            <a:alphaModFix/>
          </a:blip>
          <a:srcRect/>
          <a:stretch/>
        </p:blipFill>
        <p:spPr>
          <a:xfrm>
            <a:off x="10982143" y="636729"/>
            <a:ext cx="842472" cy="842472"/>
          </a:xfrm>
          <a:prstGeom prst="rect">
            <a:avLst/>
          </a:prstGeom>
          <a:noFill/>
          <a:ln>
            <a:noFill/>
          </a:ln>
        </p:spPr>
      </p:pic>
      <p:sp>
        <p:nvSpPr>
          <p:cNvPr id="15" name="Google Shape;268;p6">
            <a:extLst>
              <a:ext uri="{FF2B5EF4-FFF2-40B4-BE49-F238E27FC236}">
                <a16:creationId xmlns:a16="http://schemas.microsoft.com/office/drawing/2014/main" id="{88540D48-4113-4D78-965C-E7F29CB0D84E}"/>
              </a:ext>
            </a:extLst>
          </p:cNvPr>
          <p:cNvSpPr/>
          <p:nvPr/>
        </p:nvSpPr>
        <p:spPr>
          <a:xfrm>
            <a:off x="645997" y="2151083"/>
            <a:ext cx="5143009" cy="4060859"/>
          </a:xfrm>
          <a:prstGeom prst="wedgeRoundRectCallout">
            <a:avLst>
              <a:gd name="adj1" fmla="val 53420"/>
              <a:gd name="adj2" fmla="val -5609"/>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6" name="Google Shape;269;p6">
            <a:extLst>
              <a:ext uri="{FF2B5EF4-FFF2-40B4-BE49-F238E27FC236}">
                <a16:creationId xmlns:a16="http://schemas.microsoft.com/office/drawing/2014/main" id="{8F17F83D-5A08-4624-9BDA-B98CFD7F6AAE}"/>
              </a:ext>
            </a:extLst>
          </p:cNvPr>
          <p:cNvSpPr txBox="1"/>
          <p:nvPr/>
        </p:nvSpPr>
        <p:spPr>
          <a:xfrm>
            <a:off x="907033" y="2497774"/>
            <a:ext cx="520436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1. En julio decidí pasar tiempo en San Sebastián.</a:t>
            </a:r>
            <a:endParaRPr sz="2200">
              <a:latin typeface="Arial"/>
              <a:ea typeface="Arial"/>
              <a:cs typeface="Arial"/>
              <a:sym typeface="Arial"/>
            </a:endParaRPr>
          </a:p>
        </p:txBody>
      </p:sp>
      <p:sp>
        <p:nvSpPr>
          <p:cNvPr id="17" name="Google Shape;270;p6">
            <a:extLst>
              <a:ext uri="{FF2B5EF4-FFF2-40B4-BE49-F238E27FC236}">
                <a16:creationId xmlns:a16="http://schemas.microsoft.com/office/drawing/2014/main" id="{099B5EA6-0183-4FAF-AB27-A8D831AE024D}"/>
              </a:ext>
            </a:extLst>
          </p:cNvPr>
          <p:cNvSpPr txBox="1"/>
          <p:nvPr/>
        </p:nvSpPr>
        <p:spPr>
          <a:xfrm>
            <a:off x="907033" y="3375612"/>
            <a:ext cx="325121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2. Salí todas las tardes.</a:t>
            </a:r>
            <a:endParaRPr sz="2200">
              <a:latin typeface="Arial"/>
              <a:ea typeface="Arial"/>
              <a:cs typeface="Arial"/>
              <a:sym typeface="Arial"/>
            </a:endParaRPr>
          </a:p>
        </p:txBody>
      </p:sp>
      <p:sp>
        <p:nvSpPr>
          <p:cNvPr id="18" name="Google Shape;271;p6">
            <a:extLst>
              <a:ext uri="{FF2B5EF4-FFF2-40B4-BE49-F238E27FC236}">
                <a16:creationId xmlns:a16="http://schemas.microsoft.com/office/drawing/2014/main" id="{8C07E4F2-D28A-474B-991E-2E687892ED34}"/>
              </a:ext>
            </a:extLst>
          </p:cNvPr>
          <p:cNvSpPr txBox="1"/>
          <p:nvPr/>
        </p:nvSpPr>
        <p:spPr>
          <a:xfrm>
            <a:off x="907033" y="3914896"/>
            <a:ext cx="509466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3. ¡Corrió en la playa todos los días! </a:t>
            </a:r>
            <a:endParaRPr sz="2200">
              <a:latin typeface="Arial"/>
              <a:ea typeface="Arial"/>
              <a:cs typeface="Arial"/>
              <a:sym typeface="Arial"/>
            </a:endParaRPr>
          </a:p>
        </p:txBody>
      </p:sp>
      <p:sp>
        <p:nvSpPr>
          <p:cNvPr id="19" name="Google Shape;272;p6">
            <a:extLst>
              <a:ext uri="{FF2B5EF4-FFF2-40B4-BE49-F238E27FC236}">
                <a16:creationId xmlns:a16="http://schemas.microsoft.com/office/drawing/2014/main" id="{96623FAE-38B6-439E-81FD-1A935E5ABB90}"/>
              </a:ext>
            </a:extLst>
          </p:cNvPr>
          <p:cNvSpPr txBox="1"/>
          <p:nvPr/>
        </p:nvSpPr>
        <p:spPr>
          <a:xfrm>
            <a:off x="907033" y="4993464"/>
            <a:ext cx="378180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5. Subió la montaña a pie.</a:t>
            </a:r>
            <a:endParaRPr sz="2200">
              <a:latin typeface="Arial"/>
              <a:ea typeface="Arial"/>
              <a:cs typeface="Arial"/>
              <a:sym typeface="Arial"/>
            </a:endParaRPr>
          </a:p>
        </p:txBody>
      </p:sp>
      <p:sp>
        <p:nvSpPr>
          <p:cNvPr id="20" name="Google Shape;273;p6">
            <a:extLst>
              <a:ext uri="{FF2B5EF4-FFF2-40B4-BE49-F238E27FC236}">
                <a16:creationId xmlns:a16="http://schemas.microsoft.com/office/drawing/2014/main" id="{9964A769-7897-441A-B6A3-3924026F4C14}"/>
              </a:ext>
            </a:extLst>
          </p:cNvPr>
          <p:cNvSpPr txBox="1"/>
          <p:nvPr/>
        </p:nvSpPr>
        <p:spPr>
          <a:xfrm>
            <a:off x="907033" y="4454180"/>
            <a:ext cx="378180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4. El lunes cogí el autobús.</a:t>
            </a:r>
            <a:endParaRPr sz="2200">
              <a:latin typeface="Arial"/>
              <a:ea typeface="Arial"/>
              <a:cs typeface="Arial"/>
              <a:sym typeface="Arial"/>
            </a:endParaRPr>
          </a:p>
        </p:txBody>
      </p:sp>
      <p:sp>
        <p:nvSpPr>
          <p:cNvPr id="21" name="Google Shape;274;p6">
            <a:extLst>
              <a:ext uri="{FF2B5EF4-FFF2-40B4-BE49-F238E27FC236}">
                <a16:creationId xmlns:a16="http://schemas.microsoft.com/office/drawing/2014/main" id="{EBBC3688-D97B-4E6F-8EB0-1FA3AD218C30}"/>
              </a:ext>
            </a:extLst>
          </p:cNvPr>
          <p:cNvSpPr txBox="1"/>
          <p:nvPr/>
        </p:nvSpPr>
        <p:spPr>
          <a:xfrm>
            <a:off x="907033" y="5532750"/>
            <a:ext cx="336021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6. Recogí las entradas. </a:t>
            </a:r>
            <a:endParaRPr sz="2200">
              <a:latin typeface="Arial"/>
              <a:ea typeface="Arial"/>
              <a:cs typeface="Arial"/>
              <a:sym typeface="Arial"/>
            </a:endParaRPr>
          </a:p>
        </p:txBody>
      </p:sp>
      <p:pic>
        <p:nvPicPr>
          <p:cNvPr id="22" name="Google Shape;275;p6" descr="Dibujo animado de un personaje animado&#10;&#10;Descripción generada automáticamente con confianza baja">
            <a:extLst>
              <a:ext uri="{FF2B5EF4-FFF2-40B4-BE49-F238E27FC236}">
                <a16:creationId xmlns:a16="http://schemas.microsoft.com/office/drawing/2014/main" id="{759BB252-5B7D-4583-B758-7055894D3FDE}"/>
              </a:ext>
            </a:extLst>
          </p:cNvPr>
          <p:cNvPicPr preferRelativeResize="0"/>
          <p:nvPr/>
        </p:nvPicPr>
        <p:blipFill rotWithShape="1">
          <a:blip r:embed="rId6">
            <a:alphaModFix/>
          </a:blip>
          <a:srcRect/>
          <a:stretch/>
        </p:blipFill>
        <p:spPr>
          <a:xfrm>
            <a:off x="5701061" y="3349156"/>
            <a:ext cx="1236386" cy="2652235"/>
          </a:xfrm>
          <a:prstGeom prst="rect">
            <a:avLst/>
          </a:prstGeom>
          <a:noFill/>
          <a:ln>
            <a:noFill/>
          </a:ln>
        </p:spPr>
      </p:pic>
      <p:pic>
        <p:nvPicPr>
          <p:cNvPr id="23" name="Google Shape;276;p6" descr="Una caricatura de una persona&#10;&#10;Descripción generada automáticamente con confianza media">
            <a:extLst>
              <a:ext uri="{FF2B5EF4-FFF2-40B4-BE49-F238E27FC236}">
                <a16:creationId xmlns:a16="http://schemas.microsoft.com/office/drawing/2014/main" id="{82151CB3-346B-4AB5-A322-88DC0E8BFCC2}"/>
              </a:ext>
            </a:extLst>
          </p:cNvPr>
          <p:cNvPicPr preferRelativeResize="0"/>
          <p:nvPr/>
        </p:nvPicPr>
        <p:blipFill rotWithShape="1">
          <a:blip r:embed="rId7">
            <a:alphaModFix/>
          </a:blip>
          <a:srcRect/>
          <a:stretch/>
        </p:blipFill>
        <p:spPr>
          <a:xfrm>
            <a:off x="-39830" y="3665627"/>
            <a:ext cx="1143302" cy="2652235"/>
          </a:xfrm>
          <a:prstGeom prst="rect">
            <a:avLst/>
          </a:prstGeom>
          <a:noFill/>
          <a:ln>
            <a:noFill/>
          </a:ln>
        </p:spPr>
      </p:pic>
      <p:sp>
        <p:nvSpPr>
          <p:cNvPr id="24" name="Google Shape;215;p4">
            <a:extLst>
              <a:ext uri="{FF2B5EF4-FFF2-40B4-BE49-F238E27FC236}">
                <a16:creationId xmlns:a16="http://schemas.microsoft.com/office/drawing/2014/main" id="{D97B75C6-6FC6-4137-88CF-94806702413F}"/>
              </a:ext>
            </a:extLst>
          </p:cNvPr>
          <p:cNvSpPr/>
          <p:nvPr/>
        </p:nvSpPr>
        <p:spPr>
          <a:xfrm>
            <a:off x="10774001" y="96195"/>
            <a:ext cx="116996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dirty="0"/>
          </a:p>
        </p:txBody>
      </p:sp>
    </p:spTree>
    <p:extLst>
      <p:ext uri="{BB962C8B-B14F-4D97-AF65-F5344CB8AC3E}">
        <p14:creationId xmlns:p14="http://schemas.microsoft.com/office/powerpoint/2010/main" val="135684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182C7-91A8-4E37-94B7-97D989F203A9}"/>
              </a:ext>
            </a:extLst>
          </p:cNvPr>
          <p:cNvSpPr>
            <a:spLocks noGrp="1"/>
          </p:cNvSpPr>
          <p:nvPr>
            <p:ph type="title"/>
          </p:nvPr>
        </p:nvSpPr>
        <p:spPr/>
        <p:txBody>
          <a:bodyPr>
            <a:normAutofit/>
          </a:bodyPr>
          <a:lstStyle/>
          <a:p>
            <a:r>
              <a:rPr lang="en-GB" sz="2800" dirty="0"/>
              <a:t>Hoy </a:t>
            </a:r>
            <a:r>
              <a:rPr lang="en-GB" sz="2800" dirty="0" err="1"/>
              <a:t>estamos</a:t>
            </a:r>
            <a:r>
              <a:rPr lang="en-GB" sz="2800" dirty="0"/>
              <a:t> </a:t>
            </a:r>
            <a:r>
              <a:rPr lang="en-GB" sz="2800" dirty="0" err="1"/>
              <a:t>en</a:t>
            </a:r>
            <a:r>
              <a:rPr lang="en-GB" sz="2800" dirty="0"/>
              <a:t>…</a:t>
            </a:r>
          </a:p>
        </p:txBody>
      </p:sp>
      <p:sp>
        <p:nvSpPr>
          <p:cNvPr id="4" name="Google Shape;149;p2">
            <a:extLst>
              <a:ext uri="{FF2B5EF4-FFF2-40B4-BE49-F238E27FC236}">
                <a16:creationId xmlns:a16="http://schemas.microsoft.com/office/drawing/2014/main" id="{C063CC3F-BF0F-4374-946D-53CFDCF53117}"/>
              </a:ext>
            </a:extLst>
          </p:cNvPr>
          <p:cNvSpPr txBox="1"/>
          <p:nvPr/>
        </p:nvSpPr>
        <p:spPr>
          <a:xfrm>
            <a:off x="82286" y="1231219"/>
            <a:ext cx="102916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i="0" u="none" strike="noStrike" cap="none">
                <a:latin typeface="Century Gothic"/>
                <a:ea typeface="Century Gothic"/>
                <a:cs typeface="Century Gothic"/>
                <a:sym typeface="Century Gothic"/>
              </a:rPr>
              <a:t>¿Qué ciudad es? Lee las frases para descubrir cosas sobre una ciudad española.</a:t>
            </a:r>
            <a:endParaRPr/>
          </a:p>
        </p:txBody>
      </p:sp>
      <p:sp>
        <p:nvSpPr>
          <p:cNvPr id="5" name="Google Shape;150;p2">
            <a:extLst>
              <a:ext uri="{FF2B5EF4-FFF2-40B4-BE49-F238E27FC236}">
                <a16:creationId xmlns:a16="http://schemas.microsoft.com/office/drawing/2014/main" id="{641CE800-7BE1-41A8-B96F-FF439C02B1B4}"/>
              </a:ext>
            </a:extLst>
          </p:cNvPr>
          <p:cNvSpPr txBox="1"/>
          <p:nvPr/>
        </p:nvSpPr>
        <p:spPr>
          <a:xfrm>
            <a:off x="118705" y="1720702"/>
            <a:ext cx="569309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1. Es una ciudad [</a:t>
            </a:r>
            <a:r>
              <a:rPr lang="en-GB" sz="2000" i="1">
                <a:latin typeface="Century Gothic"/>
                <a:ea typeface="Century Gothic"/>
                <a:cs typeface="Century Gothic"/>
                <a:sym typeface="Century Gothic"/>
              </a:rPr>
              <a:t>small</a:t>
            </a:r>
            <a:r>
              <a:rPr lang="en-GB" sz="2000">
                <a:latin typeface="Century Gothic"/>
                <a:ea typeface="Century Gothic"/>
                <a:cs typeface="Century Gothic"/>
                <a:sym typeface="Century Gothic"/>
              </a:rPr>
              <a:t>].</a:t>
            </a:r>
            <a:endParaRPr/>
          </a:p>
        </p:txBody>
      </p:sp>
      <p:sp>
        <p:nvSpPr>
          <p:cNvPr id="6" name="Google Shape;151;p2">
            <a:extLst>
              <a:ext uri="{FF2B5EF4-FFF2-40B4-BE49-F238E27FC236}">
                <a16:creationId xmlns:a16="http://schemas.microsoft.com/office/drawing/2014/main" id="{3C2F412F-C2CA-45DE-983B-261CBD605632}"/>
              </a:ext>
            </a:extLst>
          </p:cNvPr>
          <p:cNvSpPr txBox="1"/>
          <p:nvPr/>
        </p:nvSpPr>
        <p:spPr>
          <a:xfrm>
            <a:off x="118705" y="4060842"/>
            <a:ext cx="561076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5. Está en el [</a:t>
            </a:r>
            <a:r>
              <a:rPr lang="en-GB" sz="2000" i="1">
                <a:latin typeface="Century Gothic"/>
                <a:ea typeface="Century Gothic"/>
                <a:cs typeface="Century Gothic"/>
                <a:sym typeface="Century Gothic"/>
              </a:rPr>
              <a:t>north</a:t>
            </a:r>
            <a:r>
              <a:rPr lang="en-GB" sz="2000">
                <a:latin typeface="Century Gothic"/>
                <a:ea typeface="Century Gothic"/>
                <a:cs typeface="Century Gothic"/>
                <a:sym typeface="Century Gothic"/>
              </a:rPr>
              <a:t>] de [</a:t>
            </a:r>
            <a:r>
              <a:rPr lang="en-GB" sz="2000" i="1">
                <a:latin typeface="Century Gothic"/>
                <a:ea typeface="Century Gothic"/>
                <a:cs typeface="Century Gothic"/>
                <a:sym typeface="Century Gothic"/>
              </a:rPr>
              <a:t>Spain</a:t>
            </a:r>
            <a:r>
              <a:rPr lang="en-GB" sz="2000">
                <a:latin typeface="Century Gothic"/>
                <a:ea typeface="Century Gothic"/>
                <a:cs typeface="Century Gothic"/>
                <a:sym typeface="Century Gothic"/>
              </a:rPr>
              <a:t>].</a:t>
            </a:r>
            <a:endParaRPr/>
          </a:p>
        </p:txBody>
      </p:sp>
      <p:grpSp>
        <p:nvGrpSpPr>
          <p:cNvPr id="7" name="Google Shape;152;p2">
            <a:extLst>
              <a:ext uri="{FF2B5EF4-FFF2-40B4-BE49-F238E27FC236}">
                <a16:creationId xmlns:a16="http://schemas.microsoft.com/office/drawing/2014/main" id="{BD656868-894E-43E2-9720-7DD5BCF19388}"/>
              </a:ext>
            </a:extLst>
          </p:cNvPr>
          <p:cNvGrpSpPr/>
          <p:nvPr/>
        </p:nvGrpSpPr>
        <p:grpSpPr>
          <a:xfrm>
            <a:off x="6454204" y="1861092"/>
            <a:ext cx="5610765" cy="4112561"/>
            <a:chOff x="6397099" y="1682235"/>
            <a:chExt cx="5610765" cy="4112561"/>
          </a:xfrm>
        </p:grpSpPr>
        <p:grpSp>
          <p:nvGrpSpPr>
            <p:cNvPr id="8" name="Google Shape;153;p2">
              <a:extLst>
                <a:ext uri="{FF2B5EF4-FFF2-40B4-BE49-F238E27FC236}">
                  <a16:creationId xmlns:a16="http://schemas.microsoft.com/office/drawing/2014/main" id="{401F5997-D760-4AE8-AAEA-0BA5310F31B2}"/>
                </a:ext>
              </a:extLst>
            </p:cNvPr>
            <p:cNvGrpSpPr/>
            <p:nvPr/>
          </p:nvGrpSpPr>
          <p:grpSpPr>
            <a:xfrm>
              <a:off x="6397099" y="1847611"/>
              <a:ext cx="5610765" cy="3947185"/>
              <a:chOff x="866847" y="1714439"/>
              <a:chExt cx="3473659" cy="2443726"/>
            </a:xfrm>
          </p:grpSpPr>
          <p:pic>
            <p:nvPicPr>
              <p:cNvPr id="21" name="Google Shape;154;p2" descr="map of spain with labels - Clip Art Library">
                <a:extLst>
                  <a:ext uri="{FF2B5EF4-FFF2-40B4-BE49-F238E27FC236}">
                    <a16:creationId xmlns:a16="http://schemas.microsoft.com/office/drawing/2014/main" id="{FC19D49C-78E6-40AD-AE41-6746B2C520F1}"/>
                  </a:ext>
                </a:extLst>
              </p:cNvPr>
              <p:cNvPicPr preferRelativeResize="0"/>
              <p:nvPr/>
            </p:nvPicPr>
            <p:blipFill rotWithShape="1">
              <a:blip r:embed="rId3">
                <a:alphaModFix/>
              </a:blip>
              <a:srcRect l="1446" b="2146"/>
              <a:stretch/>
            </p:blipFill>
            <p:spPr>
              <a:xfrm>
                <a:off x="866847" y="1714439"/>
                <a:ext cx="3473659" cy="2443726"/>
              </a:xfrm>
              <a:prstGeom prst="rect">
                <a:avLst/>
              </a:prstGeom>
              <a:noFill/>
              <a:ln>
                <a:noFill/>
              </a:ln>
            </p:spPr>
          </p:pic>
          <p:sp>
            <p:nvSpPr>
              <p:cNvPr id="22" name="Google Shape;155;p2">
                <a:extLst>
                  <a:ext uri="{FF2B5EF4-FFF2-40B4-BE49-F238E27FC236}">
                    <a16:creationId xmlns:a16="http://schemas.microsoft.com/office/drawing/2014/main" id="{A6729D22-689C-4731-8D36-F18CA5157EC8}"/>
                  </a:ext>
                </a:extLst>
              </p:cNvPr>
              <p:cNvSpPr/>
              <p:nvPr/>
            </p:nvSpPr>
            <p:spPr>
              <a:xfrm>
                <a:off x="2346043" y="1826814"/>
                <a:ext cx="100653" cy="97302"/>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grpSp>
        <p:pic>
          <p:nvPicPr>
            <p:cNvPr id="9" name="Google Shape;156;p2" descr="Compass Wind Rose Compass Rose Png Image Vintage - Clip Art Library">
              <a:extLst>
                <a:ext uri="{FF2B5EF4-FFF2-40B4-BE49-F238E27FC236}">
                  <a16:creationId xmlns:a16="http://schemas.microsoft.com/office/drawing/2014/main" id="{4F2248A5-AB64-49AC-BEBE-2A628345AF9B}"/>
                </a:ext>
              </a:extLst>
            </p:cNvPr>
            <p:cNvPicPr preferRelativeResize="0"/>
            <p:nvPr/>
          </p:nvPicPr>
          <p:blipFill rotWithShape="1">
            <a:blip r:embed="rId4">
              <a:alphaModFix/>
            </a:blip>
            <a:srcRect/>
            <a:stretch/>
          </p:blipFill>
          <p:spPr>
            <a:xfrm>
              <a:off x="10821548" y="4430005"/>
              <a:ext cx="1026594" cy="1154868"/>
            </a:xfrm>
            <a:prstGeom prst="rect">
              <a:avLst/>
            </a:prstGeom>
            <a:noFill/>
            <a:ln>
              <a:noFill/>
            </a:ln>
          </p:spPr>
        </p:pic>
        <p:sp>
          <p:nvSpPr>
            <p:cNvPr id="10" name="Google Shape;157;p2">
              <a:extLst>
                <a:ext uri="{FF2B5EF4-FFF2-40B4-BE49-F238E27FC236}">
                  <a16:creationId xmlns:a16="http://schemas.microsoft.com/office/drawing/2014/main" id="{D93A321E-4A73-4E36-99F6-6FD2E6F4F6BB}"/>
                </a:ext>
              </a:extLst>
            </p:cNvPr>
            <p:cNvSpPr txBox="1"/>
            <p:nvPr/>
          </p:nvSpPr>
          <p:spPr>
            <a:xfrm>
              <a:off x="9891632" y="1749404"/>
              <a:ext cx="192873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highlight>
                    <a:srgbClr val="FBF0D5"/>
                  </a:highlight>
                  <a:latin typeface="Century Gothic"/>
                  <a:ea typeface="Century Gothic"/>
                  <a:cs typeface="Century Gothic"/>
                  <a:sym typeface="Century Gothic"/>
                </a:rPr>
                <a:t>San Sebastián</a:t>
              </a:r>
              <a:endParaRPr/>
            </a:p>
          </p:txBody>
        </p:sp>
        <p:sp>
          <p:nvSpPr>
            <p:cNvPr id="11" name="Google Shape;158;p2">
              <a:extLst>
                <a:ext uri="{FF2B5EF4-FFF2-40B4-BE49-F238E27FC236}">
                  <a16:creationId xmlns:a16="http://schemas.microsoft.com/office/drawing/2014/main" id="{FA2E66B6-8525-4A0F-94B9-DC43FB31C73B}"/>
                </a:ext>
              </a:extLst>
            </p:cNvPr>
            <p:cNvSpPr/>
            <p:nvPr/>
          </p:nvSpPr>
          <p:spPr>
            <a:xfrm>
              <a:off x="9796015" y="2108635"/>
              <a:ext cx="162578" cy="15716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12" name="Google Shape;159;p2">
              <a:extLst>
                <a:ext uri="{FF2B5EF4-FFF2-40B4-BE49-F238E27FC236}">
                  <a16:creationId xmlns:a16="http://schemas.microsoft.com/office/drawing/2014/main" id="{78740142-658B-4E51-A4A9-210ECA8014CC}"/>
                </a:ext>
              </a:extLst>
            </p:cNvPr>
            <p:cNvSpPr txBox="1"/>
            <p:nvPr/>
          </p:nvSpPr>
          <p:spPr>
            <a:xfrm>
              <a:off x="8865442" y="1682235"/>
              <a:ext cx="83869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highlight>
                    <a:srgbClr val="FBF0D5"/>
                  </a:highlight>
                  <a:latin typeface="Century Gothic"/>
                  <a:ea typeface="Century Gothic"/>
                  <a:cs typeface="Century Gothic"/>
                  <a:sym typeface="Century Gothic"/>
                </a:rPr>
                <a:t>Gijón</a:t>
              </a:r>
              <a:endParaRPr/>
            </a:p>
          </p:txBody>
        </p:sp>
        <p:sp>
          <p:nvSpPr>
            <p:cNvPr id="13" name="Google Shape;160;p2">
              <a:extLst>
                <a:ext uri="{FF2B5EF4-FFF2-40B4-BE49-F238E27FC236}">
                  <a16:creationId xmlns:a16="http://schemas.microsoft.com/office/drawing/2014/main" id="{1E56C27B-2EAB-45E7-900C-DC4278C9B235}"/>
                </a:ext>
              </a:extLst>
            </p:cNvPr>
            <p:cNvSpPr/>
            <p:nvPr/>
          </p:nvSpPr>
          <p:spPr>
            <a:xfrm>
              <a:off x="8232081" y="2556213"/>
              <a:ext cx="162578" cy="15716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14" name="Google Shape;161;p2">
              <a:extLst>
                <a:ext uri="{FF2B5EF4-FFF2-40B4-BE49-F238E27FC236}">
                  <a16:creationId xmlns:a16="http://schemas.microsoft.com/office/drawing/2014/main" id="{CF0AA902-0678-4965-A9D0-D6E8CF62D66E}"/>
                </a:ext>
              </a:extLst>
            </p:cNvPr>
            <p:cNvSpPr txBox="1"/>
            <p:nvPr/>
          </p:nvSpPr>
          <p:spPr>
            <a:xfrm>
              <a:off x="7321133" y="2691754"/>
              <a:ext cx="107433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highlight>
                    <a:srgbClr val="FBF0D5"/>
                  </a:highlight>
                  <a:latin typeface="Century Gothic"/>
                  <a:ea typeface="Century Gothic"/>
                  <a:cs typeface="Century Gothic"/>
                  <a:sym typeface="Century Gothic"/>
                </a:rPr>
                <a:t>Orense</a:t>
              </a:r>
              <a:endParaRPr sz="2000">
                <a:highlight>
                  <a:srgbClr val="FBF0D5"/>
                </a:highlight>
                <a:latin typeface="Century Gothic"/>
                <a:ea typeface="Century Gothic"/>
                <a:cs typeface="Century Gothic"/>
                <a:sym typeface="Century Gothic"/>
              </a:endParaRPr>
            </a:p>
          </p:txBody>
        </p:sp>
        <p:sp>
          <p:nvSpPr>
            <p:cNvPr id="15" name="Google Shape;162;p2">
              <a:extLst>
                <a:ext uri="{FF2B5EF4-FFF2-40B4-BE49-F238E27FC236}">
                  <a16:creationId xmlns:a16="http://schemas.microsoft.com/office/drawing/2014/main" id="{07DFBF10-8DEF-44C7-94DB-1F3703928D0C}"/>
                </a:ext>
              </a:extLst>
            </p:cNvPr>
            <p:cNvSpPr/>
            <p:nvPr/>
          </p:nvSpPr>
          <p:spPr>
            <a:xfrm>
              <a:off x="10109576" y="3253107"/>
              <a:ext cx="162578" cy="15716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16" name="Google Shape;163;p2">
              <a:extLst>
                <a:ext uri="{FF2B5EF4-FFF2-40B4-BE49-F238E27FC236}">
                  <a16:creationId xmlns:a16="http://schemas.microsoft.com/office/drawing/2014/main" id="{7311737B-6350-4D6A-A781-3BE7ACC08B75}"/>
                </a:ext>
              </a:extLst>
            </p:cNvPr>
            <p:cNvSpPr txBox="1"/>
            <p:nvPr/>
          </p:nvSpPr>
          <p:spPr>
            <a:xfrm>
              <a:off x="10270331" y="3148090"/>
              <a:ext cx="91082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highlight>
                    <a:srgbClr val="FBF0D5"/>
                  </a:highlight>
                  <a:latin typeface="Century Gothic"/>
                  <a:ea typeface="Century Gothic"/>
                  <a:cs typeface="Century Gothic"/>
                  <a:sym typeface="Century Gothic"/>
                </a:rPr>
                <a:t>Teruel</a:t>
              </a:r>
              <a:endParaRPr/>
            </a:p>
          </p:txBody>
        </p:sp>
        <p:sp>
          <p:nvSpPr>
            <p:cNvPr id="17" name="Google Shape;164;p2">
              <a:extLst>
                <a:ext uri="{FF2B5EF4-FFF2-40B4-BE49-F238E27FC236}">
                  <a16:creationId xmlns:a16="http://schemas.microsoft.com/office/drawing/2014/main" id="{F3B43F5C-87BB-4CD3-A033-C958B34C6E0A}"/>
                </a:ext>
              </a:extLst>
            </p:cNvPr>
            <p:cNvSpPr/>
            <p:nvPr/>
          </p:nvSpPr>
          <p:spPr>
            <a:xfrm>
              <a:off x="9836832" y="3996651"/>
              <a:ext cx="162578" cy="15716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18" name="Google Shape;165;p2">
              <a:extLst>
                <a:ext uri="{FF2B5EF4-FFF2-40B4-BE49-F238E27FC236}">
                  <a16:creationId xmlns:a16="http://schemas.microsoft.com/office/drawing/2014/main" id="{164F6E49-83F3-44EC-B5D9-4B0FF23BFD80}"/>
                </a:ext>
              </a:extLst>
            </p:cNvPr>
            <p:cNvSpPr txBox="1"/>
            <p:nvPr/>
          </p:nvSpPr>
          <p:spPr>
            <a:xfrm>
              <a:off x="10029177" y="3864519"/>
              <a:ext cx="13612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highlight>
                    <a:srgbClr val="FBF0D5"/>
                  </a:highlight>
                  <a:latin typeface="Century Gothic"/>
                  <a:ea typeface="Century Gothic"/>
                  <a:cs typeface="Century Gothic"/>
                  <a:sym typeface="Century Gothic"/>
                </a:rPr>
                <a:t>Albacete</a:t>
              </a:r>
              <a:endParaRPr/>
            </a:p>
          </p:txBody>
        </p:sp>
        <p:sp>
          <p:nvSpPr>
            <p:cNvPr id="19" name="Google Shape;166;p2">
              <a:extLst>
                <a:ext uri="{FF2B5EF4-FFF2-40B4-BE49-F238E27FC236}">
                  <a16:creationId xmlns:a16="http://schemas.microsoft.com/office/drawing/2014/main" id="{BF8BB42A-5C00-46B5-B4E9-F93E9B689AA6}"/>
                </a:ext>
              </a:extLst>
            </p:cNvPr>
            <p:cNvSpPr/>
            <p:nvPr/>
          </p:nvSpPr>
          <p:spPr>
            <a:xfrm>
              <a:off x="8904060" y="4944771"/>
              <a:ext cx="162578" cy="15716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20" name="Google Shape;167;p2">
              <a:extLst>
                <a:ext uri="{FF2B5EF4-FFF2-40B4-BE49-F238E27FC236}">
                  <a16:creationId xmlns:a16="http://schemas.microsoft.com/office/drawing/2014/main" id="{42109F6E-5E35-4BE6-992E-233A25735ECE}"/>
                </a:ext>
              </a:extLst>
            </p:cNvPr>
            <p:cNvSpPr txBox="1"/>
            <p:nvPr/>
          </p:nvSpPr>
          <p:spPr>
            <a:xfrm>
              <a:off x="9034918" y="4865279"/>
              <a:ext cx="116891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highlight>
                    <a:srgbClr val="FBF0D5"/>
                  </a:highlight>
                  <a:latin typeface="Century Gothic"/>
                  <a:ea typeface="Century Gothic"/>
                  <a:cs typeface="Century Gothic"/>
                  <a:sym typeface="Century Gothic"/>
                </a:rPr>
                <a:t>Málaga</a:t>
              </a:r>
              <a:endParaRPr/>
            </a:p>
          </p:txBody>
        </p:sp>
      </p:grpSp>
      <p:sp>
        <p:nvSpPr>
          <p:cNvPr id="23" name="Google Shape;168;p2">
            <a:extLst>
              <a:ext uri="{FF2B5EF4-FFF2-40B4-BE49-F238E27FC236}">
                <a16:creationId xmlns:a16="http://schemas.microsoft.com/office/drawing/2014/main" id="{64DE3F21-A184-4EDD-B122-52B070ED12E7}"/>
              </a:ext>
            </a:extLst>
          </p:cNvPr>
          <p:cNvSpPr txBox="1"/>
          <p:nvPr/>
        </p:nvSpPr>
        <p:spPr>
          <a:xfrm>
            <a:off x="1717698" y="4867724"/>
            <a:ext cx="320632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Las palabras en español</a:t>
            </a:r>
            <a:endParaRPr/>
          </a:p>
        </p:txBody>
      </p:sp>
      <p:sp>
        <p:nvSpPr>
          <p:cNvPr id="24" name="Google Shape;169;p2">
            <a:extLst>
              <a:ext uri="{FF2B5EF4-FFF2-40B4-BE49-F238E27FC236}">
                <a16:creationId xmlns:a16="http://schemas.microsoft.com/office/drawing/2014/main" id="{FADDE9BC-58B0-49BD-8643-12998C45B9EE}"/>
              </a:ext>
            </a:extLst>
          </p:cNvPr>
          <p:cNvSpPr txBox="1"/>
          <p:nvPr/>
        </p:nvSpPr>
        <p:spPr>
          <a:xfrm flipH="1">
            <a:off x="134189" y="5292795"/>
            <a:ext cx="6173321" cy="1015663"/>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la gente    el centro    la actividad    pequeño/a</a:t>
            </a:r>
            <a:endParaRPr/>
          </a:p>
          <a:p>
            <a:pPr marL="0" marR="0" lvl="0" indent="0" algn="l" rtl="0">
              <a:spcBef>
                <a:spcPts val="0"/>
              </a:spcBef>
              <a:spcAft>
                <a:spcPts val="0"/>
              </a:spcAft>
              <a:buNone/>
            </a:pPr>
            <a:r>
              <a:rPr lang="en-GB" sz="2000">
                <a:latin typeface="Century Gothic"/>
                <a:ea typeface="Century Gothic"/>
                <a:cs typeface="Century Gothic"/>
                <a:sym typeface="Century Gothic"/>
              </a:rPr>
              <a:t>el norte     el río            la zona            el barco</a:t>
            </a:r>
            <a:endParaRPr/>
          </a:p>
          <a:p>
            <a:pPr marL="0" marR="0" lvl="0" indent="0" algn="l" rtl="0">
              <a:spcBef>
                <a:spcPts val="0"/>
              </a:spcBef>
              <a:spcAft>
                <a:spcPts val="0"/>
              </a:spcAft>
              <a:buNone/>
            </a:pPr>
            <a:r>
              <a:rPr lang="en-GB" sz="2000">
                <a:latin typeface="Century Gothic"/>
                <a:ea typeface="Century Gothic"/>
                <a:cs typeface="Century Gothic"/>
                <a:sym typeface="Century Gothic"/>
              </a:rPr>
              <a:t>España      a pie           la parte</a:t>
            </a:r>
            <a:endParaRPr/>
          </a:p>
        </p:txBody>
      </p:sp>
      <p:sp>
        <p:nvSpPr>
          <p:cNvPr id="25" name="Google Shape;170;p2">
            <a:extLst>
              <a:ext uri="{FF2B5EF4-FFF2-40B4-BE49-F238E27FC236}">
                <a16:creationId xmlns:a16="http://schemas.microsoft.com/office/drawing/2014/main" id="{221CCE2F-C7F0-42D3-9B83-681340666625}"/>
              </a:ext>
            </a:extLst>
          </p:cNvPr>
          <p:cNvSpPr txBox="1"/>
          <p:nvPr/>
        </p:nvSpPr>
        <p:spPr>
          <a:xfrm>
            <a:off x="118705" y="2582996"/>
            <a:ext cx="703746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3. Hay una [</a:t>
            </a:r>
            <a:r>
              <a:rPr lang="en-GB" sz="2000" i="1">
                <a:latin typeface="Century Gothic"/>
                <a:ea typeface="Century Gothic"/>
                <a:cs typeface="Century Gothic"/>
                <a:sym typeface="Century Gothic"/>
              </a:rPr>
              <a:t>island</a:t>
            </a:r>
            <a:r>
              <a:rPr lang="en-GB" sz="2000">
                <a:latin typeface="Century Gothic"/>
                <a:ea typeface="Century Gothic"/>
                <a:cs typeface="Century Gothic"/>
                <a:sym typeface="Century Gothic"/>
              </a:rPr>
              <a:t>] muy cerca. Puedes conocer la isla [</a:t>
            </a:r>
            <a:r>
              <a:rPr lang="en-GB" sz="2000" i="1">
                <a:latin typeface="Century Gothic"/>
                <a:ea typeface="Century Gothic"/>
                <a:cs typeface="Century Gothic"/>
                <a:sym typeface="Century Gothic"/>
              </a:rPr>
              <a:t>on foot</a:t>
            </a:r>
            <a:r>
              <a:rPr lang="en-GB" sz="2000">
                <a:latin typeface="Century Gothic"/>
                <a:ea typeface="Century Gothic"/>
                <a:cs typeface="Century Gothic"/>
                <a:sym typeface="Century Gothic"/>
              </a:rPr>
              <a:t>] en poco tiempo.</a:t>
            </a:r>
            <a:endParaRPr/>
          </a:p>
        </p:txBody>
      </p:sp>
      <p:sp>
        <p:nvSpPr>
          <p:cNvPr id="26" name="Google Shape;171;p2">
            <a:extLst>
              <a:ext uri="{FF2B5EF4-FFF2-40B4-BE49-F238E27FC236}">
                <a16:creationId xmlns:a16="http://schemas.microsoft.com/office/drawing/2014/main" id="{D6F25F6D-F682-4CAA-A802-9484D02657F5}"/>
              </a:ext>
            </a:extLst>
          </p:cNvPr>
          <p:cNvSpPr txBox="1"/>
          <p:nvPr/>
        </p:nvSpPr>
        <p:spPr>
          <a:xfrm>
            <a:off x="118705" y="3321919"/>
            <a:ext cx="823638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4. Puedes hacer   [</a:t>
            </a:r>
            <a:r>
              <a:rPr lang="en-GB" sz="2000" i="1">
                <a:latin typeface="Century Gothic"/>
                <a:ea typeface="Century Gothic"/>
                <a:cs typeface="Century Gothic"/>
                <a:sym typeface="Century Gothic"/>
              </a:rPr>
              <a:t>activities</a:t>
            </a:r>
            <a:r>
              <a:rPr lang="en-GB" sz="2000">
                <a:latin typeface="Century Gothic"/>
                <a:ea typeface="Century Gothic"/>
                <a:cs typeface="Century Gothic"/>
                <a:sym typeface="Century Gothic"/>
              </a:rPr>
              <a:t>]   en  [</a:t>
            </a:r>
            <a:r>
              <a:rPr lang="en-GB" sz="2000" i="1">
                <a:latin typeface="Century Gothic"/>
                <a:ea typeface="Century Gothic"/>
                <a:cs typeface="Century Gothic"/>
                <a:sym typeface="Century Gothic"/>
              </a:rPr>
              <a:t>boat</a:t>
            </a:r>
            <a:r>
              <a:rPr lang="en-GB" sz="2000">
                <a:latin typeface="Century Gothic"/>
                <a:ea typeface="Century Gothic"/>
                <a:cs typeface="Century Gothic"/>
                <a:sym typeface="Century Gothic"/>
              </a:rPr>
              <a:t>] porque hay una [</a:t>
            </a:r>
            <a:r>
              <a:rPr lang="en-GB" sz="2000" i="1">
                <a:latin typeface="Century Gothic"/>
                <a:ea typeface="Century Gothic"/>
                <a:cs typeface="Century Gothic"/>
                <a:sym typeface="Century Gothic"/>
              </a:rPr>
              <a:t>beach</a:t>
            </a:r>
            <a:r>
              <a:rPr lang="en-GB" sz="2000">
                <a:latin typeface="Century Gothic"/>
                <a:ea typeface="Century Gothic"/>
                <a:cs typeface="Century Gothic"/>
                <a:sym typeface="Century Gothic"/>
              </a:rPr>
              <a:t>].</a:t>
            </a:r>
            <a:endParaRPr/>
          </a:p>
        </p:txBody>
      </p:sp>
      <p:sp>
        <p:nvSpPr>
          <p:cNvPr id="27" name="Google Shape;172;p2">
            <a:extLst>
              <a:ext uri="{FF2B5EF4-FFF2-40B4-BE49-F238E27FC236}">
                <a16:creationId xmlns:a16="http://schemas.microsoft.com/office/drawing/2014/main" id="{FB8ED36E-9C7B-4406-9044-1238A6BB98B2}"/>
              </a:ext>
            </a:extLst>
          </p:cNvPr>
          <p:cNvSpPr txBox="1"/>
          <p:nvPr/>
        </p:nvSpPr>
        <p:spPr>
          <a:xfrm>
            <a:off x="118705" y="2151849"/>
            <a:ext cx="60182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2. Un [</a:t>
            </a:r>
            <a:r>
              <a:rPr lang="en-GB" sz="2000" i="1">
                <a:latin typeface="Century Gothic"/>
                <a:ea typeface="Century Gothic"/>
                <a:cs typeface="Century Gothic"/>
                <a:sym typeface="Century Gothic"/>
              </a:rPr>
              <a:t>river</a:t>
            </a:r>
            <a:r>
              <a:rPr lang="en-GB" sz="2000">
                <a:latin typeface="Century Gothic"/>
                <a:ea typeface="Century Gothic"/>
                <a:cs typeface="Century Gothic"/>
                <a:sym typeface="Century Gothic"/>
              </a:rPr>
              <a:t>] pasa por la  [</a:t>
            </a:r>
            <a:r>
              <a:rPr lang="en-GB" sz="2000" i="1">
                <a:latin typeface="Century Gothic"/>
                <a:ea typeface="Century Gothic"/>
                <a:cs typeface="Century Gothic"/>
                <a:sym typeface="Century Gothic"/>
              </a:rPr>
              <a:t>part</a:t>
            </a:r>
            <a:r>
              <a:rPr lang="en-GB" sz="2000">
                <a:latin typeface="Century Gothic"/>
                <a:ea typeface="Century Gothic"/>
                <a:cs typeface="Century Gothic"/>
                <a:sym typeface="Century Gothic"/>
              </a:rPr>
              <a:t>] del [</a:t>
            </a:r>
            <a:r>
              <a:rPr lang="en-GB" sz="2000" i="1">
                <a:latin typeface="Century Gothic"/>
                <a:ea typeface="Century Gothic"/>
                <a:cs typeface="Century Gothic"/>
                <a:sym typeface="Century Gothic"/>
              </a:rPr>
              <a:t>center</a:t>
            </a:r>
            <a:r>
              <a:rPr lang="en-GB" sz="2000">
                <a:latin typeface="Century Gothic"/>
                <a:ea typeface="Century Gothic"/>
                <a:cs typeface="Century Gothic"/>
                <a:sym typeface="Century Gothic"/>
              </a:rPr>
              <a:t>].</a:t>
            </a:r>
            <a:endParaRPr/>
          </a:p>
        </p:txBody>
      </p:sp>
      <p:sp>
        <p:nvSpPr>
          <p:cNvPr id="28" name="Google Shape;173;p2">
            <a:extLst>
              <a:ext uri="{FF2B5EF4-FFF2-40B4-BE49-F238E27FC236}">
                <a16:creationId xmlns:a16="http://schemas.microsoft.com/office/drawing/2014/main" id="{4327E613-9BF3-44E7-B016-2410F39EFE44}"/>
              </a:ext>
            </a:extLst>
          </p:cNvPr>
          <p:cNvSpPr txBox="1"/>
          <p:nvPr/>
        </p:nvSpPr>
        <p:spPr>
          <a:xfrm>
            <a:off x="118705" y="4491988"/>
            <a:ext cx="778962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6. La [</a:t>
            </a:r>
            <a:r>
              <a:rPr lang="en-GB" sz="2000" i="1">
                <a:latin typeface="Century Gothic"/>
                <a:ea typeface="Century Gothic"/>
                <a:cs typeface="Century Gothic"/>
                <a:sym typeface="Century Gothic"/>
              </a:rPr>
              <a:t>people</a:t>
            </a:r>
            <a:r>
              <a:rPr lang="en-GB" sz="2000">
                <a:latin typeface="Century Gothic"/>
                <a:ea typeface="Century Gothic"/>
                <a:cs typeface="Century Gothic"/>
                <a:sym typeface="Century Gothic"/>
              </a:rPr>
              <a:t>] en esta [</a:t>
            </a:r>
            <a:r>
              <a:rPr lang="en-GB" sz="2000" i="1">
                <a:latin typeface="Century Gothic"/>
                <a:ea typeface="Century Gothic"/>
                <a:cs typeface="Century Gothic"/>
                <a:sym typeface="Century Gothic"/>
              </a:rPr>
              <a:t>area</a:t>
            </a:r>
            <a:r>
              <a:rPr lang="en-GB" sz="2000">
                <a:latin typeface="Century Gothic"/>
                <a:ea typeface="Century Gothic"/>
                <a:cs typeface="Century Gothic"/>
                <a:sym typeface="Century Gothic"/>
              </a:rPr>
              <a:t>] habla dos idiomas diferentes.</a:t>
            </a:r>
            <a:endParaRPr/>
          </a:p>
        </p:txBody>
      </p:sp>
      <p:sp>
        <p:nvSpPr>
          <p:cNvPr id="29" name="Google Shape;174;p2">
            <a:extLst>
              <a:ext uri="{FF2B5EF4-FFF2-40B4-BE49-F238E27FC236}">
                <a16:creationId xmlns:a16="http://schemas.microsoft.com/office/drawing/2014/main" id="{CDD9468E-4E02-4D51-AD65-A7C86DA83F40}"/>
              </a:ext>
            </a:extLst>
          </p:cNvPr>
          <p:cNvSpPr/>
          <p:nvPr/>
        </p:nvSpPr>
        <p:spPr>
          <a:xfrm>
            <a:off x="7741493" y="103359"/>
            <a:ext cx="3016767" cy="1170667"/>
          </a:xfrm>
          <a:prstGeom prst="wedgeRoundRectCallout">
            <a:avLst>
              <a:gd name="adj1" fmla="val -121389"/>
              <a:gd name="adj2" fmla="val 43949"/>
              <a:gd name="adj3"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¡Es </a:t>
            </a:r>
            <a:r>
              <a:rPr lang="en-GB" sz="2000" b="1">
                <a:latin typeface="Century Gothic"/>
                <a:ea typeface="Century Gothic"/>
                <a:cs typeface="Century Gothic"/>
                <a:sym typeface="Century Gothic"/>
              </a:rPr>
              <a:t>San Sebastián</a:t>
            </a:r>
            <a:r>
              <a:rPr lang="en-GB" sz="2000">
                <a:latin typeface="Century Gothic"/>
                <a:ea typeface="Century Gothic"/>
                <a:cs typeface="Century Gothic"/>
                <a:sym typeface="Century Gothic"/>
              </a:rPr>
              <a:t>! La ciudad tiene otro nombre en el idioma vasco: Donostia.</a:t>
            </a:r>
            <a:endParaRPr/>
          </a:p>
        </p:txBody>
      </p:sp>
      <p:sp>
        <p:nvSpPr>
          <p:cNvPr id="30" name="Google Shape;175;p2">
            <a:extLst>
              <a:ext uri="{FF2B5EF4-FFF2-40B4-BE49-F238E27FC236}">
                <a16:creationId xmlns:a16="http://schemas.microsoft.com/office/drawing/2014/main" id="{ACDEF8EF-BC49-4971-ABA1-BF874C1565DB}"/>
              </a:ext>
            </a:extLst>
          </p:cNvPr>
          <p:cNvSpPr/>
          <p:nvPr/>
        </p:nvSpPr>
        <p:spPr>
          <a:xfrm>
            <a:off x="896607" y="2185647"/>
            <a:ext cx="676507"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río</a:t>
            </a:r>
            <a:endParaRPr/>
          </a:p>
        </p:txBody>
      </p:sp>
      <p:sp>
        <p:nvSpPr>
          <p:cNvPr id="31" name="Google Shape;176;p2">
            <a:extLst>
              <a:ext uri="{FF2B5EF4-FFF2-40B4-BE49-F238E27FC236}">
                <a16:creationId xmlns:a16="http://schemas.microsoft.com/office/drawing/2014/main" id="{8C04E008-3C36-43D7-AAA8-FE5ED44CDCED}"/>
              </a:ext>
            </a:extLst>
          </p:cNvPr>
          <p:cNvSpPr/>
          <p:nvPr/>
        </p:nvSpPr>
        <p:spPr>
          <a:xfrm>
            <a:off x="2285889" y="1738113"/>
            <a:ext cx="1438508"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pequeña.</a:t>
            </a:r>
            <a:endParaRPr/>
          </a:p>
        </p:txBody>
      </p:sp>
      <p:sp>
        <p:nvSpPr>
          <p:cNvPr id="32" name="Google Shape;177;p2">
            <a:extLst>
              <a:ext uri="{FF2B5EF4-FFF2-40B4-BE49-F238E27FC236}">
                <a16:creationId xmlns:a16="http://schemas.microsoft.com/office/drawing/2014/main" id="{81889D45-1670-4651-A586-5195FF422575}"/>
              </a:ext>
            </a:extLst>
          </p:cNvPr>
          <p:cNvSpPr/>
          <p:nvPr/>
        </p:nvSpPr>
        <p:spPr>
          <a:xfrm>
            <a:off x="3066492" y="2150695"/>
            <a:ext cx="862360"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parte</a:t>
            </a:r>
            <a:endParaRPr/>
          </a:p>
        </p:txBody>
      </p:sp>
      <p:sp>
        <p:nvSpPr>
          <p:cNvPr id="33" name="Google Shape;178;p2">
            <a:extLst>
              <a:ext uri="{FF2B5EF4-FFF2-40B4-BE49-F238E27FC236}">
                <a16:creationId xmlns:a16="http://schemas.microsoft.com/office/drawing/2014/main" id="{1BF9F9E8-91FB-4652-89FC-BD6C39F00206}"/>
              </a:ext>
            </a:extLst>
          </p:cNvPr>
          <p:cNvSpPr/>
          <p:nvPr/>
        </p:nvSpPr>
        <p:spPr>
          <a:xfrm>
            <a:off x="4317524" y="2157630"/>
            <a:ext cx="1051147"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centro</a:t>
            </a:r>
            <a:endParaRPr/>
          </a:p>
        </p:txBody>
      </p:sp>
      <p:sp>
        <p:nvSpPr>
          <p:cNvPr id="34" name="Google Shape;179;p2">
            <a:extLst>
              <a:ext uri="{FF2B5EF4-FFF2-40B4-BE49-F238E27FC236}">
                <a16:creationId xmlns:a16="http://schemas.microsoft.com/office/drawing/2014/main" id="{5DAACA7E-B80B-488B-8986-CEC8DB314104}"/>
              </a:ext>
            </a:extLst>
          </p:cNvPr>
          <p:cNvSpPr/>
          <p:nvPr/>
        </p:nvSpPr>
        <p:spPr>
          <a:xfrm>
            <a:off x="1717698" y="4084978"/>
            <a:ext cx="847740"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norte</a:t>
            </a:r>
            <a:endParaRPr/>
          </a:p>
        </p:txBody>
      </p:sp>
      <p:sp>
        <p:nvSpPr>
          <p:cNvPr id="35" name="Google Shape;180;p2">
            <a:extLst>
              <a:ext uri="{FF2B5EF4-FFF2-40B4-BE49-F238E27FC236}">
                <a16:creationId xmlns:a16="http://schemas.microsoft.com/office/drawing/2014/main" id="{035FD175-C92E-4145-AB51-7C18182D7C6B}"/>
              </a:ext>
            </a:extLst>
          </p:cNvPr>
          <p:cNvSpPr/>
          <p:nvPr/>
        </p:nvSpPr>
        <p:spPr>
          <a:xfrm>
            <a:off x="2968973" y="4084491"/>
            <a:ext cx="1230623"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España.</a:t>
            </a:r>
            <a:endParaRPr/>
          </a:p>
        </p:txBody>
      </p:sp>
      <p:sp>
        <p:nvSpPr>
          <p:cNvPr id="36" name="Google Shape;181;p2">
            <a:extLst>
              <a:ext uri="{FF2B5EF4-FFF2-40B4-BE49-F238E27FC236}">
                <a16:creationId xmlns:a16="http://schemas.microsoft.com/office/drawing/2014/main" id="{9BBDBF79-7416-4395-8541-D783AA141FED}"/>
              </a:ext>
            </a:extLst>
          </p:cNvPr>
          <p:cNvSpPr/>
          <p:nvPr/>
        </p:nvSpPr>
        <p:spPr>
          <a:xfrm>
            <a:off x="1616051" y="2607560"/>
            <a:ext cx="847740"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isla</a:t>
            </a:r>
            <a:endParaRPr/>
          </a:p>
        </p:txBody>
      </p:sp>
      <p:sp>
        <p:nvSpPr>
          <p:cNvPr id="37" name="Google Shape;182;p2">
            <a:extLst>
              <a:ext uri="{FF2B5EF4-FFF2-40B4-BE49-F238E27FC236}">
                <a16:creationId xmlns:a16="http://schemas.microsoft.com/office/drawing/2014/main" id="{B1C6D170-5137-42ED-BF90-C4806A5EFA24}"/>
              </a:ext>
            </a:extLst>
          </p:cNvPr>
          <p:cNvSpPr/>
          <p:nvPr/>
        </p:nvSpPr>
        <p:spPr>
          <a:xfrm>
            <a:off x="187935" y="2929108"/>
            <a:ext cx="1076671"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a pie</a:t>
            </a:r>
            <a:endParaRPr/>
          </a:p>
        </p:txBody>
      </p:sp>
      <p:sp>
        <p:nvSpPr>
          <p:cNvPr id="38" name="Google Shape;183;p2">
            <a:extLst>
              <a:ext uri="{FF2B5EF4-FFF2-40B4-BE49-F238E27FC236}">
                <a16:creationId xmlns:a16="http://schemas.microsoft.com/office/drawing/2014/main" id="{C13CE7D0-B453-4776-94DB-5EE8CB2302E2}"/>
              </a:ext>
            </a:extLst>
          </p:cNvPr>
          <p:cNvSpPr/>
          <p:nvPr/>
        </p:nvSpPr>
        <p:spPr>
          <a:xfrm>
            <a:off x="2236291" y="3346483"/>
            <a:ext cx="1646061"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actividades</a:t>
            </a:r>
            <a:endParaRPr/>
          </a:p>
        </p:txBody>
      </p:sp>
      <p:sp>
        <p:nvSpPr>
          <p:cNvPr id="39" name="Google Shape;184;p2">
            <a:extLst>
              <a:ext uri="{FF2B5EF4-FFF2-40B4-BE49-F238E27FC236}">
                <a16:creationId xmlns:a16="http://schemas.microsoft.com/office/drawing/2014/main" id="{3C366D56-15E8-4F7D-995F-3396A935944C}"/>
              </a:ext>
            </a:extLst>
          </p:cNvPr>
          <p:cNvSpPr/>
          <p:nvPr/>
        </p:nvSpPr>
        <p:spPr>
          <a:xfrm>
            <a:off x="4199596" y="3335390"/>
            <a:ext cx="967013"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barco</a:t>
            </a:r>
            <a:endParaRPr/>
          </a:p>
        </p:txBody>
      </p:sp>
      <p:sp>
        <p:nvSpPr>
          <p:cNvPr id="40" name="Google Shape;185;p2">
            <a:extLst>
              <a:ext uri="{FF2B5EF4-FFF2-40B4-BE49-F238E27FC236}">
                <a16:creationId xmlns:a16="http://schemas.microsoft.com/office/drawing/2014/main" id="{61835FEB-F472-42E5-A318-02A721990C26}"/>
              </a:ext>
            </a:extLst>
          </p:cNvPr>
          <p:cNvSpPr/>
          <p:nvPr/>
        </p:nvSpPr>
        <p:spPr>
          <a:xfrm>
            <a:off x="242765" y="3641065"/>
            <a:ext cx="967013"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playa</a:t>
            </a:r>
            <a:endParaRPr/>
          </a:p>
        </p:txBody>
      </p:sp>
      <p:sp>
        <p:nvSpPr>
          <p:cNvPr id="41" name="Google Shape;186;p2">
            <a:extLst>
              <a:ext uri="{FF2B5EF4-FFF2-40B4-BE49-F238E27FC236}">
                <a16:creationId xmlns:a16="http://schemas.microsoft.com/office/drawing/2014/main" id="{A632C61B-DC1B-4358-8C7A-D2F4D27716FB}"/>
              </a:ext>
            </a:extLst>
          </p:cNvPr>
          <p:cNvSpPr/>
          <p:nvPr/>
        </p:nvSpPr>
        <p:spPr>
          <a:xfrm>
            <a:off x="868632" y="4506090"/>
            <a:ext cx="1048558"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gente</a:t>
            </a:r>
            <a:endParaRPr/>
          </a:p>
        </p:txBody>
      </p:sp>
      <p:sp>
        <p:nvSpPr>
          <p:cNvPr id="42" name="Google Shape;187;p2">
            <a:extLst>
              <a:ext uri="{FF2B5EF4-FFF2-40B4-BE49-F238E27FC236}">
                <a16:creationId xmlns:a16="http://schemas.microsoft.com/office/drawing/2014/main" id="{2E34FE6F-0A15-47B8-BCF5-98901F88038E}"/>
              </a:ext>
            </a:extLst>
          </p:cNvPr>
          <p:cNvSpPr/>
          <p:nvPr/>
        </p:nvSpPr>
        <p:spPr>
          <a:xfrm>
            <a:off x="2928698" y="4512545"/>
            <a:ext cx="795699"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zona</a:t>
            </a:r>
            <a:endParaRPr/>
          </a:p>
        </p:txBody>
      </p:sp>
      <p:sp>
        <p:nvSpPr>
          <p:cNvPr id="43" name="Google Shape;148;p2">
            <a:extLst>
              <a:ext uri="{FF2B5EF4-FFF2-40B4-BE49-F238E27FC236}">
                <a16:creationId xmlns:a16="http://schemas.microsoft.com/office/drawing/2014/main" id="{E61683F0-8FE2-41E8-8C71-D3F24C6FEA74}"/>
              </a:ext>
            </a:extLst>
          </p:cNvPr>
          <p:cNvSpPr/>
          <p:nvPr/>
        </p:nvSpPr>
        <p:spPr>
          <a:xfrm>
            <a:off x="11214100" y="258166"/>
            <a:ext cx="714043" cy="400919"/>
          </a:xfrm>
          <a:prstGeom prst="roundRect">
            <a:avLst>
              <a:gd name="adj" fmla="val 16667"/>
            </a:avLst>
          </a:prstGeom>
          <a:solidFill>
            <a:schemeClr val="tx2"/>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a:p>
        </p:txBody>
      </p:sp>
    </p:spTree>
    <p:extLst>
      <p:ext uri="{BB962C8B-B14F-4D97-AF65-F5344CB8AC3E}">
        <p14:creationId xmlns:p14="http://schemas.microsoft.com/office/powerpoint/2010/main" val="288542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D83EC6-2E32-467F-A92E-5033DF4EC374}"/>
              </a:ext>
            </a:extLst>
          </p:cNvPr>
          <p:cNvSpPr>
            <a:spLocks noGrp="1"/>
          </p:cNvSpPr>
          <p:nvPr>
            <p:ph type="title"/>
          </p:nvPr>
        </p:nvSpPr>
        <p:spPr>
          <a:xfrm>
            <a:off x="-1" y="213557"/>
            <a:ext cx="5357813" cy="647577"/>
          </a:xfrm>
        </p:spPr>
        <p:txBody>
          <a:bodyPr>
            <a:noAutofit/>
          </a:bodyPr>
          <a:lstStyle/>
          <a:p>
            <a:r>
              <a:rPr lang="en-GB" sz="2400" dirty="0" err="1"/>
              <a:t>Actividades</a:t>
            </a:r>
            <a:r>
              <a:rPr lang="en-GB" sz="2400" dirty="0"/>
              <a:t> </a:t>
            </a:r>
            <a:r>
              <a:rPr lang="en-GB" sz="2400" dirty="0" err="1"/>
              <a:t>en</a:t>
            </a:r>
            <a:r>
              <a:rPr lang="en-GB" sz="2400" dirty="0"/>
              <a:t> San Sebastián</a:t>
            </a:r>
          </a:p>
        </p:txBody>
      </p:sp>
      <p:sp>
        <p:nvSpPr>
          <p:cNvPr id="6" name="Google Shape;195;p3">
            <a:extLst>
              <a:ext uri="{FF2B5EF4-FFF2-40B4-BE49-F238E27FC236}">
                <a16:creationId xmlns:a16="http://schemas.microsoft.com/office/drawing/2014/main" id="{FF74F4EA-BD64-4829-A26F-9D9B620DD25A}"/>
              </a:ext>
            </a:extLst>
          </p:cNvPr>
          <p:cNvSpPr txBox="1"/>
          <p:nvPr/>
        </p:nvSpPr>
        <p:spPr>
          <a:xfrm>
            <a:off x="0" y="1320303"/>
            <a:ext cx="1169462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latin typeface="Century Gothic"/>
                <a:ea typeface="Century Gothic"/>
                <a:cs typeface="Century Gothic"/>
                <a:sym typeface="Century Gothic"/>
              </a:rPr>
              <a:t>Lee la información sobre actividades en San Sebastián y contesta las preguntas:</a:t>
            </a:r>
            <a:endParaRPr/>
          </a:p>
        </p:txBody>
      </p:sp>
      <p:sp>
        <p:nvSpPr>
          <p:cNvPr id="7" name="Google Shape;196;p3">
            <a:extLst>
              <a:ext uri="{FF2B5EF4-FFF2-40B4-BE49-F238E27FC236}">
                <a16:creationId xmlns:a16="http://schemas.microsoft.com/office/drawing/2014/main" id="{29AC488D-1BD0-474A-9A60-CAC051F3F9CD}"/>
              </a:ext>
            </a:extLst>
          </p:cNvPr>
          <p:cNvSpPr/>
          <p:nvPr/>
        </p:nvSpPr>
        <p:spPr>
          <a:xfrm>
            <a:off x="10758180" y="258166"/>
            <a:ext cx="1169963" cy="400919"/>
          </a:xfrm>
          <a:prstGeom prst="roundRect">
            <a:avLst>
              <a:gd name="adj" fmla="val 16667"/>
            </a:avLst>
          </a:prstGeom>
          <a:solidFill>
            <a:schemeClr val="tx2"/>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chemeClr val="bg1"/>
                </a:solidFill>
                <a:latin typeface="Century Gothic"/>
                <a:ea typeface="Century Gothic"/>
                <a:cs typeface="Century Gothic"/>
                <a:sym typeface="Century Gothic"/>
              </a:rPr>
              <a:t>leer</a:t>
            </a:r>
            <a:endParaRPr>
              <a:solidFill>
                <a:schemeClr val="bg1"/>
              </a:solidFill>
            </a:endParaRPr>
          </a:p>
        </p:txBody>
      </p:sp>
      <p:sp>
        <p:nvSpPr>
          <p:cNvPr id="8" name="Google Shape;197;p3">
            <a:extLst>
              <a:ext uri="{FF2B5EF4-FFF2-40B4-BE49-F238E27FC236}">
                <a16:creationId xmlns:a16="http://schemas.microsoft.com/office/drawing/2014/main" id="{D2E18255-719A-4046-A4C2-8863B2613113}"/>
              </a:ext>
            </a:extLst>
          </p:cNvPr>
          <p:cNvSpPr/>
          <p:nvPr/>
        </p:nvSpPr>
        <p:spPr>
          <a:xfrm>
            <a:off x="104802" y="1744241"/>
            <a:ext cx="7497319" cy="4423073"/>
          </a:xfrm>
          <a:prstGeom prst="foldedCorner">
            <a:avLst>
              <a:gd name="adj" fmla="val 7452"/>
            </a:avLst>
          </a:prstGeom>
          <a:solidFill>
            <a:schemeClr val="accent6">
              <a:lumMod val="20000"/>
              <a:lumOff val="80000"/>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latin typeface="Century Gothic"/>
                <a:ea typeface="Century Gothic"/>
                <a:cs typeface="Century Gothic"/>
                <a:sym typeface="Century Gothic"/>
              </a:rPr>
              <a:t>San Sebastián</a:t>
            </a:r>
            <a:endParaRPr dirty="0"/>
          </a:p>
          <a:p>
            <a:pPr marL="0" marR="0" lvl="0" indent="0" algn="just" rtl="0">
              <a:spcBef>
                <a:spcPts val="0"/>
              </a:spcBef>
              <a:spcAft>
                <a:spcPts val="0"/>
              </a:spcAft>
              <a:buNone/>
            </a:pPr>
            <a:r>
              <a:rPr lang="en-GB" sz="2000" dirty="0">
                <a:latin typeface="Century Gothic"/>
                <a:ea typeface="Century Gothic"/>
                <a:cs typeface="Century Gothic"/>
                <a:sym typeface="Century Gothic"/>
              </a:rPr>
              <a:t>San Sebastián es una ciudad genial: por la </a:t>
            </a:r>
            <a:r>
              <a:rPr lang="en-GB" sz="2000" dirty="0" err="1">
                <a:latin typeface="Century Gothic"/>
                <a:ea typeface="Century Gothic"/>
                <a:cs typeface="Century Gothic"/>
                <a:sym typeface="Century Gothic"/>
              </a:rPr>
              <a:t>mañana</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puedes</a:t>
            </a:r>
            <a:r>
              <a:rPr lang="en-GB" sz="2000" dirty="0">
                <a:latin typeface="Century Gothic"/>
                <a:ea typeface="Century Gothic"/>
                <a:cs typeface="Century Gothic"/>
                <a:sym typeface="Century Gothic"/>
              </a:rPr>
              <a:t> pasar </a:t>
            </a:r>
            <a:r>
              <a:rPr lang="en-GB" sz="2000" dirty="0" err="1">
                <a:latin typeface="Century Gothic"/>
                <a:ea typeface="Century Gothic"/>
                <a:cs typeface="Century Gothic"/>
                <a:sym typeface="Century Gothic"/>
              </a:rPr>
              <a:t>tiempo</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en</a:t>
            </a:r>
            <a:r>
              <a:rPr lang="en-GB" sz="2000" dirty="0">
                <a:latin typeface="Century Gothic"/>
                <a:ea typeface="Century Gothic"/>
                <a:cs typeface="Century Gothic"/>
                <a:sym typeface="Century Gothic"/>
              </a:rPr>
              <a:t> la </a:t>
            </a:r>
            <a:r>
              <a:rPr lang="en-GB" sz="2000" dirty="0" err="1">
                <a:latin typeface="Century Gothic"/>
                <a:ea typeface="Century Gothic"/>
                <a:cs typeface="Century Gothic"/>
                <a:sym typeface="Century Gothic"/>
              </a:rPr>
              <a:t>naturaleza</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porque</a:t>
            </a:r>
            <a:r>
              <a:rPr lang="en-GB" sz="2000" dirty="0">
                <a:latin typeface="Century Gothic"/>
                <a:ea typeface="Century Gothic"/>
                <a:cs typeface="Century Gothic"/>
                <a:sym typeface="Century Gothic"/>
              </a:rPr>
              <a:t> hay </a:t>
            </a:r>
            <a:r>
              <a:rPr lang="en-GB" sz="2000" dirty="0" err="1">
                <a:latin typeface="Century Gothic"/>
                <a:ea typeface="Century Gothic"/>
                <a:cs typeface="Century Gothic"/>
                <a:sym typeface="Century Gothic"/>
              </a:rPr>
              <a:t>unas</a:t>
            </a:r>
            <a:r>
              <a:rPr lang="en-GB" sz="2000" dirty="0">
                <a:latin typeface="Century Gothic"/>
                <a:ea typeface="Century Gothic"/>
                <a:cs typeface="Century Gothic"/>
                <a:sym typeface="Century Gothic"/>
              </a:rPr>
              <a:t> playas y un </a:t>
            </a:r>
            <a:r>
              <a:rPr lang="en-GB" sz="2000" dirty="0" err="1">
                <a:latin typeface="Century Gothic"/>
                <a:ea typeface="Century Gothic"/>
                <a:cs typeface="Century Gothic"/>
                <a:sym typeface="Century Gothic"/>
              </a:rPr>
              <a:t>río</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hermosos</a:t>
            </a:r>
            <a:r>
              <a:rPr lang="en-GB" sz="2000" dirty="0">
                <a:latin typeface="Century Gothic"/>
                <a:ea typeface="Century Gothic"/>
                <a:cs typeface="Century Gothic"/>
                <a:sym typeface="Century Gothic"/>
              </a:rPr>
              <a:t>, por la </a:t>
            </a:r>
            <a:r>
              <a:rPr lang="en-GB" sz="2000" dirty="0" err="1">
                <a:latin typeface="Century Gothic"/>
                <a:ea typeface="Century Gothic"/>
                <a:cs typeface="Century Gothic"/>
                <a:sym typeface="Century Gothic"/>
              </a:rPr>
              <a:t>tarde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puedes</a:t>
            </a:r>
            <a:r>
              <a:rPr lang="en-GB" sz="2000" dirty="0">
                <a:latin typeface="Century Gothic"/>
                <a:ea typeface="Century Gothic"/>
                <a:cs typeface="Century Gothic"/>
                <a:sym typeface="Century Gothic"/>
              </a:rPr>
              <a:t> comer la comida </a:t>
            </a:r>
            <a:r>
              <a:rPr lang="en-GB" sz="2000" dirty="0" err="1">
                <a:latin typeface="Century Gothic"/>
                <a:ea typeface="Century Gothic"/>
                <a:cs typeface="Century Gothic"/>
                <a:sym typeface="Century Gothic"/>
              </a:rPr>
              <a:t>tradicional</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en</a:t>
            </a:r>
            <a:r>
              <a:rPr lang="en-GB" sz="2000" dirty="0">
                <a:latin typeface="Century Gothic"/>
                <a:ea typeface="Century Gothic"/>
                <a:cs typeface="Century Gothic"/>
                <a:sym typeface="Century Gothic"/>
              </a:rPr>
              <a:t> la </a:t>
            </a:r>
            <a:r>
              <a:rPr lang="en-GB" sz="2000" dirty="0" err="1">
                <a:latin typeface="Century Gothic"/>
                <a:ea typeface="Century Gothic"/>
                <a:cs typeface="Century Gothic"/>
                <a:sym typeface="Century Gothic"/>
              </a:rPr>
              <a:t>parte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vieja</a:t>
            </a:r>
            <a:r>
              <a:rPr lang="en-GB" sz="2000" dirty="0">
                <a:latin typeface="Century Gothic"/>
                <a:ea typeface="Century Gothic"/>
                <a:cs typeface="Century Gothic"/>
                <a:sym typeface="Century Gothic"/>
              </a:rPr>
              <a:t> y por la </a:t>
            </a:r>
            <a:r>
              <a:rPr lang="en-GB" sz="2000" dirty="0" err="1">
                <a:latin typeface="Century Gothic"/>
                <a:ea typeface="Century Gothic"/>
                <a:cs typeface="Century Gothic"/>
                <a:sym typeface="Century Gothic"/>
              </a:rPr>
              <a:t>noche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puedes</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aprovechar</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el</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ambiente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en</a:t>
            </a:r>
            <a:r>
              <a:rPr lang="en-GB" sz="2000" dirty="0">
                <a:latin typeface="Century Gothic"/>
                <a:ea typeface="Century Gothic"/>
                <a:cs typeface="Century Gothic"/>
                <a:sym typeface="Century Gothic"/>
              </a:rPr>
              <a:t> la zona del </a:t>
            </a:r>
            <a:r>
              <a:rPr lang="en-GB" sz="2000" dirty="0" err="1">
                <a:latin typeface="Century Gothic"/>
                <a:ea typeface="Century Gothic"/>
                <a:cs typeface="Century Gothic"/>
                <a:sym typeface="Century Gothic"/>
              </a:rPr>
              <a:t>centro</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También</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puedes</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coger</a:t>
            </a:r>
            <a:r>
              <a:rPr lang="en-GB" sz="2000" dirty="0">
                <a:latin typeface="Century Gothic"/>
                <a:ea typeface="Century Gothic"/>
                <a:cs typeface="Century Gothic"/>
                <a:sym typeface="Century Gothic"/>
              </a:rPr>
              <a:t> un </a:t>
            </a:r>
            <a:r>
              <a:rPr lang="en-GB" sz="2000" dirty="0" err="1">
                <a:latin typeface="Century Gothic"/>
                <a:ea typeface="Century Gothic"/>
                <a:cs typeface="Century Gothic"/>
                <a:sym typeface="Century Gothic"/>
              </a:rPr>
              <a:t>barco</a:t>
            </a:r>
            <a:r>
              <a:rPr lang="en-GB" sz="2000" dirty="0">
                <a:latin typeface="Century Gothic"/>
                <a:ea typeface="Century Gothic"/>
                <a:cs typeface="Century Gothic"/>
                <a:sym typeface="Century Gothic"/>
              </a:rPr>
              <a:t> y </a:t>
            </a:r>
            <a:r>
              <a:rPr lang="en-GB" sz="2000" dirty="0" err="1">
                <a:latin typeface="Century Gothic"/>
                <a:ea typeface="Century Gothic"/>
                <a:cs typeface="Century Gothic"/>
                <a:sym typeface="Century Gothic"/>
              </a:rPr>
              <a:t>visitar</a:t>
            </a:r>
            <a:r>
              <a:rPr lang="en-GB" sz="2000" dirty="0">
                <a:latin typeface="Century Gothic"/>
                <a:ea typeface="Century Gothic"/>
                <a:cs typeface="Century Gothic"/>
                <a:sym typeface="Century Gothic"/>
              </a:rPr>
              <a:t> una </a:t>
            </a:r>
            <a:r>
              <a:rPr lang="en-GB" sz="2000" dirty="0" err="1">
                <a:latin typeface="Century Gothic"/>
                <a:ea typeface="Century Gothic"/>
                <a:cs typeface="Century Gothic"/>
                <a:sym typeface="Century Gothic"/>
              </a:rPr>
              <a:t>isla</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pequeña</a:t>
            </a:r>
            <a:r>
              <a:rPr lang="en-GB" sz="2000" dirty="0">
                <a:latin typeface="Century Gothic"/>
                <a:ea typeface="Century Gothic"/>
                <a:cs typeface="Century Gothic"/>
                <a:sym typeface="Century Gothic"/>
              </a:rPr>
              <a:t>, Santa Clara! O </a:t>
            </a:r>
            <a:r>
              <a:rPr lang="en-GB" sz="2000" dirty="0" err="1">
                <a:latin typeface="Century Gothic"/>
                <a:ea typeface="Century Gothic"/>
                <a:cs typeface="Century Gothic"/>
                <a:sym typeface="Century Gothic"/>
              </a:rPr>
              <a:t>también</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puedes</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subir</a:t>
            </a:r>
            <a:r>
              <a:rPr lang="en-GB" sz="2000" dirty="0">
                <a:latin typeface="Century Gothic"/>
                <a:ea typeface="Century Gothic"/>
                <a:cs typeface="Century Gothic"/>
                <a:sym typeface="Century Gothic"/>
              </a:rPr>
              <a:t> a la </a:t>
            </a:r>
            <a:r>
              <a:rPr lang="en-GB" sz="2000" dirty="0" err="1">
                <a:latin typeface="Century Gothic"/>
                <a:ea typeface="Century Gothic"/>
                <a:cs typeface="Century Gothic"/>
                <a:sym typeface="Century Gothic"/>
              </a:rPr>
              <a:t>montaña</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en</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el</a:t>
            </a:r>
            <a:r>
              <a:rPr lang="en-GB" sz="2000" dirty="0">
                <a:latin typeface="Century Gothic"/>
                <a:ea typeface="Century Gothic"/>
                <a:cs typeface="Century Gothic"/>
                <a:sym typeface="Century Gothic"/>
              </a:rPr>
              <a:t> funicular para </a:t>
            </a:r>
            <a:r>
              <a:rPr lang="en-GB" sz="2000" dirty="0" err="1">
                <a:latin typeface="Century Gothic"/>
                <a:ea typeface="Century Gothic"/>
                <a:cs typeface="Century Gothic"/>
                <a:sym typeface="Century Gothic"/>
              </a:rPr>
              <a:t>disfrutar</a:t>
            </a:r>
            <a:r>
              <a:rPr lang="en-GB" sz="2000" dirty="0">
                <a:latin typeface="Century Gothic"/>
                <a:ea typeface="Century Gothic"/>
                <a:cs typeface="Century Gothic"/>
                <a:sym typeface="Century Gothic"/>
              </a:rPr>
              <a:t> de </a:t>
            </a:r>
            <a:r>
              <a:rPr lang="en-GB" sz="2000" dirty="0" err="1">
                <a:latin typeface="Century Gothic"/>
                <a:ea typeface="Century Gothic"/>
                <a:cs typeface="Century Gothic"/>
                <a:sym typeface="Century Gothic"/>
              </a:rPr>
              <a:t>unas</a:t>
            </a:r>
            <a:r>
              <a:rPr lang="en-GB" sz="2000" dirty="0">
                <a:latin typeface="Century Gothic"/>
                <a:ea typeface="Century Gothic"/>
                <a:cs typeface="Century Gothic"/>
                <a:sym typeface="Century Gothic"/>
              </a:rPr>
              <a:t> vistas </a:t>
            </a:r>
            <a:r>
              <a:rPr lang="en-GB" sz="2000" dirty="0" err="1">
                <a:latin typeface="Century Gothic"/>
                <a:ea typeface="Century Gothic"/>
                <a:cs typeface="Century Gothic"/>
                <a:sym typeface="Century Gothic"/>
              </a:rPr>
              <a:t>preciosas</a:t>
            </a:r>
            <a:r>
              <a:rPr lang="en-GB" sz="2000" dirty="0">
                <a:latin typeface="Century Gothic"/>
                <a:ea typeface="Century Gothic"/>
                <a:cs typeface="Century Gothic"/>
                <a:sym typeface="Century Gothic"/>
              </a:rPr>
              <a:t>. </a:t>
            </a:r>
            <a:endParaRPr dirty="0"/>
          </a:p>
          <a:p>
            <a:pPr marL="0" marR="0" lvl="0" indent="0" algn="just" rtl="0">
              <a:spcBef>
                <a:spcPts val="0"/>
              </a:spcBef>
              <a:spcAft>
                <a:spcPts val="0"/>
              </a:spcAft>
              <a:buNone/>
            </a:pPr>
            <a:r>
              <a:rPr lang="en-GB" sz="2000" dirty="0">
                <a:latin typeface="Century Gothic"/>
                <a:ea typeface="Century Gothic"/>
                <a:cs typeface="Century Gothic"/>
                <a:sym typeface="Century Gothic"/>
              </a:rPr>
              <a:t>San Sebastián es un </a:t>
            </a:r>
            <a:r>
              <a:rPr lang="en-GB" sz="2000" dirty="0" err="1">
                <a:latin typeface="Century Gothic"/>
                <a:ea typeface="Century Gothic"/>
                <a:cs typeface="Century Gothic"/>
                <a:sym typeface="Century Gothic"/>
              </a:rPr>
              <a:t>lugar</a:t>
            </a:r>
            <a:r>
              <a:rPr lang="en-GB" sz="2000" dirty="0">
                <a:latin typeface="Century Gothic"/>
                <a:ea typeface="Century Gothic"/>
                <a:cs typeface="Century Gothic"/>
                <a:sym typeface="Century Gothic"/>
              </a:rPr>
              <a:t> con </a:t>
            </a:r>
            <a:r>
              <a:rPr lang="en-GB" sz="2000" dirty="0" err="1">
                <a:latin typeface="Century Gothic"/>
                <a:ea typeface="Century Gothic"/>
                <a:cs typeface="Century Gothic"/>
                <a:sym typeface="Century Gothic"/>
              </a:rPr>
              <a:t>mucha</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cultura</a:t>
            </a:r>
            <a:r>
              <a:rPr lang="en-GB" sz="2000" dirty="0">
                <a:latin typeface="Century Gothic"/>
                <a:ea typeface="Century Gothic"/>
                <a:cs typeface="Century Gothic"/>
                <a:sym typeface="Century Gothic"/>
              </a:rPr>
              <a:t> y </a:t>
            </a:r>
            <a:r>
              <a:rPr lang="en-GB" sz="2000" dirty="0" err="1">
                <a:latin typeface="Century Gothic"/>
                <a:ea typeface="Century Gothic"/>
                <a:cs typeface="Century Gothic"/>
                <a:sym typeface="Century Gothic"/>
              </a:rPr>
              <a:t>arte</a:t>
            </a:r>
            <a:r>
              <a:rPr lang="en-GB" sz="2000" dirty="0">
                <a:latin typeface="Century Gothic"/>
                <a:ea typeface="Century Gothic"/>
                <a:cs typeface="Century Gothic"/>
                <a:sym typeface="Century Gothic"/>
              </a:rPr>
              <a:t>, con </a:t>
            </a:r>
            <a:r>
              <a:rPr lang="en-GB" sz="2000" dirty="0" err="1">
                <a:latin typeface="Century Gothic"/>
                <a:ea typeface="Century Gothic"/>
                <a:cs typeface="Century Gothic"/>
                <a:sym typeface="Century Gothic"/>
              </a:rPr>
              <a:t>muchos</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monumentos</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edificios</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antiguos</a:t>
            </a:r>
            <a:r>
              <a:rPr lang="en-GB" sz="2000" dirty="0">
                <a:latin typeface="Century Gothic"/>
                <a:ea typeface="Century Gothic"/>
                <a:cs typeface="Century Gothic"/>
                <a:sym typeface="Century Gothic"/>
              </a:rPr>
              <a:t> y </a:t>
            </a:r>
            <a:r>
              <a:rPr lang="en-GB" sz="2000" dirty="0" err="1">
                <a:latin typeface="Century Gothic"/>
                <a:ea typeface="Century Gothic"/>
                <a:cs typeface="Century Gothic"/>
                <a:sym typeface="Century Gothic"/>
              </a:rPr>
              <a:t>festivales</a:t>
            </a:r>
            <a:r>
              <a:rPr lang="en-GB" sz="2000" dirty="0">
                <a:latin typeface="Century Gothic"/>
                <a:ea typeface="Century Gothic"/>
                <a:cs typeface="Century Gothic"/>
                <a:sym typeface="Century Gothic"/>
              </a:rPr>
              <a:t> de cine y </a:t>
            </a:r>
            <a:r>
              <a:rPr lang="en-GB" sz="2000" dirty="0" err="1">
                <a:latin typeface="Century Gothic"/>
                <a:ea typeface="Century Gothic"/>
                <a:cs typeface="Century Gothic"/>
                <a:sym typeface="Century Gothic"/>
              </a:rPr>
              <a:t>música</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Además</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si</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te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gusta</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el</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fútbol</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puedes</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ver</a:t>
            </a:r>
            <a:r>
              <a:rPr lang="en-GB" sz="2000" dirty="0">
                <a:latin typeface="Century Gothic"/>
                <a:ea typeface="Century Gothic"/>
                <a:cs typeface="Century Gothic"/>
                <a:sym typeface="Century Gothic"/>
              </a:rPr>
              <a:t> un </a:t>
            </a:r>
            <a:r>
              <a:rPr lang="en-GB" sz="2000" dirty="0" err="1">
                <a:latin typeface="Century Gothic"/>
                <a:ea typeface="Century Gothic"/>
                <a:cs typeface="Century Gothic"/>
                <a:sym typeface="Century Gothic"/>
              </a:rPr>
              <a:t>partido</a:t>
            </a:r>
            <a:r>
              <a:rPr lang="en-GB" sz="2000" dirty="0">
                <a:latin typeface="Century Gothic"/>
                <a:ea typeface="Century Gothic"/>
                <a:cs typeface="Century Gothic"/>
                <a:sym typeface="Century Gothic"/>
              </a:rPr>
              <a:t> del </a:t>
            </a:r>
            <a:r>
              <a:rPr lang="en-GB" sz="2000" dirty="0" err="1">
                <a:latin typeface="Century Gothic"/>
                <a:ea typeface="Century Gothic"/>
                <a:cs typeface="Century Gothic"/>
                <a:sym typeface="Century Gothic"/>
              </a:rPr>
              <a:t>equipo</a:t>
            </a:r>
            <a:r>
              <a:rPr lang="en-GB" sz="2000" dirty="0">
                <a:latin typeface="Century Gothic"/>
                <a:ea typeface="Century Gothic"/>
                <a:cs typeface="Century Gothic"/>
                <a:sym typeface="Century Gothic"/>
              </a:rPr>
              <a:t> de la zona: La Real Sociedad de Fútbol.</a:t>
            </a:r>
            <a:endParaRPr sz="2000" dirty="0">
              <a:latin typeface="Century Gothic"/>
              <a:ea typeface="Century Gothic"/>
              <a:cs typeface="Century Gothic"/>
              <a:sym typeface="Century Gothic"/>
            </a:endParaRPr>
          </a:p>
        </p:txBody>
      </p:sp>
      <p:sp>
        <p:nvSpPr>
          <p:cNvPr id="9" name="Google Shape;198;p3">
            <a:extLst>
              <a:ext uri="{FF2B5EF4-FFF2-40B4-BE49-F238E27FC236}">
                <a16:creationId xmlns:a16="http://schemas.microsoft.com/office/drawing/2014/main" id="{BCE1432C-5DBB-4F97-AD62-B712E945B1D7}"/>
              </a:ext>
            </a:extLst>
          </p:cNvPr>
          <p:cNvSpPr txBox="1"/>
          <p:nvPr/>
        </p:nvSpPr>
        <p:spPr>
          <a:xfrm>
            <a:off x="7706923" y="1961353"/>
            <a:ext cx="383507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1. What can you do in the morning? Why?</a:t>
            </a:r>
            <a:endParaRPr/>
          </a:p>
        </p:txBody>
      </p:sp>
      <p:sp>
        <p:nvSpPr>
          <p:cNvPr id="10" name="Google Shape;199;p3">
            <a:extLst>
              <a:ext uri="{FF2B5EF4-FFF2-40B4-BE49-F238E27FC236}">
                <a16:creationId xmlns:a16="http://schemas.microsoft.com/office/drawing/2014/main" id="{2AD9C95A-C7A4-487B-AD9E-A4F775BF2D04}"/>
              </a:ext>
            </a:extLst>
          </p:cNvPr>
          <p:cNvSpPr txBox="1"/>
          <p:nvPr/>
        </p:nvSpPr>
        <p:spPr>
          <a:xfrm>
            <a:off x="7706923" y="2840745"/>
            <a:ext cx="416959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2. What can you eat in the afternoon? Where?</a:t>
            </a:r>
            <a:endParaRPr/>
          </a:p>
        </p:txBody>
      </p:sp>
      <p:sp>
        <p:nvSpPr>
          <p:cNvPr id="11" name="Google Shape;200;p3">
            <a:extLst>
              <a:ext uri="{FF2B5EF4-FFF2-40B4-BE49-F238E27FC236}">
                <a16:creationId xmlns:a16="http://schemas.microsoft.com/office/drawing/2014/main" id="{9405F159-EF52-4AD4-B283-3B7666A43DBF}"/>
              </a:ext>
            </a:extLst>
          </p:cNvPr>
          <p:cNvSpPr txBox="1"/>
          <p:nvPr/>
        </p:nvSpPr>
        <p:spPr>
          <a:xfrm>
            <a:off x="7706923" y="3720137"/>
            <a:ext cx="416959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3. What can you do at night? </a:t>
            </a:r>
            <a:endParaRPr/>
          </a:p>
        </p:txBody>
      </p:sp>
      <p:sp>
        <p:nvSpPr>
          <p:cNvPr id="12" name="Google Shape;201;p3">
            <a:extLst>
              <a:ext uri="{FF2B5EF4-FFF2-40B4-BE49-F238E27FC236}">
                <a16:creationId xmlns:a16="http://schemas.microsoft.com/office/drawing/2014/main" id="{BAEEFD57-8C88-442A-B183-CD2C857017BE}"/>
              </a:ext>
            </a:extLst>
          </p:cNvPr>
          <p:cNvSpPr txBox="1"/>
          <p:nvPr/>
        </p:nvSpPr>
        <p:spPr>
          <a:xfrm>
            <a:off x="7706880" y="4236700"/>
            <a:ext cx="446116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4. What can you do on the mountain?</a:t>
            </a:r>
            <a:endParaRPr/>
          </a:p>
        </p:txBody>
      </p:sp>
      <p:sp>
        <p:nvSpPr>
          <p:cNvPr id="13" name="Google Shape;202;p3">
            <a:extLst>
              <a:ext uri="{FF2B5EF4-FFF2-40B4-BE49-F238E27FC236}">
                <a16:creationId xmlns:a16="http://schemas.microsoft.com/office/drawing/2014/main" id="{3B4975B3-FCF1-455F-AB98-743351291728}"/>
              </a:ext>
            </a:extLst>
          </p:cNvPr>
          <p:cNvSpPr txBox="1"/>
          <p:nvPr/>
        </p:nvSpPr>
        <p:spPr>
          <a:xfrm>
            <a:off x="7706923" y="5091817"/>
            <a:ext cx="4521499"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5. Which places and events are mentioned in the last paragraph? </a:t>
            </a:r>
            <a:endParaRPr sz="2200">
              <a:latin typeface="Century Gothic"/>
              <a:ea typeface="Century Gothic"/>
              <a:cs typeface="Century Gothic"/>
              <a:sym typeface="Century Gothic"/>
            </a:endParaRPr>
          </a:p>
        </p:txBody>
      </p:sp>
      <p:pic>
        <p:nvPicPr>
          <p:cNvPr id="14" name="Google Shape;203;p3" descr="Isla Santa Clara, Primavera, San Sebastian">
            <a:extLst>
              <a:ext uri="{FF2B5EF4-FFF2-40B4-BE49-F238E27FC236}">
                <a16:creationId xmlns:a16="http://schemas.microsoft.com/office/drawing/2014/main" id="{2589DCCF-68B7-490D-BAD5-F72CA8DA60E6}"/>
              </a:ext>
            </a:extLst>
          </p:cNvPr>
          <p:cNvPicPr preferRelativeResize="0"/>
          <p:nvPr/>
        </p:nvPicPr>
        <p:blipFill rotWithShape="1">
          <a:blip r:embed="rId3">
            <a:alphaModFix/>
          </a:blip>
          <a:srcRect/>
          <a:stretch/>
        </p:blipFill>
        <p:spPr>
          <a:xfrm>
            <a:off x="7433993" y="119996"/>
            <a:ext cx="1441101" cy="953232"/>
          </a:xfrm>
          <a:prstGeom prst="rect">
            <a:avLst/>
          </a:prstGeom>
          <a:noFill/>
          <a:ln>
            <a:noFill/>
          </a:ln>
        </p:spPr>
      </p:pic>
      <p:sp>
        <p:nvSpPr>
          <p:cNvPr id="15" name="Google Shape;204;p3">
            <a:extLst>
              <a:ext uri="{FF2B5EF4-FFF2-40B4-BE49-F238E27FC236}">
                <a16:creationId xmlns:a16="http://schemas.microsoft.com/office/drawing/2014/main" id="{2E351651-91EB-44C6-BE5D-DD0E7D546B55}"/>
              </a:ext>
            </a:extLst>
          </p:cNvPr>
          <p:cNvSpPr txBox="1"/>
          <p:nvPr/>
        </p:nvSpPr>
        <p:spPr>
          <a:xfrm>
            <a:off x="7163275" y="1017266"/>
            <a:ext cx="198253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highlight>
                  <a:srgbClr val="FBF0D5"/>
                </a:highlight>
                <a:latin typeface="Century Gothic"/>
                <a:ea typeface="Century Gothic"/>
                <a:cs typeface="Century Gothic"/>
                <a:sym typeface="Century Gothic"/>
              </a:rPr>
              <a:t>Santa Clara</a:t>
            </a:r>
            <a:endParaRPr/>
          </a:p>
        </p:txBody>
      </p:sp>
      <p:sp>
        <p:nvSpPr>
          <p:cNvPr id="16" name="Google Shape;206;p3">
            <a:extLst>
              <a:ext uri="{FF2B5EF4-FFF2-40B4-BE49-F238E27FC236}">
                <a16:creationId xmlns:a16="http://schemas.microsoft.com/office/drawing/2014/main" id="{8CA4222D-1208-4649-8660-51D592493146}"/>
              </a:ext>
            </a:extLst>
          </p:cNvPr>
          <p:cNvSpPr txBox="1"/>
          <p:nvPr/>
        </p:nvSpPr>
        <p:spPr>
          <a:xfrm>
            <a:off x="8986837" y="1017266"/>
            <a:ext cx="198253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highlight>
                  <a:srgbClr val="FBF0D5"/>
                </a:highlight>
                <a:latin typeface="Century Gothic"/>
                <a:ea typeface="Century Gothic"/>
                <a:cs typeface="Century Gothic"/>
                <a:sym typeface="Century Gothic"/>
              </a:rPr>
              <a:t>Funicular</a:t>
            </a:r>
            <a:endParaRPr/>
          </a:p>
        </p:txBody>
      </p:sp>
      <p:pic>
        <p:nvPicPr>
          <p:cNvPr id="17" name="Google Shape;207;p3" descr="File:ZENIT VS. REAL SOCIEDAD 3 - 1 (1).jpg">
            <a:extLst>
              <a:ext uri="{FF2B5EF4-FFF2-40B4-BE49-F238E27FC236}">
                <a16:creationId xmlns:a16="http://schemas.microsoft.com/office/drawing/2014/main" id="{40CADA3A-9924-45A6-A107-CF4E0F0812D7}"/>
              </a:ext>
            </a:extLst>
          </p:cNvPr>
          <p:cNvPicPr preferRelativeResize="0"/>
          <p:nvPr/>
        </p:nvPicPr>
        <p:blipFill rotWithShape="1">
          <a:blip r:embed="rId4">
            <a:alphaModFix/>
          </a:blip>
          <a:srcRect/>
          <a:stretch/>
        </p:blipFill>
        <p:spPr>
          <a:xfrm>
            <a:off x="5342869" y="119996"/>
            <a:ext cx="1708664" cy="979700"/>
          </a:xfrm>
          <a:prstGeom prst="rect">
            <a:avLst/>
          </a:prstGeom>
          <a:noFill/>
          <a:ln>
            <a:noFill/>
          </a:ln>
        </p:spPr>
      </p:pic>
      <p:sp>
        <p:nvSpPr>
          <p:cNvPr id="18" name="Google Shape;208;p3">
            <a:extLst>
              <a:ext uri="{FF2B5EF4-FFF2-40B4-BE49-F238E27FC236}">
                <a16:creationId xmlns:a16="http://schemas.microsoft.com/office/drawing/2014/main" id="{B449CC68-515B-4238-8EDE-6AC262A3CCD1}"/>
              </a:ext>
            </a:extLst>
          </p:cNvPr>
          <p:cNvSpPr txBox="1"/>
          <p:nvPr/>
        </p:nvSpPr>
        <p:spPr>
          <a:xfrm>
            <a:off x="5023141" y="1035260"/>
            <a:ext cx="237038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highlight>
                  <a:srgbClr val="FBF0D5"/>
                </a:highlight>
                <a:latin typeface="Century Gothic"/>
                <a:ea typeface="Century Gothic"/>
                <a:cs typeface="Century Gothic"/>
                <a:sym typeface="Century Gothic"/>
              </a:rPr>
              <a:t>La Real Sociedad</a:t>
            </a:r>
            <a:endParaRPr sz="2000">
              <a:highlight>
                <a:srgbClr val="FBF0D5"/>
              </a:highlight>
              <a:latin typeface="Century Gothic"/>
              <a:ea typeface="Century Gothic"/>
              <a:cs typeface="Century Gothic"/>
              <a:sym typeface="Century Gothic"/>
            </a:endParaRPr>
          </a:p>
        </p:txBody>
      </p:sp>
      <p:pic>
        <p:nvPicPr>
          <p:cNvPr id="19" name="Picture 6" descr="https://upload.wikimedia.org/wikipedia/commons/thumb/c/c8/San_Sebasti%C3%A1n_%28RPS_14-09-2014%29_Funicular_de_Igueldo.png/220px-San_Sebasti%C3%A1n_%28RPS_14-09-2014%29_Funicular_de_Igueldo.png">
            <a:extLst>
              <a:ext uri="{FF2B5EF4-FFF2-40B4-BE49-F238E27FC236}">
                <a16:creationId xmlns:a16="http://schemas.microsoft.com/office/drawing/2014/main" id="{FA68CECE-AD42-433B-9756-130369B32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1062" y="119996"/>
            <a:ext cx="1553414" cy="95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066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
          <p:cNvSpPr txBox="1">
            <a:spLocks noGrp="1"/>
          </p:cNvSpPr>
          <p:nvPr>
            <p:ph type="title"/>
          </p:nvPr>
        </p:nvSpPr>
        <p:spPr>
          <a:xfrm>
            <a:off x="233516" y="148612"/>
            <a:ext cx="4692445" cy="58684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2400"/>
              <a:buFont typeface="Century Gothic"/>
              <a:buNone/>
            </a:pPr>
            <a:r>
              <a:rPr lang="en-GB" sz="2400" b="1">
                <a:solidFill>
                  <a:schemeClr val="tx1">
                    <a:lumMod val="75000"/>
                  </a:schemeClr>
                </a:solidFill>
              </a:rPr>
              <a:t>Respuestas</a:t>
            </a:r>
            <a:endParaRPr sz="2400" b="1">
              <a:solidFill>
                <a:schemeClr val="tx1">
                  <a:lumMod val="75000"/>
                </a:schemeClr>
              </a:solidFill>
            </a:endParaRPr>
          </a:p>
        </p:txBody>
      </p:sp>
      <p:sp>
        <p:nvSpPr>
          <p:cNvPr id="215" name="Google Shape;215;p4"/>
          <p:cNvSpPr/>
          <p:nvPr/>
        </p:nvSpPr>
        <p:spPr>
          <a:xfrm>
            <a:off x="10758180" y="258166"/>
            <a:ext cx="116996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dirty="0"/>
          </a:p>
        </p:txBody>
      </p:sp>
      <p:sp>
        <p:nvSpPr>
          <p:cNvPr id="216" name="Google Shape;216;p4"/>
          <p:cNvSpPr txBox="1"/>
          <p:nvPr/>
        </p:nvSpPr>
        <p:spPr>
          <a:xfrm>
            <a:off x="261115" y="659085"/>
            <a:ext cx="800517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chemeClr val="tx1">
                    <a:lumMod val="75000"/>
                  </a:schemeClr>
                </a:solidFill>
                <a:latin typeface="Century Gothic"/>
                <a:ea typeface="Century Gothic"/>
                <a:cs typeface="Century Gothic"/>
                <a:sym typeface="Century Gothic"/>
              </a:rPr>
              <a:t>1. What can you do in the morning? Why?</a:t>
            </a:r>
            <a:endParaRPr dirty="0">
              <a:solidFill>
                <a:schemeClr val="tx1">
                  <a:lumMod val="75000"/>
                </a:schemeClr>
              </a:solidFill>
            </a:endParaRPr>
          </a:p>
        </p:txBody>
      </p:sp>
      <p:sp>
        <p:nvSpPr>
          <p:cNvPr id="217" name="Google Shape;217;p4"/>
          <p:cNvSpPr txBox="1"/>
          <p:nvPr/>
        </p:nvSpPr>
        <p:spPr>
          <a:xfrm>
            <a:off x="261115" y="1703943"/>
            <a:ext cx="747704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chemeClr val="tx1">
                    <a:lumMod val="75000"/>
                  </a:schemeClr>
                </a:solidFill>
                <a:latin typeface="Century Gothic"/>
                <a:ea typeface="Century Gothic"/>
                <a:cs typeface="Century Gothic"/>
                <a:sym typeface="Century Gothic"/>
              </a:rPr>
              <a:t>2. What can you eat in the afternoon? Where?</a:t>
            </a:r>
            <a:endParaRPr>
              <a:solidFill>
                <a:schemeClr val="tx1">
                  <a:lumMod val="75000"/>
                </a:schemeClr>
              </a:solidFill>
            </a:endParaRPr>
          </a:p>
        </p:txBody>
      </p:sp>
      <p:sp>
        <p:nvSpPr>
          <p:cNvPr id="218" name="Google Shape;218;p4"/>
          <p:cNvSpPr txBox="1"/>
          <p:nvPr/>
        </p:nvSpPr>
        <p:spPr>
          <a:xfrm>
            <a:off x="261113" y="2778748"/>
            <a:ext cx="416959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chemeClr val="tx1">
                    <a:lumMod val="75000"/>
                  </a:schemeClr>
                </a:solidFill>
                <a:latin typeface="Century Gothic"/>
                <a:ea typeface="Century Gothic"/>
                <a:cs typeface="Century Gothic"/>
                <a:sym typeface="Century Gothic"/>
              </a:rPr>
              <a:t>3. What can you do at night? </a:t>
            </a:r>
            <a:endParaRPr>
              <a:solidFill>
                <a:schemeClr val="tx1">
                  <a:lumMod val="75000"/>
                </a:schemeClr>
              </a:solidFill>
            </a:endParaRPr>
          </a:p>
        </p:txBody>
      </p:sp>
      <p:sp>
        <p:nvSpPr>
          <p:cNvPr id="219" name="Google Shape;219;p4"/>
          <p:cNvSpPr txBox="1"/>
          <p:nvPr/>
        </p:nvSpPr>
        <p:spPr>
          <a:xfrm>
            <a:off x="261113" y="3863292"/>
            <a:ext cx="682517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chemeClr val="tx1">
                    <a:lumMod val="75000"/>
                  </a:schemeClr>
                </a:solidFill>
                <a:latin typeface="Century Gothic"/>
                <a:ea typeface="Century Gothic"/>
                <a:cs typeface="Century Gothic"/>
                <a:sym typeface="Century Gothic"/>
              </a:rPr>
              <a:t>4. What can you do on the mountain?</a:t>
            </a:r>
            <a:endParaRPr>
              <a:solidFill>
                <a:schemeClr val="tx1">
                  <a:lumMod val="75000"/>
                </a:schemeClr>
              </a:solidFill>
            </a:endParaRPr>
          </a:p>
        </p:txBody>
      </p:sp>
      <p:sp>
        <p:nvSpPr>
          <p:cNvPr id="220" name="Google Shape;220;p4"/>
          <p:cNvSpPr txBox="1"/>
          <p:nvPr/>
        </p:nvSpPr>
        <p:spPr>
          <a:xfrm>
            <a:off x="261113" y="4990266"/>
            <a:ext cx="1070826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chemeClr val="tx1">
                    <a:lumMod val="75000"/>
                  </a:schemeClr>
                </a:solidFill>
                <a:latin typeface="Century Gothic"/>
                <a:ea typeface="Century Gothic"/>
                <a:cs typeface="Century Gothic"/>
                <a:sym typeface="Century Gothic"/>
              </a:rPr>
              <a:t>5. Which places and events are mentioned in the last paragraph? </a:t>
            </a:r>
            <a:endParaRPr sz="2200" b="1">
              <a:solidFill>
                <a:schemeClr val="tx1">
                  <a:lumMod val="75000"/>
                </a:schemeClr>
              </a:solidFill>
              <a:latin typeface="Century Gothic"/>
              <a:ea typeface="Century Gothic"/>
              <a:cs typeface="Century Gothic"/>
              <a:sym typeface="Century Gothic"/>
            </a:endParaRPr>
          </a:p>
        </p:txBody>
      </p:sp>
      <p:sp>
        <p:nvSpPr>
          <p:cNvPr id="221" name="Google Shape;221;p4"/>
          <p:cNvSpPr/>
          <p:nvPr/>
        </p:nvSpPr>
        <p:spPr>
          <a:xfrm>
            <a:off x="233516" y="985389"/>
            <a:ext cx="1153883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You can spend time in nature because there are beautiful beaches and a beautiful river. (</a:t>
            </a:r>
            <a:r>
              <a:rPr lang="en-GB" sz="2000" i="1">
                <a:solidFill>
                  <a:srgbClr val="002060"/>
                </a:solidFill>
                <a:latin typeface="Century Gothic"/>
                <a:ea typeface="Century Gothic"/>
                <a:cs typeface="Century Gothic"/>
                <a:sym typeface="Century Gothic"/>
              </a:rPr>
              <a:t>Puedes pasar tiempo en la naturaleza, porque hay unas playas y un río hermosos.</a:t>
            </a:r>
            <a:r>
              <a:rPr lang="en-GB" sz="2000">
                <a:solidFill>
                  <a:srgbClr val="002060"/>
                </a:solidFill>
                <a:latin typeface="Century Gothic"/>
                <a:ea typeface="Century Gothic"/>
                <a:cs typeface="Century Gothic"/>
                <a:sym typeface="Century Gothic"/>
              </a:rPr>
              <a:t>)</a:t>
            </a:r>
            <a:endParaRPr sz="2000">
              <a:solidFill>
                <a:srgbClr val="002060"/>
              </a:solidFill>
              <a:latin typeface="Century Gothic"/>
              <a:ea typeface="Century Gothic"/>
              <a:cs typeface="Century Gothic"/>
              <a:sym typeface="Century Gothic"/>
            </a:endParaRPr>
          </a:p>
        </p:txBody>
      </p:sp>
      <p:sp>
        <p:nvSpPr>
          <p:cNvPr id="222" name="Google Shape;222;p4"/>
          <p:cNvSpPr/>
          <p:nvPr/>
        </p:nvSpPr>
        <p:spPr>
          <a:xfrm>
            <a:off x="233516" y="2058685"/>
            <a:ext cx="1191508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tx1">
                    <a:lumMod val="75000"/>
                  </a:schemeClr>
                </a:solidFill>
                <a:latin typeface="Century Gothic"/>
                <a:ea typeface="Century Gothic"/>
                <a:cs typeface="Century Gothic"/>
                <a:sym typeface="Century Gothic"/>
              </a:rPr>
              <a:t>You can eat traditional food in the old part of the city.</a:t>
            </a:r>
            <a:endParaRPr>
              <a:solidFill>
                <a:schemeClr val="tx1">
                  <a:lumMod val="75000"/>
                </a:schemeClr>
              </a:solidFill>
            </a:endParaRPr>
          </a:p>
          <a:p>
            <a:pPr marL="0" marR="0" lvl="0" indent="0" algn="l" rtl="0">
              <a:spcBef>
                <a:spcPts val="0"/>
              </a:spcBef>
              <a:spcAft>
                <a:spcPts val="0"/>
              </a:spcAft>
              <a:buNone/>
            </a:pPr>
            <a:r>
              <a:rPr lang="en-GB" sz="2000">
                <a:solidFill>
                  <a:schemeClr val="tx1">
                    <a:lumMod val="75000"/>
                  </a:schemeClr>
                </a:solidFill>
                <a:latin typeface="Century Gothic"/>
                <a:ea typeface="Century Gothic"/>
                <a:cs typeface="Century Gothic"/>
                <a:sym typeface="Century Gothic"/>
              </a:rPr>
              <a:t> </a:t>
            </a:r>
            <a:r>
              <a:rPr lang="en-GB" sz="2000" i="1">
                <a:solidFill>
                  <a:schemeClr val="tx1">
                    <a:lumMod val="75000"/>
                  </a:schemeClr>
                </a:solidFill>
                <a:latin typeface="Century Gothic"/>
                <a:ea typeface="Century Gothic"/>
                <a:cs typeface="Century Gothic"/>
                <a:sym typeface="Century Gothic"/>
              </a:rPr>
              <a:t>(Por la tarde puedes comer la comida tradicional en la parte vieja.)</a:t>
            </a:r>
            <a:endParaRPr sz="2000" i="1">
              <a:solidFill>
                <a:schemeClr val="tx1">
                  <a:lumMod val="75000"/>
                </a:schemeClr>
              </a:solidFill>
              <a:latin typeface="Century Gothic"/>
              <a:ea typeface="Century Gothic"/>
              <a:cs typeface="Century Gothic"/>
              <a:sym typeface="Century Gothic"/>
            </a:endParaRPr>
          </a:p>
        </p:txBody>
      </p:sp>
      <p:sp>
        <p:nvSpPr>
          <p:cNvPr id="223" name="Google Shape;223;p4"/>
          <p:cNvSpPr/>
          <p:nvPr/>
        </p:nvSpPr>
        <p:spPr>
          <a:xfrm>
            <a:off x="261113" y="3134541"/>
            <a:ext cx="1196886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tx1">
                    <a:lumMod val="75000"/>
                  </a:schemeClr>
                </a:solidFill>
                <a:latin typeface="Century Gothic"/>
                <a:ea typeface="Century Gothic"/>
                <a:cs typeface="Century Gothic"/>
                <a:sym typeface="Century Gothic"/>
              </a:rPr>
              <a:t>You can make the most of the atmosphere in the centre.</a:t>
            </a:r>
            <a:endParaRPr>
              <a:solidFill>
                <a:schemeClr val="tx1">
                  <a:lumMod val="75000"/>
                </a:schemeClr>
              </a:solidFill>
            </a:endParaRPr>
          </a:p>
          <a:p>
            <a:pPr marL="0" marR="0" lvl="0" indent="0" algn="l" rtl="0">
              <a:spcBef>
                <a:spcPts val="0"/>
              </a:spcBef>
              <a:spcAft>
                <a:spcPts val="0"/>
              </a:spcAft>
              <a:buNone/>
            </a:pPr>
            <a:r>
              <a:rPr lang="en-GB" sz="2000">
                <a:solidFill>
                  <a:schemeClr val="tx1">
                    <a:lumMod val="75000"/>
                  </a:schemeClr>
                </a:solidFill>
                <a:latin typeface="Century Gothic"/>
                <a:ea typeface="Century Gothic"/>
                <a:cs typeface="Century Gothic"/>
                <a:sym typeface="Century Gothic"/>
              </a:rPr>
              <a:t> </a:t>
            </a:r>
            <a:r>
              <a:rPr lang="en-GB" sz="2000" i="1">
                <a:solidFill>
                  <a:schemeClr val="tx1">
                    <a:lumMod val="75000"/>
                  </a:schemeClr>
                </a:solidFill>
                <a:latin typeface="Century Gothic"/>
                <a:ea typeface="Century Gothic"/>
                <a:cs typeface="Century Gothic"/>
                <a:sym typeface="Century Gothic"/>
              </a:rPr>
              <a:t>(Por la noche puedes aprovechar el ambiente en la zona del centro</a:t>
            </a:r>
            <a:r>
              <a:rPr lang="en-GB" sz="2000">
                <a:solidFill>
                  <a:schemeClr val="tx1">
                    <a:lumMod val="75000"/>
                  </a:schemeClr>
                </a:solidFill>
                <a:latin typeface="Century Gothic"/>
                <a:ea typeface="Century Gothic"/>
                <a:cs typeface="Century Gothic"/>
                <a:sym typeface="Century Gothic"/>
              </a:rPr>
              <a:t>.)</a:t>
            </a:r>
            <a:endParaRPr sz="2000">
              <a:solidFill>
                <a:schemeClr val="tx1">
                  <a:lumMod val="75000"/>
                </a:schemeClr>
              </a:solidFill>
              <a:latin typeface="Century Gothic"/>
              <a:ea typeface="Century Gothic"/>
              <a:cs typeface="Century Gothic"/>
              <a:sym typeface="Century Gothic"/>
            </a:endParaRPr>
          </a:p>
        </p:txBody>
      </p:sp>
      <p:sp>
        <p:nvSpPr>
          <p:cNvPr id="224" name="Google Shape;224;p4"/>
          <p:cNvSpPr/>
          <p:nvPr/>
        </p:nvSpPr>
        <p:spPr>
          <a:xfrm>
            <a:off x="261113" y="4209892"/>
            <a:ext cx="1188748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tx1">
                    <a:lumMod val="75000"/>
                  </a:schemeClr>
                </a:solidFill>
                <a:latin typeface="Century Gothic"/>
                <a:ea typeface="Century Gothic"/>
                <a:cs typeface="Century Gothic"/>
                <a:sym typeface="Century Gothic"/>
              </a:rPr>
              <a:t>You can enjoy the beautiful views.</a:t>
            </a:r>
            <a:endParaRPr>
              <a:solidFill>
                <a:schemeClr val="tx1">
                  <a:lumMod val="75000"/>
                </a:schemeClr>
              </a:solidFill>
            </a:endParaRPr>
          </a:p>
          <a:p>
            <a:pPr marL="0" marR="0" lvl="0" indent="0" algn="l" rtl="0">
              <a:spcBef>
                <a:spcPts val="0"/>
              </a:spcBef>
              <a:spcAft>
                <a:spcPts val="0"/>
              </a:spcAft>
              <a:buNone/>
            </a:pPr>
            <a:r>
              <a:rPr lang="en-GB" sz="2000">
                <a:solidFill>
                  <a:schemeClr val="tx1">
                    <a:lumMod val="75000"/>
                  </a:schemeClr>
                </a:solidFill>
                <a:latin typeface="Century Gothic"/>
                <a:ea typeface="Century Gothic"/>
                <a:cs typeface="Century Gothic"/>
                <a:sym typeface="Century Gothic"/>
              </a:rPr>
              <a:t> </a:t>
            </a:r>
            <a:r>
              <a:rPr lang="en-GB" sz="2000" i="1">
                <a:solidFill>
                  <a:schemeClr val="tx1">
                    <a:lumMod val="75000"/>
                  </a:schemeClr>
                </a:solidFill>
                <a:latin typeface="Century Gothic"/>
                <a:ea typeface="Century Gothic"/>
                <a:cs typeface="Century Gothic"/>
                <a:sym typeface="Century Gothic"/>
              </a:rPr>
              <a:t>(Puedes subir a la montaña […] para disfrutar de unas vistas preciosas</a:t>
            </a:r>
            <a:r>
              <a:rPr lang="en-GB" sz="2000">
                <a:solidFill>
                  <a:schemeClr val="tx1">
                    <a:lumMod val="75000"/>
                  </a:schemeClr>
                </a:solidFill>
                <a:latin typeface="Century Gothic"/>
                <a:ea typeface="Century Gothic"/>
                <a:cs typeface="Century Gothic"/>
                <a:sym typeface="Century Gothic"/>
              </a:rPr>
              <a:t>.)</a:t>
            </a:r>
            <a:endParaRPr>
              <a:solidFill>
                <a:schemeClr val="tx1">
                  <a:lumMod val="75000"/>
                </a:schemeClr>
              </a:solidFill>
            </a:endParaRPr>
          </a:p>
        </p:txBody>
      </p:sp>
      <p:sp>
        <p:nvSpPr>
          <p:cNvPr id="225" name="Google Shape;225;p4"/>
          <p:cNvSpPr/>
          <p:nvPr/>
        </p:nvSpPr>
        <p:spPr>
          <a:xfrm>
            <a:off x="261113" y="5320965"/>
            <a:ext cx="1049706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tx1">
                    <a:lumMod val="75000"/>
                  </a:schemeClr>
                </a:solidFill>
                <a:latin typeface="Century Gothic"/>
                <a:ea typeface="Century Gothic"/>
                <a:cs typeface="Century Gothic"/>
                <a:sym typeface="Century Gothic"/>
              </a:rPr>
              <a:t>The monuments, old buildings, music, cinema festivals and football matches.</a:t>
            </a:r>
            <a:endParaRPr>
              <a:solidFill>
                <a:schemeClr val="tx1">
                  <a:lumMod val="75000"/>
                </a:schemeClr>
              </a:solidFill>
            </a:endParaRPr>
          </a:p>
          <a:p>
            <a:pPr marL="0" marR="0" lvl="0" indent="0" algn="l" rtl="0">
              <a:spcBef>
                <a:spcPts val="0"/>
              </a:spcBef>
              <a:spcAft>
                <a:spcPts val="0"/>
              </a:spcAft>
              <a:buNone/>
            </a:pPr>
            <a:r>
              <a:rPr lang="en-GB" sz="2000">
                <a:solidFill>
                  <a:schemeClr val="tx1">
                    <a:lumMod val="75000"/>
                  </a:schemeClr>
                </a:solidFill>
                <a:latin typeface="Century Gothic"/>
                <a:ea typeface="Century Gothic"/>
                <a:cs typeface="Century Gothic"/>
                <a:sym typeface="Century Gothic"/>
              </a:rPr>
              <a:t> (…</a:t>
            </a:r>
            <a:r>
              <a:rPr lang="en-GB" sz="2000" i="1">
                <a:solidFill>
                  <a:schemeClr val="tx1">
                    <a:lumMod val="75000"/>
                  </a:schemeClr>
                </a:solidFill>
                <a:latin typeface="Century Gothic"/>
                <a:ea typeface="Century Gothic"/>
                <a:cs typeface="Century Gothic"/>
                <a:sym typeface="Century Gothic"/>
              </a:rPr>
              <a:t>con muchos monumentos, edificios antiguos y festivales de cine y música. Además, si te gusta el fútbol puedes ver un partido del equipo de la zona.)</a:t>
            </a:r>
            <a:endParaRPr sz="2000" i="1">
              <a:solidFill>
                <a:schemeClr val="tx1">
                  <a:lumMod val="7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47DCF-500F-4D27-A9B3-186E6B70A8FB}"/>
              </a:ext>
            </a:extLst>
          </p:cNvPr>
          <p:cNvSpPr>
            <a:spLocks noGrp="1"/>
          </p:cNvSpPr>
          <p:nvPr>
            <p:ph type="title"/>
          </p:nvPr>
        </p:nvSpPr>
        <p:spPr>
          <a:xfrm>
            <a:off x="0" y="213557"/>
            <a:ext cx="6374844" cy="857670"/>
          </a:xfrm>
        </p:spPr>
        <p:txBody>
          <a:bodyPr>
            <a:noAutofit/>
          </a:bodyPr>
          <a:lstStyle/>
          <a:p>
            <a:r>
              <a:rPr lang="en-GB" sz="2200" b="1" dirty="0">
                <a:solidFill>
                  <a:schemeClr val="lt1"/>
                </a:solidFill>
              </a:rPr>
              <a:t>Describing completed events in the past</a:t>
            </a:r>
            <a:br>
              <a:rPr lang="en-GB" sz="2000" b="1" dirty="0">
                <a:solidFill>
                  <a:schemeClr val="lt1"/>
                </a:solidFill>
              </a:rPr>
            </a:br>
            <a:r>
              <a:rPr lang="en-GB" sz="2000" b="1" dirty="0">
                <a:solidFill>
                  <a:schemeClr val="lt1"/>
                </a:solidFill>
              </a:rPr>
              <a:t>-er/-</a:t>
            </a:r>
            <a:r>
              <a:rPr lang="en-GB" sz="2000" b="1" dirty="0" err="1">
                <a:solidFill>
                  <a:schemeClr val="lt1"/>
                </a:solidFill>
              </a:rPr>
              <a:t>ir</a:t>
            </a:r>
            <a:r>
              <a:rPr lang="en-GB" sz="2000" b="1" dirty="0">
                <a:solidFill>
                  <a:schemeClr val="lt1"/>
                </a:solidFill>
              </a:rPr>
              <a:t> verbs in the </a:t>
            </a:r>
            <a:r>
              <a:rPr lang="en-GB" sz="2000" b="1" dirty="0" err="1">
                <a:solidFill>
                  <a:schemeClr val="lt1"/>
                </a:solidFill>
              </a:rPr>
              <a:t>preterite</a:t>
            </a:r>
            <a:endParaRPr lang="en-GB" sz="2000" dirty="0"/>
          </a:p>
        </p:txBody>
      </p:sp>
      <p:sp>
        <p:nvSpPr>
          <p:cNvPr id="7" name="Google Shape;234;p5">
            <a:extLst>
              <a:ext uri="{FF2B5EF4-FFF2-40B4-BE49-F238E27FC236}">
                <a16:creationId xmlns:a16="http://schemas.microsoft.com/office/drawing/2014/main" id="{57E12BD7-C2AD-4EB3-AB16-2D879934E038}"/>
              </a:ext>
            </a:extLst>
          </p:cNvPr>
          <p:cNvSpPr txBox="1"/>
          <p:nvPr/>
        </p:nvSpPr>
        <p:spPr>
          <a:xfrm>
            <a:off x="502152" y="1979815"/>
            <a:ext cx="1228364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chemeClr val="tx1">
                    <a:lumMod val="75000"/>
                  </a:schemeClr>
                </a:solidFill>
                <a:latin typeface="Century Gothic"/>
                <a:ea typeface="Century Gothic"/>
                <a:cs typeface="Century Gothic"/>
                <a:sym typeface="Century Gothic"/>
              </a:rPr>
              <a:t>The verb ending changes depending on who the verb refers to. </a:t>
            </a:r>
            <a:endParaRPr>
              <a:solidFill>
                <a:schemeClr val="tx1">
                  <a:lumMod val="75000"/>
                </a:schemeClr>
              </a:solidFill>
            </a:endParaRPr>
          </a:p>
        </p:txBody>
      </p:sp>
      <p:sp>
        <p:nvSpPr>
          <p:cNvPr id="8" name="Google Shape;235;p5">
            <a:extLst>
              <a:ext uri="{FF2B5EF4-FFF2-40B4-BE49-F238E27FC236}">
                <a16:creationId xmlns:a16="http://schemas.microsoft.com/office/drawing/2014/main" id="{1436F6C0-C280-45AA-A941-FD7A206C845C}"/>
              </a:ext>
            </a:extLst>
          </p:cNvPr>
          <p:cNvSpPr txBox="1"/>
          <p:nvPr/>
        </p:nvSpPr>
        <p:spPr>
          <a:xfrm>
            <a:off x="502152" y="1287474"/>
            <a:ext cx="1089279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chemeClr val="tx1">
                    <a:lumMod val="75000"/>
                  </a:schemeClr>
                </a:solidFill>
                <a:latin typeface="Century Gothic"/>
                <a:ea typeface="Century Gothic"/>
                <a:cs typeface="Century Gothic"/>
                <a:sym typeface="Century Gothic"/>
              </a:rPr>
              <a:t>Remember, </a:t>
            </a:r>
            <a:r>
              <a:rPr lang="en-GB" sz="2800">
                <a:solidFill>
                  <a:schemeClr val="tx1">
                    <a:lumMod val="75000"/>
                  </a:schemeClr>
                </a:solidFill>
                <a:latin typeface="Century Gothic"/>
                <a:ea typeface="Century Gothic"/>
                <a:cs typeface="Century Gothic"/>
                <a:sym typeface="Century Gothic"/>
              </a:rPr>
              <a:t>s</a:t>
            </a:r>
            <a:r>
              <a:rPr lang="en-GB" sz="2800" b="0" i="0" u="none" strike="noStrike" cap="none">
                <a:solidFill>
                  <a:schemeClr val="tx1">
                    <a:lumMod val="75000"/>
                  </a:schemeClr>
                </a:solidFill>
                <a:latin typeface="Century Gothic"/>
                <a:ea typeface="Century Gothic"/>
                <a:cs typeface="Century Gothic"/>
                <a:sym typeface="Century Gothic"/>
              </a:rPr>
              <a:t>ome Spanish infinitives end in –</a:t>
            </a:r>
            <a:r>
              <a:rPr lang="en-GB" sz="2800" b="1" i="0" u="none" strike="noStrike" cap="none">
                <a:solidFill>
                  <a:schemeClr val="tx1">
                    <a:lumMod val="75000"/>
                  </a:schemeClr>
                </a:solidFill>
                <a:latin typeface="Century Gothic"/>
                <a:ea typeface="Century Gothic"/>
                <a:cs typeface="Century Gothic"/>
                <a:sym typeface="Century Gothic"/>
              </a:rPr>
              <a:t>er</a:t>
            </a:r>
            <a:r>
              <a:rPr lang="en-GB" sz="2800">
                <a:solidFill>
                  <a:schemeClr val="tx1">
                    <a:lumMod val="75000"/>
                  </a:schemeClr>
                </a:solidFill>
                <a:latin typeface="Century Gothic"/>
                <a:ea typeface="Century Gothic"/>
                <a:cs typeface="Century Gothic"/>
                <a:sym typeface="Century Gothic"/>
              </a:rPr>
              <a:t>, some in –</a:t>
            </a:r>
            <a:r>
              <a:rPr lang="en-GB" sz="2800" b="1">
                <a:solidFill>
                  <a:schemeClr val="tx1">
                    <a:lumMod val="75000"/>
                  </a:schemeClr>
                </a:solidFill>
                <a:latin typeface="Century Gothic"/>
                <a:ea typeface="Century Gothic"/>
                <a:cs typeface="Century Gothic"/>
                <a:sym typeface="Century Gothic"/>
              </a:rPr>
              <a:t>ir</a:t>
            </a:r>
            <a:r>
              <a:rPr lang="en-GB" sz="2800">
                <a:solidFill>
                  <a:schemeClr val="tx1">
                    <a:lumMod val="75000"/>
                  </a:schemeClr>
                </a:solidFill>
                <a:latin typeface="Century Gothic"/>
                <a:ea typeface="Century Gothic"/>
                <a:cs typeface="Century Gothic"/>
                <a:sym typeface="Century Gothic"/>
              </a:rPr>
              <a:t>.</a:t>
            </a:r>
            <a:endParaRPr sz="2800" i="0" u="none" strike="noStrike" cap="none">
              <a:solidFill>
                <a:schemeClr val="tx1">
                  <a:lumMod val="75000"/>
                </a:schemeClr>
              </a:solidFill>
              <a:latin typeface="Century Gothic"/>
              <a:ea typeface="Century Gothic"/>
              <a:cs typeface="Century Gothic"/>
              <a:sym typeface="Century Gothic"/>
            </a:endParaRPr>
          </a:p>
        </p:txBody>
      </p:sp>
      <p:sp>
        <p:nvSpPr>
          <p:cNvPr id="9" name="Google Shape;236;p5">
            <a:extLst>
              <a:ext uri="{FF2B5EF4-FFF2-40B4-BE49-F238E27FC236}">
                <a16:creationId xmlns:a16="http://schemas.microsoft.com/office/drawing/2014/main" id="{6F5AF0BB-B86C-4A36-AABE-6AFBA4BA53D8}"/>
              </a:ext>
            </a:extLst>
          </p:cNvPr>
          <p:cNvSpPr txBox="1"/>
          <p:nvPr/>
        </p:nvSpPr>
        <p:spPr>
          <a:xfrm>
            <a:off x="502152" y="2672156"/>
            <a:ext cx="1142599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chemeClr val="tx1">
                    <a:lumMod val="75000"/>
                  </a:schemeClr>
                </a:solidFill>
                <a:latin typeface="Century Gothic"/>
                <a:ea typeface="Century Gothic"/>
                <a:cs typeface="Century Gothic"/>
                <a:sym typeface="Century Gothic"/>
              </a:rPr>
              <a:t>To mean ‘</a:t>
            </a:r>
            <a:r>
              <a:rPr lang="en-GB" sz="2800" b="1" i="0" u="none" strike="noStrike" cap="none" dirty="0">
                <a:solidFill>
                  <a:schemeClr val="tx1">
                    <a:lumMod val="75000"/>
                  </a:schemeClr>
                </a:solidFill>
                <a:latin typeface="Century Gothic"/>
                <a:ea typeface="Century Gothic"/>
                <a:cs typeface="Century Gothic"/>
                <a:sym typeface="Century Gothic"/>
              </a:rPr>
              <a:t>I</a:t>
            </a:r>
            <a:r>
              <a:rPr lang="en-GB" sz="2800" b="0" i="0" u="none" strike="noStrike" cap="none" dirty="0">
                <a:solidFill>
                  <a:schemeClr val="tx1">
                    <a:lumMod val="75000"/>
                  </a:schemeClr>
                </a:solidFill>
                <a:latin typeface="Century Gothic"/>
                <a:ea typeface="Century Gothic"/>
                <a:cs typeface="Century Gothic"/>
                <a:sym typeface="Century Gothic"/>
              </a:rPr>
              <a:t>’ for a </a:t>
            </a:r>
            <a:r>
              <a:rPr lang="en-GB" sz="2800" b="1" i="1" u="none" strike="noStrike" cap="none" dirty="0">
                <a:solidFill>
                  <a:schemeClr val="tx1">
                    <a:lumMod val="75000"/>
                  </a:schemeClr>
                </a:solidFill>
                <a:latin typeface="Century Gothic"/>
                <a:ea typeface="Century Gothic"/>
                <a:cs typeface="Century Gothic"/>
                <a:sym typeface="Century Gothic"/>
              </a:rPr>
              <a:t>completed event in the past</a:t>
            </a:r>
            <a:r>
              <a:rPr lang="en-GB" sz="2800" b="0" i="0" u="none" strike="noStrike" cap="none" dirty="0">
                <a:solidFill>
                  <a:schemeClr val="tx1">
                    <a:lumMod val="75000"/>
                  </a:schemeClr>
                </a:solidFill>
                <a:latin typeface="Century Gothic"/>
                <a:ea typeface="Century Gothic"/>
                <a:cs typeface="Century Gothic"/>
                <a:sym typeface="Century Gothic"/>
              </a:rPr>
              <a:t>, remove –er or –</a:t>
            </a:r>
            <a:r>
              <a:rPr lang="en-GB" sz="2800" b="0" i="0" u="none" strike="noStrike" cap="none" dirty="0" err="1">
                <a:solidFill>
                  <a:schemeClr val="tx1">
                    <a:lumMod val="75000"/>
                  </a:schemeClr>
                </a:solidFill>
                <a:latin typeface="Century Gothic"/>
                <a:ea typeface="Century Gothic"/>
                <a:cs typeface="Century Gothic"/>
                <a:sym typeface="Century Gothic"/>
              </a:rPr>
              <a:t>ir</a:t>
            </a:r>
            <a:r>
              <a:rPr lang="en-GB" sz="2800" b="0" i="0" u="none" strike="noStrike" cap="none" dirty="0">
                <a:solidFill>
                  <a:schemeClr val="tx1">
                    <a:lumMod val="75000"/>
                  </a:schemeClr>
                </a:solidFill>
                <a:latin typeface="Century Gothic"/>
                <a:ea typeface="Century Gothic"/>
                <a:cs typeface="Century Gothic"/>
                <a:sym typeface="Century Gothic"/>
              </a:rPr>
              <a:t>  and add </a:t>
            </a:r>
            <a:r>
              <a:rPr lang="en-GB" sz="2800" i="0" u="none" strike="noStrike" cap="none" dirty="0">
                <a:solidFill>
                  <a:schemeClr val="tx1">
                    <a:lumMod val="75000"/>
                  </a:schemeClr>
                </a:solidFill>
                <a:latin typeface="Century Gothic"/>
                <a:ea typeface="Century Gothic"/>
                <a:cs typeface="Century Gothic"/>
                <a:sym typeface="Century Gothic"/>
              </a:rPr>
              <a:t>_____.</a:t>
            </a:r>
            <a:endParaRPr dirty="0">
              <a:solidFill>
                <a:schemeClr val="tx1">
                  <a:lumMod val="75000"/>
                </a:schemeClr>
              </a:solidFill>
            </a:endParaRPr>
          </a:p>
        </p:txBody>
      </p:sp>
      <p:sp>
        <p:nvSpPr>
          <p:cNvPr id="10" name="Google Shape;237;p5">
            <a:extLst>
              <a:ext uri="{FF2B5EF4-FFF2-40B4-BE49-F238E27FC236}">
                <a16:creationId xmlns:a16="http://schemas.microsoft.com/office/drawing/2014/main" id="{F0627BD6-9A00-4EA9-8121-4ED924814F62}"/>
              </a:ext>
            </a:extLst>
          </p:cNvPr>
          <p:cNvSpPr/>
          <p:nvPr/>
        </p:nvSpPr>
        <p:spPr>
          <a:xfrm>
            <a:off x="2424338" y="3079402"/>
            <a:ext cx="4507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F66400"/>
                </a:solidFill>
                <a:latin typeface="Century Gothic"/>
                <a:ea typeface="Century Gothic"/>
                <a:cs typeface="Century Gothic"/>
                <a:sym typeface="Century Gothic"/>
              </a:rPr>
              <a:t>–í</a:t>
            </a:r>
            <a:endParaRPr sz="1800" dirty="0">
              <a:solidFill>
                <a:srgbClr val="F66400"/>
              </a:solidFill>
              <a:latin typeface="Century Gothic"/>
              <a:ea typeface="Century Gothic"/>
              <a:cs typeface="Century Gothic"/>
              <a:sym typeface="Century Gothic"/>
            </a:endParaRPr>
          </a:p>
        </p:txBody>
      </p:sp>
      <p:sp>
        <p:nvSpPr>
          <p:cNvPr id="11" name="Google Shape;238;p5">
            <a:extLst>
              <a:ext uri="{FF2B5EF4-FFF2-40B4-BE49-F238E27FC236}">
                <a16:creationId xmlns:a16="http://schemas.microsoft.com/office/drawing/2014/main" id="{0FB73F08-B084-44AA-88BA-7C47D9D2EB2D}"/>
              </a:ext>
            </a:extLst>
          </p:cNvPr>
          <p:cNvSpPr txBox="1"/>
          <p:nvPr/>
        </p:nvSpPr>
        <p:spPr>
          <a:xfrm>
            <a:off x="502152" y="3795384"/>
            <a:ext cx="50201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dirty="0" err="1">
                <a:solidFill>
                  <a:schemeClr val="tx1">
                    <a:lumMod val="75000"/>
                  </a:schemeClr>
                </a:solidFill>
                <a:latin typeface="Century Gothic"/>
                <a:ea typeface="Century Gothic"/>
                <a:cs typeface="Century Gothic"/>
                <a:sym typeface="Century Gothic"/>
              </a:rPr>
              <a:t>Compart</a:t>
            </a:r>
            <a:r>
              <a:rPr lang="en-GB" sz="2800" b="1" dirty="0" err="1">
                <a:solidFill>
                  <a:srgbClr val="F66400"/>
                </a:solidFill>
                <a:latin typeface="Century Gothic"/>
                <a:ea typeface="Century Gothic"/>
                <a:cs typeface="Century Gothic"/>
                <a:sym typeface="Century Gothic"/>
              </a:rPr>
              <a:t>í</a:t>
            </a:r>
            <a:r>
              <a:rPr lang="en-GB" sz="2800" b="1" i="0" u="none" strike="noStrike" cap="none" dirty="0">
                <a:solidFill>
                  <a:srgbClr val="F66400"/>
                </a:solidFill>
                <a:latin typeface="Century Gothic"/>
                <a:ea typeface="Century Gothic"/>
                <a:cs typeface="Century Gothic"/>
                <a:sym typeface="Century Gothic"/>
              </a:rPr>
              <a:t> </a:t>
            </a:r>
            <a:r>
              <a:rPr lang="en-GB" sz="2800" i="0" u="none" strike="noStrike" cap="none" dirty="0">
                <a:solidFill>
                  <a:schemeClr val="tx1">
                    <a:lumMod val="75000"/>
                  </a:schemeClr>
                </a:solidFill>
                <a:latin typeface="Century Gothic"/>
                <a:ea typeface="Century Gothic"/>
                <a:cs typeface="Century Gothic"/>
                <a:sym typeface="Century Gothic"/>
              </a:rPr>
              <a:t>= </a:t>
            </a:r>
            <a:r>
              <a:rPr lang="en-GB" sz="2800" i="0" u="none" strike="noStrike" cap="none" dirty="0">
                <a:solidFill>
                  <a:srgbClr val="F66400"/>
                </a:solidFill>
                <a:latin typeface="Century Gothic"/>
                <a:ea typeface="Century Gothic"/>
                <a:cs typeface="Century Gothic"/>
                <a:sym typeface="Century Gothic"/>
              </a:rPr>
              <a:t>__________</a:t>
            </a:r>
            <a:endParaRPr sz="2800" i="0" u="none" strike="noStrike" cap="none" dirty="0">
              <a:solidFill>
                <a:srgbClr val="F66400"/>
              </a:solidFill>
              <a:latin typeface="Century Gothic"/>
              <a:ea typeface="Century Gothic"/>
              <a:cs typeface="Century Gothic"/>
              <a:sym typeface="Century Gothic"/>
            </a:endParaRPr>
          </a:p>
        </p:txBody>
      </p:sp>
      <p:sp>
        <p:nvSpPr>
          <p:cNvPr id="12" name="Google Shape;239;p5">
            <a:extLst>
              <a:ext uri="{FF2B5EF4-FFF2-40B4-BE49-F238E27FC236}">
                <a16:creationId xmlns:a16="http://schemas.microsoft.com/office/drawing/2014/main" id="{86D739FF-5337-4F50-9CCC-944843845FF9}"/>
              </a:ext>
            </a:extLst>
          </p:cNvPr>
          <p:cNvSpPr/>
          <p:nvPr/>
        </p:nvSpPr>
        <p:spPr>
          <a:xfrm>
            <a:off x="2787790" y="3795384"/>
            <a:ext cx="157767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chemeClr val="tx1">
                    <a:lumMod val="75000"/>
                  </a:schemeClr>
                </a:solidFill>
                <a:latin typeface="Century Gothic"/>
                <a:ea typeface="Century Gothic"/>
                <a:cs typeface="Century Gothic"/>
                <a:sym typeface="Century Gothic"/>
              </a:rPr>
              <a:t>I </a:t>
            </a:r>
            <a:r>
              <a:rPr lang="en-GB" sz="2800" dirty="0">
                <a:solidFill>
                  <a:schemeClr val="tx1">
                    <a:lumMod val="75000"/>
                  </a:schemeClr>
                </a:solidFill>
                <a:latin typeface="Century Gothic"/>
                <a:ea typeface="Century Gothic"/>
                <a:cs typeface="Century Gothic"/>
                <a:sym typeface="Century Gothic"/>
              </a:rPr>
              <a:t>shared</a:t>
            </a:r>
            <a:endParaRPr sz="1800" dirty="0">
              <a:solidFill>
                <a:schemeClr val="tx1">
                  <a:lumMod val="75000"/>
                </a:schemeClr>
              </a:solidFill>
              <a:latin typeface="Century Gothic"/>
              <a:ea typeface="Century Gothic"/>
              <a:cs typeface="Century Gothic"/>
              <a:sym typeface="Century Gothic"/>
            </a:endParaRPr>
          </a:p>
        </p:txBody>
      </p:sp>
      <p:sp>
        <p:nvSpPr>
          <p:cNvPr id="13" name="Google Shape;240;p5">
            <a:extLst>
              <a:ext uri="{FF2B5EF4-FFF2-40B4-BE49-F238E27FC236}">
                <a16:creationId xmlns:a16="http://schemas.microsoft.com/office/drawing/2014/main" id="{757701FB-F618-409D-ADB1-D7C5E23E76DC}"/>
              </a:ext>
            </a:extLst>
          </p:cNvPr>
          <p:cNvSpPr txBox="1"/>
          <p:nvPr/>
        </p:nvSpPr>
        <p:spPr>
          <a:xfrm>
            <a:off x="6374844" y="3748258"/>
            <a:ext cx="5020101" cy="523220"/>
          </a:xfrm>
          <a:prstGeom prst="rect">
            <a:avLst/>
          </a:prstGeom>
          <a:noFill/>
          <a:ln>
            <a:noFill/>
          </a:ln>
        </p:spPr>
        <p:txBody>
          <a:bodyPr spcFirstLastPara="1" wrap="square" lIns="91425" tIns="45700" rIns="91425" bIns="45700" anchor="t" anchorCtr="0">
            <a:spAutoFit/>
          </a:bodyPr>
          <a:lstStyle/>
          <a:p>
            <a:pPr lvl="0">
              <a:buClr>
                <a:srgbClr val="002060"/>
              </a:buClr>
              <a:buSzPts val="2800"/>
            </a:pPr>
            <a:r>
              <a:rPr lang="en-GB" sz="2800" dirty="0" err="1">
                <a:solidFill>
                  <a:schemeClr val="tx1">
                    <a:lumMod val="75000"/>
                  </a:schemeClr>
                </a:solidFill>
                <a:latin typeface="Century Gothic"/>
                <a:ea typeface="Century Gothic"/>
                <a:cs typeface="Century Gothic"/>
                <a:sym typeface="Century Gothic"/>
              </a:rPr>
              <a:t>Ofrec</a:t>
            </a:r>
            <a:r>
              <a:rPr lang="en-GB" sz="2800" b="1" dirty="0" err="1">
                <a:solidFill>
                  <a:srgbClr val="F66400"/>
                </a:solidFill>
                <a:ea typeface="Century Gothic"/>
                <a:cs typeface="Century Gothic"/>
                <a:sym typeface="Century Gothic"/>
              </a:rPr>
              <a:t>í</a:t>
            </a:r>
            <a:r>
              <a:rPr lang="en-GB" sz="2800" b="1" dirty="0">
                <a:solidFill>
                  <a:srgbClr val="F66400"/>
                </a:solidFill>
                <a:ea typeface="Century Gothic"/>
                <a:cs typeface="Century Gothic"/>
                <a:sym typeface="Century Gothic"/>
              </a:rPr>
              <a:t> </a:t>
            </a:r>
            <a:r>
              <a:rPr lang="en-GB" sz="2800" i="0" u="none" strike="noStrike" cap="none" dirty="0">
                <a:solidFill>
                  <a:schemeClr val="tx1">
                    <a:lumMod val="75000"/>
                  </a:schemeClr>
                </a:solidFill>
                <a:latin typeface="Century Gothic"/>
                <a:ea typeface="Century Gothic"/>
                <a:cs typeface="Century Gothic"/>
                <a:sym typeface="Century Gothic"/>
              </a:rPr>
              <a:t> = </a:t>
            </a:r>
            <a:r>
              <a:rPr lang="en-GB" sz="2800" i="0" u="none" strike="noStrike" cap="none" dirty="0">
                <a:solidFill>
                  <a:srgbClr val="F66400"/>
                </a:solidFill>
                <a:latin typeface="Century Gothic"/>
                <a:ea typeface="Century Gothic"/>
                <a:cs typeface="Century Gothic"/>
                <a:sym typeface="Century Gothic"/>
              </a:rPr>
              <a:t>__________</a:t>
            </a:r>
            <a:endParaRPr dirty="0">
              <a:solidFill>
                <a:srgbClr val="F66400"/>
              </a:solidFill>
            </a:endParaRPr>
          </a:p>
        </p:txBody>
      </p:sp>
      <p:sp>
        <p:nvSpPr>
          <p:cNvPr id="14" name="Google Shape;241;p5">
            <a:extLst>
              <a:ext uri="{FF2B5EF4-FFF2-40B4-BE49-F238E27FC236}">
                <a16:creationId xmlns:a16="http://schemas.microsoft.com/office/drawing/2014/main" id="{3B92B77F-2263-49BC-A7BE-2C204774BACF}"/>
              </a:ext>
            </a:extLst>
          </p:cNvPr>
          <p:cNvSpPr/>
          <p:nvPr/>
        </p:nvSpPr>
        <p:spPr>
          <a:xfrm>
            <a:off x="7974913" y="3686646"/>
            <a:ext cx="16674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chemeClr val="tx1">
                    <a:lumMod val="75000"/>
                  </a:schemeClr>
                </a:solidFill>
                <a:latin typeface="Century Gothic"/>
                <a:ea typeface="Century Gothic"/>
                <a:cs typeface="Century Gothic"/>
                <a:sym typeface="Century Gothic"/>
              </a:rPr>
              <a:t>I </a:t>
            </a:r>
            <a:r>
              <a:rPr lang="en-GB" sz="2800" dirty="0">
                <a:solidFill>
                  <a:schemeClr val="tx1">
                    <a:lumMod val="75000"/>
                  </a:schemeClr>
                </a:solidFill>
                <a:latin typeface="Century Gothic"/>
                <a:ea typeface="Century Gothic"/>
                <a:cs typeface="Century Gothic"/>
                <a:sym typeface="Century Gothic"/>
              </a:rPr>
              <a:t>offered</a:t>
            </a:r>
            <a:endParaRPr sz="1800" dirty="0">
              <a:solidFill>
                <a:schemeClr val="tx1">
                  <a:lumMod val="75000"/>
                </a:schemeClr>
              </a:solidFill>
              <a:latin typeface="Century Gothic"/>
              <a:ea typeface="Century Gothic"/>
              <a:cs typeface="Century Gothic"/>
              <a:sym typeface="Century Gothic"/>
            </a:endParaRPr>
          </a:p>
        </p:txBody>
      </p:sp>
      <p:sp>
        <p:nvSpPr>
          <p:cNvPr id="15" name="Google Shape;242;p5">
            <a:extLst>
              <a:ext uri="{FF2B5EF4-FFF2-40B4-BE49-F238E27FC236}">
                <a16:creationId xmlns:a16="http://schemas.microsoft.com/office/drawing/2014/main" id="{29568787-32EE-4FB5-8036-7495A4159CCF}"/>
              </a:ext>
            </a:extLst>
          </p:cNvPr>
          <p:cNvSpPr txBox="1"/>
          <p:nvPr/>
        </p:nvSpPr>
        <p:spPr>
          <a:xfrm>
            <a:off x="502152" y="4487725"/>
            <a:ext cx="1156284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a:solidFill>
                  <a:schemeClr val="tx1">
                    <a:lumMod val="75000"/>
                  </a:schemeClr>
                </a:solidFill>
                <a:latin typeface="Century Gothic"/>
                <a:ea typeface="Century Gothic"/>
                <a:cs typeface="Century Gothic"/>
                <a:sym typeface="Century Gothic"/>
              </a:rPr>
              <a:t>To mean ‘</a:t>
            </a:r>
            <a:r>
              <a:rPr lang="en-GB" sz="2800" b="1" i="0" u="none" strike="noStrike" cap="none">
                <a:solidFill>
                  <a:schemeClr val="tx1">
                    <a:lumMod val="75000"/>
                  </a:schemeClr>
                </a:solidFill>
                <a:latin typeface="Century Gothic"/>
                <a:ea typeface="Century Gothic"/>
                <a:cs typeface="Century Gothic"/>
                <a:sym typeface="Century Gothic"/>
              </a:rPr>
              <a:t>s/he</a:t>
            </a:r>
            <a:r>
              <a:rPr lang="en-GB" sz="2800" b="0" i="0" u="none" strike="noStrike" cap="none">
                <a:solidFill>
                  <a:schemeClr val="tx1">
                    <a:lumMod val="75000"/>
                  </a:schemeClr>
                </a:solidFill>
                <a:latin typeface="Century Gothic"/>
                <a:ea typeface="Century Gothic"/>
                <a:cs typeface="Century Gothic"/>
                <a:sym typeface="Century Gothic"/>
              </a:rPr>
              <a:t>’ </a:t>
            </a:r>
            <a:r>
              <a:rPr lang="en-GB" sz="2800">
                <a:solidFill>
                  <a:schemeClr val="tx1">
                    <a:lumMod val="75000"/>
                  </a:schemeClr>
                </a:solidFill>
                <a:latin typeface="Century Gothic"/>
                <a:ea typeface="Century Gothic"/>
                <a:cs typeface="Century Gothic"/>
                <a:sym typeface="Century Gothic"/>
              </a:rPr>
              <a:t>for a </a:t>
            </a:r>
            <a:r>
              <a:rPr lang="en-GB" sz="2800" b="1" i="1">
                <a:solidFill>
                  <a:schemeClr val="tx1">
                    <a:lumMod val="75000"/>
                  </a:schemeClr>
                </a:solidFill>
                <a:latin typeface="Century Gothic"/>
                <a:ea typeface="Century Gothic"/>
                <a:cs typeface="Century Gothic"/>
                <a:sym typeface="Century Gothic"/>
              </a:rPr>
              <a:t>completed event in the past</a:t>
            </a:r>
            <a:r>
              <a:rPr lang="en-GB" sz="2800" b="0" i="0" u="none" strike="noStrike" cap="none">
                <a:solidFill>
                  <a:schemeClr val="tx1">
                    <a:lumMod val="75000"/>
                  </a:schemeClr>
                </a:solidFill>
                <a:latin typeface="Century Gothic"/>
                <a:ea typeface="Century Gothic"/>
                <a:cs typeface="Century Gothic"/>
                <a:sym typeface="Century Gothic"/>
              </a:rPr>
              <a:t>, remove –er or  –ir and add </a:t>
            </a:r>
            <a:r>
              <a:rPr lang="en-GB" sz="2800">
                <a:solidFill>
                  <a:schemeClr val="tx1">
                    <a:lumMod val="75000"/>
                  </a:schemeClr>
                </a:solidFill>
                <a:latin typeface="Century Gothic"/>
                <a:ea typeface="Century Gothic"/>
                <a:cs typeface="Century Gothic"/>
                <a:sym typeface="Century Gothic"/>
              </a:rPr>
              <a:t>____.</a:t>
            </a:r>
            <a:endParaRPr sz="2800" i="0" u="none" strike="noStrike" cap="none">
              <a:solidFill>
                <a:schemeClr val="tx1">
                  <a:lumMod val="75000"/>
                </a:schemeClr>
              </a:solidFill>
              <a:latin typeface="Century Gothic"/>
              <a:ea typeface="Century Gothic"/>
              <a:cs typeface="Century Gothic"/>
              <a:sym typeface="Century Gothic"/>
            </a:endParaRPr>
          </a:p>
        </p:txBody>
      </p:sp>
      <p:sp>
        <p:nvSpPr>
          <p:cNvPr id="16" name="Google Shape;243;p5">
            <a:extLst>
              <a:ext uri="{FF2B5EF4-FFF2-40B4-BE49-F238E27FC236}">
                <a16:creationId xmlns:a16="http://schemas.microsoft.com/office/drawing/2014/main" id="{3A93EBA4-9AE9-43B5-B754-64C85C5C84FE}"/>
              </a:ext>
            </a:extLst>
          </p:cNvPr>
          <p:cNvSpPr/>
          <p:nvPr/>
        </p:nvSpPr>
        <p:spPr>
          <a:xfrm>
            <a:off x="2672205" y="4871330"/>
            <a:ext cx="67999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F66400"/>
                </a:solidFill>
                <a:latin typeface="Century Gothic"/>
                <a:ea typeface="Century Gothic"/>
                <a:cs typeface="Century Gothic"/>
                <a:sym typeface="Century Gothic"/>
              </a:rPr>
              <a:t>–</a:t>
            </a:r>
            <a:r>
              <a:rPr lang="en-GB" sz="2800" b="1" dirty="0" err="1">
                <a:solidFill>
                  <a:srgbClr val="F66400"/>
                </a:solidFill>
                <a:latin typeface="Century Gothic"/>
                <a:ea typeface="Century Gothic"/>
                <a:cs typeface="Century Gothic"/>
                <a:sym typeface="Century Gothic"/>
              </a:rPr>
              <a:t>ió</a:t>
            </a:r>
            <a:endParaRPr sz="1800" dirty="0">
              <a:solidFill>
                <a:srgbClr val="F66400"/>
              </a:solidFill>
              <a:latin typeface="Century Gothic"/>
              <a:ea typeface="Century Gothic"/>
              <a:cs typeface="Century Gothic"/>
              <a:sym typeface="Century Gothic"/>
            </a:endParaRPr>
          </a:p>
        </p:txBody>
      </p:sp>
      <p:sp>
        <p:nvSpPr>
          <p:cNvPr id="17" name="Google Shape;244;p5">
            <a:extLst>
              <a:ext uri="{FF2B5EF4-FFF2-40B4-BE49-F238E27FC236}">
                <a16:creationId xmlns:a16="http://schemas.microsoft.com/office/drawing/2014/main" id="{D68E000E-61E5-4968-A2ED-6D1C2EFECE21}"/>
              </a:ext>
            </a:extLst>
          </p:cNvPr>
          <p:cNvSpPr txBox="1"/>
          <p:nvPr/>
        </p:nvSpPr>
        <p:spPr>
          <a:xfrm>
            <a:off x="502152" y="5610953"/>
            <a:ext cx="50201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dirty="0" err="1">
                <a:solidFill>
                  <a:schemeClr val="tx1">
                    <a:lumMod val="75000"/>
                  </a:schemeClr>
                </a:solidFill>
                <a:latin typeface="Century Gothic"/>
                <a:ea typeface="Century Gothic"/>
                <a:cs typeface="Century Gothic"/>
                <a:sym typeface="Century Gothic"/>
              </a:rPr>
              <a:t>Compart</a:t>
            </a:r>
            <a:r>
              <a:rPr lang="en-GB" sz="2800" b="1" dirty="0" err="1">
                <a:solidFill>
                  <a:srgbClr val="F66400"/>
                </a:solidFill>
                <a:latin typeface="Century Gothic"/>
                <a:ea typeface="Century Gothic"/>
                <a:cs typeface="Century Gothic"/>
                <a:sym typeface="Century Gothic"/>
              </a:rPr>
              <a:t>ió</a:t>
            </a:r>
            <a:r>
              <a:rPr lang="en-GB" sz="2800" i="0" u="none" strike="noStrike" cap="none" dirty="0">
                <a:solidFill>
                  <a:schemeClr val="tx1">
                    <a:lumMod val="75000"/>
                  </a:schemeClr>
                </a:solidFill>
                <a:latin typeface="Century Gothic"/>
                <a:ea typeface="Century Gothic"/>
                <a:cs typeface="Century Gothic"/>
                <a:sym typeface="Century Gothic"/>
              </a:rPr>
              <a:t> = ____________</a:t>
            </a:r>
            <a:endParaRPr sz="2800" i="0" u="none" strike="noStrike" cap="none" dirty="0">
              <a:solidFill>
                <a:schemeClr val="tx1">
                  <a:lumMod val="75000"/>
                </a:schemeClr>
              </a:solidFill>
              <a:latin typeface="Century Gothic"/>
              <a:ea typeface="Century Gothic"/>
              <a:cs typeface="Century Gothic"/>
              <a:sym typeface="Century Gothic"/>
            </a:endParaRPr>
          </a:p>
        </p:txBody>
      </p:sp>
      <p:sp>
        <p:nvSpPr>
          <p:cNvPr id="18" name="Google Shape;245;p5">
            <a:extLst>
              <a:ext uri="{FF2B5EF4-FFF2-40B4-BE49-F238E27FC236}">
                <a16:creationId xmlns:a16="http://schemas.microsoft.com/office/drawing/2014/main" id="{1E29A37E-41C9-4F2F-A64A-4C17437FAE86}"/>
              </a:ext>
            </a:extLst>
          </p:cNvPr>
          <p:cNvSpPr/>
          <p:nvPr/>
        </p:nvSpPr>
        <p:spPr>
          <a:xfrm>
            <a:off x="2875102" y="5570526"/>
            <a:ext cx="224452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tx1">
                    <a:lumMod val="75000"/>
                  </a:schemeClr>
                </a:solidFill>
                <a:latin typeface="Century Gothic"/>
                <a:ea typeface="Century Gothic"/>
                <a:cs typeface="Century Gothic"/>
                <a:sym typeface="Century Gothic"/>
              </a:rPr>
              <a:t>s/he </a:t>
            </a:r>
            <a:r>
              <a:rPr lang="en-GB" sz="2800">
                <a:solidFill>
                  <a:schemeClr val="tx1">
                    <a:lumMod val="75000"/>
                  </a:schemeClr>
                </a:solidFill>
                <a:latin typeface="Century Gothic"/>
                <a:ea typeface="Century Gothic"/>
                <a:cs typeface="Century Gothic"/>
                <a:sym typeface="Century Gothic"/>
              </a:rPr>
              <a:t>shared</a:t>
            </a:r>
            <a:endParaRPr sz="1800">
              <a:solidFill>
                <a:schemeClr val="tx1">
                  <a:lumMod val="75000"/>
                </a:schemeClr>
              </a:solidFill>
              <a:latin typeface="Century Gothic"/>
              <a:ea typeface="Century Gothic"/>
              <a:cs typeface="Century Gothic"/>
              <a:sym typeface="Century Gothic"/>
            </a:endParaRPr>
          </a:p>
        </p:txBody>
      </p:sp>
      <p:sp>
        <p:nvSpPr>
          <p:cNvPr id="19" name="Google Shape;246;p5">
            <a:extLst>
              <a:ext uri="{FF2B5EF4-FFF2-40B4-BE49-F238E27FC236}">
                <a16:creationId xmlns:a16="http://schemas.microsoft.com/office/drawing/2014/main" id="{413111D0-1897-4B4A-980D-76BE16CC855B}"/>
              </a:ext>
            </a:extLst>
          </p:cNvPr>
          <p:cNvSpPr txBox="1"/>
          <p:nvPr/>
        </p:nvSpPr>
        <p:spPr>
          <a:xfrm>
            <a:off x="6298585" y="5610953"/>
            <a:ext cx="50201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dirty="0" err="1">
                <a:solidFill>
                  <a:schemeClr val="tx1">
                    <a:lumMod val="75000"/>
                  </a:schemeClr>
                </a:solidFill>
                <a:latin typeface="Century Gothic"/>
                <a:ea typeface="Century Gothic"/>
                <a:cs typeface="Century Gothic"/>
                <a:sym typeface="Century Gothic"/>
              </a:rPr>
              <a:t>Ofrec</a:t>
            </a:r>
            <a:r>
              <a:rPr lang="en-GB" sz="2800" b="1" dirty="0" err="1">
                <a:solidFill>
                  <a:srgbClr val="F66400"/>
                </a:solidFill>
                <a:latin typeface="Century Gothic"/>
                <a:ea typeface="Century Gothic"/>
                <a:cs typeface="Century Gothic"/>
                <a:sym typeface="Century Gothic"/>
              </a:rPr>
              <a:t>ió</a:t>
            </a:r>
            <a:r>
              <a:rPr lang="en-GB" sz="2800" i="0" u="none" strike="noStrike" cap="none" dirty="0">
                <a:solidFill>
                  <a:schemeClr val="tx1">
                    <a:lumMod val="75000"/>
                  </a:schemeClr>
                </a:solidFill>
                <a:latin typeface="Century Gothic"/>
                <a:ea typeface="Century Gothic"/>
                <a:cs typeface="Century Gothic"/>
                <a:sym typeface="Century Gothic"/>
              </a:rPr>
              <a:t> = ______________</a:t>
            </a:r>
            <a:endParaRPr dirty="0">
              <a:solidFill>
                <a:schemeClr val="tx1">
                  <a:lumMod val="75000"/>
                </a:schemeClr>
              </a:solidFill>
            </a:endParaRPr>
          </a:p>
        </p:txBody>
      </p:sp>
      <p:sp>
        <p:nvSpPr>
          <p:cNvPr id="20" name="Google Shape;247;p5">
            <a:extLst>
              <a:ext uri="{FF2B5EF4-FFF2-40B4-BE49-F238E27FC236}">
                <a16:creationId xmlns:a16="http://schemas.microsoft.com/office/drawing/2014/main" id="{D54B7077-BF5D-42F2-9E73-9535EB9C6719}"/>
              </a:ext>
            </a:extLst>
          </p:cNvPr>
          <p:cNvSpPr/>
          <p:nvPr/>
        </p:nvSpPr>
        <p:spPr>
          <a:xfrm>
            <a:off x="8072885" y="5568865"/>
            <a:ext cx="23342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tx1">
                    <a:lumMod val="75000"/>
                  </a:schemeClr>
                </a:solidFill>
                <a:latin typeface="Century Gothic"/>
                <a:ea typeface="Century Gothic"/>
                <a:cs typeface="Century Gothic"/>
                <a:sym typeface="Century Gothic"/>
              </a:rPr>
              <a:t>s/he </a:t>
            </a:r>
            <a:r>
              <a:rPr lang="en-GB" sz="2800">
                <a:solidFill>
                  <a:schemeClr val="tx1">
                    <a:lumMod val="75000"/>
                  </a:schemeClr>
                </a:solidFill>
                <a:latin typeface="Century Gothic"/>
                <a:ea typeface="Century Gothic"/>
                <a:cs typeface="Century Gothic"/>
                <a:sym typeface="Century Gothic"/>
              </a:rPr>
              <a:t>offered</a:t>
            </a:r>
            <a:endParaRPr sz="1800">
              <a:solidFill>
                <a:schemeClr val="tx1">
                  <a:lumMod val="75000"/>
                </a:schemeClr>
              </a:solidFill>
              <a:latin typeface="Century Gothic"/>
              <a:ea typeface="Century Gothic"/>
              <a:cs typeface="Century Gothic"/>
              <a:sym typeface="Century Gothic"/>
            </a:endParaRPr>
          </a:p>
        </p:txBody>
      </p:sp>
      <p:sp>
        <p:nvSpPr>
          <p:cNvPr id="36" name="Google Shape;215;p4">
            <a:extLst>
              <a:ext uri="{FF2B5EF4-FFF2-40B4-BE49-F238E27FC236}">
                <a16:creationId xmlns:a16="http://schemas.microsoft.com/office/drawing/2014/main" id="{241CE4B7-0419-46E1-AF05-2E00D86B4EC7}"/>
              </a:ext>
            </a:extLst>
          </p:cNvPr>
          <p:cNvSpPr/>
          <p:nvPr/>
        </p:nvSpPr>
        <p:spPr>
          <a:xfrm>
            <a:off x="10407178" y="258166"/>
            <a:ext cx="1520965"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gramática</a:t>
            </a:r>
            <a:endParaRPr dirty="0"/>
          </a:p>
        </p:txBody>
      </p:sp>
    </p:spTree>
    <p:extLst>
      <p:ext uri="{BB962C8B-B14F-4D97-AF65-F5344CB8AC3E}">
        <p14:creationId xmlns:p14="http://schemas.microsoft.com/office/powerpoint/2010/main" val="162169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3" name="Google Shape;283;p7"/>
          <p:cNvSpPr txBox="1"/>
          <p:nvPr/>
        </p:nvSpPr>
        <p:spPr>
          <a:xfrm>
            <a:off x="4931494" y="141381"/>
            <a:ext cx="629848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GB" sz="2000" b="1" i="0" u="none" strike="noStrike" cap="none" dirty="0">
                <a:latin typeface="Century Gothic"/>
                <a:ea typeface="Century Gothic"/>
                <a:cs typeface="Century Gothic"/>
                <a:sym typeface="Century Gothic"/>
              </a:rPr>
              <a:t>Lee y </a:t>
            </a:r>
            <a:r>
              <a:rPr lang="en-GB" sz="2000" b="1" i="0" u="none" strike="noStrike" cap="none" dirty="0" err="1">
                <a:latin typeface="Century Gothic"/>
                <a:ea typeface="Century Gothic"/>
                <a:cs typeface="Century Gothic"/>
                <a:sym typeface="Century Gothic"/>
              </a:rPr>
              <a:t>completa</a:t>
            </a:r>
            <a:r>
              <a:rPr lang="en-GB" sz="2000" b="1" i="0" u="none" strike="noStrike" cap="none" dirty="0">
                <a:latin typeface="Century Gothic"/>
                <a:ea typeface="Century Gothic"/>
                <a:cs typeface="Century Gothic"/>
                <a:sym typeface="Century Gothic"/>
              </a:rPr>
              <a:t> </a:t>
            </a:r>
            <a:r>
              <a:rPr lang="en-GB" sz="2000" b="1" i="0" u="none" strike="noStrike" cap="none" dirty="0" err="1">
                <a:latin typeface="Century Gothic"/>
                <a:ea typeface="Century Gothic"/>
                <a:cs typeface="Century Gothic"/>
                <a:sym typeface="Century Gothic"/>
              </a:rPr>
              <a:t>el</a:t>
            </a:r>
            <a:r>
              <a:rPr lang="en-GB" sz="2000" b="1" i="0" u="none" strike="noStrike" cap="none" dirty="0">
                <a:latin typeface="Century Gothic"/>
                <a:ea typeface="Century Gothic"/>
                <a:cs typeface="Century Gothic"/>
                <a:sym typeface="Century Gothic"/>
              </a:rPr>
              <a:t> </a:t>
            </a:r>
            <a:r>
              <a:rPr lang="en-GB" sz="2000" b="1" i="0" u="none" strike="noStrike" cap="none" dirty="0" err="1">
                <a:latin typeface="Century Gothic"/>
                <a:ea typeface="Century Gothic"/>
                <a:cs typeface="Century Gothic"/>
                <a:sym typeface="Century Gothic"/>
              </a:rPr>
              <a:t>texto</a:t>
            </a:r>
            <a:r>
              <a:rPr lang="en-GB" sz="2000" b="1" i="0" u="none" strike="noStrike" cap="none" dirty="0">
                <a:latin typeface="Century Gothic"/>
                <a:ea typeface="Century Gothic"/>
                <a:cs typeface="Century Gothic"/>
                <a:sym typeface="Century Gothic"/>
              </a:rPr>
              <a:t> con los </a:t>
            </a:r>
            <a:r>
              <a:rPr lang="en-GB" sz="2000" b="1" i="0" u="none" strike="noStrike" cap="none" dirty="0" err="1">
                <a:latin typeface="Century Gothic"/>
                <a:ea typeface="Century Gothic"/>
                <a:cs typeface="Century Gothic"/>
                <a:sym typeface="Century Gothic"/>
              </a:rPr>
              <a:t>verbos</a:t>
            </a:r>
            <a:r>
              <a:rPr lang="en-GB" sz="2000" b="1" i="0" u="none" strike="noStrike" cap="none" dirty="0">
                <a:latin typeface="Century Gothic"/>
                <a:ea typeface="Century Gothic"/>
                <a:cs typeface="Century Gothic"/>
                <a:sym typeface="Century Gothic"/>
              </a:rPr>
              <a:t> </a:t>
            </a:r>
            <a:r>
              <a:rPr lang="en-GB" sz="2000" b="1" i="0" u="none" strike="noStrike" cap="none" dirty="0" err="1">
                <a:latin typeface="Century Gothic"/>
                <a:ea typeface="Century Gothic"/>
                <a:cs typeface="Century Gothic"/>
                <a:sym typeface="Century Gothic"/>
              </a:rPr>
              <a:t>correctos</a:t>
            </a:r>
            <a:r>
              <a:rPr lang="en-GB" sz="2000" b="1" dirty="0">
                <a:latin typeface="Century Gothic"/>
                <a:ea typeface="Century Gothic"/>
                <a:cs typeface="Century Gothic"/>
                <a:sym typeface="Century Gothic"/>
              </a:rPr>
              <a:t>. </a:t>
            </a:r>
            <a:endParaRPr sz="1600" dirty="0"/>
          </a:p>
          <a:p>
            <a:pPr marL="0" marR="0" lvl="0" indent="0" algn="l" rtl="0">
              <a:lnSpc>
                <a:spcPct val="100000"/>
              </a:lnSpc>
              <a:spcBef>
                <a:spcPts val="0"/>
              </a:spcBef>
              <a:spcAft>
                <a:spcPts val="0"/>
              </a:spcAft>
              <a:buClr>
                <a:srgbClr val="000000"/>
              </a:buClr>
              <a:buSzPts val="2200"/>
              <a:buFont typeface="Arial"/>
              <a:buNone/>
            </a:pPr>
            <a:r>
              <a:rPr lang="en-GB" sz="2000" b="1" dirty="0" err="1">
                <a:latin typeface="Century Gothic"/>
                <a:ea typeface="Century Gothic"/>
                <a:cs typeface="Century Gothic"/>
                <a:sym typeface="Century Gothic"/>
              </a:rPr>
              <a:t>Después</a:t>
            </a:r>
            <a:r>
              <a:rPr lang="en-GB" sz="2000" b="1" dirty="0">
                <a:latin typeface="Century Gothic"/>
                <a:ea typeface="Century Gothic"/>
                <a:cs typeface="Century Gothic"/>
                <a:sym typeface="Century Gothic"/>
              </a:rPr>
              <a:t>, </a:t>
            </a:r>
            <a:r>
              <a:rPr lang="en-GB" sz="2000" b="1" dirty="0" err="1">
                <a:latin typeface="Century Gothic"/>
                <a:ea typeface="Century Gothic"/>
                <a:cs typeface="Century Gothic"/>
                <a:sym typeface="Century Gothic"/>
              </a:rPr>
              <a:t>escucha</a:t>
            </a:r>
            <a:r>
              <a:rPr lang="en-GB" sz="2000" b="1" dirty="0">
                <a:latin typeface="Century Gothic"/>
                <a:ea typeface="Century Gothic"/>
                <a:cs typeface="Century Gothic"/>
                <a:sym typeface="Century Gothic"/>
              </a:rPr>
              <a:t> y </a:t>
            </a:r>
            <a:r>
              <a:rPr lang="en-GB" sz="2000" b="1" dirty="0" err="1">
                <a:latin typeface="Century Gothic"/>
                <a:ea typeface="Century Gothic"/>
                <a:cs typeface="Century Gothic"/>
                <a:sym typeface="Century Gothic"/>
              </a:rPr>
              <a:t>comprueba</a:t>
            </a:r>
            <a:r>
              <a:rPr lang="en-GB" sz="2000" b="1" dirty="0">
                <a:latin typeface="Century Gothic"/>
                <a:ea typeface="Century Gothic"/>
                <a:cs typeface="Century Gothic"/>
                <a:sym typeface="Century Gothic"/>
              </a:rPr>
              <a:t> las </a:t>
            </a:r>
            <a:r>
              <a:rPr lang="en-GB" sz="2000" b="1" dirty="0" err="1">
                <a:latin typeface="Century Gothic"/>
                <a:ea typeface="Century Gothic"/>
                <a:cs typeface="Century Gothic"/>
                <a:sym typeface="Century Gothic"/>
              </a:rPr>
              <a:t>respuestas</a:t>
            </a:r>
            <a:r>
              <a:rPr lang="en-GB" sz="2000" b="1" dirty="0">
                <a:latin typeface="Century Gothic"/>
                <a:ea typeface="Century Gothic"/>
                <a:cs typeface="Century Gothic"/>
                <a:sym typeface="Century Gothic"/>
              </a:rPr>
              <a:t>:</a:t>
            </a:r>
            <a:endParaRPr sz="2000" b="1" i="0" u="none" strike="noStrike" cap="none" dirty="0">
              <a:latin typeface="Century Gothic"/>
              <a:ea typeface="Century Gothic"/>
              <a:cs typeface="Century Gothic"/>
              <a:sym typeface="Century Gothic"/>
            </a:endParaRPr>
          </a:p>
        </p:txBody>
      </p:sp>
      <p:graphicFrame>
        <p:nvGraphicFramePr>
          <p:cNvPr id="284" name="Google Shape;284;p7"/>
          <p:cNvGraphicFramePr/>
          <p:nvPr>
            <p:extLst>
              <p:ext uri="{D42A27DB-BD31-4B8C-83A1-F6EECF244321}">
                <p14:modId xmlns:p14="http://schemas.microsoft.com/office/powerpoint/2010/main" val="3272777605"/>
              </p:ext>
            </p:extLst>
          </p:nvPr>
        </p:nvGraphicFramePr>
        <p:xfrm>
          <a:off x="9041286" y="3320974"/>
          <a:ext cx="2357675" cy="2926100"/>
        </p:xfrm>
        <a:graphic>
          <a:graphicData uri="http://schemas.openxmlformats.org/drawingml/2006/table">
            <a:tbl>
              <a:tblPr firstRow="1" bandRow="1">
                <a:noFill/>
              </a:tblPr>
              <a:tblGrid>
                <a:gridCol w="2357675">
                  <a:extLst>
                    <a:ext uri="{9D8B030D-6E8A-4147-A177-3AD203B41FA5}">
                      <a16:colId xmlns:a16="http://schemas.microsoft.com/office/drawing/2014/main" val="20000"/>
                    </a:ext>
                  </a:extLst>
                </a:gridCol>
              </a:tblGrid>
              <a:tr h="370850">
                <a:tc>
                  <a:txBody>
                    <a:bodyPr/>
                    <a:lstStyle/>
                    <a:p>
                      <a:pPr marL="0" marR="0" lvl="0" indent="0" algn="ctr" rtl="0">
                        <a:lnSpc>
                          <a:spcPct val="100000"/>
                        </a:lnSpc>
                        <a:spcBef>
                          <a:spcPts val="0"/>
                        </a:spcBef>
                        <a:spcAft>
                          <a:spcPts val="0"/>
                        </a:spcAft>
                        <a:buNone/>
                      </a:pPr>
                      <a:r>
                        <a:rPr lang="en-GB" sz="2000" u="none" strike="noStrike" cap="none" dirty="0" err="1">
                          <a:solidFill>
                            <a:schemeClr val="tx1"/>
                          </a:solidFill>
                          <a:latin typeface="Century Gothic"/>
                          <a:ea typeface="Century Gothic"/>
                          <a:cs typeface="Century Gothic"/>
                          <a:sym typeface="Century Gothic"/>
                        </a:rPr>
                        <a:t>Verbos</a:t>
                      </a:r>
                      <a:endParaRPr dirty="0">
                        <a:solidFill>
                          <a:schemeClr val="tx1"/>
                        </a:solidFill>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err="1">
                          <a:solidFill>
                            <a:schemeClr val="tx1"/>
                          </a:solidFill>
                          <a:latin typeface="Century Gothic"/>
                          <a:ea typeface="Century Gothic"/>
                          <a:cs typeface="Century Gothic"/>
                          <a:sym typeface="Century Gothic"/>
                        </a:rPr>
                        <a:t>comió</a:t>
                      </a:r>
                      <a:endParaRPr dirty="0">
                        <a:solidFill>
                          <a:schemeClr val="tx1"/>
                        </a:solidFill>
                      </a:endParaRPr>
                    </a:p>
                    <a:p>
                      <a:pPr marL="0" marR="0" lvl="0" indent="0" algn="ctr" rtl="0">
                        <a:lnSpc>
                          <a:spcPct val="100000"/>
                        </a:lnSpc>
                        <a:spcBef>
                          <a:spcPts val="0"/>
                        </a:spcBef>
                        <a:spcAft>
                          <a:spcPts val="0"/>
                        </a:spcAft>
                        <a:buNone/>
                      </a:pPr>
                      <a:r>
                        <a:rPr lang="en-GB" sz="2000" u="none" strike="noStrike" cap="none" dirty="0" err="1">
                          <a:solidFill>
                            <a:schemeClr val="tx1"/>
                          </a:solidFill>
                          <a:latin typeface="Century Gothic"/>
                          <a:ea typeface="Century Gothic"/>
                          <a:cs typeface="Century Gothic"/>
                          <a:sym typeface="Century Gothic"/>
                        </a:rPr>
                        <a:t>salió</a:t>
                      </a:r>
                      <a:endParaRPr dirty="0">
                        <a:solidFill>
                          <a:schemeClr val="tx1"/>
                        </a:solidFill>
                      </a:endParaRPr>
                    </a:p>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err="1">
                          <a:solidFill>
                            <a:schemeClr val="tx1"/>
                          </a:solidFill>
                          <a:latin typeface="Century Gothic"/>
                          <a:ea typeface="Century Gothic"/>
                          <a:cs typeface="Century Gothic"/>
                          <a:sym typeface="Century Gothic"/>
                        </a:rPr>
                        <a:t>descubrió</a:t>
                      </a:r>
                      <a:endParaRPr dirty="0">
                        <a:solidFill>
                          <a:schemeClr val="tx1"/>
                        </a:solidFill>
                      </a:endParaRPr>
                    </a:p>
                    <a:p>
                      <a:pPr marL="0" marR="0" lvl="0" indent="0" algn="ctr" rtl="0">
                        <a:lnSpc>
                          <a:spcPct val="100000"/>
                        </a:lnSpc>
                        <a:spcBef>
                          <a:spcPts val="0"/>
                        </a:spcBef>
                        <a:spcAft>
                          <a:spcPts val="0"/>
                        </a:spcAft>
                        <a:buNone/>
                      </a:pPr>
                      <a:r>
                        <a:rPr lang="en-GB" sz="2000" u="none" strike="noStrike" cap="none" dirty="0" err="1">
                          <a:solidFill>
                            <a:schemeClr val="tx1"/>
                          </a:solidFill>
                          <a:latin typeface="Century Gothic"/>
                          <a:ea typeface="Century Gothic"/>
                          <a:cs typeface="Century Gothic"/>
                          <a:sym typeface="Century Gothic"/>
                        </a:rPr>
                        <a:t>corrí</a:t>
                      </a:r>
                      <a:endParaRPr dirty="0">
                        <a:solidFill>
                          <a:schemeClr val="tx1"/>
                        </a:solidFill>
                      </a:endParaRPr>
                    </a:p>
                    <a:p>
                      <a:pPr marL="0" marR="0" lvl="0" indent="0" algn="ctr" rtl="0">
                        <a:lnSpc>
                          <a:spcPct val="100000"/>
                        </a:lnSpc>
                        <a:spcBef>
                          <a:spcPts val="0"/>
                        </a:spcBef>
                        <a:spcAft>
                          <a:spcPts val="0"/>
                        </a:spcAft>
                        <a:buNone/>
                      </a:pPr>
                      <a:r>
                        <a:rPr lang="en-GB" sz="2000" u="none" strike="noStrike" cap="none" dirty="0" err="1">
                          <a:solidFill>
                            <a:schemeClr val="tx1"/>
                          </a:solidFill>
                          <a:latin typeface="Century Gothic"/>
                          <a:ea typeface="Century Gothic"/>
                          <a:cs typeface="Century Gothic"/>
                          <a:sym typeface="Century Gothic"/>
                        </a:rPr>
                        <a:t>conoció</a:t>
                      </a:r>
                      <a:endParaRPr dirty="0">
                        <a:solidFill>
                          <a:schemeClr val="tx1"/>
                        </a:solidFill>
                      </a:endParaRPr>
                    </a:p>
                    <a:p>
                      <a:pPr marL="0" marR="0" lvl="0" indent="0" algn="ctr" rtl="0">
                        <a:lnSpc>
                          <a:spcPct val="100000"/>
                        </a:lnSpc>
                        <a:spcBef>
                          <a:spcPts val="0"/>
                        </a:spcBef>
                        <a:spcAft>
                          <a:spcPts val="0"/>
                        </a:spcAft>
                        <a:buNone/>
                      </a:pPr>
                      <a:r>
                        <a:rPr lang="en-GB" sz="2000" u="none" strike="noStrike" cap="none" dirty="0" err="1">
                          <a:solidFill>
                            <a:schemeClr val="tx1"/>
                          </a:solidFill>
                          <a:latin typeface="Century Gothic"/>
                          <a:ea typeface="Century Gothic"/>
                          <a:cs typeface="Century Gothic"/>
                          <a:sym typeface="Century Gothic"/>
                        </a:rPr>
                        <a:t>perdí</a:t>
                      </a:r>
                      <a:endParaRPr dirty="0">
                        <a:solidFill>
                          <a:schemeClr val="tx1"/>
                        </a:solidFill>
                      </a:endParaRPr>
                    </a:p>
                    <a:p>
                      <a:pPr marL="0" marR="0" lvl="0" indent="0" algn="ctr" rtl="0">
                        <a:lnSpc>
                          <a:spcPct val="100000"/>
                        </a:lnSpc>
                        <a:spcBef>
                          <a:spcPts val="0"/>
                        </a:spcBef>
                        <a:spcAft>
                          <a:spcPts val="0"/>
                        </a:spcAft>
                        <a:buNone/>
                      </a:pPr>
                      <a:r>
                        <a:rPr lang="en-GB" sz="2000" u="none" strike="noStrike" cap="none" dirty="0" err="1">
                          <a:solidFill>
                            <a:schemeClr val="tx1"/>
                          </a:solidFill>
                          <a:latin typeface="Century Gothic"/>
                          <a:ea typeface="Century Gothic"/>
                          <a:cs typeface="Century Gothic"/>
                          <a:sym typeface="Century Gothic"/>
                        </a:rPr>
                        <a:t>ofrecí</a:t>
                      </a:r>
                      <a:endParaRPr dirty="0">
                        <a:solidFill>
                          <a:schemeClr val="tx1"/>
                        </a:solidFill>
                      </a:endParaRPr>
                    </a:p>
                    <a:p>
                      <a:pPr marL="0" marR="0" lvl="0" indent="0" algn="ctr" rtl="0">
                        <a:lnSpc>
                          <a:spcPct val="100000"/>
                        </a:lnSpc>
                        <a:spcBef>
                          <a:spcPts val="0"/>
                        </a:spcBef>
                        <a:spcAft>
                          <a:spcPts val="0"/>
                        </a:spcAft>
                        <a:buNone/>
                      </a:pPr>
                      <a:r>
                        <a:rPr lang="en-GB" sz="2000" u="none" strike="noStrike" cap="none" dirty="0" err="1">
                          <a:solidFill>
                            <a:schemeClr val="tx1"/>
                          </a:solidFill>
                          <a:latin typeface="Century Gothic"/>
                          <a:ea typeface="Century Gothic"/>
                          <a:cs typeface="Century Gothic"/>
                          <a:sym typeface="Century Gothic"/>
                        </a:rPr>
                        <a:t>comí</a:t>
                      </a:r>
                      <a:endParaRPr dirty="0">
                        <a:solidFill>
                          <a:schemeClr val="tx1"/>
                        </a:solidFill>
                      </a:endParaRPr>
                    </a:p>
                  </a:txBody>
                  <a:tcPr marL="91450" marR="91450" marT="45725" marB="45725"/>
                </a:tc>
                <a:extLst>
                  <a:ext uri="{0D108BD9-81ED-4DB2-BD59-A6C34878D82A}">
                    <a16:rowId xmlns:a16="http://schemas.microsoft.com/office/drawing/2014/main" val="10001"/>
                  </a:ext>
                </a:extLst>
              </a:tr>
            </a:tbl>
          </a:graphicData>
        </a:graphic>
      </p:graphicFrame>
      <p:pic>
        <p:nvPicPr>
          <p:cNvPr id="286" name="Google Shape;286;p7" descr="Puerto, San Sebastián, Paisaje Marítimo"/>
          <p:cNvPicPr preferRelativeResize="0"/>
          <p:nvPr/>
        </p:nvPicPr>
        <p:blipFill rotWithShape="1">
          <a:blip r:embed="rId5">
            <a:alphaModFix/>
          </a:blip>
          <a:srcRect/>
          <a:stretch/>
        </p:blipFill>
        <p:spPr>
          <a:xfrm>
            <a:off x="8819044" y="951608"/>
            <a:ext cx="2950260" cy="2323468"/>
          </a:xfrm>
          <a:prstGeom prst="rect">
            <a:avLst/>
          </a:prstGeom>
          <a:noFill/>
          <a:ln>
            <a:noFill/>
          </a:ln>
        </p:spPr>
      </p:pic>
      <p:pic>
        <p:nvPicPr>
          <p:cNvPr id="287" name="Google Shape;287;p7" descr="Dibujo animado de un personaje animado&#10;&#10;Descripción generada automáticamente con confianza baja"/>
          <p:cNvPicPr preferRelativeResize="0"/>
          <p:nvPr/>
        </p:nvPicPr>
        <p:blipFill rotWithShape="1">
          <a:blip r:embed="rId6">
            <a:alphaModFix/>
          </a:blip>
          <a:srcRect/>
          <a:stretch/>
        </p:blipFill>
        <p:spPr>
          <a:xfrm>
            <a:off x="9041286" y="1043537"/>
            <a:ext cx="1525943" cy="2223558"/>
          </a:xfrm>
          <a:prstGeom prst="rect">
            <a:avLst/>
          </a:prstGeom>
          <a:noFill/>
          <a:ln>
            <a:noFill/>
          </a:ln>
        </p:spPr>
      </p:pic>
      <p:sp>
        <p:nvSpPr>
          <p:cNvPr id="288" name="Google Shape;288;p7"/>
          <p:cNvSpPr/>
          <p:nvPr/>
        </p:nvSpPr>
        <p:spPr>
          <a:xfrm>
            <a:off x="244654" y="1086158"/>
            <a:ext cx="8283329" cy="5138118"/>
          </a:xfrm>
          <a:prstGeom prst="wedgeRoundRectCallout">
            <a:avLst>
              <a:gd name="adj1" fmla="val 57830"/>
              <a:gd name="adj2" fmla="val -25009"/>
              <a:gd name="adj3" fmla="val 16667"/>
            </a:avLst>
          </a:prstGeom>
          <a:solidFill>
            <a:srgbClr val="FEF2CC"/>
          </a:solidFill>
          <a:ln w="38100" cap="flat" cmpd="sng">
            <a:solidFill>
              <a:srgbClr val="1E4E79"/>
            </a:solidFill>
            <a:prstDash val="solid"/>
            <a:round/>
            <a:headEnd type="none" w="sm" len="sm"/>
            <a:tailEnd type="none" w="sm" len="sm"/>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GB" sz="2000" b="0" i="0" u="none" strike="noStrike" cap="none" dirty="0" err="1">
                <a:latin typeface="Century Gothic"/>
                <a:ea typeface="Century Gothic"/>
                <a:cs typeface="Century Gothic"/>
                <a:sym typeface="Century Gothic"/>
              </a:rPr>
              <a:t>En</a:t>
            </a:r>
            <a:r>
              <a:rPr lang="en-GB" sz="2000" b="0" i="0" u="none" strike="noStrike" cap="none" dirty="0">
                <a:latin typeface="Century Gothic"/>
                <a:ea typeface="Century Gothic"/>
                <a:cs typeface="Century Gothic"/>
                <a:sym typeface="Century Gothic"/>
              </a:rPr>
              <a:t> </a:t>
            </a:r>
            <a:r>
              <a:rPr lang="en-GB" sz="2000" b="0" i="0" u="none" strike="noStrike" cap="none" dirty="0" err="1">
                <a:latin typeface="Century Gothic"/>
                <a:ea typeface="Century Gothic"/>
                <a:cs typeface="Century Gothic"/>
                <a:sym typeface="Century Gothic"/>
              </a:rPr>
              <a:t>julio</a:t>
            </a:r>
            <a:r>
              <a:rPr lang="en-GB" sz="2000" b="0" i="0" u="none" strike="noStrike" cap="none" dirty="0">
                <a:latin typeface="Century Gothic"/>
                <a:ea typeface="Century Gothic"/>
                <a:cs typeface="Century Gothic"/>
                <a:sym typeface="Century Gothic"/>
              </a:rPr>
              <a:t> </a:t>
            </a:r>
            <a:r>
              <a:rPr lang="en-GB" sz="2000" b="0" i="0" u="none" strike="noStrike" cap="none" dirty="0" err="1">
                <a:latin typeface="Century Gothic"/>
                <a:ea typeface="Century Gothic"/>
                <a:cs typeface="Century Gothic"/>
                <a:sym typeface="Century Gothic"/>
              </a:rPr>
              <a:t>decidí</a:t>
            </a:r>
            <a:r>
              <a:rPr lang="en-GB" sz="2000" b="0" i="0" u="none" strike="noStrike" cap="none" dirty="0">
                <a:latin typeface="Century Gothic"/>
                <a:ea typeface="Century Gothic"/>
                <a:cs typeface="Century Gothic"/>
                <a:sym typeface="Century Gothic"/>
              </a:rPr>
              <a:t> pasar </a:t>
            </a:r>
            <a:r>
              <a:rPr lang="en-GB" sz="2000" b="0" i="0" u="none" strike="noStrike" cap="none" dirty="0" err="1">
                <a:latin typeface="Century Gothic"/>
                <a:ea typeface="Century Gothic"/>
                <a:cs typeface="Century Gothic"/>
                <a:sym typeface="Century Gothic"/>
              </a:rPr>
              <a:t>tiempo</a:t>
            </a:r>
            <a:r>
              <a:rPr lang="en-GB" sz="2000" b="0" i="0" u="none" strike="noStrike" cap="none" dirty="0">
                <a:latin typeface="Century Gothic"/>
                <a:ea typeface="Century Gothic"/>
                <a:cs typeface="Century Gothic"/>
                <a:sym typeface="Century Gothic"/>
              </a:rPr>
              <a:t> </a:t>
            </a:r>
            <a:r>
              <a:rPr lang="en-GB" sz="2000" b="0" i="0" u="none" strike="noStrike" cap="none" dirty="0" err="1">
                <a:latin typeface="Century Gothic"/>
                <a:ea typeface="Century Gothic"/>
                <a:cs typeface="Century Gothic"/>
                <a:sym typeface="Century Gothic"/>
              </a:rPr>
              <a:t>en</a:t>
            </a:r>
            <a:r>
              <a:rPr lang="en-GB" sz="2000" b="0" i="0" u="none" strike="noStrike" cap="none" dirty="0">
                <a:latin typeface="Century Gothic"/>
                <a:ea typeface="Century Gothic"/>
                <a:cs typeface="Century Gothic"/>
                <a:sym typeface="Century Gothic"/>
              </a:rPr>
              <a:t> San Sebastián con mis amigos. </a:t>
            </a:r>
            <a:r>
              <a:rPr lang="en-GB" sz="2000" dirty="0" err="1">
                <a:latin typeface="Century Gothic"/>
                <a:ea typeface="Century Gothic"/>
                <a:cs typeface="Century Gothic"/>
                <a:sym typeface="Century Gothic"/>
              </a:rPr>
              <a:t>Salí</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todas</a:t>
            </a:r>
            <a:r>
              <a:rPr lang="en-GB" sz="2000" dirty="0">
                <a:latin typeface="Century Gothic"/>
                <a:ea typeface="Century Gothic"/>
                <a:cs typeface="Century Gothic"/>
                <a:sym typeface="Century Gothic"/>
              </a:rPr>
              <a:t> las </a:t>
            </a:r>
            <a:r>
              <a:rPr lang="en-GB" sz="2000" dirty="0" err="1">
                <a:latin typeface="Century Gothic"/>
                <a:ea typeface="Century Gothic"/>
                <a:cs typeface="Century Gothic"/>
                <a:sym typeface="Century Gothic"/>
              </a:rPr>
              <a:t>tardes</a:t>
            </a:r>
            <a:r>
              <a:rPr lang="en-GB" sz="2000" dirty="0">
                <a:latin typeface="Century Gothic"/>
                <a:ea typeface="Century Gothic"/>
                <a:cs typeface="Century Gothic"/>
                <a:sym typeface="Century Gothic"/>
              </a:rPr>
              <a:t> al </a:t>
            </a:r>
            <a:r>
              <a:rPr lang="en-GB" sz="2000" dirty="0" err="1">
                <a:latin typeface="Century Gothic"/>
                <a:ea typeface="Century Gothic"/>
                <a:cs typeface="Century Gothic"/>
                <a:sym typeface="Century Gothic"/>
              </a:rPr>
              <a:t>centro</a:t>
            </a:r>
            <a:r>
              <a:rPr lang="en-GB" sz="2000" dirty="0">
                <a:latin typeface="Century Gothic"/>
                <a:ea typeface="Century Gothic"/>
                <a:cs typeface="Century Gothic"/>
                <a:sym typeface="Century Gothic"/>
              </a:rPr>
              <a:t>, sin embargo, mi </a:t>
            </a:r>
            <a:r>
              <a:rPr lang="en-GB" sz="2000" dirty="0" err="1">
                <a:latin typeface="Century Gothic"/>
                <a:ea typeface="Century Gothic"/>
                <a:cs typeface="Century Gothic"/>
                <a:sym typeface="Century Gothic"/>
              </a:rPr>
              <a:t>hermano</a:t>
            </a:r>
            <a:r>
              <a:rPr lang="en-GB" sz="2000" dirty="0">
                <a:latin typeface="Century Gothic"/>
                <a:ea typeface="Century Gothic"/>
                <a:cs typeface="Century Gothic"/>
                <a:sym typeface="Century Gothic"/>
              </a:rPr>
              <a:t> </a:t>
            </a:r>
            <a:r>
              <a:rPr lang="en-GB" sz="2000" b="1" dirty="0">
                <a:latin typeface="Century Gothic"/>
                <a:ea typeface="Century Gothic"/>
                <a:cs typeface="Century Gothic"/>
                <a:sym typeface="Century Gothic"/>
              </a:rPr>
              <a:t>1) </a:t>
            </a:r>
            <a:r>
              <a:rPr lang="en-GB" sz="2000" dirty="0">
                <a:latin typeface="Century Gothic"/>
                <a:ea typeface="Century Gothic"/>
                <a:cs typeface="Century Gothic"/>
                <a:sym typeface="Century Gothic"/>
              </a:rPr>
              <a:t>_______ </a:t>
            </a:r>
            <a:r>
              <a:rPr lang="en-GB" sz="2000" dirty="0" err="1">
                <a:latin typeface="Century Gothic"/>
                <a:ea typeface="Century Gothic"/>
                <a:cs typeface="Century Gothic"/>
                <a:sym typeface="Century Gothic"/>
              </a:rPr>
              <a:t>siempre</a:t>
            </a:r>
            <a:r>
              <a:rPr lang="en-GB" sz="2000" dirty="0">
                <a:latin typeface="Century Gothic"/>
                <a:ea typeface="Century Gothic"/>
                <a:cs typeface="Century Gothic"/>
                <a:sym typeface="Century Gothic"/>
              </a:rPr>
              <a:t> por las </a:t>
            </a:r>
            <a:r>
              <a:rPr lang="en-GB" sz="2000" dirty="0" err="1">
                <a:latin typeface="Century Gothic"/>
                <a:ea typeface="Century Gothic"/>
                <a:cs typeface="Century Gothic"/>
                <a:sym typeface="Century Gothic"/>
              </a:rPr>
              <a:t>mañanas</a:t>
            </a:r>
            <a:r>
              <a:rPr lang="en-GB" sz="2000" dirty="0">
                <a:latin typeface="Century Gothic"/>
                <a:ea typeface="Century Gothic"/>
                <a:cs typeface="Century Gothic"/>
                <a:sym typeface="Century Gothic"/>
              </a:rPr>
              <a:t> para </a:t>
            </a:r>
            <a:r>
              <a:rPr lang="en-GB" sz="2000" dirty="0" err="1">
                <a:latin typeface="Century Gothic"/>
                <a:ea typeface="Century Gothic"/>
                <a:cs typeface="Century Gothic"/>
                <a:sym typeface="Century Gothic"/>
              </a:rPr>
              <a:t>hacer</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ejercicio</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Corrió</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en</a:t>
            </a:r>
            <a:r>
              <a:rPr lang="en-GB" sz="2000" dirty="0">
                <a:latin typeface="Century Gothic"/>
                <a:ea typeface="Century Gothic"/>
                <a:cs typeface="Century Gothic"/>
                <a:sym typeface="Century Gothic"/>
              </a:rPr>
              <a:t> la playa </a:t>
            </a:r>
            <a:r>
              <a:rPr lang="en-GB" sz="2000" dirty="0" err="1">
                <a:latin typeface="Century Gothic"/>
                <a:ea typeface="Century Gothic"/>
                <a:cs typeface="Century Gothic"/>
                <a:sym typeface="Century Gothic"/>
              </a:rPr>
              <a:t>todos</a:t>
            </a:r>
            <a:r>
              <a:rPr lang="en-GB" sz="2000" dirty="0">
                <a:latin typeface="Century Gothic"/>
                <a:ea typeface="Century Gothic"/>
                <a:cs typeface="Century Gothic"/>
                <a:sym typeface="Century Gothic"/>
              </a:rPr>
              <a:t> los días! </a:t>
            </a:r>
            <a:r>
              <a:rPr lang="en-GB" sz="2000" dirty="0" err="1">
                <a:latin typeface="Century Gothic"/>
                <a:ea typeface="Century Gothic"/>
                <a:cs typeface="Century Gothic"/>
                <a:sym typeface="Century Gothic"/>
              </a:rPr>
              <a:t>Incluso</a:t>
            </a:r>
            <a:r>
              <a:rPr lang="en-GB" sz="2000" dirty="0">
                <a:latin typeface="Century Gothic"/>
                <a:ea typeface="Century Gothic"/>
                <a:cs typeface="Century Gothic"/>
                <a:sym typeface="Century Gothic"/>
              </a:rPr>
              <a:t> a </a:t>
            </a:r>
            <a:r>
              <a:rPr lang="en-GB" sz="2000" dirty="0" err="1">
                <a:latin typeface="Century Gothic"/>
                <a:ea typeface="Century Gothic"/>
                <a:cs typeface="Century Gothic"/>
                <a:sym typeface="Century Gothic"/>
              </a:rPr>
              <a:t>veces</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subió</a:t>
            </a:r>
            <a:r>
              <a:rPr lang="en-GB" sz="2000" dirty="0">
                <a:latin typeface="Century Gothic"/>
                <a:ea typeface="Century Gothic"/>
                <a:cs typeface="Century Gothic"/>
                <a:sym typeface="Century Gothic"/>
              </a:rPr>
              <a:t> a la </a:t>
            </a:r>
            <a:r>
              <a:rPr lang="en-GB" sz="2000" dirty="0" err="1">
                <a:latin typeface="Century Gothic"/>
                <a:ea typeface="Century Gothic"/>
                <a:cs typeface="Century Gothic"/>
                <a:sym typeface="Century Gothic"/>
              </a:rPr>
              <a:t>montaña</a:t>
            </a:r>
            <a:r>
              <a:rPr lang="en-GB" sz="2000" dirty="0">
                <a:latin typeface="Century Gothic"/>
                <a:ea typeface="Century Gothic"/>
                <a:cs typeface="Century Gothic"/>
                <a:sym typeface="Century Gothic"/>
              </a:rPr>
              <a:t> a pie. Pero </a:t>
            </a:r>
            <a:r>
              <a:rPr lang="en-GB" sz="2000" dirty="0" err="1">
                <a:latin typeface="Century Gothic"/>
                <a:ea typeface="Century Gothic"/>
                <a:cs typeface="Century Gothic"/>
                <a:sym typeface="Century Gothic"/>
              </a:rPr>
              <a:t>yo</a:t>
            </a:r>
            <a:r>
              <a:rPr lang="en-GB" sz="2000" dirty="0">
                <a:latin typeface="Century Gothic"/>
                <a:ea typeface="Century Gothic"/>
                <a:cs typeface="Century Gothic"/>
                <a:sym typeface="Century Gothic"/>
              </a:rPr>
              <a:t> solo</a:t>
            </a:r>
            <a:r>
              <a:rPr lang="en-GB" sz="2000" b="1" dirty="0">
                <a:latin typeface="Century Gothic"/>
                <a:ea typeface="Century Gothic"/>
                <a:cs typeface="Century Gothic"/>
                <a:sym typeface="Century Gothic"/>
              </a:rPr>
              <a:t> 2) </a:t>
            </a:r>
            <a:r>
              <a:rPr lang="en-GB" sz="2000" dirty="0">
                <a:latin typeface="Century Gothic"/>
                <a:ea typeface="Century Gothic"/>
                <a:cs typeface="Century Gothic"/>
                <a:sym typeface="Century Gothic"/>
              </a:rPr>
              <a:t> _______ un poco al </a:t>
            </a:r>
            <a:r>
              <a:rPr lang="en-GB" sz="2000" dirty="0" err="1">
                <a:latin typeface="Century Gothic"/>
                <a:ea typeface="Century Gothic"/>
                <a:cs typeface="Century Gothic"/>
                <a:sym typeface="Century Gothic"/>
              </a:rPr>
              <a:t>lado</a:t>
            </a:r>
            <a:r>
              <a:rPr lang="en-GB" sz="2000" dirty="0">
                <a:latin typeface="Century Gothic"/>
                <a:ea typeface="Century Gothic"/>
                <a:cs typeface="Century Gothic"/>
                <a:sym typeface="Century Gothic"/>
              </a:rPr>
              <a:t> del </a:t>
            </a:r>
            <a:r>
              <a:rPr lang="en-GB" sz="2000" dirty="0" err="1">
                <a:latin typeface="Century Gothic"/>
                <a:ea typeface="Century Gothic"/>
                <a:cs typeface="Century Gothic"/>
                <a:sym typeface="Century Gothic"/>
              </a:rPr>
              <a:t>río</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Urumea</a:t>
            </a:r>
            <a:r>
              <a:rPr lang="en-GB" sz="2000" dirty="0">
                <a:latin typeface="Century Gothic"/>
                <a:ea typeface="Century Gothic"/>
                <a:cs typeface="Century Gothic"/>
                <a:sym typeface="Century Gothic"/>
              </a:rPr>
              <a:t> los </a:t>
            </a:r>
            <a:r>
              <a:rPr lang="en-GB" sz="2000" dirty="0" err="1">
                <a:latin typeface="Century Gothic"/>
                <a:ea typeface="Century Gothic"/>
                <a:cs typeface="Century Gothic"/>
                <a:sym typeface="Century Gothic"/>
              </a:rPr>
              <a:t>sábados</a:t>
            </a:r>
            <a:r>
              <a:rPr lang="en-GB" sz="2000" dirty="0">
                <a:latin typeface="Century Gothic"/>
                <a:ea typeface="Century Gothic"/>
                <a:cs typeface="Century Gothic"/>
                <a:sym typeface="Century Gothic"/>
              </a:rPr>
              <a:t>. </a:t>
            </a:r>
            <a:endParaRPr dirty="0"/>
          </a:p>
          <a:p>
            <a:pPr marL="0" marR="0" lvl="0" indent="0" algn="ctr" rtl="0">
              <a:lnSpc>
                <a:spcPct val="120000"/>
              </a:lnSpc>
              <a:spcBef>
                <a:spcPts val="0"/>
              </a:spcBef>
              <a:spcAft>
                <a:spcPts val="0"/>
              </a:spcAft>
              <a:buNone/>
            </a:pPr>
            <a:r>
              <a:rPr lang="en-GB" sz="2000" b="0" i="0" u="none" strike="noStrike" cap="none" dirty="0">
                <a:latin typeface="Century Gothic"/>
                <a:ea typeface="Century Gothic"/>
                <a:cs typeface="Century Gothic"/>
                <a:sym typeface="Century Gothic"/>
              </a:rPr>
              <a:t>¿Sabes? </a:t>
            </a:r>
            <a:r>
              <a:rPr lang="en-GB" sz="2000" b="0" i="0" u="none" strike="noStrike" cap="none" dirty="0" err="1">
                <a:latin typeface="Century Gothic"/>
                <a:ea typeface="Century Gothic"/>
                <a:cs typeface="Century Gothic"/>
                <a:sym typeface="Century Gothic"/>
              </a:rPr>
              <a:t>En</a:t>
            </a:r>
            <a:r>
              <a:rPr lang="en-GB" sz="2000" b="0" i="0" u="none" strike="noStrike" cap="none" dirty="0">
                <a:latin typeface="Century Gothic"/>
                <a:ea typeface="Century Gothic"/>
                <a:cs typeface="Century Gothic"/>
                <a:sym typeface="Century Gothic"/>
              </a:rPr>
              <a:t> San Sebastián hay un festival </a:t>
            </a:r>
            <a:r>
              <a:rPr lang="en-GB" sz="2000" b="0" i="0" u="none" strike="noStrike" cap="none" dirty="0" err="1">
                <a:latin typeface="Century Gothic"/>
                <a:ea typeface="Century Gothic"/>
                <a:cs typeface="Century Gothic"/>
                <a:sym typeface="Century Gothic"/>
              </a:rPr>
              <a:t>muy</a:t>
            </a:r>
            <a:r>
              <a:rPr lang="en-GB" sz="2000" b="0" i="0" u="none" strike="noStrike" cap="none" dirty="0">
                <a:latin typeface="Century Gothic"/>
                <a:ea typeface="Century Gothic"/>
                <a:cs typeface="Century Gothic"/>
                <a:sym typeface="Century Gothic"/>
              </a:rPr>
              <a:t> </a:t>
            </a:r>
            <a:r>
              <a:rPr lang="en-GB" sz="2000" b="0" i="0" u="none" strike="noStrike" cap="none" dirty="0" err="1">
                <a:latin typeface="Century Gothic"/>
                <a:ea typeface="Century Gothic"/>
                <a:cs typeface="Century Gothic"/>
                <a:sym typeface="Century Gothic"/>
              </a:rPr>
              <a:t>famoso</a:t>
            </a:r>
            <a:r>
              <a:rPr lang="en-GB" sz="2000" b="0" i="0" u="none" strike="noStrike" cap="none" dirty="0">
                <a:latin typeface="Century Gothic"/>
                <a:ea typeface="Century Gothic"/>
                <a:cs typeface="Century Gothic"/>
                <a:sym typeface="Century Gothic"/>
              </a:rPr>
              <a:t> de </a:t>
            </a:r>
            <a:r>
              <a:rPr lang="en-GB" sz="2000" b="0" i="0" u="none" strike="noStrike" cap="none" dirty="0" err="1">
                <a:latin typeface="Century Gothic"/>
                <a:ea typeface="Century Gothic"/>
                <a:cs typeface="Century Gothic"/>
                <a:sym typeface="Century Gothic"/>
              </a:rPr>
              <a:t>música</a:t>
            </a:r>
            <a:r>
              <a:rPr lang="en-GB" sz="2000" b="0" i="0" u="none" strike="noStrike" cap="none" dirty="0">
                <a:latin typeface="Century Gothic"/>
                <a:ea typeface="Century Gothic"/>
                <a:cs typeface="Century Gothic"/>
                <a:sym typeface="Century Gothic"/>
              </a:rPr>
              <a:t> jazz </a:t>
            </a:r>
            <a:r>
              <a:rPr lang="en-GB" sz="2000" b="0" i="0" u="none" strike="noStrike" cap="none" dirty="0" err="1">
                <a:latin typeface="Century Gothic"/>
                <a:ea typeface="Century Gothic"/>
                <a:cs typeface="Century Gothic"/>
                <a:sym typeface="Century Gothic"/>
              </a:rPr>
              <a:t>durante</a:t>
            </a:r>
            <a:r>
              <a:rPr lang="en-GB" sz="2000" b="0" i="0" u="none" strike="noStrike" cap="none" dirty="0">
                <a:latin typeface="Century Gothic"/>
                <a:ea typeface="Century Gothic"/>
                <a:cs typeface="Century Gothic"/>
                <a:sym typeface="Century Gothic"/>
              </a:rPr>
              <a:t> la </a:t>
            </a:r>
            <a:r>
              <a:rPr lang="en-GB" sz="2000" b="0" i="0" u="none" strike="noStrike" cap="none" dirty="0" err="1">
                <a:latin typeface="Century Gothic"/>
                <a:ea typeface="Century Gothic"/>
                <a:cs typeface="Century Gothic"/>
                <a:sym typeface="Century Gothic"/>
              </a:rPr>
              <a:t>tercera</a:t>
            </a:r>
            <a:r>
              <a:rPr lang="en-GB" sz="2000" b="0" i="0" u="none" strike="noStrike" cap="none" dirty="0">
                <a:latin typeface="Century Gothic"/>
                <a:ea typeface="Century Gothic"/>
                <a:cs typeface="Century Gothic"/>
                <a:sym typeface="Century Gothic"/>
              </a:rPr>
              <a:t> </a:t>
            </a:r>
            <a:r>
              <a:rPr lang="en-GB" sz="2000" b="0" i="0" u="none" strike="noStrike" cap="none" dirty="0" err="1">
                <a:latin typeface="Century Gothic"/>
                <a:ea typeface="Century Gothic"/>
                <a:cs typeface="Century Gothic"/>
                <a:sym typeface="Century Gothic"/>
              </a:rPr>
              <a:t>semana</a:t>
            </a:r>
            <a:r>
              <a:rPr lang="en-GB" sz="2000" b="0" i="0" u="none" strike="noStrike" cap="none" dirty="0">
                <a:latin typeface="Century Gothic"/>
                <a:ea typeface="Century Gothic"/>
                <a:cs typeface="Century Gothic"/>
                <a:sym typeface="Century Gothic"/>
              </a:rPr>
              <a:t> de </a:t>
            </a:r>
            <a:r>
              <a:rPr lang="en-GB" sz="2000" b="0" i="0" u="none" strike="noStrike" cap="none" dirty="0" err="1">
                <a:latin typeface="Century Gothic"/>
                <a:ea typeface="Century Gothic"/>
                <a:cs typeface="Century Gothic"/>
                <a:sym typeface="Century Gothic"/>
              </a:rPr>
              <a:t>julio</a:t>
            </a:r>
            <a:r>
              <a:rPr lang="en-GB" sz="2000" b="0" i="0" u="none" strike="noStrike" cap="none" dirty="0">
                <a:latin typeface="Century Gothic"/>
                <a:ea typeface="Century Gothic"/>
                <a:cs typeface="Century Gothic"/>
                <a:sym typeface="Century Gothic"/>
              </a:rPr>
              <a:t>. </a:t>
            </a:r>
            <a:r>
              <a:rPr lang="en-GB" sz="2000" b="0" i="0" u="none" strike="noStrike" cap="none" dirty="0" err="1">
                <a:latin typeface="Century Gothic"/>
                <a:ea typeface="Century Gothic"/>
                <a:cs typeface="Century Gothic"/>
                <a:sym typeface="Century Gothic"/>
              </a:rPr>
              <a:t>Pues</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el</a:t>
            </a:r>
            <a:r>
              <a:rPr lang="en-GB" sz="2000" dirty="0">
                <a:latin typeface="Century Gothic"/>
                <a:ea typeface="Century Gothic"/>
                <a:cs typeface="Century Gothic"/>
                <a:sym typeface="Century Gothic"/>
              </a:rPr>
              <a:t> lunes </a:t>
            </a:r>
            <a:r>
              <a:rPr lang="en-GB" sz="2000" dirty="0" err="1">
                <a:latin typeface="Century Gothic"/>
                <a:ea typeface="Century Gothic"/>
                <a:cs typeface="Century Gothic"/>
                <a:sym typeface="Century Gothic"/>
              </a:rPr>
              <a:t>cogí</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el</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autobús</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recogí</a:t>
            </a:r>
            <a:r>
              <a:rPr lang="en-GB" sz="2000" dirty="0">
                <a:latin typeface="Century Gothic"/>
                <a:ea typeface="Century Gothic"/>
                <a:cs typeface="Century Gothic"/>
                <a:sym typeface="Century Gothic"/>
              </a:rPr>
              <a:t> las entradas y </a:t>
            </a:r>
            <a:r>
              <a:rPr lang="en-GB" sz="2000" b="1" dirty="0">
                <a:latin typeface="Century Gothic"/>
                <a:ea typeface="Century Gothic"/>
                <a:cs typeface="Century Gothic"/>
                <a:sym typeface="Century Gothic"/>
              </a:rPr>
              <a:t> 3) </a:t>
            </a:r>
            <a:r>
              <a:rPr lang="en-GB" sz="2000" dirty="0">
                <a:latin typeface="Century Gothic"/>
                <a:ea typeface="Century Gothic"/>
                <a:cs typeface="Century Gothic"/>
                <a:sym typeface="Century Gothic"/>
              </a:rPr>
              <a:t>_______ una a Daniel. ¡</a:t>
            </a:r>
            <a:r>
              <a:rPr lang="en-GB" sz="2000" dirty="0" err="1">
                <a:latin typeface="Century Gothic"/>
                <a:ea typeface="Century Gothic"/>
                <a:cs typeface="Century Gothic"/>
                <a:sym typeface="Century Gothic"/>
              </a:rPr>
              <a:t>En</a:t>
            </a:r>
            <a:r>
              <a:rPr lang="en-GB" sz="2000" dirty="0">
                <a:latin typeface="Century Gothic"/>
                <a:ea typeface="Century Gothic"/>
                <a:cs typeface="Century Gothic"/>
                <a:sym typeface="Century Gothic"/>
              </a:rPr>
              <a:t> un </a:t>
            </a:r>
            <a:r>
              <a:rPr lang="en-GB" sz="2000" dirty="0" err="1">
                <a:latin typeface="Century Gothic"/>
                <a:ea typeface="Century Gothic"/>
                <a:cs typeface="Century Gothic"/>
                <a:sym typeface="Century Gothic"/>
              </a:rPr>
              <a:t>concierto</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él</a:t>
            </a:r>
            <a:r>
              <a:rPr lang="en-GB" sz="2000" dirty="0">
                <a:latin typeface="Century Gothic"/>
                <a:ea typeface="Century Gothic"/>
                <a:cs typeface="Century Gothic"/>
                <a:sym typeface="Century Gothic"/>
              </a:rPr>
              <a:t> </a:t>
            </a:r>
            <a:r>
              <a:rPr lang="en-GB" sz="2000" b="1" dirty="0">
                <a:latin typeface="Century Gothic"/>
                <a:ea typeface="Century Gothic"/>
                <a:cs typeface="Century Gothic"/>
                <a:sym typeface="Century Gothic"/>
              </a:rPr>
              <a:t> 4) </a:t>
            </a:r>
            <a:r>
              <a:rPr lang="en-GB" sz="2000" dirty="0">
                <a:latin typeface="Century Gothic"/>
                <a:ea typeface="Century Gothic"/>
                <a:cs typeface="Century Gothic"/>
                <a:sym typeface="Century Gothic"/>
              </a:rPr>
              <a:t>________ a un </a:t>
            </a:r>
            <a:r>
              <a:rPr lang="en-GB" sz="2000" dirty="0" err="1">
                <a:latin typeface="Century Gothic"/>
                <a:ea typeface="Century Gothic"/>
                <a:cs typeface="Century Gothic"/>
                <a:sym typeface="Century Gothic"/>
              </a:rPr>
              <a:t>artista</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famoso</a:t>
            </a:r>
            <a:r>
              <a:rPr lang="en-GB" sz="2000" dirty="0">
                <a:latin typeface="Century Gothic"/>
                <a:ea typeface="Century Gothic"/>
                <a:cs typeface="Century Gothic"/>
                <a:sym typeface="Century Gothic"/>
              </a:rPr>
              <a:t> y </a:t>
            </a:r>
            <a:r>
              <a:rPr lang="en-GB" sz="2000" dirty="0" err="1">
                <a:latin typeface="Century Gothic"/>
                <a:ea typeface="Century Gothic"/>
                <a:cs typeface="Century Gothic"/>
                <a:sym typeface="Century Gothic"/>
              </a:rPr>
              <a:t>yo</a:t>
            </a:r>
            <a:r>
              <a:rPr lang="en-GB" sz="2000" dirty="0">
                <a:latin typeface="Century Gothic"/>
                <a:ea typeface="Century Gothic"/>
                <a:cs typeface="Century Gothic"/>
                <a:sym typeface="Century Gothic"/>
              </a:rPr>
              <a:t> </a:t>
            </a:r>
            <a:r>
              <a:rPr lang="en-GB" sz="2000" b="1" dirty="0">
                <a:latin typeface="Century Gothic"/>
                <a:ea typeface="Century Gothic"/>
                <a:cs typeface="Century Gothic"/>
                <a:sym typeface="Century Gothic"/>
              </a:rPr>
              <a:t> 5) </a:t>
            </a:r>
            <a:r>
              <a:rPr lang="en-GB" sz="2000" dirty="0">
                <a:latin typeface="Century Gothic"/>
                <a:ea typeface="Century Gothic"/>
                <a:cs typeface="Century Gothic"/>
                <a:sym typeface="Century Gothic"/>
              </a:rPr>
              <a:t>_______ mi </a:t>
            </a:r>
            <a:r>
              <a:rPr lang="en-GB" sz="2000" dirty="0" err="1">
                <a:latin typeface="Century Gothic"/>
                <a:ea typeface="Century Gothic"/>
                <a:cs typeface="Century Gothic"/>
                <a:sym typeface="Century Gothic"/>
              </a:rPr>
              <a:t>reloj</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favorito</a:t>
            </a:r>
            <a:r>
              <a:rPr lang="en-GB" sz="2000" dirty="0">
                <a:latin typeface="Century Gothic"/>
                <a:ea typeface="Century Gothic"/>
                <a:cs typeface="Century Gothic"/>
                <a:sym typeface="Century Gothic"/>
              </a:rPr>
              <a:t>! </a:t>
            </a:r>
            <a:endParaRPr dirty="0"/>
          </a:p>
          <a:p>
            <a:pPr marL="0" marR="0" lvl="0" indent="0" algn="ctr" rtl="0">
              <a:lnSpc>
                <a:spcPct val="120000"/>
              </a:lnSpc>
              <a:spcBef>
                <a:spcPts val="0"/>
              </a:spcBef>
              <a:spcAft>
                <a:spcPts val="0"/>
              </a:spcAft>
              <a:buNone/>
            </a:pPr>
            <a:r>
              <a:rPr lang="en-GB" sz="2000" dirty="0">
                <a:latin typeface="Century Gothic"/>
                <a:ea typeface="Century Gothic"/>
                <a:cs typeface="Century Gothic"/>
                <a:sym typeface="Century Gothic"/>
              </a:rPr>
              <a:t>Un día Daniel </a:t>
            </a:r>
            <a:r>
              <a:rPr lang="en-GB" sz="2000" b="1" dirty="0">
                <a:latin typeface="Century Gothic"/>
                <a:ea typeface="Century Gothic"/>
                <a:cs typeface="Century Gothic"/>
                <a:sym typeface="Century Gothic"/>
              </a:rPr>
              <a:t> 6) _</a:t>
            </a:r>
            <a:r>
              <a:rPr lang="en-GB" sz="2000" dirty="0">
                <a:latin typeface="Century Gothic"/>
                <a:ea typeface="Century Gothic"/>
                <a:cs typeface="Century Gothic"/>
                <a:sym typeface="Century Gothic"/>
              </a:rPr>
              <a:t>_________ un </a:t>
            </a:r>
            <a:r>
              <a:rPr lang="en-GB" sz="2000" dirty="0" err="1">
                <a:latin typeface="Century Gothic"/>
                <a:ea typeface="Century Gothic"/>
                <a:cs typeface="Century Gothic"/>
                <a:sym typeface="Century Gothic"/>
              </a:rPr>
              <a:t>restaurante</a:t>
            </a:r>
            <a:r>
              <a:rPr lang="en-GB" sz="2000" dirty="0">
                <a:latin typeface="Century Gothic"/>
                <a:ea typeface="Century Gothic"/>
                <a:cs typeface="Century Gothic"/>
                <a:sym typeface="Century Gothic"/>
              </a:rPr>
              <a:t> genial: </a:t>
            </a:r>
            <a:r>
              <a:rPr lang="en-GB" sz="2000" dirty="0" err="1">
                <a:latin typeface="Century Gothic"/>
                <a:ea typeface="Century Gothic"/>
                <a:cs typeface="Century Gothic"/>
                <a:sym typeface="Century Gothic"/>
              </a:rPr>
              <a:t>yo</a:t>
            </a:r>
            <a:r>
              <a:rPr lang="en-GB" sz="2000" dirty="0">
                <a:latin typeface="Century Gothic"/>
                <a:ea typeface="Century Gothic"/>
                <a:cs typeface="Century Gothic"/>
                <a:sym typeface="Century Gothic"/>
              </a:rPr>
              <a:t> </a:t>
            </a:r>
            <a:r>
              <a:rPr lang="en-GB" sz="2000" b="1" dirty="0">
                <a:latin typeface="Century Gothic"/>
                <a:ea typeface="Century Gothic"/>
                <a:cs typeface="Century Gothic"/>
                <a:sym typeface="Century Gothic"/>
              </a:rPr>
              <a:t> </a:t>
            </a:r>
            <a:endParaRPr dirty="0"/>
          </a:p>
          <a:p>
            <a:pPr marL="0" marR="0" lvl="0" indent="0" algn="ctr" rtl="0">
              <a:lnSpc>
                <a:spcPct val="120000"/>
              </a:lnSpc>
              <a:spcBef>
                <a:spcPts val="0"/>
              </a:spcBef>
              <a:spcAft>
                <a:spcPts val="0"/>
              </a:spcAft>
              <a:buNone/>
            </a:pPr>
            <a:r>
              <a:rPr lang="en-GB" sz="2000" b="1" dirty="0">
                <a:latin typeface="Century Gothic"/>
                <a:ea typeface="Century Gothic"/>
                <a:cs typeface="Century Gothic"/>
                <a:sym typeface="Century Gothic"/>
              </a:rPr>
              <a:t>7) </a:t>
            </a:r>
            <a:r>
              <a:rPr lang="en-GB" sz="2000" dirty="0">
                <a:latin typeface="Century Gothic"/>
                <a:ea typeface="Century Gothic"/>
                <a:cs typeface="Century Gothic"/>
                <a:sym typeface="Century Gothic"/>
              </a:rPr>
              <a:t>_______ </a:t>
            </a:r>
            <a:r>
              <a:rPr lang="en-GB" sz="2000" dirty="0" err="1">
                <a:latin typeface="Century Gothic"/>
                <a:ea typeface="Century Gothic"/>
                <a:cs typeface="Century Gothic"/>
                <a:sym typeface="Century Gothic"/>
              </a:rPr>
              <a:t>unos</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pintxos</a:t>
            </a:r>
            <a:r>
              <a:rPr lang="en-GB" sz="2000" dirty="0">
                <a:latin typeface="Century Gothic"/>
                <a:ea typeface="Century Gothic"/>
                <a:cs typeface="Century Gothic"/>
                <a:sym typeface="Century Gothic"/>
              </a:rPr>
              <a:t> de carne y </a:t>
            </a:r>
            <a:r>
              <a:rPr lang="en-GB" sz="2000" dirty="0" err="1">
                <a:latin typeface="Century Gothic"/>
                <a:ea typeface="Century Gothic"/>
                <a:cs typeface="Century Gothic"/>
                <a:sym typeface="Century Gothic"/>
              </a:rPr>
              <a:t>él</a:t>
            </a:r>
            <a:r>
              <a:rPr lang="en-GB" sz="2000" dirty="0">
                <a:latin typeface="Century Gothic"/>
                <a:ea typeface="Century Gothic"/>
                <a:cs typeface="Century Gothic"/>
                <a:sym typeface="Century Gothic"/>
              </a:rPr>
              <a:t> </a:t>
            </a:r>
            <a:r>
              <a:rPr lang="en-GB" sz="2000" b="1" dirty="0">
                <a:latin typeface="Century Gothic"/>
                <a:ea typeface="Century Gothic"/>
                <a:cs typeface="Century Gothic"/>
                <a:sym typeface="Century Gothic"/>
              </a:rPr>
              <a:t> 8) </a:t>
            </a:r>
            <a:r>
              <a:rPr lang="en-GB" sz="2000" dirty="0">
                <a:latin typeface="Century Gothic"/>
                <a:ea typeface="Century Gothic"/>
                <a:cs typeface="Century Gothic"/>
                <a:sym typeface="Century Gothic"/>
              </a:rPr>
              <a:t>_______ bacalao.</a:t>
            </a:r>
            <a:endParaRPr sz="2000" b="0" i="0" u="none" strike="noStrike" cap="none" dirty="0">
              <a:latin typeface="Century Gothic"/>
              <a:ea typeface="Century Gothic"/>
              <a:cs typeface="Century Gothic"/>
              <a:sym typeface="Century Gothic"/>
            </a:endParaRPr>
          </a:p>
        </p:txBody>
      </p:sp>
      <p:pic>
        <p:nvPicPr>
          <p:cNvPr id="289" name="Google Shape;289;p7"/>
          <p:cNvPicPr preferRelativeResize="0"/>
          <p:nvPr/>
        </p:nvPicPr>
        <p:blipFill rotWithShape="1">
          <a:blip r:embed="rId7">
            <a:alphaModFix/>
          </a:blip>
          <a:srcRect/>
          <a:stretch/>
        </p:blipFill>
        <p:spPr>
          <a:xfrm rot="-3716187" flipH="1">
            <a:off x="10804727" y="5285238"/>
            <a:ext cx="1327373" cy="684924"/>
          </a:xfrm>
          <a:prstGeom prst="rect">
            <a:avLst/>
          </a:prstGeom>
          <a:noFill/>
          <a:ln>
            <a:noFill/>
          </a:ln>
        </p:spPr>
      </p:pic>
      <p:pic>
        <p:nvPicPr>
          <p:cNvPr id="290" name="Google Shape;290;p7"/>
          <p:cNvPicPr preferRelativeResize="0"/>
          <p:nvPr/>
        </p:nvPicPr>
        <p:blipFill rotWithShape="1">
          <a:blip r:embed="rId8">
            <a:alphaModFix/>
          </a:blip>
          <a:srcRect/>
          <a:stretch/>
        </p:blipFill>
        <p:spPr>
          <a:xfrm rot="-1199414">
            <a:off x="8395973" y="3674409"/>
            <a:ext cx="1287376" cy="845857"/>
          </a:xfrm>
          <a:prstGeom prst="rect">
            <a:avLst/>
          </a:prstGeom>
          <a:noFill/>
          <a:ln>
            <a:noFill/>
          </a:ln>
        </p:spPr>
      </p:pic>
      <p:sp>
        <p:nvSpPr>
          <p:cNvPr id="291" name="Google Shape;291;p7"/>
          <p:cNvSpPr txBox="1"/>
          <p:nvPr/>
        </p:nvSpPr>
        <p:spPr>
          <a:xfrm>
            <a:off x="2444330" y="1955261"/>
            <a:ext cx="75212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salió</a:t>
            </a:r>
            <a:endParaRPr/>
          </a:p>
        </p:txBody>
      </p:sp>
      <p:sp>
        <p:nvSpPr>
          <p:cNvPr id="292" name="Google Shape;292;p7"/>
          <p:cNvSpPr txBox="1"/>
          <p:nvPr/>
        </p:nvSpPr>
        <p:spPr>
          <a:xfrm>
            <a:off x="5939956" y="2723301"/>
            <a:ext cx="73609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corrí</a:t>
            </a:r>
            <a:endParaRPr/>
          </a:p>
        </p:txBody>
      </p:sp>
      <p:sp>
        <p:nvSpPr>
          <p:cNvPr id="293" name="Google Shape;293;p7"/>
          <p:cNvSpPr txBox="1"/>
          <p:nvPr/>
        </p:nvSpPr>
        <p:spPr>
          <a:xfrm>
            <a:off x="6096000" y="4140532"/>
            <a:ext cx="88998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ofrecí</a:t>
            </a:r>
            <a:endParaRPr/>
          </a:p>
        </p:txBody>
      </p:sp>
      <p:sp>
        <p:nvSpPr>
          <p:cNvPr id="294" name="Google Shape;294;p7"/>
          <p:cNvSpPr txBox="1"/>
          <p:nvPr/>
        </p:nvSpPr>
        <p:spPr>
          <a:xfrm>
            <a:off x="4322994" y="4514780"/>
            <a:ext cx="12170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conoció</a:t>
            </a:r>
            <a:endParaRPr/>
          </a:p>
        </p:txBody>
      </p:sp>
      <p:sp>
        <p:nvSpPr>
          <p:cNvPr id="295" name="Google Shape;295;p7"/>
          <p:cNvSpPr txBox="1"/>
          <p:nvPr/>
        </p:nvSpPr>
        <p:spPr>
          <a:xfrm>
            <a:off x="3351649" y="4880934"/>
            <a:ext cx="83067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perdí</a:t>
            </a:r>
            <a:endParaRPr/>
          </a:p>
        </p:txBody>
      </p:sp>
      <p:sp>
        <p:nvSpPr>
          <p:cNvPr id="296" name="Google Shape;296;p7"/>
          <p:cNvSpPr txBox="1"/>
          <p:nvPr/>
        </p:nvSpPr>
        <p:spPr>
          <a:xfrm>
            <a:off x="3148211" y="5266678"/>
            <a:ext cx="14876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descubrió</a:t>
            </a:r>
            <a:endParaRPr/>
          </a:p>
        </p:txBody>
      </p:sp>
      <p:sp>
        <p:nvSpPr>
          <p:cNvPr id="297" name="Google Shape;297;p7"/>
          <p:cNvSpPr txBox="1"/>
          <p:nvPr/>
        </p:nvSpPr>
        <p:spPr>
          <a:xfrm>
            <a:off x="1217539" y="5627700"/>
            <a:ext cx="8130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comí</a:t>
            </a:r>
            <a:endParaRPr/>
          </a:p>
        </p:txBody>
      </p:sp>
      <p:sp>
        <p:nvSpPr>
          <p:cNvPr id="298" name="Google Shape;298;p7"/>
          <p:cNvSpPr txBox="1"/>
          <p:nvPr/>
        </p:nvSpPr>
        <p:spPr>
          <a:xfrm>
            <a:off x="5753504" y="5612240"/>
            <a:ext cx="97654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comió</a:t>
            </a:r>
            <a:endParaRPr/>
          </a:p>
        </p:txBody>
      </p:sp>
      <p:grpSp>
        <p:nvGrpSpPr>
          <p:cNvPr id="299" name="Google Shape;299;p7"/>
          <p:cNvGrpSpPr/>
          <p:nvPr/>
        </p:nvGrpSpPr>
        <p:grpSpPr>
          <a:xfrm>
            <a:off x="1911911" y="1311628"/>
            <a:ext cx="5544424" cy="3052299"/>
            <a:chOff x="1933395" y="1330863"/>
            <a:chExt cx="5544424" cy="3052299"/>
          </a:xfrm>
        </p:grpSpPr>
        <p:sp>
          <p:nvSpPr>
            <p:cNvPr id="300" name="Google Shape;300;p7"/>
            <p:cNvSpPr/>
            <p:nvPr/>
          </p:nvSpPr>
          <p:spPr>
            <a:xfrm>
              <a:off x="1933395" y="1330863"/>
              <a:ext cx="5544424" cy="3052299"/>
            </a:xfrm>
            <a:prstGeom prst="wedgeRoundRectCallout">
              <a:avLst>
                <a:gd name="adj1" fmla="val 80828"/>
                <a:gd name="adj2" fmla="val -15301"/>
                <a:gd name="adj3" fmla="val 16667"/>
              </a:avLst>
            </a:prstGeom>
            <a:solidFill>
              <a:srgbClr val="E1EFD8"/>
            </a:solidFill>
            <a:ln w="25400" cap="flat" cmpd="sng">
              <a:solidFill>
                <a:srgbClr val="42719B"/>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200" dirty="0">
                  <a:latin typeface="Century Gothic"/>
                  <a:ea typeface="Century Gothic"/>
                  <a:cs typeface="Century Gothic"/>
                  <a:sym typeface="Century Gothic"/>
                </a:rPr>
                <a:t>Los </a:t>
              </a:r>
              <a:r>
                <a:rPr lang="en-GB" sz="2200" dirty="0" err="1">
                  <a:latin typeface="Century Gothic"/>
                  <a:ea typeface="Century Gothic"/>
                  <a:cs typeface="Century Gothic"/>
                  <a:sym typeface="Century Gothic"/>
                </a:rPr>
                <a:t>pintxos</a:t>
              </a:r>
              <a:r>
                <a:rPr lang="en-GB" sz="2200" dirty="0">
                  <a:latin typeface="Century Gothic"/>
                  <a:ea typeface="Century Gothic"/>
                  <a:cs typeface="Century Gothic"/>
                  <a:sym typeface="Century Gothic"/>
                </a:rPr>
                <a:t> y </a:t>
              </a:r>
              <a:r>
                <a:rPr lang="en-GB" sz="2200" dirty="0" err="1">
                  <a:latin typeface="Century Gothic"/>
                  <a:ea typeface="Century Gothic"/>
                  <a:cs typeface="Century Gothic"/>
                  <a:sym typeface="Century Gothic"/>
                </a:rPr>
                <a:t>el</a:t>
              </a:r>
              <a:r>
                <a:rPr lang="en-GB" sz="2200" dirty="0">
                  <a:latin typeface="Century Gothic"/>
                  <a:ea typeface="Century Gothic"/>
                  <a:cs typeface="Century Gothic"/>
                  <a:sym typeface="Century Gothic"/>
                </a:rPr>
                <a:t> bacalao son dos </a:t>
              </a:r>
              <a:r>
                <a:rPr lang="en-GB" sz="2200" dirty="0" err="1">
                  <a:latin typeface="Century Gothic"/>
                  <a:ea typeface="Century Gothic"/>
                  <a:cs typeface="Century Gothic"/>
                  <a:sym typeface="Century Gothic"/>
                </a:rPr>
                <a:t>platos</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típicos</a:t>
              </a:r>
              <a:r>
                <a:rPr lang="en-GB" sz="2200" dirty="0">
                  <a:latin typeface="Century Gothic"/>
                  <a:ea typeface="Century Gothic"/>
                  <a:cs typeface="Century Gothic"/>
                  <a:sym typeface="Century Gothic"/>
                </a:rPr>
                <a:t> del País Vasco:</a:t>
              </a:r>
              <a:endParaRPr dirty="0"/>
            </a:p>
            <a:p>
              <a:pPr marL="0" marR="0" lvl="0" indent="0" algn="ctr" rtl="0">
                <a:spcBef>
                  <a:spcPts val="0"/>
                </a:spcBef>
                <a:spcAft>
                  <a:spcPts val="0"/>
                </a:spcAft>
                <a:buNone/>
              </a:pPr>
              <a:endParaRPr sz="2200" dirty="0">
                <a:solidFill>
                  <a:srgbClr val="002060"/>
                </a:solidFill>
                <a:latin typeface="Century Gothic"/>
                <a:ea typeface="Century Gothic"/>
                <a:cs typeface="Century Gothic"/>
                <a:sym typeface="Century Gothic"/>
              </a:endParaRPr>
            </a:p>
          </p:txBody>
        </p:sp>
        <p:pic>
          <p:nvPicPr>
            <p:cNvPr id="301" name="Google Shape;301;p7"/>
            <p:cNvPicPr preferRelativeResize="0"/>
            <p:nvPr/>
          </p:nvPicPr>
          <p:blipFill rotWithShape="1">
            <a:blip r:embed="rId9">
              <a:alphaModFix/>
            </a:blip>
            <a:srcRect/>
            <a:stretch/>
          </p:blipFill>
          <p:spPr>
            <a:xfrm>
              <a:off x="2297829" y="2335662"/>
              <a:ext cx="2103451" cy="1804449"/>
            </a:xfrm>
            <a:prstGeom prst="rect">
              <a:avLst/>
            </a:prstGeom>
            <a:noFill/>
            <a:ln>
              <a:noFill/>
            </a:ln>
          </p:spPr>
        </p:pic>
        <p:sp>
          <p:nvSpPr>
            <p:cNvPr id="302" name="Google Shape;302;p7"/>
            <p:cNvSpPr txBox="1"/>
            <p:nvPr/>
          </p:nvSpPr>
          <p:spPr>
            <a:xfrm>
              <a:off x="2775773" y="3767558"/>
              <a:ext cx="110318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err="1">
                  <a:highlight>
                    <a:srgbClr val="FBF0D5"/>
                  </a:highlight>
                  <a:latin typeface="Century Gothic"/>
                  <a:ea typeface="Century Gothic"/>
                  <a:cs typeface="Century Gothic"/>
                  <a:sym typeface="Century Gothic"/>
                </a:rPr>
                <a:t>Pintxos</a:t>
              </a:r>
              <a:endParaRPr dirty="0"/>
            </a:p>
          </p:txBody>
        </p:sp>
        <p:pic>
          <p:nvPicPr>
            <p:cNvPr id="303" name="Google Shape;303;p7"/>
            <p:cNvPicPr preferRelativeResize="0"/>
            <p:nvPr/>
          </p:nvPicPr>
          <p:blipFill rotWithShape="1">
            <a:blip r:embed="rId10">
              <a:alphaModFix/>
            </a:blip>
            <a:srcRect/>
            <a:stretch/>
          </p:blipFill>
          <p:spPr>
            <a:xfrm>
              <a:off x="4459827" y="2335662"/>
              <a:ext cx="2899676" cy="1804449"/>
            </a:xfrm>
            <a:prstGeom prst="rect">
              <a:avLst/>
            </a:prstGeom>
            <a:noFill/>
            <a:ln>
              <a:noFill/>
            </a:ln>
          </p:spPr>
        </p:pic>
        <p:sp>
          <p:nvSpPr>
            <p:cNvPr id="304" name="Google Shape;304;p7"/>
            <p:cNvSpPr txBox="1"/>
            <p:nvPr/>
          </p:nvSpPr>
          <p:spPr>
            <a:xfrm>
              <a:off x="4811453" y="3767559"/>
              <a:ext cx="219483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highlight>
                    <a:srgbClr val="FBF0D5"/>
                  </a:highlight>
                  <a:latin typeface="Century Gothic"/>
                  <a:ea typeface="Century Gothic"/>
                  <a:cs typeface="Century Gothic"/>
                  <a:sym typeface="Century Gothic"/>
                </a:rPr>
                <a:t>Bacalao (</a:t>
              </a:r>
              <a:r>
                <a:rPr lang="en-GB" sz="2200" i="1" dirty="0">
                  <a:highlight>
                    <a:srgbClr val="FBF0D5"/>
                  </a:highlight>
                  <a:latin typeface="Century Gothic"/>
                  <a:ea typeface="Century Gothic"/>
                  <a:cs typeface="Century Gothic"/>
                  <a:sym typeface="Century Gothic"/>
                </a:rPr>
                <a:t>cod</a:t>
              </a:r>
              <a:r>
                <a:rPr lang="en-GB" sz="2200" dirty="0">
                  <a:highlight>
                    <a:srgbClr val="FBF0D5"/>
                  </a:highlight>
                  <a:latin typeface="Century Gothic"/>
                  <a:ea typeface="Century Gothic"/>
                  <a:cs typeface="Century Gothic"/>
                  <a:sym typeface="Century Gothic"/>
                </a:rPr>
                <a:t>)</a:t>
              </a:r>
              <a:endParaRPr dirty="0"/>
            </a:p>
          </p:txBody>
        </p:sp>
      </p:grpSp>
      <p:pic>
        <p:nvPicPr>
          <p:cNvPr id="2" name="En julio decidí pasar tiempo...wav" descr="En julio decidí pasar tiempo...wav">
            <a:hlinkClick r:id="" action="ppaction://media"/>
            <a:extLst>
              <a:ext uri="{FF2B5EF4-FFF2-40B4-BE49-F238E27FC236}">
                <a16:creationId xmlns:a16="http://schemas.microsoft.com/office/drawing/2014/main" id="{278818D3-4261-BF4D-8A0F-B7DBD7AAF74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62013" y="138808"/>
            <a:ext cx="812800" cy="812800"/>
          </a:xfrm>
          <a:prstGeom prst="rect">
            <a:avLst/>
          </a:prstGeom>
        </p:spPr>
      </p:pic>
      <p:sp>
        <p:nvSpPr>
          <p:cNvPr id="5" name="Title 4">
            <a:extLst>
              <a:ext uri="{FF2B5EF4-FFF2-40B4-BE49-F238E27FC236}">
                <a16:creationId xmlns:a16="http://schemas.microsoft.com/office/drawing/2014/main" id="{D365E759-6A84-44E4-B4EE-A0F9F40A56B1}"/>
              </a:ext>
            </a:extLst>
          </p:cNvPr>
          <p:cNvSpPr>
            <a:spLocks noGrp="1"/>
          </p:cNvSpPr>
          <p:nvPr>
            <p:ph type="title"/>
          </p:nvPr>
        </p:nvSpPr>
        <p:spPr>
          <a:xfrm>
            <a:off x="0" y="213557"/>
            <a:ext cx="5100638" cy="647577"/>
          </a:xfrm>
        </p:spPr>
        <p:txBody>
          <a:bodyPr>
            <a:noAutofit/>
          </a:bodyPr>
          <a:lstStyle/>
          <a:p>
            <a:r>
              <a:rPr lang="en-GB" sz="2000" dirty="0"/>
              <a:t>Las </a:t>
            </a:r>
            <a:r>
              <a:rPr lang="en-GB" sz="2000" dirty="0" err="1"/>
              <a:t>vacaciones</a:t>
            </a:r>
            <a:r>
              <a:rPr lang="en-GB" sz="2000" dirty="0"/>
              <a:t> de Lucía y Daniel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904CD8-B933-4B3A-8BE4-E91B3F994132}"/>
              </a:ext>
            </a:extLst>
          </p:cNvPr>
          <p:cNvSpPr>
            <a:spLocks noGrp="1"/>
          </p:cNvSpPr>
          <p:nvPr>
            <p:ph type="title"/>
          </p:nvPr>
        </p:nvSpPr>
        <p:spPr>
          <a:xfrm>
            <a:off x="0" y="213557"/>
            <a:ext cx="4872038" cy="647577"/>
          </a:xfrm>
        </p:spPr>
        <p:txBody>
          <a:bodyPr>
            <a:normAutofit/>
          </a:bodyPr>
          <a:lstStyle/>
          <a:p>
            <a:r>
              <a:rPr lang="en-GB" sz="2800" dirty="0"/>
              <a:t>El </a:t>
            </a:r>
            <a:r>
              <a:rPr lang="en-GB" sz="2800" dirty="0" err="1"/>
              <a:t>uso</a:t>
            </a:r>
            <a:r>
              <a:rPr lang="en-GB" sz="2800" dirty="0"/>
              <a:t> de los </a:t>
            </a:r>
            <a:r>
              <a:rPr lang="en-GB" sz="2800" dirty="0" err="1"/>
              <a:t>acentos</a:t>
            </a:r>
            <a:endParaRPr lang="en-GB" sz="2800" dirty="0"/>
          </a:p>
        </p:txBody>
      </p:sp>
      <p:sp>
        <p:nvSpPr>
          <p:cNvPr id="4" name="Google Shape;313;p8">
            <a:extLst>
              <a:ext uri="{FF2B5EF4-FFF2-40B4-BE49-F238E27FC236}">
                <a16:creationId xmlns:a16="http://schemas.microsoft.com/office/drawing/2014/main" id="{9155407F-6C90-45F3-8E79-51D44FB9D811}"/>
              </a:ext>
            </a:extLst>
          </p:cNvPr>
          <p:cNvSpPr txBox="1"/>
          <p:nvPr/>
        </p:nvSpPr>
        <p:spPr>
          <a:xfrm>
            <a:off x="184463" y="1604458"/>
            <a:ext cx="1136136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latin typeface="Century Gothic"/>
                <a:ea typeface="Century Gothic"/>
                <a:cs typeface="Century Gothic"/>
                <a:sym typeface="Century Gothic"/>
              </a:rPr>
              <a:t>Remember:</a:t>
            </a:r>
            <a:endParaRPr/>
          </a:p>
          <a:p>
            <a:pPr marL="0" marR="0" lvl="0" indent="0" algn="l" rtl="0">
              <a:spcBef>
                <a:spcPts val="0"/>
              </a:spcBef>
              <a:spcAft>
                <a:spcPts val="0"/>
              </a:spcAft>
              <a:buNone/>
            </a:pPr>
            <a:r>
              <a:rPr lang="en-GB" sz="2400">
                <a:latin typeface="Century Gothic"/>
                <a:ea typeface="Century Gothic"/>
                <a:cs typeface="Century Gothic"/>
                <a:sym typeface="Century Gothic"/>
              </a:rPr>
              <a:t>Remember, if the stress falls on the </a:t>
            </a:r>
            <a:r>
              <a:rPr lang="en-GB" sz="2400" b="1" i="1">
                <a:latin typeface="Century Gothic"/>
                <a:ea typeface="Century Gothic"/>
                <a:cs typeface="Century Gothic"/>
                <a:sym typeface="Century Gothic"/>
              </a:rPr>
              <a:t>final</a:t>
            </a:r>
            <a:r>
              <a:rPr lang="en-GB" sz="2400">
                <a:latin typeface="Century Gothic"/>
                <a:ea typeface="Century Gothic"/>
                <a:cs typeface="Century Gothic"/>
                <a:sym typeface="Century Gothic"/>
              </a:rPr>
              <a:t> syllable, and the word ends in any consonant except ‘___’ or ‘___’, there is no written accent.</a:t>
            </a:r>
            <a:endParaRPr sz="2400" i="0" u="none" strike="noStrike" cap="none">
              <a:latin typeface="Century Gothic"/>
              <a:ea typeface="Century Gothic"/>
              <a:cs typeface="Century Gothic"/>
              <a:sym typeface="Century Gothic"/>
            </a:endParaRPr>
          </a:p>
        </p:txBody>
      </p:sp>
      <p:sp>
        <p:nvSpPr>
          <p:cNvPr id="5" name="Google Shape;314;p8">
            <a:extLst>
              <a:ext uri="{FF2B5EF4-FFF2-40B4-BE49-F238E27FC236}">
                <a16:creationId xmlns:a16="http://schemas.microsoft.com/office/drawing/2014/main" id="{171349EB-4D22-4B19-A604-838E26E0A6C9}"/>
              </a:ext>
            </a:extLst>
          </p:cNvPr>
          <p:cNvSpPr txBox="1"/>
          <p:nvPr/>
        </p:nvSpPr>
        <p:spPr>
          <a:xfrm>
            <a:off x="3235678" y="2324260"/>
            <a:ext cx="59710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F66400"/>
                </a:solidFill>
                <a:latin typeface="Century Gothic"/>
                <a:ea typeface="Century Gothic"/>
                <a:cs typeface="Century Gothic"/>
                <a:sym typeface="Century Gothic"/>
              </a:rPr>
              <a:t>n</a:t>
            </a:r>
            <a:endParaRPr>
              <a:solidFill>
                <a:srgbClr val="F66400"/>
              </a:solidFill>
            </a:endParaRPr>
          </a:p>
        </p:txBody>
      </p:sp>
      <p:sp>
        <p:nvSpPr>
          <p:cNvPr id="6" name="Google Shape;315;p8">
            <a:extLst>
              <a:ext uri="{FF2B5EF4-FFF2-40B4-BE49-F238E27FC236}">
                <a16:creationId xmlns:a16="http://schemas.microsoft.com/office/drawing/2014/main" id="{FB6784F7-93ED-4A87-AF80-8E823D70C380}"/>
              </a:ext>
            </a:extLst>
          </p:cNvPr>
          <p:cNvSpPr txBox="1"/>
          <p:nvPr/>
        </p:nvSpPr>
        <p:spPr>
          <a:xfrm>
            <a:off x="4363275" y="2328509"/>
            <a:ext cx="59710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F66400"/>
                </a:solidFill>
                <a:latin typeface="Century Gothic"/>
                <a:ea typeface="Century Gothic"/>
                <a:cs typeface="Century Gothic"/>
                <a:sym typeface="Century Gothic"/>
              </a:rPr>
              <a:t>s</a:t>
            </a:r>
            <a:endParaRPr>
              <a:solidFill>
                <a:srgbClr val="F66400"/>
              </a:solidFill>
            </a:endParaRPr>
          </a:p>
        </p:txBody>
      </p:sp>
      <p:sp>
        <p:nvSpPr>
          <p:cNvPr id="7" name="Google Shape;316;p8">
            <a:extLst>
              <a:ext uri="{FF2B5EF4-FFF2-40B4-BE49-F238E27FC236}">
                <a16:creationId xmlns:a16="http://schemas.microsoft.com/office/drawing/2014/main" id="{257474D0-BA5C-44A5-8C76-C9205104732F}"/>
              </a:ext>
            </a:extLst>
          </p:cNvPr>
          <p:cNvSpPr txBox="1"/>
          <p:nvPr/>
        </p:nvSpPr>
        <p:spPr>
          <a:xfrm>
            <a:off x="184463" y="3245254"/>
            <a:ext cx="113613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latin typeface="Century Gothic"/>
                <a:ea typeface="Century Gothic"/>
                <a:cs typeface="Century Gothic"/>
                <a:sym typeface="Century Gothic"/>
              </a:rPr>
              <a:t>Por ejemplo:</a:t>
            </a:r>
            <a:endParaRPr sz="2400" i="0" u="none" strike="noStrike" cap="none">
              <a:latin typeface="Century Gothic"/>
              <a:ea typeface="Century Gothic"/>
              <a:cs typeface="Century Gothic"/>
              <a:sym typeface="Century Gothic"/>
            </a:endParaRPr>
          </a:p>
        </p:txBody>
      </p:sp>
      <p:sp>
        <p:nvSpPr>
          <p:cNvPr id="8" name="Google Shape;317;p8">
            <a:extLst>
              <a:ext uri="{FF2B5EF4-FFF2-40B4-BE49-F238E27FC236}">
                <a16:creationId xmlns:a16="http://schemas.microsoft.com/office/drawing/2014/main" id="{FCEA9ABC-203B-4F6D-98B5-66EE4A87D285}"/>
              </a:ext>
            </a:extLst>
          </p:cNvPr>
          <p:cNvSpPr txBox="1"/>
          <p:nvPr/>
        </p:nvSpPr>
        <p:spPr>
          <a:xfrm>
            <a:off x="3500092" y="3605319"/>
            <a:ext cx="17078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estació</a:t>
            </a:r>
            <a:r>
              <a:rPr lang="en-GB" sz="2400" b="1">
                <a:latin typeface="Century Gothic"/>
                <a:ea typeface="Century Gothic"/>
                <a:cs typeface="Century Gothic"/>
                <a:sym typeface="Century Gothic"/>
              </a:rPr>
              <a:t>n</a:t>
            </a:r>
            <a:endParaRPr sz="2400" b="1" i="0" u="none" strike="noStrike" cap="none">
              <a:latin typeface="Century Gothic"/>
              <a:ea typeface="Century Gothic"/>
              <a:cs typeface="Century Gothic"/>
              <a:sym typeface="Century Gothic"/>
            </a:endParaRPr>
          </a:p>
        </p:txBody>
      </p:sp>
      <p:sp>
        <p:nvSpPr>
          <p:cNvPr id="9" name="Google Shape;318;p8">
            <a:extLst>
              <a:ext uri="{FF2B5EF4-FFF2-40B4-BE49-F238E27FC236}">
                <a16:creationId xmlns:a16="http://schemas.microsoft.com/office/drawing/2014/main" id="{5F3C5EFA-EB0C-4954-A712-A5E03B236328}"/>
              </a:ext>
            </a:extLst>
          </p:cNvPr>
          <p:cNvSpPr txBox="1"/>
          <p:nvPr/>
        </p:nvSpPr>
        <p:spPr>
          <a:xfrm>
            <a:off x="3500092" y="4045786"/>
            <a:ext cx="17078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despué</a:t>
            </a:r>
            <a:r>
              <a:rPr lang="en-GB" sz="2400" b="1">
                <a:latin typeface="Century Gothic"/>
                <a:ea typeface="Century Gothic"/>
                <a:cs typeface="Century Gothic"/>
                <a:sym typeface="Century Gothic"/>
              </a:rPr>
              <a:t>s</a:t>
            </a:r>
            <a:endParaRPr sz="2400" b="1" i="0" u="none" strike="noStrike" cap="none">
              <a:latin typeface="Century Gothic"/>
              <a:ea typeface="Century Gothic"/>
              <a:cs typeface="Century Gothic"/>
              <a:sym typeface="Century Gothic"/>
            </a:endParaRPr>
          </a:p>
        </p:txBody>
      </p:sp>
      <p:sp>
        <p:nvSpPr>
          <p:cNvPr id="10" name="Google Shape;319;p8">
            <a:extLst>
              <a:ext uri="{FF2B5EF4-FFF2-40B4-BE49-F238E27FC236}">
                <a16:creationId xmlns:a16="http://schemas.microsoft.com/office/drawing/2014/main" id="{ED7AB06F-D4E5-4555-99EB-736F0DB1AA5F}"/>
              </a:ext>
            </a:extLst>
          </p:cNvPr>
          <p:cNvSpPr/>
          <p:nvPr/>
        </p:nvSpPr>
        <p:spPr>
          <a:xfrm>
            <a:off x="4363275" y="4637674"/>
            <a:ext cx="4648378" cy="906951"/>
          </a:xfrm>
          <a:prstGeom prst="wedgeRoundRectCallout">
            <a:avLst>
              <a:gd name="adj1" fmla="val -37768"/>
              <a:gd name="adj2" fmla="val -67624"/>
              <a:gd name="adj3" fmla="val 16667"/>
            </a:avLst>
          </a:prstGeom>
          <a:solidFill>
            <a:srgbClr val="FFF2CC"/>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err="1">
                <a:latin typeface="Century Gothic"/>
                <a:ea typeface="Century Gothic"/>
                <a:cs typeface="Century Gothic"/>
                <a:sym typeface="Century Gothic"/>
              </a:rPr>
              <a:t>Estas</a:t>
            </a:r>
            <a:r>
              <a:rPr lang="en-GB" sz="2000" dirty="0">
                <a:latin typeface="Century Gothic"/>
                <a:ea typeface="Century Gothic"/>
                <a:cs typeface="Century Gothic"/>
                <a:sym typeface="Century Gothic"/>
              </a:rPr>
              <a:t> palabras </a:t>
            </a:r>
            <a:r>
              <a:rPr lang="en-GB" sz="2000" dirty="0" err="1">
                <a:latin typeface="Century Gothic"/>
                <a:ea typeface="Century Gothic"/>
                <a:cs typeface="Century Gothic"/>
                <a:sym typeface="Century Gothic"/>
              </a:rPr>
              <a:t>terminan</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en</a:t>
            </a:r>
            <a:r>
              <a:rPr lang="en-GB" sz="2000" dirty="0">
                <a:latin typeface="Century Gothic"/>
                <a:ea typeface="Century Gothic"/>
                <a:cs typeface="Century Gothic"/>
                <a:sym typeface="Century Gothic"/>
              </a:rPr>
              <a:t> ‘n’ y ‘s’ y </a:t>
            </a:r>
            <a:r>
              <a:rPr lang="en-GB" sz="2000" dirty="0" err="1">
                <a:latin typeface="Century Gothic"/>
                <a:ea typeface="Century Gothic"/>
                <a:cs typeface="Century Gothic"/>
                <a:sym typeface="Century Gothic"/>
              </a:rPr>
              <a:t>tienen</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énfasis</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en</a:t>
            </a:r>
            <a:r>
              <a:rPr lang="en-GB" sz="2000" dirty="0">
                <a:latin typeface="Century Gothic"/>
                <a:ea typeface="Century Gothic"/>
                <a:cs typeface="Century Gothic"/>
                <a:sym typeface="Century Gothic"/>
              </a:rPr>
              <a:t> la </a:t>
            </a:r>
            <a:r>
              <a:rPr lang="en-GB" sz="2000" dirty="0" err="1">
                <a:latin typeface="Century Gothic"/>
                <a:ea typeface="Century Gothic"/>
                <a:cs typeface="Century Gothic"/>
                <a:sym typeface="Century Gothic"/>
              </a:rPr>
              <a:t>última</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sílaba</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Necesitan</a:t>
            </a:r>
            <a:r>
              <a:rPr lang="en-GB" sz="2000" dirty="0">
                <a:latin typeface="Century Gothic"/>
                <a:ea typeface="Century Gothic"/>
                <a:cs typeface="Century Gothic"/>
                <a:sym typeface="Century Gothic"/>
              </a:rPr>
              <a:t> tilde.</a:t>
            </a:r>
            <a:endParaRPr dirty="0"/>
          </a:p>
        </p:txBody>
      </p:sp>
      <p:sp>
        <p:nvSpPr>
          <p:cNvPr id="11" name="Google Shape;320;p8">
            <a:extLst>
              <a:ext uri="{FF2B5EF4-FFF2-40B4-BE49-F238E27FC236}">
                <a16:creationId xmlns:a16="http://schemas.microsoft.com/office/drawing/2014/main" id="{26B314E0-9C4A-472C-AE46-4758665D9A66}"/>
              </a:ext>
            </a:extLst>
          </p:cNvPr>
          <p:cNvSpPr txBox="1"/>
          <p:nvPr/>
        </p:nvSpPr>
        <p:spPr>
          <a:xfrm>
            <a:off x="184463" y="3605319"/>
            <a:ext cx="17078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habla</a:t>
            </a:r>
            <a:r>
              <a:rPr lang="en-GB" sz="2400" b="1">
                <a:latin typeface="Century Gothic"/>
                <a:ea typeface="Century Gothic"/>
                <a:cs typeface="Century Gothic"/>
                <a:sym typeface="Century Gothic"/>
              </a:rPr>
              <a:t>r</a:t>
            </a:r>
            <a:endParaRPr sz="2400" b="1" i="0" u="none" strike="noStrike" cap="none">
              <a:latin typeface="Century Gothic"/>
              <a:ea typeface="Century Gothic"/>
              <a:cs typeface="Century Gothic"/>
              <a:sym typeface="Century Gothic"/>
            </a:endParaRPr>
          </a:p>
        </p:txBody>
      </p:sp>
      <p:sp>
        <p:nvSpPr>
          <p:cNvPr id="12" name="Google Shape;321;p8">
            <a:extLst>
              <a:ext uri="{FF2B5EF4-FFF2-40B4-BE49-F238E27FC236}">
                <a16:creationId xmlns:a16="http://schemas.microsoft.com/office/drawing/2014/main" id="{EE922359-2FC7-40B5-ACD8-64A5948D897F}"/>
              </a:ext>
            </a:extLst>
          </p:cNvPr>
          <p:cNvSpPr txBox="1"/>
          <p:nvPr/>
        </p:nvSpPr>
        <p:spPr>
          <a:xfrm>
            <a:off x="184463" y="4045786"/>
            <a:ext cx="17078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activida</a:t>
            </a:r>
            <a:r>
              <a:rPr lang="en-GB" sz="2400" b="1">
                <a:latin typeface="Century Gothic"/>
                <a:ea typeface="Century Gothic"/>
                <a:cs typeface="Century Gothic"/>
                <a:sym typeface="Century Gothic"/>
              </a:rPr>
              <a:t>d</a:t>
            </a:r>
            <a:endParaRPr sz="2400" b="1" i="0" u="none" strike="noStrike" cap="none">
              <a:latin typeface="Century Gothic"/>
              <a:ea typeface="Century Gothic"/>
              <a:cs typeface="Century Gothic"/>
              <a:sym typeface="Century Gothic"/>
            </a:endParaRPr>
          </a:p>
        </p:txBody>
      </p:sp>
      <p:sp>
        <p:nvSpPr>
          <p:cNvPr id="13" name="Google Shape;322;p8">
            <a:extLst>
              <a:ext uri="{FF2B5EF4-FFF2-40B4-BE49-F238E27FC236}">
                <a16:creationId xmlns:a16="http://schemas.microsoft.com/office/drawing/2014/main" id="{9A7E3284-EA81-45F0-899C-7C74829FF0C2}"/>
              </a:ext>
            </a:extLst>
          </p:cNvPr>
          <p:cNvSpPr/>
          <p:nvPr/>
        </p:nvSpPr>
        <p:spPr>
          <a:xfrm>
            <a:off x="308432" y="4695900"/>
            <a:ext cx="3225800" cy="906951"/>
          </a:xfrm>
          <a:prstGeom prst="wedgeRoundRectCallout">
            <a:avLst>
              <a:gd name="adj1" fmla="val -22015"/>
              <a:gd name="adj2" fmla="val -69424"/>
              <a:gd name="adj3" fmla="val 16667"/>
            </a:avLst>
          </a:prstGeom>
          <a:solidFill>
            <a:srgbClr val="FFF2CC"/>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Estas palabras </a:t>
            </a:r>
            <a:r>
              <a:rPr lang="en-GB" sz="2000" b="1">
                <a:latin typeface="Century Gothic"/>
                <a:ea typeface="Century Gothic"/>
                <a:cs typeface="Century Gothic"/>
                <a:sym typeface="Century Gothic"/>
              </a:rPr>
              <a:t>no</a:t>
            </a:r>
            <a:r>
              <a:rPr lang="en-GB" sz="2000">
                <a:latin typeface="Century Gothic"/>
                <a:ea typeface="Century Gothic"/>
                <a:cs typeface="Century Gothic"/>
                <a:sym typeface="Century Gothic"/>
              </a:rPr>
              <a:t> necesitan tilde.</a:t>
            </a:r>
            <a:endParaRPr/>
          </a:p>
        </p:txBody>
      </p:sp>
      <p:sp>
        <p:nvSpPr>
          <p:cNvPr id="14" name="Google Shape;215;p4">
            <a:extLst>
              <a:ext uri="{FF2B5EF4-FFF2-40B4-BE49-F238E27FC236}">
                <a16:creationId xmlns:a16="http://schemas.microsoft.com/office/drawing/2014/main" id="{E69EF19A-769D-41FB-ACC8-CB2513B247B7}"/>
              </a:ext>
            </a:extLst>
          </p:cNvPr>
          <p:cNvSpPr/>
          <p:nvPr/>
        </p:nvSpPr>
        <p:spPr>
          <a:xfrm>
            <a:off x="10407178" y="258166"/>
            <a:ext cx="1520965"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gramática</a:t>
            </a:r>
            <a:endParaRPr dirty="0"/>
          </a:p>
        </p:txBody>
      </p:sp>
    </p:spTree>
    <p:extLst>
      <p:ext uri="{BB962C8B-B14F-4D97-AF65-F5344CB8AC3E}">
        <p14:creationId xmlns:p14="http://schemas.microsoft.com/office/powerpoint/2010/main" val="171206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2728</TotalTime>
  <Words>9939</Words>
  <Application>Microsoft Office PowerPoint</Application>
  <PresentationFormat>Widescreen</PresentationFormat>
  <Paragraphs>1050</Paragraphs>
  <Slides>39</Slides>
  <Notes>39</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Cavolini</vt:lpstr>
      <vt:lpstr>Century Gothic</vt:lpstr>
      <vt:lpstr>Courier New</vt:lpstr>
      <vt:lpstr>Segoe UI</vt:lpstr>
      <vt:lpstr>Symbol</vt:lpstr>
      <vt:lpstr>Wingdings</vt:lpstr>
      <vt:lpstr>NCELP_German_2022</vt:lpstr>
      <vt:lpstr>PowerPoint Presentation</vt:lpstr>
      <vt:lpstr>De vacaciones(1/2)</vt:lpstr>
      <vt:lpstr>De vacaciones(2/2)</vt:lpstr>
      <vt:lpstr>Hoy estamos en…</vt:lpstr>
      <vt:lpstr>Actividades en San Sebastián</vt:lpstr>
      <vt:lpstr>Respuestas</vt:lpstr>
      <vt:lpstr>Describing completed events in the past -er/-ir verbs in the preterite</vt:lpstr>
      <vt:lpstr>Las vacaciones de Lucía y Daniel</vt:lpstr>
      <vt:lpstr>El uso de los acentos</vt:lpstr>
      <vt:lpstr>El festival de Jazz</vt:lpstr>
      <vt:lpstr>Los estudiantes hablan de las vacaciones</vt:lpstr>
      <vt:lpstr>Los estudiantes hablan de las vacaciones</vt:lpstr>
      <vt:lpstr>Los estudiantes hablan de las vacaciones</vt:lpstr>
      <vt:lpstr>Solución</vt:lpstr>
      <vt:lpstr>PowerPoint Presentation</vt:lpstr>
      <vt:lpstr>vocabulary</vt:lpstr>
      <vt:lpstr>vocabulary</vt:lpstr>
      <vt:lpstr>vocabulary</vt:lpstr>
      <vt:lpstr>vocabulary</vt:lpstr>
      <vt:lpstr>vocabulary</vt:lpstr>
      <vt:lpstr>vocabulary</vt:lpstr>
      <vt:lpstr>vocabulary</vt:lpstr>
      <vt:lpstr>vocabulary</vt:lpstr>
      <vt:lpstr>vocabulary</vt:lpstr>
      <vt:lpstr>vocabulary</vt:lpstr>
      <vt:lpstr>vocabulary</vt:lpstr>
      <vt:lpstr>vocabulary</vt:lpstr>
      <vt:lpstr>Describing completed events in the past -er &amp; -ir verbs in the preterite</vt:lpstr>
      <vt:lpstr>Yes/no questions</vt:lpstr>
      <vt:lpstr>Preguntas</vt:lpstr>
      <vt:lpstr>Preguntas</vt:lpstr>
      <vt:lpstr>Preguntas sobre las vacaciones</vt:lpstr>
      <vt:lpstr>leer / escuchar</vt:lpstr>
      <vt:lpstr>El uso de los acentos</vt:lpstr>
      <vt:lpstr>Bilbao</vt:lpstr>
      <vt:lpstr>Un email de Daniel</vt:lpstr>
      <vt:lpstr>Un diálogo </vt:lpstr>
      <vt:lpstr>Deberes</vt:lpstr>
      <vt:lpstr>Las vacaciones de Lucía y Daniel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41</cp:revision>
  <dcterms:created xsi:type="dcterms:W3CDTF">2023-09-10T11:29:45Z</dcterms:created>
  <dcterms:modified xsi:type="dcterms:W3CDTF">2023-09-12T13:45:14Z</dcterms:modified>
</cp:coreProperties>
</file>