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6" r:id="rId2"/>
    <p:sldId id="589" r:id="rId3"/>
    <p:sldId id="276" r:id="rId4"/>
    <p:sldId id="259" r:id="rId5"/>
    <p:sldId id="866" r:id="rId6"/>
    <p:sldId id="870" r:id="rId7"/>
    <p:sldId id="280" r:id="rId8"/>
    <p:sldId id="319" r:id="rId9"/>
    <p:sldId id="867" r:id="rId10"/>
    <p:sldId id="871" r:id="rId11"/>
    <p:sldId id="869" r:id="rId12"/>
    <p:sldId id="872" r:id="rId13"/>
    <p:sldId id="873" r:id="rId14"/>
    <p:sldId id="874" r:id="rId15"/>
    <p:sldId id="875" r:id="rId16"/>
    <p:sldId id="855" r:id="rId17"/>
    <p:sldId id="285" r:id="rId18"/>
    <p:sldId id="305" r:id="rId19"/>
    <p:sldId id="841" r:id="rId20"/>
    <p:sldId id="878" r:id="rId21"/>
    <p:sldId id="302" r:id="rId22"/>
    <p:sldId id="879" r:id="rId23"/>
    <p:sldId id="304" r:id="rId24"/>
    <p:sldId id="310" r:id="rId25"/>
    <p:sldId id="317" r:id="rId26"/>
    <p:sldId id="318" r:id="rId27"/>
    <p:sldId id="314" r:id="rId28"/>
    <p:sldId id="315" r:id="rId29"/>
    <p:sldId id="876" r:id="rId30"/>
    <p:sldId id="5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1"/>
    <a:srgbClr val="3660B0"/>
    <a:srgbClr val="EE6000"/>
    <a:srgbClr val="FEF4F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46106" autoAdjust="0"/>
  </p:normalViewPr>
  <p:slideViewPr>
    <p:cSldViewPr snapToGrid="0">
      <p:cViewPr varScale="1">
        <p:scale>
          <a:sx n="49" d="100"/>
          <a:sy n="49" d="100"/>
        </p:scale>
        <p:origin x="2754" y="36"/>
      </p:cViewPr>
      <p:guideLst/>
    </p:cSldViewPr>
  </p:slideViewPr>
  <p:notesTextViewPr>
    <p:cViewPr>
      <p:scale>
        <a:sx n="3" d="2"/>
        <a:sy n="3" d="2"/>
      </p:scale>
      <p:origin x="0" y="0"/>
    </p:cViewPr>
  </p:notesTextViewPr>
  <p:sorterViewPr>
    <p:cViewPr varScale="1">
      <p:scale>
        <a:sx n="100" d="100"/>
        <a:sy n="100" d="100"/>
      </p:scale>
      <p:origin x="0" y="-741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BD755-88E5-45DA-AA49-40E24087CCEE}"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2E1C4-E03E-420E-89B6-F77D1EA19E83}" type="slidenum">
              <a:rPr lang="en-GB" smtClean="0"/>
              <a:t>‹#›</a:t>
            </a:fld>
            <a:endParaRPr lang="en-GB"/>
          </a:p>
        </p:txBody>
      </p:sp>
    </p:spTree>
    <p:extLst>
      <p:ext uri="{BB962C8B-B14F-4D97-AF65-F5344CB8AC3E}">
        <p14:creationId xmlns:p14="http://schemas.microsoft.com/office/powerpoint/2010/main" val="258657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FF0000"/>
                </a:solidFill>
              </a:rPr>
              <a:t>Note: all words in this week of the SOW appear on all three GCSE wordlists, with the following exception:</a:t>
            </a:r>
            <a:br>
              <a:rPr lang="en-GB" b="1" dirty="0">
                <a:solidFill>
                  <a:srgbClr val="FF0000"/>
                </a:solidFill>
              </a:rPr>
            </a:br>
            <a:r>
              <a:rPr lang="en-GB" b="1" dirty="0">
                <a:solidFill>
                  <a:srgbClr val="FF0000"/>
                </a:solidFill>
              </a:rPr>
              <a:t>i) AQA does not have </a:t>
            </a:r>
            <a:r>
              <a:rPr lang="en-GB" b="1" u="sng" dirty="0" err="1">
                <a:solidFill>
                  <a:srgbClr val="FF0000"/>
                </a:solidFill>
              </a:rPr>
              <a:t>aprovechar</a:t>
            </a:r>
            <a:r>
              <a:rPr lang="en-GB" b="1" u="sng" dirty="0">
                <a:solidFill>
                  <a:srgbClr val="FF0000"/>
                </a:solidFill>
              </a:rPr>
              <a:t>.</a:t>
            </a:r>
            <a:br>
              <a:rPr lang="en-GB" b="1" dirty="0">
                <a:solidFill>
                  <a:srgbClr val="FF0000"/>
                </a:solidFill>
              </a:rPr>
            </a:br>
            <a:br>
              <a:rPr lang="en-GB" b="1" dirty="0">
                <a:solidFill>
                  <a:srgbClr val="FF0000"/>
                </a:solidFill>
              </a:rPr>
            </a:b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r>
              <a:rPr lang="en-GB" sz="1200" kern="1200" dirty="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(-é)</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3rd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(-ó)</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subject pronouns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basic Spanish syllable</a:t>
            </a:r>
            <a:r>
              <a:rPr lang="en-GB" sz="1200" kern="1200" baseline="0" dirty="0">
                <a:solidFill>
                  <a:schemeClr val="tx1"/>
                </a:solidFill>
                <a:effectLst/>
                <a:latin typeface="+mn-lt"/>
                <a:ea typeface="+mn-ea"/>
                <a:cs typeface="+mn-cs"/>
              </a:rPr>
              <a:t> structure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subset of Y7 and Y8 vocabulary (see below)</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pasar³ [68]; </a:t>
            </a:r>
            <a:r>
              <a:rPr lang="en-GB" sz="1200" kern="1200" dirty="0" err="1">
                <a:solidFill>
                  <a:schemeClr val="tx1"/>
                </a:solidFill>
                <a:effectLst/>
                <a:latin typeface="+mn-lt"/>
                <a:ea typeface="+mn-ea"/>
                <a:cs typeface="+mn-cs"/>
              </a:rPr>
              <a:t>aprovechar</a:t>
            </a:r>
            <a:r>
              <a:rPr lang="en-GB" sz="1200" kern="1200" dirty="0">
                <a:solidFill>
                  <a:schemeClr val="tx1"/>
                </a:solidFill>
                <a:effectLst/>
                <a:latin typeface="+mn-lt"/>
                <a:ea typeface="+mn-ea"/>
                <a:cs typeface="+mn-cs"/>
              </a:rPr>
              <a:t> [885]; </a:t>
            </a:r>
            <a:r>
              <a:rPr lang="en-GB" sz="1200" kern="1200" dirty="0" err="1">
                <a:solidFill>
                  <a:schemeClr val="tx1"/>
                </a:solidFill>
                <a:effectLst/>
                <a:latin typeface="+mn-lt"/>
                <a:ea typeface="+mn-ea"/>
                <a:cs typeface="+mn-cs"/>
              </a:rPr>
              <a:t>quedar</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verano</a:t>
            </a:r>
            <a:r>
              <a:rPr lang="en-GB" sz="1200" kern="1200" dirty="0">
                <a:solidFill>
                  <a:schemeClr val="tx1"/>
                </a:solidFill>
                <a:effectLst/>
                <a:latin typeface="+mn-lt"/>
                <a:ea typeface="+mn-ea"/>
                <a:cs typeface="+mn-cs"/>
              </a:rPr>
              <a:t> [1139]; </a:t>
            </a:r>
            <a:r>
              <a:rPr lang="en-GB" sz="1200" kern="1200" dirty="0" err="1">
                <a:solidFill>
                  <a:schemeClr val="tx1"/>
                </a:solidFill>
                <a:effectLst/>
                <a:latin typeface="+mn-lt"/>
                <a:ea typeface="+mn-ea"/>
                <a:cs typeface="+mn-cs"/>
              </a:rPr>
              <a:t>pasado</a:t>
            </a:r>
            <a:r>
              <a:rPr lang="en-GB" sz="1200" kern="1200" dirty="0">
                <a:solidFill>
                  <a:schemeClr val="tx1"/>
                </a:solidFill>
                <a:effectLst/>
                <a:latin typeface="+mn-lt"/>
                <a:ea typeface="+mn-ea"/>
                <a:cs typeface="+mn-cs"/>
              </a:rPr>
              <a:t> (adj.); </a:t>
            </a:r>
            <a:r>
              <a:rPr lang="en-GB" sz="1200" kern="1200" dirty="0" err="1">
                <a:solidFill>
                  <a:schemeClr val="tx1"/>
                </a:solidFill>
                <a:effectLst/>
                <a:latin typeface="+mn-lt"/>
                <a:ea typeface="+mn-ea"/>
                <a:cs typeface="+mn-cs"/>
              </a:rPr>
              <a:t>cantar</a:t>
            </a:r>
            <a:r>
              <a:rPr lang="en-GB" sz="1200" kern="1200" dirty="0">
                <a:solidFill>
                  <a:schemeClr val="tx1"/>
                </a:solidFill>
                <a:effectLst/>
                <a:latin typeface="+mn-lt"/>
                <a:ea typeface="+mn-ea"/>
                <a:cs typeface="+mn-cs"/>
              </a:rPr>
              <a:t> [717]; </a:t>
            </a:r>
            <a:r>
              <a:rPr lang="en-GB" sz="1200" kern="1200" dirty="0" err="1">
                <a:solidFill>
                  <a:schemeClr val="tx1"/>
                </a:solidFill>
                <a:effectLst/>
                <a:latin typeface="+mn-lt"/>
                <a:ea typeface="+mn-ea"/>
                <a:cs typeface="+mn-cs"/>
              </a:rPr>
              <a:t>precioso</a:t>
            </a:r>
            <a:r>
              <a:rPr lang="en-GB" sz="1200" kern="1200" dirty="0">
                <a:solidFill>
                  <a:schemeClr val="tx1"/>
                </a:solidFill>
                <a:effectLst/>
                <a:latin typeface="+mn-lt"/>
                <a:ea typeface="+mn-ea"/>
                <a:cs typeface="+mn-cs"/>
              </a:rPr>
              <a:t> [1777]; </a:t>
            </a:r>
            <a:r>
              <a:rPr lang="en-GB" sz="1200" kern="1200" dirty="0" err="1">
                <a:solidFill>
                  <a:schemeClr val="tx1"/>
                </a:solidFill>
                <a:effectLst/>
                <a:latin typeface="+mn-lt"/>
                <a:ea typeface="+mn-ea"/>
                <a:cs typeface="+mn-cs"/>
              </a:rPr>
              <a:t>viaje</a:t>
            </a:r>
            <a:r>
              <a:rPr lang="en-GB" sz="1200" kern="1200" dirty="0">
                <a:solidFill>
                  <a:schemeClr val="tx1"/>
                </a:solidFill>
                <a:effectLst/>
                <a:latin typeface="+mn-lt"/>
                <a:ea typeface="+mn-ea"/>
                <a:cs typeface="+mn-cs"/>
              </a:rPr>
              <a:t> [519];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que [mientras-127]; </a:t>
            </a:r>
            <a:r>
              <a:rPr lang="en-GB" sz="1200" kern="1200" dirty="0" err="1">
                <a:solidFill>
                  <a:schemeClr val="tx1"/>
                </a:solidFill>
                <a:effectLst/>
                <a:latin typeface="+mn-lt"/>
                <a:ea typeface="+mn-ea"/>
                <a:cs typeface="+mn-cs"/>
              </a:rPr>
              <a:t>entonces</a:t>
            </a:r>
            <a:r>
              <a:rPr lang="en-GB" sz="1200" kern="1200" dirty="0">
                <a:solidFill>
                  <a:schemeClr val="tx1"/>
                </a:solidFill>
                <a:effectLst/>
                <a:latin typeface="+mn-lt"/>
                <a:ea typeface="+mn-ea"/>
                <a:cs typeface="+mn-cs"/>
              </a:rPr>
              <a:t> [74]; fiesta [796]; </a:t>
            </a:r>
            <a:r>
              <a:rPr lang="en-GB" sz="1200" kern="1200" dirty="0" err="1">
                <a:solidFill>
                  <a:schemeClr val="tx1"/>
                </a:solidFill>
                <a:effectLst/>
                <a:latin typeface="+mn-lt"/>
                <a:ea typeface="+mn-ea"/>
                <a:cs typeface="+mn-cs"/>
              </a:rPr>
              <a:t>canción</a:t>
            </a:r>
            <a:r>
              <a:rPr lang="en-GB" sz="1200" kern="1200" dirty="0">
                <a:solidFill>
                  <a:schemeClr val="tx1"/>
                </a:solidFill>
                <a:effectLst/>
                <a:latin typeface="+mn-lt"/>
                <a:ea typeface="+mn-ea"/>
                <a:cs typeface="+mn-cs"/>
              </a:rPr>
              <a:t> [982];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[109]; costa [896];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[28];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[9];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[72];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celebrar</a:t>
            </a:r>
            <a:r>
              <a:rPr lang="en-GB" sz="1200" kern="1200" dirty="0">
                <a:solidFill>
                  <a:schemeClr val="tx1"/>
                </a:solidFill>
                <a:effectLst/>
                <a:latin typeface="+mn-lt"/>
                <a:ea typeface="+mn-ea"/>
                <a:cs typeface="+mn-cs"/>
              </a:rPr>
              <a:t> [886]; ¿de </a:t>
            </a:r>
            <a:r>
              <a:rPr lang="en-GB" sz="1200" kern="1200" dirty="0" err="1">
                <a:solidFill>
                  <a:schemeClr val="tx1"/>
                </a:solidFill>
                <a:effectLst/>
                <a:latin typeface="+mn-lt"/>
                <a:ea typeface="+mn-ea"/>
                <a:cs typeface="+mn-cs"/>
              </a:rPr>
              <a:t>verdad</a:t>
            </a:r>
            <a:r>
              <a:rPr lang="en-GB" sz="1200" kern="1200" dirty="0">
                <a:solidFill>
                  <a:schemeClr val="tx1"/>
                </a:solidFill>
                <a:effectLst/>
                <a:latin typeface="+mn-lt"/>
                <a:ea typeface="+mn-ea"/>
                <a:cs typeface="+mn-cs"/>
              </a:rPr>
              <a:t>? [176]; </a:t>
            </a:r>
            <a:r>
              <a:rPr lang="en-GB" sz="1200" kern="1200" dirty="0" err="1">
                <a:solidFill>
                  <a:schemeClr val="tx1"/>
                </a:solidFill>
                <a:effectLst/>
                <a:latin typeface="+mn-lt"/>
                <a:ea typeface="+mn-ea"/>
                <a:cs typeface="+mn-cs"/>
              </a:rPr>
              <a:t>porque</a:t>
            </a:r>
            <a:r>
              <a:rPr lang="en-GB" sz="1200" kern="1200" dirty="0">
                <a:solidFill>
                  <a:schemeClr val="tx1"/>
                </a:solidFill>
                <a:effectLst/>
                <a:latin typeface="+mn-lt"/>
                <a:ea typeface="+mn-ea"/>
                <a:cs typeface="+mn-cs"/>
              </a:rPr>
              <a:t> [40];]; largo [300]; </a:t>
            </a:r>
            <a:r>
              <a:rPr lang="en-GB" sz="1200" kern="1200" dirty="0" err="1">
                <a:solidFill>
                  <a:schemeClr val="tx1"/>
                </a:solidFill>
                <a:effectLst/>
                <a:latin typeface="+mn-lt"/>
                <a:ea typeface="+mn-ea"/>
                <a:cs typeface="+mn-cs"/>
              </a:rPr>
              <a:t>bicicleta</a:t>
            </a:r>
            <a:r>
              <a:rPr lang="en-GB" sz="1200" kern="1200" dirty="0">
                <a:solidFill>
                  <a:schemeClr val="tx1"/>
                </a:solidFill>
                <a:effectLst/>
                <a:latin typeface="+mn-lt"/>
                <a:ea typeface="+mn-ea"/>
                <a:cs typeface="+mn-cs"/>
              </a:rPr>
              <a:t> [3684]; </a:t>
            </a:r>
            <a:r>
              <a:rPr lang="en-GB" sz="1200" kern="1200" dirty="0" err="1">
                <a:solidFill>
                  <a:schemeClr val="tx1"/>
                </a:solidFill>
                <a:effectLst/>
                <a:latin typeface="+mn-lt"/>
                <a:ea typeface="+mn-ea"/>
                <a:cs typeface="+mn-cs"/>
              </a:rPr>
              <a:t>cámara</a:t>
            </a:r>
            <a:r>
              <a:rPr lang="en-GB" sz="1200" kern="1200" dirty="0">
                <a:solidFill>
                  <a:schemeClr val="tx1"/>
                </a:solidFill>
                <a:effectLst/>
                <a:latin typeface="+mn-lt"/>
                <a:ea typeface="+mn-ea"/>
                <a:cs typeface="+mn-cs"/>
              </a:rPr>
              <a:t> [903]; caballo [907]; </a:t>
            </a:r>
            <a:r>
              <a:rPr lang="en-GB" sz="1200" kern="1200" dirty="0" err="1">
                <a:solidFill>
                  <a:schemeClr val="tx1"/>
                </a:solidFill>
                <a:effectLst/>
                <a:latin typeface="+mn-lt"/>
                <a:ea typeface="+mn-ea"/>
                <a:cs typeface="+mn-cs"/>
              </a:rPr>
              <a:t>también</a:t>
            </a:r>
            <a:r>
              <a:rPr lang="en-GB" sz="1200" kern="1200" dirty="0">
                <a:solidFill>
                  <a:schemeClr val="tx1"/>
                </a:solidFill>
                <a:effectLst/>
                <a:latin typeface="+mn-lt"/>
                <a:ea typeface="+mn-ea"/>
                <a:cs typeface="+mn-cs"/>
              </a:rPr>
              <a:t> [49]; </a:t>
            </a:r>
            <a:r>
              <a:rPr lang="en-GB" sz="1200" kern="1200" dirty="0" err="1">
                <a:solidFill>
                  <a:schemeClr val="tx1"/>
                </a:solidFill>
                <a:effectLst/>
                <a:latin typeface="+mn-lt"/>
                <a:ea typeface="+mn-ea"/>
                <a:cs typeface="+mn-cs"/>
              </a:rPr>
              <a:t>comprar</a:t>
            </a:r>
            <a:r>
              <a:rPr lang="en-GB" sz="1200" kern="1200" dirty="0">
                <a:solidFill>
                  <a:schemeClr val="tx1"/>
                </a:solidFill>
                <a:effectLst/>
                <a:latin typeface="+mn-lt"/>
                <a:ea typeface="+mn-ea"/>
                <a:cs typeface="+mn-cs"/>
              </a:rPr>
              <a:t> [361]; </a:t>
            </a:r>
            <a:r>
              <a:rPr lang="en-GB" sz="1200" kern="1200" dirty="0" err="1">
                <a:solidFill>
                  <a:schemeClr val="tx1"/>
                </a:solidFill>
                <a:effectLst/>
                <a:latin typeface="+mn-lt"/>
                <a:ea typeface="+mn-ea"/>
                <a:cs typeface="+mn-cs"/>
              </a:rPr>
              <a:t>bailar</a:t>
            </a:r>
            <a:r>
              <a:rPr lang="en-GB" sz="1200" kern="1200" dirty="0">
                <a:solidFill>
                  <a:schemeClr val="tx1"/>
                </a:solidFill>
                <a:effectLst/>
                <a:latin typeface="+mn-lt"/>
                <a:ea typeface="+mn-ea"/>
                <a:cs typeface="+mn-cs"/>
              </a:rPr>
              <a:t> [1323]; </a:t>
            </a:r>
            <a:r>
              <a:rPr lang="en-GB" sz="1200" kern="1200" dirty="0" err="1">
                <a:solidFill>
                  <a:schemeClr val="tx1"/>
                </a:solidFill>
                <a:effectLst/>
                <a:latin typeface="+mn-lt"/>
                <a:ea typeface="+mn-ea"/>
                <a:cs typeface="+mn-cs"/>
              </a:rPr>
              <a:t>llegar</a:t>
            </a:r>
            <a:r>
              <a:rPr lang="en-GB" sz="1200" kern="1200" dirty="0">
                <a:solidFill>
                  <a:schemeClr val="tx1"/>
                </a:solidFill>
                <a:effectLst/>
                <a:latin typeface="+mn-lt"/>
                <a:ea typeface="+mn-ea"/>
                <a:cs typeface="+mn-cs"/>
              </a:rPr>
              <a:t> [75]; </a:t>
            </a:r>
            <a:r>
              <a:rPr lang="en-GB" sz="1200" kern="1200" dirty="0" err="1">
                <a:solidFill>
                  <a:schemeClr val="tx1"/>
                </a:solidFill>
                <a:effectLst/>
                <a:latin typeface="+mn-lt"/>
                <a:ea typeface="+mn-ea"/>
                <a:cs typeface="+mn-cs"/>
              </a:rPr>
              <a:t>caminar</a:t>
            </a:r>
            <a:r>
              <a:rPr lang="en-GB" sz="1200" kern="1200" dirty="0">
                <a:solidFill>
                  <a:schemeClr val="tx1"/>
                </a:solidFill>
                <a:effectLst/>
                <a:latin typeface="+mn-lt"/>
                <a:ea typeface="+mn-ea"/>
                <a:cs typeface="+mn-cs"/>
              </a:rPr>
              <a:t> [514]; </a:t>
            </a:r>
            <a:r>
              <a:rPr lang="en-GB" sz="1200" kern="1200" dirty="0" err="1">
                <a:solidFill>
                  <a:schemeClr val="tx1"/>
                </a:solidFill>
                <a:effectLst/>
                <a:latin typeface="+mn-lt"/>
                <a:ea typeface="+mn-ea"/>
                <a:cs typeface="+mn-cs"/>
              </a:rPr>
              <a:t>antiguo</a:t>
            </a:r>
            <a:r>
              <a:rPr lang="en-GB" sz="1200" kern="1200" dirty="0">
                <a:solidFill>
                  <a:schemeClr val="tx1"/>
                </a:solidFill>
                <a:effectLst/>
                <a:latin typeface="+mn-lt"/>
                <a:ea typeface="+mn-ea"/>
                <a:cs typeface="+mn-cs"/>
              </a:rPr>
              <a:t> [446];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[1114]; ciudad [178];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lugar</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descansar</a:t>
            </a:r>
            <a:r>
              <a:rPr lang="en-GB" sz="1200" kern="1200" dirty="0">
                <a:solidFill>
                  <a:schemeClr val="tx1"/>
                </a:solidFill>
                <a:effectLst/>
                <a:latin typeface="+mn-lt"/>
                <a:ea typeface="+mn-ea"/>
                <a:cs typeface="+mn-cs"/>
              </a:rPr>
              <a:t> [1749]; </a:t>
            </a:r>
            <a:r>
              <a:rPr lang="en-GB" sz="1200" kern="1200" dirty="0" err="1">
                <a:solidFill>
                  <a:schemeClr val="tx1"/>
                </a:solidFill>
                <a:effectLst/>
                <a:latin typeface="+mn-lt"/>
                <a:ea typeface="+mn-ea"/>
                <a:cs typeface="+mn-cs"/>
              </a:rPr>
              <a:t>preparar</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participar</a:t>
            </a:r>
            <a:r>
              <a:rPr lang="en-GB" sz="1200" kern="1200" dirty="0">
                <a:solidFill>
                  <a:schemeClr val="tx1"/>
                </a:solidFill>
                <a:effectLst/>
                <a:latin typeface="+mn-lt"/>
                <a:ea typeface="+mn-ea"/>
                <a:cs typeface="+mn-cs"/>
              </a:rPr>
              <a:t> [593]; </a:t>
            </a:r>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vista [408];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[1/6]</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87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[2/6] </a:t>
            </a:r>
          </a:p>
          <a:p>
            <a:r>
              <a:rPr lang="en-GB" b="1" dirty="0"/>
              <a:t>Note: </a:t>
            </a:r>
            <a:r>
              <a:rPr lang="en-GB" dirty="0"/>
              <a:t>the possessive adjective ‘</a:t>
            </a:r>
            <a:r>
              <a:rPr lang="en-GB" dirty="0" err="1"/>
              <a:t>su</a:t>
            </a:r>
            <a:r>
              <a:rPr lang="en-GB" dirty="0"/>
              <a:t>’ has been taught (both</a:t>
            </a:r>
            <a:r>
              <a:rPr lang="en-GB" baseline="0" dirty="0"/>
              <a:t> in singular and plural form) in the Y8 SOW, but some students may need a reminder here. Alternatively, if this is likely to cause difficulty, ‘her’ could be replaced with ‘some’ to prompt ‘</a:t>
            </a:r>
            <a:r>
              <a:rPr lang="en-GB" baseline="0" dirty="0" err="1"/>
              <a:t>unos</a:t>
            </a:r>
            <a:r>
              <a:rPr lang="en-GB" baseline="0" dirty="0"/>
              <a:t>/</a:t>
            </a:r>
            <a:r>
              <a:rPr lang="en-GB" baseline="0" dirty="0" err="1"/>
              <a:t>unas</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61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[3/6]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30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[4/6]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687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[5/6]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42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[6/6]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285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In this first week of term it is clearly not possible for there to have been pre-learning, so teachers will work out for their classes how to spread the learning.</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We provide this week’s words here, at the end of lesson 1 and next week’s words at the end of week 2.  </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Teachers might instead decide not to set the vocabulary knowledge deepening activities this week, but instead to ask students to spend their 45-60 minutes HW slot on just the audio file for both sets of vocabulary.</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and 3rd person past tense in the ‘Verb agreement (past)’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25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EXTRA ACTIVITIES</a:t>
            </a:r>
          </a:p>
          <a:p>
            <a:r>
              <a:rPr lang="en-US" b="0" dirty="0"/>
              <a:t>This</a:t>
            </a:r>
            <a:r>
              <a:rPr lang="en-US" b="0" baseline="0" dirty="0"/>
              <a:t> text could be used for additional practice in ‘sounding out’ unknown words in Spanish. It is very similar in design to the factual text on the Basque Country on slide 8.</a:t>
            </a:r>
            <a:endParaRPr lang="en-US" b="0" dirty="0"/>
          </a:p>
          <a:p>
            <a:endParaRPr lang="en-US" b="1" dirty="0"/>
          </a:p>
          <a:p>
            <a:r>
              <a:rPr lang="en-GB" b="1" dirty="0"/>
              <a:t>Procedure:</a:t>
            </a:r>
          </a:p>
          <a:p>
            <a:pPr marL="228600" indent="-228600">
              <a:buAutoNum type="arabicPeriod"/>
            </a:pPr>
            <a:r>
              <a:rPr lang="en-GB" b="0" baseline="0" dirty="0"/>
              <a:t>Students first read the text. Then bring up the list of near-cognates.</a:t>
            </a:r>
          </a:p>
          <a:p>
            <a:pPr marL="228600" indent="-228600">
              <a:buAutoNum type="arabicPeriod"/>
            </a:pPr>
            <a:r>
              <a:rPr lang="en-GB" b="0" baseline="0" dirty="0"/>
              <a:t>Check understanding of the cognates/near-cognates.</a:t>
            </a:r>
          </a:p>
          <a:p>
            <a:pPr marL="228600" indent="-228600">
              <a:buAutoNum type="arabicPeriod"/>
            </a:pPr>
            <a:r>
              <a:rPr lang="en-GB" b="0" baseline="0" dirty="0"/>
              <a:t>Students then work with a partner to decide how many syllables the Spanish word has. </a:t>
            </a:r>
          </a:p>
          <a:p>
            <a:pPr marL="228600" indent="-228600">
              <a:buAutoNum type="arabicPeriod"/>
            </a:pPr>
            <a:r>
              <a:rPr lang="en-GB" b="0" baseline="0" dirty="0"/>
              <a:t>When checking the answers, ask students to also say the word and focus on the position of the stress. All words have final syllable stress, except ‘perfumes’ (penultimate syllable stress). In the English equivalent, the stress is always on the first or second syllable.</a:t>
            </a:r>
          </a:p>
          <a:p>
            <a:pPr marL="228600" indent="-228600">
              <a:buAutoNum type="arabicPeriod"/>
            </a:pPr>
            <a:endParaRPr lang="en-GB" b="0" baseline="0" dirty="0"/>
          </a:p>
          <a:p>
            <a:pPr marL="0" indent="0">
              <a:buNone/>
            </a:pPr>
            <a:r>
              <a:rPr lang="en-GB" b="1" baseline="0" dirty="0"/>
              <a:t>Frequency of unknown words/cognates:</a:t>
            </a:r>
          </a:p>
          <a:p>
            <a:pPr marL="0" indent="0">
              <a:buNone/>
            </a:pPr>
            <a:r>
              <a:rPr lang="en-GB" b="0" baseline="0" dirty="0"/>
              <a:t>capital [581], perfume [2895], central [618], cultural [714], hospital [1050], particular [1013], inferior [2013], error [887], </a:t>
            </a:r>
            <a:r>
              <a:rPr lang="en-GB" b="0" baseline="0" dirty="0" err="1"/>
              <a:t>decisión</a:t>
            </a:r>
            <a:r>
              <a:rPr lang="en-GB" b="0" baseline="0" dirty="0"/>
              <a:t> [590]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232341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EXTRA ACTIVITY</a:t>
            </a:r>
          </a:p>
          <a:p>
            <a:r>
              <a:rPr lang="en-GB" b="1" dirty="0"/>
              <a:t>Timing: </a:t>
            </a:r>
            <a:r>
              <a:rPr lang="en-GB" b="0" dirty="0"/>
              <a:t>10 minutes</a:t>
            </a:r>
          </a:p>
          <a:p>
            <a:endParaRPr lang="en-GB" b="1" dirty="0"/>
          </a:p>
          <a:p>
            <a:r>
              <a:rPr lang="en-GB" b="1" dirty="0"/>
              <a:t>Aim: </a:t>
            </a:r>
            <a:r>
              <a:rPr lang="en-GB" b="0" dirty="0"/>
              <a:t>to produce six written sentences with examples of the –é and –ó verb endings, pronouns ‘</a:t>
            </a:r>
            <a:r>
              <a:rPr lang="en-GB" b="0" dirty="0" err="1"/>
              <a:t>yo</a:t>
            </a:r>
            <a:r>
              <a:rPr lang="en-GB" b="0" dirty="0"/>
              <a:t>’ and ‘</a:t>
            </a:r>
            <a:r>
              <a:rPr lang="en-GB" b="0" dirty="0" err="1"/>
              <a:t>ella</a:t>
            </a:r>
            <a:r>
              <a:rPr lang="en-GB" b="0" dirty="0"/>
              <a:t>’, and revisited</a:t>
            </a:r>
            <a:r>
              <a:rPr lang="en-GB" b="0" baseline="0" dirty="0"/>
              <a:t> vocabulary.</a:t>
            </a:r>
            <a:endParaRPr lang="en-GB" b="0" dirty="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to ‘I’ or ‘she’.</a:t>
            </a:r>
          </a:p>
          <a:p>
            <a:pPr marL="228600" indent="-228600">
              <a:buAutoNum type="arabicPeriod"/>
            </a:pPr>
            <a:r>
              <a:rPr lang="en-GB" b="0" baseline="0" dirty="0"/>
              <a:t>They write the sentence in Spanish.</a:t>
            </a:r>
            <a:endParaRPr lang="en-GB" b="0" dirty="0"/>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1. On the previous slide, students saw ‘festival de cine’ but may need a reminder to use ‘cine’. Accept ‘festival de </a:t>
            </a:r>
            <a:r>
              <a:rPr lang="en-GB" sz="1200" b="0" i="0" kern="1200" baseline="0" dirty="0" err="1">
                <a:solidFill>
                  <a:schemeClr val="tx1"/>
                </a:solidFill>
                <a:effectLst/>
                <a:latin typeface="+mn-lt"/>
                <a:ea typeface="+mn-ea"/>
                <a:cs typeface="+mn-cs"/>
              </a:rPr>
              <a:t>películas</a:t>
            </a:r>
            <a:r>
              <a:rPr lang="en-GB" sz="1200" b="0" i="0" kern="1200" baseline="0" dirty="0">
                <a:solidFill>
                  <a:schemeClr val="tx1"/>
                </a:solidFill>
                <a:effectLst/>
                <a:latin typeface="+mn-lt"/>
                <a:ea typeface="+mn-ea"/>
                <a:cs typeface="+mn-cs"/>
              </a:rPr>
              <a:t>’ if this is given.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2. The picture of the Basque coast was taken in </a:t>
            </a:r>
            <a:r>
              <a:rPr lang="en-GB" sz="1200" b="0" i="0" kern="1200" baseline="0" dirty="0" err="1">
                <a:solidFill>
                  <a:schemeClr val="tx1"/>
                </a:solidFill>
                <a:effectLst/>
                <a:latin typeface="+mn-lt"/>
                <a:ea typeface="+mn-ea"/>
                <a:cs typeface="+mn-cs"/>
              </a:rPr>
              <a:t>Zumaia</a:t>
            </a:r>
            <a:r>
              <a:rPr lang="en-GB" sz="1200" b="0" i="0" kern="1200" baseline="0" dirty="0">
                <a:solidFill>
                  <a:schemeClr val="tx1"/>
                </a:solidFill>
                <a:effectLst/>
                <a:latin typeface="+mn-lt"/>
                <a:ea typeface="+mn-ea"/>
                <a:cs typeface="+mn-cs"/>
              </a:rPr>
              <a:t>, about 15 kilometres from San Sebastián. It is the site of a famous rock formation. The chapel on the cliff edge was the scene of the wedding in the famous Spanish film </a:t>
            </a:r>
            <a:r>
              <a:rPr lang="en-GB" sz="1200" b="0" i="1" kern="1200" baseline="0" dirty="0" err="1">
                <a:solidFill>
                  <a:schemeClr val="tx1"/>
                </a:solidFill>
                <a:effectLst/>
                <a:latin typeface="+mn-lt"/>
                <a:ea typeface="+mn-ea"/>
                <a:cs typeface="+mn-cs"/>
              </a:rPr>
              <a:t>Ocho</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appellidos</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vascos</a:t>
            </a:r>
            <a:r>
              <a:rPr lang="en-GB" sz="1200" b="0" i="1" kern="1200" baseline="0" dirty="0">
                <a:solidFill>
                  <a:schemeClr val="tx1"/>
                </a:solidFill>
                <a:effectLst/>
                <a:latin typeface="+mn-lt"/>
                <a:ea typeface="+mn-ea"/>
                <a:cs typeface="+mn-cs"/>
              </a:rPr>
              <a:t>.</a:t>
            </a:r>
            <a:endParaRPr lang="en-GB" b="1" baseline="0" dirty="0"/>
          </a:p>
          <a:p>
            <a:pPr marL="0" indent="0">
              <a:buNone/>
            </a:pPr>
            <a:endParaRPr lang="en-GB" b="0" baseline="0" dirty="0"/>
          </a:p>
          <a:p>
            <a:pPr marL="0" indent="0">
              <a:buNone/>
            </a:pPr>
            <a:r>
              <a:rPr lang="en-GB" b="0" baseline="0" dirty="0"/>
              <a:t>Picture of Vitoria free from </a:t>
            </a:r>
            <a:r>
              <a:rPr lang="en-GB" b="0" baseline="0" dirty="0" err="1"/>
              <a:t>Basotxerri</a:t>
            </a:r>
            <a:r>
              <a:rPr lang="en-GB" b="0" baseline="0" dirty="0"/>
              <a:t>, from https://commons.wikimedia.org/wiki/File:Vitoria_-_Gasteiztxo_01.jpg.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4.0 International</a:t>
            </a:r>
            <a:r>
              <a:rPr lang="en-GB" sz="1200" b="0" i="0" kern="1200" dirty="0">
                <a:solidFill>
                  <a:schemeClr val="tx1"/>
                </a:solidFill>
                <a:effectLst/>
                <a:latin typeface="+mn-lt"/>
                <a:ea typeface="+mn-ea"/>
                <a:cs typeface="+mn-cs"/>
              </a:rPr>
              <a:t> license</a:t>
            </a:r>
          </a:p>
          <a:p>
            <a:pPr marL="0" indent="0">
              <a:buNone/>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22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r>
              <a:rPr lang="en-GB" sz="1200" kern="1200" dirty="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2</a:t>
            </a:r>
            <a:r>
              <a:rPr lang="en-GB" sz="1200" kern="1200" baseline="30000" dirty="0">
                <a:solidFill>
                  <a:schemeClr val="tx1"/>
                </a:solidFill>
                <a:effectLst/>
                <a:latin typeface="+mn-lt"/>
                <a:ea typeface="+mn-ea"/>
                <a:cs typeface="+mn-cs"/>
              </a:rPr>
              <a:t>nd</a:t>
            </a:r>
            <a:r>
              <a:rPr lang="en-GB" sz="1200" kern="1200" baseline="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baseline="0" dirty="0">
                <a:solidFill>
                  <a:schemeClr val="tx1"/>
                </a:solidFill>
                <a:effectLst/>
                <a:latin typeface="+mn-lt"/>
                <a:ea typeface="+mn-ea"/>
                <a:cs typeface="+mn-cs"/>
              </a:rPr>
              <a:t> person singular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 (-é, -</a:t>
            </a:r>
            <a:r>
              <a:rPr lang="en-GB" sz="1200" kern="1200" baseline="0" dirty="0" err="1">
                <a:solidFill>
                  <a:schemeClr val="tx1"/>
                </a:solidFill>
                <a:effectLst/>
                <a:latin typeface="+mn-lt"/>
                <a:ea typeface="+mn-ea"/>
                <a:cs typeface="+mn-cs"/>
              </a:rPr>
              <a:t>aste</a:t>
            </a:r>
            <a:r>
              <a:rPr lang="en-GB" sz="1200" kern="1200" baseline="0" dirty="0">
                <a:solidFill>
                  <a:schemeClr val="tx1"/>
                </a:solidFill>
                <a:effectLst/>
                <a:latin typeface="+mn-lt"/>
                <a:ea typeface="+mn-ea"/>
                <a:cs typeface="+mn-cs"/>
              </a:rPr>
              <a:t>, -ó)</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subject pronouns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él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ella</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subset of Y7 and Y8 vocabulary (see below)</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pasar³ [68]; </a:t>
            </a:r>
            <a:r>
              <a:rPr lang="en-GB" sz="1200" kern="1200" dirty="0" err="1">
                <a:solidFill>
                  <a:schemeClr val="tx1"/>
                </a:solidFill>
                <a:effectLst/>
                <a:latin typeface="+mn-lt"/>
                <a:ea typeface="+mn-ea"/>
                <a:cs typeface="+mn-cs"/>
              </a:rPr>
              <a:t>aprovechar</a:t>
            </a:r>
            <a:r>
              <a:rPr lang="en-GB" sz="1200" kern="1200" dirty="0">
                <a:solidFill>
                  <a:schemeClr val="tx1"/>
                </a:solidFill>
                <a:effectLst/>
                <a:latin typeface="+mn-lt"/>
                <a:ea typeface="+mn-ea"/>
                <a:cs typeface="+mn-cs"/>
              </a:rPr>
              <a:t> [885]; </a:t>
            </a:r>
            <a:r>
              <a:rPr lang="en-GB" sz="1200" kern="1200" dirty="0" err="1">
                <a:solidFill>
                  <a:schemeClr val="tx1"/>
                </a:solidFill>
                <a:effectLst/>
                <a:latin typeface="+mn-lt"/>
                <a:ea typeface="+mn-ea"/>
                <a:cs typeface="+mn-cs"/>
              </a:rPr>
              <a:t>quedar</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verano</a:t>
            </a:r>
            <a:r>
              <a:rPr lang="en-GB" sz="1200" kern="1200" dirty="0">
                <a:solidFill>
                  <a:schemeClr val="tx1"/>
                </a:solidFill>
                <a:effectLst/>
                <a:latin typeface="+mn-lt"/>
                <a:ea typeface="+mn-ea"/>
                <a:cs typeface="+mn-cs"/>
              </a:rPr>
              <a:t> [1139]; </a:t>
            </a:r>
            <a:r>
              <a:rPr lang="en-GB" sz="1200" kern="1200" dirty="0" err="1">
                <a:solidFill>
                  <a:schemeClr val="tx1"/>
                </a:solidFill>
                <a:effectLst/>
                <a:latin typeface="+mn-lt"/>
                <a:ea typeface="+mn-ea"/>
                <a:cs typeface="+mn-cs"/>
              </a:rPr>
              <a:t>pasado</a:t>
            </a:r>
            <a:r>
              <a:rPr lang="en-GB" sz="1200" kern="1200" dirty="0">
                <a:solidFill>
                  <a:schemeClr val="tx1"/>
                </a:solidFill>
                <a:effectLst/>
                <a:latin typeface="+mn-lt"/>
                <a:ea typeface="+mn-ea"/>
                <a:cs typeface="+mn-cs"/>
              </a:rPr>
              <a:t> (adj.);  </a:t>
            </a:r>
            <a:r>
              <a:rPr lang="en-GB" sz="1200" kern="1200" dirty="0" err="1">
                <a:solidFill>
                  <a:schemeClr val="tx1"/>
                </a:solidFill>
                <a:effectLst/>
                <a:latin typeface="+mn-lt"/>
                <a:ea typeface="+mn-ea"/>
                <a:cs typeface="+mn-cs"/>
              </a:rPr>
              <a:t>cantar</a:t>
            </a:r>
            <a:r>
              <a:rPr lang="en-GB" sz="1200" kern="1200" dirty="0">
                <a:solidFill>
                  <a:schemeClr val="tx1"/>
                </a:solidFill>
                <a:effectLst/>
                <a:latin typeface="+mn-lt"/>
                <a:ea typeface="+mn-ea"/>
                <a:cs typeface="+mn-cs"/>
              </a:rPr>
              <a:t> [717]; </a:t>
            </a:r>
            <a:r>
              <a:rPr lang="en-GB" sz="1200" kern="1200" dirty="0" err="1">
                <a:solidFill>
                  <a:schemeClr val="tx1"/>
                </a:solidFill>
                <a:effectLst/>
                <a:latin typeface="+mn-lt"/>
                <a:ea typeface="+mn-ea"/>
                <a:cs typeface="+mn-cs"/>
              </a:rPr>
              <a:t>precioso</a:t>
            </a:r>
            <a:r>
              <a:rPr lang="en-GB" sz="1200" kern="1200" dirty="0">
                <a:solidFill>
                  <a:schemeClr val="tx1"/>
                </a:solidFill>
                <a:effectLst/>
                <a:latin typeface="+mn-lt"/>
                <a:ea typeface="+mn-ea"/>
                <a:cs typeface="+mn-cs"/>
              </a:rPr>
              <a:t> [1777]; </a:t>
            </a:r>
            <a:r>
              <a:rPr lang="en-GB" sz="1200" kern="1200" dirty="0" err="1">
                <a:solidFill>
                  <a:schemeClr val="tx1"/>
                </a:solidFill>
                <a:effectLst/>
                <a:latin typeface="+mn-lt"/>
                <a:ea typeface="+mn-ea"/>
                <a:cs typeface="+mn-cs"/>
              </a:rPr>
              <a:t>viaje</a:t>
            </a:r>
            <a:r>
              <a:rPr lang="en-GB" sz="1200" kern="1200" dirty="0">
                <a:solidFill>
                  <a:schemeClr val="tx1"/>
                </a:solidFill>
                <a:effectLst/>
                <a:latin typeface="+mn-lt"/>
                <a:ea typeface="+mn-ea"/>
                <a:cs typeface="+mn-cs"/>
              </a:rPr>
              <a:t> [519];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que [mientras-127]; </a:t>
            </a:r>
            <a:r>
              <a:rPr lang="en-GB" sz="1200" kern="1200" dirty="0" err="1">
                <a:solidFill>
                  <a:schemeClr val="tx1"/>
                </a:solidFill>
                <a:effectLst/>
                <a:latin typeface="+mn-lt"/>
                <a:ea typeface="+mn-ea"/>
                <a:cs typeface="+mn-cs"/>
              </a:rPr>
              <a:t>entonces</a:t>
            </a:r>
            <a:r>
              <a:rPr lang="en-GB" sz="1200" kern="1200" dirty="0">
                <a:solidFill>
                  <a:schemeClr val="tx1"/>
                </a:solidFill>
                <a:effectLst/>
                <a:latin typeface="+mn-lt"/>
                <a:ea typeface="+mn-ea"/>
                <a:cs typeface="+mn-cs"/>
              </a:rPr>
              <a:t> [74]; fiesta [796]; </a:t>
            </a:r>
            <a:r>
              <a:rPr lang="en-GB" sz="1200" kern="1200" dirty="0" err="1">
                <a:solidFill>
                  <a:schemeClr val="tx1"/>
                </a:solidFill>
                <a:effectLst/>
                <a:latin typeface="+mn-lt"/>
                <a:ea typeface="+mn-ea"/>
                <a:cs typeface="+mn-cs"/>
              </a:rPr>
              <a:t>canción</a:t>
            </a:r>
            <a:r>
              <a:rPr lang="en-GB" sz="1200" kern="1200" dirty="0">
                <a:solidFill>
                  <a:schemeClr val="tx1"/>
                </a:solidFill>
                <a:effectLst/>
                <a:latin typeface="+mn-lt"/>
                <a:ea typeface="+mn-ea"/>
                <a:cs typeface="+mn-cs"/>
              </a:rPr>
              <a:t> [982];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[109]; costa [896];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[28];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[9];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[72];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celebrar</a:t>
            </a:r>
            <a:r>
              <a:rPr lang="en-GB" sz="1200" kern="1200" dirty="0">
                <a:solidFill>
                  <a:schemeClr val="tx1"/>
                </a:solidFill>
                <a:effectLst/>
                <a:latin typeface="+mn-lt"/>
                <a:ea typeface="+mn-ea"/>
                <a:cs typeface="+mn-cs"/>
              </a:rPr>
              <a:t> [886]; ¿de </a:t>
            </a:r>
            <a:r>
              <a:rPr lang="en-GB" sz="1200" kern="1200" dirty="0" err="1">
                <a:solidFill>
                  <a:schemeClr val="tx1"/>
                </a:solidFill>
                <a:effectLst/>
                <a:latin typeface="+mn-lt"/>
                <a:ea typeface="+mn-ea"/>
                <a:cs typeface="+mn-cs"/>
              </a:rPr>
              <a:t>verdad</a:t>
            </a:r>
            <a:r>
              <a:rPr lang="en-GB" sz="1200" kern="1200" dirty="0">
                <a:solidFill>
                  <a:schemeClr val="tx1"/>
                </a:solidFill>
                <a:effectLst/>
                <a:latin typeface="+mn-lt"/>
                <a:ea typeface="+mn-ea"/>
                <a:cs typeface="+mn-cs"/>
              </a:rPr>
              <a:t>? [176]; </a:t>
            </a:r>
            <a:r>
              <a:rPr lang="en-GB" sz="1200" kern="1200" dirty="0" err="1">
                <a:solidFill>
                  <a:schemeClr val="tx1"/>
                </a:solidFill>
                <a:effectLst/>
                <a:latin typeface="+mn-lt"/>
                <a:ea typeface="+mn-ea"/>
                <a:cs typeface="+mn-cs"/>
              </a:rPr>
              <a:t>porque</a:t>
            </a:r>
            <a:r>
              <a:rPr lang="en-GB" sz="1200" kern="1200" dirty="0">
                <a:solidFill>
                  <a:schemeClr val="tx1"/>
                </a:solidFill>
                <a:effectLst/>
                <a:latin typeface="+mn-lt"/>
                <a:ea typeface="+mn-ea"/>
                <a:cs typeface="+mn-cs"/>
              </a:rPr>
              <a:t> [40];]; largo [300]; </a:t>
            </a:r>
            <a:r>
              <a:rPr lang="en-GB" sz="1200" kern="1200" dirty="0" err="1">
                <a:solidFill>
                  <a:schemeClr val="tx1"/>
                </a:solidFill>
                <a:effectLst/>
                <a:latin typeface="+mn-lt"/>
                <a:ea typeface="+mn-ea"/>
                <a:cs typeface="+mn-cs"/>
              </a:rPr>
              <a:t>bicicleta</a:t>
            </a:r>
            <a:r>
              <a:rPr lang="en-GB" sz="1200" kern="1200" dirty="0">
                <a:solidFill>
                  <a:schemeClr val="tx1"/>
                </a:solidFill>
                <a:effectLst/>
                <a:latin typeface="+mn-lt"/>
                <a:ea typeface="+mn-ea"/>
                <a:cs typeface="+mn-cs"/>
              </a:rPr>
              <a:t> [3684]; </a:t>
            </a:r>
            <a:r>
              <a:rPr lang="en-GB" sz="1200" kern="1200" dirty="0" err="1">
                <a:solidFill>
                  <a:schemeClr val="tx1"/>
                </a:solidFill>
                <a:effectLst/>
                <a:latin typeface="+mn-lt"/>
                <a:ea typeface="+mn-ea"/>
                <a:cs typeface="+mn-cs"/>
              </a:rPr>
              <a:t>cámara</a:t>
            </a:r>
            <a:r>
              <a:rPr lang="en-GB" sz="1200" kern="1200" dirty="0">
                <a:solidFill>
                  <a:schemeClr val="tx1"/>
                </a:solidFill>
                <a:effectLst/>
                <a:latin typeface="+mn-lt"/>
                <a:ea typeface="+mn-ea"/>
                <a:cs typeface="+mn-cs"/>
              </a:rPr>
              <a:t> [903]; caballo [907]; </a:t>
            </a:r>
            <a:r>
              <a:rPr lang="en-GB" sz="1200" kern="1200" dirty="0" err="1">
                <a:solidFill>
                  <a:schemeClr val="tx1"/>
                </a:solidFill>
                <a:effectLst/>
                <a:latin typeface="+mn-lt"/>
                <a:ea typeface="+mn-ea"/>
                <a:cs typeface="+mn-cs"/>
              </a:rPr>
              <a:t>también</a:t>
            </a:r>
            <a:r>
              <a:rPr lang="en-GB" sz="1200" kern="1200" dirty="0">
                <a:solidFill>
                  <a:schemeClr val="tx1"/>
                </a:solidFill>
                <a:effectLst/>
                <a:latin typeface="+mn-lt"/>
                <a:ea typeface="+mn-ea"/>
                <a:cs typeface="+mn-cs"/>
              </a:rPr>
              <a:t> [49]; </a:t>
            </a:r>
            <a:r>
              <a:rPr lang="en-GB" sz="1200" kern="1200" dirty="0" err="1">
                <a:solidFill>
                  <a:schemeClr val="tx1"/>
                </a:solidFill>
                <a:effectLst/>
                <a:latin typeface="+mn-lt"/>
                <a:ea typeface="+mn-ea"/>
                <a:cs typeface="+mn-cs"/>
              </a:rPr>
              <a:t>comprar</a:t>
            </a:r>
            <a:r>
              <a:rPr lang="en-GB" sz="1200" kern="1200" dirty="0">
                <a:solidFill>
                  <a:schemeClr val="tx1"/>
                </a:solidFill>
                <a:effectLst/>
                <a:latin typeface="+mn-lt"/>
                <a:ea typeface="+mn-ea"/>
                <a:cs typeface="+mn-cs"/>
              </a:rPr>
              <a:t> [361]; </a:t>
            </a:r>
            <a:r>
              <a:rPr lang="en-GB" sz="1200" kern="1200" dirty="0" err="1">
                <a:solidFill>
                  <a:schemeClr val="tx1"/>
                </a:solidFill>
                <a:effectLst/>
                <a:latin typeface="+mn-lt"/>
                <a:ea typeface="+mn-ea"/>
                <a:cs typeface="+mn-cs"/>
              </a:rPr>
              <a:t>bailar</a:t>
            </a:r>
            <a:r>
              <a:rPr lang="en-GB" sz="1200" kern="1200" dirty="0">
                <a:solidFill>
                  <a:schemeClr val="tx1"/>
                </a:solidFill>
                <a:effectLst/>
                <a:latin typeface="+mn-lt"/>
                <a:ea typeface="+mn-ea"/>
                <a:cs typeface="+mn-cs"/>
              </a:rPr>
              <a:t> [1323]; </a:t>
            </a:r>
            <a:r>
              <a:rPr lang="en-GB" sz="1200" kern="1200" dirty="0" err="1">
                <a:solidFill>
                  <a:schemeClr val="tx1"/>
                </a:solidFill>
                <a:effectLst/>
                <a:latin typeface="+mn-lt"/>
                <a:ea typeface="+mn-ea"/>
                <a:cs typeface="+mn-cs"/>
              </a:rPr>
              <a:t>llegar</a:t>
            </a:r>
            <a:r>
              <a:rPr lang="en-GB" sz="1200" kern="1200" dirty="0">
                <a:solidFill>
                  <a:schemeClr val="tx1"/>
                </a:solidFill>
                <a:effectLst/>
                <a:latin typeface="+mn-lt"/>
                <a:ea typeface="+mn-ea"/>
                <a:cs typeface="+mn-cs"/>
              </a:rPr>
              <a:t> [75]; </a:t>
            </a:r>
            <a:r>
              <a:rPr lang="en-GB" sz="1200" kern="1200" dirty="0" err="1">
                <a:solidFill>
                  <a:schemeClr val="tx1"/>
                </a:solidFill>
                <a:effectLst/>
                <a:latin typeface="+mn-lt"/>
                <a:ea typeface="+mn-ea"/>
                <a:cs typeface="+mn-cs"/>
              </a:rPr>
              <a:t>caminar</a:t>
            </a:r>
            <a:r>
              <a:rPr lang="en-GB" sz="1200" kern="1200" dirty="0">
                <a:solidFill>
                  <a:schemeClr val="tx1"/>
                </a:solidFill>
                <a:effectLst/>
                <a:latin typeface="+mn-lt"/>
                <a:ea typeface="+mn-ea"/>
                <a:cs typeface="+mn-cs"/>
              </a:rPr>
              <a:t> [514]; </a:t>
            </a:r>
            <a:r>
              <a:rPr lang="en-GB" sz="1200" kern="1200" dirty="0" err="1">
                <a:solidFill>
                  <a:schemeClr val="tx1"/>
                </a:solidFill>
                <a:effectLst/>
                <a:latin typeface="+mn-lt"/>
                <a:ea typeface="+mn-ea"/>
                <a:cs typeface="+mn-cs"/>
              </a:rPr>
              <a:t>antiguo</a:t>
            </a:r>
            <a:r>
              <a:rPr lang="en-GB" sz="1200" kern="1200" dirty="0">
                <a:solidFill>
                  <a:schemeClr val="tx1"/>
                </a:solidFill>
                <a:effectLst/>
                <a:latin typeface="+mn-lt"/>
                <a:ea typeface="+mn-ea"/>
                <a:cs typeface="+mn-cs"/>
              </a:rPr>
              <a:t> [446];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[1114];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[161]; ciudad [178]; ¿</a:t>
            </a:r>
            <a:r>
              <a:rPr lang="en-GB" sz="1200" kern="1200" dirty="0" err="1">
                <a:solidFill>
                  <a:schemeClr val="tx1"/>
                </a:solidFill>
                <a:effectLst/>
                <a:latin typeface="+mn-lt"/>
                <a:ea typeface="+mn-ea"/>
                <a:cs typeface="+mn-cs"/>
              </a:rPr>
              <a:t>cuándo</a:t>
            </a:r>
            <a:r>
              <a:rPr lang="en-GB" sz="1200" kern="1200" dirty="0">
                <a:solidFill>
                  <a:schemeClr val="tx1"/>
                </a:solidFill>
                <a:effectLst/>
                <a:latin typeface="+mn-lt"/>
                <a:ea typeface="+mn-ea"/>
                <a:cs typeface="+mn-cs"/>
              </a:rPr>
              <a:t>? [57]; (por) ¿</a:t>
            </a:r>
            <a:r>
              <a:rPr lang="en-GB" sz="1200" kern="1200" dirty="0" err="1">
                <a:solidFill>
                  <a:schemeClr val="tx1"/>
                </a:solidFill>
                <a:effectLst/>
                <a:latin typeface="+mn-lt"/>
                <a:ea typeface="+mn-ea"/>
                <a:cs typeface="+mn-cs"/>
              </a:rPr>
              <a:t>qué</a:t>
            </a:r>
            <a:r>
              <a:rPr lang="en-GB" sz="1200" kern="1200" dirty="0">
                <a:solidFill>
                  <a:schemeClr val="tx1"/>
                </a:solidFill>
                <a:effectLst/>
                <a:latin typeface="+mn-lt"/>
                <a:ea typeface="+mn-ea"/>
                <a:cs typeface="+mn-cs"/>
              </a:rPr>
              <a:t>? [50]; ¿</a:t>
            </a:r>
            <a:r>
              <a:rPr lang="en-GB" sz="1200" kern="1200" dirty="0" err="1">
                <a:solidFill>
                  <a:schemeClr val="tx1"/>
                </a:solidFill>
                <a:effectLst/>
                <a:latin typeface="+mn-lt"/>
                <a:ea typeface="+mn-ea"/>
                <a:cs typeface="+mn-cs"/>
              </a:rPr>
              <a:t>quién</a:t>
            </a:r>
            <a:r>
              <a:rPr lang="en-GB" sz="1200" kern="1200" dirty="0">
                <a:solidFill>
                  <a:schemeClr val="tx1"/>
                </a:solidFill>
                <a:effectLst/>
                <a:latin typeface="+mn-lt"/>
                <a:ea typeface="+mn-ea"/>
                <a:cs typeface="+mn-cs"/>
              </a:rPr>
              <a:t>? [289];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lugar</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descansar</a:t>
            </a:r>
            <a:r>
              <a:rPr lang="en-GB" sz="1200" kern="1200" dirty="0">
                <a:solidFill>
                  <a:schemeClr val="tx1"/>
                </a:solidFill>
                <a:effectLst/>
                <a:latin typeface="+mn-lt"/>
                <a:ea typeface="+mn-ea"/>
                <a:cs typeface="+mn-cs"/>
              </a:rPr>
              <a:t> [1749]; </a:t>
            </a:r>
            <a:r>
              <a:rPr lang="en-GB" sz="1200" kern="1200" dirty="0" err="1">
                <a:solidFill>
                  <a:schemeClr val="tx1"/>
                </a:solidFill>
                <a:effectLst/>
                <a:latin typeface="+mn-lt"/>
                <a:ea typeface="+mn-ea"/>
                <a:cs typeface="+mn-cs"/>
              </a:rPr>
              <a:t>preparar</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participar</a:t>
            </a:r>
            <a:r>
              <a:rPr lang="en-GB" sz="1200" kern="1200" dirty="0">
                <a:solidFill>
                  <a:schemeClr val="tx1"/>
                </a:solidFill>
                <a:effectLst/>
                <a:latin typeface="+mn-lt"/>
                <a:ea typeface="+mn-ea"/>
                <a:cs typeface="+mn-cs"/>
              </a:rPr>
              <a:t> [593]; </a:t>
            </a:r>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vista [408];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8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Starter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5 minutes</a:t>
            </a:r>
          </a:p>
          <a:p>
            <a:endParaRPr lang="en-US" b="1" dirty="0"/>
          </a:p>
          <a:p>
            <a:r>
              <a:rPr lang="en-US" b="1" dirty="0"/>
              <a:t>Aim: </a:t>
            </a:r>
            <a:r>
              <a:rPr lang="en-US" b="0" dirty="0"/>
              <a:t>to</a:t>
            </a:r>
            <a:r>
              <a:rPr lang="en-US" b="1" dirty="0"/>
              <a:t> </a:t>
            </a:r>
            <a:r>
              <a:rPr lang="en-GB" baseline="0" dirty="0"/>
              <a:t>work out which letters are missing and to share the context for the next activity.</a:t>
            </a:r>
            <a:endParaRPr lang="en-US" b="1" dirty="0"/>
          </a:p>
          <a:p>
            <a:endParaRPr lang="en-US" b="1" dirty="0"/>
          </a:p>
          <a:p>
            <a:r>
              <a:rPr lang="en-US" b="1" dirty="0"/>
              <a:t>Procedure:</a:t>
            </a:r>
          </a:p>
          <a:p>
            <a:r>
              <a:rPr lang="en-US" b="0" dirty="0"/>
              <a:t>1. Students look at the words individually</a:t>
            </a:r>
            <a:r>
              <a:rPr lang="en-US" b="0" baseline="0" dirty="0"/>
              <a:t> or with a partner and try to identify the missing letters.</a:t>
            </a:r>
          </a:p>
          <a:p>
            <a:r>
              <a:rPr lang="en-US" b="0" dirty="0"/>
              <a:t>2. Each vertical column of words</a:t>
            </a:r>
            <a:r>
              <a:rPr lang="en-US" b="0" baseline="0" dirty="0"/>
              <a:t> will create a single word in Spanish. Together, these create ‘</a:t>
            </a:r>
            <a:r>
              <a:rPr lang="en-GB" baseline="0" dirty="0"/>
              <a:t>las </a:t>
            </a:r>
            <a:r>
              <a:rPr lang="en-GB" baseline="0" dirty="0" err="1"/>
              <a:t>vacaciones</a:t>
            </a:r>
            <a:r>
              <a:rPr lang="en-GB" baseline="0" dirty="0"/>
              <a:t> de </a:t>
            </a:r>
            <a:r>
              <a:rPr lang="en-GB" baseline="0" dirty="0" err="1"/>
              <a:t>verano</a:t>
            </a:r>
            <a:r>
              <a:rPr lang="en-GB" baseline="0" dirty="0"/>
              <a:t>’, the context for the next activity. </a:t>
            </a:r>
          </a:p>
          <a:p>
            <a:r>
              <a:rPr lang="en-US" b="0" dirty="0"/>
              <a:t>3.</a:t>
            </a:r>
            <a:r>
              <a:rPr lang="en-GB" baseline="0" dirty="0"/>
              <a:t> Elicit the English translations of these words from students to ensure that they understand them. </a:t>
            </a:r>
          </a:p>
          <a:p>
            <a:endParaRPr lang="en-GB" baseline="0" dirty="0"/>
          </a:p>
          <a:p>
            <a:r>
              <a:rPr lang="en-GB" b="1" baseline="0" dirty="0"/>
              <a:t>Notes: </a:t>
            </a:r>
          </a:p>
          <a:p>
            <a:pPr marL="228600" indent="-228600">
              <a:buAutoNum type="arabicPeriod"/>
            </a:pPr>
            <a:r>
              <a:rPr lang="en-GB" b="0" baseline="0" dirty="0"/>
              <a:t>S</a:t>
            </a:r>
            <a:r>
              <a:rPr lang="en-GB" baseline="0" dirty="0"/>
              <a:t>ome words could be given upfront to support students here, if helpful.</a:t>
            </a:r>
          </a:p>
          <a:p>
            <a:pPr marL="228600" indent="-228600">
              <a:buAutoNum type="arabicPeriod"/>
            </a:pPr>
            <a:r>
              <a:rPr lang="en-GB" baseline="0" dirty="0"/>
              <a:t>Vocabulary here is taken from both Year 7 and Year 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Pictures from https://openmoji.org/ under a </a:t>
            </a:r>
            <a:r>
              <a:rPr lang="en-GB" sz="1200" b="0" i="0" kern="1200" dirty="0">
                <a:solidFill>
                  <a:schemeClr val="tx1"/>
                </a:solidFill>
                <a:effectLst/>
                <a:latin typeface="+mn-lt"/>
                <a:ea typeface="+mn-ea"/>
                <a:cs typeface="+mn-cs"/>
              </a:rPr>
              <a:t>CC BY-SA 4.0 license.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1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a:t>
            </a:r>
            <a:r>
              <a:rPr lang="en-US" b="0" i="0" dirty="0"/>
              <a:t> minutes </a:t>
            </a:r>
          </a:p>
          <a:p>
            <a:endParaRPr lang="en-US" b="1" dirty="0"/>
          </a:p>
          <a:p>
            <a:r>
              <a:rPr lang="en-US" b="1" dirty="0"/>
              <a:t>Aim: </a:t>
            </a:r>
            <a:r>
              <a:rPr lang="en-US" b="0" dirty="0"/>
              <a:t>to revisit Y7 and Y8</a:t>
            </a:r>
            <a:r>
              <a:rPr lang="en-US" b="0" baseline="0" dirty="0"/>
              <a:t> </a:t>
            </a:r>
            <a:r>
              <a:rPr lang="en-US" b="0" dirty="0"/>
              <a:t>vocabulary in</a:t>
            </a:r>
            <a:r>
              <a:rPr lang="en-US" b="0" baseline="0" dirty="0"/>
              <a:t> both receptive and productive modes of language use.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a:t>
            </a:r>
            <a:r>
              <a:rPr lang="en-GB" baseline="0" dirty="0"/>
              <a:t> either work by themselves or in pairs, matching up words with the corresponding picture (1 minute)</a:t>
            </a:r>
            <a:br>
              <a:rPr lang="en-GB" baseline="0" dirty="0"/>
            </a:br>
            <a:r>
              <a:rPr lang="en-GB" b="0"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work in pairs. One says a random letter and the other says the word in Spanish as fast as possible. Students take turns (2 minutes).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br>
              <a:rPr lang="en-GB" b="1" baseline="0" dirty="0">
                <a:sym typeface="Wingdings" panose="05000000000000000000" pitchFamily="2" charset="2"/>
              </a:rPr>
            </a:br>
            <a:r>
              <a:rPr lang="en-GB" b="0" baseline="0" dirty="0">
                <a:sym typeface="Wingdings" panose="05000000000000000000" pitchFamily="2" charset="2"/>
              </a:rPr>
              <a:t>Teachers could remind students to produce the articles with the nouns in the active recall phase.</a:t>
            </a:r>
            <a:endParaRPr lang="en-GB" b="1"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To increase the level of difficulty for a higher-ability group, students could pass steps 1-3 and go straight to step 4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Images free from clipart-library.com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32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a:t>
            </a:r>
            <a:r>
              <a:rPr lang="en-GB" dirty="0"/>
              <a:t> minutes</a:t>
            </a:r>
          </a:p>
          <a:p>
            <a:endParaRPr lang="en-GB" dirty="0"/>
          </a:p>
          <a:p>
            <a:r>
              <a:rPr lang="en-GB" b="1" dirty="0"/>
              <a:t>Aim</a:t>
            </a:r>
            <a:r>
              <a:rPr lang="en-GB" b="1"/>
              <a:t>: </a:t>
            </a:r>
            <a:r>
              <a:rPr lang="en-GB" b="0"/>
              <a:t>to recap the </a:t>
            </a:r>
            <a:r>
              <a:rPr lang="en-GB" b="0" dirty="0"/>
              <a:t>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a:t>
            </a:r>
            <a:r>
              <a:rPr lang="en-GB" b="0" dirty="0" err="1"/>
              <a:t>ar</a:t>
            </a:r>
            <a:r>
              <a:rPr lang="en-GB" b="0" dirty="0"/>
              <a:t> verbs in the </a:t>
            </a:r>
            <a:r>
              <a:rPr lang="en-GB" b="0" dirty="0" err="1"/>
              <a:t>preterite</a:t>
            </a:r>
            <a:r>
              <a:rPr lang="en-GB" b="0" dirty="0"/>
              <a:t> tense.</a:t>
            </a:r>
          </a:p>
          <a:p>
            <a:endParaRPr lang="en-GB" b="0" dirty="0"/>
          </a:p>
          <a:p>
            <a:r>
              <a:rPr lang="en-GB" b="1" dirty="0"/>
              <a:t>Procedure</a:t>
            </a:r>
            <a:r>
              <a:rPr lang="en-GB" b="1"/>
              <a:t>: </a:t>
            </a:r>
          </a:p>
          <a:p>
            <a:r>
              <a:rPr lang="en-GB" b="0"/>
              <a:t>1. Click </a:t>
            </a:r>
            <a:r>
              <a:rPr lang="en-GB" b="0" dirty="0"/>
              <a:t>to go through the rules for each verb ending</a:t>
            </a:r>
            <a:r>
              <a:rPr lang="en-GB" b="0"/>
              <a:t>. Gaps </a:t>
            </a:r>
            <a:r>
              <a:rPr lang="en-GB" b="0" dirty="0"/>
              <a:t>are left for teachers to elicit answers from students for the endings and translated sentences.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86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p>
          <a:p>
            <a:endParaRPr lang="en-US" b="1" dirty="0"/>
          </a:p>
          <a:p>
            <a:r>
              <a:rPr lang="en-US" b="1" dirty="0"/>
              <a:t>Aim: </a:t>
            </a:r>
            <a:r>
              <a:rPr lang="en-US" b="0" baseline="0" dirty="0"/>
              <a:t>to help students prepare for the productive elements of the next task by recapping Spanish question formation. Students often find it difficult to construct questions by translating from English prompts, as the translation is often not literal.</a:t>
            </a:r>
          </a:p>
          <a:p>
            <a:endParaRPr lang="en-US" b="0" baseline="0" dirty="0"/>
          </a:p>
          <a:p>
            <a:r>
              <a:rPr lang="en-US" b="1" dirty="0"/>
              <a:t>Procedure:</a:t>
            </a:r>
          </a:p>
          <a:p>
            <a:pPr marL="228600" indent="-228600">
              <a:buAutoNum type="arabicPeriod"/>
            </a:pPr>
            <a:r>
              <a:rPr lang="en-US" b="0" dirty="0"/>
              <a:t>Click to go through this</a:t>
            </a:r>
            <a:r>
              <a:rPr lang="en-US" b="0" baseline="0" dirty="0"/>
              <a:t> slide’s explanation and examples.</a:t>
            </a:r>
          </a:p>
          <a:p>
            <a:pPr marL="228600" indent="-228600">
              <a:buAutoNum type="arabicPeriod"/>
            </a:pPr>
            <a:r>
              <a:rPr lang="en-US" b="0" baseline="0" dirty="0"/>
              <a:t>Audio is provided to model the intonation (see note below).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636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1)</a:t>
            </a:r>
            <a:r>
              <a:rPr lang="en-US" b="1" dirty="0"/>
              <a:t> </a:t>
            </a:r>
            <a:r>
              <a:rPr lang="es-ES" b="0" dirty="0" err="1"/>
              <a:t>to</a:t>
            </a:r>
            <a:r>
              <a:rPr lang="es-ES" b="0" dirty="0"/>
              <a:t> </a:t>
            </a:r>
            <a:r>
              <a:rPr lang="es-ES" b="0" dirty="0" err="1"/>
              <a:t>consolidate</a:t>
            </a:r>
            <a:r>
              <a:rPr lang="es-ES" b="0" dirty="0"/>
              <a:t> </a:t>
            </a:r>
            <a:r>
              <a:rPr lang="es-ES" b="0" dirty="0" err="1"/>
              <a:t>understanding</a:t>
            </a:r>
            <a:r>
              <a:rPr lang="es-ES" b="0" dirty="0"/>
              <a:t> </a:t>
            </a:r>
            <a:r>
              <a:rPr lang="es-ES" b="0" dirty="0" err="1"/>
              <a:t>of</a:t>
            </a:r>
            <a:r>
              <a:rPr lang="es-ES" b="0" dirty="0"/>
              <a:t> </a:t>
            </a:r>
            <a:r>
              <a:rPr lang="es-ES" b="0" dirty="0" err="1"/>
              <a:t>the</a:t>
            </a:r>
            <a:r>
              <a:rPr lang="es-ES" b="0" dirty="0"/>
              <a:t> </a:t>
            </a:r>
            <a:r>
              <a:rPr lang="es-ES" b="0" dirty="0" err="1"/>
              <a:t>difference</a:t>
            </a:r>
            <a:r>
              <a:rPr lang="es-ES" b="0" dirty="0"/>
              <a:t> </a:t>
            </a:r>
            <a:r>
              <a:rPr lang="es-ES" b="0" dirty="0" err="1"/>
              <a:t>between</a:t>
            </a:r>
            <a:r>
              <a:rPr lang="es-ES" b="0" dirty="0"/>
              <a:t> 2rd </a:t>
            </a:r>
            <a:r>
              <a:rPr lang="es-ES" b="0" dirty="0" err="1"/>
              <a:t>person</a:t>
            </a:r>
            <a:r>
              <a:rPr lang="es-ES" b="0" dirty="0"/>
              <a:t> singular (-</a:t>
            </a:r>
            <a:r>
              <a:rPr lang="es-ES" b="0" dirty="0" err="1"/>
              <a:t>aste</a:t>
            </a:r>
            <a:r>
              <a:rPr lang="es-ES" b="0" dirty="0"/>
              <a:t>) and 3rd </a:t>
            </a:r>
            <a:r>
              <a:rPr lang="es-ES" b="0" dirty="0" err="1"/>
              <a:t>person</a:t>
            </a:r>
            <a:r>
              <a:rPr lang="es-ES" b="0" dirty="0"/>
              <a:t> singular </a:t>
            </a:r>
            <a:r>
              <a:rPr lang="es-ES" b="0" dirty="0" err="1"/>
              <a:t>of</a:t>
            </a:r>
            <a:r>
              <a:rPr lang="es-ES" b="0" dirty="0"/>
              <a:t> </a:t>
            </a:r>
            <a:r>
              <a:rPr lang="es-ES" b="0" dirty="0" err="1"/>
              <a:t>the</a:t>
            </a:r>
            <a:r>
              <a:rPr lang="es-ES" b="0" dirty="0"/>
              <a:t> </a:t>
            </a:r>
            <a:r>
              <a:rPr lang="es-ES" b="0" dirty="0" err="1"/>
              <a:t>preterite</a:t>
            </a:r>
            <a:r>
              <a:rPr lang="es-ES" b="0" dirty="0"/>
              <a:t> (-</a:t>
            </a:r>
            <a:r>
              <a:rPr lang="es-ES" b="0" dirty="0" err="1"/>
              <a:t>ó</a:t>
            </a:r>
            <a:r>
              <a:rPr lang="es-ES" b="0" dirty="0"/>
              <a:t>) </a:t>
            </a:r>
            <a:r>
              <a:rPr lang="es-ES" b="0" dirty="0" err="1"/>
              <a:t>through</a:t>
            </a:r>
            <a:r>
              <a:rPr lang="es-ES" b="0" dirty="0"/>
              <a:t> </a:t>
            </a:r>
            <a:r>
              <a:rPr lang="es-ES" b="0" dirty="0" err="1"/>
              <a:t>listening</a:t>
            </a:r>
            <a:r>
              <a:rPr lang="es-ES" b="0" dirty="0"/>
              <a:t>; 2) </a:t>
            </a:r>
            <a:r>
              <a:rPr lang="es-ES" b="0" dirty="0" err="1"/>
              <a:t>to</a:t>
            </a:r>
            <a:r>
              <a:rPr lang="es-ES" b="0" dirty="0"/>
              <a:t> </a:t>
            </a:r>
            <a:r>
              <a:rPr lang="es-ES" b="0" dirty="0" err="1"/>
              <a:t>focus</a:t>
            </a:r>
            <a:r>
              <a:rPr lang="es-ES" b="0" dirty="0"/>
              <a:t> </a:t>
            </a:r>
            <a:r>
              <a:rPr lang="es-ES" b="0" dirty="0" err="1"/>
              <a:t>on</a:t>
            </a:r>
            <a:r>
              <a:rPr lang="es-ES" b="0" dirty="0"/>
              <a:t> </a:t>
            </a:r>
            <a:r>
              <a:rPr lang="es-ES" b="0" dirty="0" err="1"/>
              <a:t>the</a:t>
            </a:r>
            <a:r>
              <a:rPr lang="es-ES" b="0" dirty="0"/>
              <a:t> position </a:t>
            </a:r>
            <a:r>
              <a:rPr lang="es-ES" b="0" dirty="0" err="1"/>
              <a:t>of</a:t>
            </a:r>
            <a:r>
              <a:rPr lang="es-ES" b="0" dirty="0"/>
              <a:t>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a:t>
            </a:r>
            <a:r>
              <a:rPr lang="es-ES" b="0" baseline="0" dirty="0" err="1"/>
              <a:t>of</a:t>
            </a:r>
            <a:r>
              <a:rPr lang="es-ES" b="0" baseline="0" dirty="0"/>
              <a:t>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228600" indent="-228600">
              <a:buAutoNum type="arabicPeriod"/>
            </a:pPr>
            <a:r>
              <a:rPr lang="en-US" b="0" baseline="0" dirty="0"/>
              <a:t>The activity could also be adapted for a higher level group by requiring full sentence translation in the final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Pictures from https://openmoji.org/ under a </a:t>
            </a:r>
            <a:r>
              <a:rPr lang="en-GB" sz="1200" b="0" i="0" kern="1200" dirty="0">
                <a:solidFill>
                  <a:schemeClr val="tx1"/>
                </a:solidFill>
                <a:effectLst/>
                <a:latin typeface="+mn-lt"/>
                <a:ea typeface="+mn-ea"/>
                <a:cs typeface="+mn-cs"/>
              </a:rPr>
              <a:t>CC BY-SA 4.0 license.</a:t>
            </a:r>
          </a:p>
          <a:p>
            <a:pPr marL="228600" indent="-228600">
              <a:buAutoNum type="arabicPeriod"/>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Visitó</a:t>
            </a:r>
            <a:r>
              <a:rPr lang="en-GB" sz="1200" b="0" i="0" u="none" strike="noStrike" kern="1200" cap="none" dirty="0">
                <a:solidFill>
                  <a:schemeClr val="tx1"/>
                </a:solidFill>
                <a:effectLst/>
                <a:latin typeface="+mn-lt"/>
                <a:ea typeface="Calibri"/>
                <a:cs typeface="Calibri"/>
                <a:sym typeface="Calibri"/>
              </a:rPr>
              <a:t> una ciudad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México?</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Compraste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algo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mercado</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Participó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muchas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actividades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Celebraste</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cumpleaños</a:t>
            </a:r>
            <a:r>
              <a:rPr lang="en-GB" sz="1200" b="0" i="0" u="none" strike="noStrike" kern="1200" cap="none" dirty="0">
                <a:solidFill>
                  <a:schemeClr val="tx1"/>
                </a:solidFill>
                <a:effectLst/>
                <a:latin typeface="+mn-lt"/>
                <a:ea typeface="Calibri"/>
                <a:cs typeface="Calibri"/>
                <a:sym typeface="Calibri"/>
              </a:rPr>
              <a:t> de Nadia</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julio</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Descansaste</a:t>
            </a:r>
            <a:r>
              <a:rPr lang="en-GB" sz="1200" b="0" i="0" u="none" strike="noStrike" kern="1200" cap="none" dirty="0">
                <a:solidFill>
                  <a:schemeClr val="tx1"/>
                </a:solidFill>
                <a:effectLst/>
                <a:latin typeface="+mn-lt"/>
                <a:ea typeface="Calibri"/>
                <a:cs typeface="Calibri"/>
                <a:sym typeface="Calibri"/>
              </a:rPr>
              <a:t> por las </a:t>
            </a:r>
            <a:r>
              <a:rPr lang="en-GB" sz="1200" b="0" i="0" u="none" strike="noStrike" kern="1200" cap="none" dirty="0" err="1">
                <a:solidFill>
                  <a:schemeClr val="tx1"/>
                </a:solidFill>
                <a:effectLst/>
                <a:latin typeface="+mn-lt"/>
                <a:ea typeface="Calibri"/>
                <a:cs typeface="Calibri"/>
                <a:sym typeface="Calibri"/>
              </a:rPr>
              <a:t>tardes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Llegaste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Encontró</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museo</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historia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Aprovechó</a:t>
            </a:r>
            <a:r>
              <a:rPr lang="en-GB" sz="1200" b="0" i="0" u="none" strike="noStrike" kern="1200" cap="none" dirty="0">
                <a:solidFill>
                  <a:schemeClr val="tx1"/>
                </a:solidFill>
                <a:effectLst/>
                <a:latin typeface="+mn-lt"/>
                <a:ea typeface="Calibri"/>
                <a:cs typeface="Calibri"/>
                <a:sym typeface="Calibri"/>
              </a:rPr>
              <a:t>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64936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consolidate understanding of –</a:t>
            </a:r>
            <a:r>
              <a:rPr lang="en-US" b="0" dirty="0" err="1"/>
              <a:t>ar</a:t>
            </a:r>
            <a:r>
              <a:rPr lang="en-US" b="0" dirty="0"/>
              <a:t> verbs in the </a:t>
            </a:r>
            <a:r>
              <a:rPr lang="en-US" b="0" dirty="0" err="1"/>
              <a:t>preterite</a:t>
            </a:r>
            <a:r>
              <a:rPr lang="en-US" b="0" baseline="0" dirty="0"/>
              <a:t> for all </a:t>
            </a:r>
            <a:r>
              <a:rPr lang="en-US" b="0"/>
              <a:t>singular persons.</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 in their books. They first read and the choose the verb in the correct form</a:t>
            </a:r>
            <a:r>
              <a:rPr lang="en-US" b="0" baseline="0" dirty="0"/>
              <a:t>, depending on the subject pronoun or name preceding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Check students’ answers. Audio is provided (click the speaker button between the two pictures) to allow for an optional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Use a </a:t>
            </a:r>
            <a:r>
              <a:rPr lang="en-US" b="0" dirty="0"/>
              <a:t>preferred method to check understanding of the text. This may include phrase by oral translation into English</a:t>
            </a:r>
            <a:r>
              <a:rPr lang="en-US" b="0" baseline="0" dirty="0"/>
              <a:t> or direct questions such as </a:t>
            </a:r>
            <a:r>
              <a:rPr lang="en-US" b="0" i="1" baseline="0" dirty="0"/>
              <a:t>1) Where did Hugo spend the holidays? 2) And Nadia? 3) What different things did Daniel and Lucía do? 4) What does Daniel say about his experience of the festival? 5) Why did Lucía cry?</a:t>
            </a:r>
            <a:endParaRPr lang="en-US" b="0"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Draw attention to two previously taught features: (1) the use of ‘para’ + infinitive  (‘para </a:t>
            </a:r>
            <a:r>
              <a:rPr lang="en-US" b="0" i="0" baseline="0" dirty="0" err="1"/>
              <a:t>visitar</a:t>
            </a:r>
            <a:r>
              <a:rPr lang="en-US" b="0" i="0" baseline="0" dirty="0"/>
              <a:t> a un primo’ and ‘para </a:t>
            </a:r>
            <a:r>
              <a:rPr lang="en-US" b="0" i="0" baseline="0" dirty="0" err="1"/>
              <a:t>ver</a:t>
            </a:r>
            <a:r>
              <a:rPr lang="en-US" b="0" i="0" baseline="0" dirty="0"/>
              <a:t> las vistas’); and (2) the way that pronouns are used in place of auxiliaries (‘</a:t>
            </a:r>
            <a:r>
              <a:rPr lang="en-US" b="0" i="0" baseline="0" dirty="0" err="1"/>
              <a:t>yo</a:t>
            </a:r>
            <a:r>
              <a:rPr lang="en-US" b="0" i="0" baseline="0" dirty="0"/>
              <a:t> no, pero Nadia </a:t>
            </a:r>
            <a:r>
              <a:rPr lang="en-US" b="0" i="0" baseline="0" dirty="0" err="1"/>
              <a:t>sí</a:t>
            </a:r>
            <a:r>
              <a:rPr lang="en-US" b="0" i="0" baseline="0" dirty="0"/>
              <a:t>’ for ‘I didn’t, but Nadia did’). Both of these will feature in later activities.</a:t>
            </a:r>
          </a:p>
          <a:p>
            <a:pPr marL="0" indent="0">
              <a:buNone/>
            </a:pPr>
            <a:endParaRPr lang="en-US" b="1" baseline="0" dirty="0"/>
          </a:p>
          <a:p>
            <a:pPr marL="0" indent="0">
              <a:buNone/>
            </a:pPr>
            <a:r>
              <a:rPr lang="en-US" b="1" baseline="0" dirty="0"/>
              <a:t>Notes: </a:t>
            </a:r>
          </a:p>
          <a:p>
            <a:pPr marL="0" indent="0">
              <a:buNone/>
            </a:pPr>
            <a:r>
              <a:rPr lang="en-US" b="0" baseline="0" dirty="0"/>
              <a:t>1. ‘Pasar un </a:t>
            </a:r>
            <a:r>
              <a:rPr lang="en-US" b="0" baseline="0" dirty="0" err="1"/>
              <a:t>buen</a:t>
            </a:r>
            <a:r>
              <a:rPr lang="en-US" b="0" baseline="0" dirty="0"/>
              <a:t> </a:t>
            </a:r>
            <a:r>
              <a:rPr lang="en-US" b="0" baseline="0" dirty="0" err="1"/>
              <a:t>día</a:t>
            </a:r>
            <a:r>
              <a:rPr lang="en-US" b="0" baseline="0" dirty="0"/>
              <a:t>’ will be new to students. They have so far seen pasar as ‘spend (time)’, so attention could be drawn to the non-literal translation ‘have a good day’.</a:t>
            </a:r>
          </a:p>
          <a:p>
            <a:pPr marL="0" indent="0">
              <a:buNone/>
            </a:pPr>
            <a:r>
              <a:rPr lang="en-US" b="0" baseline="0" dirty="0"/>
              <a:t>2. Images free to use from the following sources:</a:t>
            </a:r>
          </a:p>
          <a:p>
            <a:pPr marL="171450" indent="-171450">
              <a:buFont typeface="Arial" panose="020B0604020202020204" pitchFamily="34" charset="0"/>
              <a:buChar char="•"/>
            </a:pPr>
            <a:r>
              <a:rPr lang="en-US" b="0" baseline="0" dirty="0"/>
              <a:t>https://unsplash.com/photos/8KCquMrFEPg</a:t>
            </a:r>
          </a:p>
          <a:p>
            <a:pPr marL="171450" indent="-171450">
              <a:buFont typeface="Arial" panose="020B0604020202020204" pitchFamily="34" charset="0"/>
              <a:buChar char="•"/>
            </a:pPr>
            <a:r>
              <a:rPr lang="en-US" b="0" baseline="0" dirty="0"/>
              <a:t>https://es.wikipedia.org/wiki/Parque_natural_de_las_Pe%C3%B1as_de_Aya#/media/Archivo:Aiako_harria.jpg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807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 </a:t>
            </a:r>
            <a:r>
              <a:rPr lang="en-GB" b="1" dirty="0"/>
              <a:t>(either do this slide or the activity on the next slide)</a:t>
            </a:r>
            <a:endParaRPr lang="en-GB" b="0" dirty="0"/>
          </a:p>
          <a:p>
            <a:endParaRPr lang="en-GB" b="0" dirty="0"/>
          </a:p>
          <a:p>
            <a:r>
              <a:rPr lang="en-GB" b="1" dirty="0"/>
              <a:t>Aim</a:t>
            </a:r>
            <a:r>
              <a:rPr lang="en-GB" b="0" dirty="0"/>
              <a:t>: Scaffolded writing exercise using the same text as the previous two exercises.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 1 – scaffolded text completion   </a:t>
            </a:r>
          </a:p>
          <a:p>
            <a:endParaRPr lang="en-GB" b="0" dirty="0"/>
          </a:p>
          <a:p>
            <a:r>
              <a:rPr lang="en-GB" b="1" dirty="0"/>
              <a:t>Procedure: </a:t>
            </a:r>
            <a:endParaRPr lang="en-GB" b="0" dirty="0"/>
          </a:p>
          <a:p>
            <a:pPr marL="228600" indent="-228600">
              <a:buAutoNum type="arabicPeriod"/>
            </a:pPr>
            <a:r>
              <a:rPr lang="en-GB" b="0" dirty="0"/>
              <a:t>Students write 1-8 in their</a:t>
            </a:r>
            <a:r>
              <a:rPr lang="en-GB" b="0" baseline="0" dirty="0"/>
              <a:t> books.</a:t>
            </a:r>
            <a:endParaRPr lang="en-GB" b="0" dirty="0"/>
          </a:p>
          <a:p>
            <a:pPr marL="228600" indent="-228600">
              <a:buAutoNum type="arabicPeriod"/>
            </a:pPr>
            <a:r>
              <a:rPr lang="en-GB" b="0" dirty="0"/>
              <a:t>They</a:t>
            </a:r>
            <a:r>
              <a:rPr lang="en-GB" b="0" baseline="0" dirty="0"/>
              <a:t> will need to </a:t>
            </a:r>
            <a:r>
              <a:rPr lang="en-GB" b="0" dirty="0"/>
              <a:t>look at the English text and use the prompts in bold to fill in the missing words in the Spanish text on the right hand side. These include the target grammar features worked on this week, including subject pronouns and -</a:t>
            </a:r>
            <a:r>
              <a:rPr lang="en-GB" b="0" dirty="0" err="1"/>
              <a:t>ar</a:t>
            </a:r>
            <a:r>
              <a:rPr lang="en-GB" b="0" baseline="0" dirty="0"/>
              <a:t> verbs in the </a:t>
            </a:r>
            <a:r>
              <a:rPr lang="en-GB" b="0" baseline="0" dirty="0" err="1"/>
              <a:t>preterite</a:t>
            </a:r>
            <a:r>
              <a:rPr lang="en-GB" b="0" baseline="0" dirty="0"/>
              <a:t>, as well as vocabulary.</a:t>
            </a:r>
            <a:endParaRPr lang="en-GB" b="0" dirty="0"/>
          </a:p>
          <a:p>
            <a:pPr marL="228600" indent="-228600">
              <a:buAutoNum type="arabicPeriod"/>
            </a:pPr>
            <a:r>
              <a:rPr lang="en-GB" b="0" dirty="0"/>
              <a:t>Click to show the missing Spanish words one by one.</a:t>
            </a:r>
          </a:p>
          <a:p>
            <a:pPr marL="0" indent="0">
              <a:buNone/>
            </a:pPr>
            <a:endParaRPr lang="en-GB" b="0" dirty="0"/>
          </a:p>
          <a:p>
            <a:pPr marL="0" indent="0">
              <a:buNone/>
            </a:pPr>
            <a:r>
              <a:rPr lang="en-GB" b="1" dirty="0"/>
              <a:t>Note:</a:t>
            </a:r>
          </a:p>
          <a:p>
            <a:pPr marL="0" indent="0">
              <a:buNone/>
            </a:pPr>
            <a:r>
              <a:rPr lang="en-US" b="0" baseline="0" dirty="0"/>
              <a:t>Image free to use from the following source:</a:t>
            </a:r>
          </a:p>
          <a:p>
            <a:pPr marL="171450" indent="-171450">
              <a:buFont typeface="Arial" panose="020B0604020202020204" pitchFamily="34" charset="0"/>
              <a:buChar char="•"/>
            </a:pPr>
            <a:r>
              <a:rPr lang="en-US" b="0" baseline="0" dirty="0"/>
              <a:t>https://unsplash.com/photos/8KCquMrFEPg</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719069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 2 – </a:t>
            </a:r>
            <a:r>
              <a:rPr lang="en-US" b="1" baseline="0" dirty="0"/>
              <a:t>translation of a passage of the text</a:t>
            </a:r>
            <a:endParaRPr lang="en-US" b="1" dirty="0"/>
          </a:p>
          <a:p>
            <a:r>
              <a:rPr lang="en-US" b="0" dirty="0"/>
              <a:t>The Spanish translation of each line of the text</a:t>
            </a:r>
            <a:r>
              <a:rPr lang="en-US" b="0" baseline="0" dirty="0"/>
              <a:t> </a:t>
            </a:r>
            <a:r>
              <a:rPr lang="en-US" b="0" dirty="0"/>
              <a:t>is revealed</a:t>
            </a:r>
            <a:r>
              <a:rPr lang="en-US" b="0" baseline="0" dirty="0"/>
              <a:t> on a mouse click.</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6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7</a:t>
            </a:r>
            <a:r>
              <a:rPr lang="en-GB" sz="1200" b="1" kern="1200" noProof="0" dirty="0">
                <a:solidFill>
                  <a:schemeClr val="tx1"/>
                </a:solidFill>
                <a:effectLst/>
                <a:latin typeface="+mn-lt"/>
                <a:ea typeface="+mn-ea"/>
                <a:cs typeface="+mn-cs"/>
              </a:rPr>
              <a:t>-</a:t>
            </a:r>
            <a:r>
              <a:rPr lang="en-GB" sz="1200" b="0" kern="1200" noProof="0" dirty="0">
                <a:solidFill>
                  <a:schemeClr val="tx1"/>
                </a:solidFill>
                <a:effectLst/>
                <a:latin typeface="+mn-lt"/>
                <a:ea typeface="+mn-ea"/>
                <a:cs typeface="+mn-cs"/>
              </a:rPr>
              <a:t>8 minutes (or spend longer on this activity and omit the next activity)</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endParaRPr lang="en-GB" noProof="0" dirty="0"/>
          </a:p>
          <a:p>
            <a:pPr marL="0" indent="0">
              <a:buNone/>
            </a:pPr>
            <a:r>
              <a:rPr lang="en-GB" b="1" noProof="0" dirty="0"/>
              <a:t>Procedure:</a:t>
            </a:r>
            <a:br>
              <a:rPr lang="en-GB" noProof="0" dirty="0"/>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8 sections with a pause just after the words 1-7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a:t>
            </a:r>
            <a:r>
              <a:rPr lang="en-GB" sz="1200" kern="1200" dirty="0">
                <a:solidFill>
                  <a:schemeClr val="tx1"/>
                </a:solidFill>
                <a:effectLst/>
                <a:latin typeface="+mn-lt"/>
                <a:ea typeface="+mn-ea"/>
                <a:cs typeface="+mn-cs"/>
              </a:rPr>
              <a:t> (identifying</a:t>
            </a:r>
            <a:r>
              <a:rPr lang="en-GB" sz="1200" kern="1200" baseline="0" dirty="0">
                <a:solidFill>
                  <a:schemeClr val="tx1"/>
                </a:solidFill>
                <a:effectLst/>
                <a:latin typeface="+mn-lt"/>
                <a:ea typeface="+mn-ea"/>
                <a:cs typeface="+mn-cs"/>
              </a:rPr>
              <a:t> boundaries between words)</a:t>
            </a:r>
            <a:r>
              <a:rPr lang="x-none" sz="1200" kern="1200" dirty="0">
                <a:solidFill>
                  <a:schemeClr val="tx1"/>
                </a:solidFill>
                <a:effectLst/>
                <a:latin typeface="+mn-lt"/>
                <a:ea typeface="+mn-ea"/>
                <a:cs typeface="+mn-cs"/>
              </a:rPr>
              <a:t>,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Students will need to think about the</a:t>
            </a:r>
            <a:r>
              <a:rPr lang="en-GB" sz="1200" kern="1200" baseline="0" dirty="0">
                <a:solidFill>
                  <a:schemeClr val="tx1"/>
                </a:solidFill>
                <a:effectLst/>
                <a:latin typeface="+mn-lt"/>
                <a:ea typeface="+mn-ea"/>
                <a:cs typeface="+mn-cs"/>
              </a:rPr>
              <a:t> kinds of words</a:t>
            </a:r>
            <a:r>
              <a:rPr lang="en-GB" sz="1200" kern="1200" dirty="0">
                <a:solidFill>
                  <a:schemeClr val="tx1"/>
                </a:solidFill>
                <a:effectLst/>
                <a:latin typeface="+mn-lt"/>
                <a:ea typeface="+mn-ea"/>
                <a:cs typeface="+mn-cs"/>
              </a:rPr>
              <a:t> 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depending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where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in </a:t>
            </a:r>
            <a:r>
              <a:rPr lang="es-ES" sz="1200" kern="1200" baseline="0" dirty="0" err="1">
                <a:solidFill>
                  <a:schemeClr val="tx1"/>
                </a:solidFill>
                <a:effectLst/>
                <a:latin typeface="+mn-lt"/>
                <a:ea typeface="+mn-ea"/>
                <a:cs typeface="+mn-cs"/>
              </a:rPr>
              <a:t>bold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below</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those</a:t>
            </a:r>
            <a:r>
              <a:rPr lang="es-ES" sz="1200" kern="1200" baseline="0" dirty="0">
                <a:solidFill>
                  <a:schemeClr val="tx1"/>
                </a:solidFill>
                <a:effectLst/>
                <a:latin typeface="+mn-lt"/>
                <a:ea typeface="+mn-ea"/>
                <a:cs typeface="+mn-cs"/>
              </a:rPr>
              <a:t> after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indent="0">
              <a:buFontTx/>
              <a:buNone/>
            </a:pPr>
            <a:r>
              <a:rPr lang="en-GB" sz="1200" kern="1200" baseline="0" dirty="0">
                <a:solidFill>
                  <a:schemeClr val="tx1"/>
                </a:solidFill>
                <a:effectLst/>
                <a:latin typeface="+mn-lt"/>
                <a:ea typeface="+mn-ea"/>
                <a:cs typeface="+mn-cs"/>
              </a:rPr>
              <a:t>I: </a:t>
            </a:r>
            <a:r>
              <a:rPr lang="es-ES_tradnl" sz="1200" dirty="0">
                <a:solidFill>
                  <a:srgbClr val="002060"/>
                </a:solidFill>
              </a:rPr>
              <a:t>¡Hola Hugo! ¿Tú </a:t>
            </a:r>
            <a:r>
              <a:rPr lang="es-ES_tradnl" sz="1200" b="1" dirty="0">
                <a:solidFill>
                  <a:srgbClr val="002060"/>
                </a:solidFill>
              </a:rPr>
              <a:t>viajaste</a:t>
            </a:r>
            <a:r>
              <a:rPr lang="es-ES_tradnl" sz="1200" dirty="0">
                <a:solidFill>
                  <a:srgbClr val="115076"/>
                </a:solidFill>
              </a:rPr>
              <a:t>…. </a:t>
            </a:r>
            <a:r>
              <a:rPr lang="es-ES_tradnl" sz="1200" i="1" dirty="0">
                <a:solidFill>
                  <a:srgbClr val="115076"/>
                </a:solidFill>
              </a:rPr>
              <a:t>[a</a:t>
            </a:r>
            <a:r>
              <a:rPr lang="es-ES_tradnl" sz="1200" i="1" baseline="0" dirty="0">
                <a:solidFill>
                  <a:srgbClr val="115076"/>
                </a:solidFill>
              </a:rPr>
              <a:t> + </a:t>
            </a:r>
            <a:r>
              <a:rPr lang="es-ES_tradnl" sz="1200" i="1" dirty="0" err="1">
                <a:solidFill>
                  <a:srgbClr val="115076"/>
                </a:solidFill>
              </a:rPr>
              <a:t>name</a:t>
            </a:r>
            <a:r>
              <a:rPr lang="es-ES_tradnl" sz="1200" i="1" dirty="0">
                <a:solidFill>
                  <a:srgbClr val="115076"/>
                </a:solidFill>
              </a:rPr>
              <a:t> </a:t>
            </a:r>
            <a:r>
              <a:rPr lang="es-ES_tradnl" sz="1200" i="1" dirty="0" err="1">
                <a:solidFill>
                  <a:srgbClr val="115076"/>
                </a:solidFill>
              </a:rPr>
              <a:t>of</a:t>
            </a:r>
            <a:r>
              <a:rPr lang="es-ES_tradnl" sz="1200" i="1" dirty="0">
                <a:solidFill>
                  <a:srgbClr val="115076"/>
                </a:solidFill>
              </a:rPr>
              <a:t> a</a:t>
            </a:r>
            <a:r>
              <a:rPr lang="es-ES_tradnl" sz="1200" i="1" baseline="0" dirty="0">
                <a:solidFill>
                  <a:srgbClr val="115076"/>
                </a:solidFill>
              </a:rPr>
              <a:t> </a:t>
            </a:r>
            <a:r>
              <a:rPr lang="es-ES_tradnl" sz="1200" i="1" baseline="0" dirty="0" err="1">
                <a:solidFill>
                  <a:srgbClr val="115076"/>
                </a:solidFill>
              </a:rPr>
              <a:t>city</a:t>
            </a:r>
            <a:r>
              <a:rPr lang="es-ES_tradnl" sz="1200" i="1" baseline="0" dirty="0">
                <a:solidFill>
                  <a:srgbClr val="115076"/>
                </a:solidFill>
              </a:rPr>
              <a:t>, región </a:t>
            </a:r>
            <a:r>
              <a:rPr lang="es-ES_tradnl" sz="1200" i="1" baseline="0" dirty="0" err="1">
                <a:solidFill>
                  <a:srgbClr val="115076"/>
                </a:solidFill>
              </a:rPr>
              <a:t>or</a:t>
            </a:r>
            <a:r>
              <a:rPr lang="es-ES_tradnl" sz="1200" i="1" baseline="0" dirty="0">
                <a:solidFill>
                  <a:srgbClr val="115076"/>
                </a:solidFill>
              </a:rPr>
              <a:t> country; </a:t>
            </a:r>
            <a:r>
              <a:rPr lang="es-ES_tradnl" sz="1200" i="1" baseline="0" dirty="0" err="1">
                <a:solidFill>
                  <a:srgbClr val="115076"/>
                </a:solidFill>
              </a:rPr>
              <a:t>feminine</a:t>
            </a:r>
            <a:r>
              <a:rPr lang="es-ES_tradnl" sz="1200" i="1" baseline="0" dirty="0">
                <a:solidFill>
                  <a:srgbClr val="115076"/>
                </a:solidFill>
              </a:rPr>
              <a:t> </a:t>
            </a:r>
            <a:r>
              <a:rPr lang="es-ES_tradnl" sz="1200" i="1" baseline="0" dirty="0" err="1">
                <a:solidFill>
                  <a:srgbClr val="115076"/>
                </a:solidFill>
              </a:rPr>
              <a:t>noun</a:t>
            </a:r>
            <a:r>
              <a:rPr lang="es-ES_tradnl" sz="1200" i="1" baseline="0" dirty="0">
                <a:solidFill>
                  <a:srgbClr val="115076"/>
                </a:solidFill>
              </a:rPr>
              <a:t> – a la costa, a las montañas; ‘al’ + singular </a:t>
            </a:r>
            <a:r>
              <a:rPr lang="es-ES_tradnl" sz="1200" i="1" baseline="0" dirty="0" err="1">
                <a:solidFill>
                  <a:srgbClr val="115076"/>
                </a:solidFill>
              </a:rPr>
              <a:t>masculine</a:t>
            </a:r>
            <a:r>
              <a:rPr lang="es-ES_tradnl" sz="1200" i="1" baseline="0" dirty="0">
                <a:solidFill>
                  <a:srgbClr val="115076"/>
                </a:solidFill>
              </a:rPr>
              <a:t> </a:t>
            </a:r>
            <a:r>
              <a:rPr lang="es-ES_tradnl" sz="1200" i="1" baseline="0" dirty="0" err="1">
                <a:solidFill>
                  <a:srgbClr val="115076"/>
                </a:solidFill>
              </a:rPr>
              <a:t>noun</a:t>
            </a:r>
            <a:r>
              <a:rPr lang="es-ES_tradnl" sz="1200" i="1" baseline="0" dirty="0">
                <a:solidFill>
                  <a:srgbClr val="115076"/>
                </a:solidFill>
              </a:rPr>
              <a:t>; time </a:t>
            </a:r>
            <a:r>
              <a:rPr lang="es-ES_tradnl" sz="1200" i="1" baseline="0" dirty="0" err="1">
                <a:solidFill>
                  <a:srgbClr val="115076"/>
                </a:solidFill>
              </a:rPr>
              <a:t>markers</a:t>
            </a:r>
            <a:r>
              <a:rPr lang="es-ES_tradnl" sz="1200" i="1" baseline="0" dirty="0">
                <a:solidFill>
                  <a:srgbClr val="115076"/>
                </a:solidFill>
              </a:rPr>
              <a:t> – </a:t>
            </a:r>
            <a:r>
              <a:rPr lang="es-ES_tradnl" sz="1200" i="1" baseline="0" dirty="0" err="1">
                <a:solidFill>
                  <a:srgbClr val="115076"/>
                </a:solidFill>
              </a:rPr>
              <a:t>e.g</a:t>
            </a:r>
            <a:r>
              <a:rPr lang="es-ES_tradnl" sz="1200" i="1" baseline="0" dirty="0">
                <a:solidFill>
                  <a:srgbClr val="115076"/>
                </a:solidFill>
              </a:rPr>
              <a:t>. en julio, en agosto]</a:t>
            </a:r>
            <a:endParaRPr lang="es-ES_tradnl" sz="1200" i="1" dirty="0">
              <a:solidFill>
                <a:srgbClr val="115076"/>
              </a:solidFill>
            </a:endParaRPr>
          </a:p>
          <a:p>
            <a:pPr>
              <a:lnSpc>
                <a:spcPct val="120000"/>
              </a:lnSpc>
            </a:pPr>
            <a:r>
              <a:rPr lang="es-ES_tradnl" sz="1200" dirty="0">
                <a:solidFill>
                  <a:srgbClr val="115076"/>
                </a:solidFill>
              </a:rPr>
              <a:t>II: … </a:t>
            </a:r>
            <a:r>
              <a:rPr lang="es-ES_tradnl" sz="1200" dirty="0">
                <a:solidFill>
                  <a:srgbClr val="002060"/>
                </a:solidFill>
              </a:rPr>
              <a:t>el verano pasado? Yo no, pero Nadia sí. Ella viajó</a:t>
            </a:r>
            <a:r>
              <a:rPr lang="es-ES_tradnl" sz="1200" b="1" dirty="0">
                <a:solidFill>
                  <a:srgbClr val="002060"/>
                </a:solidFill>
              </a:rPr>
              <a:t> </a:t>
            </a:r>
            <a:r>
              <a:rPr lang="es-ES_tradnl" sz="1200" dirty="0">
                <a:solidFill>
                  <a:srgbClr val="002060"/>
                </a:solidFill>
              </a:rPr>
              <a:t>a Inglaterra </a:t>
            </a:r>
            <a:r>
              <a:rPr lang="es-ES_tradnl" sz="1200" b="1" dirty="0">
                <a:solidFill>
                  <a:srgbClr val="002060"/>
                </a:solidFill>
              </a:rPr>
              <a:t>para</a:t>
            </a:r>
            <a:r>
              <a:rPr lang="es-ES_tradnl" sz="1200" dirty="0">
                <a:solidFill>
                  <a:srgbClr val="002060"/>
                </a:solidFill>
              </a:rPr>
              <a:t> </a:t>
            </a:r>
            <a:r>
              <a:rPr lang="es-ES_tradnl" sz="1200" dirty="0">
                <a:solidFill>
                  <a:srgbClr val="115076"/>
                </a:solidFill>
              </a:rPr>
              <a:t>… </a:t>
            </a:r>
            <a:r>
              <a:rPr lang="es-ES_tradnl" sz="1200" i="1" dirty="0">
                <a:solidFill>
                  <a:srgbClr val="115076"/>
                </a:solidFill>
              </a:rPr>
              <a:t>[</a:t>
            </a:r>
            <a:r>
              <a:rPr lang="es-ES_tradnl" sz="1200" i="1" dirty="0" err="1">
                <a:solidFill>
                  <a:srgbClr val="115076"/>
                </a:solidFill>
              </a:rPr>
              <a:t>any</a:t>
            </a:r>
            <a:r>
              <a:rPr lang="es-ES_tradnl" sz="1200" i="1" dirty="0">
                <a:solidFill>
                  <a:srgbClr val="115076"/>
                </a:solidFill>
              </a:rPr>
              <a:t> </a:t>
            </a:r>
            <a:r>
              <a:rPr lang="es-ES_tradnl" sz="1200" i="1" dirty="0" err="1">
                <a:solidFill>
                  <a:srgbClr val="115076"/>
                </a:solidFill>
              </a:rPr>
              <a:t>infinitive</a:t>
            </a:r>
            <a:r>
              <a:rPr lang="es-ES_tradnl" sz="1200" i="1" baseline="0" dirty="0">
                <a:solidFill>
                  <a:srgbClr val="115076"/>
                </a:solidFill>
              </a:rPr>
              <a:t> </a:t>
            </a:r>
            <a:r>
              <a:rPr lang="es-ES_tradnl" sz="1200" i="1" baseline="0" dirty="0" err="1">
                <a:solidFill>
                  <a:srgbClr val="115076"/>
                </a:solidFill>
              </a:rPr>
              <a:t>that</a:t>
            </a:r>
            <a:r>
              <a:rPr lang="es-ES_tradnl" sz="1200" i="1" baseline="0" dirty="0">
                <a:solidFill>
                  <a:srgbClr val="115076"/>
                </a:solidFill>
              </a:rPr>
              <a:t> </a:t>
            </a:r>
            <a:r>
              <a:rPr lang="es-ES_tradnl" sz="1200" i="1" baseline="0" dirty="0" err="1">
                <a:solidFill>
                  <a:srgbClr val="115076"/>
                </a:solidFill>
              </a:rPr>
              <a:t>works</a:t>
            </a:r>
            <a:r>
              <a:rPr lang="es-ES_tradnl" sz="1200" i="1" baseline="0" dirty="0">
                <a:solidFill>
                  <a:srgbClr val="115076"/>
                </a:solidFill>
              </a:rPr>
              <a:t> in </a:t>
            </a:r>
            <a:r>
              <a:rPr lang="es-ES_tradnl" sz="1200" i="1" baseline="0" dirty="0" err="1">
                <a:solidFill>
                  <a:srgbClr val="115076"/>
                </a:solidFill>
              </a:rPr>
              <a:t>context</a:t>
            </a:r>
            <a:r>
              <a:rPr lang="es-ES_tradnl" sz="1200" i="1" baseline="0" dirty="0">
                <a:solidFill>
                  <a:srgbClr val="115076"/>
                </a:solidFill>
              </a:rPr>
              <a:t>, </a:t>
            </a:r>
            <a:r>
              <a:rPr lang="es-ES_tradnl" sz="1200" i="1" baseline="0" dirty="0" err="1">
                <a:solidFill>
                  <a:srgbClr val="115076"/>
                </a:solidFill>
              </a:rPr>
              <a:t>e.g</a:t>
            </a:r>
            <a:r>
              <a:rPr lang="es-ES_tradnl" sz="1200" i="1" baseline="0" dirty="0">
                <a:solidFill>
                  <a:srgbClr val="115076"/>
                </a:solidFill>
              </a:rPr>
              <a:t>, ver un partido de fútbol, conocer el país, pasar tiempo con una amiga, aprender inglés]</a:t>
            </a:r>
            <a:endParaRPr lang="es-ES_tradnl" sz="1200" i="1" dirty="0">
              <a:solidFill>
                <a:srgbClr val="115076"/>
              </a:solidFill>
            </a:endParaRPr>
          </a:p>
          <a:p>
            <a:pPr marL="0" indent="0">
              <a:buFontTx/>
              <a:buNone/>
            </a:pPr>
            <a:r>
              <a:rPr lang="es-ES_tradnl" sz="1200" dirty="0">
                <a:solidFill>
                  <a:srgbClr val="115076"/>
                </a:solidFill>
              </a:rPr>
              <a:t>III: …</a:t>
            </a:r>
            <a:r>
              <a:rPr lang="es-ES_tradnl" sz="1200" dirty="0">
                <a:solidFill>
                  <a:srgbClr val="002060"/>
                </a:solidFill>
              </a:rPr>
              <a:t>visitar a un primo mientras que </a:t>
            </a:r>
            <a:r>
              <a:rPr lang="es-ES_tradnl" sz="1200" b="1" dirty="0">
                <a:solidFill>
                  <a:srgbClr val="002060"/>
                </a:solidFill>
              </a:rPr>
              <a:t>yo....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1st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preterite</a:t>
            </a:r>
            <a:r>
              <a:rPr lang="es-ES_tradnl" sz="1200" b="0" i="1" baseline="0" dirty="0">
                <a:solidFill>
                  <a:srgbClr val="002060"/>
                </a:solidFill>
              </a:rPr>
              <a:t>]</a:t>
            </a:r>
            <a:endParaRPr lang="es-ES_tradnl" sz="1200" b="1"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dirty="0">
                <a:solidFill>
                  <a:srgbClr val="115076"/>
                </a:solidFill>
                <a:latin typeface="Century Gothic" panose="020F0302020204030204"/>
              </a:rPr>
              <a:t>IV: … </a:t>
            </a:r>
            <a:r>
              <a:rPr lang="es-ES_tradnl" sz="1200" dirty="0">
                <a:solidFill>
                  <a:srgbClr val="002060"/>
                </a:solidFill>
              </a:rPr>
              <a:t>pasé</a:t>
            </a:r>
            <a:r>
              <a:rPr lang="es-ES_tradnl" sz="1200" b="1" dirty="0">
                <a:solidFill>
                  <a:srgbClr val="002060"/>
                </a:solidFill>
              </a:rPr>
              <a:t> </a:t>
            </a:r>
            <a:r>
              <a:rPr lang="es-ES_tradnl" sz="1200" dirty="0">
                <a:solidFill>
                  <a:srgbClr val="002060"/>
                </a:solidFill>
              </a:rPr>
              <a:t>las vacaciones aquí en San Sebastián en la playa de La Concha.  ¿Y tú? ¿Quedaste</a:t>
            </a:r>
            <a:r>
              <a:rPr lang="es-ES_tradnl" sz="1200" b="1" dirty="0">
                <a:solidFill>
                  <a:srgbClr val="002060"/>
                </a:solidFill>
              </a:rPr>
              <a:t> </a:t>
            </a:r>
            <a:r>
              <a:rPr lang="es-ES_tradnl" sz="1200" dirty="0">
                <a:solidFill>
                  <a:srgbClr val="002060"/>
                </a:solidFill>
              </a:rPr>
              <a:t>con otros amigos? ¡Sí, pero sin Lucía! </a:t>
            </a:r>
            <a:r>
              <a:rPr lang="es-ES_tradnl" sz="1200" b="1" dirty="0">
                <a:solidFill>
                  <a:srgbClr val="002060"/>
                </a:solidFill>
              </a:rPr>
              <a:t>Ella…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3rd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preterite</a:t>
            </a:r>
            <a:r>
              <a:rPr lang="es-ES_tradnl" sz="1200" b="0" i="1" baseline="0" dirty="0">
                <a:solidFill>
                  <a:srgbClr val="002060"/>
                </a:solidFill>
              </a:rPr>
              <a:t>]</a:t>
            </a:r>
            <a:endParaRPr lang="es-ES_tradnl" sz="1200" b="1" dirty="0">
              <a:solidFill>
                <a:srgbClr val="002060"/>
              </a:solidFill>
            </a:endParaRPr>
          </a:p>
          <a:p>
            <a:pPr>
              <a:lnSpc>
                <a:spcPct val="120000"/>
              </a:lnSpc>
            </a:pPr>
            <a:r>
              <a:rPr lang="es-ES_tradnl" sz="1200" dirty="0">
                <a:solidFill>
                  <a:srgbClr val="115076"/>
                </a:solidFill>
                <a:latin typeface="Century Gothic" panose="020F0302020204030204"/>
              </a:rPr>
              <a:t>V: … </a:t>
            </a:r>
            <a:r>
              <a:rPr lang="es-ES_tradnl" sz="1200" dirty="0">
                <a:solidFill>
                  <a:srgbClr val="002060"/>
                </a:solidFill>
              </a:rPr>
              <a:t>caminó en las montañas cerca de la frontera con Francia para ver las vistas preciosas. Yo participé</a:t>
            </a:r>
            <a:r>
              <a:rPr lang="es-ES_tradnl" sz="1200" b="1" dirty="0">
                <a:solidFill>
                  <a:srgbClr val="002060"/>
                </a:solidFill>
              </a:rPr>
              <a:t> en</a:t>
            </a:r>
            <a:r>
              <a:rPr lang="es-ES_tradnl" sz="1200" b="0" dirty="0">
                <a:solidFill>
                  <a:srgbClr val="002060"/>
                </a:solidFill>
              </a:rPr>
              <a:t>… </a:t>
            </a:r>
            <a:r>
              <a:rPr lang="es-ES_tradnl" sz="1200" b="0" i="1" dirty="0">
                <a:solidFill>
                  <a:srgbClr val="002060"/>
                </a:solidFill>
              </a:rPr>
              <a:t>[</a:t>
            </a:r>
            <a:r>
              <a:rPr lang="es-ES_tradnl" sz="1200" b="0" i="1" dirty="0" err="1">
                <a:solidFill>
                  <a:srgbClr val="002060"/>
                </a:solidFill>
              </a:rPr>
              <a:t>e.g</a:t>
            </a:r>
            <a:r>
              <a:rPr lang="es-ES_tradnl" sz="1200" b="0" i="1" dirty="0">
                <a:solidFill>
                  <a:srgbClr val="002060"/>
                </a:solidFill>
              </a:rPr>
              <a:t>., una</a:t>
            </a:r>
            <a:r>
              <a:rPr lang="es-ES_tradnl" sz="1200" b="0" i="1" baseline="0" dirty="0">
                <a:solidFill>
                  <a:srgbClr val="002060"/>
                </a:solidFill>
              </a:rPr>
              <a:t> clase, un concierto, un partido, un baile]</a:t>
            </a:r>
            <a:endParaRPr lang="es-ES_tradnl" sz="1200" b="0" dirty="0">
              <a:solidFill>
                <a:srgbClr val="002060"/>
              </a:solidFill>
            </a:endParaRPr>
          </a:p>
          <a:p>
            <a:pPr>
              <a:lnSpc>
                <a:spcPct val="120000"/>
              </a:lnSpc>
            </a:pPr>
            <a:r>
              <a:rPr lang="es-ES_tradnl" sz="1200" dirty="0">
                <a:solidFill>
                  <a:srgbClr val="115076"/>
                </a:solidFill>
                <a:latin typeface="Century Gothic" panose="020F0302020204030204"/>
              </a:rPr>
              <a:t>VI: … </a:t>
            </a:r>
            <a:r>
              <a:rPr lang="es-ES_tradnl" sz="1200" dirty="0">
                <a:solidFill>
                  <a:srgbClr val="002060"/>
                </a:solidFill>
              </a:rPr>
              <a:t>un festival de música en Vitoria con Pablo y Alba. ¿De verdad? ¿Tú cantaste</a:t>
            </a:r>
            <a:r>
              <a:rPr lang="es-ES_tradnl" sz="1200" b="1" dirty="0">
                <a:solidFill>
                  <a:srgbClr val="002060"/>
                </a:solidFill>
              </a:rPr>
              <a:t> </a:t>
            </a:r>
            <a:r>
              <a:rPr lang="es-ES_tradnl" sz="1200" dirty="0">
                <a:solidFill>
                  <a:srgbClr val="002060"/>
                </a:solidFill>
              </a:rPr>
              <a:t>en el festival? Ja, ja, ja. No, solo fui </a:t>
            </a:r>
            <a:r>
              <a:rPr lang="es-ES_tradnl" sz="1200" b="1" dirty="0">
                <a:solidFill>
                  <a:srgbClr val="002060"/>
                </a:solidFill>
              </a:rPr>
              <a:t>para… </a:t>
            </a:r>
            <a:r>
              <a:rPr lang="es-ES_tradnl" sz="1200" b="0" i="1" dirty="0">
                <a:solidFill>
                  <a:srgbClr val="002060"/>
                </a:solidFill>
              </a:rPr>
              <a:t>[</a:t>
            </a:r>
            <a:r>
              <a:rPr lang="es-ES_tradnl" sz="1200" i="1" dirty="0" err="1">
                <a:solidFill>
                  <a:srgbClr val="115076"/>
                </a:solidFill>
              </a:rPr>
              <a:t>any</a:t>
            </a:r>
            <a:r>
              <a:rPr lang="es-ES_tradnl" sz="1200" i="1" dirty="0">
                <a:solidFill>
                  <a:srgbClr val="115076"/>
                </a:solidFill>
              </a:rPr>
              <a:t> </a:t>
            </a:r>
            <a:r>
              <a:rPr lang="es-ES_tradnl" sz="1200" i="1" dirty="0" err="1">
                <a:solidFill>
                  <a:srgbClr val="115076"/>
                </a:solidFill>
              </a:rPr>
              <a:t>infinitive</a:t>
            </a:r>
            <a:r>
              <a:rPr lang="es-ES_tradnl" sz="1200" i="1" baseline="0" dirty="0">
                <a:solidFill>
                  <a:srgbClr val="115076"/>
                </a:solidFill>
              </a:rPr>
              <a:t> </a:t>
            </a:r>
            <a:r>
              <a:rPr lang="es-ES_tradnl" sz="1200" i="1" baseline="0" dirty="0" err="1">
                <a:solidFill>
                  <a:srgbClr val="115076"/>
                </a:solidFill>
              </a:rPr>
              <a:t>that</a:t>
            </a:r>
            <a:r>
              <a:rPr lang="es-ES_tradnl" sz="1200" i="1" baseline="0" dirty="0">
                <a:solidFill>
                  <a:srgbClr val="115076"/>
                </a:solidFill>
              </a:rPr>
              <a:t> </a:t>
            </a:r>
            <a:r>
              <a:rPr lang="es-ES_tradnl" sz="1200" i="1" baseline="0" dirty="0" err="1">
                <a:solidFill>
                  <a:srgbClr val="115076"/>
                </a:solidFill>
              </a:rPr>
              <a:t>works</a:t>
            </a:r>
            <a:r>
              <a:rPr lang="es-ES_tradnl" sz="1200" i="1" baseline="0" dirty="0">
                <a:solidFill>
                  <a:srgbClr val="115076"/>
                </a:solidFill>
              </a:rPr>
              <a:t> in </a:t>
            </a:r>
            <a:r>
              <a:rPr lang="es-ES_tradnl" sz="1200" i="1" baseline="0" dirty="0" err="1">
                <a:solidFill>
                  <a:srgbClr val="115076"/>
                </a:solidFill>
              </a:rPr>
              <a:t>context</a:t>
            </a:r>
            <a:r>
              <a:rPr lang="es-ES_tradnl" sz="1200" i="1" baseline="0" dirty="0">
                <a:solidFill>
                  <a:srgbClr val="115076"/>
                </a:solidFill>
              </a:rPr>
              <a:t>]</a:t>
            </a:r>
            <a:endParaRPr lang="es-ES_tradnl" sz="1200" b="1"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dirty="0">
                <a:solidFill>
                  <a:srgbClr val="115076"/>
                </a:solidFill>
                <a:latin typeface="Century Gothic" panose="020F0302020204030204"/>
              </a:rPr>
              <a:t>VII: … </a:t>
            </a:r>
            <a:r>
              <a:rPr lang="es-ES_tradnl" sz="1200" dirty="0">
                <a:solidFill>
                  <a:srgbClr val="002060"/>
                </a:solidFill>
              </a:rPr>
              <a:t>escuchar a unos grupos, pero tuve suerte </a:t>
            </a:r>
            <a:r>
              <a:rPr lang="es-ES_tradnl" sz="1200" b="1" dirty="0">
                <a:solidFill>
                  <a:srgbClr val="002060"/>
                </a:solidFill>
              </a:rPr>
              <a:t>porque</a:t>
            </a:r>
            <a:r>
              <a:rPr lang="es-ES_tradnl" sz="1200" b="0" dirty="0">
                <a:solidFill>
                  <a:srgbClr val="002060"/>
                </a:solidFill>
              </a:rPr>
              <a:t>…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1st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a:t>
            </a:r>
            <a:r>
              <a:rPr lang="es-ES_tradnl" sz="1200" b="0" i="1" baseline="0" dirty="0">
                <a:solidFill>
                  <a:srgbClr val="002060"/>
                </a:solidFill>
              </a:rPr>
              <a:t> </a:t>
            </a:r>
            <a:r>
              <a:rPr lang="es-ES_tradnl" sz="1200" b="0" i="1" baseline="0" dirty="0" err="1">
                <a:solidFill>
                  <a:srgbClr val="002060"/>
                </a:solidFill>
              </a:rPr>
              <a:t>or</a:t>
            </a:r>
            <a:r>
              <a:rPr lang="es-ES_tradnl" sz="1200" b="0" i="1" baseline="0" dirty="0">
                <a:solidFill>
                  <a:srgbClr val="002060"/>
                </a:solidFill>
              </a:rPr>
              <a:t> a </a:t>
            </a:r>
            <a:r>
              <a:rPr lang="es-ES_tradnl" sz="1200" b="0" i="1" baseline="0" dirty="0" err="1">
                <a:solidFill>
                  <a:srgbClr val="002060"/>
                </a:solidFill>
              </a:rPr>
              <a:t>change</a:t>
            </a:r>
            <a:r>
              <a:rPr lang="es-ES_tradnl" sz="1200" b="0" i="1" baseline="0" dirty="0">
                <a:solidFill>
                  <a:srgbClr val="002060"/>
                </a:solidFill>
              </a:rPr>
              <a:t> in </a:t>
            </a:r>
            <a:r>
              <a:rPr lang="es-ES_tradnl" sz="1200" b="0" i="1" baseline="0" dirty="0" err="1">
                <a:solidFill>
                  <a:srgbClr val="002060"/>
                </a:solidFill>
              </a:rPr>
              <a:t>subject</a:t>
            </a:r>
            <a:r>
              <a:rPr lang="es-ES_tradnl" sz="1200" b="0" i="1" baseline="0" dirty="0">
                <a:solidFill>
                  <a:srgbClr val="002060"/>
                </a:solidFill>
              </a:rPr>
              <a:t> + </a:t>
            </a:r>
            <a:r>
              <a:rPr lang="es-ES_tradnl" sz="1200" b="0" i="1" baseline="0" dirty="0" err="1">
                <a:solidFill>
                  <a:srgbClr val="002060"/>
                </a:solidFill>
              </a:rPr>
              <a:t>verb</a:t>
            </a:r>
            <a:r>
              <a:rPr lang="es-ES_tradnl" sz="1200" b="0" i="1" baseline="0" dirty="0">
                <a:solidFill>
                  <a:srgbClr val="002060"/>
                </a:solidFill>
              </a:rPr>
              <a:t>, </a:t>
            </a:r>
            <a:r>
              <a:rPr lang="es-ES_tradnl" sz="1200" b="0" i="1" baseline="0" dirty="0" err="1">
                <a:solidFill>
                  <a:srgbClr val="002060"/>
                </a:solidFill>
              </a:rPr>
              <a:t>e.g</a:t>
            </a:r>
            <a:r>
              <a:rPr lang="es-ES_tradnl" sz="1200" b="0" i="1" baseline="0" dirty="0">
                <a:solidFill>
                  <a:srgbClr val="002060"/>
                </a:solidFill>
              </a:rPr>
              <a:t>., un chico me regaló…]</a:t>
            </a:r>
            <a:endParaRPr lang="es-ES_tradnl" sz="1200" b="0"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0" kern="1200" baseline="0" dirty="0">
                <a:solidFill>
                  <a:srgbClr val="002060"/>
                </a:solidFill>
                <a:effectLst/>
                <a:latin typeface="+mn-lt"/>
                <a:ea typeface="+mn-ea"/>
                <a:cs typeface="+mn-cs"/>
              </a:rPr>
              <a:t>VIII: </a:t>
            </a:r>
            <a:r>
              <a:rPr lang="es-ES_tradnl" sz="1200" dirty="0">
                <a:solidFill>
                  <a:srgbClr val="002060"/>
                </a:solidFill>
              </a:rPr>
              <a:t>gané</a:t>
            </a:r>
            <a:r>
              <a:rPr lang="es-ES_tradnl" sz="1200" b="1" dirty="0">
                <a:solidFill>
                  <a:srgbClr val="002060"/>
                </a:solidFill>
              </a:rPr>
              <a:t> </a:t>
            </a:r>
            <a:r>
              <a:rPr lang="es-ES_tradnl" sz="1200" dirty="0">
                <a:solidFill>
                  <a:srgbClr val="002060"/>
                </a:solidFill>
              </a:rPr>
              <a:t>un premio en el festival.</a:t>
            </a:r>
            <a:r>
              <a:rPr lang="es-GB" sz="1200" dirty="0">
                <a:solidFill>
                  <a:srgbClr val="002060"/>
                </a:solidFill>
              </a:rPr>
              <a:t> </a:t>
            </a:r>
            <a:r>
              <a:rPr lang="es-ES_tradnl" sz="1200" dirty="0">
                <a:solidFill>
                  <a:srgbClr val="002060"/>
                </a:solidFill>
              </a:rPr>
              <a:t>En cambio Lucía no pasó un buen día. ¡Ella lloró</a:t>
            </a:r>
            <a:r>
              <a:rPr lang="es-ES_tradnl" sz="1200" b="1" dirty="0">
                <a:solidFill>
                  <a:srgbClr val="002060"/>
                </a:solidFill>
              </a:rPr>
              <a:t> </a:t>
            </a:r>
            <a:r>
              <a:rPr lang="es-ES_tradnl" sz="1200" dirty="0">
                <a:solidFill>
                  <a:srgbClr val="002060"/>
                </a:solidFill>
              </a:rPr>
              <a:t>porque olvidó la cámara!</a:t>
            </a:r>
            <a:endParaRPr lang="en-GB" sz="1200" kern="1200" baseline="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endParaRPr lang="x-none" sz="1200" b="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32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5 minutes</a:t>
            </a:r>
          </a:p>
          <a:p>
            <a:endParaRPr lang="en-GB" b="1" noProof="0" dirty="0"/>
          </a:p>
          <a:p>
            <a:r>
              <a:rPr lang="en-GB" b="1" noProof="0" dirty="0"/>
              <a:t>Aim: </a:t>
            </a:r>
            <a:r>
              <a:rPr lang="en-GB" noProof="0" dirty="0"/>
              <a:t>to </a:t>
            </a:r>
            <a:r>
              <a:rPr lang="en-GB" b="0" baseline="0" noProof="0" dirty="0"/>
              <a:t>automatise knowledge of subject pronouns and –</a:t>
            </a:r>
            <a:r>
              <a:rPr lang="en-GB" b="0" baseline="0" noProof="0" dirty="0" err="1"/>
              <a:t>ar</a:t>
            </a:r>
            <a:r>
              <a:rPr lang="en-GB" b="0" baseline="0" noProof="0" dirty="0"/>
              <a:t> verbs in the </a:t>
            </a:r>
            <a:r>
              <a:rPr lang="en-GB" b="0" baseline="0" noProof="0" dirty="0" err="1"/>
              <a:t>preterite</a:t>
            </a:r>
            <a:r>
              <a:rPr lang="en-GB" b="0" baseline="0" noProof="0" dirty="0"/>
              <a:t>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with a partner, translating the English prompts into Spanish as they go. After reading through it once, they can swap roles (the person reading as Daniel becoming Hugo and visa-versa).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The teacher may wish to do the first one together with the class to ensure understanding that two words (pronoun and verb) are needed for each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0" baseline="0" noProof="0" dirty="0"/>
              <a:t>to challenge a higher-level group, more words in the text could be given as prompts. At present the activity just focuses on verbs and pronouns as this is the main focus for this week’s teaching.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91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Week </a:t>
            </a:r>
            <a:r>
              <a:rPr lang="en-GB" b="1" i="0" dirty="0">
                <a:solidFill>
                  <a:srgbClr val="222222"/>
                </a:solidFill>
                <a:effectLst/>
                <a:latin typeface="Arial" panose="020B0604020202020204" pitchFamily="34" charset="0"/>
              </a:rPr>
              <a:t>2</a:t>
            </a:r>
            <a:r>
              <a:rPr lang="en-GB" b="0" i="0" dirty="0">
                <a:solidFill>
                  <a:srgbClr val="222222"/>
                </a:solidFill>
                <a:effectLst/>
                <a:latin typeface="Arial" panose="020B0604020202020204" pitchFamily="34" charset="0"/>
              </a:rPr>
              <a:t> is here: https://rachelhawkes.com/LDPresources/Yr9Spanish/Spanish_Y9_Term1i</a:t>
            </a:r>
            <a:r>
              <a:rPr lang="en-GB" b="0" i="0">
                <a:solidFill>
                  <a:srgbClr val="222222"/>
                </a:solidFill>
                <a:effectLst/>
                <a:latin typeface="Arial" panose="020B0604020202020204" pitchFamily="34" charset="0"/>
              </a:rPr>
              <a:t>_Wk2_</a:t>
            </a:r>
            <a:r>
              <a:rPr lang="en-GB" b="0" i="0" dirty="0">
                <a:solidFill>
                  <a:srgbClr val="222222"/>
                </a:solidFill>
                <a:effectLst/>
                <a:latin typeface="Arial" panose="020B0604020202020204" pitchFamily="34" charset="0"/>
              </a:rPr>
              <a:t>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and 3rd person past tense in the ‘Verb agreement (past)’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s-GB" b="1" dirty="0"/>
              <a:t>: </a:t>
            </a:r>
            <a:r>
              <a:rPr lang="en-GB" b="0" dirty="0"/>
              <a:t>10 </a:t>
            </a:r>
            <a:r>
              <a:rPr lang="es-GB" dirty="0"/>
              <a:t>min</a:t>
            </a:r>
            <a:r>
              <a:rPr lang="en-GB" dirty="0"/>
              <a:t>s</a:t>
            </a:r>
          </a:p>
          <a:p>
            <a:endParaRPr lang="en-GB" dirty="0"/>
          </a:p>
          <a:p>
            <a:r>
              <a:rPr lang="en-GB" b="1" dirty="0"/>
              <a:t>Aim: </a:t>
            </a:r>
            <a:r>
              <a:rPr lang="en-GB" b="0" dirty="0"/>
              <a:t>t</a:t>
            </a:r>
            <a:r>
              <a:rPr lang="en-GB" dirty="0"/>
              <a:t>o recall previously</a:t>
            </a:r>
            <a:r>
              <a:rPr lang="en-GB" baseline="0" dirty="0"/>
              <a:t> taught </a:t>
            </a:r>
            <a:r>
              <a:rPr lang="en-GB" dirty="0"/>
              <a:t>vocabulary and use it in the correct sentence. </a:t>
            </a:r>
          </a:p>
          <a:p>
            <a:endParaRPr lang="en-GB" dirty="0"/>
          </a:p>
          <a:p>
            <a:r>
              <a:rPr lang="en-GB" b="1" dirty="0"/>
              <a:t>Procedure:</a:t>
            </a:r>
          </a:p>
          <a:p>
            <a:pPr marL="228600" indent="-228600">
              <a:buAutoNum type="arabicPeriod"/>
            </a:pPr>
            <a:r>
              <a:rPr lang="en-GB" noProof="0" dirty="0"/>
              <a:t>Students read each sentence and consider</a:t>
            </a:r>
            <a:r>
              <a:rPr lang="en-GB" baseline="0" noProof="0" dirty="0"/>
              <a:t> which option in the box on the right could correspond to the missing Spanish word. To prompt productive recall, answer options are given in English.</a:t>
            </a:r>
            <a:endParaRPr lang="en-GB" noProof="0" dirty="0"/>
          </a:p>
          <a:p>
            <a:pPr marL="228600" indent="-228600">
              <a:buAutoNum type="arabicPeriod"/>
            </a:pPr>
            <a:r>
              <a:rPr lang="en-GB" noProof="0" dirty="0"/>
              <a:t>Elicit translations of sentences as part of feedback. It is worth checking understanding of ‘</a:t>
            </a:r>
            <a:r>
              <a:rPr lang="en-GB" noProof="0" dirty="0" err="1"/>
              <a:t>pero</a:t>
            </a:r>
            <a:r>
              <a:rPr lang="en-GB" noProof="0" dirty="0"/>
              <a:t> Lucía no’ in item 6, as this</a:t>
            </a:r>
            <a:r>
              <a:rPr lang="en-GB" baseline="0" noProof="0" dirty="0"/>
              <a:t> translates as ‘but Lucía doesn’t’. </a:t>
            </a:r>
            <a:endParaRPr lang="en-GB" noProof="0" dirty="0"/>
          </a:p>
          <a:p>
            <a:pPr marL="0" indent="0">
              <a:buNone/>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r>
              <a:rPr lang="en-GB" b="1" baseline="0" noProof="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The activity could be adapted for a lower-level</a:t>
            </a:r>
            <a:r>
              <a:rPr lang="en-GB" baseline="0" noProof="0" dirty="0"/>
              <a:t> group </a:t>
            </a:r>
            <a:r>
              <a:rPr lang="en-GB" noProof="0" dirty="0"/>
              <a:t>by giving the first letter of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The word ‘</a:t>
            </a:r>
            <a:r>
              <a:rPr lang="en-GB" noProof="0" dirty="0" err="1"/>
              <a:t>durante</a:t>
            </a:r>
            <a:r>
              <a:rPr lang="en-GB" noProof="0" dirty="0"/>
              <a:t>’ (one of the words in the options box) could be used to substitute ‘</a:t>
            </a:r>
            <a:r>
              <a:rPr lang="en-GB" noProof="0" dirty="0" err="1"/>
              <a:t>en</a:t>
            </a:r>
            <a:r>
              <a:rPr lang="en-GB" noProof="0" dirty="0"/>
              <a:t>’ in</a:t>
            </a:r>
            <a:r>
              <a:rPr lang="en-GB" baseline="0" noProof="0" dirty="0"/>
              <a:t> the phrase ‘</a:t>
            </a:r>
            <a:r>
              <a:rPr lang="en-GB" baseline="0" noProof="0" dirty="0" err="1"/>
              <a:t>en</a:t>
            </a:r>
            <a:r>
              <a:rPr lang="en-GB" baseline="0" noProof="0" dirty="0"/>
              <a:t> las </a:t>
            </a:r>
            <a:r>
              <a:rPr lang="en-GB" baseline="0" noProof="0" dirty="0" err="1"/>
              <a:t>vacaciones</a:t>
            </a:r>
            <a:r>
              <a:rPr lang="en-GB" baseline="0" noProof="0" dirty="0"/>
              <a:t>’. It would also be possible to say ‘las </a:t>
            </a:r>
            <a:r>
              <a:rPr lang="en-GB" baseline="0" noProof="0" dirty="0" err="1"/>
              <a:t>actividades</a:t>
            </a:r>
            <a:r>
              <a:rPr lang="en-GB" baseline="0" noProof="0" dirty="0"/>
              <a:t>’. This could be pointed out, if useful.</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indent="0">
              <a:buNone/>
            </a:pPr>
            <a:endParaRPr lang="en-GB" noProof="0" dirty="0"/>
          </a:p>
          <a:p>
            <a:pPr marL="0" indent="0">
              <a:buNone/>
            </a:pPr>
            <a:r>
              <a:rPr lang="en-GB" b="1" noProof="0" dirty="0"/>
              <a:t>Frequency of unknown words/cognates:</a:t>
            </a:r>
          </a:p>
          <a:p>
            <a:pPr marL="0" indent="0">
              <a:buNone/>
            </a:pPr>
            <a:r>
              <a:rPr lang="en-GB" noProof="0" dirty="0"/>
              <a:t>idea [248]</a:t>
            </a:r>
          </a:p>
          <a:p>
            <a:pPr marL="0" indent="0">
              <a:buNone/>
            </a:pPr>
            <a:endParaRPr lang="en-GB" noProof="0"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15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EXTRA ACTIVITY</a:t>
            </a:r>
          </a:p>
          <a:p>
            <a:endParaRPr lang="en-GB" b="1" dirty="0"/>
          </a:p>
          <a:p>
            <a:r>
              <a:rPr lang="en-GB" b="1" baseline="0" dirty="0"/>
              <a:t>Aim: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dirty="0"/>
              <a:t>Say the item number in Spanish. This can be done in any order, so can be useful for additional practice with numbers.</a:t>
            </a:r>
          </a:p>
          <a:p>
            <a:pPr marL="228600" indent="-228600">
              <a:buAutoNum type="arabicPeriod"/>
            </a:pPr>
            <a:r>
              <a:rPr lang="en-GB" b="0" baseline="0" dirty="0"/>
              <a:t>Students say the target Spanish word in chorus, with definite article if referring to a noun.</a:t>
            </a:r>
          </a:p>
          <a:p>
            <a:pPr marL="228600" indent="-228600">
              <a:buAutoNum type="arabicPeriod"/>
            </a:pPr>
            <a:r>
              <a:rPr lang="en-GB" b="0" baseline="0" dirty="0"/>
              <a:t>Click on the pink text box to reveal the answer.</a:t>
            </a:r>
          </a:p>
          <a:p>
            <a:pPr marL="228600" indent="-228600">
              <a:buAutoNum type="arabicPeriod"/>
            </a:pPr>
            <a:r>
              <a:rPr lang="en-GB" b="0" dirty="0"/>
              <a:t>Further rounds could be done as</a:t>
            </a:r>
            <a:r>
              <a:rPr lang="en-GB" b="0" baseline="0" dirty="0"/>
              <a:t> a class or </a:t>
            </a:r>
            <a:r>
              <a:rPr lang="en-GB" b="0" dirty="0"/>
              <a:t>in pairs,</a:t>
            </a:r>
            <a:r>
              <a:rPr lang="en-GB" b="0" baseline="0" dirty="0"/>
              <a:t> with one partner saying a number and the other then saying the word. This could be done under time pressure to help automaticity (e.g. number of words that can be achieved in one minute by partner/team A vs partner/team B).</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6520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2 mins</a:t>
            </a:r>
          </a:p>
          <a:p>
            <a:endParaRPr lang="en-GB" dirty="0"/>
          </a:p>
          <a:p>
            <a:r>
              <a:rPr lang="en-GB" b="1" dirty="0"/>
              <a:t>Aim</a:t>
            </a:r>
            <a:r>
              <a:rPr lang="en-GB" b="1"/>
              <a:t>: </a:t>
            </a:r>
            <a:r>
              <a:rPr lang="en-GB" b="0"/>
              <a:t>to recap </a:t>
            </a:r>
            <a:r>
              <a:rPr lang="en-GB" b="0" dirty="0"/>
              <a:t>the formation of the 1</a:t>
            </a:r>
            <a:r>
              <a:rPr lang="en-GB" b="0" baseline="30000" dirty="0"/>
              <a:t>st</a:t>
            </a:r>
            <a:r>
              <a:rPr lang="en-GB" b="0" dirty="0"/>
              <a:t> and 3</a:t>
            </a:r>
            <a:r>
              <a:rPr lang="en-GB" b="0" baseline="30000" dirty="0"/>
              <a:t>rd</a:t>
            </a:r>
            <a:r>
              <a:rPr lang="en-GB" b="0" dirty="0"/>
              <a:t> person singular endings of the </a:t>
            </a:r>
            <a:r>
              <a:rPr lang="en-GB" b="0" dirty="0" err="1"/>
              <a:t>preterite</a:t>
            </a:r>
            <a:r>
              <a:rPr lang="en-GB" b="0" dirty="0"/>
              <a:t> tense of –</a:t>
            </a:r>
            <a:r>
              <a:rPr lang="en-GB" b="0" err="1"/>
              <a:t>ar</a:t>
            </a:r>
            <a:r>
              <a:rPr lang="en-GB" b="0"/>
              <a:t> verbs.</a:t>
            </a:r>
            <a:endParaRPr lang="en-GB" b="0" dirty="0"/>
          </a:p>
          <a:p>
            <a:endParaRPr lang="en-GB" b="0" dirty="0"/>
          </a:p>
          <a:p>
            <a:r>
              <a:rPr lang="en-GB" b="1" dirty="0"/>
              <a:t>Procedure:</a:t>
            </a:r>
          </a:p>
          <a:p>
            <a:pPr marL="228600" indent="-228600">
              <a:buAutoNum type="arabicPeriod"/>
            </a:pPr>
            <a:r>
              <a:rPr lang="en-GB" b="0"/>
              <a:t>Click </a:t>
            </a:r>
            <a:r>
              <a:rPr lang="en-GB" b="0" dirty="0"/>
              <a:t>to go through the explanation and examples</a:t>
            </a:r>
            <a:r>
              <a:rPr lang="en-GB" b="0"/>
              <a:t>. </a:t>
            </a:r>
          </a:p>
          <a:p>
            <a:pPr marL="228600" indent="-228600">
              <a:buAutoNum type="arabicPeriod"/>
            </a:pPr>
            <a:r>
              <a:rPr lang="en-GB" b="0"/>
              <a:t>Gaps </a:t>
            </a:r>
            <a:r>
              <a:rPr lang="en-GB" b="0" dirty="0"/>
              <a:t>are left to allow teachers to elicit the verb endings and Spanish sentences from students.</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mins</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recap how subject pronouns are used when comparing one person’s actions with another.</a:t>
            </a: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to go through the sentences and examples. </a:t>
            </a:r>
          </a:p>
          <a:p>
            <a:pPr marL="228600" lvl="0" indent="-228600" algn="l" rtl="0">
              <a:spcBef>
                <a:spcPts val="0"/>
              </a:spcBef>
              <a:spcAft>
                <a:spcPts val="0"/>
              </a:spcAft>
              <a:buClr>
                <a:schemeClr val="dk1"/>
              </a:buClr>
              <a:buSzPts val="1200"/>
              <a:buFont typeface="Calibri"/>
              <a:buAutoNum type="arabicPeriod"/>
            </a:pPr>
            <a:r>
              <a:rPr lang="en-US" b="0" dirty="0"/>
              <a:t>Gaps are left for teachers to elicit answers from students.</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Note: </a:t>
            </a:r>
            <a:r>
              <a:rPr lang="en-US" b="0" dirty="0"/>
              <a:t>the animation order allows for the full</a:t>
            </a:r>
            <a:r>
              <a:rPr lang="en-US" b="0" baseline="0" dirty="0"/>
              <a:t> sentence in Spanish to be elicited from students before clicking to reveal the gapped sentences. This may suit a higher-level group. </a:t>
            </a:r>
            <a:endParaRPr lang="en-US"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5</a:t>
            </a:fld>
            <a:endParaRPr lang="en-GB"/>
          </a:p>
        </p:txBody>
      </p:sp>
    </p:spTree>
    <p:extLst>
      <p:ext uri="{BB962C8B-B14F-4D97-AF65-F5344CB8AC3E}">
        <p14:creationId xmlns:p14="http://schemas.microsoft.com/office/powerpoint/2010/main" val="321706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dirty="0"/>
              <a:t>10 mins (two slides)</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accurately transcribe</a:t>
            </a:r>
            <a:r>
              <a:rPr lang="en-GB" b="0" baseline="0" dirty="0"/>
              <a:t> the six missing –</a:t>
            </a:r>
            <a:r>
              <a:rPr lang="en-GB" b="0" baseline="0" dirty="0" err="1"/>
              <a:t>ar</a:t>
            </a:r>
            <a:r>
              <a:rPr lang="en-GB" b="0" baseline="0" dirty="0"/>
              <a:t> verbs and to understand the text in its entirety.</a:t>
            </a:r>
            <a:endParaRPr lang="en-GB"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Begin by eliciting the meaning of the title in English. Pasar (with meaning #3, ‘to happen’) is one of this week’s revisited vocabulary items.</a:t>
            </a:r>
          </a:p>
          <a:p>
            <a:pPr marL="228600" lvl="0" indent="-228600" algn="l" rtl="0">
              <a:spcBef>
                <a:spcPts val="0"/>
              </a:spcBef>
              <a:spcAft>
                <a:spcPts val="0"/>
              </a:spcAft>
              <a:buClr>
                <a:schemeClr val="dk1"/>
              </a:buClr>
              <a:buSzPts val="1200"/>
              <a:buFont typeface="Calibri"/>
              <a:buAutoNum type="arabicPeriod"/>
            </a:pPr>
            <a:r>
              <a:rPr lang="en-GB" b="0" dirty="0"/>
              <a:t>Students</a:t>
            </a:r>
            <a:r>
              <a:rPr lang="en-GB" b="0" baseline="0" dirty="0"/>
              <a:t> begin by reading the text and thinking of possible words for the gaps. In giving suggestions, they can also be encouraged say whether the verb ending would be –ó or –é. This will be indicated by the subject pronoun, which is given.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then listen and fill in the gaps with the missing words. T</a:t>
            </a:r>
            <a:r>
              <a:rPr lang="en-GB" b="0" dirty="0"/>
              <a:t>he gaps in the text are all the verbs that were not seen on the previous slide.</a:t>
            </a:r>
            <a:r>
              <a:rPr lang="en-GB" b="0" baseline="0" dirty="0"/>
              <a:t> Click the audio button to the right of the text bubble.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bring up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Move to the next slide.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indent="0">
              <a:buNone/>
            </a:pPr>
            <a:r>
              <a:rPr lang="en-GB" b="1" noProof="0" dirty="0"/>
              <a:t>Frequency of unknown words/cognates:</a:t>
            </a:r>
          </a:p>
          <a:p>
            <a:pPr marL="0" indent="0">
              <a:buNone/>
            </a:pPr>
            <a:r>
              <a:rPr lang="en-GB" noProof="0" dirty="0" err="1"/>
              <a:t>perdonar</a:t>
            </a:r>
            <a:r>
              <a:rPr lang="en-GB" noProof="0" dirty="0"/>
              <a:t> [1506]</a:t>
            </a:r>
          </a:p>
          <a:p>
            <a:pPr marL="0" lvl="0" indent="0" algn="l" rtl="0">
              <a:spcBef>
                <a:spcPts val="0"/>
              </a:spcBef>
              <a:spcAft>
                <a:spcPts val="0"/>
              </a:spcAft>
              <a:buNone/>
            </a:pPr>
            <a:endParaRPr b="0" dirty="0"/>
          </a:p>
        </p:txBody>
      </p:sp>
      <p:sp>
        <p:nvSpPr>
          <p:cNvPr id="818" name="Google Shape;8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3461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[2/2]</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accurately transcribe</a:t>
            </a:r>
            <a:r>
              <a:rPr lang="en-GB" b="0" baseline="0" dirty="0"/>
              <a:t> the six missing –</a:t>
            </a:r>
            <a:r>
              <a:rPr lang="en-GB" b="0" baseline="0" dirty="0" err="1"/>
              <a:t>ar</a:t>
            </a:r>
            <a:r>
              <a:rPr lang="en-GB" b="0" baseline="0" dirty="0"/>
              <a:t> verbs and to understand the text in its entirety.</a:t>
            </a:r>
            <a:endParaRPr lang="en-GB"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baseline="0" dirty="0"/>
              <a:t>Students write the activities that each person did in their books in English. The answers are shown one by one on each click, starting with Lucía. </a:t>
            </a:r>
          </a:p>
          <a:p>
            <a:pPr marL="228600" lvl="0" indent="-228600" algn="l" rtl="0">
              <a:spcBef>
                <a:spcPts val="0"/>
              </a:spcBef>
              <a:spcAft>
                <a:spcPts val="0"/>
              </a:spcAft>
              <a:buClr>
                <a:schemeClr val="dk1"/>
              </a:buClr>
              <a:buSzPts val="1200"/>
              <a:buFont typeface="Calibri"/>
              <a:buAutoNum type="arabicPeriod"/>
            </a:pPr>
            <a:r>
              <a:rPr lang="en-GB" b="0" baseline="0" dirty="0"/>
              <a:t>Click to reveal answers.</a:t>
            </a:r>
          </a:p>
          <a:p>
            <a:pPr marL="228600" lvl="0" indent="-228600" algn="l" rtl="0">
              <a:spcBef>
                <a:spcPts val="0"/>
              </a:spcBef>
              <a:spcAft>
                <a:spcPts val="0"/>
              </a:spcAft>
              <a:buClr>
                <a:schemeClr val="dk1"/>
              </a:buClr>
              <a:buSzPts val="1200"/>
              <a:buFont typeface="Calibri"/>
              <a:buAutoNum type="arabicPeriod"/>
            </a:pPr>
            <a:r>
              <a:rPr lang="en-GB" b="0" baseline="0" dirty="0"/>
              <a:t>On the next slide, a factual explanation is given about the term ‘País Vasco’, which appears in this text.</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Notes: </a:t>
            </a:r>
          </a:p>
          <a:p>
            <a:pPr marL="0" lvl="0" indent="0" algn="l" rtl="0">
              <a:spcBef>
                <a:spcPts val="0"/>
              </a:spcBef>
              <a:spcAft>
                <a:spcPts val="0"/>
              </a:spcAft>
              <a:buNone/>
            </a:pPr>
            <a:r>
              <a:rPr lang="en-GB" b="0" baseline="0" dirty="0"/>
              <a:t>1. The expression ‘</a:t>
            </a:r>
            <a:r>
              <a:rPr lang="en-GB" b="0" baseline="0" dirty="0" err="1"/>
              <a:t>qué</a:t>
            </a:r>
            <a:r>
              <a:rPr lang="en-GB" b="0" baseline="0" dirty="0"/>
              <a:t> </a:t>
            </a:r>
            <a:r>
              <a:rPr lang="en-GB" b="0" baseline="0" dirty="0" err="1"/>
              <a:t>vergüenza</a:t>
            </a:r>
            <a:r>
              <a:rPr lang="en-GB" b="0" baseline="0" dirty="0"/>
              <a:t>’ was seen in an earlier Y8 lesson. It is worth drawing attention to it once again here, as the translation ‘how embarrassing’ is not literal.</a:t>
            </a:r>
          </a:p>
          <a:p>
            <a:pPr marL="0" lvl="0" indent="0" algn="l" rtl="0">
              <a:spcBef>
                <a:spcPts val="0"/>
              </a:spcBef>
              <a:spcAft>
                <a:spcPts val="0"/>
              </a:spcAft>
              <a:buNone/>
            </a:pPr>
            <a:r>
              <a:rPr lang="en-GB" b="0" baseline="0" dirty="0"/>
              <a:t>2. To challenge stronger groups, remove more of the words in the transcription part of the task.</a:t>
            </a:r>
          </a:p>
          <a:p>
            <a:pPr marL="0" lvl="0" indent="0" algn="l" rtl="0">
              <a:spcBef>
                <a:spcPts val="0"/>
              </a:spcBef>
              <a:spcAft>
                <a:spcPts val="0"/>
              </a:spcAft>
              <a:buNone/>
            </a:pPr>
            <a:r>
              <a:rPr lang="en-GB" b="0" baseline="0" dirty="0"/>
              <a:t>3. </a:t>
            </a:r>
            <a:r>
              <a:rPr lang="en-GB" b="0" baseline="0" dirty="0" err="1"/>
              <a:t>Disfrutar</a:t>
            </a:r>
            <a:r>
              <a:rPr lang="en-GB" b="0" baseline="0" dirty="0"/>
              <a:t> may either be transitive or intransitive (in which case it is commonly followed by ‘de’). https://www.rae.es/dpd/disfrutar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If desired, words already seen on the previous slide could be included for additional transcription practice (i.e., </a:t>
            </a:r>
            <a:r>
              <a:rPr lang="en-GB" b="0" baseline="0" dirty="0" err="1"/>
              <a:t>caminé</a:t>
            </a:r>
            <a:r>
              <a:rPr lang="en-GB" b="0" baseline="0" dirty="0"/>
              <a:t>, </a:t>
            </a:r>
            <a:r>
              <a:rPr lang="en-GB" b="0" baseline="0" dirty="0" err="1"/>
              <a:t>organizó</a:t>
            </a:r>
            <a:r>
              <a:rPr lang="en-GB" b="0" baseline="0" dirty="0"/>
              <a:t>, </a:t>
            </a:r>
            <a:r>
              <a:rPr lang="en-GB" b="0" baseline="0" dirty="0" err="1"/>
              <a:t>montó</a:t>
            </a:r>
            <a:r>
              <a:rPr lang="en-GB" b="0" baseline="0" dirty="0"/>
              <a:t>, </a:t>
            </a:r>
            <a:r>
              <a:rPr lang="en-GB" b="0" baseline="0" dirty="0" err="1"/>
              <a:t>preparó</a:t>
            </a:r>
            <a:r>
              <a:rPr lang="en-GB" b="0" baseline="0" dirty="0"/>
              <a:t>, </a:t>
            </a:r>
            <a:r>
              <a:rPr lang="en-GB" b="0" baseline="0" dirty="0" err="1"/>
              <a:t>compré</a:t>
            </a:r>
            <a:r>
              <a:rPr lang="en-GB" b="0" baseline="0" dirty="0"/>
              <a:t>, </a:t>
            </a:r>
            <a:r>
              <a:rPr lang="en-GB" b="0" baseline="0" dirty="0" err="1"/>
              <a:t>llegué</a:t>
            </a:r>
            <a:r>
              <a:rPr lang="en-GB" b="0" baseline="0" dirty="0"/>
              <a:t>).</a:t>
            </a:r>
          </a:p>
          <a:p>
            <a:pPr marL="0" lvl="0" indent="0" algn="l" rtl="0">
              <a:spcBef>
                <a:spcPts val="0"/>
              </a:spcBef>
              <a:spcAft>
                <a:spcPts val="0"/>
              </a:spcAft>
              <a:buNone/>
            </a:pPr>
            <a:endParaRPr lang="en-GB" b="0" baseline="0" dirty="0"/>
          </a:p>
          <a:p>
            <a:pPr marL="0" lvl="0" indent="0" algn="l" rtl="0">
              <a:spcBef>
                <a:spcPts val="0"/>
              </a:spcBef>
              <a:spcAft>
                <a:spcPts val="0"/>
              </a:spcAft>
              <a:buNone/>
            </a:pPr>
            <a:endParaRPr lang="en-GB" b="0" baseline="0" dirty="0"/>
          </a:p>
          <a:p>
            <a:pPr marL="0" indent="0">
              <a:buNone/>
            </a:pPr>
            <a:r>
              <a:rPr lang="en-GB" b="1" noProof="0" dirty="0"/>
              <a:t>Frequency of unknown words/cognates:</a:t>
            </a:r>
          </a:p>
          <a:p>
            <a:pPr marL="0" indent="0">
              <a:buNone/>
            </a:pPr>
            <a:r>
              <a:rPr lang="en-GB" noProof="0" dirty="0" err="1"/>
              <a:t>perdonar</a:t>
            </a:r>
            <a:r>
              <a:rPr lang="en-GB" noProof="0" dirty="0"/>
              <a:t> [1506]</a:t>
            </a:r>
          </a:p>
          <a:p>
            <a:pPr marL="0" lvl="0" indent="0" algn="l" rtl="0">
              <a:spcBef>
                <a:spcPts val="0"/>
              </a:spcBef>
              <a:spcAft>
                <a:spcPts val="0"/>
              </a:spcAft>
              <a:buNone/>
            </a:pPr>
            <a:endParaRPr b="0" dirty="0"/>
          </a:p>
        </p:txBody>
      </p:sp>
      <p:sp>
        <p:nvSpPr>
          <p:cNvPr id="818" name="Google Shape;8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83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mins</a:t>
            </a:r>
          </a:p>
          <a:p>
            <a:endParaRPr lang="en-US" b="0" dirty="0"/>
          </a:p>
          <a:p>
            <a:r>
              <a:rPr lang="en-US" b="1" dirty="0"/>
              <a:t>Aim: </a:t>
            </a:r>
            <a:r>
              <a:rPr lang="en-US" b="0" dirty="0"/>
              <a:t>to learn about the Basque Country</a:t>
            </a:r>
            <a:r>
              <a:rPr lang="en-US" b="0" baseline="0" dirty="0"/>
              <a:t>; to </a:t>
            </a:r>
            <a:r>
              <a:rPr lang="en-US" b="0" dirty="0"/>
              <a:t>develop awareness of phonological differences</a:t>
            </a:r>
            <a:r>
              <a:rPr lang="en-US" b="0" baseline="0" dirty="0"/>
              <a:t> between near-cognates in Spanish and English.</a:t>
            </a:r>
            <a:endParaRPr lang="en-US" b="0" dirty="0"/>
          </a:p>
          <a:p>
            <a:endParaRPr lang="en-GB" dirty="0"/>
          </a:p>
          <a:p>
            <a:r>
              <a:rPr lang="en-GB" b="1" dirty="0"/>
              <a:t>Procedure:</a:t>
            </a:r>
          </a:p>
          <a:p>
            <a:pPr marL="228600" indent="-228600">
              <a:buAutoNum type="arabicPeriod"/>
            </a:pPr>
            <a:r>
              <a:rPr lang="en-GB" b="0" baseline="0" dirty="0"/>
              <a:t>Students read the text about the Basque Country that contains some unknown words that are cognates. Then click to show a list of those cognates. Ask what they think the words mean.</a:t>
            </a:r>
          </a:p>
          <a:p>
            <a:pPr marL="228600" indent="-228600">
              <a:buAutoNum type="arabicPeriod"/>
            </a:pPr>
            <a:r>
              <a:rPr lang="en-GB" b="0" baseline="0" dirty="0"/>
              <a:t>Students then work with a partner to decide how many syllables the Spanish word has. When checking the answers, the teacher can ask students whether each word has the same or a different number of syllables in English. This may lead to some debate! For example, in informal speech, ‘natural’ is two syllables in English (‘</a:t>
            </a:r>
            <a:r>
              <a:rPr lang="en-GB" b="0" baseline="0" dirty="0" err="1"/>
              <a:t>na-trul</a:t>
            </a:r>
            <a:r>
              <a:rPr lang="en-GB" b="0" baseline="0" dirty="0"/>
              <a:t>’) but would be three syllables if pronounced slowly.</a:t>
            </a:r>
          </a:p>
          <a:p>
            <a:pPr marL="228600" indent="-228600">
              <a:buAutoNum type="arabicPeriod"/>
            </a:pPr>
            <a:r>
              <a:rPr lang="en-GB" b="0" baseline="0" dirty="0"/>
              <a:t>It is also worth highlighting how Spanish tends to group syllables into pairs of consonants and vowels, which must be pronounced fully (unlike in English, where there are contractions). There will also be differences in the vowel sounds used in English and Spanish, e.g., SSCs [a] and [</a:t>
            </a:r>
            <a:r>
              <a:rPr lang="en-GB" b="0" baseline="0" dirty="0" err="1"/>
              <a:t>i</a:t>
            </a:r>
            <a:r>
              <a:rPr lang="en-GB" b="0" baseline="0" dirty="0"/>
              <a:t>] in Spanish. </a:t>
            </a:r>
          </a:p>
          <a:p>
            <a:pPr marL="228600" indent="-228600">
              <a:buAutoNum type="arabicPeriod"/>
            </a:pPr>
            <a:endParaRPr lang="en-GB" b="0" baseline="0" dirty="0"/>
          </a:p>
          <a:p>
            <a:pPr marL="0" indent="0">
              <a:buNone/>
            </a:pPr>
            <a:r>
              <a:rPr lang="en-GB" b="1" baseline="0" dirty="0"/>
              <a:t>Notes: </a:t>
            </a:r>
            <a:r>
              <a:rPr lang="en-GB" b="0" baseline="0" dirty="0"/>
              <a:t>it may also be of interest to point out that although these words are cognates, they all have stress on a later syllable in the Spanish word than the English word. All Spanish words except for ‘flexible’ have stress on the final syllable (and do not have a written accent because they end in consonants other than ‘n’ or ‘s’).</a:t>
            </a:r>
          </a:p>
          <a:p>
            <a:pPr marL="0" indent="0">
              <a:buNone/>
            </a:pPr>
            <a:endParaRPr lang="en-GB" b="1" baseline="0" dirty="0"/>
          </a:p>
          <a:p>
            <a:pPr marL="0" indent="0">
              <a:buNone/>
            </a:pPr>
            <a:r>
              <a:rPr lang="en-GB" b="0" baseline="0" dirty="0"/>
              <a:t>The following information could also be given about the Basque Country (it was not included here due to space constraints):</a:t>
            </a:r>
          </a:p>
          <a:p>
            <a:pPr marL="171450" indent="-171450">
              <a:buFont typeface="Arial" panose="020B0604020202020204" pitchFamily="34" charset="0"/>
              <a:buChar char="•"/>
            </a:pPr>
            <a:r>
              <a:rPr lang="en-GB" b="0" baseline="0" dirty="0"/>
              <a:t>Most Basque speakers are on the Spanish side of the France-Spain border. They are almost all bilingual (they are also Spanish speakers).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The Basque country in Spain is made up of two autonomous communities (</a:t>
            </a:r>
            <a:r>
              <a:rPr lang="en-GB" sz="1200" i="1" dirty="0" err="1">
                <a:latin typeface="Century Gothic" panose="020B0502020202020204" pitchFamily="34" charset="0"/>
              </a:rPr>
              <a:t>autonomías</a:t>
            </a:r>
            <a:r>
              <a:rPr lang="en-GB" sz="1200" i="1" dirty="0">
                <a:latin typeface="Century Gothic" panose="020B0502020202020204" pitchFamily="34" charset="0"/>
              </a:rPr>
              <a:t>), </a:t>
            </a:r>
            <a:r>
              <a:rPr lang="en-GB" sz="1200" dirty="0">
                <a:latin typeface="Century Gothic" panose="020B0502020202020204" pitchFamily="34" charset="0"/>
              </a:rPr>
              <a:t>el País Vasco and Navarra. Like Scotland or Wales, it can make some of its own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Some Basques want to be independent from Spain.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The Basque language is one of the oldest languages in Europe, and its origins are unknown. It is very different to Spanish!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latin typeface="Century Gothic" panose="020B0502020202020204" pitchFamily="34" charset="0"/>
              </a:rPr>
              <a:t>The number of Basque speakers is in fact growing, partly due to the language being taught at school. There was a time in recent Spanish history when efforts were made to end the use of the language – its use in public was prohibited on the street during the time of General Franco.</a:t>
            </a:r>
            <a:endParaRPr lang="en-GB" b="0" baseline="0" dirty="0"/>
          </a:p>
          <a:p>
            <a:pPr marL="228600" indent="-228600">
              <a:buAutoNum type="arabicPeriod"/>
            </a:pPr>
            <a:endParaRPr lang="en-GB" b="0" baseline="0" dirty="0"/>
          </a:p>
          <a:p>
            <a:pPr marL="0" indent="0">
              <a:buNone/>
            </a:pPr>
            <a:r>
              <a:rPr lang="en-GB" b="1" noProof="0" dirty="0"/>
              <a:t>Frequency of unknown words/cognates:</a:t>
            </a:r>
          </a:p>
          <a:p>
            <a:pPr marL="0" indent="0">
              <a:buNone/>
            </a:pPr>
            <a:r>
              <a:rPr lang="en-GB" b="0" baseline="0" dirty="0"/>
              <a:t>natural [520]; capital [581]; particular [1013]; </a:t>
            </a:r>
            <a:r>
              <a:rPr lang="en-GB" b="0" baseline="0" dirty="0" err="1"/>
              <a:t>conclusión</a:t>
            </a:r>
            <a:r>
              <a:rPr lang="en-GB" b="0" baseline="0" dirty="0"/>
              <a:t> [1538]; inferior [2013]; similar [1059]; flexible [4286]; festival [3194]; </a:t>
            </a:r>
            <a:r>
              <a:rPr lang="en-GB" b="0" baseline="0" dirty="0" err="1"/>
              <a:t>anual</a:t>
            </a:r>
            <a:r>
              <a:rPr lang="en-GB" b="0" baseline="0" dirty="0"/>
              <a:t> [1952]</a:t>
            </a:r>
          </a:p>
          <a:p>
            <a:pPr marL="0" indent="0">
              <a:buNone/>
            </a:pPr>
            <a:endParaRPr lang="en-GB" b="0" baseline="0" dirty="0"/>
          </a:p>
          <a:p>
            <a:pPr marL="0" indent="0">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indent="0">
              <a:buNone/>
            </a:pPr>
            <a:endParaRPr lang="en-GB" dirty="0"/>
          </a:p>
          <a:p>
            <a:r>
              <a:rPr lang="en-GB" b="0" dirty="0"/>
              <a:t>Map image free from Eddo from https://commons.wikimedia.org/wiki/File:Basque_Country_Location_Map.svg.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a:t>
            </a:r>
            <a:r>
              <a:rPr lang="en-GB" sz="1200" b="0" i="0" u="none" strike="noStrike" kern="1200" dirty="0" err="1">
                <a:solidFill>
                  <a:schemeClr val="tx1"/>
                </a:solidFill>
                <a:effectLst/>
                <a:latin typeface="+mn-lt"/>
                <a:ea typeface="+mn-ea"/>
                <a:cs typeface="+mn-cs"/>
                <a:hlinkClick r:id="rId4"/>
              </a:rPr>
              <a:t>Unported</a:t>
            </a:r>
            <a:r>
              <a:rPr lang="en-GB" sz="1200" b="0" i="0" kern="1200" dirty="0">
                <a:solidFill>
                  <a:schemeClr val="tx1"/>
                </a:solidFill>
                <a:effectLst/>
                <a:latin typeface="+mn-lt"/>
                <a:ea typeface="+mn-ea"/>
                <a:cs typeface="+mn-cs"/>
              </a:rPr>
              <a:t> license</a:t>
            </a:r>
          </a:p>
          <a:p>
            <a:r>
              <a:rPr lang="en-GB" sz="1200" b="0" i="0" kern="1200" dirty="0">
                <a:solidFill>
                  <a:schemeClr val="tx1"/>
                </a:solidFill>
                <a:effectLst/>
                <a:latin typeface="+mn-lt"/>
                <a:ea typeface="+mn-ea"/>
                <a:cs typeface="+mn-cs"/>
              </a:rPr>
              <a:t>Basque flag image free from clipart-library.com</a:t>
            </a:r>
          </a:p>
          <a:p>
            <a:r>
              <a:rPr lang="en-GB" sz="1200" b="0" i="0" kern="1200" dirty="0">
                <a:solidFill>
                  <a:schemeClr val="tx1"/>
                </a:solidFill>
                <a:effectLst/>
                <a:latin typeface="+mn-lt"/>
                <a:ea typeface="+mn-ea"/>
                <a:cs typeface="+mn-cs"/>
              </a:rPr>
              <a:t>Picture of pelota </a:t>
            </a:r>
            <a:r>
              <a:rPr lang="en-GB" sz="1200" b="0" i="0" kern="1200" dirty="0" err="1">
                <a:solidFill>
                  <a:schemeClr val="tx1"/>
                </a:solidFill>
                <a:effectLst/>
                <a:latin typeface="+mn-lt"/>
                <a:ea typeface="+mn-ea"/>
                <a:cs typeface="+mn-cs"/>
              </a:rPr>
              <a:t>vasca</a:t>
            </a:r>
            <a:r>
              <a:rPr lang="en-GB" sz="1200" b="0" i="0" kern="1200" dirty="0">
                <a:solidFill>
                  <a:schemeClr val="tx1"/>
                </a:solidFill>
                <a:effectLst/>
                <a:latin typeface="+mn-lt"/>
                <a:ea typeface="+mn-ea"/>
                <a:cs typeface="+mn-cs"/>
              </a:rPr>
              <a:t> free Carlos Octavio </a:t>
            </a:r>
            <a:r>
              <a:rPr lang="en-GB" sz="1200" b="0" i="0" kern="1200" dirty="0" err="1">
                <a:solidFill>
                  <a:schemeClr val="tx1"/>
                </a:solidFill>
                <a:effectLst/>
                <a:latin typeface="+mn-lt"/>
                <a:ea typeface="+mn-ea"/>
                <a:cs typeface="+mn-cs"/>
              </a:rPr>
              <a:t>Uranga</a:t>
            </a:r>
            <a:r>
              <a:rPr lang="en-GB" sz="1200" b="0" i="0" kern="1200" dirty="0">
                <a:solidFill>
                  <a:schemeClr val="tx1"/>
                </a:solidFill>
                <a:effectLst/>
                <a:latin typeface="+mn-lt"/>
                <a:ea typeface="+mn-ea"/>
                <a:cs typeface="+mn-cs"/>
              </a:rPr>
              <a:t> from https://www.flickr.com/photos/carlos_octavio/4257045534 </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62498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 (7 slides)</a:t>
            </a:r>
          </a:p>
          <a:p>
            <a:endParaRPr lang="en-US" b="1" dirty="0"/>
          </a:p>
          <a:p>
            <a:r>
              <a:rPr lang="en-US" b="1" dirty="0"/>
              <a:t>Aim: </a:t>
            </a:r>
            <a:r>
              <a:rPr lang="en-US" b="0" dirty="0"/>
              <a:t>to </a:t>
            </a:r>
            <a:r>
              <a:rPr lang="en-US" b="0" baseline="0" dirty="0"/>
              <a:t>successfully write and/or say sentences using 1</a:t>
            </a:r>
            <a:r>
              <a:rPr lang="en-US" b="0" baseline="30000" dirty="0"/>
              <a:t>st</a:t>
            </a:r>
            <a:r>
              <a:rPr lang="en-US" b="0" baseline="0" dirty="0"/>
              <a:t> and 3</a:t>
            </a:r>
            <a:r>
              <a:rPr lang="en-US" b="0" baseline="30000" dirty="0"/>
              <a:t>rd</a:t>
            </a:r>
            <a:r>
              <a:rPr lang="en-US" b="0" baseline="0" dirty="0"/>
              <a:t> person singular endings of –</a:t>
            </a:r>
            <a:r>
              <a:rPr lang="en-US" b="0" baseline="0" dirty="0" err="1"/>
              <a:t>ar</a:t>
            </a:r>
            <a:r>
              <a:rPr lang="en-US" b="0" baseline="0" dirty="0"/>
              <a:t> verbs in the preterite tense with the correct subject pronouns for the eight slides that follow.</a:t>
            </a:r>
            <a:endParaRPr lang="en-US" b="0" dirty="0"/>
          </a:p>
          <a:p>
            <a:endParaRPr lang="en-US" b="1" dirty="0"/>
          </a:p>
          <a:p>
            <a:r>
              <a:rPr lang="en-US" b="1" dirty="0"/>
              <a:t>Procedure:</a:t>
            </a:r>
          </a:p>
          <a:p>
            <a:pPr marL="228600" indent="-228600">
              <a:buAutoNum type="arabicPeriod"/>
            </a:pPr>
            <a:r>
              <a:rPr lang="en-US" b="0" dirty="0"/>
              <a:t>Students work in pairs or individually to write</a:t>
            </a:r>
            <a:r>
              <a:rPr lang="en-US" b="0" baseline="0" dirty="0"/>
              <a:t> the sentence in Spanish as indicated by the text.</a:t>
            </a:r>
          </a:p>
          <a:p>
            <a:pPr marL="228600" indent="-228600">
              <a:buAutoNum type="arabicPeriod"/>
            </a:pPr>
            <a:r>
              <a:rPr lang="en-US" b="0" baseline="0" dirty="0"/>
              <a:t>Teachers elicit the sentence orally from students and click to reveal the sentence in Spanish.</a:t>
            </a:r>
          </a:p>
          <a:p>
            <a:pPr marL="228600" indent="-228600">
              <a:buAutoNum type="arabicPeriod"/>
            </a:pPr>
            <a:endParaRPr lang="en-US" b="0" baseline="0" dirty="0"/>
          </a:p>
          <a:p>
            <a:r>
              <a:rPr lang="en-US" b="1" dirty="0"/>
              <a:t>Notes:</a:t>
            </a:r>
          </a:p>
          <a:p>
            <a:pPr marL="285750" indent="-285750">
              <a:buAutoNum type="romanLcParenR"/>
            </a:pPr>
            <a:r>
              <a:rPr lang="en-US" b="0" dirty="0"/>
              <a:t>Teachers can differentiate the task by varying the support or the length / complexity of the sentences or the conditions of the task (with / without language guides or Kos, in pairs or individually).</a:t>
            </a:r>
          </a:p>
          <a:p>
            <a:r>
              <a:rPr lang="en-US" b="0" dirty="0"/>
              <a:t>ii) The final sentence involved a spelling change with ‘</a:t>
            </a:r>
            <a:r>
              <a:rPr lang="en-US" b="0" dirty="0" err="1"/>
              <a:t>llegar</a:t>
            </a:r>
            <a:r>
              <a:rPr lang="en-US" b="0" dirty="0"/>
              <a:t>’ in the 1</a:t>
            </a:r>
            <a:r>
              <a:rPr lang="en-US" b="0" baseline="30000" dirty="0"/>
              <a:t>st</a:t>
            </a:r>
            <a:r>
              <a:rPr lang="en-US" b="0" dirty="0"/>
              <a:t> person singular. Teachers could ask how this verb would be spelled before revealing the answer. The –</a:t>
            </a:r>
            <a:r>
              <a:rPr lang="en-US" b="0" dirty="0" err="1"/>
              <a:t>gué</a:t>
            </a:r>
            <a:r>
              <a:rPr lang="en-US" b="0" dirty="0"/>
              <a:t> ending was covered in Year</a:t>
            </a:r>
            <a:r>
              <a:rPr lang="en-US" b="0" baseline="0" dirty="0"/>
              <a:t> 8.</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76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03766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970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9016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52791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17270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66301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40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7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660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235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374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38914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942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0678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380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8423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quizlet.com/gb/587274525/year-9-spanish-term-11-week-1-flash-card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fif"/><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fi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6.wav"/><Relationship Id="rId11" Type="http://schemas.openxmlformats.org/officeDocument/2006/relationships/image" Target="../media/image44.png"/><Relationship Id="rId5" Type="http://schemas.openxmlformats.org/officeDocument/2006/relationships/audio" Target="../media/audio5.wav"/><Relationship Id="rId10" Type="http://schemas.openxmlformats.org/officeDocument/2006/relationships/image" Target="../media/image43.png"/><Relationship Id="rId4" Type="http://schemas.openxmlformats.org/officeDocument/2006/relationships/audio" Target="../media/audio4.wav"/><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7.png"/><Relationship Id="rId3" Type="http://schemas.openxmlformats.org/officeDocument/2006/relationships/slideLayout" Target="../slideLayouts/slideLayout3.xml"/><Relationship Id="rId7" Type="http://schemas.openxmlformats.org/officeDocument/2006/relationships/audio" Target="../media/audio11.wav"/><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9.png"/><Relationship Id="rId10" Type="http://schemas.openxmlformats.org/officeDocument/2006/relationships/audio" Target="../media/audio14.wav"/><Relationship Id="rId4" Type="http://schemas.openxmlformats.org/officeDocument/2006/relationships/notesSlide" Target="../notesSlides/notesSlide27.xml"/><Relationship Id="rId9" Type="http://schemas.openxmlformats.org/officeDocument/2006/relationships/audio" Target="../media/audio13.wav"/><Relationship Id="rId14" Type="http://schemas.openxmlformats.org/officeDocument/2006/relationships/audio" Target="../media/audio16.wav"/></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3.jfi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rachelhawkes.com/LDPresources/Yr9Spanish/Spanish_Y9_Term1i_Wk2_HW_sheet.docx" TargetMode="External"/><Relationship Id="rId5" Type="http://schemas.openxmlformats.org/officeDocument/2006/relationships/image" Target="../media/image29.png"/><Relationship Id="rId4" Type="http://schemas.openxmlformats.org/officeDocument/2006/relationships/hyperlink" Target="https://quizlet.com/gb/589268888/year-9-spanish-term-11-week-2-flash-c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fi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20000"/>
          </a:bodyPr>
          <a:lstStyle/>
          <a:p>
            <a:r>
              <a:rPr lang="en-GB" b="1" dirty="0"/>
              <a:t>Y9 Spanish</a:t>
            </a:r>
            <a:br>
              <a:rPr lang="en-GB" dirty="0"/>
            </a:br>
            <a:r>
              <a:rPr lang="en-GB" sz="1600" dirty="0"/>
              <a:t>Term 1.1 – Week 1 – Lesson 1</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Pete Watson / Louise Caruso / Nick Avery</a:t>
            </a:r>
          </a:p>
          <a:p>
            <a:r>
              <a:rPr lang="en-GB" sz="1400" dirty="0"/>
              <a:t>Artwork: Mark Davies</a:t>
            </a:r>
            <a:br>
              <a:rPr lang="en-GB" sz="1400" dirty="0"/>
            </a:br>
            <a:br>
              <a:rPr lang="en-GB" sz="1400" dirty="0"/>
            </a:br>
            <a:r>
              <a:rPr lang="en-GB" sz="1400" dirty="0"/>
              <a:t>Date updated: 10.09.23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469664"/>
            <a:ext cx="7138275" cy="1484251"/>
          </a:xfrm>
        </p:spPr>
        <p:txBody>
          <a:bodyPr>
            <a:normAutofit/>
          </a:bodyPr>
          <a:lstStyle/>
          <a:p>
            <a:pPr>
              <a:spcBef>
                <a:spcPts val="0"/>
              </a:spcBef>
              <a:buClr>
                <a:srgbClr val="FFFFFF"/>
              </a:buClr>
              <a:buSzPts val="2600"/>
            </a:pPr>
            <a:r>
              <a:rPr lang="pt-BR" sz="2400" dirty="0">
                <a:solidFill>
                  <a:srgbClr val="FFFFFF"/>
                </a:solidFill>
              </a:rPr>
              <a:t>–ar verbs (preterite – revisited)</a:t>
            </a:r>
          </a:p>
          <a:p>
            <a:pPr>
              <a:spcBef>
                <a:spcPts val="0"/>
              </a:spcBef>
              <a:buClr>
                <a:srgbClr val="FFFFFF"/>
              </a:buClr>
              <a:buSzPts val="2600"/>
            </a:pPr>
            <a:r>
              <a:rPr lang="pt-BR" dirty="0">
                <a:solidFill>
                  <a:srgbClr val="FFFFFF"/>
                </a:solidFill>
              </a:rPr>
              <a:t>subject pronouns ‘yo’ and ‘ella’ (revisited)</a:t>
            </a:r>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85000" lnSpcReduction="10000"/>
          </a:bodyPr>
          <a:lstStyle/>
          <a:p>
            <a:r>
              <a:rPr lang="en-GB" sz="5400" b="1" dirty="0">
                <a:solidFill>
                  <a:prstClr val="white"/>
                </a:solidFill>
              </a:rPr>
              <a:t>Talking about past holidays</a:t>
            </a:r>
            <a:endParaRPr lang="en-GB" dirty="0"/>
          </a:p>
        </p:txBody>
      </p:sp>
      <p:pic>
        <p:nvPicPr>
          <p:cNvPr id="5" name="Picture 4">
            <a:extLst>
              <a:ext uri="{FF2B5EF4-FFF2-40B4-BE49-F238E27FC236}">
                <a16:creationId xmlns:a16="http://schemas.microsoft.com/office/drawing/2014/main" id="{6EA63F43-1C85-4469-8EC8-EF9C4B6D88B1}"/>
              </a:ext>
            </a:extLst>
          </p:cNvPr>
          <p:cNvPicPr>
            <a:picLocks noChangeAspect="1"/>
          </p:cNvPicPr>
          <p:nvPr/>
        </p:nvPicPr>
        <p:blipFill>
          <a:blip r:embed="rId3"/>
          <a:stretch>
            <a:fillRect/>
          </a:stretch>
        </p:blipFill>
        <p:spPr>
          <a:xfrm>
            <a:off x="9089875" y="3931953"/>
            <a:ext cx="2767824" cy="1841152"/>
          </a:xfrm>
          <a:prstGeom prst="rect">
            <a:avLst/>
          </a:prstGeom>
        </p:spPr>
      </p:pic>
      <p:pic>
        <p:nvPicPr>
          <p:cNvPr id="6" name="Picture 5">
            <a:extLst>
              <a:ext uri="{FF2B5EF4-FFF2-40B4-BE49-F238E27FC236}">
                <a16:creationId xmlns:a16="http://schemas.microsoft.com/office/drawing/2014/main" id="{181B19A1-2128-4C95-88C3-22A0B61C37D8}"/>
              </a:ext>
            </a:extLst>
          </p:cNvPr>
          <p:cNvPicPr>
            <a:picLocks noChangeAspect="1"/>
          </p:cNvPicPr>
          <p:nvPr/>
        </p:nvPicPr>
        <p:blipFill>
          <a:blip r:embed="rId4"/>
          <a:stretch>
            <a:fillRect/>
          </a:stretch>
        </p:blipFill>
        <p:spPr>
          <a:xfrm>
            <a:off x="9551691" y="1901230"/>
            <a:ext cx="2640309" cy="2005709"/>
          </a:xfrm>
          <a:prstGeom prst="rect">
            <a:avLst/>
          </a:prstGeom>
        </p:spPr>
      </p:pic>
      <p:pic>
        <p:nvPicPr>
          <p:cNvPr id="7" name="Picture 6">
            <a:extLst>
              <a:ext uri="{FF2B5EF4-FFF2-40B4-BE49-F238E27FC236}">
                <a16:creationId xmlns:a16="http://schemas.microsoft.com/office/drawing/2014/main" id="{EB861AA8-8F4B-436C-AD64-CB3329994AD9}"/>
              </a:ext>
            </a:extLst>
          </p:cNvPr>
          <p:cNvPicPr>
            <a:picLocks noChangeAspect="1"/>
          </p:cNvPicPr>
          <p:nvPr/>
        </p:nvPicPr>
        <p:blipFill>
          <a:blip r:embed="rId5"/>
          <a:stretch>
            <a:fillRect/>
          </a:stretch>
        </p:blipFill>
        <p:spPr>
          <a:xfrm>
            <a:off x="6400799" y="4913817"/>
            <a:ext cx="2456835" cy="1984560"/>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a:solidFill>
                  <a:schemeClr val="tx1"/>
                </a:solidFill>
              </a:rPr>
              <a:t>I</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entury Gothic" panose="020F0302020204030204"/>
              </a:rPr>
              <a:t>bought a bike</a:t>
            </a:r>
            <a:endPar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and</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schemeClr val="tx1"/>
                </a:solidFill>
                <a:latin typeface="Century Gothic" panose="020F0302020204030204"/>
              </a:rPr>
              <a:t>she</a:t>
            </a:r>
            <a:endParaRPr kumimoji="0" lang="en-GB"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ounded Rectangle 16"/>
          <p:cNvSpPr/>
          <p:nvPr/>
        </p:nvSpPr>
        <p:spPr>
          <a:xfrm>
            <a:off x="2836160" y="3914292"/>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tx1"/>
                </a:solidFill>
              </a:rPr>
              <a:t>bought a camera.</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38" y="3297599"/>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59085"/>
            <a:ext cx="743713" cy="2057739"/>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Ella </a:t>
            </a:r>
            <a:r>
              <a:rPr lang="en-GB" sz="3200" b="1" dirty="0" err="1">
                <a:solidFill>
                  <a:prstClr val="white"/>
                </a:solidFill>
                <a:latin typeface="Century Gothic" panose="020F0302020204030204"/>
              </a:rPr>
              <a:t>compró</a:t>
            </a:r>
            <a:r>
              <a:rPr lang="en-GB" sz="3200" b="1" dirty="0">
                <a:solidFill>
                  <a:prstClr val="white"/>
                </a:solidFill>
                <a:latin typeface="Century Gothic" panose="020F0302020204030204"/>
              </a:rPr>
              <a:t> una </a:t>
            </a:r>
            <a:r>
              <a:rPr lang="en-GB" sz="3200" b="1" dirty="0" err="1">
                <a:solidFill>
                  <a:prstClr val="white"/>
                </a:solidFill>
                <a:latin typeface="Century Gothic" panose="020F0302020204030204"/>
              </a:rPr>
              <a:t>bici</a:t>
            </a:r>
            <a:r>
              <a:rPr lang="en-GB" sz="3200" b="1" dirty="0">
                <a:solidFill>
                  <a:prstClr val="white"/>
                </a:solidFill>
                <a:latin typeface="Century Gothic" panose="020F0302020204030204"/>
              </a:rPr>
              <a:t> y </a:t>
            </a: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compré</a:t>
            </a:r>
            <a:r>
              <a:rPr lang="en-GB" sz="3200" b="1" dirty="0">
                <a:solidFill>
                  <a:prstClr val="white"/>
                </a:solidFill>
                <a:latin typeface="Century Gothic" panose="020F0302020204030204"/>
              </a:rPr>
              <a:t> una </a:t>
            </a:r>
            <a:r>
              <a:rPr lang="en-GB" sz="3200" b="1" dirty="0" err="1">
                <a:solidFill>
                  <a:prstClr val="white"/>
                </a:solidFill>
                <a:latin typeface="Century Gothic" panose="020F0302020204030204"/>
              </a:rPr>
              <a:t>cámara</a:t>
            </a:r>
            <a:r>
              <a:rPr lang="en-GB" sz="3200" b="1" dirty="0">
                <a:solidFill>
                  <a:prstClr val="white"/>
                </a:solidFill>
                <a:latin typeface="Century Gothic" panose="020F0302020204030204"/>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4291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a:solidFill>
                  <a:schemeClr val="tx1"/>
                </a:solidFill>
              </a:rPr>
              <a:t>I</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chemeClr val="tx1"/>
                </a:solidFill>
                <a:latin typeface="Century Gothic" panose="020F0302020204030204"/>
              </a:rPr>
              <a:t>met up with her friends in Vitoria</a:t>
            </a:r>
            <a:endPar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but</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schemeClr val="tx1"/>
                </a:solidFill>
                <a:latin typeface="Century Gothic" panose="020F0302020204030204"/>
              </a:rPr>
              <a:t>she</a:t>
            </a:r>
            <a:endParaRPr kumimoji="0" lang="en-GB"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ounded Rectangle 16"/>
          <p:cNvSpPr/>
          <p:nvPr/>
        </p:nvSpPr>
        <p:spPr>
          <a:xfrm>
            <a:off x="2836160" y="3914292"/>
            <a:ext cx="51877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tx1"/>
                </a:solidFill>
              </a:rPr>
              <a:t>did not travel to the city.</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38" y="3297599"/>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59085"/>
            <a:ext cx="743713" cy="2057739"/>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E78D04FC-0D23-4069-82A0-4FB3CD537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16" y="2438919"/>
            <a:ext cx="2980350" cy="1853405"/>
          </a:xfrm>
          <a:prstGeom prst="rect">
            <a:avLst/>
          </a:prstGeom>
        </p:spPr>
      </p:pic>
      <p:sp>
        <p:nvSpPr>
          <p:cNvPr id="23" name="TextBox 22">
            <a:extLst>
              <a:ext uri="{FF2B5EF4-FFF2-40B4-BE49-F238E27FC236}">
                <a16:creationId xmlns:a16="http://schemas.microsoft.com/office/drawing/2014/main" id="{E765D975-55CC-467C-8B58-50FC70DED2B6}"/>
              </a:ext>
            </a:extLst>
          </p:cNvPr>
          <p:cNvSpPr txBox="1"/>
          <p:nvPr/>
        </p:nvSpPr>
        <p:spPr>
          <a:xfrm>
            <a:off x="9332835" y="4292324"/>
            <a:ext cx="2148345" cy="430887"/>
          </a:xfrm>
          <a:prstGeom prst="rect">
            <a:avLst/>
          </a:prstGeom>
          <a:noFill/>
        </p:spPr>
        <p:txBody>
          <a:bodyPr wrap="none" rtlCol="0">
            <a:spAutoFit/>
          </a:bodyPr>
          <a:lstStyle/>
          <a:p>
            <a:pPr algn="l"/>
            <a:r>
              <a:rPr lang="en-GB" sz="2200"/>
              <a:t>Vitoria-Gasteiz</a:t>
            </a:r>
            <a:endParaRPr lang="en-GB" sz="2200" dirty="0"/>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Ella quedó con sus amigos en </a:t>
            </a:r>
            <a:r>
              <a:rPr lang="en-GB" sz="3200" b="1" dirty="0">
                <a:solidFill>
                  <a:prstClr val="white"/>
                </a:solidFill>
                <a:latin typeface="Century Gothic" panose="020F0302020204030204"/>
              </a:rPr>
              <a:t>Vitoria </a:t>
            </a:r>
            <a:r>
              <a:rPr lang="en-GB" sz="3200" b="1">
                <a:solidFill>
                  <a:prstClr val="white"/>
                </a:solidFill>
                <a:latin typeface="Century Gothic" panose="020F0302020204030204"/>
              </a:rPr>
              <a:t>pero yo no viajé a la ciudad</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000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a:solidFill>
                  <a:schemeClr val="tx1"/>
                </a:solidFill>
              </a:rPr>
              <a:t>I</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entury Gothic" panose="020F0302020204030204"/>
              </a:rPr>
              <a:t>walked along the coast</a:t>
            </a:r>
            <a:endPar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but</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schemeClr val="tx1"/>
                </a:solidFill>
                <a:latin typeface="Century Gothic" panose="020F0302020204030204"/>
              </a:rPr>
              <a:t>she</a:t>
            </a:r>
            <a:endParaRPr kumimoji="0" lang="en-GB"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ounded Rectangle 16"/>
          <p:cNvSpPr/>
          <p:nvPr/>
        </p:nvSpPr>
        <p:spPr>
          <a:xfrm>
            <a:off x="2836160" y="3914292"/>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tx1"/>
                </a:solidFill>
              </a:rPr>
              <a:t>didn’t spend time there.</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38" y="3297599"/>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59085"/>
            <a:ext cx="743713" cy="2057739"/>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Ella </a:t>
            </a:r>
            <a:r>
              <a:rPr lang="en-GB" sz="3200" b="1" dirty="0" err="1">
                <a:solidFill>
                  <a:prstClr val="white"/>
                </a:solidFill>
                <a:latin typeface="Century Gothic" panose="020F0302020204030204"/>
              </a:rPr>
              <a:t>caminó</a:t>
            </a:r>
            <a:r>
              <a:rPr lang="en-GB" sz="3200" b="1" dirty="0">
                <a:solidFill>
                  <a:prstClr val="white"/>
                </a:solidFill>
                <a:latin typeface="Century Gothic" panose="020F0302020204030204"/>
              </a:rPr>
              <a:t> por la costa </a:t>
            </a:r>
            <a:r>
              <a:rPr lang="en-GB" sz="3200" b="1" dirty="0" err="1">
                <a:solidFill>
                  <a:prstClr val="white"/>
                </a:solidFill>
                <a:latin typeface="Century Gothic" panose="020F0302020204030204"/>
              </a:rPr>
              <a:t>pero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no </a:t>
            </a:r>
            <a:r>
              <a:rPr lang="en-GB" sz="3200" b="1" dirty="0" err="1">
                <a:solidFill>
                  <a:prstClr val="white"/>
                </a:solidFill>
                <a:latin typeface="Century Gothic" panose="020F0302020204030204"/>
              </a:rPr>
              <a:t>pasé</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tiempo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allí</a:t>
            </a:r>
            <a:r>
              <a:rPr lang="en-GB" sz="3200" b="1" dirty="0">
                <a:solidFill>
                  <a:prstClr val="white"/>
                </a:solidFill>
                <a:latin typeface="Century Gothic" panose="020F0302020204030204"/>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 name="Picture 4" descr="white building near shore">
            <a:extLst>
              <a:ext uri="{FF2B5EF4-FFF2-40B4-BE49-F238E27FC236}">
                <a16:creationId xmlns:a16="http://schemas.microsoft.com/office/drawing/2014/main" id="{5B6C59BF-035D-4A64-AE46-56539A7ED2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7483" y="1826546"/>
            <a:ext cx="2783661" cy="208774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12393AE-2293-4661-9E29-F9544F921706}"/>
              </a:ext>
            </a:extLst>
          </p:cNvPr>
          <p:cNvSpPr txBox="1"/>
          <p:nvPr/>
        </p:nvSpPr>
        <p:spPr>
          <a:xfrm>
            <a:off x="8798122" y="3919026"/>
            <a:ext cx="3393878" cy="430887"/>
          </a:xfrm>
          <a:prstGeom prst="rect">
            <a:avLst/>
          </a:prstGeom>
          <a:noFill/>
        </p:spPr>
        <p:txBody>
          <a:bodyPr wrap="none" rtlCol="0">
            <a:spAutoFit/>
          </a:bodyPr>
          <a:lstStyle/>
          <a:p>
            <a:pPr algn="l"/>
            <a:r>
              <a:rPr lang="en-GB" sz="2200"/>
              <a:t>la costa del País Vasco</a:t>
            </a:r>
            <a:endParaRPr lang="en-GB" sz="2200" dirty="0"/>
          </a:p>
        </p:txBody>
      </p:sp>
    </p:spTree>
    <p:extLst>
      <p:ext uri="{BB962C8B-B14F-4D97-AF65-F5344CB8AC3E}">
        <p14:creationId xmlns:p14="http://schemas.microsoft.com/office/powerpoint/2010/main" val="5147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chemeClr val="tx1"/>
                </a:solidFill>
              </a:rPr>
              <a:t>she</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entury Gothic" panose="020F0302020204030204"/>
              </a:rPr>
              <a:t>participated in a class at the film festival</a:t>
            </a:r>
            <a:endPar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however</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chemeClr val="tx1"/>
                </a:solidFill>
                <a:latin typeface="Century Gothic" panose="020F0302020204030204"/>
              </a:rPr>
              <a:t>I</a:t>
            </a:r>
            <a:endParaRPr kumimoji="0" lang="en-GB"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ounded Rectangle 16"/>
          <p:cNvSpPr/>
          <p:nvPr/>
        </p:nvSpPr>
        <p:spPr>
          <a:xfrm>
            <a:off x="2836160" y="3914292"/>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tx1"/>
                </a:solidFill>
              </a:rPr>
              <a:t>rested at home.</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254" y="986445"/>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254" y="3225676"/>
            <a:ext cx="680749" cy="1883526"/>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participé</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una </a:t>
            </a:r>
            <a:r>
              <a:rPr lang="en-GB" sz="3200" b="1" dirty="0" err="1">
                <a:solidFill>
                  <a:prstClr val="white"/>
                </a:solidFill>
                <a:latin typeface="Century Gothic" panose="020F0302020204030204"/>
              </a:rPr>
              <a:t>clase</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el</a:t>
            </a:r>
            <a:r>
              <a:rPr lang="en-GB" sz="3200" b="1" dirty="0">
                <a:solidFill>
                  <a:prstClr val="white"/>
                </a:solidFill>
                <a:latin typeface="Century Gothic" panose="020F0302020204030204"/>
              </a:rPr>
              <a:t> festival de cine, sin embargo </a:t>
            </a:r>
            <a:r>
              <a:rPr lang="en-GB" sz="3200" b="1" dirty="0" err="1">
                <a:solidFill>
                  <a:prstClr val="white"/>
                </a:solidFill>
                <a:latin typeface="Century Gothic" panose="020F0302020204030204"/>
              </a:rPr>
              <a:t>ella</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descansó</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casa.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76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dirty="0">
                <a:solidFill>
                  <a:schemeClr val="tx1"/>
                </a:solidFill>
              </a:rPr>
              <a:t>she</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entury Gothic" panose="020F0302020204030204"/>
              </a:rPr>
              <a:t>celebrated my birthday in July</a:t>
            </a:r>
            <a:endPar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entury Gothic" panose="020F0302020204030204"/>
                <a:ea typeface="+mn-ea"/>
                <a:cs typeface="+mn-cs"/>
              </a:rPr>
              <a:t>so</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schemeClr val="tx1"/>
                </a:solidFill>
                <a:latin typeface="Century Gothic" panose="020F0302020204030204"/>
              </a:rPr>
              <a:t>I</a:t>
            </a:r>
            <a:endParaRPr kumimoji="0" lang="en-GB" sz="54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Rounded Rectangle 16"/>
          <p:cNvSpPr/>
          <p:nvPr/>
        </p:nvSpPr>
        <p:spPr>
          <a:xfrm>
            <a:off x="2836160" y="3914292"/>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tx1"/>
                </a:solidFill>
              </a:rPr>
              <a:t>organised a party.</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8254" y="986445"/>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254" y="3225676"/>
            <a:ext cx="680749" cy="1883526"/>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celebré</a:t>
            </a:r>
            <a:r>
              <a:rPr lang="en-GB" sz="3200" b="1" dirty="0">
                <a:solidFill>
                  <a:prstClr val="white"/>
                </a:solidFill>
                <a:latin typeface="Century Gothic" panose="020F0302020204030204"/>
              </a:rPr>
              <a:t> mi </a:t>
            </a:r>
            <a:r>
              <a:rPr lang="en-GB" sz="3200" b="1" dirty="0" err="1">
                <a:solidFill>
                  <a:prstClr val="white"/>
                </a:solidFill>
                <a:latin typeface="Century Gothic" panose="020F0302020204030204"/>
              </a:rPr>
              <a:t>cumpleaños</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julio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entonces</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ella</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organizó</a:t>
            </a:r>
            <a:r>
              <a:rPr lang="en-GB" sz="3200" b="1" dirty="0">
                <a:solidFill>
                  <a:prstClr val="white"/>
                </a:solidFill>
                <a:latin typeface="Century Gothic" panose="020F0302020204030204"/>
              </a:rPr>
              <a:t> una fiesta.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1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578058" y="3914292"/>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3A3838"/>
                </a:solidFill>
                <a:effectLst/>
                <a:uLnTx/>
                <a:uFillTx/>
                <a:latin typeface="Century Gothic"/>
                <a:ea typeface="+mn-ea"/>
                <a:cs typeface="+mn-cs"/>
              </a:rPr>
              <a:t>I</a:t>
            </a:r>
          </a:p>
        </p:txBody>
      </p:sp>
      <p:sp>
        <p:nvSpPr>
          <p:cNvPr id="12" name="Rounded Rectangle 11"/>
          <p:cNvSpPr/>
          <p:nvPr/>
        </p:nvSpPr>
        <p:spPr>
          <a:xfrm>
            <a:off x="2836160" y="1446296"/>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3838"/>
                </a:solidFill>
                <a:effectLst/>
                <a:uLnTx/>
                <a:uFillTx/>
                <a:latin typeface="Century Gothic" panose="020F0302020204030204"/>
                <a:ea typeface="+mn-ea"/>
                <a:cs typeface="+mn-cs"/>
              </a:rPr>
              <a:t>prepared all the food for the party</a:t>
            </a:r>
          </a:p>
        </p:txBody>
      </p:sp>
      <p:sp>
        <p:nvSpPr>
          <p:cNvPr id="15" name="Rounded Rectangle 14"/>
          <p:cNvSpPr/>
          <p:nvPr/>
        </p:nvSpPr>
        <p:spPr>
          <a:xfrm>
            <a:off x="3815100" y="2698427"/>
            <a:ext cx="2988574" cy="934586"/>
          </a:xfrm>
          <a:prstGeom prst="roundRect">
            <a:avLst/>
          </a:prstGeom>
          <a:solidFill>
            <a:schemeClr val="accent2">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3838"/>
                </a:solidFill>
                <a:effectLst/>
                <a:uLnTx/>
                <a:uFillTx/>
                <a:latin typeface="Century Gothic" panose="020F0302020204030204"/>
                <a:ea typeface="+mn-ea"/>
                <a:cs typeface="+mn-cs"/>
              </a:rPr>
              <a:t>whereas</a:t>
            </a:r>
          </a:p>
        </p:txBody>
      </p:sp>
      <p:sp>
        <p:nvSpPr>
          <p:cNvPr id="16" name="Rounded Rectangle 15"/>
          <p:cNvSpPr/>
          <p:nvPr/>
        </p:nvSpPr>
        <p:spPr>
          <a:xfrm>
            <a:off x="584745" y="1470844"/>
            <a:ext cx="198120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3A3838"/>
                </a:solidFill>
                <a:effectLst/>
                <a:uLnTx/>
                <a:uFillTx/>
                <a:latin typeface="Century Gothic" panose="020F0302020204030204"/>
                <a:ea typeface="+mn-ea"/>
                <a:cs typeface="+mn-cs"/>
              </a:rPr>
              <a:t>she</a:t>
            </a:r>
            <a:endParaRPr kumimoji="0" lang="en-GB" sz="5400" b="1" i="0" u="none" strike="noStrike" kern="1200" cap="none" spc="0" normalizeH="0" baseline="0" noProof="0" dirty="0">
              <a:ln>
                <a:noFill/>
              </a:ln>
              <a:solidFill>
                <a:srgbClr val="3A3838"/>
              </a:solidFill>
              <a:effectLst/>
              <a:uLnTx/>
              <a:uFillTx/>
              <a:latin typeface="Century Gothic" panose="020F0302020204030204"/>
              <a:ea typeface="+mn-ea"/>
              <a:cs typeface="+mn-cs"/>
            </a:endParaRPr>
          </a:p>
        </p:txBody>
      </p:sp>
      <p:sp>
        <p:nvSpPr>
          <p:cNvPr id="17" name="Rounded Rectangle 16"/>
          <p:cNvSpPr/>
          <p:nvPr/>
        </p:nvSpPr>
        <p:spPr>
          <a:xfrm>
            <a:off x="2836160" y="3914292"/>
            <a:ext cx="4986310" cy="934586"/>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A3838"/>
                </a:solidFill>
                <a:effectLst/>
                <a:uLnTx/>
                <a:uFillTx/>
                <a:latin typeface="Century Gothic"/>
                <a:ea typeface="+mn-ea"/>
                <a:cs typeface="+mn-cs"/>
              </a:rPr>
              <a:t>arrived very late.</a:t>
            </a: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138" y="3297599"/>
            <a:ext cx="708193" cy="1680202"/>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59085"/>
            <a:ext cx="743713" cy="2057739"/>
          </a:xfrm>
          <a:prstGeom prst="rect">
            <a:avLst/>
          </a:prstGeom>
        </p:spPr>
      </p:pic>
      <p:sp>
        <p:nvSpPr>
          <p:cNvPr id="19" name="Rounded Rectangle 11">
            <a:extLst>
              <a:ext uri="{FF2B5EF4-FFF2-40B4-BE49-F238E27FC236}">
                <a16:creationId xmlns:a16="http://schemas.microsoft.com/office/drawing/2014/main" id="{12738A03-BC46-471B-B42B-C3740D6E98F9}"/>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13"/>
          <p:cNvSpPr/>
          <p:nvPr/>
        </p:nvSpPr>
        <p:spPr>
          <a:xfrm>
            <a:off x="1521432" y="5166423"/>
            <a:ext cx="9149135" cy="1112664"/>
          </a:xfrm>
          <a:prstGeom prst="roundRect">
            <a:avLst/>
          </a:prstGeom>
          <a:solidFill>
            <a:srgbClr val="3660B0"/>
          </a:solidFill>
          <a:ln>
            <a:solidFill>
              <a:srgbClr val="366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Ella prepare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toda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la comida para la fiesta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mientras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que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yo</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llegué</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muy</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tarde</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9665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1)</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23832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Vocabulary on Quizlet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9" name="Picture 8" descr="the letter Q">
            <a:extLst>
              <a:ext uri="{FF2B5EF4-FFF2-40B4-BE49-F238E27FC236}">
                <a16:creationId xmlns:a16="http://schemas.microsoft.com/office/drawing/2014/main" id="{38F2DCFF-0B5C-4B7A-92E3-693FEE2572DB}"/>
              </a:ext>
            </a:extLst>
          </p:cNvPr>
          <p:cNvPicPr>
            <a:picLocks noChangeAspect="1"/>
          </p:cNvPicPr>
          <p:nvPr/>
        </p:nvPicPr>
        <p:blipFill>
          <a:blip r:embed="rId5"/>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60001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1;p29"/>
          <p:cNvSpPr/>
          <p:nvPr/>
        </p:nvSpPr>
        <p:spPr>
          <a:xfrm>
            <a:off x="10586808" y="258166"/>
            <a:ext cx="1341335" cy="400919"/>
          </a:xfrm>
          <a:prstGeom prst="roundRect">
            <a:avLst>
              <a:gd name="adj" fmla="val 16667"/>
            </a:avLst>
          </a:prstGeom>
          <a:solidFill>
            <a:srgbClr val="C000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823;p29"/>
          <p:cNvSpPr/>
          <p:nvPr/>
        </p:nvSpPr>
        <p:spPr>
          <a:xfrm>
            <a:off x="242512" y="2244559"/>
            <a:ext cx="5679630" cy="3983516"/>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 Vitoria, la capital del Pa</a:t>
            </a:r>
            <a:r>
              <a:rPr lang="en-GB" sz="2000" kern="0" dirty="0" err="1">
                <a:latin typeface="Century Gothic"/>
                <a:ea typeface="Century Gothic"/>
                <a:cs typeface="Century Gothic"/>
                <a:sym typeface="Century Gothic"/>
              </a:rPr>
              <a:t>ís</a:t>
            </a:r>
            <a:r>
              <a:rPr lang="en-GB" sz="2000" kern="0" dirty="0">
                <a:latin typeface="Century Gothic"/>
                <a:ea typeface="Century Gothic"/>
                <a:cs typeface="Century Gothic"/>
                <a:sym typeface="Century Gothic"/>
              </a:rPr>
              <a:t> Vasco, hay una tienda de perfumes </a:t>
            </a:r>
            <a:r>
              <a:rPr lang="en-GB" sz="2000" kern="0" dirty="0" err="1">
                <a:latin typeface="Century Gothic"/>
                <a:ea typeface="Century Gothic"/>
                <a:cs typeface="Century Gothic"/>
                <a:sym typeface="Century Gothic"/>
              </a:rPr>
              <a:t>preciosa</a:t>
            </a:r>
            <a:r>
              <a:rPr lang="en-GB" sz="2000" kern="0" dirty="0">
                <a:latin typeface="Century Gothic"/>
                <a:ea typeface="Century Gothic"/>
                <a:cs typeface="Century Gothic"/>
                <a:sym typeface="Century Gothic"/>
              </a:rPr>
              <a:t>. Lucía </a:t>
            </a:r>
            <a:r>
              <a:rPr lang="en-GB" sz="2000" kern="0" dirty="0" err="1">
                <a:latin typeface="Century Gothic"/>
                <a:ea typeface="Century Gothic"/>
                <a:cs typeface="Century Gothic"/>
                <a:sym typeface="Century Gothic"/>
              </a:rPr>
              <a:t>siempre</a:t>
            </a:r>
            <a:r>
              <a:rPr lang="en-GB" sz="2000" kern="0" dirty="0">
                <a:latin typeface="Century Gothic"/>
                <a:ea typeface="Century Gothic"/>
                <a:cs typeface="Century Gothic"/>
                <a:sym typeface="Century Gothic"/>
              </a:rPr>
              <a:t> </a:t>
            </a:r>
            <a:r>
              <a:rPr lang="en-GB" sz="2000" kern="0" dirty="0" err="1">
                <a:latin typeface="Century Gothic"/>
                <a:ea typeface="Century Gothic"/>
                <a:cs typeface="Century Gothic"/>
                <a:sym typeface="Century Gothic"/>
              </a:rPr>
              <a:t>va</a:t>
            </a:r>
            <a:r>
              <a:rPr lang="en-GB" sz="2000" kern="0" dirty="0">
                <a:latin typeface="Century Gothic"/>
                <a:ea typeface="Century Gothic"/>
                <a:cs typeface="Century Gothic"/>
                <a:sym typeface="Century Gothic"/>
              </a:rPr>
              <a:t> a </a:t>
            </a:r>
            <a:r>
              <a:rPr lang="en-GB" sz="2000" kern="0" err="1">
                <a:latin typeface="Century Gothic"/>
                <a:ea typeface="Century Gothic"/>
                <a:cs typeface="Century Gothic"/>
                <a:sym typeface="Century Gothic"/>
              </a:rPr>
              <a:t>esta</a:t>
            </a:r>
            <a:r>
              <a:rPr lang="en-GB" sz="2000" kern="0">
                <a:latin typeface="Century Gothic"/>
                <a:ea typeface="Century Gothic"/>
                <a:cs typeface="Century Gothic"/>
                <a:sym typeface="Century Gothic"/>
              </a:rPr>
              <a:t> tienda. </a:t>
            </a:r>
            <a:r>
              <a:rPr lang="en-GB" sz="2000" kern="0" dirty="0" err="1">
                <a:latin typeface="Century Gothic"/>
                <a:ea typeface="Century Gothic"/>
                <a:cs typeface="Century Gothic"/>
                <a:sym typeface="Century Gothic"/>
              </a:rPr>
              <a:t>Está</a:t>
            </a:r>
            <a:r>
              <a:rPr lang="en-GB" sz="2000" kern="0" dirty="0">
                <a:latin typeface="Century Gothic"/>
                <a:ea typeface="Century Gothic"/>
                <a:cs typeface="Century Gothic"/>
                <a:sym typeface="Century Gothic"/>
              </a:rPr>
              <a:t> </a:t>
            </a:r>
            <a:r>
              <a:rPr lang="en-GB" sz="2000" kern="0" dirty="0" err="1">
                <a:latin typeface="Century Gothic"/>
                <a:ea typeface="Century Gothic"/>
                <a:cs typeface="Century Gothic"/>
                <a:sym typeface="Century Gothic"/>
              </a:rPr>
              <a:t>en</a:t>
            </a:r>
            <a:r>
              <a:rPr lang="en-GB" sz="2000" kern="0" dirty="0">
                <a:latin typeface="Century Gothic"/>
                <a:ea typeface="Century Gothic"/>
                <a:cs typeface="Century Gothic"/>
                <a:sym typeface="Century Gothic"/>
              </a:rPr>
              <a:t> un </a:t>
            </a:r>
            <a:r>
              <a:rPr lang="en-GB" sz="2000" kern="0" dirty="0" err="1">
                <a:latin typeface="Century Gothic"/>
                <a:ea typeface="Century Gothic"/>
                <a:cs typeface="Century Gothic"/>
                <a:sym typeface="Century Gothic"/>
              </a:rPr>
              <a:t>lugar</a:t>
            </a:r>
            <a:r>
              <a:rPr lang="en-GB" sz="2000" kern="0" dirty="0">
                <a:latin typeface="Century Gothic"/>
                <a:ea typeface="Century Gothic"/>
                <a:cs typeface="Century Gothic"/>
                <a:sym typeface="Century Gothic"/>
              </a:rPr>
              <a:t> central de la ciudad, </a:t>
            </a:r>
            <a:r>
              <a:rPr lang="en-GB" sz="2000" kern="0" dirty="0" err="1">
                <a:latin typeface="Century Gothic"/>
                <a:ea typeface="Century Gothic"/>
                <a:cs typeface="Century Gothic"/>
                <a:sym typeface="Century Gothic"/>
              </a:rPr>
              <a:t>en</a:t>
            </a:r>
            <a:r>
              <a:rPr lang="en-GB" sz="2000" kern="0" dirty="0">
                <a:latin typeface="Century Gothic"/>
                <a:ea typeface="Century Gothic"/>
                <a:cs typeface="Century Gothic"/>
                <a:sym typeface="Century Gothic"/>
              </a:rPr>
              <a:t> una zona </a:t>
            </a:r>
            <a:r>
              <a:rPr lang="en-GB" sz="2000" kern="0" dirty="0" err="1">
                <a:latin typeface="Century Gothic"/>
                <a:ea typeface="Century Gothic"/>
                <a:cs typeface="Century Gothic"/>
                <a:sym typeface="Century Gothic"/>
              </a:rPr>
              <a:t>bastante</a:t>
            </a:r>
            <a:r>
              <a:rPr lang="en-GB" sz="2000" kern="0" dirty="0">
                <a:latin typeface="Century Gothic"/>
                <a:ea typeface="Century Gothic"/>
                <a:cs typeface="Century Gothic"/>
                <a:sym typeface="Century Gothic"/>
              </a:rPr>
              <a:t> cultural, </a:t>
            </a:r>
            <a:r>
              <a:rPr lang="en-GB" sz="2000" kern="0" dirty="0" err="1">
                <a:latin typeface="Century Gothic"/>
                <a:ea typeface="Century Gothic"/>
                <a:cs typeface="Century Gothic"/>
                <a:sym typeface="Century Gothic"/>
              </a:rPr>
              <a:t>cerca</a:t>
            </a:r>
            <a:r>
              <a:rPr lang="en-GB" sz="2000" kern="0" dirty="0">
                <a:latin typeface="Century Gothic"/>
                <a:ea typeface="Century Gothic"/>
                <a:cs typeface="Century Gothic"/>
                <a:sym typeface="Century Gothic"/>
              </a:rPr>
              <a:t> del hospital. Daniel </a:t>
            </a:r>
            <a:r>
              <a:rPr lang="en-GB" sz="2000" kern="0" dirty="0" err="1">
                <a:latin typeface="Century Gothic"/>
                <a:ea typeface="Century Gothic"/>
                <a:cs typeface="Century Gothic"/>
                <a:sym typeface="Century Gothic"/>
              </a:rPr>
              <a:t>quiere</a:t>
            </a:r>
            <a:r>
              <a:rPr lang="en-GB" sz="2000" kern="0" dirty="0">
                <a:latin typeface="Century Gothic"/>
                <a:ea typeface="Century Gothic"/>
                <a:cs typeface="Century Gothic"/>
                <a:sym typeface="Century Gothic"/>
              </a:rPr>
              <a:t> </a:t>
            </a:r>
            <a:r>
              <a:rPr lang="en-GB" sz="2000" kern="0" dirty="0" err="1">
                <a:latin typeface="Century Gothic"/>
                <a:ea typeface="Century Gothic"/>
                <a:cs typeface="Century Gothic"/>
                <a:sym typeface="Century Gothic"/>
              </a:rPr>
              <a:t>comprar</a:t>
            </a:r>
            <a:r>
              <a:rPr lang="en-GB" sz="2000" kern="0" dirty="0">
                <a:latin typeface="Century Gothic"/>
                <a:ea typeface="Century Gothic"/>
                <a:cs typeface="Century Gothic"/>
                <a:sym typeface="Century Gothic"/>
              </a:rPr>
              <a:t> un regalo para </a:t>
            </a:r>
            <a:r>
              <a:rPr lang="en-GB" sz="2000" kern="0" dirty="0" err="1">
                <a:latin typeface="Century Gothic"/>
                <a:ea typeface="Century Gothic"/>
                <a:cs typeface="Century Gothic"/>
                <a:sym typeface="Century Gothic"/>
              </a:rPr>
              <a:t>su</a:t>
            </a:r>
            <a:r>
              <a:rPr lang="en-GB" sz="2000" kern="0" dirty="0">
                <a:latin typeface="Century Gothic"/>
                <a:ea typeface="Century Gothic"/>
                <a:cs typeface="Century Gothic"/>
                <a:sym typeface="Century Gothic"/>
              </a:rPr>
              <a:t> </a:t>
            </a:r>
            <a:r>
              <a:rPr lang="en-GB" sz="2000" kern="0" dirty="0" err="1">
                <a:latin typeface="Century Gothic"/>
                <a:ea typeface="Century Gothic"/>
                <a:cs typeface="Century Gothic"/>
                <a:sym typeface="Century Gothic"/>
              </a:rPr>
              <a:t>hermana</a:t>
            </a:r>
            <a:r>
              <a:rPr lang="en-GB" sz="2000" kern="0" dirty="0">
                <a:latin typeface="Century Gothic"/>
                <a:ea typeface="Century Gothic"/>
                <a:cs typeface="Century Gothic"/>
                <a:sym typeface="Century Gothic"/>
              </a:rPr>
              <a:t>. A Lucía le </a:t>
            </a:r>
            <a:r>
              <a:rPr lang="en-GB" sz="2000" kern="0" dirty="0" err="1">
                <a:latin typeface="Century Gothic"/>
                <a:ea typeface="Century Gothic"/>
                <a:cs typeface="Century Gothic"/>
                <a:sym typeface="Century Gothic"/>
              </a:rPr>
              <a:t>gusta</a:t>
            </a:r>
            <a:r>
              <a:rPr lang="en-GB" sz="2000" kern="0" dirty="0">
                <a:latin typeface="Century Gothic"/>
                <a:ea typeface="Century Gothic"/>
                <a:cs typeface="Century Gothic"/>
                <a:sym typeface="Century Gothic"/>
              </a:rPr>
              <a:t> una </a:t>
            </a:r>
            <a:r>
              <a:rPr lang="en-GB" sz="2000" kern="0" dirty="0" err="1">
                <a:latin typeface="Century Gothic"/>
                <a:ea typeface="Century Gothic"/>
                <a:cs typeface="Century Gothic"/>
                <a:sym typeface="Century Gothic"/>
              </a:rPr>
              <a:t>marca</a:t>
            </a:r>
            <a:r>
              <a:rPr lang="en-GB" sz="2000" kern="0" dirty="0">
                <a:latin typeface="Century Gothic"/>
                <a:ea typeface="Century Gothic"/>
                <a:cs typeface="Century Gothic"/>
                <a:sym typeface="Century Gothic"/>
              </a:rPr>
              <a:t> particular, pero Daniel </a:t>
            </a:r>
            <a:r>
              <a:rPr lang="en-GB" sz="2000" kern="0" dirty="0" err="1">
                <a:latin typeface="Century Gothic"/>
                <a:ea typeface="Century Gothic"/>
                <a:cs typeface="Century Gothic"/>
                <a:sym typeface="Century Gothic"/>
              </a:rPr>
              <a:t>compró</a:t>
            </a:r>
            <a:r>
              <a:rPr lang="en-GB" sz="2000" kern="0" dirty="0">
                <a:latin typeface="Century Gothic"/>
                <a:ea typeface="Century Gothic"/>
                <a:cs typeface="Century Gothic"/>
                <a:sym typeface="Century Gothic"/>
              </a:rPr>
              <a:t> una </a:t>
            </a:r>
            <a:r>
              <a:rPr lang="en-GB" sz="2000" kern="0" dirty="0" err="1">
                <a:latin typeface="Century Gothic"/>
                <a:ea typeface="Century Gothic"/>
                <a:cs typeface="Century Gothic"/>
                <a:sym typeface="Century Gothic"/>
              </a:rPr>
              <a:t>marca</a:t>
            </a:r>
            <a:r>
              <a:rPr lang="en-GB" sz="2000" kern="0" dirty="0">
                <a:latin typeface="Century Gothic"/>
                <a:ea typeface="Century Gothic"/>
                <a:cs typeface="Century Gothic"/>
                <a:sym typeface="Century Gothic"/>
              </a:rPr>
              <a:t> inferior. ¡</a:t>
            </a:r>
            <a:r>
              <a:rPr lang="en-GB" sz="2000" kern="0" err="1">
                <a:latin typeface="Century Gothic"/>
                <a:ea typeface="Century Gothic"/>
                <a:cs typeface="Century Gothic"/>
                <a:sym typeface="Century Gothic"/>
              </a:rPr>
              <a:t>Qué</a:t>
            </a:r>
            <a:r>
              <a:rPr lang="en-GB" sz="2000" kern="0">
                <a:latin typeface="Century Gothic"/>
                <a:ea typeface="Century Gothic"/>
                <a:cs typeface="Century Gothic"/>
                <a:sym typeface="Century Gothic"/>
              </a:rPr>
              <a:t> error! </a:t>
            </a:r>
            <a:r>
              <a:rPr lang="en-GB" sz="2000" kern="0" dirty="0" err="1">
                <a:latin typeface="Century Gothic"/>
                <a:ea typeface="Century Gothic"/>
                <a:cs typeface="Century Gothic"/>
                <a:sym typeface="Century Gothic"/>
              </a:rPr>
              <a:t>Tomó</a:t>
            </a:r>
            <a:r>
              <a:rPr lang="en-GB" sz="2000" kern="0" dirty="0">
                <a:latin typeface="Century Gothic"/>
                <a:ea typeface="Century Gothic"/>
                <a:cs typeface="Century Gothic"/>
                <a:sym typeface="Century Gothic"/>
              </a:rPr>
              <a:t> una decision </a:t>
            </a:r>
            <a:r>
              <a:rPr lang="en-GB" sz="2000" kern="0" dirty="0" err="1">
                <a:latin typeface="Century Gothic"/>
                <a:ea typeface="Century Gothic"/>
                <a:cs typeface="Century Gothic"/>
                <a:sym typeface="Century Gothic"/>
              </a:rPr>
              <a:t>incorrecta</a:t>
            </a:r>
            <a:r>
              <a:rPr lang="en-GB" sz="2000" kern="0" dirty="0">
                <a:latin typeface="Century Gothic"/>
                <a:ea typeface="Century Gothic"/>
                <a:cs typeface="Century Gothic"/>
                <a:sym typeface="Century Gothic"/>
              </a:rPr>
              <a:t>.</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2" name="Title 1"/>
          <p:cNvSpPr>
            <a:spLocks noGrp="1"/>
          </p:cNvSpPr>
          <p:nvPr>
            <p:ph type="title"/>
          </p:nvPr>
        </p:nvSpPr>
        <p:spPr/>
        <p:txBody>
          <a:bodyPr>
            <a:normAutofit/>
          </a:bodyPr>
          <a:lstStyle/>
          <a:p>
            <a:r>
              <a:rPr lang="en-GB" sz="2400" b="1" dirty="0">
                <a:solidFill>
                  <a:schemeClr val="bg1"/>
                </a:solidFill>
                <a:latin typeface="Century Gothic" panose="020B0502020202020204" pitchFamily="34" charset="0"/>
              </a:rPr>
              <a:t>Daniel y </a:t>
            </a:r>
            <a:r>
              <a:rPr lang="en-GB" sz="2400" b="1" dirty="0" err="1">
                <a:solidFill>
                  <a:schemeClr val="bg1"/>
                </a:solidFill>
                <a:latin typeface="Century Gothic" panose="020B0502020202020204" pitchFamily="34" charset="0"/>
              </a:rPr>
              <a:t>su</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viaje</a:t>
            </a:r>
            <a:r>
              <a:rPr lang="en-GB" sz="2400" b="1" dirty="0">
                <a:solidFill>
                  <a:schemeClr val="bg1"/>
                </a:solidFill>
                <a:latin typeface="Century Gothic" panose="020B0502020202020204" pitchFamily="34" charset="0"/>
              </a:rPr>
              <a:t> a Vitoria</a:t>
            </a:r>
            <a:endParaRPr lang="en-GB" sz="2400" dirty="0"/>
          </a:p>
        </p:txBody>
      </p:sp>
      <p:sp>
        <p:nvSpPr>
          <p:cNvPr id="43" name="TextBox 42"/>
          <p:cNvSpPr txBox="1"/>
          <p:nvPr/>
        </p:nvSpPr>
        <p:spPr>
          <a:xfrm>
            <a:off x="152639" y="1031043"/>
            <a:ext cx="6047281" cy="1015663"/>
          </a:xfrm>
          <a:prstGeom prst="rect">
            <a:avLst/>
          </a:prstGeom>
          <a:noFill/>
        </p:spPr>
        <p:txBody>
          <a:bodyPr wrap="square" rtlCol="0">
            <a:spAutoFit/>
          </a:bodyPr>
          <a:lstStyle/>
          <a:p>
            <a:pPr lvl="0">
              <a:buClr>
                <a:srgbClr val="000000"/>
              </a:buClr>
            </a:pPr>
            <a:r>
              <a:rPr lang="en-GB" sz="2000" b="1" dirty="0">
                <a:latin typeface="Century Gothic" panose="020B0502020202020204" pitchFamily="34" charset="0"/>
              </a:rPr>
              <a:t>Remember that in Spanish, syllables often come in single consonant-vowel pairs.</a:t>
            </a:r>
          </a:p>
          <a:p>
            <a:pPr lvl="0">
              <a:buClr>
                <a:srgbClr val="000000"/>
              </a:buClr>
            </a:pPr>
            <a:r>
              <a:rPr lang="en-GB" sz="2000" b="1" kern="0" dirty="0">
                <a:latin typeface="Century Gothic" panose="020B0502020202020204" pitchFamily="34" charset="0"/>
                <a:cs typeface="Arial"/>
                <a:sym typeface="Arial"/>
              </a:rPr>
              <a:t>E.g. Sá-</a:t>
            </a:r>
            <a:r>
              <a:rPr lang="en-GB" sz="2000" b="1" kern="0" dirty="0" err="1">
                <a:latin typeface="Century Gothic" panose="020B0502020202020204" pitchFamily="34" charset="0"/>
                <a:cs typeface="Arial"/>
                <a:sym typeface="Arial"/>
              </a:rPr>
              <a:t>ba</a:t>
            </a:r>
            <a:r>
              <a:rPr lang="en-GB" sz="2000" b="1" kern="0" dirty="0">
                <a:latin typeface="Century Gothic" panose="020B0502020202020204" pitchFamily="34" charset="0"/>
                <a:cs typeface="Arial"/>
                <a:sym typeface="Arial"/>
              </a:rPr>
              <a:t>-do</a:t>
            </a:r>
            <a:endParaRPr kumimoji="0" lang="en-GB" sz="20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77" name="TextBox 76"/>
          <p:cNvSpPr txBox="1"/>
          <p:nvPr/>
        </p:nvSpPr>
        <p:spPr>
          <a:xfrm>
            <a:off x="6264502" y="1538875"/>
            <a:ext cx="5977467" cy="5170646"/>
          </a:xfrm>
          <a:prstGeom prst="rect">
            <a:avLst/>
          </a:prstGeom>
          <a:noFill/>
        </p:spPr>
        <p:txBody>
          <a:bodyPr wrap="square" rtlCol="0">
            <a:spAutoFit/>
          </a:bodyPr>
          <a:lstStyle/>
          <a:p>
            <a:pPr>
              <a:lnSpc>
                <a:spcPct val="150000"/>
              </a:lnSpc>
            </a:pPr>
            <a:r>
              <a:rPr lang="en-US" sz="2000" b="1" dirty="0">
                <a:latin typeface="Century Gothic"/>
              </a:rPr>
              <a:t>¿</a:t>
            </a:r>
            <a:r>
              <a:rPr lang="en-US" sz="2000" b="1" dirty="0" err="1">
                <a:latin typeface="Century Gothic"/>
              </a:rPr>
              <a:t>Cuántas</a:t>
            </a:r>
            <a:r>
              <a:rPr lang="en-US" sz="2000" b="1" dirty="0">
                <a:latin typeface="Century Gothic"/>
              </a:rPr>
              <a:t> </a:t>
            </a:r>
            <a:r>
              <a:rPr lang="en-US" sz="2000" b="1" dirty="0" err="1">
                <a:latin typeface="Century Gothic"/>
              </a:rPr>
              <a:t>sílabas</a:t>
            </a:r>
            <a:r>
              <a:rPr lang="en-US" sz="2000" b="1" dirty="0">
                <a:latin typeface="Century Gothic"/>
              </a:rPr>
              <a:t> </a:t>
            </a:r>
            <a:r>
              <a:rPr lang="en-US" sz="2000" b="1" dirty="0" err="1">
                <a:latin typeface="Century Gothic"/>
              </a:rPr>
              <a:t>tiene</a:t>
            </a:r>
            <a:r>
              <a:rPr lang="en-US" sz="2000" b="1" dirty="0">
                <a:latin typeface="Century Gothic"/>
              </a:rPr>
              <a:t> la palabra </a:t>
            </a:r>
            <a:r>
              <a:rPr lang="en-US" sz="2000" b="1" dirty="0" err="1">
                <a:latin typeface="Century Gothic"/>
              </a:rPr>
              <a:t>en</a:t>
            </a:r>
            <a:r>
              <a:rPr lang="en-US" sz="2000" b="1" dirty="0">
                <a:latin typeface="Century Gothic"/>
              </a:rPr>
              <a:t> </a:t>
            </a:r>
            <a:r>
              <a:rPr lang="en-US" sz="2000" b="1" dirty="0" err="1">
                <a:latin typeface="Century Gothic"/>
              </a:rPr>
              <a:t>español</a:t>
            </a:r>
            <a:r>
              <a:rPr lang="en-US" sz="2000" b="1" dirty="0">
                <a:latin typeface="Century Gothic"/>
              </a:rPr>
              <a:t>? </a:t>
            </a:r>
          </a:p>
          <a:p>
            <a:pPr marL="457200" indent="-457200">
              <a:lnSpc>
                <a:spcPct val="150000"/>
              </a:lnSpc>
              <a:buFontTx/>
              <a:buAutoNum type="arabicPeriod"/>
            </a:pPr>
            <a:r>
              <a:rPr lang="en-US" sz="2000" dirty="0">
                <a:latin typeface="Century Gothic"/>
              </a:rPr>
              <a:t>capital</a:t>
            </a:r>
          </a:p>
          <a:p>
            <a:pPr marL="457200" indent="-457200">
              <a:lnSpc>
                <a:spcPct val="150000"/>
              </a:lnSpc>
              <a:buFontTx/>
              <a:buAutoNum type="arabicPeriod"/>
            </a:pPr>
            <a:r>
              <a:rPr lang="en-US" sz="2000" dirty="0">
                <a:latin typeface="Century Gothic"/>
              </a:rPr>
              <a:t>perfumes</a:t>
            </a:r>
          </a:p>
          <a:p>
            <a:pPr marL="457200" indent="-457200">
              <a:lnSpc>
                <a:spcPct val="150000"/>
              </a:lnSpc>
              <a:buFontTx/>
              <a:buAutoNum type="arabicPeriod"/>
            </a:pPr>
            <a:r>
              <a:rPr lang="en-US" sz="2000" dirty="0">
                <a:latin typeface="Century Gothic"/>
              </a:rPr>
              <a:t>central</a:t>
            </a:r>
          </a:p>
          <a:p>
            <a:pPr marL="457200" indent="-457200">
              <a:lnSpc>
                <a:spcPct val="150000"/>
              </a:lnSpc>
              <a:buFontTx/>
              <a:buAutoNum type="arabicPeriod"/>
            </a:pPr>
            <a:r>
              <a:rPr lang="en-US" sz="2000" dirty="0">
                <a:latin typeface="Century Gothic"/>
              </a:rPr>
              <a:t>cultural</a:t>
            </a:r>
          </a:p>
          <a:p>
            <a:pPr marL="457200" indent="-457200">
              <a:lnSpc>
                <a:spcPct val="150000"/>
              </a:lnSpc>
              <a:buFontTx/>
              <a:buAutoNum type="arabicPeriod"/>
            </a:pPr>
            <a:r>
              <a:rPr lang="en-US" sz="2000" dirty="0">
                <a:latin typeface="Century Gothic"/>
              </a:rPr>
              <a:t>hospital</a:t>
            </a:r>
          </a:p>
          <a:p>
            <a:pPr marL="457200" indent="-457200">
              <a:lnSpc>
                <a:spcPct val="150000"/>
              </a:lnSpc>
              <a:buFontTx/>
              <a:buAutoNum type="arabicPeriod"/>
            </a:pPr>
            <a:r>
              <a:rPr lang="en-US" sz="2000" dirty="0">
                <a:latin typeface="Century Gothic"/>
              </a:rPr>
              <a:t>particular</a:t>
            </a:r>
          </a:p>
          <a:p>
            <a:pPr marL="457200" indent="-457200">
              <a:lnSpc>
                <a:spcPct val="150000"/>
              </a:lnSpc>
              <a:buFontTx/>
              <a:buAutoNum type="arabicPeriod"/>
            </a:pPr>
            <a:r>
              <a:rPr lang="en-US" sz="2000" dirty="0">
                <a:latin typeface="Century Gothic"/>
              </a:rPr>
              <a:t>inferior</a:t>
            </a:r>
          </a:p>
          <a:p>
            <a:pPr marL="457200" indent="-457200">
              <a:lnSpc>
                <a:spcPct val="150000"/>
              </a:lnSpc>
              <a:buFontTx/>
              <a:buAutoNum type="arabicPeriod"/>
            </a:pPr>
            <a:r>
              <a:rPr lang="en-US" sz="2000" dirty="0">
                <a:latin typeface="Century Gothic"/>
              </a:rPr>
              <a:t>error</a:t>
            </a:r>
          </a:p>
          <a:p>
            <a:pPr marL="457200" indent="-457200">
              <a:lnSpc>
                <a:spcPct val="150000"/>
              </a:lnSpc>
              <a:buFontTx/>
              <a:buAutoNum type="arabicPeriod"/>
            </a:pPr>
            <a:r>
              <a:rPr lang="en-US" sz="2000" dirty="0" err="1">
                <a:latin typeface="Century Gothic"/>
              </a:rPr>
              <a:t>decisión</a:t>
            </a:r>
            <a:endParaRPr lang="en-US" sz="2000" dirty="0">
              <a:latin typeface="Century Gothic"/>
            </a:endParaRPr>
          </a:p>
          <a:p>
            <a:pPr marL="457200" indent="-457200">
              <a:lnSpc>
                <a:spcPct val="150000"/>
              </a:lnSpc>
              <a:buFontTx/>
              <a:buAutoNum type="arabicPeriod"/>
            </a:pPr>
            <a:endParaRPr lang="en-US" sz="2000" dirty="0">
              <a:latin typeface="Century Gothic"/>
            </a:endParaRPr>
          </a:p>
        </p:txBody>
      </p:sp>
      <p:sp>
        <p:nvSpPr>
          <p:cNvPr id="86" name="Rectangle 85"/>
          <p:cNvSpPr/>
          <p:nvPr/>
        </p:nvSpPr>
        <p:spPr>
          <a:xfrm>
            <a:off x="8084424" y="2084533"/>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87" name="Rectangle 86"/>
          <p:cNvSpPr/>
          <p:nvPr/>
        </p:nvSpPr>
        <p:spPr>
          <a:xfrm>
            <a:off x="8086806" y="254832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88" name="Rectangle 87"/>
          <p:cNvSpPr/>
          <p:nvPr/>
        </p:nvSpPr>
        <p:spPr>
          <a:xfrm>
            <a:off x="8084424" y="3002972"/>
            <a:ext cx="524503" cy="400110"/>
          </a:xfrm>
          <a:prstGeom prst="rect">
            <a:avLst/>
          </a:prstGeom>
        </p:spPr>
        <p:txBody>
          <a:bodyPr wrap="none">
            <a:spAutoFit/>
          </a:bodyPr>
          <a:lstStyle/>
          <a:p>
            <a:r>
              <a:rPr lang="en-US" sz="2000" b="1" dirty="0">
                <a:solidFill>
                  <a:srgbClr val="FF6600"/>
                </a:solidFill>
                <a:latin typeface="Century Gothic"/>
              </a:rPr>
              <a:t>(2)</a:t>
            </a:r>
            <a:endParaRPr lang="en-GB" sz="2000" dirty="0">
              <a:solidFill>
                <a:prstClr val="black"/>
              </a:solidFill>
              <a:latin typeface="Century Gothic"/>
            </a:endParaRPr>
          </a:p>
        </p:txBody>
      </p:sp>
      <p:sp>
        <p:nvSpPr>
          <p:cNvPr id="89" name="Rectangle 88"/>
          <p:cNvSpPr/>
          <p:nvPr/>
        </p:nvSpPr>
        <p:spPr>
          <a:xfrm>
            <a:off x="8084423" y="347453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90" name="Rectangle 89"/>
          <p:cNvSpPr/>
          <p:nvPr/>
        </p:nvSpPr>
        <p:spPr>
          <a:xfrm>
            <a:off x="8084422" y="391815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91" name="Rectangle 90"/>
          <p:cNvSpPr/>
          <p:nvPr/>
        </p:nvSpPr>
        <p:spPr>
          <a:xfrm>
            <a:off x="8082763" y="4382665"/>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92" name="Rectangle 91"/>
          <p:cNvSpPr/>
          <p:nvPr/>
        </p:nvSpPr>
        <p:spPr>
          <a:xfrm>
            <a:off x="8081104" y="4840924"/>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93" name="Rectangle 92"/>
          <p:cNvSpPr/>
          <p:nvPr/>
        </p:nvSpPr>
        <p:spPr>
          <a:xfrm>
            <a:off x="8081104" y="5299183"/>
            <a:ext cx="524503" cy="400110"/>
          </a:xfrm>
          <a:prstGeom prst="rect">
            <a:avLst/>
          </a:prstGeom>
        </p:spPr>
        <p:txBody>
          <a:bodyPr wrap="none">
            <a:spAutoFit/>
          </a:bodyPr>
          <a:lstStyle/>
          <a:p>
            <a:r>
              <a:rPr lang="en-US" sz="2000" b="1" dirty="0">
                <a:solidFill>
                  <a:srgbClr val="FF6600"/>
                </a:solidFill>
                <a:latin typeface="Century Gothic"/>
              </a:rPr>
              <a:t>(2)</a:t>
            </a:r>
          </a:p>
        </p:txBody>
      </p:sp>
      <p:sp>
        <p:nvSpPr>
          <p:cNvPr id="26" name="Rectangle 25">
            <a:extLst>
              <a:ext uri="{FF2B5EF4-FFF2-40B4-BE49-F238E27FC236}">
                <a16:creationId xmlns:a16="http://schemas.microsoft.com/office/drawing/2014/main" id="{22B9ABD6-AE09-4209-ABFF-CD9A7CA6B070}"/>
              </a:ext>
            </a:extLst>
          </p:cNvPr>
          <p:cNvSpPr/>
          <p:nvPr/>
        </p:nvSpPr>
        <p:spPr>
          <a:xfrm>
            <a:off x="8077177" y="5730644"/>
            <a:ext cx="524503" cy="400110"/>
          </a:xfrm>
          <a:prstGeom prst="rect">
            <a:avLst/>
          </a:prstGeom>
        </p:spPr>
        <p:txBody>
          <a:bodyPr wrap="none">
            <a:spAutoFit/>
          </a:bodyPr>
          <a:lstStyle/>
          <a:p>
            <a:r>
              <a:rPr lang="en-US" sz="2000" b="1" dirty="0">
                <a:solidFill>
                  <a:srgbClr val="FF6600"/>
                </a:solidFill>
                <a:latin typeface="Century Gothic"/>
              </a:rPr>
              <a:t>(3)</a:t>
            </a:r>
          </a:p>
        </p:txBody>
      </p:sp>
    </p:spTree>
    <p:extLst>
      <p:ext uri="{BB962C8B-B14F-4D97-AF65-F5344CB8AC3E}">
        <p14:creationId xmlns:p14="http://schemas.microsoft.com/office/powerpoint/2010/main" val="4488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6" grpId="0"/>
      <p:bldP spid="87" grpId="0"/>
      <p:bldP spid="88" grpId="0"/>
      <p:bldP spid="89" grpId="0"/>
      <p:bldP spid="90" grpId="0"/>
      <p:bldP spid="91" grpId="0"/>
      <p:bldP spid="92" grpId="0"/>
      <p:bldP spid="9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9" y="-11559"/>
            <a:ext cx="9285803" cy="1058147"/>
          </a:xfrm>
        </p:spPr>
        <p:txBody>
          <a:bodyPr>
            <a:noAutofit/>
          </a:bodyPr>
          <a:lstStyle/>
          <a:p>
            <a:pPr>
              <a:lnSpc>
                <a:spcPct val="100000"/>
              </a:lnSpc>
            </a:pPr>
            <a:r>
              <a:rPr lang="en-GB" sz="2200" b="1" err="1"/>
              <a:t>Ahora</a:t>
            </a:r>
            <a:r>
              <a:rPr lang="en-GB" sz="2200" b="1"/>
              <a:t> tú eres Daniel.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a:t>las vacaciones. </a:t>
            </a:r>
            <a:br>
              <a:rPr lang="en-GB" sz="2200" b="1"/>
            </a:br>
            <a:r>
              <a:rPr lang="en-GB" sz="2200" b="1"/>
              <a:t>Usa </a:t>
            </a:r>
            <a:r>
              <a:rPr lang="en-GB" sz="2200" b="1" dirty="0"/>
              <a:t>la forma </a:t>
            </a:r>
            <a:r>
              <a:rPr lang="en-GB" sz="2200" b="1" dirty="0" err="1"/>
              <a:t>correcta</a:t>
            </a:r>
            <a:r>
              <a:rPr lang="en-GB" sz="2200" b="1" dirty="0"/>
              <a:t> del </a:t>
            </a:r>
            <a:r>
              <a:rPr lang="en-GB" sz="2200" b="1" dirty="0" err="1"/>
              <a:t>verbo</a:t>
            </a:r>
            <a:r>
              <a:rPr lang="en-GB" sz="2200" b="1" dirty="0"/>
              <a:t> (‘–é’ o ‘–ó’),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479314" y="258166"/>
            <a:ext cx="1448829"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318119" y="844919"/>
            <a:ext cx="975331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1. </a:t>
            </a:r>
            <a:r>
              <a:rPr lang="en-GB" sz="2100" dirty="0">
                <a:solidFill>
                  <a:srgbClr val="4472C4">
                    <a:lumMod val="50000"/>
                  </a:srgbClr>
                </a:solidFill>
                <a:latin typeface="Century Gothic" panose="020F0302020204030204"/>
              </a:rPr>
              <a:t>I made the most of </a:t>
            </a:r>
            <a:r>
              <a:rPr lang="en-GB" sz="2100">
                <a:solidFill>
                  <a:srgbClr val="4472C4">
                    <a:lumMod val="50000"/>
                  </a:srgbClr>
                </a:solidFill>
                <a:latin typeface="Century Gothic" panose="020F0302020204030204"/>
              </a:rPr>
              <a:t>the film festival. She took part/participated too</a:t>
            </a:r>
            <a:r>
              <a:rPr kumimoji="0" lang="en-GB" sz="2100" b="0" i="0" u="none" strike="noStrike" kern="1200" cap="none" spc="0" normalizeH="0" baseline="0" noProof="0">
                <a:ln>
                  <a:noFill/>
                </a:ln>
                <a:solidFill>
                  <a:srgbClr val="4472C4">
                    <a:lumMod val="50000"/>
                  </a:srgbClr>
                </a:solidFill>
                <a:effectLst/>
                <a:uLnTx/>
                <a:uFillTx/>
                <a:latin typeface="Century Gothic" panose="020F0302020204030204"/>
              </a:rPr>
              <a:t>!</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TextBox 14"/>
          <p:cNvSpPr txBox="1"/>
          <p:nvPr/>
        </p:nvSpPr>
        <p:spPr>
          <a:xfrm>
            <a:off x="310144" y="2959696"/>
            <a:ext cx="91561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3. </a:t>
            </a:r>
            <a:r>
              <a:rPr lang="en-GB" sz="2100">
                <a:solidFill>
                  <a:srgbClr val="4472C4">
                    <a:lumMod val="50000"/>
                  </a:srgbClr>
                </a:solidFill>
                <a:latin typeface="Century Gothic" panose="020F0302020204030204"/>
              </a:rPr>
              <a:t>She bought the drinks and I prepared the food.</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313358" y="1624659"/>
            <a:ext cx="90325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2. </a:t>
            </a:r>
            <a:r>
              <a:rPr lang="en-GB" sz="2100" dirty="0">
                <a:solidFill>
                  <a:srgbClr val="4472C4">
                    <a:lumMod val="50000"/>
                  </a:srgbClr>
                </a:solidFill>
                <a:latin typeface="Century Gothic" panose="020F0302020204030204"/>
              </a:rPr>
              <a:t>She </a:t>
            </a:r>
            <a:r>
              <a:rPr lang="en-GB" sz="2100">
                <a:solidFill>
                  <a:srgbClr val="4472C4">
                    <a:lumMod val="50000"/>
                  </a:srgbClr>
                </a:solidFill>
                <a:latin typeface="Century Gothic" panose="020F0302020204030204"/>
              </a:rPr>
              <a:t>walked along the coast to see the sea views (‘views of the sea’)</a:t>
            </a:r>
            <a:r>
              <a:rPr kumimoji="0" lang="en-GB" sz="2100" b="0" i="0" u="none" strike="noStrike" kern="1200" cap="none" spc="0" normalizeH="0" baseline="0" noProof="0">
                <a:ln>
                  <a:noFill/>
                </a:ln>
                <a:solidFill>
                  <a:srgbClr val="4472C4">
                    <a:lumMod val="50000"/>
                  </a:srgbClr>
                </a:solidFill>
                <a:effectLst/>
                <a:uLnTx/>
                <a:uFillTx/>
                <a:latin typeface="Century Gothic" panose="020F0302020204030204"/>
              </a:rPr>
              <a:t>, whereas I rested on the beach.</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p:cNvSpPr txBox="1"/>
          <p:nvPr/>
        </p:nvSpPr>
        <p:spPr>
          <a:xfrm>
            <a:off x="313358" y="3790315"/>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4. S</a:t>
            </a:r>
            <a:r>
              <a:rPr lang="en-GB" sz="2100" dirty="0">
                <a:solidFill>
                  <a:srgbClr val="4472C4">
                    <a:lumMod val="50000"/>
                  </a:srgbClr>
                </a:solidFill>
                <a:latin typeface="Century Gothic" panose="020F0302020204030204"/>
              </a:rPr>
              <a:t>he met with Nadia and I met with Hugo in the same place</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TextBox 19"/>
          <p:cNvSpPr txBox="1"/>
          <p:nvPr/>
        </p:nvSpPr>
        <p:spPr>
          <a:xfrm>
            <a:off x="331155" y="4527237"/>
            <a:ext cx="9740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I travelled to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Vitoria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she played a game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pelota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vasca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p:cNvSpPr txBox="1"/>
          <p:nvPr/>
        </p:nvSpPr>
        <p:spPr>
          <a:xfrm>
            <a:off x="310144" y="5249854"/>
            <a:ext cx="84150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Century Gothic" panose="020F0302020204030204"/>
              </a:rPr>
              <a:t>6. </a:t>
            </a:r>
            <a:r>
              <a:rPr lang="en-GB" sz="2100">
                <a:latin typeface="Century Gothic" panose="020F0302020204030204"/>
              </a:rPr>
              <a:t>She organised a party but I arrived late after </a:t>
            </a:r>
            <a:r>
              <a:rPr lang="en-GB" sz="2100" dirty="0">
                <a:latin typeface="Century Gothic" panose="020F0302020204030204"/>
              </a:rPr>
              <a:t>a long trip</a:t>
            </a:r>
            <a:r>
              <a:rPr kumimoji="0" lang="en-GB" sz="2100" b="0" i="0" u="none" strike="noStrike" kern="1200" cap="none" spc="0" normalizeH="0" baseline="0" noProof="0" dirty="0">
                <a:ln>
                  <a:noFill/>
                </a:ln>
                <a:effectLst/>
                <a:uLnTx/>
                <a:uFillTx/>
                <a:latin typeface="Century Gothic" panose="020F0302020204030204"/>
              </a:rPr>
              <a:t>.</a:t>
            </a:r>
          </a:p>
        </p:txBody>
      </p:sp>
      <p:sp>
        <p:nvSpPr>
          <p:cNvPr id="22" name="TextBox 21"/>
          <p:cNvSpPr txBox="1"/>
          <p:nvPr/>
        </p:nvSpPr>
        <p:spPr>
          <a:xfrm>
            <a:off x="331155" y="1212111"/>
            <a:ext cx="8144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err="1">
                <a:ln>
                  <a:noFill/>
                </a:ln>
                <a:effectLst/>
                <a:uLnTx/>
                <a:uFillTx/>
                <a:latin typeface="Century Gothic" panose="020F0302020204030204"/>
              </a:rPr>
              <a:t>Yo</a:t>
            </a:r>
            <a:r>
              <a:rPr kumimoji="0" lang="en-GB" sz="2100" b="1" i="1" u="none" strike="noStrike" kern="1200" cap="none" spc="0" normalizeH="0" baseline="0" noProof="0" dirty="0">
                <a:ln>
                  <a:noFill/>
                </a:ln>
                <a:effectLst/>
                <a:uLnTx/>
                <a:uFillTx/>
                <a:latin typeface="Century Gothic" panose="020F0302020204030204"/>
              </a:rPr>
              <a:t> </a:t>
            </a:r>
            <a:r>
              <a:rPr kumimoji="0" lang="en-GB" sz="2100" b="1" i="1" u="none" strike="noStrike" kern="1200" cap="none" spc="0" normalizeH="0" baseline="0" noProof="0" dirty="0" err="1">
                <a:ln>
                  <a:noFill/>
                </a:ln>
                <a:effectLst/>
                <a:uLnTx/>
                <a:uFillTx/>
                <a:latin typeface="Century Gothic" panose="020F0302020204030204"/>
              </a:rPr>
              <a:t>aproveché</a:t>
            </a:r>
            <a:r>
              <a:rPr kumimoji="0" lang="en-GB" sz="2100" b="1" i="1" u="none" strike="noStrike" kern="1200" cap="none" spc="0" normalizeH="0" baseline="0" noProof="0" dirty="0">
                <a:ln>
                  <a:noFill/>
                </a:ln>
                <a:effectLst/>
                <a:uLnTx/>
                <a:uFillTx/>
                <a:latin typeface="Century Gothic" panose="020F0302020204030204"/>
              </a:rPr>
              <a:t> el festival de cine.</a:t>
            </a:r>
            <a:r>
              <a:rPr kumimoji="0" lang="en-GB" sz="2100" b="1" i="1" u="none" strike="noStrike" kern="1200" cap="none" spc="0" normalizeH="0" noProof="0" dirty="0">
                <a:ln>
                  <a:noFill/>
                </a:ln>
                <a:effectLst/>
                <a:uLnTx/>
                <a:uFillTx/>
                <a:latin typeface="Century Gothic" panose="020F0302020204030204"/>
              </a:rPr>
              <a:t> ¡E</a:t>
            </a:r>
            <a:r>
              <a:rPr lang="en-GB" sz="2100" b="1" i="1" dirty="0" err="1">
                <a:latin typeface="Century Gothic" panose="020F0302020204030204"/>
              </a:rPr>
              <a:t>lla</a:t>
            </a:r>
            <a:r>
              <a:rPr lang="en-GB" sz="2100" b="1" i="1" dirty="0">
                <a:latin typeface="Century Gothic" panose="020F0302020204030204"/>
              </a:rPr>
              <a:t> </a:t>
            </a:r>
            <a:r>
              <a:rPr lang="en-GB" sz="2100" b="1" i="1" dirty="0" err="1">
                <a:latin typeface="Century Gothic" panose="020F0302020204030204"/>
              </a:rPr>
              <a:t>participó</a:t>
            </a:r>
            <a:r>
              <a:rPr lang="en-GB" sz="2100" b="1" i="1" dirty="0">
                <a:latin typeface="Century Gothic" panose="020F0302020204030204"/>
              </a:rPr>
              <a:t> </a:t>
            </a:r>
            <a:r>
              <a:rPr lang="en-GB" sz="2100" b="1" i="1" dirty="0" err="1">
                <a:latin typeface="Century Gothic" panose="020F0302020204030204"/>
              </a:rPr>
              <a:t>también</a:t>
            </a:r>
            <a:r>
              <a:rPr kumimoji="0" lang="en-GB" sz="2100" b="1" i="1" u="none" strike="noStrike" kern="1200" cap="none" spc="0" normalizeH="0" baseline="0" noProof="0" dirty="0">
                <a:ln>
                  <a:noFill/>
                </a:ln>
                <a:effectLst/>
                <a:uLnTx/>
                <a:uFillTx/>
                <a:latin typeface="Century Gothic" panose="020F0302020204030204"/>
              </a:rPr>
              <a:t>!</a:t>
            </a:r>
          </a:p>
        </p:txBody>
      </p:sp>
      <p:sp>
        <p:nvSpPr>
          <p:cNvPr id="23" name="TextBox 22"/>
          <p:cNvSpPr txBox="1"/>
          <p:nvPr/>
        </p:nvSpPr>
        <p:spPr>
          <a:xfrm>
            <a:off x="331155" y="2261659"/>
            <a:ext cx="80134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latin typeface="Century Gothic" panose="020F0302020204030204"/>
              </a:rPr>
              <a:t>Ella </a:t>
            </a:r>
            <a:r>
              <a:rPr lang="en-GB" sz="2100" b="1" i="1" dirty="0" err="1">
                <a:latin typeface="Century Gothic" panose="020F0302020204030204"/>
              </a:rPr>
              <a:t>caminó</a:t>
            </a:r>
            <a:r>
              <a:rPr lang="en-GB" sz="2100" b="1" i="1" dirty="0">
                <a:latin typeface="Century Gothic" panose="020F0302020204030204"/>
              </a:rPr>
              <a:t> por la costa para </a:t>
            </a:r>
            <a:r>
              <a:rPr lang="en-GB" sz="2100" b="1" i="1" dirty="0" err="1">
                <a:latin typeface="Century Gothic" panose="020F0302020204030204"/>
              </a:rPr>
              <a:t>ver</a:t>
            </a:r>
            <a:r>
              <a:rPr lang="en-GB" sz="2100" b="1" i="1" dirty="0">
                <a:latin typeface="Century Gothic" panose="020F0302020204030204"/>
              </a:rPr>
              <a:t> las vistas del mar,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err="1">
                <a:latin typeface="Century Gothic" panose="020F0302020204030204"/>
              </a:rPr>
              <a:t>mientras</a:t>
            </a:r>
            <a:r>
              <a:rPr lang="en-GB" sz="2100" b="1" i="1" dirty="0">
                <a:latin typeface="Century Gothic" panose="020F0302020204030204"/>
              </a:rPr>
              <a:t> que </a:t>
            </a:r>
            <a:r>
              <a:rPr lang="en-GB" sz="2100" b="1" i="1" dirty="0" err="1">
                <a:latin typeface="Century Gothic" panose="020F0302020204030204"/>
              </a:rPr>
              <a:t>yo</a:t>
            </a:r>
            <a:r>
              <a:rPr lang="en-GB" sz="2100" b="1" i="1" dirty="0">
                <a:latin typeface="Century Gothic" panose="020F0302020204030204"/>
              </a:rPr>
              <a:t> </a:t>
            </a:r>
            <a:r>
              <a:rPr kumimoji="0" lang="en-GB" sz="2100" b="1" i="1" u="none" strike="noStrike" kern="1200" cap="none" spc="0" normalizeH="0" baseline="0" noProof="0" dirty="0" err="1">
                <a:ln>
                  <a:noFill/>
                </a:ln>
                <a:effectLst/>
                <a:uLnTx/>
                <a:uFillTx/>
                <a:latin typeface="Century Gothic" panose="020F0302020204030204"/>
              </a:rPr>
              <a:t>descansé</a:t>
            </a:r>
            <a:r>
              <a:rPr kumimoji="0" lang="en-GB" sz="2100" b="1" i="1" u="none" strike="noStrike" kern="1200" cap="none" spc="0" normalizeH="0" baseline="0" noProof="0" dirty="0">
                <a:ln>
                  <a:noFill/>
                </a:ln>
                <a:effectLst/>
                <a:uLnTx/>
                <a:uFillTx/>
                <a:latin typeface="Century Gothic" panose="020F0302020204030204"/>
              </a:rPr>
              <a:t> </a:t>
            </a:r>
            <a:r>
              <a:rPr kumimoji="0" lang="en-GB" sz="2100" b="1" i="1" u="none" strike="noStrike" kern="1200" cap="none" spc="0" normalizeH="0" baseline="0" noProof="0" dirty="0" err="1">
                <a:ln>
                  <a:noFill/>
                </a:ln>
                <a:effectLst/>
                <a:uLnTx/>
                <a:uFillTx/>
                <a:latin typeface="Century Gothic" panose="020F0302020204030204"/>
              </a:rPr>
              <a:t>en</a:t>
            </a:r>
            <a:r>
              <a:rPr kumimoji="0" lang="en-GB" sz="2100" b="1" i="1" u="none" strike="noStrike" kern="1200" cap="none" spc="0" normalizeH="0" baseline="0" noProof="0" dirty="0">
                <a:ln>
                  <a:noFill/>
                </a:ln>
                <a:effectLst/>
                <a:uLnTx/>
                <a:uFillTx/>
                <a:latin typeface="Century Gothic" panose="020F0302020204030204"/>
              </a:rPr>
              <a:t> la playa.</a:t>
            </a:r>
          </a:p>
        </p:txBody>
      </p:sp>
      <p:sp>
        <p:nvSpPr>
          <p:cNvPr id="24" name="TextBox 23"/>
          <p:cNvSpPr txBox="1"/>
          <p:nvPr/>
        </p:nvSpPr>
        <p:spPr>
          <a:xfrm>
            <a:off x="318118" y="3330530"/>
            <a:ext cx="8157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a:ln>
                  <a:noFill/>
                </a:ln>
                <a:effectLst/>
                <a:uLnTx/>
                <a:uFillTx/>
                <a:latin typeface="Century Gothic" panose="020F0302020204030204"/>
                <a:ea typeface="+mn-ea"/>
                <a:cs typeface="+mn-cs"/>
              </a:rPr>
              <a:t>Ella </a:t>
            </a:r>
            <a:r>
              <a:rPr kumimoji="0" lang="en-GB" sz="2100" b="1" i="1" u="none" strike="noStrike" kern="1200" cap="none" spc="0" normalizeH="0" baseline="0" noProof="0" dirty="0" err="1">
                <a:ln>
                  <a:noFill/>
                </a:ln>
                <a:effectLst/>
                <a:uLnTx/>
                <a:uFillTx/>
                <a:latin typeface="Century Gothic" panose="020F0302020204030204"/>
                <a:ea typeface="+mn-ea"/>
                <a:cs typeface="+mn-cs"/>
              </a:rPr>
              <a:t>compró</a:t>
            </a:r>
            <a:r>
              <a:rPr kumimoji="0" lang="en-GB" sz="2100" b="1" i="1" u="none" strike="noStrike" kern="1200" cap="none" spc="0" normalizeH="0" baseline="0" noProof="0" dirty="0">
                <a:ln>
                  <a:noFill/>
                </a:ln>
                <a:effectLst/>
                <a:uLnTx/>
                <a:uFillTx/>
                <a:latin typeface="Century Gothic" panose="020F0302020204030204"/>
                <a:ea typeface="+mn-ea"/>
                <a:cs typeface="+mn-cs"/>
              </a:rPr>
              <a:t> las </a:t>
            </a:r>
            <a:r>
              <a:rPr kumimoji="0" lang="en-GB" sz="2100" b="1" i="1" u="none" strike="noStrike" kern="1200" cap="none" spc="0" normalizeH="0" baseline="0" noProof="0" dirty="0" err="1">
                <a:ln>
                  <a:noFill/>
                </a:ln>
                <a:effectLst/>
                <a:uLnTx/>
                <a:uFillTx/>
                <a:latin typeface="Century Gothic" panose="020F0302020204030204"/>
                <a:ea typeface="+mn-ea"/>
                <a:cs typeface="+mn-cs"/>
              </a:rPr>
              <a:t>bebidas</a:t>
            </a:r>
            <a:r>
              <a:rPr kumimoji="0" lang="en-GB" sz="2100" b="1" i="1" u="none" strike="noStrike" kern="1200" cap="none" spc="0" normalizeH="0" baseline="0" noProof="0" dirty="0">
                <a:ln>
                  <a:noFill/>
                </a:ln>
                <a:effectLst/>
                <a:uLnTx/>
                <a:uFillTx/>
                <a:latin typeface="Century Gothic" panose="020F0302020204030204"/>
                <a:ea typeface="+mn-ea"/>
                <a:cs typeface="+mn-cs"/>
              </a:rPr>
              <a:t> y </a:t>
            </a:r>
            <a:r>
              <a:rPr kumimoji="0" lang="en-GB" sz="2100" b="1" i="1" u="none" strike="noStrike" kern="1200" cap="none" spc="0" normalizeH="0" baseline="0" noProof="0" dirty="0" err="1">
                <a:ln>
                  <a:noFill/>
                </a:ln>
                <a:effectLst/>
                <a:uLnTx/>
                <a:uFillTx/>
                <a:latin typeface="Century Gothic" panose="020F0302020204030204"/>
                <a:ea typeface="+mn-ea"/>
                <a:cs typeface="+mn-cs"/>
              </a:rPr>
              <a:t>yo</a:t>
            </a:r>
            <a:r>
              <a:rPr kumimoji="0" lang="en-GB" sz="2100" b="1" i="1" u="none" strike="noStrike" kern="1200" cap="none" spc="0" normalizeH="0" baseline="0" noProof="0" dirty="0">
                <a:ln>
                  <a:noFill/>
                </a:ln>
                <a:effectLst/>
                <a:uLnTx/>
                <a:uFillTx/>
                <a:latin typeface="Century Gothic" panose="020F0302020204030204"/>
                <a:ea typeface="+mn-ea"/>
                <a:cs typeface="+mn-cs"/>
              </a:rPr>
              <a:t> </a:t>
            </a:r>
            <a:r>
              <a:rPr kumimoji="0" lang="en-GB" sz="2100" b="1" i="1" u="none" strike="noStrike" kern="1200" cap="none" spc="0" normalizeH="0" baseline="0" noProof="0" dirty="0" err="1">
                <a:ln>
                  <a:noFill/>
                </a:ln>
                <a:effectLst/>
                <a:uLnTx/>
                <a:uFillTx/>
                <a:latin typeface="Century Gothic" panose="020F0302020204030204"/>
                <a:ea typeface="+mn-ea"/>
                <a:cs typeface="+mn-cs"/>
              </a:rPr>
              <a:t>preparé</a:t>
            </a:r>
            <a:r>
              <a:rPr kumimoji="0" lang="en-GB" sz="2100" b="1" i="1" u="none" strike="noStrike" kern="1200" cap="none" spc="0" normalizeH="0" baseline="0" noProof="0" dirty="0">
                <a:ln>
                  <a:noFill/>
                </a:ln>
                <a:effectLst/>
                <a:uLnTx/>
                <a:uFillTx/>
                <a:latin typeface="Century Gothic" panose="020F0302020204030204"/>
                <a:ea typeface="+mn-ea"/>
                <a:cs typeface="+mn-cs"/>
              </a:rPr>
              <a:t> la comida.</a:t>
            </a:r>
          </a:p>
        </p:txBody>
      </p:sp>
      <p:sp>
        <p:nvSpPr>
          <p:cNvPr id="25" name="TextBox 24"/>
          <p:cNvSpPr txBox="1"/>
          <p:nvPr/>
        </p:nvSpPr>
        <p:spPr>
          <a:xfrm>
            <a:off x="318119" y="4100567"/>
            <a:ext cx="88936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latin typeface="Century Gothic" panose="020F0302020204030204"/>
              </a:rPr>
              <a:t>Ella </a:t>
            </a:r>
            <a:r>
              <a:rPr lang="en-GB" sz="2100" b="1" i="1" dirty="0" err="1">
                <a:latin typeface="Century Gothic" panose="020F0302020204030204"/>
              </a:rPr>
              <a:t>quedó</a:t>
            </a:r>
            <a:r>
              <a:rPr lang="en-GB" sz="2100" b="1" i="1" dirty="0">
                <a:latin typeface="Century Gothic" panose="020F0302020204030204"/>
              </a:rPr>
              <a:t> con Nadia y </a:t>
            </a:r>
            <a:r>
              <a:rPr lang="en-GB" sz="2100" b="1" i="1" dirty="0" err="1">
                <a:latin typeface="Century Gothic" panose="020F0302020204030204"/>
              </a:rPr>
              <a:t>yo</a:t>
            </a:r>
            <a:r>
              <a:rPr lang="en-GB" sz="2100" b="1" i="1" dirty="0">
                <a:latin typeface="Century Gothic" panose="020F0302020204030204"/>
              </a:rPr>
              <a:t> </a:t>
            </a:r>
            <a:r>
              <a:rPr lang="en-GB" sz="2100" b="1" i="1" dirty="0" err="1">
                <a:latin typeface="Century Gothic" panose="020F0302020204030204"/>
              </a:rPr>
              <a:t>quedé</a:t>
            </a:r>
            <a:r>
              <a:rPr lang="en-GB" sz="2100" b="1" i="1" dirty="0">
                <a:latin typeface="Century Gothic" panose="020F0302020204030204"/>
              </a:rPr>
              <a:t> con Hugo </a:t>
            </a:r>
            <a:r>
              <a:rPr lang="en-GB" sz="2100" b="1" i="1" dirty="0" err="1">
                <a:latin typeface="Century Gothic" panose="020F0302020204030204"/>
              </a:rPr>
              <a:t>en</a:t>
            </a:r>
            <a:r>
              <a:rPr lang="en-GB" sz="2100" b="1" i="1" dirty="0">
                <a:latin typeface="Century Gothic" panose="020F0302020204030204"/>
              </a:rPr>
              <a:t> el </a:t>
            </a:r>
            <a:r>
              <a:rPr lang="en-GB" sz="2100" b="1" i="1" dirty="0" err="1">
                <a:latin typeface="Century Gothic" panose="020F0302020204030204"/>
              </a:rPr>
              <a:t>mismo</a:t>
            </a:r>
            <a:r>
              <a:rPr lang="en-GB" sz="2100" b="1" i="1" dirty="0">
                <a:latin typeface="Century Gothic" panose="020F0302020204030204"/>
              </a:rPr>
              <a:t> </a:t>
            </a:r>
            <a:r>
              <a:rPr lang="en-GB" sz="2100" b="1" i="1" dirty="0" err="1">
                <a:latin typeface="Century Gothic" panose="020F0302020204030204"/>
              </a:rPr>
              <a:t>lugar</a:t>
            </a:r>
            <a:r>
              <a:rPr lang="en-GB" sz="2100" b="1" i="1" dirty="0">
                <a:latin typeface="Century Gothic" panose="020F0302020204030204"/>
              </a:rPr>
              <a:t>.</a:t>
            </a:r>
            <a:endParaRPr kumimoji="0" lang="en-GB" sz="2100" b="1" i="1" u="none" strike="noStrike" kern="1200" cap="none" spc="0" normalizeH="0" baseline="0" noProof="0" dirty="0">
              <a:ln>
                <a:noFill/>
              </a:ln>
              <a:effectLst/>
              <a:uLnTx/>
              <a:uFillTx/>
              <a:latin typeface="Century Gothic" panose="020F0302020204030204"/>
            </a:endParaRPr>
          </a:p>
        </p:txBody>
      </p:sp>
      <p:sp>
        <p:nvSpPr>
          <p:cNvPr id="27" name="TextBox 26"/>
          <p:cNvSpPr txBox="1"/>
          <p:nvPr/>
        </p:nvSpPr>
        <p:spPr>
          <a:xfrm>
            <a:off x="331155" y="4830428"/>
            <a:ext cx="86308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err="1">
                <a:latin typeface="Century Gothic" panose="020F0302020204030204"/>
              </a:rPr>
              <a:t>Yo</a:t>
            </a:r>
            <a:r>
              <a:rPr lang="en-GB" sz="2100" b="1" i="1" dirty="0">
                <a:latin typeface="Century Gothic" panose="020F0302020204030204"/>
              </a:rPr>
              <a:t> </a:t>
            </a:r>
            <a:r>
              <a:rPr lang="en-GB" sz="2100" b="1" i="1" dirty="0" err="1">
                <a:latin typeface="Century Gothic" panose="020F0302020204030204"/>
              </a:rPr>
              <a:t>viajé</a:t>
            </a:r>
            <a:r>
              <a:rPr lang="en-GB" sz="2100" b="1" i="1" dirty="0">
                <a:latin typeface="Century Gothic" panose="020F0302020204030204"/>
              </a:rPr>
              <a:t> a Vitoria y </a:t>
            </a:r>
            <a:r>
              <a:rPr lang="en-GB" sz="2100" b="1" i="1" dirty="0" err="1">
                <a:latin typeface="Century Gothic" panose="020F0302020204030204"/>
              </a:rPr>
              <a:t>ella</a:t>
            </a:r>
            <a:r>
              <a:rPr lang="en-GB" sz="2100" b="1" i="1" dirty="0">
                <a:latin typeface="Century Gothic" panose="020F0302020204030204"/>
              </a:rPr>
              <a:t> </a:t>
            </a:r>
            <a:r>
              <a:rPr lang="en-GB" sz="2100" b="1" i="1" dirty="0" err="1">
                <a:latin typeface="Century Gothic" panose="020F0302020204030204"/>
              </a:rPr>
              <a:t>jugó</a:t>
            </a:r>
            <a:r>
              <a:rPr lang="en-GB" sz="2100" b="1" i="1" dirty="0">
                <a:latin typeface="Century Gothic" panose="020F0302020204030204"/>
              </a:rPr>
              <a:t> un </a:t>
            </a:r>
            <a:r>
              <a:rPr lang="en-GB" sz="2100" b="1" i="1" dirty="0" err="1">
                <a:latin typeface="Century Gothic" panose="020F0302020204030204"/>
              </a:rPr>
              <a:t>partido</a:t>
            </a:r>
            <a:r>
              <a:rPr lang="en-GB" sz="2100" b="1" i="1" dirty="0">
                <a:latin typeface="Century Gothic" panose="020F0302020204030204"/>
              </a:rPr>
              <a:t> de pelota </a:t>
            </a:r>
            <a:r>
              <a:rPr lang="en-GB" sz="2100" b="1" i="1" dirty="0" err="1">
                <a:latin typeface="Century Gothic" panose="020F0302020204030204"/>
              </a:rPr>
              <a:t>vasca</a:t>
            </a:r>
            <a:r>
              <a:rPr kumimoji="0" lang="en-GB" sz="2100" b="1" i="1" u="none" strike="noStrike" kern="1200" cap="none" spc="0" normalizeH="0" baseline="0" noProof="0" dirty="0">
                <a:ln>
                  <a:noFill/>
                </a:ln>
                <a:effectLst/>
                <a:uLnTx/>
                <a:uFillTx/>
                <a:latin typeface="Century Gothic" panose="020F0302020204030204"/>
              </a:rPr>
              <a:t>.</a:t>
            </a:r>
          </a:p>
        </p:txBody>
      </p:sp>
      <p:sp>
        <p:nvSpPr>
          <p:cNvPr id="28" name="TextBox 27"/>
          <p:cNvSpPr txBox="1"/>
          <p:nvPr/>
        </p:nvSpPr>
        <p:spPr>
          <a:xfrm>
            <a:off x="318119" y="5564506"/>
            <a:ext cx="85456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latin typeface="Century Gothic" panose="020F0302020204030204"/>
              </a:rPr>
              <a:t>Ella </a:t>
            </a:r>
            <a:r>
              <a:rPr lang="en-GB" sz="2100" b="1" i="1" dirty="0" err="1">
                <a:latin typeface="Century Gothic" panose="020F0302020204030204"/>
              </a:rPr>
              <a:t>organizó</a:t>
            </a:r>
            <a:r>
              <a:rPr lang="en-GB" sz="2100" b="1" i="1" dirty="0">
                <a:latin typeface="Century Gothic" panose="020F0302020204030204"/>
              </a:rPr>
              <a:t> una fiesta </a:t>
            </a:r>
            <a:r>
              <a:rPr lang="en-GB" sz="2100" b="1" i="1" dirty="0" err="1">
                <a:latin typeface="Century Gothic" panose="020F0302020204030204"/>
              </a:rPr>
              <a:t>pero</a:t>
            </a:r>
            <a:r>
              <a:rPr lang="en-GB" sz="2100" b="1" i="1" dirty="0">
                <a:latin typeface="Century Gothic" panose="020F0302020204030204"/>
              </a:rPr>
              <a:t> </a:t>
            </a:r>
            <a:r>
              <a:rPr lang="en-GB" sz="2100" b="1" i="1" dirty="0" err="1">
                <a:latin typeface="Century Gothic" panose="020F0302020204030204"/>
              </a:rPr>
              <a:t>yo</a:t>
            </a:r>
            <a:r>
              <a:rPr lang="en-GB" sz="2100" b="1" i="1" dirty="0">
                <a:latin typeface="Century Gothic" panose="020F0302020204030204"/>
              </a:rPr>
              <a:t> </a:t>
            </a:r>
            <a:r>
              <a:rPr lang="en-GB" sz="2100" b="1" i="1" dirty="0" err="1">
                <a:latin typeface="Century Gothic" panose="020F0302020204030204"/>
              </a:rPr>
              <a:t>llegué</a:t>
            </a:r>
            <a:r>
              <a:rPr lang="en-GB" sz="2100" b="1" i="1" dirty="0">
                <a:latin typeface="Century Gothic" panose="020F0302020204030204"/>
              </a:rPr>
              <a:t> </a:t>
            </a:r>
            <a:r>
              <a:rPr lang="en-GB" sz="2100" b="1" i="1" dirty="0" err="1">
                <a:latin typeface="Century Gothic" panose="020F0302020204030204"/>
              </a:rPr>
              <a:t>tarde</a:t>
            </a:r>
            <a:r>
              <a:rPr lang="en-GB" sz="2100" b="1" i="1" dirty="0">
                <a:latin typeface="Century Gothic" panose="020F0302020204030204"/>
              </a:rPr>
              <a:t> </a:t>
            </a:r>
            <a:r>
              <a:rPr lang="en-GB" sz="2100" b="1" i="1" dirty="0" err="1">
                <a:latin typeface="Century Gothic" panose="020F0302020204030204"/>
              </a:rPr>
              <a:t>después</a:t>
            </a:r>
            <a:r>
              <a:rPr lang="en-GB" sz="2100" b="1" i="1" dirty="0">
                <a:latin typeface="Century Gothic" panose="020F0302020204030204"/>
              </a:rPr>
              <a:t> de un </a:t>
            </a:r>
            <a:r>
              <a:rPr lang="en-GB" sz="2100" b="1" i="1" dirty="0" err="1">
                <a:latin typeface="Century Gothic" panose="020F0302020204030204"/>
              </a:rPr>
              <a:t>viaje</a:t>
            </a:r>
            <a:r>
              <a:rPr lang="en-GB" sz="2100" b="1" i="1" dirty="0">
                <a:latin typeface="Century Gothic" panose="020F0302020204030204"/>
              </a:rPr>
              <a:t> largo</a:t>
            </a:r>
            <a:r>
              <a:rPr kumimoji="0" lang="en-GB" sz="2100" b="1" i="1" u="none" strike="noStrike" kern="1200" cap="none" spc="0" normalizeH="0" baseline="0" noProof="0" dirty="0">
                <a:ln>
                  <a:noFill/>
                </a:ln>
                <a:effectLst/>
                <a:uLnTx/>
                <a:uFillTx/>
                <a:latin typeface="Century Gothic" panose="020F0302020204030204"/>
              </a:rPr>
              <a:t>.</a:t>
            </a:r>
          </a:p>
        </p:txBody>
      </p:sp>
      <p:sp>
        <p:nvSpPr>
          <p:cNvPr id="17" name="Rounded Rectangle 16"/>
          <p:cNvSpPr/>
          <p:nvPr/>
        </p:nvSpPr>
        <p:spPr>
          <a:xfrm>
            <a:off x="405534" y="3342420"/>
            <a:ext cx="7443311" cy="41822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5" name="Rounded Rectangle 34"/>
          <p:cNvSpPr/>
          <p:nvPr/>
        </p:nvSpPr>
        <p:spPr>
          <a:xfrm>
            <a:off x="382807" y="2317722"/>
            <a:ext cx="7443312" cy="63884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6" name="Rounded Rectangle 35"/>
          <p:cNvSpPr/>
          <p:nvPr/>
        </p:nvSpPr>
        <p:spPr>
          <a:xfrm>
            <a:off x="405534" y="1296511"/>
            <a:ext cx="7443311" cy="37538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7" name="Rounded Rectangle 36"/>
          <p:cNvSpPr/>
          <p:nvPr/>
        </p:nvSpPr>
        <p:spPr>
          <a:xfrm>
            <a:off x="403289" y="4181452"/>
            <a:ext cx="8324036" cy="36050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8" name="Rounded Rectangle 37"/>
          <p:cNvSpPr/>
          <p:nvPr/>
        </p:nvSpPr>
        <p:spPr>
          <a:xfrm>
            <a:off x="403818" y="4905815"/>
            <a:ext cx="8342428" cy="36696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9" name="Rounded Rectangle 38"/>
          <p:cNvSpPr/>
          <p:nvPr/>
        </p:nvSpPr>
        <p:spPr>
          <a:xfrm>
            <a:off x="419731" y="5645889"/>
            <a:ext cx="8342428" cy="63087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pic>
        <p:nvPicPr>
          <p:cNvPr id="11" name="Picture 10">
            <a:extLst>
              <a:ext uri="{FF2B5EF4-FFF2-40B4-BE49-F238E27FC236}">
                <a16:creationId xmlns:a16="http://schemas.microsoft.com/office/drawing/2014/main" id="{F4DC02EF-B74F-4AC0-A7EF-5BF6D772C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529" y="1257517"/>
            <a:ext cx="2980350" cy="1853405"/>
          </a:xfrm>
          <a:prstGeom prst="rect">
            <a:avLst/>
          </a:prstGeom>
        </p:spPr>
      </p:pic>
      <p:sp>
        <p:nvSpPr>
          <p:cNvPr id="26" name="TextBox 25">
            <a:extLst>
              <a:ext uri="{FF2B5EF4-FFF2-40B4-BE49-F238E27FC236}">
                <a16:creationId xmlns:a16="http://schemas.microsoft.com/office/drawing/2014/main" id="{B59DDE3D-BCE1-47DB-B8B9-48B31268D884}"/>
              </a:ext>
            </a:extLst>
          </p:cNvPr>
          <p:cNvSpPr txBox="1"/>
          <p:nvPr/>
        </p:nvSpPr>
        <p:spPr>
          <a:xfrm>
            <a:off x="9332834" y="3127603"/>
            <a:ext cx="2148345" cy="430887"/>
          </a:xfrm>
          <a:prstGeom prst="rect">
            <a:avLst/>
          </a:prstGeom>
          <a:noFill/>
        </p:spPr>
        <p:txBody>
          <a:bodyPr wrap="none" rtlCol="0">
            <a:spAutoFit/>
          </a:bodyPr>
          <a:lstStyle/>
          <a:p>
            <a:pPr algn="l"/>
            <a:r>
              <a:rPr lang="en-GB" sz="2200"/>
              <a:t>Vitoria-Gasteiz</a:t>
            </a:r>
            <a:endParaRPr lang="en-GB" sz="2200" dirty="0"/>
          </a:p>
        </p:txBody>
      </p:sp>
      <p:pic>
        <p:nvPicPr>
          <p:cNvPr id="1028" name="Picture 4" descr="white building near sho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7483" y="3757413"/>
            <a:ext cx="2783661" cy="208774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9DDE3D-BCE1-47DB-B8B9-48B31268D884}"/>
              </a:ext>
            </a:extLst>
          </p:cNvPr>
          <p:cNvSpPr txBox="1"/>
          <p:nvPr/>
        </p:nvSpPr>
        <p:spPr>
          <a:xfrm>
            <a:off x="8798122" y="5849893"/>
            <a:ext cx="3393878" cy="430887"/>
          </a:xfrm>
          <a:prstGeom prst="rect">
            <a:avLst/>
          </a:prstGeom>
          <a:noFill/>
        </p:spPr>
        <p:txBody>
          <a:bodyPr wrap="none" rtlCol="0">
            <a:spAutoFit/>
          </a:bodyPr>
          <a:lstStyle/>
          <a:p>
            <a:pPr algn="l"/>
            <a:r>
              <a:rPr lang="en-GB" sz="2200"/>
              <a:t>la costa del País Vasco</a:t>
            </a:r>
            <a:endParaRPr lang="en-GB" sz="2200" dirty="0"/>
          </a:p>
        </p:txBody>
      </p:sp>
    </p:spTree>
    <p:extLst>
      <p:ext uri="{BB962C8B-B14F-4D97-AF65-F5344CB8AC3E}">
        <p14:creationId xmlns:p14="http://schemas.microsoft.com/office/powerpoint/2010/main" val="2289170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Y9 Spanish</a:t>
            </a:r>
            <a:br>
              <a:rPr lang="en-GB" dirty="0"/>
            </a:br>
            <a:r>
              <a:rPr lang="en-GB" sz="1600" dirty="0"/>
              <a:t>Term 1.1 – Week 1 – Lesson 2</a:t>
            </a:r>
            <a:br>
              <a:rPr lang="en-GB" sz="1600" dirty="0"/>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Pete Watson / Amanda Izquierdo / Nick Avery</a:t>
            </a:r>
            <a:br>
              <a:rPr lang="en-GB" sz="1400" dirty="0"/>
            </a:br>
            <a:r>
              <a:rPr lang="en-GB" sz="1400" dirty="0"/>
              <a:t>Artwork: Mark Davies</a:t>
            </a:r>
            <a:br>
              <a:rPr lang="en-GB" sz="1400" dirty="0"/>
            </a:br>
            <a:br>
              <a:rPr lang="en-GB" sz="1400" dirty="0"/>
            </a:br>
            <a:r>
              <a:rPr lang="en-GB" sz="1400" dirty="0"/>
              <a:t>Date updated: 10.09.23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spcBef>
                <a:spcPts val="0"/>
              </a:spcBef>
              <a:buClr>
                <a:srgbClr val="FFFFFF"/>
              </a:buClr>
              <a:buSzPts val="2600"/>
            </a:pPr>
            <a:r>
              <a:rPr lang="pt-BR" sz="2400" dirty="0">
                <a:solidFill>
                  <a:srgbClr val="FFFFFF"/>
                </a:solidFill>
              </a:rPr>
              <a:t>–ar verbs (preterite – revisited)</a:t>
            </a:r>
            <a:br>
              <a:rPr lang="pt-BR" sz="2400" dirty="0">
                <a:solidFill>
                  <a:srgbClr val="FFFFFF"/>
                </a:solidFill>
              </a:rPr>
            </a:br>
            <a:r>
              <a:rPr lang="pt-BR" sz="2400" dirty="0">
                <a:solidFill>
                  <a:srgbClr val="FFFFFF"/>
                </a:solidFill>
              </a:rPr>
              <a:t>subject pronouncs (revisited)</a:t>
            </a:r>
            <a:br>
              <a:rPr lang="en-US" sz="2400" b="0" i="0" u="none" strike="noStrike" cap="none" dirty="0">
                <a:solidFill>
                  <a:srgbClr val="FFFFFF"/>
                </a:solidFill>
                <a:latin typeface="Century Gothic"/>
                <a:ea typeface="Century Gothic"/>
                <a:cs typeface="Century Gothic"/>
                <a:sym typeface="Century Gothic"/>
              </a:rPr>
            </a:br>
            <a:br>
              <a:rPr lang="en-US" sz="2400" b="0" i="0" u="none" strike="noStrike" cap="none" dirty="0">
                <a:solidFill>
                  <a:srgbClr val="FFFFFF"/>
                </a:solidFill>
                <a:latin typeface="Century Gothic"/>
                <a:ea typeface="Century Gothic"/>
                <a:cs typeface="Century Gothic"/>
                <a:sym typeface="Century Gothic"/>
              </a:rPr>
            </a:b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284156"/>
            <a:ext cx="8360585" cy="844550"/>
          </a:xfrm>
        </p:spPr>
        <p:txBody>
          <a:bodyPr>
            <a:normAutofit fontScale="62500" lnSpcReduction="20000"/>
          </a:bodyPr>
          <a:lstStyle/>
          <a:p>
            <a:r>
              <a:rPr lang="en-GB" sz="5400" b="1" dirty="0">
                <a:solidFill>
                  <a:prstClr val="white"/>
                </a:solidFill>
              </a:rPr>
              <a:t>Asking and answering questions about past holidays</a:t>
            </a:r>
            <a:endParaRPr lang="en-GB" dirty="0"/>
          </a:p>
        </p:txBody>
      </p:sp>
      <p:pic>
        <p:nvPicPr>
          <p:cNvPr id="10" name="Picture 2" descr="green trees on island during daytime">
            <a:extLst>
              <a:ext uri="{FF2B5EF4-FFF2-40B4-BE49-F238E27FC236}">
                <a16:creationId xmlns:a16="http://schemas.microsoft.com/office/drawing/2014/main" id="{F69BB199-1D8B-47D7-BA8A-149F1BC980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96" r="11912" b="42817"/>
          <a:stretch/>
        </p:blipFill>
        <p:spPr bwMode="auto">
          <a:xfrm>
            <a:off x="8555480" y="2807161"/>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A82BB6F-A22A-4D51-9313-5072CCF7E9B6}"/>
              </a:ext>
            </a:extLst>
          </p:cNvPr>
          <p:cNvSpPr/>
          <p:nvPr/>
        </p:nvSpPr>
        <p:spPr>
          <a:xfrm>
            <a:off x="8607364" y="4382556"/>
            <a:ext cx="3584636" cy="707886"/>
          </a:xfrm>
          <a:prstGeom prst="rect">
            <a:avLst/>
          </a:prstGeom>
        </p:spPr>
        <p:txBody>
          <a:bodyPr wrap="none">
            <a:spAutoFit/>
          </a:bodyPr>
          <a:lstStyle/>
          <a:p>
            <a:r>
              <a:rPr lang="es-ES_tradnl" sz="2000"/>
              <a:t>La playa principal de</a:t>
            </a:r>
          </a:p>
          <a:p>
            <a:r>
              <a:rPr lang="en-GB" sz="2000"/>
              <a:t>San Sebastián </a:t>
            </a:r>
            <a:r>
              <a:rPr lang="en-GB" sz="2000" i="1"/>
              <a:t>(</a:t>
            </a:r>
            <a:r>
              <a:rPr lang="es-ES_tradnl" sz="2000" i="1"/>
              <a:t>La Concha)</a:t>
            </a:r>
          </a:p>
        </p:txBody>
      </p:sp>
      <p:pic>
        <p:nvPicPr>
          <p:cNvPr id="12" name="Picture 4" descr="Aiako harria.jpg">
            <a:extLst>
              <a:ext uri="{FF2B5EF4-FFF2-40B4-BE49-F238E27FC236}">
                <a16:creationId xmlns:a16="http://schemas.microsoft.com/office/drawing/2014/main" id="{A783063D-D662-427F-A4EF-DE6107D3DF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723" y="4418753"/>
            <a:ext cx="3311757" cy="14204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88E4913-2B87-4350-8254-6DC615D33749}"/>
              </a:ext>
            </a:extLst>
          </p:cNvPr>
          <p:cNvSpPr/>
          <p:nvPr/>
        </p:nvSpPr>
        <p:spPr>
          <a:xfrm>
            <a:off x="5162035" y="5839186"/>
            <a:ext cx="4021777" cy="707886"/>
          </a:xfrm>
          <a:prstGeom prst="rect">
            <a:avLst/>
          </a:prstGeom>
        </p:spPr>
        <p:txBody>
          <a:bodyPr wrap="square">
            <a:spAutoFit/>
          </a:bodyPr>
          <a:lstStyle/>
          <a:p>
            <a:r>
              <a:rPr lang="es-ES_tradnl" sz="2000" dirty="0"/>
              <a:t>Las montañas cerca de San Sebastián (</a:t>
            </a:r>
            <a:r>
              <a:rPr lang="es-ES_tradnl" sz="2000" i="1" dirty="0"/>
              <a:t>Las Peñas de Aia)</a:t>
            </a:r>
            <a:endParaRPr lang="es-ES_tradnl" sz="2000" dirty="0"/>
          </a:p>
        </p:txBody>
      </p:sp>
    </p:spTree>
    <p:extLst>
      <p:ext uri="{BB962C8B-B14F-4D97-AF65-F5344CB8AC3E}">
        <p14:creationId xmlns:p14="http://schemas.microsoft.com/office/powerpoint/2010/main" val="145638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680524" cy="647577"/>
          </a:xfrm>
        </p:spPr>
        <p:txBody>
          <a:bodyPr>
            <a:normAutofit/>
          </a:bodyPr>
          <a:lstStyle/>
          <a:p>
            <a:r>
              <a:rPr lang="en-GB" sz="2800" b="1" dirty="0">
                <a:solidFill>
                  <a:schemeClr val="bg1"/>
                </a:solidFill>
              </a:rPr>
              <a:t>Hoy </a:t>
            </a:r>
            <a:r>
              <a:rPr lang="en-GB" sz="2800" b="1" dirty="0" err="1">
                <a:solidFill>
                  <a:schemeClr val="bg1"/>
                </a:solidFill>
              </a:rPr>
              <a:t>vamos</a:t>
            </a:r>
            <a:r>
              <a:rPr lang="en-GB" sz="2800" b="1" dirty="0">
                <a:solidFill>
                  <a:schemeClr val="bg1"/>
                </a:solidFill>
              </a:rPr>
              <a:t> a </a:t>
            </a:r>
            <a:r>
              <a:rPr lang="en-GB" sz="2800" b="1" dirty="0" err="1">
                <a:solidFill>
                  <a:schemeClr val="bg1"/>
                </a:solidFill>
              </a:rPr>
              <a:t>hablar</a:t>
            </a:r>
            <a:r>
              <a:rPr lang="en-GB" sz="2800" b="1" dirty="0">
                <a:solidFill>
                  <a:schemeClr val="bg1"/>
                </a:solidFill>
              </a:rPr>
              <a:t> </a:t>
            </a:r>
            <a:r>
              <a:rPr lang="en-GB" sz="2800" b="1" dirty="0" err="1">
                <a:solidFill>
                  <a:schemeClr val="bg1"/>
                </a:solidFill>
              </a:rPr>
              <a:t>sobre</a:t>
            </a:r>
            <a:r>
              <a:rPr lang="en-GB" sz="2800" b="1" dirty="0">
                <a:solidFill>
                  <a:schemeClr val="bg1"/>
                </a:solidFill>
              </a:rPr>
              <a:t>…</a:t>
            </a:r>
          </a:p>
        </p:txBody>
      </p:sp>
      <p:sp>
        <p:nvSpPr>
          <p:cNvPr id="52" name="TextBox 51">
            <a:extLst>
              <a:ext uri="{FF2B5EF4-FFF2-40B4-BE49-F238E27FC236}">
                <a16:creationId xmlns:a16="http://schemas.microsoft.com/office/drawing/2014/main" id="{A424DBCD-B426-46BB-B3AF-BAB5A7933062}"/>
              </a:ext>
            </a:extLst>
          </p:cNvPr>
          <p:cNvSpPr txBox="1"/>
          <p:nvPr/>
        </p:nvSpPr>
        <p:spPr>
          <a:xfrm>
            <a:off x="7767618" y="2374347"/>
            <a:ext cx="1489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ónde</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D31452D2-4D95-419B-B78F-F8EEAE04C480}"/>
              </a:ext>
            </a:extLst>
          </p:cNvPr>
          <p:cNvSpPr txBox="1"/>
          <p:nvPr/>
        </p:nvSpPr>
        <p:spPr>
          <a:xfrm>
            <a:off x="7802783" y="2247097"/>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B609FB91-F6CA-46FC-9BFF-2E2349F98034}"/>
              </a:ext>
            </a:extLst>
          </p:cNvPr>
          <p:cNvSpPr txBox="1"/>
          <p:nvPr/>
        </p:nvSpPr>
        <p:spPr>
          <a:xfrm>
            <a:off x="7745483" y="2977457"/>
            <a:ext cx="968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lla</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F32254E-DE87-4E10-903B-E13A40967D4D}"/>
              </a:ext>
            </a:extLst>
          </p:cNvPr>
          <p:cNvSpPr txBox="1"/>
          <p:nvPr/>
        </p:nvSpPr>
        <p:spPr>
          <a:xfrm>
            <a:off x="7802783" y="285672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47B86E-1D62-457C-A019-22DD23BBCC5C}"/>
              </a:ext>
            </a:extLst>
          </p:cNvPr>
          <p:cNvSpPr txBox="1"/>
          <p:nvPr/>
        </p:nvSpPr>
        <p:spPr>
          <a:xfrm>
            <a:off x="5769698" y="426417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y__</a:t>
            </a:r>
          </a:p>
        </p:txBody>
      </p:sp>
      <p:sp>
        <p:nvSpPr>
          <p:cNvPr id="28" name="TextBox 27">
            <a:extLst>
              <a:ext uri="{FF2B5EF4-FFF2-40B4-BE49-F238E27FC236}">
                <a16:creationId xmlns:a16="http://schemas.microsoft.com/office/drawing/2014/main" id="{3913D0D8-E101-49D2-BC4D-7AB4310D8B0D}"/>
              </a:ext>
            </a:extLst>
          </p:cNvPr>
          <p:cNvSpPr txBox="1"/>
          <p:nvPr/>
        </p:nvSpPr>
        <p:spPr>
          <a:xfrm>
            <a:off x="5454607" y="4801037"/>
            <a:ext cx="2224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mo</a:t>
            </a: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taña</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6FD554F-F84A-4A51-A82C-7C7F6054B27F}"/>
              </a:ext>
            </a:extLst>
          </p:cNvPr>
          <p:cNvSpPr txBox="1"/>
          <p:nvPr/>
        </p:nvSpPr>
        <p:spPr>
          <a:xfrm>
            <a:off x="6063865" y="417798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sp>
        <p:nvSpPr>
          <p:cNvPr id="34" name="TextBox 33">
            <a:extLst>
              <a:ext uri="{FF2B5EF4-FFF2-40B4-BE49-F238E27FC236}">
                <a16:creationId xmlns:a16="http://schemas.microsoft.com/office/drawing/2014/main" id="{6FD90DCF-6819-4E69-866D-87B86934962A}"/>
              </a:ext>
            </a:extLst>
          </p:cNvPr>
          <p:cNvSpPr txBox="1"/>
          <p:nvPr/>
        </p:nvSpPr>
        <p:spPr>
          <a:xfrm>
            <a:off x="6104540" y="471528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sp>
        <p:nvSpPr>
          <p:cNvPr id="64" name="TextBox 63">
            <a:extLst>
              <a:ext uri="{FF2B5EF4-FFF2-40B4-BE49-F238E27FC236}">
                <a16:creationId xmlns:a16="http://schemas.microsoft.com/office/drawing/2014/main" id="{6AC3F60C-4C63-4AD8-93A3-CF0BA1D63DA1}"/>
              </a:ext>
            </a:extLst>
          </p:cNvPr>
          <p:cNvSpPr txBox="1"/>
          <p:nvPr/>
        </p:nvSpPr>
        <p:spPr>
          <a:xfrm>
            <a:off x="5995532" y="520677"/>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iaje</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D8194FD-EFA9-461B-8A79-CA8FED59BDCE}"/>
              </a:ext>
            </a:extLst>
          </p:cNvPr>
          <p:cNvSpPr txBox="1"/>
          <p:nvPr/>
        </p:nvSpPr>
        <p:spPr>
          <a:xfrm>
            <a:off x="6045784" y="42000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66" name="TextBox 65">
            <a:extLst>
              <a:ext uri="{FF2B5EF4-FFF2-40B4-BE49-F238E27FC236}">
                <a16:creationId xmlns:a16="http://schemas.microsoft.com/office/drawing/2014/main" id="{6AA39310-774F-4C81-BB59-2D7010DF2000}"/>
              </a:ext>
            </a:extLst>
          </p:cNvPr>
          <p:cNvSpPr txBox="1"/>
          <p:nvPr/>
        </p:nvSpPr>
        <p:spPr>
          <a:xfrm>
            <a:off x="5287223" y="111854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cab__</a:t>
            </a:r>
            <a:r>
              <a:rPr kumimoji="0" lang="en-GB" sz="2800" b="0" i="0" u="none" strike="noStrike" kern="0" cap="none" spc="0" normalizeH="0" baseline="0" noProof="0" dirty="0" err="1">
                <a:ln>
                  <a:noFill/>
                </a:ln>
                <a:effectLst/>
                <a:uLnTx/>
                <a:uFillTx/>
                <a:latin typeface="Century Gothic" panose="020F0302020204030204"/>
                <a:ea typeface="+mn-ea"/>
                <a:cs typeface="+mn-cs"/>
              </a:rPr>
              <a:t>llo</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BDED72E5-DE46-4F2B-A574-CC8B3A3FA6C1}"/>
              </a:ext>
            </a:extLst>
          </p:cNvPr>
          <p:cNvSpPr txBox="1"/>
          <p:nvPr/>
        </p:nvSpPr>
        <p:spPr>
          <a:xfrm>
            <a:off x="6050010" y="103074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68" name="TextBox 67">
            <a:extLst>
              <a:ext uri="{FF2B5EF4-FFF2-40B4-BE49-F238E27FC236}">
                <a16:creationId xmlns:a16="http://schemas.microsoft.com/office/drawing/2014/main" id="{CE3AEAE0-51FC-40BA-BB0B-519859E3D494}"/>
              </a:ext>
            </a:extLst>
          </p:cNvPr>
          <p:cNvSpPr txBox="1"/>
          <p:nvPr/>
        </p:nvSpPr>
        <p:spPr>
          <a:xfrm>
            <a:off x="5379059" y="178105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bici</a:t>
            </a: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leta</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F2FDEC10-61AD-476E-84A2-EB1BDAA52FF4}"/>
              </a:ext>
            </a:extLst>
          </p:cNvPr>
          <p:cNvSpPr txBox="1"/>
          <p:nvPr/>
        </p:nvSpPr>
        <p:spPr>
          <a:xfrm>
            <a:off x="6050010" y="167852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5DFDCDA8-B902-46DE-B090-3233B142785C}"/>
              </a:ext>
            </a:extLst>
          </p:cNvPr>
          <p:cNvSpPr txBox="1"/>
          <p:nvPr/>
        </p:nvSpPr>
        <p:spPr>
          <a:xfrm>
            <a:off x="5726195" y="2477718"/>
            <a:ext cx="16401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c__</a:t>
            </a:r>
            <a:r>
              <a:rPr kumimoji="0" lang="en-GB" sz="2800" b="0" i="0" u="none" strike="noStrike" kern="0" cap="none" spc="0" normalizeH="0" baseline="0" noProof="0" dirty="0" err="1">
                <a:ln>
                  <a:noFill/>
                </a:ln>
                <a:effectLst/>
                <a:uLnTx/>
                <a:uFillTx/>
                <a:latin typeface="Century Gothic" panose="020F0302020204030204"/>
                <a:ea typeface="+mn-ea"/>
                <a:cs typeface="+mn-cs"/>
              </a:rPr>
              <a:t>ntar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12970543-047F-47EC-A6A5-4ECA13D1DD5C}"/>
              </a:ext>
            </a:extLst>
          </p:cNvPr>
          <p:cNvSpPr txBox="1"/>
          <p:nvPr/>
        </p:nvSpPr>
        <p:spPr>
          <a:xfrm>
            <a:off x="6028700" y="2381932"/>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72" name="TextBox 71">
            <a:extLst>
              <a:ext uri="{FF2B5EF4-FFF2-40B4-BE49-F238E27FC236}">
                <a16:creationId xmlns:a16="http://schemas.microsoft.com/office/drawing/2014/main" id="{BECD003F-80DD-488E-8360-2F5416823AFE}"/>
              </a:ext>
            </a:extLst>
          </p:cNvPr>
          <p:cNvSpPr txBox="1"/>
          <p:nvPr/>
        </p:nvSpPr>
        <p:spPr>
          <a:xfrm>
            <a:off x="5287223" y="3116198"/>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can__</a:t>
            </a:r>
            <a:r>
              <a:rPr kumimoji="0" lang="en-GB" sz="2800" b="0" i="0" u="none" strike="noStrike" kern="0" cap="none" spc="0" normalizeH="0" baseline="0" noProof="0" dirty="0" err="1">
                <a:ln>
                  <a:noFill/>
                </a:ln>
                <a:effectLst/>
                <a:uLnTx/>
                <a:uFillTx/>
                <a:latin typeface="Century Gothic" panose="020F0302020204030204"/>
                <a:ea typeface="+mn-ea"/>
                <a:cs typeface="+mn-cs"/>
              </a:rPr>
              <a:t>ión</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2FC5333-9F36-4C2F-B9A9-AEE6491CBADA}"/>
              </a:ext>
            </a:extLst>
          </p:cNvPr>
          <p:cNvSpPr txBox="1"/>
          <p:nvPr/>
        </p:nvSpPr>
        <p:spPr>
          <a:xfrm>
            <a:off x="6063865" y="301270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sp>
        <p:nvSpPr>
          <p:cNvPr id="74" name="TextBox 73">
            <a:extLst>
              <a:ext uri="{FF2B5EF4-FFF2-40B4-BE49-F238E27FC236}">
                <a16:creationId xmlns:a16="http://schemas.microsoft.com/office/drawing/2014/main" id="{63C33751-8426-4C18-82E2-A389A6E3D8C8}"/>
              </a:ext>
            </a:extLst>
          </p:cNvPr>
          <p:cNvSpPr txBox="1"/>
          <p:nvPr/>
        </p:nvSpPr>
        <p:spPr>
          <a:xfrm>
            <a:off x="5536209" y="378262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jun</a:t>
            </a:r>
            <a:r>
              <a:rPr kumimoji="0" lang="en-GB" sz="2800" b="0" i="0" u="none" strike="noStrike" kern="0" cap="none" spc="0" normalizeH="0" baseline="0" noProof="0" dirty="0">
                <a:ln>
                  <a:noFill/>
                </a:ln>
                <a:effectLst/>
                <a:uLnTx/>
                <a:uFillTx/>
                <a:latin typeface="Century Gothic" panose="020F0302020204030204"/>
                <a:ea typeface="+mn-ea"/>
                <a:cs typeface="+mn-cs"/>
              </a:rPr>
              <a:t>__o</a:t>
            </a:r>
          </a:p>
        </p:txBody>
      </p:sp>
      <p:sp>
        <p:nvSpPr>
          <p:cNvPr id="75" name="TextBox 74">
            <a:extLst>
              <a:ext uri="{FF2B5EF4-FFF2-40B4-BE49-F238E27FC236}">
                <a16:creationId xmlns:a16="http://schemas.microsoft.com/office/drawing/2014/main" id="{463F4E7F-4E4B-49B8-B45A-B4F771E335C5}"/>
              </a:ext>
            </a:extLst>
          </p:cNvPr>
          <p:cNvSpPr txBox="1"/>
          <p:nvPr/>
        </p:nvSpPr>
        <p:spPr>
          <a:xfrm>
            <a:off x="6050010" y="367478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srgbClr val="ED7D31"/>
                </a:solidFill>
                <a:effectLst/>
                <a:uLnTx/>
                <a:uFillTx/>
                <a:latin typeface="Century Gothic" panose="020F0302020204030204"/>
                <a:ea typeface="+mn-ea"/>
                <a:cs typeface="+mn-cs"/>
              </a:rPr>
              <a:t>i</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6AA39310-774F-4C81-BB59-2D7010DF2000}"/>
              </a:ext>
            </a:extLst>
          </p:cNvPr>
          <p:cNvSpPr txBox="1"/>
          <p:nvPr/>
        </p:nvSpPr>
        <p:spPr>
          <a:xfrm>
            <a:off x="3141211" y="1525347"/>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ugar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6AA39310-774F-4C81-BB59-2D7010DF2000}"/>
              </a:ext>
            </a:extLst>
          </p:cNvPr>
          <p:cNvSpPr txBox="1"/>
          <p:nvPr/>
        </p:nvSpPr>
        <p:spPr>
          <a:xfrm>
            <a:off x="3141211" y="2095835"/>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ntiguo</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95FC69DC-B879-4B92-A18D-C3863C5EA58C}"/>
              </a:ext>
            </a:extLst>
          </p:cNvPr>
          <p:cNvSpPr txBox="1"/>
          <p:nvPr/>
        </p:nvSpPr>
        <p:spPr>
          <a:xfrm>
            <a:off x="2690598" y="2785058"/>
            <a:ext cx="25081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pa__ado</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6523BAF-A937-4C23-9AB5-0D35FFE43582}"/>
              </a:ext>
            </a:extLst>
          </p:cNvPr>
          <p:cNvSpPr txBox="1"/>
          <p:nvPr/>
        </p:nvSpPr>
        <p:spPr>
          <a:xfrm>
            <a:off x="3211148" y="146379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l</a:t>
            </a:r>
          </a:p>
        </p:txBody>
      </p:sp>
      <p:sp>
        <p:nvSpPr>
          <p:cNvPr id="63" name="TextBox 62">
            <a:extLst>
              <a:ext uri="{FF2B5EF4-FFF2-40B4-BE49-F238E27FC236}">
                <a16:creationId xmlns:a16="http://schemas.microsoft.com/office/drawing/2014/main" id="{21C4BCF6-E9F4-4726-A484-4E9D957734B4}"/>
              </a:ext>
            </a:extLst>
          </p:cNvPr>
          <p:cNvSpPr txBox="1"/>
          <p:nvPr/>
        </p:nvSpPr>
        <p:spPr>
          <a:xfrm>
            <a:off x="3197038" y="201185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94" name="TextBox 93">
            <a:extLst>
              <a:ext uri="{FF2B5EF4-FFF2-40B4-BE49-F238E27FC236}">
                <a16:creationId xmlns:a16="http://schemas.microsoft.com/office/drawing/2014/main" id="{463453AC-BF26-4C94-A38A-FF537E593192}"/>
              </a:ext>
            </a:extLst>
          </p:cNvPr>
          <p:cNvSpPr txBox="1"/>
          <p:nvPr/>
        </p:nvSpPr>
        <p:spPr>
          <a:xfrm>
            <a:off x="3241437" y="2691620"/>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99" name="TextBox 98">
            <a:extLst>
              <a:ext uri="{FF2B5EF4-FFF2-40B4-BE49-F238E27FC236}">
                <a16:creationId xmlns:a16="http://schemas.microsoft.com/office/drawing/2014/main" id="{95FC69DC-B879-4B92-A18D-C3863C5EA58C}"/>
              </a:ext>
            </a:extLst>
          </p:cNvPr>
          <p:cNvSpPr txBox="1"/>
          <p:nvPr/>
        </p:nvSpPr>
        <p:spPr>
          <a:xfrm>
            <a:off x="5015866" y="5332653"/>
            <a:ext cx="4055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porqu</a:t>
            </a:r>
            <a:r>
              <a:rPr kumimoji="0" lang="en-GB" sz="2800" b="0" i="0" u="none" strike="noStrike" kern="0" cap="none" spc="0" normalizeH="0" baseline="0" noProof="0" dirty="0">
                <a:ln>
                  <a:noFill/>
                </a:ln>
                <a:effectLst/>
                <a:uLnTx/>
                <a:uFillTx/>
                <a:latin typeface="Century Gothic" panose="020F0302020204030204"/>
                <a:ea typeface="+mn-ea"/>
                <a:cs typeface="+mn-cs"/>
              </a:rPr>
              <a:t>__</a:t>
            </a:r>
          </a:p>
        </p:txBody>
      </p:sp>
      <p:sp>
        <p:nvSpPr>
          <p:cNvPr id="30" name="TextBox 29">
            <a:extLst>
              <a:ext uri="{FF2B5EF4-FFF2-40B4-BE49-F238E27FC236}">
                <a16:creationId xmlns:a16="http://schemas.microsoft.com/office/drawing/2014/main" id="{463453AC-BF26-4C94-A38A-FF537E593192}"/>
              </a:ext>
            </a:extLst>
          </p:cNvPr>
          <p:cNvSpPr txBox="1"/>
          <p:nvPr/>
        </p:nvSpPr>
        <p:spPr>
          <a:xfrm>
            <a:off x="6107119" y="525142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97" name="TextBox 96">
            <a:extLst>
              <a:ext uri="{FF2B5EF4-FFF2-40B4-BE49-F238E27FC236}">
                <a16:creationId xmlns:a16="http://schemas.microsoft.com/office/drawing/2014/main" id="{B9A96B85-8E65-4C18-9FCE-2825D75A6FCC}"/>
              </a:ext>
            </a:extLst>
          </p:cNvPr>
          <p:cNvSpPr txBox="1"/>
          <p:nvPr/>
        </p:nvSpPr>
        <p:spPr>
          <a:xfrm>
            <a:off x="5680524" y="5872666"/>
            <a:ext cx="1586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f</a:t>
            </a:r>
            <a:r>
              <a:rPr kumimoji="0" lang="en-GB" sz="2800" b="0" i="0" u="none" strike="noStrike" kern="0" cap="none" spc="0" normalizeH="0" baseline="0" noProof="0" dirty="0" err="1">
                <a:ln>
                  <a:noFill/>
                </a:ln>
                <a:effectLst/>
                <a:uLnTx/>
                <a:uFillTx/>
                <a:latin typeface="Century Gothic" panose="020F0302020204030204"/>
                <a:ea typeface="+mn-ea"/>
                <a:cs typeface="+mn-cs"/>
              </a:rPr>
              <a:t>ie</a:t>
            </a:r>
            <a:r>
              <a:rPr kumimoji="0" lang="en-GB" sz="2800" b="0" i="0" u="none" strike="noStrike" kern="0" cap="none" spc="0" normalizeH="0" baseline="0" noProof="0" dirty="0">
                <a:ln>
                  <a:noFill/>
                </a:ln>
                <a:effectLst/>
                <a:uLnTx/>
                <a:uFillTx/>
                <a:latin typeface="Century Gothic" panose="020F0302020204030204"/>
                <a:ea typeface="+mn-ea"/>
                <a:cs typeface="+mn-cs"/>
              </a:rPr>
              <a:t>__ta</a:t>
            </a:r>
          </a:p>
        </p:txBody>
      </p:sp>
      <p:sp>
        <p:nvSpPr>
          <p:cNvPr id="98" name="TextBox 97">
            <a:extLst>
              <a:ext uri="{FF2B5EF4-FFF2-40B4-BE49-F238E27FC236}">
                <a16:creationId xmlns:a16="http://schemas.microsoft.com/office/drawing/2014/main" id="{463453AC-BF26-4C94-A38A-FF537E593192}"/>
              </a:ext>
            </a:extLst>
          </p:cNvPr>
          <p:cNvSpPr txBox="1"/>
          <p:nvPr/>
        </p:nvSpPr>
        <p:spPr>
          <a:xfrm>
            <a:off x="6128079" y="579166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105" name="TextBox 104">
            <a:extLst>
              <a:ext uri="{FF2B5EF4-FFF2-40B4-BE49-F238E27FC236}">
                <a16:creationId xmlns:a16="http://schemas.microsoft.com/office/drawing/2014/main" id="{FFA57E9D-67A8-4DCB-BD42-A45E4048E830}"/>
              </a:ext>
            </a:extLst>
          </p:cNvPr>
          <p:cNvSpPr txBox="1"/>
          <p:nvPr/>
        </p:nvSpPr>
        <p:spPr>
          <a:xfrm>
            <a:off x="10209478" y="1162099"/>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__</a:t>
            </a:r>
            <a:r>
              <a:rPr kumimoji="0" lang="en-GB" sz="2800" b="0" i="0" u="none" strike="noStrike" kern="0" cap="none" spc="0" normalizeH="0" baseline="0" noProof="0" dirty="0" err="1">
                <a:ln>
                  <a:noFill/>
                </a:ln>
                <a:effectLst/>
                <a:uLnTx/>
                <a:uFillTx/>
                <a:latin typeface="Century Gothic" panose="020F0302020204030204"/>
                <a:ea typeface="+mn-ea"/>
                <a:cs typeface="+mn-cs"/>
              </a:rPr>
              <a:t>ista</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D5FC08E3-F06C-4E26-A750-A520C3629995}"/>
              </a:ext>
            </a:extLst>
          </p:cNvPr>
          <p:cNvSpPr txBox="1"/>
          <p:nvPr/>
        </p:nvSpPr>
        <p:spPr>
          <a:xfrm>
            <a:off x="10265551" y="1030744"/>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107" name="TextBox 106">
            <a:extLst>
              <a:ext uri="{FF2B5EF4-FFF2-40B4-BE49-F238E27FC236}">
                <a16:creationId xmlns:a16="http://schemas.microsoft.com/office/drawing/2014/main" id="{FFA57E9D-67A8-4DCB-BD42-A45E4048E830}"/>
              </a:ext>
            </a:extLst>
          </p:cNvPr>
          <p:cNvSpPr txBox="1"/>
          <p:nvPr/>
        </p:nvSpPr>
        <p:spPr>
          <a:xfrm>
            <a:off x="9500739" y="1806102"/>
            <a:ext cx="28351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mus</a:t>
            </a:r>
            <a:r>
              <a:rPr kumimoji="0" lang="en-GB" sz="2800" b="0" i="0" u="none" strike="noStrike" kern="0" cap="none" spc="0" normalizeH="0" baseline="0" noProof="0" dirty="0">
                <a:ln>
                  <a:noFill/>
                </a:ln>
                <a:effectLst/>
                <a:uLnTx/>
                <a:uFillTx/>
                <a:latin typeface="Century Gothic" panose="020F0302020204030204"/>
                <a:ea typeface="+mn-ea"/>
                <a:cs typeface="+mn-cs"/>
              </a:rPr>
              <a:t>__o</a:t>
            </a:r>
          </a:p>
        </p:txBody>
      </p:sp>
      <p:sp>
        <p:nvSpPr>
          <p:cNvPr id="108" name="TextBox 107">
            <a:extLst>
              <a:ext uri="{FF2B5EF4-FFF2-40B4-BE49-F238E27FC236}">
                <a16:creationId xmlns:a16="http://schemas.microsoft.com/office/drawing/2014/main" id="{D5FC08E3-F06C-4E26-A750-A520C3629995}"/>
              </a:ext>
            </a:extLst>
          </p:cNvPr>
          <p:cNvSpPr txBox="1"/>
          <p:nvPr/>
        </p:nvSpPr>
        <p:spPr>
          <a:xfrm>
            <a:off x="10250440" y="165750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109" name="TextBox 108">
            <a:extLst>
              <a:ext uri="{FF2B5EF4-FFF2-40B4-BE49-F238E27FC236}">
                <a16:creationId xmlns:a16="http://schemas.microsoft.com/office/drawing/2014/main" id="{FFA57E9D-67A8-4DCB-BD42-A45E4048E830}"/>
              </a:ext>
            </a:extLst>
          </p:cNvPr>
          <p:cNvSpPr txBox="1"/>
          <p:nvPr/>
        </p:nvSpPr>
        <p:spPr>
          <a:xfrm>
            <a:off x="9931050" y="2427048"/>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p__</a:t>
            </a:r>
            <a:r>
              <a:rPr kumimoji="0" lang="en-GB" sz="2800" b="0" i="0" u="none" strike="noStrike" kern="0" cap="none" spc="0" normalizeH="0" baseline="0" noProof="0" dirty="0" err="1">
                <a:ln>
                  <a:noFill/>
                </a:ln>
                <a:effectLst/>
                <a:uLnTx/>
                <a:uFillTx/>
                <a:latin typeface="Century Gothic" panose="020F0302020204030204"/>
                <a:ea typeface="+mn-ea"/>
                <a:cs typeface="+mn-cs"/>
              </a:rPr>
              <a:t>eparar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D5FC08E3-F06C-4E26-A750-A520C3629995}"/>
              </a:ext>
            </a:extLst>
          </p:cNvPr>
          <p:cNvSpPr txBox="1"/>
          <p:nvPr/>
        </p:nvSpPr>
        <p:spPr>
          <a:xfrm>
            <a:off x="10265551" y="229419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r</a:t>
            </a:r>
          </a:p>
        </p:txBody>
      </p:sp>
      <p:sp>
        <p:nvSpPr>
          <p:cNvPr id="111" name="TextBox 110">
            <a:extLst>
              <a:ext uri="{FF2B5EF4-FFF2-40B4-BE49-F238E27FC236}">
                <a16:creationId xmlns:a16="http://schemas.microsoft.com/office/drawing/2014/main" id="{FFA57E9D-67A8-4DCB-BD42-A45E4048E830}"/>
              </a:ext>
            </a:extLst>
          </p:cNvPr>
          <p:cNvSpPr txBox="1"/>
          <p:nvPr/>
        </p:nvSpPr>
        <p:spPr>
          <a:xfrm>
            <a:off x="9931050" y="299666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effectLst/>
                <a:uLnTx/>
                <a:uFillTx/>
                <a:latin typeface="Century Gothic" panose="020F0302020204030204"/>
                <a:ea typeface="+mn-ea"/>
                <a:cs typeface="+mn-cs"/>
              </a:rPr>
              <a:t>m__r</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D5FC08E3-F06C-4E26-A750-A520C3629995}"/>
              </a:ext>
            </a:extLst>
          </p:cNvPr>
          <p:cNvSpPr txBox="1"/>
          <p:nvPr/>
        </p:nvSpPr>
        <p:spPr>
          <a:xfrm>
            <a:off x="10300506" y="285289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113" name="TextBox 112">
            <a:extLst>
              <a:ext uri="{FF2B5EF4-FFF2-40B4-BE49-F238E27FC236}">
                <a16:creationId xmlns:a16="http://schemas.microsoft.com/office/drawing/2014/main" id="{FFA57E9D-67A8-4DCB-BD42-A45E4048E830}"/>
              </a:ext>
            </a:extLst>
          </p:cNvPr>
          <p:cNvSpPr txBox="1"/>
          <p:nvPr/>
        </p:nvSpPr>
        <p:spPr>
          <a:xfrm>
            <a:off x="9963261" y="3542667"/>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e__</a:t>
            </a:r>
            <a:r>
              <a:rPr kumimoji="0" lang="en-GB" sz="2800" b="0" i="0" u="none" strike="noStrike" kern="0" cap="none" spc="0" normalizeH="0" baseline="0" noProof="0" dirty="0" err="1">
                <a:ln>
                  <a:noFill/>
                </a:ln>
                <a:effectLst/>
                <a:uLnTx/>
                <a:uFillTx/>
                <a:latin typeface="Century Gothic" panose="020F0302020204030204"/>
                <a:ea typeface="+mn-ea"/>
                <a:cs typeface="+mn-cs"/>
              </a:rPr>
              <a:t>tonces</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D5FC08E3-F06C-4E26-A750-A520C3629995}"/>
              </a:ext>
            </a:extLst>
          </p:cNvPr>
          <p:cNvSpPr txBox="1"/>
          <p:nvPr/>
        </p:nvSpPr>
        <p:spPr>
          <a:xfrm>
            <a:off x="10289150" y="3390344"/>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sp>
        <p:nvSpPr>
          <p:cNvPr id="115" name="TextBox 114">
            <a:extLst>
              <a:ext uri="{FF2B5EF4-FFF2-40B4-BE49-F238E27FC236}">
                <a16:creationId xmlns:a16="http://schemas.microsoft.com/office/drawing/2014/main" id="{FFA57E9D-67A8-4DCB-BD42-A45E4048E830}"/>
              </a:ext>
            </a:extLst>
          </p:cNvPr>
          <p:cNvSpPr txBox="1"/>
          <p:nvPr/>
        </p:nvSpPr>
        <p:spPr>
          <a:xfrm>
            <a:off x="9784470" y="4131739"/>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Century Gothic" panose="020F0302020204030204"/>
                <a:ea typeface="+mn-ea"/>
                <a:cs typeface="+mn-cs"/>
              </a:rPr>
              <a:t>ag__</a:t>
            </a:r>
            <a:r>
              <a:rPr kumimoji="0" lang="en-GB" sz="2800" b="0" i="0" u="none" strike="noStrike" kern="0" cap="none" spc="0" normalizeH="0" baseline="0" noProof="0" dirty="0" err="1">
                <a:ln>
                  <a:noFill/>
                </a:ln>
                <a:effectLst/>
                <a:uLnTx/>
                <a:uFillTx/>
                <a:latin typeface="Century Gothic" panose="020F0302020204030204"/>
                <a:ea typeface="+mn-ea"/>
                <a:cs typeface="+mn-cs"/>
              </a:rPr>
              <a:t>sto</a:t>
            </a:r>
            <a:endParaRPr kumimoji="0" lang="en-GB" sz="2800" b="0" i="0" u="none" strike="noStrike" kern="0" cap="none" spc="0" normalizeH="0" baseline="0" noProof="0" dirty="0">
              <a:ln>
                <a:noFill/>
              </a:ln>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D5FC08E3-F06C-4E26-A750-A520C3629995}"/>
              </a:ext>
            </a:extLst>
          </p:cNvPr>
          <p:cNvSpPr txBox="1"/>
          <p:nvPr/>
        </p:nvSpPr>
        <p:spPr>
          <a:xfrm>
            <a:off x="10316364" y="398662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sp>
        <p:nvSpPr>
          <p:cNvPr id="85" name="TextBox 84">
            <a:extLst>
              <a:ext uri="{FF2B5EF4-FFF2-40B4-BE49-F238E27FC236}">
                <a16:creationId xmlns:a16="http://schemas.microsoft.com/office/drawing/2014/main" id="{B0D47ED5-0136-416B-9441-B8E78CBF0083}"/>
              </a:ext>
            </a:extLst>
          </p:cNvPr>
          <p:cNvSpPr txBox="1"/>
          <p:nvPr/>
        </p:nvSpPr>
        <p:spPr>
          <a:xfrm>
            <a:off x="1054813" y="500380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d</a:t>
            </a:r>
          </a:p>
        </p:txBody>
      </p:sp>
      <p:sp>
        <p:nvSpPr>
          <p:cNvPr id="128" name="TextBox 127">
            <a:extLst>
              <a:ext uri="{FF2B5EF4-FFF2-40B4-BE49-F238E27FC236}">
                <a16:creationId xmlns:a16="http://schemas.microsoft.com/office/drawing/2014/main" id="{B0D47ED5-0136-416B-9441-B8E78CBF0083}"/>
              </a:ext>
            </a:extLst>
          </p:cNvPr>
          <p:cNvSpPr txBox="1"/>
          <p:nvPr/>
        </p:nvSpPr>
        <p:spPr>
          <a:xfrm>
            <a:off x="1701990" y="563564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129" name="TextBox 128">
            <a:extLst>
              <a:ext uri="{FF2B5EF4-FFF2-40B4-BE49-F238E27FC236}">
                <a16:creationId xmlns:a16="http://schemas.microsoft.com/office/drawing/2014/main" id="{A2D4B0FC-31C1-4631-B192-BFDD1183BEB0}"/>
              </a:ext>
            </a:extLst>
          </p:cNvPr>
          <p:cNvSpPr txBox="1"/>
          <p:nvPr/>
        </p:nvSpPr>
        <p:spPr>
          <a:xfrm>
            <a:off x="2104758" y="564111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cxnSp>
        <p:nvCxnSpPr>
          <p:cNvPr id="24" name="Straight Connector 23">
            <a:extLst>
              <a:ext uri="{FF2B5EF4-FFF2-40B4-BE49-F238E27FC236}">
                <a16:creationId xmlns:a16="http://schemas.microsoft.com/office/drawing/2014/main" id="{00649BD5-ADDD-46C9-BD0D-E048ECEFFAA1}"/>
              </a:ext>
            </a:extLst>
          </p:cNvPr>
          <p:cNvCxnSpPr/>
          <p:nvPr/>
        </p:nvCxnSpPr>
        <p:spPr>
          <a:xfrm>
            <a:off x="902811" y="4168981"/>
            <a:ext cx="314537" cy="2662"/>
          </a:xfrm>
          <a:prstGeom prst="line">
            <a:avLst/>
          </a:prstGeom>
          <a:noFill/>
          <a:ln w="38100" cap="flat" cmpd="sng" algn="ctr">
            <a:solidFill>
              <a:srgbClr val="115076"/>
            </a:solidFill>
            <a:prstDash val="solid"/>
            <a:miter lim="800000"/>
          </a:ln>
          <a:effectLst/>
        </p:spPr>
      </p:cxnSp>
      <p:sp>
        <p:nvSpPr>
          <p:cNvPr id="39" name="TextBox 38">
            <a:extLst>
              <a:ext uri="{FF2B5EF4-FFF2-40B4-BE49-F238E27FC236}">
                <a16:creationId xmlns:a16="http://schemas.microsoft.com/office/drawing/2014/main" id="{2B619620-9B3E-4711-8666-75C0C29206B1}"/>
              </a:ext>
            </a:extLst>
          </p:cNvPr>
          <p:cNvSpPr txBox="1"/>
          <p:nvPr/>
        </p:nvSpPr>
        <p:spPr>
          <a:xfrm>
            <a:off x="892639" y="352460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l</a:t>
            </a:r>
          </a:p>
        </p:txBody>
      </p:sp>
      <p:sp>
        <p:nvSpPr>
          <p:cNvPr id="40" name="TextBox 39">
            <a:extLst>
              <a:ext uri="{FF2B5EF4-FFF2-40B4-BE49-F238E27FC236}">
                <a16:creationId xmlns:a16="http://schemas.microsoft.com/office/drawing/2014/main" id="{2EB3ECAB-5F2B-4C22-A80D-8DDF1B54FD0A}"/>
              </a:ext>
            </a:extLst>
          </p:cNvPr>
          <p:cNvSpPr txBox="1"/>
          <p:nvPr/>
        </p:nvSpPr>
        <p:spPr>
          <a:xfrm>
            <a:off x="1279347" y="349889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41" name="TextBox 40">
            <a:extLst>
              <a:ext uri="{FF2B5EF4-FFF2-40B4-BE49-F238E27FC236}">
                <a16:creationId xmlns:a16="http://schemas.microsoft.com/office/drawing/2014/main" id="{1D346D75-E3C4-4596-B043-011185783091}"/>
              </a:ext>
            </a:extLst>
          </p:cNvPr>
          <p:cNvSpPr txBox="1"/>
          <p:nvPr/>
        </p:nvSpPr>
        <p:spPr>
          <a:xfrm>
            <a:off x="1678986" y="35020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43" name="TextBox 42">
            <a:extLst>
              <a:ext uri="{FF2B5EF4-FFF2-40B4-BE49-F238E27FC236}">
                <a16:creationId xmlns:a16="http://schemas.microsoft.com/office/drawing/2014/main" id="{082C67D4-8B87-43DE-B4F1-7353C777CA31}"/>
              </a:ext>
            </a:extLst>
          </p:cNvPr>
          <p:cNvSpPr txBox="1"/>
          <p:nvPr/>
        </p:nvSpPr>
        <p:spPr>
          <a:xfrm>
            <a:off x="300458" y="419750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44" name="TextBox 43">
            <a:extLst>
              <a:ext uri="{FF2B5EF4-FFF2-40B4-BE49-F238E27FC236}">
                <a16:creationId xmlns:a16="http://schemas.microsoft.com/office/drawing/2014/main" id="{5CB1CD3C-5345-4620-8954-AAD58CBB1DA3}"/>
              </a:ext>
            </a:extLst>
          </p:cNvPr>
          <p:cNvSpPr txBox="1"/>
          <p:nvPr/>
        </p:nvSpPr>
        <p:spPr>
          <a:xfrm>
            <a:off x="678186" y="419814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45" name="TextBox 44">
            <a:extLst>
              <a:ext uri="{FF2B5EF4-FFF2-40B4-BE49-F238E27FC236}">
                <a16:creationId xmlns:a16="http://schemas.microsoft.com/office/drawing/2014/main" id="{8CDFC324-151D-4C92-A8A7-2F8673F8B8AF}"/>
              </a:ext>
            </a:extLst>
          </p:cNvPr>
          <p:cNvSpPr txBox="1"/>
          <p:nvPr/>
        </p:nvSpPr>
        <p:spPr>
          <a:xfrm>
            <a:off x="1039184" y="420495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cxnSp>
        <p:nvCxnSpPr>
          <p:cNvPr id="46" name="Straight Connector 45">
            <a:extLst>
              <a:ext uri="{FF2B5EF4-FFF2-40B4-BE49-F238E27FC236}">
                <a16:creationId xmlns:a16="http://schemas.microsoft.com/office/drawing/2014/main" id="{7C31F314-E60B-4488-8210-5C4C0681F55D}"/>
              </a:ext>
            </a:extLst>
          </p:cNvPr>
          <p:cNvCxnSpPr/>
          <p:nvPr/>
        </p:nvCxnSpPr>
        <p:spPr>
          <a:xfrm>
            <a:off x="1310886" y="4168981"/>
            <a:ext cx="314537" cy="2662"/>
          </a:xfrm>
          <a:prstGeom prst="line">
            <a:avLst/>
          </a:prstGeom>
          <a:noFill/>
          <a:ln w="38100" cap="flat" cmpd="sng" algn="ctr">
            <a:solidFill>
              <a:srgbClr val="115076"/>
            </a:solidFill>
            <a:prstDash val="solid"/>
            <a:miter lim="800000"/>
          </a:ln>
          <a:effectLst/>
        </p:spPr>
      </p:cxnSp>
      <p:cxnSp>
        <p:nvCxnSpPr>
          <p:cNvPr id="47" name="Straight Connector 46">
            <a:extLst>
              <a:ext uri="{FF2B5EF4-FFF2-40B4-BE49-F238E27FC236}">
                <a16:creationId xmlns:a16="http://schemas.microsoft.com/office/drawing/2014/main" id="{3960B285-E10F-48D7-AF4B-49DC22120978}"/>
              </a:ext>
            </a:extLst>
          </p:cNvPr>
          <p:cNvCxnSpPr/>
          <p:nvPr/>
        </p:nvCxnSpPr>
        <p:spPr>
          <a:xfrm>
            <a:off x="1723239" y="4172415"/>
            <a:ext cx="314537" cy="2662"/>
          </a:xfrm>
          <a:prstGeom prst="line">
            <a:avLst/>
          </a:prstGeom>
          <a:noFill/>
          <a:ln w="38100" cap="flat" cmpd="sng" algn="ctr">
            <a:solidFill>
              <a:srgbClr val="115076"/>
            </a:solidFill>
            <a:prstDash val="solid"/>
            <a:miter lim="800000"/>
          </a:ln>
          <a:effectLst/>
        </p:spPr>
      </p:cxnSp>
      <p:cxnSp>
        <p:nvCxnSpPr>
          <p:cNvPr id="49" name="Straight Connector 48">
            <a:extLst>
              <a:ext uri="{FF2B5EF4-FFF2-40B4-BE49-F238E27FC236}">
                <a16:creationId xmlns:a16="http://schemas.microsoft.com/office/drawing/2014/main" id="{D79FB76F-DB3D-45A2-93A8-F8B0DA1C88F9}"/>
              </a:ext>
            </a:extLst>
          </p:cNvPr>
          <p:cNvCxnSpPr/>
          <p:nvPr/>
        </p:nvCxnSpPr>
        <p:spPr>
          <a:xfrm>
            <a:off x="332042" y="4837746"/>
            <a:ext cx="314537" cy="2662"/>
          </a:xfrm>
          <a:prstGeom prst="line">
            <a:avLst/>
          </a:prstGeom>
          <a:noFill/>
          <a:ln w="38100" cap="flat" cmpd="sng" algn="ctr">
            <a:solidFill>
              <a:srgbClr val="115076"/>
            </a:solidFill>
            <a:prstDash val="solid"/>
            <a:miter lim="800000"/>
          </a:ln>
          <a:effectLst/>
        </p:spPr>
      </p:cxnSp>
      <p:cxnSp>
        <p:nvCxnSpPr>
          <p:cNvPr id="50" name="Straight Connector 49">
            <a:extLst>
              <a:ext uri="{FF2B5EF4-FFF2-40B4-BE49-F238E27FC236}">
                <a16:creationId xmlns:a16="http://schemas.microsoft.com/office/drawing/2014/main" id="{E6ED8901-5E36-4CE0-9BAF-6C0C247949AD}"/>
              </a:ext>
            </a:extLst>
          </p:cNvPr>
          <p:cNvCxnSpPr/>
          <p:nvPr/>
        </p:nvCxnSpPr>
        <p:spPr>
          <a:xfrm>
            <a:off x="694822" y="4839860"/>
            <a:ext cx="314537" cy="2662"/>
          </a:xfrm>
          <a:prstGeom prst="line">
            <a:avLst/>
          </a:prstGeom>
          <a:noFill/>
          <a:ln w="38100" cap="flat" cmpd="sng" algn="ctr">
            <a:solidFill>
              <a:srgbClr val="115076"/>
            </a:solidFill>
            <a:prstDash val="solid"/>
            <a:miter lim="800000"/>
          </a:ln>
          <a:effectLst/>
        </p:spPr>
      </p:cxnSp>
      <p:cxnSp>
        <p:nvCxnSpPr>
          <p:cNvPr id="51" name="Straight Connector 50">
            <a:extLst>
              <a:ext uri="{FF2B5EF4-FFF2-40B4-BE49-F238E27FC236}">
                <a16:creationId xmlns:a16="http://schemas.microsoft.com/office/drawing/2014/main" id="{93672491-0379-4C2E-A07E-E3C7EA5C473E}"/>
              </a:ext>
            </a:extLst>
          </p:cNvPr>
          <p:cNvCxnSpPr/>
          <p:nvPr/>
        </p:nvCxnSpPr>
        <p:spPr>
          <a:xfrm>
            <a:off x="1081932" y="4842520"/>
            <a:ext cx="314537" cy="2662"/>
          </a:xfrm>
          <a:prstGeom prst="line">
            <a:avLst/>
          </a:prstGeom>
          <a:noFill/>
          <a:ln w="38100" cap="flat" cmpd="sng" algn="ctr">
            <a:solidFill>
              <a:srgbClr val="115076"/>
            </a:solidFill>
            <a:prstDash val="solid"/>
            <a:miter lim="800000"/>
          </a:ln>
          <a:effectLst/>
        </p:spPr>
      </p:cxnSp>
      <p:sp>
        <p:nvSpPr>
          <p:cNvPr id="56" name="TextBox 55">
            <a:extLst>
              <a:ext uri="{FF2B5EF4-FFF2-40B4-BE49-F238E27FC236}">
                <a16:creationId xmlns:a16="http://schemas.microsoft.com/office/drawing/2014/main" id="{9D1057DD-AF7D-49C9-A4D5-5212135D3AC6}"/>
              </a:ext>
            </a:extLst>
          </p:cNvPr>
          <p:cNvSpPr txBox="1"/>
          <p:nvPr/>
        </p:nvSpPr>
        <p:spPr>
          <a:xfrm>
            <a:off x="2147321" y="423117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ED7D31"/>
                </a:solidFill>
                <a:effectLst/>
                <a:uLnTx/>
                <a:uFillTx/>
                <a:latin typeface="Century Gothic" panose="020F0302020204030204"/>
                <a:ea typeface="+mn-ea"/>
                <a:cs typeface="+mn-cs"/>
              </a:rPr>
              <a:t>i</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57" name="Straight Connector 56">
            <a:extLst>
              <a:ext uri="{FF2B5EF4-FFF2-40B4-BE49-F238E27FC236}">
                <a16:creationId xmlns:a16="http://schemas.microsoft.com/office/drawing/2014/main" id="{31A1B92E-BB6C-47B4-A8A0-479906F3C79C}"/>
              </a:ext>
            </a:extLst>
          </p:cNvPr>
          <p:cNvCxnSpPr/>
          <p:nvPr/>
        </p:nvCxnSpPr>
        <p:spPr>
          <a:xfrm>
            <a:off x="2202477" y="4841560"/>
            <a:ext cx="314537" cy="2662"/>
          </a:xfrm>
          <a:prstGeom prst="line">
            <a:avLst/>
          </a:prstGeom>
          <a:noFill/>
          <a:ln w="38100" cap="flat" cmpd="sng" algn="ctr">
            <a:solidFill>
              <a:srgbClr val="115076"/>
            </a:solidFill>
            <a:prstDash val="solid"/>
            <a:miter lim="800000"/>
          </a:ln>
          <a:effectLst/>
        </p:spPr>
      </p:cxnSp>
      <p:sp>
        <p:nvSpPr>
          <p:cNvPr id="58" name="TextBox 57">
            <a:extLst>
              <a:ext uri="{FF2B5EF4-FFF2-40B4-BE49-F238E27FC236}">
                <a16:creationId xmlns:a16="http://schemas.microsoft.com/office/drawing/2014/main" id="{1863984E-E79E-4B0E-80F2-53EBDC804B34}"/>
              </a:ext>
            </a:extLst>
          </p:cNvPr>
          <p:cNvSpPr txBox="1"/>
          <p:nvPr/>
        </p:nvSpPr>
        <p:spPr>
          <a:xfrm>
            <a:off x="2495924" y="421806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cxnSp>
        <p:nvCxnSpPr>
          <p:cNvPr id="59" name="Straight Connector 58">
            <a:extLst>
              <a:ext uri="{FF2B5EF4-FFF2-40B4-BE49-F238E27FC236}">
                <a16:creationId xmlns:a16="http://schemas.microsoft.com/office/drawing/2014/main" id="{FE950150-7F41-4D31-A033-B84C12D9DBB7}"/>
              </a:ext>
            </a:extLst>
          </p:cNvPr>
          <p:cNvCxnSpPr/>
          <p:nvPr/>
        </p:nvCxnSpPr>
        <p:spPr>
          <a:xfrm>
            <a:off x="2579330" y="4841560"/>
            <a:ext cx="314537" cy="2662"/>
          </a:xfrm>
          <a:prstGeom prst="line">
            <a:avLst/>
          </a:prstGeom>
          <a:noFill/>
          <a:ln w="38100" cap="flat" cmpd="sng" algn="ctr">
            <a:solidFill>
              <a:srgbClr val="115076"/>
            </a:solidFill>
            <a:prstDash val="solid"/>
            <a:miter lim="800000"/>
          </a:ln>
          <a:effectLst/>
        </p:spPr>
      </p:cxnSp>
      <p:cxnSp>
        <p:nvCxnSpPr>
          <p:cNvPr id="76" name="Straight Connector 75">
            <a:extLst>
              <a:ext uri="{FF2B5EF4-FFF2-40B4-BE49-F238E27FC236}">
                <a16:creationId xmlns:a16="http://schemas.microsoft.com/office/drawing/2014/main" id="{6D765ED2-4513-4FAF-B0F4-09EE76C38B28}"/>
              </a:ext>
            </a:extLst>
          </p:cNvPr>
          <p:cNvCxnSpPr/>
          <p:nvPr/>
        </p:nvCxnSpPr>
        <p:spPr>
          <a:xfrm>
            <a:off x="1463573" y="4839971"/>
            <a:ext cx="314537" cy="2662"/>
          </a:xfrm>
          <a:prstGeom prst="line">
            <a:avLst/>
          </a:prstGeom>
          <a:noFill/>
          <a:ln w="38100" cap="flat" cmpd="sng" algn="ctr">
            <a:solidFill>
              <a:srgbClr val="115076"/>
            </a:solidFill>
            <a:prstDash val="solid"/>
            <a:miter lim="800000"/>
          </a:ln>
          <a:effectLst/>
        </p:spPr>
      </p:cxnSp>
      <p:cxnSp>
        <p:nvCxnSpPr>
          <p:cNvPr id="77" name="Straight Connector 76">
            <a:extLst>
              <a:ext uri="{FF2B5EF4-FFF2-40B4-BE49-F238E27FC236}">
                <a16:creationId xmlns:a16="http://schemas.microsoft.com/office/drawing/2014/main" id="{D90C55C1-3F56-4B1A-A4E9-1B12684CAE5B}"/>
              </a:ext>
            </a:extLst>
          </p:cNvPr>
          <p:cNvCxnSpPr/>
          <p:nvPr/>
        </p:nvCxnSpPr>
        <p:spPr>
          <a:xfrm>
            <a:off x="3310982" y="4843039"/>
            <a:ext cx="314537" cy="2662"/>
          </a:xfrm>
          <a:prstGeom prst="line">
            <a:avLst/>
          </a:prstGeom>
          <a:noFill/>
          <a:ln w="38100" cap="flat" cmpd="sng" algn="ctr">
            <a:solidFill>
              <a:srgbClr val="115076"/>
            </a:solidFill>
            <a:prstDash val="solid"/>
            <a:miter lim="800000"/>
          </a:ln>
          <a:effectLst/>
        </p:spPr>
      </p:cxnSp>
      <p:sp>
        <p:nvSpPr>
          <p:cNvPr id="78" name="TextBox 77">
            <a:extLst>
              <a:ext uri="{FF2B5EF4-FFF2-40B4-BE49-F238E27FC236}">
                <a16:creationId xmlns:a16="http://schemas.microsoft.com/office/drawing/2014/main" id="{3F49F19B-3487-4E56-A444-0F878286D362}"/>
              </a:ext>
            </a:extLst>
          </p:cNvPr>
          <p:cNvSpPr txBox="1"/>
          <p:nvPr/>
        </p:nvSpPr>
        <p:spPr>
          <a:xfrm>
            <a:off x="1426236" y="421821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79" name="TextBox 78">
            <a:extLst>
              <a:ext uri="{FF2B5EF4-FFF2-40B4-BE49-F238E27FC236}">
                <a16:creationId xmlns:a16="http://schemas.microsoft.com/office/drawing/2014/main" id="{5EA14CCF-767A-41E5-A845-DDA8F2348BFE}"/>
              </a:ext>
            </a:extLst>
          </p:cNvPr>
          <p:cNvSpPr txBox="1"/>
          <p:nvPr/>
        </p:nvSpPr>
        <p:spPr>
          <a:xfrm>
            <a:off x="3286081" y="423492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80" name="TextBox 79">
            <a:extLst>
              <a:ext uri="{FF2B5EF4-FFF2-40B4-BE49-F238E27FC236}">
                <a16:creationId xmlns:a16="http://schemas.microsoft.com/office/drawing/2014/main" id="{E845D0A9-87BD-4D1E-B97F-D16D135BC564}"/>
              </a:ext>
            </a:extLst>
          </p:cNvPr>
          <p:cNvSpPr txBox="1"/>
          <p:nvPr/>
        </p:nvSpPr>
        <p:spPr>
          <a:xfrm>
            <a:off x="3643571" y="42440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cxnSp>
        <p:nvCxnSpPr>
          <p:cNvPr id="81" name="Straight Connector 80">
            <a:extLst>
              <a:ext uri="{FF2B5EF4-FFF2-40B4-BE49-F238E27FC236}">
                <a16:creationId xmlns:a16="http://schemas.microsoft.com/office/drawing/2014/main" id="{EBA640E1-07B1-4BE0-BB5D-9BA1BD5E1D6C}"/>
              </a:ext>
            </a:extLst>
          </p:cNvPr>
          <p:cNvCxnSpPr/>
          <p:nvPr/>
        </p:nvCxnSpPr>
        <p:spPr>
          <a:xfrm>
            <a:off x="3678775" y="4844222"/>
            <a:ext cx="314537" cy="2662"/>
          </a:xfrm>
          <a:prstGeom prst="line">
            <a:avLst/>
          </a:prstGeom>
          <a:noFill/>
          <a:ln w="38100" cap="flat" cmpd="sng" algn="ctr">
            <a:solidFill>
              <a:srgbClr val="115076"/>
            </a:solidFill>
            <a:prstDash val="solid"/>
            <a:miter lim="800000"/>
          </a:ln>
          <a:effectLst/>
        </p:spPr>
      </p:cxnSp>
      <p:sp>
        <p:nvSpPr>
          <p:cNvPr id="82" name="TextBox 81">
            <a:extLst>
              <a:ext uri="{FF2B5EF4-FFF2-40B4-BE49-F238E27FC236}">
                <a16:creationId xmlns:a16="http://schemas.microsoft.com/office/drawing/2014/main" id="{315BD628-EB9E-426D-8E11-1AF8FF09E800}"/>
              </a:ext>
            </a:extLst>
          </p:cNvPr>
          <p:cNvSpPr txBox="1"/>
          <p:nvPr/>
        </p:nvSpPr>
        <p:spPr>
          <a:xfrm>
            <a:off x="1819558" y="420495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cxnSp>
        <p:nvCxnSpPr>
          <p:cNvPr id="83" name="Straight Connector 82">
            <a:extLst>
              <a:ext uri="{FF2B5EF4-FFF2-40B4-BE49-F238E27FC236}">
                <a16:creationId xmlns:a16="http://schemas.microsoft.com/office/drawing/2014/main" id="{1376A37D-3A62-43F4-A810-1B070B8E45D0}"/>
              </a:ext>
            </a:extLst>
          </p:cNvPr>
          <p:cNvCxnSpPr/>
          <p:nvPr/>
        </p:nvCxnSpPr>
        <p:spPr>
          <a:xfrm>
            <a:off x="1828590" y="4838529"/>
            <a:ext cx="314537" cy="2662"/>
          </a:xfrm>
          <a:prstGeom prst="line">
            <a:avLst/>
          </a:prstGeom>
          <a:noFill/>
          <a:ln w="38100" cap="flat" cmpd="sng" algn="ctr">
            <a:solidFill>
              <a:srgbClr val="115076"/>
            </a:solidFill>
            <a:prstDash val="solid"/>
            <a:miter lim="800000"/>
          </a:ln>
          <a:effectLst/>
        </p:spPr>
      </p:cxnSp>
      <p:cxnSp>
        <p:nvCxnSpPr>
          <p:cNvPr id="84" name="Straight Connector 83">
            <a:extLst>
              <a:ext uri="{FF2B5EF4-FFF2-40B4-BE49-F238E27FC236}">
                <a16:creationId xmlns:a16="http://schemas.microsoft.com/office/drawing/2014/main" id="{6D5A250C-BD36-4831-878F-6DCFB4FB6551}"/>
              </a:ext>
            </a:extLst>
          </p:cNvPr>
          <p:cNvCxnSpPr/>
          <p:nvPr/>
        </p:nvCxnSpPr>
        <p:spPr>
          <a:xfrm>
            <a:off x="1124704" y="5649420"/>
            <a:ext cx="314537" cy="2662"/>
          </a:xfrm>
          <a:prstGeom prst="line">
            <a:avLst/>
          </a:prstGeom>
          <a:noFill/>
          <a:ln w="38100" cap="flat" cmpd="sng" algn="ctr">
            <a:solidFill>
              <a:srgbClr val="115076"/>
            </a:solidFill>
            <a:prstDash val="solid"/>
            <a:miter lim="800000"/>
          </a:ln>
          <a:effectLst/>
        </p:spPr>
      </p:cxnSp>
      <p:sp>
        <p:nvSpPr>
          <p:cNvPr id="86" name="TextBox 85">
            <a:extLst>
              <a:ext uri="{FF2B5EF4-FFF2-40B4-BE49-F238E27FC236}">
                <a16:creationId xmlns:a16="http://schemas.microsoft.com/office/drawing/2014/main" id="{A2D4B0FC-31C1-4631-B192-BFDD1183BEB0}"/>
              </a:ext>
            </a:extLst>
          </p:cNvPr>
          <p:cNvSpPr txBox="1"/>
          <p:nvPr/>
        </p:nvSpPr>
        <p:spPr>
          <a:xfrm>
            <a:off x="1439241" y="500178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cxnSp>
        <p:nvCxnSpPr>
          <p:cNvPr id="87" name="Straight Connector 86">
            <a:extLst>
              <a:ext uri="{FF2B5EF4-FFF2-40B4-BE49-F238E27FC236}">
                <a16:creationId xmlns:a16="http://schemas.microsoft.com/office/drawing/2014/main" id="{D2BE391D-4F6B-4202-8EBC-F6269B0760E3}"/>
              </a:ext>
            </a:extLst>
          </p:cNvPr>
          <p:cNvCxnSpPr/>
          <p:nvPr/>
        </p:nvCxnSpPr>
        <p:spPr>
          <a:xfrm>
            <a:off x="1514053" y="5648907"/>
            <a:ext cx="314537" cy="2662"/>
          </a:xfrm>
          <a:prstGeom prst="line">
            <a:avLst/>
          </a:prstGeom>
          <a:noFill/>
          <a:ln w="38100" cap="flat" cmpd="sng" algn="ctr">
            <a:solidFill>
              <a:srgbClr val="115076"/>
            </a:solidFill>
            <a:prstDash val="solid"/>
            <a:miter lim="800000"/>
          </a:ln>
          <a:effectLst/>
        </p:spPr>
      </p:cxnSp>
      <p:sp>
        <p:nvSpPr>
          <p:cNvPr id="90" name="TextBox 89">
            <a:extLst>
              <a:ext uri="{FF2B5EF4-FFF2-40B4-BE49-F238E27FC236}">
                <a16:creationId xmlns:a16="http://schemas.microsoft.com/office/drawing/2014/main" id="{92B32329-C88C-4890-A353-30F08C1B74BD}"/>
              </a:ext>
            </a:extLst>
          </p:cNvPr>
          <p:cNvSpPr txBox="1"/>
          <p:nvPr/>
        </p:nvSpPr>
        <p:spPr>
          <a:xfrm>
            <a:off x="2907750" y="423492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cxnSp>
        <p:nvCxnSpPr>
          <p:cNvPr id="121" name="Straight Connector 120">
            <a:extLst>
              <a:ext uri="{FF2B5EF4-FFF2-40B4-BE49-F238E27FC236}">
                <a16:creationId xmlns:a16="http://schemas.microsoft.com/office/drawing/2014/main" id="{D90C55C1-3F56-4B1A-A4E9-1B12684CAE5B}"/>
              </a:ext>
            </a:extLst>
          </p:cNvPr>
          <p:cNvCxnSpPr/>
          <p:nvPr/>
        </p:nvCxnSpPr>
        <p:spPr>
          <a:xfrm>
            <a:off x="517275" y="6251798"/>
            <a:ext cx="314537" cy="2662"/>
          </a:xfrm>
          <a:prstGeom prst="line">
            <a:avLst/>
          </a:prstGeom>
          <a:noFill/>
          <a:ln w="38100" cap="flat" cmpd="sng" algn="ctr">
            <a:solidFill>
              <a:srgbClr val="115076"/>
            </a:solidFill>
            <a:prstDash val="solid"/>
            <a:miter lim="800000"/>
          </a:ln>
          <a:effectLst/>
        </p:spPr>
      </p:cxnSp>
      <p:sp>
        <p:nvSpPr>
          <p:cNvPr id="122" name="TextBox 121">
            <a:extLst>
              <a:ext uri="{FF2B5EF4-FFF2-40B4-BE49-F238E27FC236}">
                <a16:creationId xmlns:a16="http://schemas.microsoft.com/office/drawing/2014/main" id="{5EA14CCF-767A-41E5-A845-DDA8F2348BFE}"/>
              </a:ext>
            </a:extLst>
          </p:cNvPr>
          <p:cNvSpPr txBox="1"/>
          <p:nvPr/>
        </p:nvSpPr>
        <p:spPr>
          <a:xfrm>
            <a:off x="485466" y="562451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123" name="TextBox 122">
            <a:extLst>
              <a:ext uri="{FF2B5EF4-FFF2-40B4-BE49-F238E27FC236}">
                <a16:creationId xmlns:a16="http://schemas.microsoft.com/office/drawing/2014/main" id="{E845D0A9-87BD-4D1E-B97F-D16D135BC564}"/>
              </a:ext>
            </a:extLst>
          </p:cNvPr>
          <p:cNvSpPr txBox="1"/>
          <p:nvPr/>
        </p:nvSpPr>
        <p:spPr>
          <a:xfrm>
            <a:off x="898276" y="561401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cxnSp>
        <p:nvCxnSpPr>
          <p:cNvPr id="124" name="Straight Connector 123">
            <a:extLst>
              <a:ext uri="{FF2B5EF4-FFF2-40B4-BE49-F238E27FC236}">
                <a16:creationId xmlns:a16="http://schemas.microsoft.com/office/drawing/2014/main" id="{EBA640E1-07B1-4BE0-BB5D-9BA1BD5E1D6C}"/>
              </a:ext>
            </a:extLst>
          </p:cNvPr>
          <p:cNvCxnSpPr/>
          <p:nvPr/>
        </p:nvCxnSpPr>
        <p:spPr>
          <a:xfrm>
            <a:off x="926472" y="6251798"/>
            <a:ext cx="314537" cy="2662"/>
          </a:xfrm>
          <a:prstGeom prst="line">
            <a:avLst/>
          </a:prstGeom>
          <a:noFill/>
          <a:ln w="38100" cap="flat" cmpd="sng" algn="ctr">
            <a:solidFill>
              <a:srgbClr val="115076"/>
            </a:solidFill>
            <a:prstDash val="solid"/>
            <a:miter lim="800000"/>
          </a:ln>
          <a:effectLst/>
        </p:spPr>
      </p:cxnSp>
      <p:sp>
        <p:nvSpPr>
          <p:cNvPr id="125" name="TextBox 124">
            <a:extLst>
              <a:ext uri="{FF2B5EF4-FFF2-40B4-BE49-F238E27FC236}">
                <a16:creationId xmlns:a16="http://schemas.microsoft.com/office/drawing/2014/main" id="{315BD628-EB9E-426D-8E11-1AF8FF09E800}"/>
              </a:ext>
            </a:extLst>
          </p:cNvPr>
          <p:cNvSpPr txBox="1"/>
          <p:nvPr/>
        </p:nvSpPr>
        <p:spPr>
          <a:xfrm>
            <a:off x="1278387" y="56133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r</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26" name="Straight Connector 125">
            <a:extLst>
              <a:ext uri="{FF2B5EF4-FFF2-40B4-BE49-F238E27FC236}">
                <a16:creationId xmlns:a16="http://schemas.microsoft.com/office/drawing/2014/main" id="{1376A37D-3A62-43F4-A810-1B070B8E45D0}"/>
              </a:ext>
            </a:extLst>
          </p:cNvPr>
          <p:cNvCxnSpPr/>
          <p:nvPr/>
        </p:nvCxnSpPr>
        <p:spPr>
          <a:xfrm>
            <a:off x="1337512" y="6246534"/>
            <a:ext cx="314537" cy="2662"/>
          </a:xfrm>
          <a:prstGeom prst="line">
            <a:avLst/>
          </a:prstGeom>
          <a:noFill/>
          <a:ln w="38100" cap="flat" cmpd="sng" algn="ctr">
            <a:solidFill>
              <a:srgbClr val="115076"/>
            </a:solidFill>
            <a:prstDash val="solid"/>
            <a:miter lim="800000"/>
          </a:ln>
          <a:effectLst/>
        </p:spPr>
      </p:cxnSp>
      <p:cxnSp>
        <p:nvCxnSpPr>
          <p:cNvPr id="127" name="Straight Connector 126">
            <a:extLst>
              <a:ext uri="{FF2B5EF4-FFF2-40B4-BE49-F238E27FC236}">
                <a16:creationId xmlns:a16="http://schemas.microsoft.com/office/drawing/2014/main" id="{6D5A250C-BD36-4831-878F-6DCFB4FB6551}"/>
              </a:ext>
            </a:extLst>
          </p:cNvPr>
          <p:cNvCxnSpPr/>
          <p:nvPr/>
        </p:nvCxnSpPr>
        <p:spPr>
          <a:xfrm>
            <a:off x="1748867" y="6255501"/>
            <a:ext cx="314537" cy="2662"/>
          </a:xfrm>
          <a:prstGeom prst="line">
            <a:avLst/>
          </a:prstGeom>
          <a:noFill/>
          <a:ln w="38100" cap="flat" cmpd="sng" algn="ctr">
            <a:solidFill>
              <a:srgbClr val="115076"/>
            </a:solidFill>
            <a:prstDash val="solid"/>
            <a:miter lim="800000"/>
          </a:ln>
          <a:effectLst/>
        </p:spPr>
      </p:cxnSp>
      <p:cxnSp>
        <p:nvCxnSpPr>
          <p:cNvPr id="130" name="Straight Connector 129">
            <a:extLst>
              <a:ext uri="{FF2B5EF4-FFF2-40B4-BE49-F238E27FC236}">
                <a16:creationId xmlns:a16="http://schemas.microsoft.com/office/drawing/2014/main" id="{D2BE391D-4F6B-4202-8EBC-F6269B0760E3}"/>
              </a:ext>
            </a:extLst>
          </p:cNvPr>
          <p:cNvCxnSpPr/>
          <p:nvPr/>
        </p:nvCxnSpPr>
        <p:spPr>
          <a:xfrm>
            <a:off x="2152037" y="6258174"/>
            <a:ext cx="314537" cy="2662"/>
          </a:xfrm>
          <a:prstGeom prst="line">
            <a:avLst/>
          </a:prstGeom>
          <a:noFill/>
          <a:ln w="38100" cap="flat" cmpd="sng" algn="ctr">
            <a:solidFill>
              <a:srgbClr val="115076"/>
            </a:solidFill>
            <a:prstDash val="solid"/>
            <a:miter lim="800000"/>
          </a:ln>
          <a:effectLst/>
        </p:spPr>
      </p:cxnSp>
      <p:cxnSp>
        <p:nvCxnSpPr>
          <p:cNvPr id="136" name="Straight Connector 135">
            <a:extLst>
              <a:ext uri="{FF2B5EF4-FFF2-40B4-BE49-F238E27FC236}">
                <a16:creationId xmlns:a16="http://schemas.microsoft.com/office/drawing/2014/main" id="{D90C55C1-3F56-4B1A-A4E9-1B12684CAE5B}"/>
              </a:ext>
            </a:extLst>
          </p:cNvPr>
          <p:cNvCxnSpPr/>
          <p:nvPr/>
        </p:nvCxnSpPr>
        <p:spPr>
          <a:xfrm>
            <a:off x="2583963" y="6259762"/>
            <a:ext cx="314537" cy="2662"/>
          </a:xfrm>
          <a:prstGeom prst="line">
            <a:avLst/>
          </a:prstGeom>
          <a:noFill/>
          <a:ln w="38100" cap="flat" cmpd="sng" algn="ctr">
            <a:solidFill>
              <a:srgbClr val="115076"/>
            </a:solidFill>
            <a:prstDash val="solid"/>
            <a:miter lim="800000"/>
          </a:ln>
          <a:effectLst/>
        </p:spPr>
      </p:cxnSp>
      <p:sp>
        <p:nvSpPr>
          <p:cNvPr id="137" name="TextBox 136">
            <a:extLst>
              <a:ext uri="{FF2B5EF4-FFF2-40B4-BE49-F238E27FC236}">
                <a16:creationId xmlns:a16="http://schemas.microsoft.com/office/drawing/2014/main" id="{5EA14CCF-767A-41E5-A845-DDA8F2348BFE}"/>
              </a:ext>
            </a:extLst>
          </p:cNvPr>
          <p:cNvSpPr txBox="1"/>
          <p:nvPr/>
        </p:nvSpPr>
        <p:spPr>
          <a:xfrm>
            <a:off x="2539921" y="563458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cxnSp>
        <p:nvCxnSpPr>
          <p:cNvPr id="119" name="Straight Connector 118">
            <a:extLst>
              <a:ext uri="{FF2B5EF4-FFF2-40B4-BE49-F238E27FC236}">
                <a16:creationId xmlns:a16="http://schemas.microsoft.com/office/drawing/2014/main" id="{F10DA9B8-27EA-FC4F-B0DD-E8E0D05146B2}"/>
              </a:ext>
            </a:extLst>
          </p:cNvPr>
          <p:cNvCxnSpPr/>
          <p:nvPr/>
        </p:nvCxnSpPr>
        <p:spPr>
          <a:xfrm>
            <a:off x="2946455" y="4841560"/>
            <a:ext cx="314537" cy="2662"/>
          </a:xfrm>
          <a:prstGeom prst="line">
            <a:avLst/>
          </a:prstGeom>
          <a:noFill/>
          <a:ln w="38100" cap="flat" cmpd="sng" algn="ctr">
            <a:solidFill>
              <a:srgbClr val="115076"/>
            </a:solidFill>
            <a:prstDash val="solid"/>
            <a:miter lim="800000"/>
          </a:ln>
          <a:effectLst/>
        </p:spPr>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064" y="4939064"/>
            <a:ext cx="1089519" cy="10895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457" y="4902025"/>
            <a:ext cx="1305259" cy="13052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600" y="1043897"/>
            <a:ext cx="2177378" cy="2177378"/>
          </a:xfrm>
          <a:prstGeom prst="rect">
            <a:avLst/>
          </a:prstGeom>
        </p:spPr>
      </p:pic>
      <p:sp>
        <p:nvSpPr>
          <p:cNvPr id="95" name="Rounded Rectangle 11">
            <a:extLst>
              <a:ext uri="{FF2B5EF4-FFF2-40B4-BE49-F238E27FC236}">
                <a16:creationId xmlns:a16="http://schemas.microsoft.com/office/drawing/2014/main" id="{6C7B30A1-90EA-4E25-9248-8CF9A3C54EA1}"/>
              </a:ext>
            </a:extLst>
          </p:cNvPr>
          <p:cNvSpPr/>
          <p:nvPr/>
        </p:nvSpPr>
        <p:spPr>
          <a:xfrm>
            <a:off x="10209479" y="131807"/>
            <a:ext cx="1790854"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28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2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33" grpId="0"/>
      <p:bldP spid="34" grpId="0"/>
      <p:bldP spid="65" grpId="0"/>
      <p:bldP spid="67" grpId="0"/>
      <p:bldP spid="69" grpId="0"/>
      <p:bldP spid="71" grpId="0"/>
      <p:bldP spid="73" grpId="0"/>
      <p:bldP spid="75" grpId="0"/>
      <p:bldP spid="61" grpId="0"/>
      <p:bldP spid="63" grpId="0"/>
      <p:bldP spid="94" grpId="0"/>
      <p:bldP spid="30" grpId="0"/>
      <p:bldP spid="98" grpId="0"/>
      <p:bldP spid="106" grpId="0"/>
      <p:bldP spid="108" grpId="0"/>
      <p:bldP spid="110" grpId="0"/>
      <p:bldP spid="112" grpId="0"/>
      <p:bldP spid="114" grpId="0"/>
      <p:bldP spid="116" grpId="0"/>
      <p:bldP spid="85" grpId="0"/>
      <p:bldP spid="128" grpId="0"/>
      <p:bldP spid="129" grpId="0"/>
      <p:bldP spid="39" grpId="0"/>
      <p:bldP spid="40" grpId="0"/>
      <p:bldP spid="41" grpId="0"/>
      <p:bldP spid="43" grpId="0"/>
      <p:bldP spid="44" grpId="0"/>
      <p:bldP spid="45" grpId="0"/>
      <p:bldP spid="56" grpId="0"/>
      <p:bldP spid="58" grpId="0"/>
      <p:bldP spid="78" grpId="0"/>
      <p:bldP spid="79" grpId="0"/>
      <p:bldP spid="80" grpId="0"/>
      <p:bldP spid="82" grpId="0"/>
      <p:bldP spid="86" grpId="0"/>
      <p:bldP spid="90" grpId="0"/>
      <p:bldP spid="122" grpId="0"/>
      <p:bldP spid="123" grpId="0"/>
      <p:bldP spid="125" grpId="0"/>
      <p:bldP spid="1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1900033019"/>
              </p:ext>
            </p:extLst>
          </p:nvPr>
        </p:nvGraphicFramePr>
        <p:xfrm>
          <a:off x="331721" y="1150613"/>
          <a:ext cx="3906171" cy="5120640"/>
        </p:xfrm>
        <a:graphic>
          <a:graphicData uri="http://schemas.openxmlformats.org/drawingml/2006/table">
            <a:tbl>
              <a:tblPr firstRow="1" bandRow="1">
                <a:tableStyleId>{5DA37D80-6434-44D0-A028-1B22A696006F}</a:tableStyleId>
              </a:tblPr>
              <a:tblGrid>
                <a:gridCol w="467975">
                  <a:extLst>
                    <a:ext uri="{9D8B030D-6E8A-4147-A177-3AD203B41FA5}">
                      <a16:colId xmlns:a16="http://schemas.microsoft.com/office/drawing/2014/main" val="2621614823"/>
                    </a:ext>
                  </a:extLst>
                </a:gridCol>
                <a:gridCol w="1935724">
                  <a:extLst>
                    <a:ext uri="{9D8B030D-6E8A-4147-A177-3AD203B41FA5}">
                      <a16:colId xmlns:a16="http://schemas.microsoft.com/office/drawing/2014/main" val="2072288972"/>
                    </a:ext>
                  </a:extLst>
                </a:gridCol>
                <a:gridCol w="1502472">
                  <a:extLst>
                    <a:ext uri="{9D8B030D-6E8A-4147-A177-3AD203B41FA5}">
                      <a16:colId xmlns:a16="http://schemas.microsoft.com/office/drawing/2014/main" val="288637694"/>
                    </a:ext>
                  </a:extLst>
                </a:gridCol>
              </a:tblGrid>
              <a:tr h="342686">
                <a:tc>
                  <a:txBody>
                    <a:bodyPr/>
                    <a:lstStyle/>
                    <a:p>
                      <a:pPr algn="ctr"/>
                      <a:endParaRPr lang="es-GB" dirty="0">
                        <a:solidFill>
                          <a:schemeClr val="tx1"/>
                        </a:solidFill>
                      </a:endParaRPr>
                    </a:p>
                  </a:txBody>
                  <a:tcPr/>
                </a:tc>
                <a:tc>
                  <a:txBody>
                    <a:bodyPr/>
                    <a:lstStyle/>
                    <a:p>
                      <a:pPr algn="ctr"/>
                      <a:r>
                        <a:rPr lang="es-GB" dirty="0">
                          <a:solidFill>
                            <a:schemeClr val="tx1"/>
                          </a:solidFill>
                        </a:rPr>
                        <a:t>Palabras</a:t>
                      </a:r>
                    </a:p>
                  </a:txBody>
                  <a:tcPr anchor="ctr"/>
                </a:tc>
                <a:tc>
                  <a:txBody>
                    <a:bodyPr/>
                    <a:lstStyle/>
                    <a:p>
                      <a:pPr algn="ctr"/>
                      <a:r>
                        <a:rPr lang="es-GB" dirty="0">
                          <a:solidFill>
                            <a:schemeClr val="tx1"/>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chemeClr val="tx1"/>
                          </a:solidFill>
                        </a:rPr>
                        <a:t>1</a:t>
                      </a:r>
                    </a:p>
                  </a:txBody>
                  <a:tcPr/>
                </a:tc>
                <a:tc>
                  <a:txBody>
                    <a:bodyPr/>
                    <a:lstStyle/>
                    <a:p>
                      <a:pPr algn="ctr"/>
                      <a:r>
                        <a:rPr lang="en-GB" sz="2000" dirty="0">
                          <a:solidFill>
                            <a:schemeClr val="tx1"/>
                          </a:solidFill>
                        </a:rPr>
                        <a:t>pasar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chemeClr val="tx1"/>
                          </a:solidFill>
                        </a:rPr>
                        <a:t>2</a:t>
                      </a:r>
                    </a:p>
                  </a:txBody>
                  <a:tcPr/>
                </a:tc>
                <a:tc>
                  <a:txBody>
                    <a:bodyPr/>
                    <a:lstStyle/>
                    <a:p>
                      <a:pPr algn="ctr"/>
                      <a:r>
                        <a:rPr lang="en-GB" sz="2000" dirty="0" err="1">
                          <a:solidFill>
                            <a:schemeClr val="tx1"/>
                          </a:solidFill>
                        </a:rPr>
                        <a:t>caminar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chemeClr val="tx1"/>
                          </a:solidFill>
                        </a:rPr>
                        <a:t>3</a:t>
                      </a:r>
                    </a:p>
                  </a:txBody>
                  <a:tcPr/>
                </a:tc>
                <a:tc>
                  <a:txBody>
                    <a:bodyPr/>
                    <a:lstStyle/>
                    <a:p>
                      <a:pPr algn="ctr"/>
                      <a:r>
                        <a:rPr lang="en-GB" sz="2000" dirty="0">
                          <a:solidFill>
                            <a:schemeClr val="tx1"/>
                          </a:solidFill>
                        </a:rPr>
                        <a:t> la </a:t>
                      </a:r>
                      <a:r>
                        <a:rPr lang="en-GB" sz="2000" dirty="0" err="1">
                          <a:solidFill>
                            <a:schemeClr val="tx1"/>
                          </a:solidFill>
                        </a:rPr>
                        <a:t>bici</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chemeClr val="tx1"/>
                          </a:solidFill>
                        </a:rPr>
                        <a:t>4</a:t>
                      </a:r>
                    </a:p>
                  </a:txBody>
                  <a:tcPr/>
                </a:tc>
                <a:tc>
                  <a:txBody>
                    <a:bodyPr/>
                    <a:lstStyle/>
                    <a:p>
                      <a:pPr algn="ctr"/>
                      <a:r>
                        <a:rPr lang="en-GB" sz="2000" dirty="0" err="1">
                          <a:solidFill>
                            <a:schemeClr val="tx1"/>
                          </a:solidFill>
                        </a:rPr>
                        <a:t>cantar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chemeClr val="tx1"/>
                          </a:solidFill>
                        </a:rPr>
                        <a:t>5</a:t>
                      </a:r>
                    </a:p>
                  </a:txBody>
                  <a:tcPr/>
                </a:tc>
                <a:tc>
                  <a:txBody>
                    <a:bodyPr/>
                    <a:lstStyle/>
                    <a:p>
                      <a:pPr algn="ctr"/>
                      <a:r>
                        <a:rPr lang="en-GB" sz="2000" dirty="0">
                          <a:solidFill>
                            <a:schemeClr val="tx1"/>
                          </a:solidFill>
                        </a:rPr>
                        <a:t>el mar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chemeClr val="tx1"/>
                          </a:solidFill>
                        </a:rPr>
                        <a:t>6</a:t>
                      </a:r>
                    </a:p>
                  </a:txBody>
                  <a:tcPr/>
                </a:tc>
                <a:tc>
                  <a:txBody>
                    <a:bodyPr/>
                    <a:lstStyle/>
                    <a:p>
                      <a:pPr algn="ctr"/>
                      <a:r>
                        <a:rPr lang="en-GB" sz="2000" dirty="0">
                          <a:solidFill>
                            <a:schemeClr val="tx1"/>
                          </a:solidFill>
                        </a:rPr>
                        <a:t>¿De </a:t>
                      </a:r>
                      <a:r>
                        <a:rPr lang="en-GB" sz="2000" dirty="0" err="1">
                          <a:solidFill>
                            <a:schemeClr val="tx1"/>
                          </a:solidFill>
                        </a:rPr>
                        <a:t>verdad</a:t>
                      </a:r>
                      <a:r>
                        <a:rPr lang="en-GB" sz="2000" dirty="0">
                          <a:solidFill>
                            <a:schemeClr val="tx1"/>
                          </a:solidFill>
                        </a:rPr>
                        <a:t>?</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chemeClr val="tx1"/>
                          </a:solidFill>
                        </a:rPr>
                        <a:t>7</a:t>
                      </a:r>
                    </a:p>
                  </a:txBody>
                  <a:tcPr/>
                </a:tc>
                <a:tc>
                  <a:txBody>
                    <a:bodyPr/>
                    <a:lstStyle/>
                    <a:p>
                      <a:pPr algn="ctr"/>
                      <a:r>
                        <a:rPr lang="en-GB" sz="2000" dirty="0" err="1">
                          <a:solidFill>
                            <a:schemeClr val="tx1"/>
                          </a:solidFill>
                        </a:rPr>
                        <a:t>montar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chemeClr val="tx1"/>
                          </a:solidFill>
                        </a:rPr>
                        <a:t>8</a:t>
                      </a:r>
                    </a:p>
                  </a:txBody>
                  <a:tcPr/>
                </a:tc>
                <a:tc>
                  <a:txBody>
                    <a:bodyPr/>
                    <a:lstStyle/>
                    <a:p>
                      <a:pPr algn="ctr"/>
                      <a:r>
                        <a:rPr lang="en-GB" sz="2000" dirty="0" err="1">
                          <a:solidFill>
                            <a:schemeClr val="tx1"/>
                          </a:solidFill>
                        </a:rPr>
                        <a:t>viajar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chemeClr val="tx1"/>
                          </a:solidFill>
                        </a:rPr>
                        <a:t>9</a:t>
                      </a:r>
                    </a:p>
                  </a:txBody>
                  <a:tcPr/>
                </a:tc>
                <a:tc>
                  <a:txBody>
                    <a:bodyPr/>
                    <a:lstStyle/>
                    <a:p>
                      <a:pPr algn="ctr"/>
                      <a:r>
                        <a:rPr lang="en-GB" sz="2000" dirty="0">
                          <a:solidFill>
                            <a:schemeClr val="tx1"/>
                          </a:solidFill>
                        </a:rPr>
                        <a:t>el </a:t>
                      </a:r>
                      <a:r>
                        <a:rPr lang="en-GB" sz="2000" dirty="0" err="1">
                          <a:solidFill>
                            <a:schemeClr val="tx1"/>
                          </a:solidFill>
                        </a:rPr>
                        <a:t>museo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chemeClr val="tx1"/>
                          </a:solidFill>
                        </a:rPr>
                        <a:t>10</a:t>
                      </a:r>
                    </a:p>
                  </a:txBody>
                  <a:tcPr/>
                </a:tc>
                <a:tc>
                  <a:txBody>
                    <a:bodyPr/>
                    <a:lstStyle/>
                    <a:p>
                      <a:pPr algn="ctr"/>
                      <a:r>
                        <a:rPr lang="en-GB" sz="2000" dirty="0">
                          <a:solidFill>
                            <a:schemeClr val="tx1"/>
                          </a:solidFill>
                        </a:rPr>
                        <a:t>el </a:t>
                      </a:r>
                      <a:r>
                        <a:rPr lang="en-GB" sz="2000" dirty="0" err="1">
                          <a:solidFill>
                            <a:schemeClr val="tx1"/>
                          </a:solidFill>
                        </a:rPr>
                        <a:t>agosto</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chemeClr val="tx1"/>
                          </a:solidFill>
                        </a:rPr>
                        <a:t>11</a:t>
                      </a:r>
                    </a:p>
                  </a:txBody>
                  <a:tcPr/>
                </a:tc>
                <a:tc>
                  <a:txBody>
                    <a:bodyPr/>
                    <a:lstStyle/>
                    <a:p>
                      <a:pPr algn="ctr"/>
                      <a:r>
                        <a:rPr lang="en-GB" sz="2000" dirty="0" err="1">
                          <a:solidFill>
                            <a:schemeClr val="tx1"/>
                          </a:solidFill>
                        </a:rPr>
                        <a:t>descansar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1702182975"/>
                  </a:ext>
                </a:extLst>
              </a:tr>
              <a:tr h="371243">
                <a:tc>
                  <a:txBody>
                    <a:bodyPr/>
                    <a:lstStyle/>
                    <a:p>
                      <a:pPr algn="ctr"/>
                      <a:r>
                        <a:rPr lang="es-GB" b="1" dirty="0">
                          <a:solidFill>
                            <a:schemeClr val="tx1"/>
                          </a:solidFill>
                        </a:rPr>
                        <a:t>12</a:t>
                      </a:r>
                    </a:p>
                  </a:txBody>
                  <a:tcPr/>
                </a:tc>
                <a:tc>
                  <a:txBody>
                    <a:bodyPr/>
                    <a:lstStyle/>
                    <a:p>
                      <a:pPr algn="ctr"/>
                      <a:r>
                        <a:rPr lang="en-GB" sz="2000" dirty="0" err="1">
                          <a:solidFill>
                            <a:schemeClr val="tx1"/>
                          </a:solidFill>
                        </a:rPr>
                        <a:t>bailar</a:t>
                      </a:r>
                      <a:endParaRPr lang="es-GB" sz="2000" dirty="0">
                        <a:solidFill>
                          <a:schemeClr val="tx1"/>
                        </a:solidFill>
                      </a:endParaRPr>
                    </a:p>
                  </a:txBody>
                  <a:tcPr/>
                </a:tc>
                <a:tc>
                  <a:txBody>
                    <a:bodyPr/>
                    <a:lstStyle/>
                    <a:p>
                      <a:pPr algn="ctr"/>
                      <a:endParaRPr lang="es-GB" dirty="0">
                        <a:solidFill>
                          <a:schemeClr val="tx1"/>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1861845" y="26668"/>
            <a:ext cx="101493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la letra correcta para cada palabra en español.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las palabras van a desaparecer. Debes decir una letra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español. Tu compañero debe decir la palabra en español. ¡Toma turnos!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6288" y="2988847"/>
            <a:ext cx="1015663" cy="760766"/>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735" y="4718663"/>
            <a:ext cx="1692772" cy="786245"/>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3564" y="1591912"/>
            <a:ext cx="1181394" cy="759468"/>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350600" y="1650952"/>
            <a:ext cx="1577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a:ln>
                  <a:noFill/>
                </a:ln>
                <a:effectLst/>
                <a:uLnTx/>
                <a:uFillTx/>
                <a:latin typeface="Century Gothic" panose="020F0302020204030204"/>
                <a:ea typeface="+mn-ea"/>
                <a:cs typeface="+mn-cs"/>
              </a:rPr>
              <a:t>Really?]</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316760" y="1214831"/>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310270" y="2723233"/>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362456" y="443269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effectLst/>
                <a:uLnTx/>
                <a:uFillTx/>
                <a:latin typeface="Century Gothic" panose="020F0302020204030204"/>
                <a:ea typeface="+mn-ea"/>
                <a:cs typeface="+mn-cs"/>
              </a:rPr>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effectLst/>
                <a:uLnTx/>
                <a:uFillTx/>
                <a:latin typeface="Century Gothic" panose="020F0302020204030204"/>
                <a:ea typeface="+mn-ea"/>
                <a:cs typeface="+mn-cs"/>
              </a:rPr>
              <a:t>l)</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C55F6390-BA50-F84F-BCC5-695BD8887053}"/>
              </a:ext>
            </a:extLst>
          </p:cNvPr>
          <p:cNvSpPr txBox="1"/>
          <p:nvPr/>
        </p:nvSpPr>
        <p:spPr>
          <a:xfrm>
            <a:off x="3280930" y="1514477"/>
            <a:ext cx="372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h</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343447" y="3460732"/>
            <a:ext cx="2359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3234788" y="4264205"/>
            <a:ext cx="3834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3259674" y="5445812"/>
            <a:ext cx="3850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3233761" y="4626782"/>
            <a:ext cx="3914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287147" y="3885432"/>
            <a:ext cx="28084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343447" y="1843216"/>
            <a:ext cx="24718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3225211" y="5845995"/>
            <a:ext cx="3962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3304675" y="5068539"/>
            <a:ext cx="2455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i</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90" name="CuadroTexto 89">
            <a:extLst>
              <a:ext uri="{FF2B5EF4-FFF2-40B4-BE49-F238E27FC236}">
                <a16:creationId xmlns:a16="http://schemas.microsoft.com/office/drawing/2014/main" id="{94B4C8D2-7504-B34A-9752-76D7EE000378}"/>
              </a:ext>
            </a:extLst>
          </p:cNvPr>
          <p:cNvSpPr txBox="1"/>
          <p:nvPr/>
        </p:nvSpPr>
        <p:spPr>
          <a:xfrm>
            <a:off x="3298720" y="2682417"/>
            <a:ext cx="338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265726" y="3085745"/>
            <a:ext cx="807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l </a:t>
            </a:r>
            <a:r>
              <a:rPr kumimoji="0" lang="en-GB" sz="2000" b="0" i="0" u="none" strike="noStrike" kern="1200" cap="none" spc="0" normalizeH="0" baseline="0" noProof="0">
                <a:ln>
                  <a:noFill/>
                </a:ln>
                <a:effectLst/>
                <a:uLnTx/>
                <a:uFillTx/>
                <a:latin typeface="Century Gothic" panose="020F0302020204030204"/>
                <a:ea typeface="+mn-ea"/>
                <a:cs typeface="+mn-cs"/>
              </a:rPr>
              <a:t>(L)</a:t>
            </a:r>
            <a:endParaRPr kumimoji="0" lang="es-GB" sz="2000" b="0" i="0" u="none" strike="noStrike" kern="1200" cap="none" spc="0" normalizeH="0" baseline="0" noProof="0" dirty="0">
              <a:ln>
                <a:noFill/>
              </a:ln>
              <a:effectLst/>
              <a:uLnTx/>
              <a:uFillTx/>
              <a:latin typeface="Century Gothic" panose="020F0302020204030204"/>
              <a:ea typeface="+mn-ea"/>
              <a:cs typeface="+mn-cs"/>
            </a:endParaRPr>
          </a:p>
        </p:txBody>
      </p:sp>
      <p:sp>
        <p:nvSpPr>
          <p:cNvPr id="92" name="CuadroTexto 91">
            <a:extLst>
              <a:ext uri="{FF2B5EF4-FFF2-40B4-BE49-F238E27FC236}">
                <a16:creationId xmlns:a16="http://schemas.microsoft.com/office/drawing/2014/main" id="{CE916EA9-1081-E441-A1BC-432C6234455E}"/>
              </a:ext>
            </a:extLst>
          </p:cNvPr>
          <p:cNvSpPr txBox="1"/>
          <p:nvPr/>
        </p:nvSpPr>
        <p:spPr>
          <a:xfrm>
            <a:off x="3282917" y="2272849"/>
            <a:ext cx="338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a</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10038539" y="279400"/>
            <a:ext cx="1889603" cy="379685"/>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795557" y="1508475"/>
            <a:ext cx="1942404" cy="4751207"/>
          </a:xfrm>
          <a:prstGeom prst="rect">
            <a:avLst/>
          </a:prstGeom>
          <a:solidFill>
            <a:schemeClr val="accent2">
              <a:lumMod val="20000"/>
              <a:lumOff val="8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213558"/>
            <a:ext cx="1889603" cy="445528"/>
          </a:xfrm>
        </p:spPr>
        <p:txBody>
          <a:bodyPr>
            <a:normAutofit/>
          </a:bodyPr>
          <a:lstStyle/>
          <a:p>
            <a:pPr lvl="0">
              <a:lnSpc>
                <a:spcPct val="100000"/>
              </a:lnSpc>
              <a:spcBef>
                <a:spcPts val="0"/>
              </a:spcBef>
              <a:defRPr/>
            </a:pPr>
            <a:r>
              <a:rPr lang="en-GB" sz="2000" b="1" dirty="0" err="1">
                <a:solidFill>
                  <a:prstClr val="white"/>
                </a:solidFill>
              </a:rPr>
              <a:t>Vocabulario</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230594" y="3836045"/>
            <a:ext cx="1422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a:ln>
                  <a:noFill/>
                </a:ln>
                <a:effectLst/>
                <a:uLnTx/>
                <a:uFillTx/>
                <a:latin typeface="Century Gothic" panose="020F0302020204030204"/>
                <a:ea typeface="+mn-ea"/>
                <a:cs typeface="+mn-cs"/>
              </a:rPr>
              <a:t>museum</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442301" y="5099316"/>
            <a:ext cx="12041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F0302020204030204"/>
                <a:ea typeface="+mn-ea"/>
                <a:cs typeface="+mn-cs"/>
              </a:rPr>
              <a:t>[August</a:t>
            </a:r>
            <a:r>
              <a:rPr kumimoji="0" lang="es-GB" sz="2000" b="1" i="0" u="none" strike="noStrike" kern="1200" cap="none" spc="0" normalizeH="0" baseline="0" noProof="0">
                <a:ln>
                  <a:noFill/>
                </a:ln>
                <a:effectLst/>
                <a:uLnTx/>
                <a:uFillTx/>
                <a:latin typeface="Century Gothic" panose="020F0302020204030204"/>
                <a:ea typeface="+mn-ea"/>
                <a:cs typeface="+mn-cs"/>
              </a:rPr>
              <a:t>]</a:t>
            </a:r>
            <a:endParaRPr kumimoji="0" lang="es-GB" sz="2000" b="1" i="0" u="none" strike="noStrike" kern="1200" cap="none" spc="0" normalizeH="0" baseline="0" noProof="0" dirty="0">
              <a:ln>
                <a:noFill/>
              </a:ln>
              <a:effectLst/>
              <a:uLnTx/>
              <a:uFillTx/>
              <a:latin typeface="Century Gothic" panose="020F0302020204030204"/>
              <a:ea typeface="+mn-ea"/>
              <a:cs typeface="+mn-cs"/>
            </a:endParaRPr>
          </a:p>
        </p:txBody>
      </p:sp>
      <p:sp>
        <p:nvSpPr>
          <p:cNvPr id="55" name="CuadroTexto 63">
            <a:extLst>
              <a:ext uri="{FF2B5EF4-FFF2-40B4-BE49-F238E27FC236}">
                <a16:creationId xmlns:a16="http://schemas.microsoft.com/office/drawing/2014/main" id="{52967496-0909-41CA-AB3D-A1C090745C09}"/>
              </a:ext>
            </a:extLst>
          </p:cNvPr>
          <p:cNvSpPr txBox="1"/>
          <p:nvPr/>
        </p:nvSpPr>
        <p:spPr>
          <a:xfrm>
            <a:off x="10362109" y="5654617"/>
            <a:ext cx="805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effectLst/>
                <a:uLnTx/>
                <a:uFillTx/>
                <a:latin typeface="Century Gothic" panose="020F0302020204030204"/>
                <a:ea typeface="+mn-ea"/>
                <a:cs typeface="+mn-cs"/>
              </a:rPr>
              <a:t>[</a:t>
            </a:r>
            <a:r>
              <a:rPr kumimoji="0" lang="en-GB" sz="2000" b="0" i="0" u="none" strike="noStrike" kern="1200" cap="none" spc="0" normalizeH="0" baseline="0" noProof="0" dirty="0">
                <a:ln>
                  <a:noFill/>
                </a:ln>
                <a:effectLst/>
                <a:uLnTx/>
                <a:uFillTx/>
                <a:latin typeface="Century Gothic" panose="020F0302020204030204"/>
                <a:ea typeface="+mn-ea"/>
                <a:cs typeface="+mn-cs"/>
              </a:rPr>
              <a:t>sea</a:t>
            </a:r>
            <a:r>
              <a:rPr kumimoji="0" lang="es-GB" sz="2000" b="0" i="0" u="none" strike="noStrike" kern="1200" cap="none" spc="0" normalizeH="0" baseline="0" noProof="0" dirty="0">
                <a:ln>
                  <a:noFill/>
                </a:ln>
                <a:effectLst/>
                <a:uLnTx/>
                <a:uFillTx/>
                <a:latin typeface="Century Gothic" panose="020F0302020204030204"/>
                <a:ea typeface="+mn-ea"/>
                <a:cs typeface="+mn-cs"/>
              </a:rPr>
              <a:t>]</a:t>
            </a:r>
          </a:p>
        </p:txBody>
      </p:sp>
      <p:pic>
        <p:nvPicPr>
          <p:cNvPr id="7" name="Picture 6" descr="A purple circle with black figures&#10;&#10;Description automatically generated">
            <a:extLst>
              <a:ext uri="{FF2B5EF4-FFF2-40B4-BE49-F238E27FC236}">
                <a16:creationId xmlns:a16="http://schemas.microsoft.com/office/drawing/2014/main" id="{21FD9D7C-A3D9-4477-A0C6-B6AF3D1F6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3432" y="1293220"/>
            <a:ext cx="1257075" cy="1248515"/>
          </a:xfrm>
          <a:prstGeom prst="rect">
            <a:avLst/>
          </a:prstGeom>
        </p:spPr>
      </p:pic>
      <p:pic>
        <p:nvPicPr>
          <p:cNvPr id="10" name="Picture 9" descr="A person sitting in a hammock&#10;&#10;Description automatically generated">
            <a:extLst>
              <a:ext uri="{FF2B5EF4-FFF2-40B4-BE49-F238E27FC236}">
                <a16:creationId xmlns:a16="http://schemas.microsoft.com/office/drawing/2014/main" id="{C05FEAB0-3E55-4288-A833-A12E920B02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7032" y="2720510"/>
            <a:ext cx="1304426" cy="1389962"/>
          </a:xfrm>
          <a:prstGeom prst="rect">
            <a:avLst/>
          </a:prstGeom>
        </p:spPr>
      </p:pic>
      <p:pic>
        <p:nvPicPr>
          <p:cNvPr id="12" name="Picture 11" descr="A sign with a horse and stairs and a bicycle&#10;&#10;Description automatically generated">
            <a:extLst>
              <a:ext uri="{FF2B5EF4-FFF2-40B4-BE49-F238E27FC236}">
                <a16:creationId xmlns:a16="http://schemas.microsoft.com/office/drawing/2014/main" id="{64E3BFDB-6BB7-40A2-887A-384979A153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7236" y="2657521"/>
            <a:ext cx="1370194" cy="1367549"/>
          </a:xfrm>
          <a:prstGeom prst="rect">
            <a:avLst/>
          </a:prstGeom>
        </p:spPr>
      </p:pic>
      <p:pic>
        <p:nvPicPr>
          <p:cNvPr id="14" name="Picture 13" descr="A group of kids singing&#10;&#10;Description automatically generated">
            <a:extLst>
              <a:ext uri="{FF2B5EF4-FFF2-40B4-BE49-F238E27FC236}">
                <a16:creationId xmlns:a16="http://schemas.microsoft.com/office/drawing/2014/main" id="{9D00BD05-45C1-44A7-96A6-290595DC94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0356" y="4591930"/>
            <a:ext cx="1374820" cy="1368613"/>
          </a:xfrm>
          <a:prstGeom prst="rect">
            <a:avLst/>
          </a:prstGeom>
        </p:spPr>
      </p:pic>
      <p:pic>
        <p:nvPicPr>
          <p:cNvPr id="17" name="Picture 16" descr="A plane flying over the earth&#10;&#10;Description automatically generated">
            <a:extLst>
              <a:ext uri="{FF2B5EF4-FFF2-40B4-BE49-F238E27FC236}">
                <a16:creationId xmlns:a16="http://schemas.microsoft.com/office/drawing/2014/main" id="{09CC8512-F1FD-49DD-A25D-3CF9C94382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227" y="1383389"/>
            <a:ext cx="1277201" cy="1188780"/>
          </a:xfrm>
          <a:prstGeom prst="rect">
            <a:avLst/>
          </a:prstGeom>
        </p:spPr>
      </p:pic>
      <p:pic>
        <p:nvPicPr>
          <p:cNvPr id="19" name="Picture 18" descr="A blue and white sign with a person walking&#10;&#10;Description automatically generated">
            <a:extLst>
              <a:ext uri="{FF2B5EF4-FFF2-40B4-BE49-F238E27FC236}">
                <a16:creationId xmlns:a16="http://schemas.microsoft.com/office/drawing/2014/main" id="{8AC54316-F358-4613-A410-DA0AEEF3F3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5635" y="4701552"/>
            <a:ext cx="1438116" cy="1363301"/>
          </a:xfrm>
          <a:prstGeom prst="rect">
            <a:avLst/>
          </a:prstGeom>
        </p:spPr>
      </p:pic>
      <p:pic>
        <p:nvPicPr>
          <p:cNvPr id="21" name="Picture 20" descr="A white circle with black text&#10;&#10;Description automatically generated">
            <a:extLst>
              <a:ext uri="{FF2B5EF4-FFF2-40B4-BE49-F238E27FC236}">
                <a16:creationId xmlns:a16="http://schemas.microsoft.com/office/drawing/2014/main" id="{EF85CE62-B1A1-485E-80B3-F5B7B53502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93432" y="2721563"/>
            <a:ext cx="1310213" cy="1314537"/>
          </a:xfrm>
          <a:prstGeom prst="rect">
            <a:avLst/>
          </a:prstGeom>
        </p:spPr>
      </p:pic>
    </p:spTree>
    <p:extLst>
      <p:ext uri="{BB962C8B-B14F-4D97-AF65-F5344CB8AC3E}">
        <p14:creationId xmlns:p14="http://schemas.microsoft.com/office/powerpoint/2010/main" val="37296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3117"/>
            <a:ext cx="7234673" cy="824771"/>
          </a:xfrm>
        </p:spPr>
        <p:txBody>
          <a:bodyPr>
            <a:normAutofit/>
          </a:bodyPr>
          <a:lstStyle/>
          <a:p>
            <a:r>
              <a:rPr lang="en-GB" sz="2400" b="1" dirty="0">
                <a:solidFill>
                  <a:schemeClr val="bg1"/>
                </a:solidFill>
              </a:rPr>
              <a:t>Describing completed events in the past</a:t>
            </a:r>
            <a:br>
              <a:rPr lang="en-GB" sz="2400" b="1" dirty="0">
                <a:solidFill>
                  <a:schemeClr val="bg1"/>
                </a:solidFill>
              </a:rPr>
            </a:br>
            <a:r>
              <a:rPr lang="en-GB" sz="2000" b="1" dirty="0">
                <a:solidFill>
                  <a:schemeClr val="bg1"/>
                </a:solidFill>
              </a:rPr>
              <a:t>-</a:t>
            </a:r>
            <a:r>
              <a:rPr lang="en-GB" sz="2000" b="1" dirty="0" err="1">
                <a:solidFill>
                  <a:schemeClr val="bg1"/>
                </a:solidFill>
              </a:rPr>
              <a:t>ar</a:t>
            </a:r>
            <a:r>
              <a:rPr lang="en-GB" sz="2000" b="1" dirty="0">
                <a:solidFill>
                  <a:schemeClr val="bg1"/>
                </a:solidFill>
              </a:rPr>
              <a:t> verbs in the </a:t>
            </a:r>
            <a:r>
              <a:rPr lang="en-GB" sz="2000" b="1" dirty="0" err="1">
                <a:solidFill>
                  <a:schemeClr val="bg1"/>
                </a:solidFill>
              </a:rPr>
              <a:t>preterite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166426E-DDC8-40E4-B1C5-C49E6270D023}"/>
              </a:ext>
            </a:extLst>
          </p:cNvPr>
          <p:cNvSpPr txBox="1"/>
          <p:nvPr/>
        </p:nvSpPr>
        <p:spPr>
          <a:xfrm>
            <a:off x="345304" y="2161948"/>
            <a:ext cx="4212606" cy="461665"/>
          </a:xfrm>
          <a:prstGeom prst="rect">
            <a:avLst/>
          </a:prstGeom>
          <a:noFill/>
        </p:spPr>
        <p:txBody>
          <a:bodyPr wrap="square" rtlCol="0">
            <a:spAutoFit/>
          </a:bodyPr>
          <a:lstStyle/>
          <a:p>
            <a:r>
              <a:rPr lang="en-GB" sz="2400" dirty="0">
                <a:solidFill>
                  <a:srgbClr val="002060"/>
                </a:solidFill>
              </a:rPr>
              <a:t>to travel</a:t>
            </a:r>
          </a:p>
        </p:txBody>
      </p:sp>
      <p:sp>
        <p:nvSpPr>
          <p:cNvPr id="16" name="TextBox 15">
            <a:extLst>
              <a:ext uri="{FF2B5EF4-FFF2-40B4-BE49-F238E27FC236}">
                <a16:creationId xmlns:a16="http://schemas.microsoft.com/office/drawing/2014/main" id="{91E7A716-EDBB-47DF-B58A-267BE5BF24FE}"/>
              </a:ext>
            </a:extLst>
          </p:cNvPr>
          <p:cNvSpPr txBox="1"/>
          <p:nvPr/>
        </p:nvSpPr>
        <p:spPr>
          <a:xfrm>
            <a:off x="4489446" y="2869301"/>
            <a:ext cx="4378826" cy="461665"/>
          </a:xfrm>
          <a:prstGeom prst="rect">
            <a:avLst/>
          </a:prstGeom>
          <a:noFill/>
        </p:spPr>
        <p:txBody>
          <a:bodyPr wrap="square" rtlCol="0">
            <a:spAutoFit/>
          </a:bodyPr>
          <a:lstStyle/>
          <a:p>
            <a:r>
              <a:rPr lang="en-GB" sz="2400" dirty="0" err="1">
                <a:solidFill>
                  <a:srgbClr val="002060"/>
                </a:solidFill>
              </a:rPr>
              <a:t>Viaj</a:t>
            </a:r>
            <a:r>
              <a:rPr lang="en-GB" sz="2400" b="1" dirty="0" err="1">
                <a:solidFill>
                  <a:srgbClr val="F66400"/>
                </a:solidFill>
              </a:rPr>
              <a:t>é</a:t>
            </a:r>
            <a:r>
              <a:rPr lang="en-GB" sz="2400" b="1" dirty="0">
                <a:solidFill>
                  <a:srgbClr val="F66400"/>
                </a:solidFill>
              </a:rPr>
              <a:t> </a:t>
            </a:r>
            <a:r>
              <a:rPr lang="en-GB" sz="2400" dirty="0">
                <a:solidFill>
                  <a:srgbClr val="002060"/>
                </a:solidFill>
              </a:rPr>
              <a:t>a </a:t>
            </a:r>
            <a:r>
              <a:rPr lang="en-GB" sz="2400" dirty="0" err="1">
                <a:solidFill>
                  <a:srgbClr val="002060"/>
                </a:solidFill>
              </a:rPr>
              <a:t>España</a:t>
            </a:r>
            <a:r>
              <a:rPr lang="en-GB" sz="2400" dirty="0">
                <a:solidFill>
                  <a:srgbClr val="002060"/>
                </a:solidFill>
              </a:rPr>
              <a:t>.</a:t>
            </a:r>
            <a:r>
              <a:rPr lang="en-GB" sz="2400" b="1" dirty="0">
                <a:solidFill>
                  <a:srgbClr val="F66400"/>
                </a:solidFill>
              </a:rPr>
              <a:t> </a:t>
            </a:r>
            <a:endParaRPr lang="en-GB" sz="2400" dirty="0">
              <a:solidFill>
                <a:srgbClr val="002060"/>
              </a:solidFill>
            </a:endParaRPr>
          </a:p>
        </p:txBody>
      </p:sp>
      <p:sp>
        <p:nvSpPr>
          <p:cNvPr id="17" name="TextBox 16">
            <a:extLst>
              <a:ext uri="{FF2B5EF4-FFF2-40B4-BE49-F238E27FC236}">
                <a16:creationId xmlns:a16="http://schemas.microsoft.com/office/drawing/2014/main" id="{E9333957-DEBF-4548-8BCB-3C2D3C7395F2}"/>
              </a:ext>
            </a:extLst>
          </p:cNvPr>
          <p:cNvSpPr txBox="1"/>
          <p:nvPr/>
        </p:nvSpPr>
        <p:spPr>
          <a:xfrm>
            <a:off x="345304" y="3735420"/>
            <a:ext cx="4970408" cy="461665"/>
          </a:xfrm>
          <a:prstGeom prst="rect">
            <a:avLst/>
          </a:prstGeom>
          <a:noFill/>
        </p:spPr>
        <p:txBody>
          <a:bodyPr wrap="square" rtlCol="0">
            <a:spAutoFit/>
          </a:bodyPr>
          <a:lstStyle/>
          <a:p>
            <a:r>
              <a:rPr lang="en-GB" sz="2400" b="1" dirty="0">
                <a:solidFill>
                  <a:srgbClr val="002060"/>
                </a:solidFill>
              </a:rPr>
              <a:t>S/he</a:t>
            </a:r>
            <a:r>
              <a:rPr lang="en-GB" sz="2400" dirty="0">
                <a:solidFill>
                  <a:srgbClr val="002060"/>
                </a:solidFill>
              </a:rPr>
              <a:t> travelled to Spain.</a:t>
            </a:r>
          </a:p>
        </p:txBody>
      </p:sp>
      <p:sp>
        <p:nvSpPr>
          <p:cNvPr id="18" name="TextBox 17">
            <a:extLst>
              <a:ext uri="{FF2B5EF4-FFF2-40B4-BE49-F238E27FC236}">
                <a16:creationId xmlns:a16="http://schemas.microsoft.com/office/drawing/2014/main" id="{2C5F4BAA-F558-4B08-9C2E-95F55F0C8525}"/>
              </a:ext>
            </a:extLst>
          </p:cNvPr>
          <p:cNvSpPr txBox="1"/>
          <p:nvPr/>
        </p:nvSpPr>
        <p:spPr>
          <a:xfrm>
            <a:off x="4557910" y="4466985"/>
            <a:ext cx="3798276" cy="461665"/>
          </a:xfrm>
          <a:prstGeom prst="rect">
            <a:avLst/>
          </a:prstGeom>
          <a:noFill/>
        </p:spPr>
        <p:txBody>
          <a:bodyPr wrap="square" rtlCol="0">
            <a:spAutoFit/>
          </a:bodyPr>
          <a:lstStyle/>
          <a:p>
            <a:r>
              <a:rPr lang="en-GB" sz="2400" dirty="0" err="1">
                <a:solidFill>
                  <a:srgbClr val="002060"/>
                </a:solidFill>
              </a:rPr>
              <a:t>Viaj</a:t>
            </a:r>
            <a:r>
              <a:rPr lang="en-GB" sz="2400" b="1" dirty="0" err="1">
                <a:solidFill>
                  <a:srgbClr val="F66400"/>
                </a:solidFill>
              </a:rPr>
              <a:t>aste</a:t>
            </a:r>
            <a:r>
              <a:rPr lang="en-GB" sz="2400" dirty="0">
                <a:solidFill>
                  <a:srgbClr val="002060"/>
                </a:solidFill>
              </a:rPr>
              <a:t> a </a:t>
            </a:r>
            <a:r>
              <a:rPr lang="en-GB" sz="2400" dirty="0" err="1">
                <a:solidFill>
                  <a:srgbClr val="002060"/>
                </a:solidFill>
              </a:rPr>
              <a:t>España</a:t>
            </a:r>
            <a:r>
              <a:rPr lang="en-GB" sz="2400" dirty="0">
                <a:solidFill>
                  <a:srgbClr val="002060"/>
                </a:solidFill>
              </a:rPr>
              <a:t>.</a:t>
            </a:r>
          </a:p>
        </p:txBody>
      </p:sp>
      <p:sp>
        <p:nvSpPr>
          <p:cNvPr id="21" name="CuadroTexto 73">
            <a:extLst>
              <a:ext uri="{FF2B5EF4-FFF2-40B4-BE49-F238E27FC236}">
                <a16:creationId xmlns:a16="http://schemas.microsoft.com/office/drawing/2014/main" id="{C6DE365B-02C0-5246-A186-65CE853DFB2F}"/>
              </a:ext>
            </a:extLst>
          </p:cNvPr>
          <p:cNvSpPr txBox="1"/>
          <p:nvPr/>
        </p:nvSpPr>
        <p:spPr>
          <a:xfrm>
            <a:off x="321732" y="1519081"/>
            <a:ext cx="71849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Let’s remember how –</a:t>
            </a:r>
            <a:r>
              <a:rPr lang="en-GB" sz="2400" b="1" dirty="0" err="1">
                <a:solidFill>
                  <a:srgbClr val="4472C4">
                    <a:lumMod val="50000"/>
                  </a:srgbClr>
                </a:solidFill>
                <a:latin typeface="Century Gothic" panose="020F0302020204030204"/>
              </a:rPr>
              <a:t>ar</a:t>
            </a:r>
            <a:r>
              <a:rPr lang="en-GB" sz="2400" b="1" dirty="0">
                <a:solidFill>
                  <a:srgbClr val="4472C4">
                    <a:lumMod val="50000"/>
                  </a:srgbClr>
                </a:solidFill>
                <a:latin typeface="Century Gothic" panose="020F0302020204030204"/>
              </a:rPr>
              <a:t> </a:t>
            </a:r>
            <a:r>
              <a:rPr lang="en-GB" sz="2400" dirty="0">
                <a:solidFill>
                  <a:srgbClr val="4472C4">
                    <a:lumMod val="50000"/>
                  </a:srgbClr>
                </a:solidFill>
                <a:latin typeface="Century Gothic" panose="020F0302020204030204"/>
              </a:rPr>
              <a:t>verbs work in the past: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7E300B74-1B9D-4FAB-B13F-9B44520819B6}"/>
              </a:ext>
            </a:extLst>
          </p:cNvPr>
          <p:cNvSpPr txBox="1"/>
          <p:nvPr/>
        </p:nvSpPr>
        <p:spPr>
          <a:xfrm>
            <a:off x="4472514" y="2173030"/>
            <a:ext cx="4378826" cy="461665"/>
          </a:xfrm>
          <a:prstGeom prst="rect">
            <a:avLst/>
          </a:prstGeom>
          <a:noFill/>
        </p:spPr>
        <p:txBody>
          <a:bodyPr wrap="square" rtlCol="0">
            <a:spAutoFit/>
          </a:bodyPr>
          <a:lstStyle/>
          <a:p>
            <a:r>
              <a:rPr lang="en-GB" sz="2400" dirty="0" err="1">
                <a:solidFill>
                  <a:srgbClr val="002060"/>
                </a:solidFill>
              </a:rPr>
              <a:t>viaj</a:t>
            </a:r>
            <a:r>
              <a:rPr lang="en-GB" sz="2400" b="1" dirty="0" err="1">
                <a:solidFill>
                  <a:srgbClr val="002060"/>
                </a:solidFill>
              </a:rPr>
              <a:t>ar</a:t>
            </a:r>
            <a:endParaRPr lang="en-GB" sz="2400" b="1" dirty="0">
              <a:solidFill>
                <a:srgbClr val="002060"/>
              </a:solidFill>
            </a:endParaRPr>
          </a:p>
        </p:txBody>
      </p:sp>
      <p:sp>
        <p:nvSpPr>
          <p:cNvPr id="24" name="TextBox 23">
            <a:extLst>
              <a:ext uri="{FF2B5EF4-FFF2-40B4-BE49-F238E27FC236}">
                <a16:creationId xmlns:a16="http://schemas.microsoft.com/office/drawing/2014/main" id="{68755FF7-DEC2-48E0-8EF7-C58973A2F10E}"/>
              </a:ext>
            </a:extLst>
          </p:cNvPr>
          <p:cNvSpPr txBox="1"/>
          <p:nvPr/>
        </p:nvSpPr>
        <p:spPr>
          <a:xfrm>
            <a:off x="361443" y="2962030"/>
            <a:ext cx="4212606" cy="461665"/>
          </a:xfrm>
          <a:prstGeom prst="rect">
            <a:avLst/>
          </a:prstGeom>
          <a:noFill/>
        </p:spPr>
        <p:txBody>
          <a:bodyPr wrap="square" rtlCol="0">
            <a:spAutoFit/>
          </a:bodyPr>
          <a:lstStyle/>
          <a:p>
            <a:r>
              <a:rPr lang="en-GB" sz="2400" b="1" dirty="0">
                <a:solidFill>
                  <a:srgbClr val="002060"/>
                </a:solidFill>
              </a:rPr>
              <a:t>I</a:t>
            </a:r>
            <a:r>
              <a:rPr lang="en-GB" sz="2400" dirty="0">
                <a:solidFill>
                  <a:srgbClr val="002060"/>
                </a:solidFill>
              </a:rPr>
              <a:t> travelled to Spain.</a:t>
            </a:r>
          </a:p>
        </p:txBody>
      </p:sp>
      <p:sp>
        <p:nvSpPr>
          <p:cNvPr id="25" name="TextBox 24">
            <a:extLst>
              <a:ext uri="{FF2B5EF4-FFF2-40B4-BE49-F238E27FC236}">
                <a16:creationId xmlns:a16="http://schemas.microsoft.com/office/drawing/2014/main" id="{0359CFEF-5E26-4F5D-B037-88E49654AFAE}"/>
              </a:ext>
            </a:extLst>
          </p:cNvPr>
          <p:cNvSpPr txBox="1"/>
          <p:nvPr/>
        </p:nvSpPr>
        <p:spPr>
          <a:xfrm>
            <a:off x="4524508" y="3640103"/>
            <a:ext cx="3798276" cy="461665"/>
          </a:xfrm>
          <a:prstGeom prst="rect">
            <a:avLst/>
          </a:prstGeom>
          <a:noFill/>
        </p:spPr>
        <p:txBody>
          <a:bodyPr wrap="square" rtlCol="0">
            <a:spAutoFit/>
          </a:bodyPr>
          <a:lstStyle/>
          <a:p>
            <a:r>
              <a:rPr lang="en-GB" sz="2400" dirty="0" err="1">
                <a:solidFill>
                  <a:srgbClr val="002060"/>
                </a:solidFill>
              </a:rPr>
              <a:t>Viaj</a:t>
            </a:r>
            <a:r>
              <a:rPr lang="en-GB" sz="2400" b="1" dirty="0" err="1">
                <a:solidFill>
                  <a:srgbClr val="F66400"/>
                </a:solidFill>
              </a:rPr>
              <a:t>ó</a:t>
            </a:r>
            <a:r>
              <a:rPr lang="en-GB" sz="2400" dirty="0">
                <a:solidFill>
                  <a:srgbClr val="002060"/>
                </a:solidFill>
              </a:rPr>
              <a:t> a </a:t>
            </a:r>
            <a:r>
              <a:rPr lang="en-GB" sz="2400" dirty="0" err="1">
                <a:solidFill>
                  <a:srgbClr val="002060"/>
                </a:solidFill>
              </a:rPr>
              <a:t>España</a:t>
            </a:r>
            <a:r>
              <a:rPr lang="en-GB" sz="2400" dirty="0">
                <a:solidFill>
                  <a:srgbClr val="002060"/>
                </a:solidFill>
              </a:rPr>
              <a:t>.</a:t>
            </a:r>
          </a:p>
        </p:txBody>
      </p:sp>
      <p:sp>
        <p:nvSpPr>
          <p:cNvPr id="26" name="TextBox 25">
            <a:extLst>
              <a:ext uri="{FF2B5EF4-FFF2-40B4-BE49-F238E27FC236}">
                <a16:creationId xmlns:a16="http://schemas.microsoft.com/office/drawing/2014/main" id="{CE03BC1A-8FE2-4FC9-A5B7-4A8A7388A324}"/>
              </a:ext>
            </a:extLst>
          </p:cNvPr>
          <p:cNvSpPr txBox="1"/>
          <p:nvPr/>
        </p:nvSpPr>
        <p:spPr>
          <a:xfrm>
            <a:off x="361443" y="4525946"/>
            <a:ext cx="4970408" cy="461665"/>
          </a:xfrm>
          <a:prstGeom prst="rect">
            <a:avLst/>
          </a:prstGeom>
          <a:noFill/>
        </p:spPr>
        <p:txBody>
          <a:bodyPr wrap="square" rtlCol="0">
            <a:spAutoFit/>
          </a:bodyPr>
          <a:lstStyle/>
          <a:p>
            <a:r>
              <a:rPr lang="en-GB" sz="2400" b="1" dirty="0">
                <a:solidFill>
                  <a:srgbClr val="002060"/>
                </a:solidFill>
              </a:rPr>
              <a:t>You </a:t>
            </a:r>
            <a:r>
              <a:rPr lang="en-GB" sz="2400" dirty="0">
                <a:solidFill>
                  <a:srgbClr val="002060"/>
                </a:solidFill>
              </a:rPr>
              <a:t>travelled to Spain.</a:t>
            </a:r>
          </a:p>
        </p:txBody>
      </p:sp>
    </p:spTree>
    <p:extLst>
      <p:ext uri="{BB962C8B-B14F-4D97-AF65-F5344CB8AC3E}">
        <p14:creationId xmlns:p14="http://schemas.microsoft.com/office/powerpoint/2010/main" val="17376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117"/>
            <a:ext cx="3114262" cy="632013"/>
          </a:xfrm>
        </p:spPr>
        <p:txBody>
          <a:bodyPr>
            <a:normAutofit/>
          </a:bodyPr>
          <a:lstStyle/>
          <a:p>
            <a:r>
              <a:rPr lang="en-GB" sz="2400" b="1" dirty="0">
                <a:solidFill>
                  <a:schemeClr val="bg1"/>
                </a:solidFill>
              </a:rPr>
              <a:t>Yes/no questions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adroTexto 73">
            <a:extLst>
              <a:ext uri="{FF2B5EF4-FFF2-40B4-BE49-F238E27FC236}">
                <a16:creationId xmlns:a16="http://schemas.microsoft.com/office/drawing/2014/main" id="{C6DE365B-02C0-5246-A186-65CE853DFB2F}"/>
              </a:ext>
            </a:extLst>
          </p:cNvPr>
          <p:cNvSpPr txBox="1"/>
          <p:nvPr/>
        </p:nvSpPr>
        <p:spPr>
          <a:xfrm>
            <a:off x="129462" y="1088460"/>
            <a:ext cx="119330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4472C4">
                    <a:lumMod val="50000"/>
                  </a:srgbClr>
                </a:solidFill>
                <a:latin typeface="Century Gothic" panose="020F0302020204030204"/>
              </a:rPr>
              <a:t>To ask ‘did you …?’ just use the sentence words but raise your voice at the end.</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19DEF938-C39B-4257-8009-A8366AD81A72}"/>
              </a:ext>
            </a:extLst>
          </p:cNvPr>
          <p:cNvSpPr txBox="1"/>
          <p:nvPr/>
        </p:nvSpPr>
        <p:spPr>
          <a:xfrm>
            <a:off x="7013436" y="2310804"/>
            <a:ext cx="65362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kumimoji="0" lang="en-US" sz="2200" b="1" i="0" u="none" strike="noStrike" kern="1200" cap="none" spc="0" normalizeH="0" baseline="0" noProof="0" dirty="0" err="1">
                <a:ln>
                  <a:noFill/>
                </a:ln>
                <a:solidFill>
                  <a:srgbClr val="FF6600"/>
                </a:solidFill>
                <a:effectLst/>
                <a:uLnTx/>
                <a:uFillTx/>
                <a:latin typeface="Century Gothic"/>
                <a:ea typeface="+mn-ea"/>
                <a:cs typeface="+mn-cs"/>
              </a:rPr>
              <a:t>Llegaste</a:t>
            </a:r>
            <a:r>
              <a:rPr kumimoji="0" lang="en-US" sz="2200" b="1" i="0" u="none" strike="noStrike" kern="1200" cap="none" spc="0" normalizeH="0" baseline="0" noProof="0" dirty="0">
                <a:ln>
                  <a:noFill/>
                </a:ln>
                <a:solidFill>
                  <a:srgbClr val="FF6600"/>
                </a:solidFill>
                <a:effectLst/>
                <a:uLnTx/>
                <a:uFillTx/>
                <a:latin typeface="Century Gothic"/>
                <a:ea typeface="+mn-ea"/>
                <a:cs typeface="+mn-cs"/>
              </a:rPr>
              <a:t> </a:t>
            </a:r>
            <a:r>
              <a:rPr kumimoji="0" lang="en-US" sz="2200" i="0" u="none" strike="noStrike" kern="1200" cap="none" spc="0" normalizeH="0" baseline="0" noProof="0" dirty="0">
                <a:ln>
                  <a:noFill/>
                </a:ln>
                <a:effectLst/>
                <a:uLnTx/>
                <a:uFillTx/>
                <a:latin typeface="Century Gothic"/>
                <a:ea typeface="+mn-ea"/>
                <a:cs typeface="+mn-cs"/>
              </a:rPr>
              <a:t>por la </a:t>
            </a:r>
            <a:r>
              <a:rPr kumimoji="0" lang="en-US" sz="2200" i="0" u="none" strike="noStrike" kern="1200" cap="none" spc="0" normalizeH="0" baseline="0" noProof="0" dirty="0" err="1">
                <a:ln>
                  <a:noFill/>
                </a:ln>
                <a:effectLst/>
                <a:uLnTx/>
                <a:uFillTx/>
                <a:latin typeface="Century Gothic"/>
                <a:ea typeface="+mn-ea"/>
                <a:cs typeface="+mn-cs"/>
              </a:rPr>
              <a:t>mañana</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4" name="Rectangle 13">
            <a:extLst>
              <a:ext uri="{FF2B5EF4-FFF2-40B4-BE49-F238E27FC236}">
                <a16:creationId xmlns:a16="http://schemas.microsoft.com/office/drawing/2014/main" id="{B0305DDA-35BB-4E39-B970-237C97782693}"/>
              </a:ext>
            </a:extLst>
          </p:cNvPr>
          <p:cNvSpPr/>
          <p:nvPr/>
        </p:nvSpPr>
        <p:spPr>
          <a:xfrm>
            <a:off x="7065801" y="2777485"/>
            <a:ext cx="42386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Did you arrive </a:t>
            </a:r>
            <a:r>
              <a:rPr kumimoji="0" lang="en-US" sz="2000" i="0" u="none" strike="noStrike" kern="1200" cap="none" spc="0" normalizeH="0" baseline="0" noProof="0" dirty="0">
                <a:ln>
                  <a:noFill/>
                </a:ln>
                <a:effectLst/>
                <a:uLnTx/>
                <a:uFillTx/>
                <a:latin typeface="Century Gothic"/>
                <a:ea typeface="+mn-ea"/>
                <a:cs typeface="+mn-cs"/>
              </a:rPr>
              <a:t>in the morning?</a:t>
            </a:r>
            <a:endParaRPr kumimoji="0" lang="en-GB" sz="2000" i="0" u="none" strike="noStrike" kern="1200" cap="none" spc="0" normalizeH="0" baseline="0" noProof="0" dirty="0">
              <a:ln>
                <a:noFill/>
              </a:ln>
              <a:effectLst/>
              <a:uLnTx/>
              <a:uFillTx/>
              <a:latin typeface="Century Gothic"/>
              <a:ea typeface="+mn-ea"/>
              <a:cs typeface="+mn-cs"/>
            </a:endParaRPr>
          </a:p>
        </p:txBody>
      </p:sp>
      <p:sp>
        <p:nvSpPr>
          <p:cNvPr id="19" name="Action Button: Custom 20">
            <a:hlinkClick r:id="" action="ppaction://noaction" highlightClick="1">
              <a:snd r:embed="rId3" name="Llegaste por la mañana_.wav"/>
            </a:hlinkClick>
            <a:extLst>
              <a:ext uri="{FF2B5EF4-FFF2-40B4-BE49-F238E27FC236}">
                <a16:creationId xmlns:a16="http://schemas.microsoft.com/office/drawing/2014/main" id="{01AFE350-3CC1-44A9-B808-B1CD68F6AB39}"/>
              </a:ext>
            </a:extLst>
          </p:cNvPr>
          <p:cNvSpPr/>
          <p:nvPr/>
        </p:nvSpPr>
        <p:spPr>
          <a:xfrm>
            <a:off x="6498065" y="2342116"/>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20" name="TextBox 19">
            <a:extLst>
              <a:ext uri="{FF2B5EF4-FFF2-40B4-BE49-F238E27FC236}">
                <a16:creationId xmlns:a16="http://schemas.microsoft.com/office/drawing/2014/main" id="{A46C2330-6D13-4549-A70C-95FF3E6DBBD3}"/>
              </a:ext>
            </a:extLst>
          </p:cNvPr>
          <p:cNvSpPr txBox="1"/>
          <p:nvPr/>
        </p:nvSpPr>
        <p:spPr>
          <a:xfrm>
            <a:off x="561745" y="2342116"/>
            <a:ext cx="65362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6600"/>
                </a:solidFill>
                <a:effectLst/>
                <a:uLnTx/>
                <a:uFillTx/>
                <a:latin typeface="Century Gothic"/>
                <a:ea typeface="+mn-ea"/>
                <a:cs typeface="+mn-cs"/>
              </a:rPr>
              <a:t>Llegaste</a:t>
            </a:r>
            <a:r>
              <a:rPr kumimoji="0" lang="en-US" sz="2200" b="1" i="0" u="none" strike="noStrike" kern="1200" cap="none" spc="0" normalizeH="0" baseline="0" noProof="0" dirty="0">
                <a:ln>
                  <a:noFill/>
                </a:ln>
                <a:solidFill>
                  <a:srgbClr val="FF6600"/>
                </a:solidFill>
                <a:effectLst/>
                <a:uLnTx/>
                <a:uFillTx/>
                <a:latin typeface="Century Gothic"/>
                <a:ea typeface="+mn-ea"/>
                <a:cs typeface="+mn-cs"/>
              </a:rPr>
              <a:t> </a:t>
            </a:r>
            <a:r>
              <a:rPr kumimoji="0" lang="en-US" sz="2200" i="0" u="none" strike="noStrike" kern="1200" cap="none" spc="0" normalizeH="0" baseline="0" noProof="0" dirty="0">
                <a:ln>
                  <a:noFill/>
                </a:ln>
                <a:effectLst/>
                <a:uLnTx/>
                <a:uFillTx/>
                <a:latin typeface="Century Gothic"/>
                <a:ea typeface="+mn-ea"/>
                <a:cs typeface="+mn-cs"/>
              </a:rPr>
              <a:t>por la </a:t>
            </a:r>
            <a:r>
              <a:rPr kumimoji="0" lang="en-US" sz="2200" i="0" u="none" strike="noStrike" kern="1200" cap="none" spc="0" normalizeH="0" baseline="0" noProof="0" dirty="0" err="1">
                <a:ln>
                  <a:noFill/>
                </a:ln>
                <a:effectLst/>
                <a:uLnTx/>
                <a:uFillTx/>
                <a:latin typeface="Century Gothic"/>
                <a:ea typeface="+mn-ea"/>
                <a:cs typeface="+mn-cs"/>
              </a:rPr>
              <a:t>mañana</a:t>
            </a:r>
            <a:r>
              <a:rPr kumimoji="0" lang="en-US" sz="2200" i="0" u="none" strike="noStrike" kern="1200" cap="none" spc="0" normalizeH="0" baseline="0" noProof="0" dirty="0">
                <a:ln>
                  <a:noFill/>
                </a:ln>
                <a:effectLst/>
                <a:uLnTx/>
                <a:uFillTx/>
                <a:latin typeface="Century Gothic"/>
                <a:ea typeface="+mn-ea"/>
                <a:cs typeface="+mn-cs"/>
              </a:rPr>
              <a:t>.</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22" name="Rectangle 21">
            <a:extLst>
              <a:ext uri="{FF2B5EF4-FFF2-40B4-BE49-F238E27FC236}">
                <a16:creationId xmlns:a16="http://schemas.microsoft.com/office/drawing/2014/main" id="{7C88BEAA-0E89-4179-9FC2-B5729F8753BD}"/>
              </a:ext>
            </a:extLst>
          </p:cNvPr>
          <p:cNvSpPr/>
          <p:nvPr/>
        </p:nvSpPr>
        <p:spPr>
          <a:xfrm>
            <a:off x="545199" y="2777485"/>
            <a:ext cx="42386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You</a:t>
            </a:r>
            <a:r>
              <a:rPr kumimoji="0" lang="en-US" sz="2000" b="1" i="0" u="none" strike="noStrike" kern="1200" cap="none" spc="0" normalizeH="0" noProof="0" dirty="0">
                <a:ln>
                  <a:noFill/>
                </a:ln>
                <a:solidFill>
                  <a:srgbClr val="F66400"/>
                </a:solidFill>
                <a:effectLst/>
                <a:uLnTx/>
                <a:uFillTx/>
                <a:latin typeface="Century Gothic"/>
                <a:ea typeface="+mn-ea"/>
                <a:cs typeface="+mn-cs"/>
              </a:rPr>
              <a:t> arrived </a:t>
            </a:r>
            <a:r>
              <a:rPr kumimoji="0" lang="en-US" sz="2000" i="0" u="none" strike="noStrike" kern="1200" cap="none" spc="0" normalizeH="0" baseline="0" noProof="0" dirty="0">
                <a:ln>
                  <a:noFill/>
                </a:ln>
                <a:effectLst/>
                <a:uLnTx/>
                <a:uFillTx/>
                <a:latin typeface="Century Gothic"/>
                <a:ea typeface="+mn-ea"/>
                <a:cs typeface="+mn-cs"/>
              </a:rPr>
              <a:t>in the morning.</a:t>
            </a:r>
            <a:endParaRPr kumimoji="0" lang="en-GB" sz="2000" i="0" u="none" strike="noStrike" kern="1200" cap="none" spc="0" normalizeH="0" baseline="0" noProof="0" dirty="0">
              <a:ln>
                <a:noFill/>
              </a:ln>
              <a:effectLst/>
              <a:uLnTx/>
              <a:uFillTx/>
              <a:latin typeface="Century Gothic"/>
              <a:ea typeface="+mn-ea"/>
              <a:cs typeface="+mn-cs"/>
            </a:endParaRPr>
          </a:p>
        </p:txBody>
      </p:sp>
      <p:sp>
        <p:nvSpPr>
          <p:cNvPr id="3" name="Rectangle 2">
            <a:extLst>
              <a:ext uri="{FF2B5EF4-FFF2-40B4-BE49-F238E27FC236}">
                <a16:creationId xmlns:a16="http://schemas.microsoft.com/office/drawing/2014/main" id="{5309C6A2-5774-4BB1-AD17-A329902B10C5}"/>
              </a:ext>
            </a:extLst>
          </p:cNvPr>
          <p:cNvSpPr/>
          <p:nvPr/>
        </p:nvSpPr>
        <p:spPr>
          <a:xfrm>
            <a:off x="1192696" y="1738796"/>
            <a:ext cx="2637183" cy="461665"/>
          </a:xfrm>
          <a:prstGeom prst="rect">
            <a:avLst/>
          </a:prstGeom>
          <a:solidFill>
            <a:srgbClr val="366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sentence</a:t>
            </a:r>
          </a:p>
        </p:txBody>
      </p:sp>
      <p:sp>
        <p:nvSpPr>
          <p:cNvPr id="27" name="Rectangle 26">
            <a:extLst>
              <a:ext uri="{FF2B5EF4-FFF2-40B4-BE49-F238E27FC236}">
                <a16:creationId xmlns:a16="http://schemas.microsoft.com/office/drawing/2014/main" id="{0BF83C0D-3987-4D28-BDA8-CAB6C939B702}"/>
              </a:ext>
            </a:extLst>
          </p:cNvPr>
          <p:cNvSpPr/>
          <p:nvPr/>
        </p:nvSpPr>
        <p:spPr>
          <a:xfrm>
            <a:off x="7507357" y="1715288"/>
            <a:ext cx="2637183" cy="461665"/>
          </a:xfrm>
          <a:prstGeom prst="rect">
            <a:avLst/>
          </a:prstGeom>
          <a:solidFill>
            <a:srgbClr val="366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question</a:t>
            </a:r>
          </a:p>
        </p:txBody>
      </p:sp>
      <p:sp>
        <p:nvSpPr>
          <p:cNvPr id="5" name="Speech Bubble: Rectangle with Corners Rounded 4">
            <a:extLst>
              <a:ext uri="{FF2B5EF4-FFF2-40B4-BE49-F238E27FC236}">
                <a16:creationId xmlns:a16="http://schemas.microsoft.com/office/drawing/2014/main" id="{976B94EC-573F-4FFF-BD59-5A60FD9777F0}"/>
              </a:ext>
            </a:extLst>
          </p:cNvPr>
          <p:cNvSpPr/>
          <p:nvPr/>
        </p:nvSpPr>
        <p:spPr>
          <a:xfrm>
            <a:off x="728534" y="3564994"/>
            <a:ext cx="3591675" cy="2005923"/>
          </a:xfrm>
          <a:prstGeom prst="wedgeRoundRectCallout">
            <a:avLst>
              <a:gd name="adj1" fmla="val 78789"/>
              <a:gd name="adj2" fmla="val 3607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Remember: There is no word for ‘did’ in Spanish questions.  Just use your voice to make the statement into a question.</a:t>
            </a:r>
          </a:p>
        </p:txBody>
      </p:sp>
      <p:sp>
        <p:nvSpPr>
          <p:cNvPr id="28" name="TextBox 27">
            <a:extLst>
              <a:ext uri="{FF2B5EF4-FFF2-40B4-BE49-F238E27FC236}">
                <a16:creationId xmlns:a16="http://schemas.microsoft.com/office/drawing/2014/main" id="{FE4E5DF2-D526-427E-8D39-32D9FA281A4B}"/>
              </a:ext>
            </a:extLst>
          </p:cNvPr>
          <p:cNvSpPr txBox="1"/>
          <p:nvPr/>
        </p:nvSpPr>
        <p:spPr>
          <a:xfrm>
            <a:off x="6907129" y="4260060"/>
            <a:ext cx="6824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lang="en-US" sz="2200" b="1" dirty="0" err="1">
                <a:solidFill>
                  <a:srgbClr val="FF6600"/>
                </a:solidFill>
                <a:latin typeface="Century Gothic"/>
              </a:rPr>
              <a:t>Preparó</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estas</a:t>
            </a:r>
            <a:r>
              <a:rPr kumimoji="0" lang="en-US" sz="2200" b="0" i="0" u="none" strike="noStrike" kern="1200" cap="none" spc="0" normalizeH="0" baseline="0" noProof="0" dirty="0">
                <a:ln>
                  <a:noFill/>
                </a:ln>
                <a:effectLst/>
                <a:uLnTx/>
                <a:uFillTx/>
                <a:latin typeface="Century Gothic"/>
                <a:ea typeface="+mn-ea"/>
                <a:cs typeface="+mn-cs"/>
              </a:rPr>
              <a:t> </a:t>
            </a:r>
            <a:r>
              <a:rPr lang="en-US" sz="2200" dirty="0" err="1">
                <a:latin typeface="Century Gothic"/>
              </a:rPr>
              <a:t>bebidas</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29" name="Rectangle 28">
            <a:extLst>
              <a:ext uri="{FF2B5EF4-FFF2-40B4-BE49-F238E27FC236}">
                <a16:creationId xmlns:a16="http://schemas.microsoft.com/office/drawing/2014/main" id="{30238C87-9051-44B4-A5F6-52B0993D2FD6}"/>
              </a:ext>
            </a:extLst>
          </p:cNvPr>
          <p:cNvSpPr/>
          <p:nvPr/>
        </p:nvSpPr>
        <p:spPr>
          <a:xfrm>
            <a:off x="6977571" y="4690947"/>
            <a:ext cx="3948517" cy="707886"/>
          </a:xfrm>
          <a:prstGeom prst="rect">
            <a:avLst/>
          </a:prstGeom>
        </p:spPr>
        <p:txBody>
          <a:bodyPr wrap="none">
            <a:spAutoFit/>
          </a:bodyPr>
          <a:lstStyle/>
          <a:p>
            <a:pPr>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Did s/he </a:t>
            </a:r>
            <a:r>
              <a:rPr lang="en-US" sz="2000" b="1" dirty="0">
                <a:solidFill>
                  <a:srgbClr val="F66400"/>
                </a:solidFill>
                <a:latin typeface="Century Gothic"/>
              </a:rPr>
              <a:t>prepare </a:t>
            </a:r>
            <a:r>
              <a:rPr lang="en-US" sz="2000" dirty="0"/>
              <a:t>these drinks?</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 </a:t>
            </a:r>
            <a:endParaRPr kumimoji="0" lang="en-GB" sz="20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30" name="Action Button: Custom 20">
            <a:hlinkClick r:id="" action="ppaction://noaction" highlightClick="1">
              <a:snd r:embed="rId4" name="Preparó estas bebidas_.wav"/>
            </a:hlinkClick>
            <a:extLst>
              <a:ext uri="{FF2B5EF4-FFF2-40B4-BE49-F238E27FC236}">
                <a16:creationId xmlns:a16="http://schemas.microsoft.com/office/drawing/2014/main" id="{D09B18A2-145F-41C9-82E8-10D296BD0CB1}"/>
              </a:ext>
            </a:extLst>
          </p:cNvPr>
          <p:cNvSpPr/>
          <p:nvPr/>
        </p:nvSpPr>
        <p:spPr>
          <a:xfrm>
            <a:off x="6498065" y="4297186"/>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Tree>
    <p:extLst>
      <p:ext uri="{BB962C8B-B14F-4D97-AF65-F5344CB8AC3E}">
        <p14:creationId xmlns:p14="http://schemas.microsoft.com/office/powerpoint/2010/main" val="45497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animBg="1"/>
      <p:bldP spid="20" grpId="0"/>
      <p:bldP spid="22" grpId="0"/>
      <p:bldP spid="5" grpId="0" animBg="1"/>
      <p:bldP spid="28" grpId="0"/>
      <p:bldP spid="29" grpId="0"/>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8"/>
            <a:ext cx="5932471" cy="473830"/>
          </a:xfrm>
        </p:spPr>
        <p:txBody>
          <a:bodyPr>
            <a:normAutofit/>
          </a:bodyPr>
          <a:lstStyle/>
          <a:p>
            <a:r>
              <a:rPr lang="en-GB" sz="2200" b="1" dirty="0"/>
              <a:t>Lucía </a:t>
            </a:r>
            <a:r>
              <a:rPr lang="en-GB" sz="2200" b="1" dirty="0" err="1"/>
              <a:t>pregunta</a:t>
            </a:r>
            <a:r>
              <a:rPr lang="en-GB" sz="2200" b="1" dirty="0"/>
              <a:t> </a:t>
            </a:r>
            <a:r>
              <a:rPr lang="en-GB" sz="2200" b="1" dirty="0" err="1"/>
              <a:t>sobre</a:t>
            </a:r>
            <a:r>
              <a:rPr lang="en-GB" sz="2200" b="1" dirty="0"/>
              <a:t> las </a:t>
            </a:r>
            <a:r>
              <a:rPr lang="en-GB" sz="2200" b="1" dirty="0" err="1"/>
              <a:t>vacaciones</a:t>
            </a:r>
            <a:endParaRPr lang="en-GB" sz="2200" b="1" dirty="0"/>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2296760444"/>
              </p:ext>
            </p:extLst>
          </p:nvPr>
        </p:nvGraphicFramePr>
        <p:xfrm>
          <a:off x="241157" y="2049638"/>
          <a:ext cx="4157863" cy="3868767"/>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610893">
                <a:tc>
                  <a:txBody>
                    <a:bodyPr/>
                    <a:lstStyle/>
                    <a:p>
                      <a:pPr algn="ctr"/>
                      <a:endParaRPr lang="es-GB" dirty="0">
                        <a:solidFill>
                          <a:srgbClr val="203864"/>
                        </a:solidFill>
                      </a:endParaRPr>
                    </a:p>
                  </a:txBody>
                  <a:tcPr/>
                </a:tc>
                <a:tc>
                  <a:txBody>
                    <a:bodyPr/>
                    <a:lstStyle/>
                    <a:p>
                      <a:pPr algn="ctr"/>
                      <a:r>
                        <a:rPr lang="es-GB" dirty="0">
                          <a:solidFill>
                            <a:schemeClr val="tx1"/>
                          </a:solidFill>
                        </a:rPr>
                        <a:t> </a:t>
                      </a:r>
                      <a:r>
                        <a:rPr lang="en-GB" dirty="0">
                          <a:solidFill>
                            <a:schemeClr val="tx1"/>
                          </a:solidFill>
                        </a:rPr>
                        <a:t>“Did you…?”</a:t>
                      </a:r>
                      <a:endParaRPr lang="es-GB" dirty="0">
                        <a:solidFill>
                          <a:schemeClr val="tx1"/>
                        </a:solidFill>
                      </a:endParaRPr>
                    </a:p>
                  </a:txBody>
                  <a:tcPr anchor="ctr"/>
                </a:tc>
                <a:tc>
                  <a:txBody>
                    <a:bodyPr/>
                    <a:lstStyle/>
                    <a:p>
                      <a:pPr algn="ctr"/>
                      <a:r>
                        <a:rPr lang="en-GB" dirty="0">
                          <a:solidFill>
                            <a:schemeClr val="tx1"/>
                          </a:solidFill>
                        </a:rPr>
                        <a:t>“Did s/he…?”</a:t>
                      </a:r>
                      <a:endParaRPr lang="es-GB" dirty="0">
                        <a:solidFill>
                          <a:schemeClr val="tx1"/>
                        </a:solidFill>
                      </a:endParaRPr>
                    </a:p>
                  </a:txBody>
                  <a:tcPr anchor="ctr"/>
                </a:tc>
                <a:extLst>
                  <a:ext uri="{0D108BD9-81ED-4DB2-BD59-A6C34878D82A}">
                    <a16:rowId xmlns:a16="http://schemas.microsoft.com/office/drawing/2014/main" val="426368054"/>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42979">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bl>
          </a:graphicData>
        </a:graphic>
      </p:graphicFrame>
      <p:sp>
        <p:nvSpPr>
          <p:cNvPr id="7" name="Action Button: Custom 20">
            <a:hlinkClick r:id="" action="ppaction://noaction" highlightClick="1">
              <a:snd r:embed="rId3" name="visitó una ciudad en mexico_.wav"/>
            </a:hlinkClick>
            <a:extLst>
              <a:ext uri="{FF2B5EF4-FFF2-40B4-BE49-F238E27FC236}">
                <a16:creationId xmlns:a16="http://schemas.microsoft.com/office/drawing/2014/main" id="{C1D7154A-00F0-8348-A771-891935738EA5}"/>
              </a:ext>
            </a:extLst>
          </p:cNvPr>
          <p:cNvSpPr/>
          <p:nvPr/>
        </p:nvSpPr>
        <p:spPr>
          <a:xfrm>
            <a:off x="360883" y="2748719"/>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8" name="Action Button: Custom 20">
            <a:hlinkClick r:id="" action="ppaction://noaction" highlightClick="1">
              <a:snd r:embed="rId4" name="Compraste algo en el mercado_.wav"/>
            </a:hlinkClick>
            <a:extLst>
              <a:ext uri="{FF2B5EF4-FFF2-40B4-BE49-F238E27FC236}">
                <a16:creationId xmlns:a16="http://schemas.microsoft.com/office/drawing/2014/main" id="{DBBA22FF-3A1B-4442-8720-90F13A0511B6}"/>
              </a:ext>
            </a:extLst>
          </p:cNvPr>
          <p:cNvSpPr/>
          <p:nvPr/>
        </p:nvSpPr>
        <p:spPr>
          <a:xfrm>
            <a:off x="360883" y="3274342"/>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9" name="Action Button: Custom 20">
            <a:hlinkClick r:id="" action="ppaction://noaction" highlightClick="1">
              <a:snd r:embed="rId5" name="¿Participó en muchas actividades_.wav"/>
            </a:hlinkClick>
            <a:extLst>
              <a:ext uri="{FF2B5EF4-FFF2-40B4-BE49-F238E27FC236}">
                <a16:creationId xmlns:a16="http://schemas.microsoft.com/office/drawing/2014/main" id="{8329F690-DFAF-DA41-AD64-A29A074276AA}"/>
              </a:ext>
            </a:extLst>
          </p:cNvPr>
          <p:cNvSpPr/>
          <p:nvPr/>
        </p:nvSpPr>
        <p:spPr>
          <a:xfrm>
            <a:off x="360883" y="3799653"/>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 name="Action Button: Custom 20">
            <a:hlinkClick r:id="" action="ppaction://noaction" highlightClick="1">
              <a:snd r:embed="rId6" name="¿Celebraste el cumpleaños de Nadia en julio_ .wav"/>
            </a:hlinkClick>
            <a:extLst>
              <a:ext uri="{FF2B5EF4-FFF2-40B4-BE49-F238E27FC236}">
                <a16:creationId xmlns:a16="http://schemas.microsoft.com/office/drawing/2014/main" id="{46706D74-7B07-D24A-B0D2-BE1A8109F96F}"/>
              </a:ext>
            </a:extLst>
          </p:cNvPr>
          <p:cNvSpPr/>
          <p:nvPr/>
        </p:nvSpPr>
        <p:spPr>
          <a:xfrm>
            <a:off x="360883" y="4328531"/>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1" name="Action Button: Custom 20">
            <a:hlinkClick r:id="" action="ppaction://noaction" highlightClick="1">
              <a:snd r:embed="rId7" name="¿Descansaste por las tardes_.wav"/>
            </a:hlinkClick>
            <a:extLst>
              <a:ext uri="{FF2B5EF4-FFF2-40B4-BE49-F238E27FC236}">
                <a16:creationId xmlns:a16="http://schemas.microsoft.com/office/drawing/2014/main" id="{C0B0CC88-5F46-1049-820B-D19B8B34A87B}"/>
              </a:ext>
            </a:extLst>
          </p:cNvPr>
          <p:cNvSpPr/>
          <p:nvPr/>
        </p:nvSpPr>
        <p:spPr>
          <a:xfrm>
            <a:off x="360883" y="4890602"/>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2" name="Action Button: Custom 20">
            <a:hlinkClick r:id="" action="ppaction://noaction" highlightClick="1">
              <a:snd r:embed="rId8" name="¿Llegaste en coche_.wav"/>
            </a:hlinkClick>
            <a:extLst>
              <a:ext uri="{FF2B5EF4-FFF2-40B4-BE49-F238E27FC236}">
                <a16:creationId xmlns:a16="http://schemas.microsoft.com/office/drawing/2014/main" id="{2FC734F0-1D50-6048-BDBB-417EAB890887}"/>
              </a:ext>
            </a:extLst>
          </p:cNvPr>
          <p:cNvSpPr/>
          <p:nvPr/>
        </p:nvSpPr>
        <p:spPr>
          <a:xfrm>
            <a:off x="360883" y="5401383"/>
            <a:ext cx="409064" cy="414959"/>
          </a:xfrm>
          <a:prstGeom prst="actionButtonBlank">
            <a:avLst/>
          </a:prstGeom>
          <a:solidFill>
            <a:srgbClr val="FABD0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graphicFrame>
        <p:nvGraphicFramePr>
          <p:cNvPr id="15"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103729185"/>
              </p:ext>
            </p:extLst>
          </p:nvPr>
        </p:nvGraphicFramePr>
        <p:xfrm>
          <a:off x="4518746" y="2047090"/>
          <a:ext cx="1671662" cy="3880524"/>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50280">
                <a:tc>
                  <a:txBody>
                    <a:bodyPr/>
                    <a:lstStyle/>
                    <a:p>
                      <a:pPr algn="ctr"/>
                      <a:r>
                        <a:rPr lang="es-GB" dirty="0">
                          <a:solidFill>
                            <a:schemeClr val="tx1"/>
                          </a:solidFill>
                        </a:rPr>
                        <a:t>El verbo en español</a:t>
                      </a:r>
                    </a:p>
                  </a:txBody>
                  <a:tcPr anchor="ctr"/>
                </a:tc>
                <a:extLst>
                  <a:ext uri="{0D108BD9-81ED-4DB2-BD59-A6C34878D82A}">
                    <a16:rowId xmlns:a16="http://schemas.microsoft.com/office/drawing/2014/main" val="426368054"/>
                  </a:ext>
                </a:extLst>
              </a:tr>
              <a:tr h="538374">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8374">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bl>
          </a:graphicData>
        </a:graphic>
      </p:graphicFrame>
      <p:graphicFrame>
        <p:nvGraphicFramePr>
          <p:cNvPr id="16"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2379466436"/>
              </p:ext>
            </p:extLst>
          </p:nvPr>
        </p:nvGraphicFramePr>
        <p:xfrm>
          <a:off x="6303425" y="2036421"/>
          <a:ext cx="5738102" cy="3891471"/>
        </p:xfrm>
        <a:graphic>
          <a:graphicData uri="http://schemas.openxmlformats.org/drawingml/2006/table">
            <a:tbl>
              <a:tblPr firstRow="1" bandRow="1">
                <a:tableStyleId>{5DA37D80-6434-44D0-A028-1B22A696006F}</a:tableStyleId>
              </a:tblPr>
              <a:tblGrid>
                <a:gridCol w="5738102">
                  <a:extLst>
                    <a:ext uri="{9D8B030D-6E8A-4147-A177-3AD203B41FA5}">
                      <a16:colId xmlns:a16="http://schemas.microsoft.com/office/drawing/2014/main" val="2199670438"/>
                    </a:ext>
                  </a:extLst>
                </a:gridCol>
              </a:tblGrid>
              <a:tr h="662073">
                <a:tc>
                  <a:txBody>
                    <a:bodyPr/>
                    <a:lstStyle/>
                    <a:p>
                      <a:pPr algn="ctr"/>
                      <a:r>
                        <a:rPr lang="en-GB" dirty="0" err="1">
                          <a:solidFill>
                            <a:schemeClr val="tx1"/>
                          </a:solidFill>
                        </a:rPr>
                        <a:t>Completa</a:t>
                      </a:r>
                      <a:r>
                        <a:rPr lang="en-GB" dirty="0">
                          <a:solidFill>
                            <a:schemeClr val="tx1"/>
                          </a:solidFill>
                        </a:rPr>
                        <a:t> la </a:t>
                      </a:r>
                      <a:r>
                        <a:rPr lang="en-GB" dirty="0" err="1">
                          <a:solidFill>
                            <a:schemeClr val="tx1"/>
                          </a:solidFill>
                        </a:rPr>
                        <a:t>pregunta</a:t>
                      </a:r>
                      <a:endParaRPr lang="es-GB" dirty="0">
                        <a:solidFill>
                          <a:schemeClr val="tx1"/>
                        </a:solidFill>
                      </a:endParaRPr>
                    </a:p>
                  </a:txBody>
                  <a:tcPr anchor="ctr"/>
                </a:tc>
                <a:extLst>
                  <a:ext uri="{0D108BD9-81ED-4DB2-BD59-A6C34878D82A}">
                    <a16:rowId xmlns:a16="http://schemas.microsoft.com/office/drawing/2014/main" val="426368054"/>
                  </a:ext>
                </a:extLst>
              </a:tr>
              <a:tr h="5382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______________ </a:t>
                      </a:r>
                      <a:r>
                        <a:rPr lang="en-GB" sz="2000" b="0" dirty="0">
                          <a:solidFill>
                            <a:schemeClr val="tx1"/>
                          </a:solidFill>
                        </a:rPr>
                        <a:t>a city in Mexico?</a:t>
                      </a:r>
                      <a:endParaRPr lang="es-GB" sz="2000" b="0" dirty="0">
                        <a:solidFill>
                          <a:schemeClr val="tx1"/>
                        </a:solidFill>
                      </a:endParaRPr>
                    </a:p>
                  </a:txBody>
                  <a:tcPr anchor="ctr"/>
                </a:tc>
                <a:extLst>
                  <a:ext uri="{0D108BD9-81ED-4DB2-BD59-A6C34878D82A}">
                    <a16:rowId xmlns:a16="http://schemas.microsoft.com/office/drawing/2014/main" val="2184961900"/>
                  </a:ext>
                </a:extLst>
              </a:tr>
              <a:tr h="538233">
                <a:tc>
                  <a:txBody>
                    <a:bodyPr/>
                    <a:lstStyle/>
                    <a:p>
                      <a:pPr algn="l"/>
                      <a:r>
                        <a:rPr lang="en-GB" sz="2000" baseline="0" dirty="0">
                          <a:solidFill>
                            <a:srgbClr val="203864"/>
                          </a:solidFill>
                        </a:rPr>
                        <a:t>_____________ something at the market?</a:t>
                      </a:r>
                      <a:endParaRPr lang="es-GB" sz="2000" dirty="0">
                        <a:solidFill>
                          <a:srgbClr val="203864"/>
                        </a:solidFill>
                      </a:endParaRPr>
                    </a:p>
                  </a:txBody>
                  <a:tcPr anchor="ctr"/>
                </a:tc>
                <a:extLst>
                  <a:ext uri="{0D108BD9-81ED-4DB2-BD59-A6C34878D82A}">
                    <a16:rowId xmlns:a16="http://schemas.microsoft.com/office/drawing/2014/main" val="3294273858"/>
                  </a:ext>
                </a:extLst>
              </a:tr>
              <a:tr h="538233">
                <a:tc>
                  <a:txBody>
                    <a:bodyPr/>
                    <a:lstStyle/>
                    <a:p>
                      <a:pPr algn="l"/>
                      <a:r>
                        <a:rPr lang="en-GB" sz="2000">
                          <a:solidFill>
                            <a:srgbClr val="203864"/>
                          </a:solidFill>
                        </a:rPr>
                        <a:t>____________________ </a:t>
                      </a:r>
                      <a:r>
                        <a:rPr lang="en-GB" sz="2000" dirty="0">
                          <a:solidFill>
                            <a:srgbClr val="203864"/>
                          </a:solidFill>
                        </a:rPr>
                        <a:t>in many activities?</a:t>
                      </a:r>
                      <a:endParaRPr lang="es-GB" sz="2000" dirty="0">
                        <a:solidFill>
                          <a:srgbClr val="203864"/>
                        </a:solidFill>
                      </a:endParaRPr>
                    </a:p>
                  </a:txBody>
                  <a:tcPr anchor="ctr"/>
                </a:tc>
                <a:extLst>
                  <a:ext uri="{0D108BD9-81ED-4DB2-BD59-A6C34878D82A}">
                    <a16:rowId xmlns:a16="http://schemas.microsoft.com/office/drawing/2014/main" val="3812807289"/>
                  </a:ext>
                </a:extLst>
              </a:tr>
              <a:tr h="538233">
                <a:tc>
                  <a:txBody>
                    <a:bodyPr/>
                    <a:lstStyle/>
                    <a:p>
                      <a:pPr algn="l"/>
                      <a:r>
                        <a:rPr lang="en-GB" sz="2000">
                          <a:solidFill>
                            <a:srgbClr val="203864"/>
                          </a:solidFill>
                        </a:rPr>
                        <a:t>___________________ Nadia’s birthday in July?</a:t>
                      </a:r>
                      <a:endParaRPr lang="es-GB" sz="2000" dirty="0">
                        <a:solidFill>
                          <a:srgbClr val="203864"/>
                        </a:solidFill>
                      </a:endParaRPr>
                    </a:p>
                  </a:txBody>
                  <a:tcPr anchor="ctr"/>
                </a:tc>
                <a:extLst>
                  <a:ext uri="{0D108BD9-81ED-4DB2-BD59-A6C34878D82A}">
                    <a16:rowId xmlns:a16="http://schemas.microsoft.com/office/drawing/2014/main" val="3173943590"/>
                  </a:ext>
                </a:extLst>
              </a:tr>
              <a:tr h="538233">
                <a:tc>
                  <a:txBody>
                    <a:bodyPr/>
                    <a:lstStyle/>
                    <a:p>
                      <a:pPr algn="l"/>
                      <a:r>
                        <a:rPr lang="en-GB" sz="2000">
                          <a:solidFill>
                            <a:srgbClr val="203864"/>
                          </a:solidFill>
                        </a:rPr>
                        <a:t>______________ </a:t>
                      </a:r>
                      <a:r>
                        <a:rPr lang="en-GB" sz="2000" dirty="0">
                          <a:solidFill>
                            <a:srgbClr val="203864"/>
                          </a:solidFill>
                        </a:rPr>
                        <a:t>in </a:t>
                      </a:r>
                      <a:r>
                        <a:rPr lang="en-GB" sz="2000">
                          <a:solidFill>
                            <a:srgbClr val="203864"/>
                          </a:solidFill>
                        </a:rPr>
                        <a:t>the afternoons?</a:t>
                      </a:r>
                      <a:endParaRPr lang="es-GB" sz="2000" dirty="0">
                        <a:solidFill>
                          <a:srgbClr val="203864"/>
                        </a:solidFill>
                      </a:endParaRPr>
                    </a:p>
                  </a:txBody>
                  <a:tcPr anchor="ctr"/>
                </a:tc>
                <a:extLst>
                  <a:ext uri="{0D108BD9-81ED-4DB2-BD59-A6C34878D82A}">
                    <a16:rowId xmlns:a16="http://schemas.microsoft.com/office/drawing/2014/main" val="2225568364"/>
                  </a:ext>
                </a:extLst>
              </a:tr>
              <a:tr h="538233">
                <a:tc>
                  <a:txBody>
                    <a:bodyPr/>
                    <a:lstStyle/>
                    <a:p>
                      <a:pPr algn="l"/>
                      <a:r>
                        <a:rPr lang="en-GB" sz="2000" dirty="0">
                          <a:solidFill>
                            <a:srgbClr val="203864"/>
                          </a:solidFill>
                        </a:rPr>
                        <a:t>______________ by car?</a:t>
                      </a:r>
                      <a:endParaRPr lang="es-GB" sz="2000" dirty="0">
                        <a:solidFill>
                          <a:srgbClr val="203864"/>
                        </a:solidFill>
                      </a:endParaRPr>
                    </a:p>
                  </a:txBody>
                  <a:tcPr anchor="ctr"/>
                </a:tc>
                <a:extLst>
                  <a:ext uri="{0D108BD9-81ED-4DB2-BD59-A6C34878D82A}">
                    <a16:rowId xmlns:a16="http://schemas.microsoft.com/office/drawing/2014/main" val="2726000417"/>
                  </a:ext>
                </a:extLst>
              </a:tr>
            </a:tbl>
          </a:graphicData>
        </a:graphic>
      </p:graphicFrame>
      <p:sp>
        <p:nvSpPr>
          <p:cNvPr id="17" name="Título 1">
            <a:extLst>
              <a:ext uri="{FF2B5EF4-FFF2-40B4-BE49-F238E27FC236}">
                <a16:creationId xmlns:a16="http://schemas.microsoft.com/office/drawing/2014/main" id="{5B016060-A06A-7442-B43B-5C2B44CB9F28}"/>
              </a:ext>
            </a:extLst>
          </p:cNvPr>
          <p:cNvSpPr txBox="1">
            <a:spLocks/>
          </p:cNvSpPr>
          <p:nvPr/>
        </p:nvSpPr>
        <p:spPr>
          <a:xfrm>
            <a:off x="4702932" y="1502043"/>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18"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461" y="2706366"/>
            <a:ext cx="406580" cy="423521"/>
          </a:xfrm>
          <a:prstGeom prst="rect">
            <a:avLst/>
          </a:prstGeom>
        </p:spPr>
      </p:pic>
      <p:pic>
        <p:nvPicPr>
          <p:cNvPr id="19"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98163" y="3285924"/>
            <a:ext cx="406580" cy="423521"/>
          </a:xfrm>
          <a:prstGeom prst="rect">
            <a:avLst/>
          </a:prstGeom>
        </p:spPr>
      </p:pic>
      <p:pic>
        <p:nvPicPr>
          <p:cNvPr id="20"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1652" y="3797814"/>
            <a:ext cx="406580" cy="423521"/>
          </a:xfrm>
          <a:prstGeom prst="rect">
            <a:avLst/>
          </a:prstGeom>
        </p:spPr>
      </p:pic>
      <p:pic>
        <p:nvPicPr>
          <p:cNvPr id="21"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6652" y="4316912"/>
            <a:ext cx="406580" cy="423521"/>
          </a:xfrm>
          <a:prstGeom prst="rect">
            <a:avLst/>
          </a:prstGeom>
        </p:spPr>
      </p:pic>
      <p:pic>
        <p:nvPicPr>
          <p:cNvPr id="22"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3206" y="4872753"/>
            <a:ext cx="406580" cy="423521"/>
          </a:xfrm>
          <a:prstGeom prst="rect">
            <a:avLst/>
          </a:prstGeom>
        </p:spPr>
      </p:pic>
      <p:pic>
        <p:nvPicPr>
          <p:cNvPr id="23"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6377" y="5378696"/>
            <a:ext cx="406580" cy="423521"/>
          </a:xfrm>
          <a:prstGeom prst="rect">
            <a:avLst/>
          </a:prstGeom>
        </p:spPr>
      </p:pic>
      <p:sp>
        <p:nvSpPr>
          <p:cNvPr id="26" name="CuadroTexto 30">
            <a:extLst>
              <a:ext uri="{FF2B5EF4-FFF2-40B4-BE49-F238E27FC236}">
                <a16:creationId xmlns:a16="http://schemas.microsoft.com/office/drawing/2014/main" id="{071B59E5-AB19-CF41-B927-8069791AB51F}"/>
              </a:ext>
            </a:extLst>
          </p:cNvPr>
          <p:cNvSpPr txBox="1"/>
          <p:nvPr/>
        </p:nvSpPr>
        <p:spPr>
          <a:xfrm>
            <a:off x="4969830" y="2775475"/>
            <a:ext cx="803425" cy="400110"/>
          </a:xfrm>
          <a:prstGeom prst="rect">
            <a:avLst/>
          </a:prstGeom>
          <a:noFill/>
        </p:spPr>
        <p:txBody>
          <a:bodyPr wrap="none" rtlCol="0">
            <a:spAutoFit/>
          </a:bodyPr>
          <a:lstStyle/>
          <a:p>
            <a:pPr algn="l"/>
            <a:r>
              <a:rPr lang="en-GB" sz="2000"/>
              <a:t>visitó</a:t>
            </a:r>
            <a:endParaRPr lang="es-GB" sz="2000" dirty="0"/>
          </a:p>
        </p:txBody>
      </p:sp>
      <p:sp>
        <p:nvSpPr>
          <p:cNvPr id="27" name="CuadroTexto 31">
            <a:extLst>
              <a:ext uri="{FF2B5EF4-FFF2-40B4-BE49-F238E27FC236}">
                <a16:creationId xmlns:a16="http://schemas.microsoft.com/office/drawing/2014/main" id="{B02CE49B-09FB-7E43-9B1C-BDDA6DAF3717}"/>
              </a:ext>
            </a:extLst>
          </p:cNvPr>
          <p:cNvSpPr txBox="1"/>
          <p:nvPr/>
        </p:nvSpPr>
        <p:spPr>
          <a:xfrm>
            <a:off x="4651204" y="3267372"/>
            <a:ext cx="1539204" cy="400110"/>
          </a:xfrm>
          <a:prstGeom prst="rect">
            <a:avLst/>
          </a:prstGeom>
          <a:noFill/>
        </p:spPr>
        <p:txBody>
          <a:bodyPr wrap="none" rtlCol="0">
            <a:spAutoFit/>
          </a:bodyPr>
          <a:lstStyle/>
          <a:p>
            <a:pPr algn="l"/>
            <a:r>
              <a:rPr lang="en-GB" sz="2000"/>
              <a:t>compraste</a:t>
            </a:r>
            <a:endParaRPr lang="es-GB" sz="2000" dirty="0"/>
          </a:p>
        </p:txBody>
      </p:sp>
      <p:sp>
        <p:nvSpPr>
          <p:cNvPr id="28" name="CuadroTexto 32">
            <a:extLst>
              <a:ext uri="{FF2B5EF4-FFF2-40B4-BE49-F238E27FC236}">
                <a16:creationId xmlns:a16="http://schemas.microsoft.com/office/drawing/2014/main" id="{93C1AADC-CFA3-1D4D-8516-AC7E41622D5E}"/>
              </a:ext>
            </a:extLst>
          </p:cNvPr>
          <p:cNvSpPr txBox="1"/>
          <p:nvPr/>
        </p:nvSpPr>
        <p:spPr>
          <a:xfrm>
            <a:off x="4712298" y="3842866"/>
            <a:ext cx="1309974" cy="400110"/>
          </a:xfrm>
          <a:prstGeom prst="rect">
            <a:avLst/>
          </a:prstGeom>
          <a:noFill/>
        </p:spPr>
        <p:txBody>
          <a:bodyPr wrap="none" rtlCol="0">
            <a:spAutoFit/>
          </a:bodyPr>
          <a:lstStyle/>
          <a:p>
            <a:pPr algn="l"/>
            <a:r>
              <a:rPr lang="en-GB" sz="2000" dirty="0" err="1"/>
              <a:t>participó</a:t>
            </a:r>
            <a:endParaRPr lang="es-GB" sz="2000" dirty="0"/>
          </a:p>
        </p:txBody>
      </p:sp>
      <p:sp>
        <p:nvSpPr>
          <p:cNvPr id="29" name="CuadroTexto 33">
            <a:extLst>
              <a:ext uri="{FF2B5EF4-FFF2-40B4-BE49-F238E27FC236}">
                <a16:creationId xmlns:a16="http://schemas.microsoft.com/office/drawing/2014/main" id="{D2AAD46F-81DC-7447-83D0-B74154CFF315}"/>
              </a:ext>
            </a:extLst>
          </p:cNvPr>
          <p:cNvSpPr txBox="1"/>
          <p:nvPr/>
        </p:nvSpPr>
        <p:spPr>
          <a:xfrm>
            <a:off x="4651204" y="4366927"/>
            <a:ext cx="1515158" cy="400110"/>
          </a:xfrm>
          <a:prstGeom prst="rect">
            <a:avLst/>
          </a:prstGeom>
          <a:noFill/>
        </p:spPr>
        <p:txBody>
          <a:bodyPr wrap="none" rtlCol="0">
            <a:spAutoFit/>
          </a:bodyPr>
          <a:lstStyle/>
          <a:p>
            <a:pPr algn="l"/>
            <a:r>
              <a:rPr lang="en-GB" sz="2000" dirty="0" err="1"/>
              <a:t>celebraste</a:t>
            </a:r>
            <a:endParaRPr lang="es-GB" sz="2000" dirty="0"/>
          </a:p>
        </p:txBody>
      </p:sp>
      <p:sp>
        <p:nvSpPr>
          <p:cNvPr id="30" name="CuadroTexto 34">
            <a:extLst>
              <a:ext uri="{FF2B5EF4-FFF2-40B4-BE49-F238E27FC236}">
                <a16:creationId xmlns:a16="http://schemas.microsoft.com/office/drawing/2014/main" id="{0E2DE323-D5FC-0541-A7BC-25B87C48E1BD}"/>
              </a:ext>
            </a:extLst>
          </p:cNvPr>
          <p:cNvSpPr txBox="1"/>
          <p:nvPr/>
        </p:nvSpPr>
        <p:spPr>
          <a:xfrm>
            <a:off x="4497798" y="4916730"/>
            <a:ext cx="1752403" cy="400110"/>
          </a:xfrm>
          <a:prstGeom prst="rect">
            <a:avLst/>
          </a:prstGeom>
          <a:noFill/>
        </p:spPr>
        <p:txBody>
          <a:bodyPr wrap="none" rtlCol="0">
            <a:spAutoFit/>
          </a:bodyPr>
          <a:lstStyle/>
          <a:p>
            <a:pPr algn="l"/>
            <a:r>
              <a:rPr lang="en-GB" sz="2000" dirty="0" err="1"/>
              <a:t>descansaste</a:t>
            </a:r>
            <a:endParaRPr lang="es-GB" sz="2000" dirty="0"/>
          </a:p>
        </p:txBody>
      </p:sp>
      <p:sp>
        <p:nvSpPr>
          <p:cNvPr id="31" name="CuadroTexto 35">
            <a:extLst>
              <a:ext uri="{FF2B5EF4-FFF2-40B4-BE49-F238E27FC236}">
                <a16:creationId xmlns:a16="http://schemas.microsoft.com/office/drawing/2014/main" id="{E5CFB38E-4B19-8249-822F-D4DD4CD0A069}"/>
              </a:ext>
            </a:extLst>
          </p:cNvPr>
          <p:cNvSpPr txBox="1"/>
          <p:nvPr/>
        </p:nvSpPr>
        <p:spPr>
          <a:xfrm>
            <a:off x="4769973" y="5430917"/>
            <a:ext cx="1162498" cy="400110"/>
          </a:xfrm>
          <a:prstGeom prst="rect">
            <a:avLst/>
          </a:prstGeom>
          <a:noFill/>
        </p:spPr>
        <p:txBody>
          <a:bodyPr wrap="none" rtlCol="0">
            <a:spAutoFit/>
          </a:bodyPr>
          <a:lstStyle/>
          <a:p>
            <a:pPr algn="l"/>
            <a:r>
              <a:rPr lang="en-GB" sz="2000" dirty="0" err="1"/>
              <a:t>llegaste</a:t>
            </a:r>
            <a:endParaRPr lang="es-GB" sz="2000" dirty="0"/>
          </a:p>
        </p:txBody>
      </p:sp>
      <p:sp>
        <p:nvSpPr>
          <p:cNvPr id="36" name="CuadroTexto 41">
            <a:extLst>
              <a:ext uri="{FF2B5EF4-FFF2-40B4-BE49-F238E27FC236}">
                <a16:creationId xmlns:a16="http://schemas.microsoft.com/office/drawing/2014/main" id="{EBEFD6D9-1E49-284F-8241-E87C5FF17A0D}"/>
              </a:ext>
            </a:extLst>
          </p:cNvPr>
          <p:cNvSpPr txBox="1"/>
          <p:nvPr/>
        </p:nvSpPr>
        <p:spPr>
          <a:xfrm>
            <a:off x="6310134" y="3814842"/>
            <a:ext cx="2722220" cy="400110"/>
          </a:xfrm>
          <a:prstGeom prst="rect">
            <a:avLst/>
          </a:prstGeom>
          <a:noFill/>
        </p:spPr>
        <p:txBody>
          <a:bodyPr wrap="none" rtlCol="0" anchor="ctr">
            <a:spAutoFit/>
          </a:bodyPr>
          <a:lstStyle/>
          <a:p>
            <a:pPr algn="l"/>
            <a:r>
              <a:rPr lang="en-GB" sz="2000" dirty="0"/>
              <a:t>Did s/he participate</a:t>
            </a:r>
            <a:endParaRPr lang="es-GB" sz="2000" dirty="0"/>
          </a:p>
        </p:txBody>
      </p:sp>
      <p:sp>
        <p:nvSpPr>
          <p:cNvPr id="37" name="CuadroTexto 42">
            <a:extLst>
              <a:ext uri="{FF2B5EF4-FFF2-40B4-BE49-F238E27FC236}">
                <a16:creationId xmlns:a16="http://schemas.microsoft.com/office/drawing/2014/main" id="{22DB41D3-3E3C-6140-9FB8-18C9D84B82A3}"/>
              </a:ext>
            </a:extLst>
          </p:cNvPr>
          <p:cNvSpPr txBox="1"/>
          <p:nvPr/>
        </p:nvSpPr>
        <p:spPr>
          <a:xfrm>
            <a:off x="6366054" y="4355521"/>
            <a:ext cx="2436886" cy="400110"/>
          </a:xfrm>
          <a:prstGeom prst="rect">
            <a:avLst/>
          </a:prstGeom>
          <a:noFill/>
        </p:spPr>
        <p:txBody>
          <a:bodyPr wrap="none" rtlCol="0" anchor="ctr">
            <a:spAutoFit/>
          </a:bodyPr>
          <a:lstStyle/>
          <a:p>
            <a:r>
              <a:rPr lang="en-GB" sz="2000" dirty="0"/>
              <a:t>Did you celebrate</a:t>
            </a:r>
            <a:endParaRPr lang="es-GB" sz="2000" dirty="0"/>
          </a:p>
        </p:txBody>
      </p:sp>
      <p:sp>
        <p:nvSpPr>
          <p:cNvPr id="38" name="CuadroTexto 43">
            <a:extLst>
              <a:ext uri="{FF2B5EF4-FFF2-40B4-BE49-F238E27FC236}">
                <a16:creationId xmlns:a16="http://schemas.microsoft.com/office/drawing/2014/main" id="{0FC35474-9487-1F49-9067-8147909B4F39}"/>
              </a:ext>
            </a:extLst>
          </p:cNvPr>
          <p:cNvSpPr txBox="1"/>
          <p:nvPr/>
        </p:nvSpPr>
        <p:spPr>
          <a:xfrm>
            <a:off x="6363218" y="4884458"/>
            <a:ext cx="1635384" cy="400110"/>
          </a:xfrm>
          <a:prstGeom prst="rect">
            <a:avLst/>
          </a:prstGeom>
          <a:noFill/>
        </p:spPr>
        <p:txBody>
          <a:bodyPr wrap="none" rtlCol="0" anchor="ctr">
            <a:spAutoFit/>
          </a:bodyPr>
          <a:lstStyle/>
          <a:p>
            <a:pPr algn="l"/>
            <a:r>
              <a:rPr lang="en-GB" sz="2000" dirty="0"/>
              <a:t>Did </a:t>
            </a:r>
            <a:r>
              <a:rPr lang="en-GB" sz="2000"/>
              <a:t>you rest</a:t>
            </a:r>
            <a:endParaRPr lang="es-GB" sz="2000" dirty="0"/>
          </a:p>
        </p:txBody>
      </p:sp>
      <p:sp>
        <p:nvSpPr>
          <p:cNvPr id="39" name="CuadroTexto 44">
            <a:extLst>
              <a:ext uri="{FF2B5EF4-FFF2-40B4-BE49-F238E27FC236}">
                <a16:creationId xmlns:a16="http://schemas.microsoft.com/office/drawing/2014/main" id="{9F99C8FE-A24C-5944-A0BF-D0936BBCA920}"/>
              </a:ext>
            </a:extLst>
          </p:cNvPr>
          <p:cNvSpPr txBox="1"/>
          <p:nvPr/>
        </p:nvSpPr>
        <p:spPr>
          <a:xfrm>
            <a:off x="6313698" y="5449171"/>
            <a:ext cx="1907895" cy="400110"/>
          </a:xfrm>
          <a:prstGeom prst="rect">
            <a:avLst/>
          </a:prstGeom>
          <a:noFill/>
        </p:spPr>
        <p:txBody>
          <a:bodyPr wrap="none" rtlCol="0" anchor="ctr">
            <a:spAutoFit/>
          </a:bodyPr>
          <a:lstStyle/>
          <a:p>
            <a:pPr algn="l"/>
            <a:r>
              <a:rPr lang="en-GB" sz="2000" dirty="0"/>
              <a:t>Did you arrive</a:t>
            </a:r>
            <a:endParaRPr lang="es-GB" sz="2000" dirty="0"/>
          </a:p>
        </p:txBody>
      </p:sp>
      <p:sp>
        <p:nvSpPr>
          <p:cNvPr id="44" name="Rounded Rectangular Callout 43"/>
          <p:cNvSpPr/>
          <p:nvPr/>
        </p:nvSpPr>
        <p:spPr>
          <a:xfrm>
            <a:off x="6092277" y="1687865"/>
            <a:ext cx="1614272" cy="945125"/>
          </a:xfrm>
          <a:prstGeom prst="wedgeRoundRectCallout">
            <a:avLst>
              <a:gd name="adj1" fmla="val -47026"/>
              <a:gd name="adj2" fmla="val 83242"/>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¿Necesita una tilde</a:t>
            </a:r>
            <a:r>
              <a:rPr lang="es-GB">
                <a:solidFill>
                  <a:schemeClr val="tx1"/>
                </a:solidFill>
              </a:rPr>
              <a:t>?</a:t>
            </a:r>
            <a:endParaRPr lang="en-GB" dirty="0">
              <a:solidFill>
                <a:schemeClr val="tx1"/>
              </a:solidFill>
            </a:endParaRPr>
          </a:p>
        </p:txBody>
      </p:sp>
      <p:sp>
        <p:nvSpPr>
          <p:cNvPr id="4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adroTexto 39">
            <a:extLst>
              <a:ext uri="{FF2B5EF4-FFF2-40B4-BE49-F238E27FC236}">
                <a16:creationId xmlns:a16="http://schemas.microsoft.com/office/drawing/2014/main" id="{02CA31BF-E673-C64F-99C4-0D8456842AB4}"/>
              </a:ext>
            </a:extLst>
          </p:cNvPr>
          <p:cNvSpPr txBox="1"/>
          <p:nvPr/>
        </p:nvSpPr>
        <p:spPr>
          <a:xfrm>
            <a:off x="6396254" y="2762321"/>
            <a:ext cx="1742785" cy="400110"/>
          </a:xfrm>
          <a:prstGeom prst="rect">
            <a:avLst/>
          </a:prstGeom>
          <a:noFill/>
        </p:spPr>
        <p:txBody>
          <a:bodyPr wrap="none" rtlCol="0" anchor="ctr">
            <a:spAutoFit/>
          </a:bodyPr>
          <a:lstStyle/>
          <a:p>
            <a:pPr algn="l"/>
            <a:r>
              <a:rPr lang="en-GB" sz="2000" dirty="0"/>
              <a:t>Did s/he visit</a:t>
            </a:r>
            <a:endParaRPr lang="es-GB" sz="2000" dirty="0"/>
          </a:p>
        </p:txBody>
      </p:sp>
      <p:sp>
        <p:nvSpPr>
          <p:cNvPr id="47" name="CuadroTexto 39">
            <a:extLst>
              <a:ext uri="{FF2B5EF4-FFF2-40B4-BE49-F238E27FC236}">
                <a16:creationId xmlns:a16="http://schemas.microsoft.com/office/drawing/2014/main" id="{02CA31BF-E673-C64F-99C4-0D8456842AB4}"/>
              </a:ext>
            </a:extLst>
          </p:cNvPr>
          <p:cNvSpPr txBox="1"/>
          <p:nvPr/>
        </p:nvSpPr>
        <p:spPr>
          <a:xfrm>
            <a:off x="6396254" y="3281766"/>
            <a:ext cx="1678665" cy="400110"/>
          </a:xfrm>
          <a:prstGeom prst="rect">
            <a:avLst/>
          </a:prstGeom>
          <a:noFill/>
        </p:spPr>
        <p:txBody>
          <a:bodyPr wrap="none" rtlCol="0" anchor="ctr">
            <a:spAutoFit/>
          </a:bodyPr>
          <a:lstStyle/>
          <a:p>
            <a:pPr algn="l"/>
            <a:r>
              <a:rPr lang="en-GB" sz="2000" dirty="0"/>
              <a:t>Did you buy</a:t>
            </a:r>
            <a:endParaRPr lang="es-GB" sz="2000" dirty="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0746" y="1553579"/>
            <a:ext cx="929878" cy="929878"/>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1962" y="1302294"/>
            <a:ext cx="1108435" cy="1108435"/>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4752" y="4884458"/>
            <a:ext cx="1245872" cy="1245872"/>
          </a:xfrm>
          <a:prstGeom prst="rect">
            <a:avLst/>
          </a:prstGeom>
        </p:spPr>
      </p:pic>
      <p:sp>
        <p:nvSpPr>
          <p:cNvPr id="48" name="TextBox 47">
            <a:extLst>
              <a:ext uri="{FF2B5EF4-FFF2-40B4-BE49-F238E27FC236}">
                <a16:creationId xmlns:a16="http://schemas.microsoft.com/office/drawing/2014/main" id="{D9730120-1771-48C7-B0BC-A250602C777B}"/>
              </a:ext>
            </a:extLst>
          </p:cNvPr>
          <p:cNvSpPr txBox="1"/>
          <p:nvPr/>
        </p:nvSpPr>
        <p:spPr>
          <a:xfrm>
            <a:off x="51857" y="746552"/>
            <a:ext cx="12080839" cy="1015663"/>
          </a:xfrm>
          <a:prstGeom prst="rect">
            <a:avLst/>
          </a:prstGeom>
          <a:noFill/>
        </p:spPr>
        <p:txBody>
          <a:bodyPr wrap="square">
            <a:spAutoFit/>
          </a:bodyPr>
          <a:lstStyle/>
          <a:p>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1.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Escucha</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las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frases</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a:t>
            </a:r>
            <a:b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b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2. Marca la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opción</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correcta</a:t>
            </a:r>
            <a:r>
              <a:rPr lang="en-GB" sz="2000" dirty="0">
                <a:latin typeface="Century Gothic" panose="020B0502020202020204" pitchFamily="34" charset="0"/>
                <a:ea typeface="+mj-ea"/>
                <a:cs typeface="+mj-cs"/>
              </a:rPr>
              <a:t> y escribe </a:t>
            </a:r>
            <a:r>
              <a:rPr lang="en-GB" sz="2000" dirty="0" err="1">
                <a:latin typeface="Century Gothic" panose="020B0502020202020204" pitchFamily="34" charset="0"/>
                <a:ea typeface="+mj-ea"/>
                <a:cs typeface="+mj-cs"/>
              </a:rPr>
              <a:t>el</a:t>
            </a:r>
            <a:r>
              <a:rPr lang="en-GB" sz="2000" dirty="0">
                <a:latin typeface="Century Gothic" panose="020B0502020202020204" pitchFamily="34" charset="0"/>
                <a:ea typeface="+mj-ea"/>
                <a:cs typeface="+mj-cs"/>
              </a:rPr>
              <a:t> verbo </a:t>
            </a:r>
            <a:r>
              <a:rPr lang="en-GB" sz="2000" dirty="0" err="1">
                <a:latin typeface="Century Gothic" panose="020B0502020202020204" pitchFamily="34" charset="0"/>
                <a:ea typeface="+mj-ea"/>
                <a:cs typeface="+mj-cs"/>
              </a:rPr>
              <a:t>en</a:t>
            </a:r>
            <a:r>
              <a:rPr lang="en-GB" sz="2000" dirty="0">
                <a:latin typeface="Century Gothic" panose="020B0502020202020204" pitchFamily="34" charset="0"/>
                <a:ea typeface="+mj-ea"/>
                <a:cs typeface="+mj-cs"/>
              </a:rPr>
              <a:t> </a:t>
            </a:r>
            <a:r>
              <a:rPr lang="en-GB" sz="2000" dirty="0" err="1">
                <a:latin typeface="Century Gothic" panose="020B0502020202020204" pitchFamily="34" charset="0"/>
                <a:ea typeface="+mj-ea"/>
                <a:cs typeface="+mj-cs"/>
              </a:rPr>
              <a:t>español</a:t>
            </a:r>
            <a:r>
              <a:rPr lang="en-GB" sz="2000" dirty="0">
                <a:latin typeface="Century Gothic" panose="020B0502020202020204" pitchFamily="34" charset="0"/>
                <a:ea typeface="+mj-ea"/>
                <a:cs typeface="+mj-cs"/>
              </a:rPr>
              <a:t>.</a:t>
            </a:r>
            <a:br>
              <a:rPr lang="en-GB" sz="2000" dirty="0">
                <a:latin typeface="Century Gothic" panose="020B0502020202020204" pitchFamily="34" charset="0"/>
                <a:ea typeface="+mj-ea"/>
                <a:cs typeface="+mj-cs"/>
              </a:rPr>
            </a:br>
            <a:r>
              <a:rPr lang="en-GB" sz="2000" dirty="0">
                <a:latin typeface="Century Gothic" panose="020B0502020202020204" pitchFamily="34" charset="0"/>
                <a:ea typeface="+mj-ea"/>
                <a:cs typeface="+mj-cs"/>
              </a:rPr>
              <a:t>3. T</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ambién</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completa</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la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pregunta</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en</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 </a:t>
            </a:r>
            <a:r>
              <a:rPr kumimoji="0" lang="en-GB" sz="2000" i="0" u="none" strike="noStrike" kern="1200" cap="none" spc="0" normalizeH="0" baseline="0" noProof="0" dirty="0" err="1">
                <a:ln>
                  <a:noFill/>
                </a:ln>
                <a:effectLst/>
                <a:uLnTx/>
                <a:uFillTx/>
                <a:latin typeface="Century Gothic" panose="020B0502020202020204" pitchFamily="34" charset="0"/>
                <a:ea typeface="+mj-ea"/>
                <a:cs typeface="+mj-cs"/>
              </a:rPr>
              <a:t>inglés</a:t>
            </a:r>
            <a:r>
              <a:rPr kumimoji="0" lang="en-GB" sz="2000" i="0" u="none" strike="noStrike" kern="1200" cap="none" spc="0" normalizeH="0" baseline="0" noProof="0" dirty="0">
                <a:ln>
                  <a:noFill/>
                </a:ln>
                <a:effectLst/>
                <a:uLnTx/>
                <a:uFillTx/>
                <a:latin typeface="Century Gothic" panose="020B0502020202020204" pitchFamily="34" charset="0"/>
                <a:ea typeface="+mj-ea"/>
                <a:cs typeface="+mj-cs"/>
              </a:rPr>
              <a:t>.</a:t>
            </a:r>
            <a:endParaRPr lang="en-GB" sz="1600" dirty="0"/>
          </a:p>
        </p:txBody>
      </p:sp>
    </p:spTree>
    <p:extLst>
      <p:ext uri="{BB962C8B-B14F-4D97-AF65-F5344CB8AC3E}">
        <p14:creationId xmlns:p14="http://schemas.microsoft.com/office/powerpoint/2010/main" val="13670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6" grpId="0"/>
      <p:bldP spid="37" grpId="0"/>
      <p:bldP spid="38" grpId="0"/>
      <p:bldP spid="39" grpId="0"/>
      <p:bldP spid="44" grpId="0" animBg="1"/>
      <p:bldP spid="44" grpId="1" animBg="1"/>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94930" y="258166"/>
            <a:ext cx="2133214"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0" y="213558"/>
            <a:ext cx="4427580" cy="588534"/>
          </a:xfrm>
        </p:spPr>
        <p:txBody>
          <a:bodyPr>
            <a:noAutofit/>
          </a:bodyPr>
          <a:lstStyle/>
          <a:p>
            <a:r>
              <a:rPr lang="en-GB" sz="2400" b="1" dirty="0"/>
              <a:t>Daniel</a:t>
            </a:r>
            <a:r>
              <a:rPr lang="es-GB" sz="2400" b="1" dirty="0"/>
              <a:t> habla con </a:t>
            </a:r>
            <a:r>
              <a:rPr lang="en-GB" sz="2400" b="1" dirty="0"/>
              <a:t>Hugo</a:t>
            </a:r>
            <a:endParaRPr lang="es-GB" sz="2400" b="1" dirty="0"/>
          </a:p>
        </p:txBody>
      </p:sp>
      <p:sp>
        <p:nvSpPr>
          <p:cNvPr id="8" name="CuadroTexto 7">
            <a:extLst>
              <a:ext uri="{FF2B5EF4-FFF2-40B4-BE49-F238E27FC236}">
                <a16:creationId xmlns:a16="http://schemas.microsoft.com/office/drawing/2014/main" id="{07594267-680C-BA47-8CB5-95C831922613}"/>
              </a:ext>
            </a:extLst>
          </p:cNvPr>
          <p:cNvSpPr txBox="1"/>
          <p:nvPr/>
        </p:nvSpPr>
        <p:spPr>
          <a:xfrm>
            <a:off x="234393" y="993614"/>
            <a:ext cx="8527755" cy="5262979"/>
          </a:xfrm>
          <a:prstGeom prst="rect">
            <a:avLst/>
          </a:prstGeom>
          <a:noFill/>
        </p:spPr>
        <p:txBody>
          <a:bodyPr wrap="square" rtlCol="0">
            <a:spAutoFit/>
          </a:bodyPr>
          <a:lstStyle/>
          <a:p>
            <a:pPr>
              <a:lnSpc>
                <a:spcPct val="120000"/>
              </a:lnSpc>
            </a:pPr>
            <a:r>
              <a:rPr lang="es-ES_tradnl" sz="2000" b="1" dirty="0"/>
              <a:t>D: </a:t>
            </a:r>
            <a:r>
              <a:rPr lang="es-ES_tradnl" sz="2000" dirty="0"/>
              <a:t>¡Hola Hugo! ¿Tú viajaste</a:t>
            </a:r>
            <a:r>
              <a:rPr lang="es-ES_tradnl" sz="2000" b="1" dirty="0"/>
              <a:t> </a:t>
            </a:r>
            <a:r>
              <a:rPr lang="es-ES_tradnl" sz="2000" dirty="0"/>
              <a:t>el verano pasado?</a:t>
            </a:r>
          </a:p>
          <a:p>
            <a:pPr>
              <a:lnSpc>
                <a:spcPct val="120000"/>
              </a:lnSpc>
            </a:pPr>
            <a:r>
              <a:rPr lang="es-ES_tradnl" sz="2000" b="1" dirty="0"/>
              <a:t>H: </a:t>
            </a:r>
            <a:r>
              <a:rPr lang="es-ES_tradnl" sz="2000" dirty="0"/>
              <a:t>Yo no, pero Nadia sí. Ella </a:t>
            </a:r>
            <a:r>
              <a:rPr lang="es-ES_tradnl" sz="2000" b="1" dirty="0"/>
              <a:t>(1) viajé /viajó / viajaste </a:t>
            </a:r>
            <a:r>
              <a:rPr lang="es-ES_tradnl" sz="2000" dirty="0"/>
              <a:t>a Inglaterra para visitar a un primo mientras que yo </a:t>
            </a:r>
            <a:r>
              <a:rPr lang="es-ES_tradnl" sz="2000" b="1" dirty="0"/>
              <a:t>(2) pasó / pasé / pasaste </a:t>
            </a:r>
            <a:r>
              <a:rPr lang="es-ES_tradnl" sz="2000" dirty="0"/>
              <a:t>las vacaciones aquí en San Sebastián en la playa de La Concha.       ¿Y tú? </a:t>
            </a:r>
            <a:r>
              <a:rPr lang="es-ES_tradnl" sz="2000" b="1" dirty="0"/>
              <a:t>(3)</a:t>
            </a:r>
            <a:r>
              <a:rPr lang="es-ES_tradnl" sz="2000" dirty="0"/>
              <a:t> </a:t>
            </a:r>
            <a:r>
              <a:rPr lang="es-ES_tradnl" sz="2000" b="1" dirty="0"/>
              <a:t>¿Quedaste / Quedó / Quedé </a:t>
            </a:r>
            <a:r>
              <a:rPr lang="es-ES_tradnl" sz="2000" dirty="0"/>
              <a:t>con otros amigos?</a:t>
            </a:r>
          </a:p>
          <a:p>
            <a:pPr>
              <a:lnSpc>
                <a:spcPct val="120000"/>
              </a:lnSpc>
            </a:pPr>
            <a:r>
              <a:rPr lang="es-ES_tradnl" sz="2000" b="1" dirty="0"/>
              <a:t>D: </a:t>
            </a:r>
            <a:r>
              <a:rPr lang="es-ES_tradnl" sz="2000" dirty="0"/>
              <a:t>¡Sí, pero sin Lucía! Ella</a:t>
            </a:r>
            <a:r>
              <a:rPr lang="es-ES_tradnl" sz="2000" b="1" dirty="0"/>
              <a:t> (4) caminé / caminaste / caminó</a:t>
            </a:r>
            <a:r>
              <a:rPr lang="es-ES_tradnl" sz="2000" dirty="0"/>
              <a:t> en las montañas cerca de la frontera con Francia para ver las vistas preciosas. Yo </a:t>
            </a:r>
            <a:r>
              <a:rPr lang="es-ES_tradnl" sz="2000" b="1" dirty="0"/>
              <a:t>(5) participó / participé / participaste </a:t>
            </a:r>
            <a:r>
              <a:rPr lang="es-ES_tradnl" sz="2000" dirty="0"/>
              <a:t>en un festival de música en Vitoria con Pablo y Alba.</a:t>
            </a:r>
          </a:p>
          <a:p>
            <a:pPr>
              <a:lnSpc>
                <a:spcPct val="120000"/>
              </a:lnSpc>
            </a:pPr>
            <a:r>
              <a:rPr lang="es-ES_tradnl" sz="2000" b="1" dirty="0"/>
              <a:t>H: </a:t>
            </a:r>
            <a:r>
              <a:rPr lang="es-ES_tradnl" sz="2000" dirty="0"/>
              <a:t>¿De verdad? ¿Tú </a:t>
            </a:r>
            <a:r>
              <a:rPr lang="es-ES_tradnl" sz="2000" b="1" dirty="0"/>
              <a:t>(6) cantaste / cantó / canté </a:t>
            </a:r>
            <a:r>
              <a:rPr lang="es-ES_tradnl" sz="2000" dirty="0"/>
              <a:t>en el festival?</a:t>
            </a:r>
          </a:p>
          <a:p>
            <a:pPr>
              <a:lnSpc>
                <a:spcPct val="120000"/>
              </a:lnSpc>
            </a:pPr>
            <a:r>
              <a:rPr lang="es-ES_tradnl" sz="2000" b="1" dirty="0"/>
              <a:t>D: </a:t>
            </a:r>
            <a:r>
              <a:rPr lang="es-ES_tradnl" sz="2000" dirty="0"/>
              <a:t>Ja, ja, ja. No, solo fui para escuchar a unos grupos, pero *tuve suerte porque </a:t>
            </a:r>
            <a:r>
              <a:rPr lang="es-ES_tradnl" sz="2000" b="1" dirty="0"/>
              <a:t>(7) ganaste / gané / ganó</a:t>
            </a:r>
            <a:r>
              <a:rPr lang="es-ES_tradnl" sz="2000" dirty="0"/>
              <a:t> un premio en el festival.</a:t>
            </a:r>
            <a:r>
              <a:rPr lang="es-GB" sz="2000" dirty="0"/>
              <a:t> </a:t>
            </a:r>
            <a:r>
              <a:rPr lang="es-ES_tradnl" sz="2000" dirty="0"/>
              <a:t>En cambio Lucía no </a:t>
            </a:r>
            <a:r>
              <a:rPr lang="es-ES_tradnl" sz="2000" b="1" dirty="0"/>
              <a:t>(8) pasaste / pasó / pasé </a:t>
            </a:r>
            <a:r>
              <a:rPr lang="es-ES_tradnl" sz="2000" dirty="0"/>
              <a:t>un buen día. ¡Ella lloró</a:t>
            </a:r>
            <a:r>
              <a:rPr lang="es-ES_tradnl" sz="2000" b="1" dirty="0"/>
              <a:t> </a:t>
            </a:r>
            <a:r>
              <a:rPr lang="es-ES_tradnl" sz="2000" dirty="0"/>
              <a:t>porque olvidó la cámara!</a:t>
            </a:r>
            <a:endParaRPr kumimoji="0" lang="es-GB" sz="2000" i="0" u="none" strike="noStrike" kern="1200" cap="none" spc="0" normalizeH="0" baseline="0" noProof="0" dirty="0">
              <a:ln>
                <a:noFill/>
              </a:ln>
              <a:effectLst/>
              <a:uLnTx/>
              <a:uFillTx/>
              <a:latin typeface="Century Gothic" panose="020F0302020204030204"/>
            </a:endParaRPr>
          </a:p>
        </p:txBody>
      </p:sp>
      <p:sp>
        <p:nvSpPr>
          <p:cNvPr id="12" name="Anillo 11">
            <a:extLst>
              <a:ext uri="{FF2B5EF4-FFF2-40B4-BE49-F238E27FC236}">
                <a16:creationId xmlns:a16="http://schemas.microsoft.com/office/drawing/2014/main" id="{C7E85098-639D-1B44-A996-FD9A6BA84A9D}"/>
              </a:ext>
            </a:extLst>
          </p:cNvPr>
          <p:cNvSpPr/>
          <p:nvPr/>
        </p:nvSpPr>
        <p:spPr>
          <a:xfrm>
            <a:off x="4740992" y="1384016"/>
            <a:ext cx="955965" cy="40353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3" name="Anillo 12">
            <a:extLst>
              <a:ext uri="{FF2B5EF4-FFF2-40B4-BE49-F238E27FC236}">
                <a16:creationId xmlns:a16="http://schemas.microsoft.com/office/drawing/2014/main" id="{E2E8448D-9426-6F41-80CF-1D936C6DC19C}"/>
              </a:ext>
            </a:extLst>
          </p:cNvPr>
          <p:cNvSpPr/>
          <p:nvPr/>
        </p:nvSpPr>
        <p:spPr>
          <a:xfrm>
            <a:off x="6373016" y="1746223"/>
            <a:ext cx="851113"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4" name="Anillo 13">
            <a:extLst>
              <a:ext uri="{FF2B5EF4-FFF2-40B4-BE49-F238E27FC236}">
                <a16:creationId xmlns:a16="http://schemas.microsoft.com/office/drawing/2014/main" id="{0C67C50A-371C-614F-A33C-3CDCA11BCD4B}"/>
              </a:ext>
            </a:extLst>
          </p:cNvPr>
          <p:cNvSpPr/>
          <p:nvPr/>
        </p:nvSpPr>
        <p:spPr>
          <a:xfrm>
            <a:off x="1479550" y="2463800"/>
            <a:ext cx="1523999" cy="501650"/>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5" name="Anillo 14">
            <a:extLst>
              <a:ext uri="{FF2B5EF4-FFF2-40B4-BE49-F238E27FC236}">
                <a16:creationId xmlns:a16="http://schemas.microsoft.com/office/drawing/2014/main" id="{2A671B89-614B-5546-80F6-D6950A309DB8}"/>
              </a:ext>
            </a:extLst>
          </p:cNvPr>
          <p:cNvSpPr/>
          <p:nvPr/>
        </p:nvSpPr>
        <p:spPr>
          <a:xfrm>
            <a:off x="6373016" y="2840143"/>
            <a:ext cx="1178404"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050" name="Picture 2" descr="green trees on island during daytime"/>
          <p:cNvPicPr>
            <a:picLocks noChangeAspect="1" noChangeArrowheads="1"/>
          </p:cNvPicPr>
          <p:nvPr/>
        </p:nvPicPr>
        <p:blipFill rotWithShape="1">
          <a:blip r:embed="rId5">
            <a:extLst>
              <a:ext uri="{28A0092B-C50C-407E-A947-70E740481C1C}">
                <a14:useLocalDpi xmlns:a14="http://schemas.microsoft.com/office/drawing/2010/main" val="0"/>
              </a:ext>
            </a:extLst>
          </a:blip>
          <a:srcRect l="17596" r="11912" b="42817"/>
          <a:stretch/>
        </p:blipFill>
        <p:spPr bwMode="auto">
          <a:xfrm>
            <a:off x="8564687" y="1255328"/>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16571" y="2830723"/>
            <a:ext cx="3584636" cy="707886"/>
          </a:xfrm>
          <a:prstGeom prst="rect">
            <a:avLst/>
          </a:prstGeom>
        </p:spPr>
        <p:txBody>
          <a:bodyPr wrap="none">
            <a:spAutoFit/>
          </a:bodyPr>
          <a:lstStyle/>
          <a:p>
            <a:r>
              <a:rPr lang="es-ES_tradnl" sz="2000"/>
              <a:t>La playa principal de</a:t>
            </a:r>
          </a:p>
          <a:p>
            <a:r>
              <a:rPr lang="en-GB" sz="2000"/>
              <a:t>San Sebastián </a:t>
            </a:r>
            <a:r>
              <a:rPr lang="en-GB" sz="2000" i="1"/>
              <a:t>(</a:t>
            </a:r>
            <a:r>
              <a:rPr lang="es-ES_tradnl" sz="2000" i="1"/>
              <a:t>La Concha)</a:t>
            </a:r>
          </a:p>
        </p:txBody>
      </p:sp>
      <p:pic>
        <p:nvPicPr>
          <p:cNvPr id="2052" name="Picture 4" descr="Aiako harr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9122" y="4253209"/>
            <a:ext cx="3311757" cy="142043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387678" y="5663259"/>
            <a:ext cx="4021777" cy="707886"/>
          </a:xfrm>
          <a:prstGeom prst="rect">
            <a:avLst/>
          </a:prstGeom>
        </p:spPr>
        <p:txBody>
          <a:bodyPr wrap="square">
            <a:spAutoFit/>
          </a:bodyPr>
          <a:lstStyle/>
          <a:p>
            <a:r>
              <a:rPr lang="es-ES_tradnl" sz="2000" dirty="0"/>
              <a:t>Las montañas cerca de San Sebastián (</a:t>
            </a:r>
            <a:r>
              <a:rPr lang="es-ES_tradnl" sz="2000" i="1" dirty="0"/>
              <a:t>Las Peñas de Aia)</a:t>
            </a:r>
            <a:endParaRPr lang="es-ES_tradnl" sz="2000" dirty="0"/>
          </a:p>
        </p:txBody>
      </p:sp>
      <p:sp>
        <p:nvSpPr>
          <p:cNvPr id="33" name="Anillo 14">
            <a:extLst>
              <a:ext uri="{FF2B5EF4-FFF2-40B4-BE49-F238E27FC236}">
                <a16:creationId xmlns:a16="http://schemas.microsoft.com/office/drawing/2014/main" id="{2A671B89-614B-5546-80F6-D6950A309DB8}"/>
              </a:ext>
            </a:extLst>
          </p:cNvPr>
          <p:cNvSpPr/>
          <p:nvPr/>
        </p:nvSpPr>
        <p:spPr>
          <a:xfrm>
            <a:off x="3597789" y="3574826"/>
            <a:ext cx="1440909"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4" name="Anillo 14">
            <a:extLst>
              <a:ext uri="{FF2B5EF4-FFF2-40B4-BE49-F238E27FC236}">
                <a16:creationId xmlns:a16="http://schemas.microsoft.com/office/drawing/2014/main" id="{2A671B89-614B-5546-80F6-D6950A309DB8}"/>
              </a:ext>
            </a:extLst>
          </p:cNvPr>
          <p:cNvSpPr/>
          <p:nvPr/>
        </p:nvSpPr>
        <p:spPr>
          <a:xfrm>
            <a:off x="3077524" y="4302537"/>
            <a:ext cx="1329234"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5" name="Anillo 14">
            <a:extLst>
              <a:ext uri="{FF2B5EF4-FFF2-40B4-BE49-F238E27FC236}">
                <a16:creationId xmlns:a16="http://schemas.microsoft.com/office/drawing/2014/main" id="{2A671B89-614B-5546-80F6-D6950A309DB8}"/>
              </a:ext>
            </a:extLst>
          </p:cNvPr>
          <p:cNvSpPr/>
          <p:nvPr/>
        </p:nvSpPr>
        <p:spPr>
          <a:xfrm>
            <a:off x="3649037" y="5030248"/>
            <a:ext cx="886592"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6" name="Anillo 14">
            <a:extLst>
              <a:ext uri="{FF2B5EF4-FFF2-40B4-BE49-F238E27FC236}">
                <a16:creationId xmlns:a16="http://schemas.microsoft.com/office/drawing/2014/main" id="{2A671B89-614B-5546-80F6-D6950A309DB8}"/>
              </a:ext>
            </a:extLst>
          </p:cNvPr>
          <p:cNvSpPr/>
          <p:nvPr/>
        </p:nvSpPr>
        <p:spPr>
          <a:xfrm>
            <a:off x="4294529" y="5443781"/>
            <a:ext cx="964418" cy="423261"/>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EF5E8E2D-3B80-42EB-AF27-B5427DFB0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2450" y="-198577"/>
            <a:ext cx="2602782" cy="1464065"/>
          </a:xfrm>
          <a:prstGeom prst="rect">
            <a:avLst/>
          </a:prstGeom>
        </p:spPr>
      </p:pic>
      <p:sp>
        <p:nvSpPr>
          <p:cNvPr id="19" name="Rectangle 18"/>
          <p:cNvSpPr/>
          <p:nvPr/>
        </p:nvSpPr>
        <p:spPr>
          <a:xfrm>
            <a:off x="5047239" y="5979765"/>
            <a:ext cx="3340440" cy="400110"/>
          </a:xfrm>
          <a:prstGeom prst="rect">
            <a:avLst/>
          </a:prstGeom>
        </p:spPr>
        <p:txBody>
          <a:bodyPr wrap="square">
            <a:spAutoFit/>
          </a:bodyPr>
          <a:lstStyle/>
          <a:p>
            <a:r>
              <a:rPr lang="es-ES_tradnl" sz="2000"/>
              <a:t>*tuve suerte – I was lucky</a:t>
            </a:r>
          </a:p>
        </p:txBody>
      </p:sp>
      <p:pic>
        <p:nvPicPr>
          <p:cNvPr id="3" name="Slide 27. Full text">
            <a:hlinkClick r:id="" action="ppaction://media"/>
            <a:extLst>
              <a:ext uri="{FF2B5EF4-FFF2-40B4-BE49-F238E27FC236}">
                <a16:creationId xmlns:a16="http://schemas.microsoft.com/office/drawing/2014/main" id="{256697F9-C104-4848-844A-A077B93B37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2148" y="3530149"/>
            <a:ext cx="609600" cy="609600"/>
          </a:xfrm>
          <a:prstGeom prst="rect">
            <a:avLst/>
          </a:prstGeom>
        </p:spPr>
      </p:pic>
      <p:sp>
        <p:nvSpPr>
          <p:cNvPr id="20" name="Rounded Rectangular Callout 16">
            <a:extLst>
              <a:ext uri="{FF2B5EF4-FFF2-40B4-BE49-F238E27FC236}">
                <a16:creationId xmlns:a16="http://schemas.microsoft.com/office/drawing/2014/main" id="{8B20560E-77DC-4163-955D-1E7DB367C930}"/>
              </a:ext>
            </a:extLst>
          </p:cNvPr>
          <p:cNvSpPr/>
          <p:nvPr/>
        </p:nvSpPr>
        <p:spPr>
          <a:xfrm>
            <a:off x="8402094" y="1159994"/>
            <a:ext cx="3723450" cy="2881491"/>
          </a:xfrm>
          <a:prstGeom prst="wedgeRoundRectCallout">
            <a:avLst>
              <a:gd name="adj1" fmla="val -36713"/>
              <a:gd name="adj2" fmla="val 6207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chemeClr val="tx1"/>
                </a:solidFill>
                <a:effectLst/>
                <a:uLnTx/>
                <a:uFillTx/>
                <a:latin typeface="Century Gothic" panose="020B0502020202020204" pitchFamily="34" charset="0"/>
                <a:ea typeface="+mn-ea"/>
                <a:cs typeface="+mn-cs"/>
                <a:sym typeface="Arial"/>
              </a:rPr>
              <a:t>First, find all the subject pronouns (</a:t>
            </a:r>
            <a:r>
              <a:rPr kumimoji="0" lang="en-GB" sz="2000" b="1" i="0" u="none" strike="noStrike" kern="0" cap="none" spc="0" normalizeH="0" baseline="0" noProof="0" dirty="0">
                <a:ln>
                  <a:noFill/>
                </a:ln>
                <a:solidFill>
                  <a:schemeClr val="tx1"/>
                </a:solidFill>
                <a:effectLst/>
                <a:uLnTx/>
                <a:uFillTx/>
                <a:latin typeface="Century Gothic" panose="020B0502020202020204" pitchFamily="34" charset="0"/>
                <a:ea typeface="+mn-ea"/>
                <a:cs typeface="+mn-cs"/>
                <a:sym typeface="Arial"/>
              </a:rPr>
              <a:t>I, you, he, she</a:t>
            </a:r>
            <a:r>
              <a:rPr kumimoji="0" lang="en-GB" sz="2000" b="0" i="0" u="none" strike="noStrike" kern="0" cap="none" spc="0" normalizeH="0" baseline="0" noProof="0" dirty="0">
                <a:ln>
                  <a:noFill/>
                </a:ln>
                <a:solidFill>
                  <a:schemeClr val="tx1"/>
                </a:solidFill>
                <a:effectLst/>
                <a:uLnTx/>
                <a:uFillTx/>
                <a:latin typeface="Century Gothic" panose="020B0502020202020204" pitchFamily="34" charset="0"/>
                <a:ea typeface="+mn-ea"/>
                <a:cs typeface="+mn-cs"/>
                <a:sym typeface="Arial"/>
              </a:rPr>
              <a:t>) in the text. Remember we use these in Spanish when comparing</a:t>
            </a:r>
            <a:r>
              <a:rPr kumimoji="0" lang="en-GB" sz="2000" b="0" i="0" u="none" strike="noStrike" kern="0" cap="none" spc="0" normalizeH="0" noProof="0" dirty="0">
                <a:ln>
                  <a:noFill/>
                </a:ln>
                <a:solidFill>
                  <a:schemeClr val="tx1"/>
                </a:solidFill>
                <a:effectLst/>
                <a:uLnTx/>
                <a:uFillTx/>
                <a:latin typeface="Century Gothic" panose="020B0502020202020204" pitchFamily="34" charset="0"/>
                <a:ea typeface="+mn-ea"/>
                <a:cs typeface="+mn-cs"/>
                <a:sym typeface="Arial"/>
              </a:rPr>
              <a:t> what different people do, or for emphasis.</a:t>
            </a:r>
            <a:r>
              <a:rPr kumimoji="0" lang="en-GB" sz="2000" b="0" i="0" u="none" strike="noStrike" kern="0" cap="none" spc="0" normalizeH="0" baseline="0" noProof="0" dirty="0">
                <a:ln>
                  <a:noFill/>
                </a:ln>
                <a:solidFill>
                  <a:schemeClr val="tx1"/>
                </a:solidFill>
                <a:effectLst/>
                <a:uLnTx/>
                <a:uFillTx/>
                <a:latin typeface="Century Gothic" panose="020B0502020202020204" pitchFamily="34" charset="0"/>
                <a:ea typeface="+mn-ea"/>
                <a:cs typeface="+mn-cs"/>
                <a:sym typeface="Arial"/>
              </a:rPr>
              <a:t> </a:t>
            </a:r>
          </a:p>
        </p:txBody>
      </p:sp>
      <p:sp>
        <p:nvSpPr>
          <p:cNvPr id="5" name="Rectangle: Rounded Corners 4">
            <a:extLst>
              <a:ext uri="{FF2B5EF4-FFF2-40B4-BE49-F238E27FC236}">
                <a16:creationId xmlns:a16="http://schemas.microsoft.com/office/drawing/2014/main" id="{ECBD2E3D-6F21-41A6-9517-28F8699EACB0}"/>
              </a:ext>
            </a:extLst>
          </p:cNvPr>
          <p:cNvSpPr/>
          <p:nvPr/>
        </p:nvSpPr>
        <p:spPr>
          <a:xfrm>
            <a:off x="2301383" y="993614"/>
            <a:ext cx="265044"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4586108-7D0F-47F3-85AE-A3CA1F7A30F3}"/>
              </a:ext>
            </a:extLst>
          </p:cNvPr>
          <p:cNvSpPr/>
          <p:nvPr/>
        </p:nvSpPr>
        <p:spPr>
          <a:xfrm>
            <a:off x="651878" y="1397149"/>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299ED1E2-D5AA-45D8-B499-5B29000A05F4}"/>
              </a:ext>
            </a:extLst>
          </p:cNvPr>
          <p:cNvSpPr/>
          <p:nvPr/>
        </p:nvSpPr>
        <p:spPr>
          <a:xfrm>
            <a:off x="3207908" y="1409688"/>
            <a:ext cx="50348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3F57869-F453-461C-BCD7-5DB49905C1F8}"/>
              </a:ext>
            </a:extLst>
          </p:cNvPr>
          <p:cNvSpPr/>
          <p:nvPr/>
        </p:nvSpPr>
        <p:spPr>
          <a:xfrm>
            <a:off x="4783461" y="1787551"/>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844F3BF-42CA-42F9-9DD9-DD573A9C484F}"/>
              </a:ext>
            </a:extLst>
          </p:cNvPr>
          <p:cNvSpPr/>
          <p:nvPr/>
        </p:nvSpPr>
        <p:spPr>
          <a:xfrm>
            <a:off x="658601" y="2519424"/>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3BE5E7D8-C8F3-4E78-BCE5-9F2BAC9409FB}"/>
              </a:ext>
            </a:extLst>
          </p:cNvPr>
          <p:cNvSpPr/>
          <p:nvPr/>
        </p:nvSpPr>
        <p:spPr>
          <a:xfrm>
            <a:off x="804278" y="1549549"/>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F8E864CC-7A0F-482D-8402-3845724C7DD3}"/>
              </a:ext>
            </a:extLst>
          </p:cNvPr>
          <p:cNvSpPr/>
          <p:nvPr/>
        </p:nvSpPr>
        <p:spPr>
          <a:xfrm>
            <a:off x="2826893" y="2866920"/>
            <a:ext cx="50348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778D6D9B-4266-4430-B8B5-5B316286ECAE}"/>
              </a:ext>
            </a:extLst>
          </p:cNvPr>
          <p:cNvSpPr/>
          <p:nvPr/>
        </p:nvSpPr>
        <p:spPr>
          <a:xfrm>
            <a:off x="1617098" y="3573047"/>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10611743-509D-4E71-AF67-A674C1EB569C}"/>
              </a:ext>
            </a:extLst>
          </p:cNvPr>
          <p:cNvSpPr/>
          <p:nvPr/>
        </p:nvSpPr>
        <p:spPr>
          <a:xfrm>
            <a:off x="2473199" y="4324152"/>
            <a:ext cx="31631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5E585BD4-A338-4532-B659-A49E3DB991AD}"/>
              </a:ext>
            </a:extLst>
          </p:cNvPr>
          <p:cNvSpPr/>
          <p:nvPr/>
        </p:nvSpPr>
        <p:spPr>
          <a:xfrm>
            <a:off x="7735688" y="5427488"/>
            <a:ext cx="503480" cy="390402"/>
          </a:xfrm>
          <a:prstGeom prst="round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4D8C2398-B033-485F-BCE3-80389BFFB408}"/>
              </a:ext>
            </a:extLst>
          </p:cNvPr>
          <p:cNvSpPr txBox="1"/>
          <p:nvPr/>
        </p:nvSpPr>
        <p:spPr>
          <a:xfrm>
            <a:off x="4427580" y="137414"/>
            <a:ext cx="6240780" cy="400110"/>
          </a:xfrm>
          <a:prstGeom prst="rect">
            <a:avLst/>
          </a:prstGeom>
          <a:noFill/>
        </p:spPr>
        <p:txBody>
          <a:bodyPr wrap="square">
            <a:spAutoFit/>
          </a:bodyPr>
          <a:lstStyle/>
          <a:p>
            <a:r>
              <a:rPr kumimoji="0" lang="es-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Lee y elige el verbo correcto. </a:t>
            </a:r>
            <a:endParaRPr lang="en-GB" dirty="0"/>
          </a:p>
        </p:txBody>
      </p:sp>
      <p:sp>
        <p:nvSpPr>
          <p:cNvPr id="39" name="TextBox 38">
            <a:extLst>
              <a:ext uri="{FF2B5EF4-FFF2-40B4-BE49-F238E27FC236}">
                <a16:creationId xmlns:a16="http://schemas.microsoft.com/office/drawing/2014/main" id="{BFA6C30C-76A2-42C6-B0EA-3086103BD4AC}"/>
              </a:ext>
            </a:extLst>
          </p:cNvPr>
          <p:cNvSpPr txBox="1"/>
          <p:nvPr/>
        </p:nvSpPr>
        <p:spPr>
          <a:xfrm>
            <a:off x="4092333" y="486165"/>
            <a:ext cx="6240780" cy="400110"/>
          </a:xfrm>
          <a:prstGeom prst="rect">
            <a:avLst/>
          </a:prstGeom>
          <a:noFill/>
        </p:spPr>
        <p:txBody>
          <a:bodyPr wrap="square">
            <a:spAutoFit/>
          </a:bodyPr>
          <a:lstStyle/>
          <a:p>
            <a:r>
              <a:rPr kumimoji="0" lang="es-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Después escucha </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y </a:t>
            </a:r>
            <a:r>
              <a:rPr kumimoji="0" lang="en-GB" sz="2000" b="1" i="0" u="none" strike="noStrike" kern="1200" cap="none" spc="0" normalizeH="0" baseline="0" noProof="0" dirty="0" err="1">
                <a:ln>
                  <a:noFill/>
                </a:ln>
                <a:solidFill>
                  <a:srgbClr val="3A3838"/>
                </a:solidFill>
                <a:effectLst/>
                <a:uLnTx/>
                <a:uFillTx/>
                <a:latin typeface="Century Gothic" panose="020B0502020202020204" pitchFamily="34" charset="0"/>
                <a:ea typeface="+mj-ea"/>
                <a:cs typeface="+mj-cs"/>
              </a:rPr>
              <a:t>comprueba</a:t>
            </a:r>
            <a:r>
              <a:rPr kumimoji="0" lang="en-GB" sz="2000" b="1" i="0" u="none" strike="noStrike" kern="1200" cap="none" spc="0" normalizeH="0" baseline="0" noProof="0" dirty="0">
                <a:ln>
                  <a:noFill/>
                </a:ln>
                <a:solidFill>
                  <a:srgbClr val="3A3838"/>
                </a:solidFill>
                <a:effectLst/>
                <a:uLnTx/>
                <a:uFillTx/>
                <a:latin typeface="Century Gothic" panose="020B0502020202020204" pitchFamily="34" charset="0"/>
                <a:ea typeface="+mj-ea"/>
                <a:cs typeface="+mj-cs"/>
              </a:rPr>
              <a:t>.</a:t>
            </a:r>
            <a:endParaRPr lang="en-GB" dirty="0"/>
          </a:p>
        </p:txBody>
      </p:sp>
    </p:spTree>
    <p:extLst>
      <p:ext uri="{BB962C8B-B14F-4D97-AF65-F5344CB8AC3E}">
        <p14:creationId xmlns:p14="http://schemas.microsoft.com/office/powerpoint/2010/main" val="4495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P spid="15" grpId="0" animBg="1"/>
      <p:bldP spid="33" grpId="0" animBg="1"/>
      <p:bldP spid="34" grpId="0" animBg="1"/>
      <p:bldP spid="35" grpId="0" animBg="1"/>
      <p:bldP spid="36" grpId="0" animBg="1"/>
      <p:bldP spid="20" grpId="0" animBg="1"/>
      <p:bldP spid="20" grpId="1" animBg="1"/>
      <p:bldP spid="5" grpId="0" animBg="1"/>
      <p:bldP spid="22" grpId="0" animBg="1"/>
      <p:bldP spid="23" grpId="0" animBg="1"/>
      <p:bldP spid="24" grpId="0" animBg="1"/>
      <p:bldP spid="25" grpId="0" animBg="1"/>
      <p:bldP spid="26" grpId="0" animBg="1"/>
      <p:bldP spid="27" grpId="0" animBg="1"/>
      <p:bldP spid="28" grpId="0" animBg="1"/>
      <p:bldP spid="29"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18176" y="1681703"/>
            <a:ext cx="5609967" cy="4745915"/>
          </a:xfrm>
          <a:prstGeom prst="rect">
            <a:avLst/>
          </a:prstGeom>
          <a:noFill/>
        </p:spPr>
        <p:txBody>
          <a:bodyPr wrap="square" rtlCol="0">
            <a:spAutoFit/>
          </a:bodyPr>
          <a:lstStyle/>
          <a:p>
            <a:pPr>
              <a:lnSpc>
                <a:spcPct val="120000"/>
              </a:lnSpc>
            </a:pPr>
            <a:r>
              <a:rPr lang="es-ES_tradnl" sz="2100" b="1" dirty="0"/>
              <a:t>D:</a:t>
            </a:r>
            <a:r>
              <a:rPr lang="es-ES_tradnl" sz="2100" dirty="0"/>
              <a:t> ¡Hola Hugo! </a:t>
            </a:r>
            <a:r>
              <a:rPr lang="es-ES_tradnl" sz="2100" b="1" dirty="0"/>
              <a:t> (1) </a:t>
            </a:r>
            <a:r>
              <a:rPr lang="es-ES_tradnl" sz="2100" dirty="0"/>
              <a:t>¿ Tú _________ el verano pasado?</a:t>
            </a:r>
          </a:p>
          <a:p>
            <a:pPr>
              <a:lnSpc>
                <a:spcPct val="120000"/>
              </a:lnSpc>
            </a:pPr>
            <a:r>
              <a:rPr lang="es-ES_tradnl" sz="2100" b="1" dirty="0"/>
              <a:t>H: </a:t>
            </a:r>
            <a:r>
              <a:rPr lang="es-ES_tradnl" sz="2100" dirty="0"/>
              <a:t>Yo no, pero Nadia sí. </a:t>
            </a:r>
            <a:r>
              <a:rPr lang="es-ES_tradnl" sz="2100" b="1" dirty="0"/>
              <a:t>(2)</a:t>
            </a:r>
            <a:r>
              <a:rPr lang="es-ES_tradnl" sz="2100" dirty="0"/>
              <a:t> _________ a Inglaterra para visitar a un primo mientras que </a:t>
            </a:r>
            <a:r>
              <a:rPr lang="es-ES_tradnl" sz="2100" b="1" dirty="0"/>
              <a:t>(3)</a:t>
            </a:r>
            <a:r>
              <a:rPr lang="es-ES_tradnl" sz="2100" dirty="0"/>
              <a:t>  ___________________________ en San Sebastián en la playa de La Concha. </a:t>
            </a:r>
            <a:r>
              <a:rPr lang="es-ES_tradnl" sz="2100" b="1" dirty="0"/>
              <a:t>(4)</a:t>
            </a:r>
            <a:r>
              <a:rPr lang="es-ES_tradnl" sz="2100" dirty="0"/>
              <a:t> ¿ ________________ con otros amigos?</a:t>
            </a:r>
          </a:p>
          <a:p>
            <a:pPr>
              <a:lnSpc>
                <a:spcPct val="120000"/>
              </a:lnSpc>
            </a:pPr>
            <a:r>
              <a:rPr lang="es-ES_tradnl" sz="2100" b="1" dirty="0"/>
              <a:t>D:</a:t>
            </a:r>
            <a:r>
              <a:rPr lang="es-ES_tradnl" sz="2100" dirty="0"/>
              <a:t> ¡Sí, pero </a:t>
            </a:r>
            <a:r>
              <a:rPr lang="es-ES_tradnl" sz="2100" b="1" dirty="0"/>
              <a:t>(5)</a:t>
            </a:r>
            <a:r>
              <a:rPr lang="es-ES_tradnl" sz="2100" dirty="0"/>
              <a:t> ____ Lucía! </a:t>
            </a:r>
            <a:r>
              <a:rPr lang="es-ES_tradnl" sz="2100" b="1" dirty="0"/>
              <a:t>(6)</a:t>
            </a:r>
            <a:r>
              <a:rPr lang="es-ES_tradnl" sz="2100" dirty="0"/>
              <a:t> </a:t>
            </a:r>
            <a:r>
              <a:rPr lang="es-ES_tradnl" sz="2100" b="1" dirty="0"/>
              <a:t>____________</a:t>
            </a:r>
            <a:r>
              <a:rPr lang="es-ES_tradnl" sz="2100" dirty="0"/>
              <a:t> en las montañas cerca de la frontera con Francia para ver </a:t>
            </a:r>
            <a:r>
              <a:rPr lang="es-ES_tradnl" sz="2100" b="1" dirty="0"/>
              <a:t>(7)</a:t>
            </a:r>
            <a:r>
              <a:rPr lang="es-ES_tradnl" sz="2100" dirty="0"/>
              <a:t> ___________________. </a:t>
            </a:r>
            <a:r>
              <a:rPr lang="es-ES_tradnl" sz="2100" b="1" dirty="0"/>
              <a:t>(8)</a:t>
            </a:r>
            <a:r>
              <a:rPr lang="es-ES_tradnl" sz="2100" dirty="0"/>
              <a:t> </a:t>
            </a:r>
            <a:r>
              <a:rPr lang="es-ES_tradnl" sz="2100" b="1" dirty="0"/>
              <a:t>_____________ </a:t>
            </a:r>
            <a:r>
              <a:rPr lang="es-ES_tradnl" sz="2100" dirty="0"/>
              <a:t>en un festival de música en Vitoria con Pablo y Alba. </a:t>
            </a:r>
            <a:endParaRPr lang="en-GB" sz="2000" dirty="0"/>
          </a:p>
        </p:txBody>
      </p:sp>
      <p:sp>
        <p:nvSpPr>
          <p:cNvPr id="2" name="Title 1"/>
          <p:cNvSpPr>
            <a:spLocks noGrp="1"/>
          </p:cNvSpPr>
          <p:nvPr>
            <p:ph type="title"/>
          </p:nvPr>
        </p:nvSpPr>
        <p:spPr>
          <a:xfrm>
            <a:off x="0" y="213557"/>
            <a:ext cx="5006340" cy="647577"/>
          </a:xfrm>
        </p:spPr>
        <p:txBody>
          <a:bodyPr>
            <a:normAutofit fontScale="90000"/>
          </a:bodyPr>
          <a:lstStyle/>
          <a:p>
            <a:r>
              <a:rPr lang="en-US" sz="2900" b="1" dirty="0">
                <a:solidFill>
                  <a:schemeClr val="bg1"/>
                </a:solidFill>
                <a:latin typeface="Century Gothic" panose="020F0302020204030204"/>
              </a:rPr>
              <a:t>Las </a:t>
            </a:r>
            <a:r>
              <a:rPr lang="en-US" sz="2900" b="1" dirty="0" err="1">
                <a:solidFill>
                  <a:schemeClr val="bg1"/>
                </a:solidFill>
                <a:latin typeface="Century Gothic" panose="020F0302020204030204"/>
              </a:rPr>
              <a:t>vacaciones</a:t>
            </a:r>
            <a:r>
              <a:rPr lang="en-US" sz="2900" b="1" dirty="0">
                <a:solidFill>
                  <a:schemeClr val="bg1"/>
                </a:solidFill>
                <a:latin typeface="Century Gothic" panose="020F0302020204030204"/>
              </a:rPr>
              <a:t> de </a:t>
            </a:r>
            <a:r>
              <a:rPr lang="en-US" sz="2900" b="1" dirty="0" err="1">
                <a:solidFill>
                  <a:schemeClr val="bg1"/>
                </a:solidFill>
                <a:latin typeface="Century Gothic" panose="020F0302020204030204"/>
              </a:rPr>
              <a:t>verano</a:t>
            </a:r>
            <a:br>
              <a:rPr lang="en-GB" sz="2900" b="1" dirty="0">
                <a:solidFill>
                  <a:schemeClr val="bg1"/>
                </a:solidFill>
              </a:rPr>
            </a:br>
            <a:endParaRPr lang="en-GB" sz="2900" dirty="0"/>
          </a:p>
        </p:txBody>
      </p:sp>
      <p:sp>
        <p:nvSpPr>
          <p:cNvPr id="6" name="TextBox 5"/>
          <p:cNvSpPr txBox="1"/>
          <p:nvPr/>
        </p:nvSpPr>
        <p:spPr>
          <a:xfrm>
            <a:off x="116975" y="1948419"/>
            <a:ext cx="6063384" cy="4358116"/>
          </a:xfrm>
          <a:prstGeom prst="rect">
            <a:avLst/>
          </a:prstGeom>
          <a:noFill/>
          <a:ln w="57150">
            <a:solidFill>
              <a:schemeClr val="accent5">
                <a:lumMod val="50000"/>
              </a:schemeClr>
            </a:solidFill>
          </a:ln>
        </p:spPr>
        <p:txBody>
          <a:bodyPr wrap="square" rtlCol="0">
            <a:spAutoFit/>
          </a:bodyPr>
          <a:lstStyle/>
          <a:p>
            <a:pPr>
              <a:lnSpc>
                <a:spcPct val="120000"/>
              </a:lnSpc>
            </a:pPr>
            <a:r>
              <a:rPr lang="es-ES_tradnl" sz="2100" b="1" dirty="0"/>
              <a:t>D: </a:t>
            </a:r>
            <a:r>
              <a:rPr lang="es-ES_tradnl" sz="2100" dirty="0"/>
              <a:t>Hi Hugo! </a:t>
            </a:r>
            <a:r>
              <a:rPr lang="es-ES_tradnl" sz="2100" b="1" dirty="0"/>
              <a:t>(1)</a:t>
            </a:r>
            <a:r>
              <a:rPr lang="es-ES_tradnl" sz="2100" dirty="0"/>
              <a:t> </a:t>
            </a:r>
            <a:r>
              <a:rPr lang="es-ES_tradnl" sz="2100" b="1" dirty="0"/>
              <a:t>Did you travel </a:t>
            </a:r>
            <a:r>
              <a:rPr lang="es-ES_tradnl" sz="2100" dirty="0"/>
              <a:t>last summer?</a:t>
            </a:r>
          </a:p>
          <a:p>
            <a:pPr>
              <a:lnSpc>
                <a:spcPct val="120000"/>
              </a:lnSpc>
            </a:pPr>
            <a:r>
              <a:rPr lang="es-ES_tradnl" sz="2100" b="1" dirty="0"/>
              <a:t>H:</a:t>
            </a:r>
            <a:r>
              <a:rPr lang="es-ES_tradnl" sz="2100" dirty="0"/>
              <a:t> I didn’t, but Nadia did. </a:t>
            </a:r>
            <a:r>
              <a:rPr lang="es-ES_tradnl" sz="2100" b="1" dirty="0"/>
              <a:t>(2)</a:t>
            </a:r>
            <a:r>
              <a:rPr lang="es-ES_tradnl" sz="2100" dirty="0"/>
              <a:t> </a:t>
            </a:r>
            <a:r>
              <a:rPr lang="es-ES_tradnl" sz="2100" b="1" dirty="0"/>
              <a:t>She travelled </a:t>
            </a:r>
            <a:r>
              <a:rPr lang="es-ES_tradnl" sz="2100" dirty="0"/>
              <a:t>to England (in order) to visit a cousin whereas </a:t>
            </a:r>
            <a:r>
              <a:rPr lang="es-ES_tradnl" sz="2100" b="1" dirty="0"/>
              <a:t>(3)</a:t>
            </a:r>
            <a:r>
              <a:rPr lang="es-ES_tradnl" sz="2100" dirty="0"/>
              <a:t> </a:t>
            </a:r>
            <a:r>
              <a:rPr lang="es-ES_tradnl" sz="2100" b="1" dirty="0"/>
              <a:t>I spent the holidays here </a:t>
            </a:r>
            <a:r>
              <a:rPr lang="es-ES_tradnl" sz="2100" dirty="0"/>
              <a:t>in San Sebastián on the Concha beach. </a:t>
            </a:r>
            <a:r>
              <a:rPr lang="es-ES_tradnl" sz="2100" b="1" dirty="0"/>
              <a:t>(4)</a:t>
            </a:r>
            <a:r>
              <a:rPr lang="es-ES_tradnl" sz="2100" dirty="0"/>
              <a:t> </a:t>
            </a:r>
            <a:r>
              <a:rPr lang="es-ES_tradnl" sz="2100" b="1" dirty="0"/>
              <a:t>And you? Did you meet up</a:t>
            </a:r>
            <a:r>
              <a:rPr lang="es-ES_tradnl" sz="2100" dirty="0"/>
              <a:t> with other friends?</a:t>
            </a:r>
          </a:p>
          <a:p>
            <a:pPr>
              <a:lnSpc>
                <a:spcPct val="120000"/>
              </a:lnSpc>
            </a:pPr>
            <a:r>
              <a:rPr lang="es-ES_tradnl" sz="2100" b="1" dirty="0"/>
              <a:t>D: </a:t>
            </a:r>
            <a:r>
              <a:rPr lang="es-ES_tradnl" sz="2100" dirty="0"/>
              <a:t>Yes, but</a:t>
            </a:r>
            <a:r>
              <a:rPr lang="es-ES_tradnl" sz="2100" b="1" dirty="0"/>
              <a:t> (5) without</a:t>
            </a:r>
            <a:r>
              <a:rPr lang="es-ES_tradnl" sz="2100" dirty="0"/>
              <a:t> Lucía! </a:t>
            </a:r>
            <a:r>
              <a:rPr lang="es-ES_tradnl" sz="2100" b="1" dirty="0"/>
              <a:t>(6)</a:t>
            </a:r>
            <a:r>
              <a:rPr lang="es-ES_tradnl" sz="2100" dirty="0"/>
              <a:t> </a:t>
            </a:r>
            <a:r>
              <a:rPr lang="es-ES_tradnl" sz="2100" b="1" dirty="0"/>
              <a:t>She</a:t>
            </a:r>
            <a:r>
              <a:rPr lang="es-ES_tradnl" sz="2100" dirty="0"/>
              <a:t> </a:t>
            </a:r>
            <a:r>
              <a:rPr lang="es-ES_tradnl" sz="2100" b="1" dirty="0"/>
              <a:t>walked</a:t>
            </a:r>
            <a:r>
              <a:rPr lang="es-ES_tradnl" sz="2100" dirty="0"/>
              <a:t> in the mountains near the border with France to see </a:t>
            </a:r>
            <a:r>
              <a:rPr lang="es-ES_tradnl" sz="2100" b="1" dirty="0"/>
              <a:t>(7) the</a:t>
            </a:r>
            <a:r>
              <a:rPr lang="es-ES_tradnl" sz="2100" dirty="0"/>
              <a:t> </a:t>
            </a:r>
            <a:r>
              <a:rPr lang="es-ES_tradnl" sz="2100" b="1" dirty="0"/>
              <a:t>beautiful</a:t>
            </a:r>
            <a:r>
              <a:rPr lang="es-ES_tradnl" sz="2100" dirty="0"/>
              <a:t> </a:t>
            </a:r>
            <a:r>
              <a:rPr lang="es-ES_tradnl" sz="2100" b="1" dirty="0"/>
              <a:t>views</a:t>
            </a:r>
            <a:r>
              <a:rPr lang="es-ES_tradnl" sz="2100" dirty="0"/>
              <a:t>. </a:t>
            </a:r>
            <a:r>
              <a:rPr lang="es-ES_tradnl" sz="2100" b="1" dirty="0"/>
              <a:t>(8)                      I participated </a:t>
            </a:r>
            <a:r>
              <a:rPr lang="es-ES_tradnl" sz="2100" dirty="0"/>
              <a:t>in a music festival in Vitoria with Pablo and Alba.</a:t>
            </a:r>
          </a:p>
        </p:txBody>
      </p:sp>
      <p:sp>
        <p:nvSpPr>
          <p:cNvPr id="10" name="Rectangle 9"/>
          <p:cNvSpPr/>
          <p:nvPr/>
        </p:nvSpPr>
        <p:spPr>
          <a:xfrm>
            <a:off x="6339016" y="1716226"/>
            <a:ext cx="5609968" cy="459030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AD83873-31AE-BC40-BCE2-923AE24106AC}"/>
              </a:ext>
            </a:extLst>
          </p:cNvPr>
          <p:cNvSpPr/>
          <p:nvPr/>
        </p:nvSpPr>
        <p:spPr>
          <a:xfrm>
            <a:off x="9466734" y="1716226"/>
            <a:ext cx="1170513" cy="400110"/>
          </a:xfrm>
          <a:prstGeom prst="rect">
            <a:avLst/>
          </a:prstGeom>
        </p:spPr>
        <p:txBody>
          <a:bodyPr wrap="none">
            <a:spAutoFit/>
          </a:bodyPr>
          <a:lstStyle/>
          <a:p>
            <a:r>
              <a:rPr lang="en-GB" sz="2000">
                <a:solidFill>
                  <a:srgbClr val="F66400"/>
                </a:solidFill>
                <a:latin typeface="Century Gothic" panose="020B0502020202020204" pitchFamily="34" charset="0"/>
              </a:rPr>
              <a:t>Viajaste</a:t>
            </a:r>
            <a:endParaRPr lang="en-GB" sz="2000" dirty="0">
              <a:solidFill>
                <a:srgbClr val="F66400"/>
              </a:solidFill>
            </a:endParaRPr>
          </a:p>
        </p:txBody>
      </p:sp>
      <p:sp>
        <p:nvSpPr>
          <p:cNvPr id="13" name="Rectangle 12">
            <a:extLst>
              <a:ext uri="{FF2B5EF4-FFF2-40B4-BE49-F238E27FC236}">
                <a16:creationId xmlns:a16="http://schemas.microsoft.com/office/drawing/2014/main" id="{BBC33FBD-C71E-E14F-ADD6-77FDD754ED6F}"/>
              </a:ext>
            </a:extLst>
          </p:cNvPr>
          <p:cNvSpPr/>
          <p:nvPr/>
        </p:nvSpPr>
        <p:spPr>
          <a:xfrm>
            <a:off x="7473050" y="3264625"/>
            <a:ext cx="3882171" cy="400110"/>
          </a:xfrm>
          <a:prstGeom prst="rect">
            <a:avLst/>
          </a:prstGeom>
        </p:spPr>
        <p:txBody>
          <a:bodyPr wrap="square">
            <a:spAutoFit/>
          </a:bodyPr>
          <a:lstStyle/>
          <a:p>
            <a:r>
              <a:rPr lang="en-GB" sz="2000">
                <a:solidFill>
                  <a:srgbClr val="F66400"/>
                </a:solidFill>
                <a:latin typeface="Century Gothic" panose="020B0502020202020204" pitchFamily="34" charset="0"/>
              </a:rPr>
              <a:t>yo pasé las vacaciones aquí</a:t>
            </a:r>
            <a:endParaRPr lang="en-GB" sz="2000" dirty="0">
              <a:solidFill>
                <a:srgbClr val="F66400"/>
              </a:solidFill>
            </a:endParaRPr>
          </a:p>
        </p:txBody>
      </p:sp>
      <p:sp>
        <p:nvSpPr>
          <p:cNvPr id="14" name="Rectangle 13">
            <a:extLst>
              <a:ext uri="{FF2B5EF4-FFF2-40B4-BE49-F238E27FC236}">
                <a16:creationId xmlns:a16="http://schemas.microsoft.com/office/drawing/2014/main" id="{7819EE1B-B944-084F-855D-E46BCA0D0607}"/>
              </a:ext>
            </a:extLst>
          </p:cNvPr>
          <p:cNvSpPr/>
          <p:nvPr/>
        </p:nvSpPr>
        <p:spPr>
          <a:xfrm>
            <a:off x="9934107" y="2474378"/>
            <a:ext cx="1303729" cy="400110"/>
          </a:xfrm>
          <a:prstGeom prst="rect">
            <a:avLst/>
          </a:prstGeom>
        </p:spPr>
        <p:txBody>
          <a:bodyPr wrap="square">
            <a:spAutoFit/>
          </a:bodyPr>
          <a:lstStyle/>
          <a:p>
            <a:r>
              <a:rPr lang="en-GB" sz="2000">
                <a:solidFill>
                  <a:srgbClr val="F66400"/>
                </a:solidFill>
                <a:latin typeface="Century Gothic" panose="020B0502020202020204" pitchFamily="34" charset="0"/>
              </a:rPr>
              <a:t>Ella viajó</a:t>
            </a:r>
            <a:endParaRPr lang="en-GB" sz="2000" dirty="0">
              <a:solidFill>
                <a:srgbClr val="F66400"/>
              </a:solidFill>
            </a:endParaRPr>
          </a:p>
        </p:txBody>
      </p:sp>
      <p:sp>
        <p:nvSpPr>
          <p:cNvPr id="16" name="Rectangle 15">
            <a:extLst>
              <a:ext uri="{FF2B5EF4-FFF2-40B4-BE49-F238E27FC236}">
                <a16:creationId xmlns:a16="http://schemas.microsoft.com/office/drawing/2014/main" id="{EA98EA26-09E4-D44E-9505-3EABC18ACBC3}"/>
              </a:ext>
            </a:extLst>
          </p:cNvPr>
          <p:cNvSpPr/>
          <p:nvPr/>
        </p:nvSpPr>
        <p:spPr>
          <a:xfrm>
            <a:off x="6977110" y="4012710"/>
            <a:ext cx="2850823" cy="400110"/>
          </a:xfrm>
          <a:prstGeom prst="rect">
            <a:avLst/>
          </a:prstGeom>
        </p:spPr>
        <p:txBody>
          <a:bodyPr wrap="square">
            <a:spAutoFit/>
          </a:bodyPr>
          <a:lstStyle/>
          <a:p>
            <a:r>
              <a:rPr lang="en-GB" sz="2000">
                <a:solidFill>
                  <a:srgbClr val="F66400"/>
                </a:solidFill>
                <a:latin typeface="Century Gothic" panose="020B0502020202020204" pitchFamily="34" charset="0"/>
              </a:rPr>
              <a:t>Y tú? ¿Quedaste</a:t>
            </a:r>
            <a:endParaRPr lang="en-GB" sz="2000" dirty="0">
              <a:solidFill>
                <a:srgbClr val="F66400"/>
              </a:solidFill>
            </a:endParaRPr>
          </a:p>
        </p:txBody>
      </p:sp>
      <p:sp>
        <p:nvSpPr>
          <p:cNvPr id="18" name="Rectangle 17">
            <a:extLst>
              <a:ext uri="{FF2B5EF4-FFF2-40B4-BE49-F238E27FC236}">
                <a16:creationId xmlns:a16="http://schemas.microsoft.com/office/drawing/2014/main" id="{5D26452A-4BEC-474E-9274-0726D7077005}"/>
              </a:ext>
            </a:extLst>
          </p:cNvPr>
          <p:cNvSpPr/>
          <p:nvPr/>
        </p:nvSpPr>
        <p:spPr>
          <a:xfrm>
            <a:off x="8295597" y="4405311"/>
            <a:ext cx="492443" cy="400110"/>
          </a:xfrm>
          <a:prstGeom prst="rect">
            <a:avLst/>
          </a:prstGeom>
        </p:spPr>
        <p:txBody>
          <a:bodyPr wrap="none">
            <a:spAutoFit/>
          </a:bodyPr>
          <a:lstStyle/>
          <a:p>
            <a:r>
              <a:rPr lang="en-GB" sz="2000">
                <a:solidFill>
                  <a:srgbClr val="F66400"/>
                </a:solidFill>
                <a:latin typeface="Century Gothic" panose="020B0502020202020204" pitchFamily="34" charset="0"/>
              </a:rPr>
              <a:t>sin</a:t>
            </a:r>
            <a:endParaRPr lang="en-GB" sz="2000" dirty="0">
              <a:solidFill>
                <a:srgbClr val="F66400"/>
              </a:solidFill>
            </a:endParaRPr>
          </a:p>
        </p:txBody>
      </p:sp>
      <p:sp>
        <p:nvSpPr>
          <p:cNvPr id="19" name="Rectangle 18">
            <a:extLst>
              <a:ext uri="{FF2B5EF4-FFF2-40B4-BE49-F238E27FC236}">
                <a16:creationId xmlns:a16="http://schemas.microsoft.com/office/drawing/2014/main" id="{50AE0328-DAE5-0243-8E08-F6E123169AE6}"/>
              </a:ext>
            </a:extLst>
          </p:cNvPr>
          <p:cNvSpPr/>
          <p:nvPr/>
        </p:nvSpPr>
        <p:spPr>
          <a:xfrm>
            <a:off x="10221765" y="4374323"/>
            <a:ext cx="1628972" cy="400110"/>
          </a:xfrm>
          <a:prstGeom prst="rect">
            <a:avLst/>
          </a:prstGeom>
        </p:spPr>
        <p:txBody>
          <a:bodyPr wrap="none">
            <a:spAutoFit/>
          </a:bodyPr>
          <a:lstStyle/>
          <a:p>
            <a:r>
              <a:rPr lang="en-GB" sz="2000">
                <a:solidFill>
                  <a:srgbClr val="F66400"/>
                </a:solidFill>
                <a:latin typeface="Century Gothic" panose="020B0502020202020204" pitchFamily="34" charset="0"/>
              </a:rPr>
              <a:t>Ella caminó</a:t>
            </a:r>
            <a:endParaRPr lang="en-GB" sz="2000" dirty="0">
              <a:solidFill>
                <a:srgbClr val="F66400"/>
              </a:solidFill>
            </a:endParaRPr>
          </a:p>
        </p:txBody>
      </p:sp>
      <p:sp>
        <p:nvSpPr>
          <p:cNvPr id="20" name="Rectangle 19">
            <a:extLst>
              <a:ext uri="{FF2B5EF4-FFF2-40B4-BE49-F238E27FC236}">
                <a16:creationId xmlns:a16="http://schemas.microsoft.com/office/drawing/2014/main" id="{A55BCF0F-DF66-1F43-9D05-DCC0ADE4C712}"/>
              </a:ext>
            </a:extLst>
          </p:cNvPr>
          <p:cNvSpPr/>
          <p:nvPr/>
        </p:nvSpPr>
        <p:spPr>
          <a:xfrm>
            <a:off x="9123159" y="5189574"/>
            <a:ext cx="2550698" cy="400110"/>
          </a:xfrm>
          <a:prstGeom prst="rect">
            <a:avLst/>
          </a:prstGeom>
        </p:spPr>
        <p:txBody>
          <a:bodyPr wrap="none">
            <a:spAutoFit/>
          </a:bodyPr>
          <a:lstStyle/>
          <a:p>
            <a:r>
              <a:rPr lang="en-GB" sz="2000">
                <a:solidFill>
                  <a:srgbClr val="F66400"/>
                </a:solidFill>
                <a:latin typeface="Century Gothic" panose="020B0502020202020204" pitchFamily="34" charset="0"/>
              </a:rPr>
              <a:t>las vistas preciosas</a:t>
            </a:r>
            <a:endParaRPr lang="en-GB" sz="2000" dirty="0">
              <a:solidFill>
                <a:srgbClr val="F66400"/>
              </a:solidFill>
            </a:endParaRPr>
          </a:p>
        </p:txBody>
      </p:sp>
      <p:sp>
        <p:nvSpPr>
          <p:cNvPr id="23" name="Rectangle 22">
            <a:extLst>
              <a:ext uri="{FF2B5EF4-FFF2-40B4-BE49-F238E27FC236}">
                <a16:creationId xmlns:a16="http://schemas.microsoft.com/office/drawing/2014/main" id="{2376FB23-A8A6-894E-B903-1006D9C1F12F}"/>
              </a:ext>
            </a:extLst>
          </p:cNvPr>
          <p:cNvSpPr/>
          <p:nvPr/>
        </p:nvSpPr>
        <p:spPr>
          <a:xfrm>
            <a:off x="6840396" y="5546945"/>
            <a:ext cx="1701422" cy="400110"/>
          </a:xfrm>
          <a:prstGeom prst="rect">
            <a:avLst/>
          </a:prstGeom>
        </p:spPr>
        <p:txBody>
          <a:bodyPr wrap="square">
            <a:spAutoFit/>
          </a:bodyPr>
          <a:lstStyle/>
          <a:p>
            <a:r>
              <a:rPr lang="en-GB" sz="2000">
                <a:solidFill>
                  <a:srgbClr val="F66400"/>
                </a:solidFill>
                <a:latin typeface="Century Gothic" panose="020B0502020202020204" pitchFamily="34" charset="0"/>
              </a:rPr>
              <a:t>Yo participé</a:t>
            </a:r>
            <a:endParaRPr lang="en-GB" sz="2000" dirty="0">
              <a:solidFill>
                <a:srgbClr val="F66400"/>
              </a:solidFill>
            </a:endParaRPr>
          </a:p>
        </p:txBody>
      </p:sp>
      <p:pic>
        <p:nvPicPr>
          <p:cNvPr id="26" name="Picture 2" descr="green trees on island during daytime"/>
          <p:cNvPicPr>
            <a:picLocks noChangeAspect="1" noChangeArrowheads="1"/>
          </p:cNvPicPr>
          <p:nvPr/>
        </p:nvPicPr>
        <p:blipFill rotWithShape="1">
          <a:blip r:embed="rId3">
            <a:extLst>
              <a:ext uri="{28A0092B-C50C-407E-A947-70E740481C1C}">
                <a14:useLocalDpi xmlns:a14="http://schemas.microsoft.com/office/drawing/2010/main" val="0"/>
              </a:ext>
            </a:extLst>
          </a:blip>
          <a:srcRect l="17596" r="11912" b="42817"/>
          <a:stretch/>
        </p:blipFill>
        <p:spPr bwMode="auto">
          <a:xfrm>
            <a:off x="6977110" y="37725"/>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16975" y="960744"/>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Lee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el</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texto</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inglés</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y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completa</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el</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texto</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español</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8" name="Rectangle 27"/>
          <p:cNvSpPr/>
          <p:nvPr/>
        </p:nvSpPr>
        <p:spPr>
          <a:xfrm>
            <a:off x="6974309" y="39069"/>
            <a:ext cx="3142207" cy="400110"/>
          </a:xfrm>
          <a:prstGeom prst="rect">
            <a:avLst/>
          </a:prstGeom>
          <a:solidFill>
            <a:schemeClr val="accent4">
              <a:lumMod val="20000"/>
              <a:lumOff val="80000"/>
            </a:schemeClr>
          </a:solidFill>
        </p:spPr>
        <p:txBody>
          <a:bodyPr wrap="none">
            <a:spAutoFit/>
          </a:bodyPr>
          <a:lstStyle/>
          <a:p>
            <a:r>
              <a:rPr lang="es-ES_tradnl" sz="2000"/>
              <a:t>La playa </a:t>
            </a:r>
            <a:r>
              <a:rPr lang="en-GB" sz="2000"/>
              <a:t>de </a:t>
            </a:r>
            <a:r>
              <a:rPr lang="es-ES_tradnl" sz="2000"/>
              <a:t>La Concha</a:t>
            </a:r>
          </a:p>
        </p:txBody>
      </p:sp>
      <p:pic>
        <p:nvPicPr>
          <p:cNvPr id="29" name="Picture 28">
            <a:extLst>
              <a:ext uri="{FF2B5EF4-FFF2-40B4-BE49-F238E27FC236}">
                <a16:creationId xmlns:a16="http://schemas.microsoft.com/office/drawing/2014/main" id="{EF5E8E2D-3B80-42EB-AF27-B5427DFB0F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82" r="20888"/>
          <a:stretch/>
        </p:blipFill>
        <p:spPr>
          <a:xfrm>
            <a:off x="10441002" y="427053"/>
            <a:ext cx="1593669" cy="1464065"/>
          </a:xfrm>
          <a:prstGeom prst="rect">
            <a:avLst/>
          </a:prstGeom>
        </p:spPr>
      </p:pic>
    </p:spTree>
    <p:extLst>
      <p:ext uri="{BB962C8B-B14F-4D97-AF65-F5344CB8AC3E}">
        <p14:creationId xmlns:p14="http://schemas.microsoft.com/office/powerpoint/2010/main" val="1282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8" grpId="0"/>
      <p:bldP spid="19" grpId="0"/>
      <p:bldP spid="20"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900" b="1">
                <a:solidFill>
                  <a:schemeClr val="bg1"/>
                </a:solidFill>
                <a:latin typeface="Century Gothic" panose="020F0302020204030204"/>
              </a:rPr>
              <a:t>Las vacaciones de verano</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94896" y="2341643"/>
            <a:ext cx="5664169" cy="3647152"/>
          </a:xfrm>
          <a:prstGeom prst="rect">
            <a:avLst/>
          </a:prstGeom>
          <a:noFill/>
          <a:ln w="57150">
            <a:solidFill>
              <a:schemeClr val="accent5">
                <a:lumMod val="50000"/>
              </a:schemeClr>
            </a:solidFill>
          </a:ln>
        </p:spPr>
        <p:txBody>
          <a:bodyPr wrap="square" rtlCol="0">
            <a:spAutoFit/>
          </a:bodyPr>
          <a:lstStyle/>
          <a:p>
            <a:pPr>
              <a:lnSpc>
                <a:spcPct val="150000"/>
              </a:lnSpc>
            </a:pPr>
            <a:r>
              <a:rPr lang="es-ES_tradnl" sz="2200" b="1" dirty="0"/>
              <a:t>D: </a:t>
            </a:r>
            <a:r>
              <a:rPr lang="es-ES_tradnl" sz="2200" dirty="0"/>
              <a:t>Hi Hugo! Did you travel last summer? </a:t>
            </a:r>
            <a:endParaRPr lang="es-ES_tradnl" sz="2200" b="1" dirty="0"/>
          </a:p>
          <a:p>
            <a:pPr>
              <a:lnSpc>
                <a:spcPct val="150000"/>
              </a:lnSpc>
            </a:pPr>
            <a:r>
              <a:rPr lang="es-ES_tradnl" sz="2200" b="1" dirty="0"/>
              <a:t>H:</a:t>
            </a:r>
            <a:r>
              <a:rPr lang="es-ES_tradnl" sz="2200" dirty="0"/>
              <a:t> I didn’t, but Nadia did. She travelled to England (in order) to visit a cousin whereas I spent the holidays here</a:t>
            </a:r>
          </a:p>
          <a:p>
            <a:pPr>
              <a:lnSpc>
                <a:spcPct val="150000"/>
              </a:lnSpc>
            </a:pPr>
            <a:r>
              <a:rPr lang="es-ES_tradnl" sz="2200" dirty="0"/>
              <a:t>in San Sebastián on the Concha beach. Did you meet up with other friends?</a:t>
            </a:r>
          </a:p>
          <a:p>
            <a:pPr>
              <a:lnSpc>
                <a:spcPct val="150000"/>
              </a:lnSpc>
            </a:pPr>
            <a:r>
              <a:rPr lang="es-ES_tradnl" sz="2200" b="1" dirty="0"/>
              <a:t>D: </a:t>
            </a:r>
            <a:r>
              <a:rPr lang="es-ES_tradnl" sz="2200" dirty="0"/>
              <a:t>Yes, but without Lucía!</a:t>
            </a:r>
          </a:p>
        </p:txBody>
      </p:sp>
      <p:sp>
        <p:nvSpPr>
          <p:cNvPr id="21" name="Rectangle 20"/>
          <p:cNvSpPr/>
          <p:nvPr/>
        </p:nvSpPr>
        <p:spPr>
          <a:xfrm>
            <a:off x="5938027" y="2341642"/>
            <a:ext cx="6075011" cy="36471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5938027" y="2925088"/>
            <a:ext cx="5589127" cy="498598"/>
          </a:xfrm>
          <a:prstGeom prst="rect">
            <a:avLst/>
          </a:prstGeom>
          <a:noFill/>
        </p:spPr>
        <p:txBody>
          <a:bodyPr wrap="square" rtlCol="0">
            <a:spAutoFit/>
          </a:bodyPr>
          <a:lstStyle/>
          <a:p>
            <a:pPr>
              <a:lnSpc>
                <a:spcPct val="120000"/>
              </a:lnSpc>
            </a:pPr>
            <a:r>
              <a:rPr lang="es-ES_tradnl" sz="2200" b="1">
                <a:solidFill>
                  <a:srgbClr val="EE6000"/>
                </a:solidFill>
              </a:rPr>
              <a:t>Yo no, pero Nadia sí. Ella viajó a</a:t>
            </a:r>
            <a:endParaRPr lang="en-GB" sz="2200" b="1" dirty="0">
              <a:solidFill>
                <a:srgbClr val="EE6000"/>
              </a:solidFill>
            </a:endParaRPr>
          </a:p>
        </p:txBody>
      </p:sp>
      <p:sp>
        <p:nvSpPr>
          <p:cNvPr id="23" name="Rectangle 22">
            <a:extLst>
              <a:ext uri="{FF2B5EF4-FFF2-40B4-BE49-F238E27FC236}">
                <a16:creationId xmlns:a16="http://schemas.microsoft.com/office/drawing/2014/main" id="{AAD83873-31AE-BC40-BCE2-923AE24106AC}"/>
              </a:ext>
            </a:extLst>
          </p:cNvPr>
          <p:cNvSpPr/>
          <p:nvPr/>
        </p:nvSpPr>
        <p:spPr>
          <a:xfrm>
            <a:off x="5938027" y="2429873"/>
            <a:ext cx="6444473" cy="430887"/>
          </a:xfrm>
          <a:prstGeom prst="rect">
            <a:avLst/>
          </a:prstGeom>
        </p:spPr>
        <p:txBody>
          <a:bodyPr wrap="square">
            <a:spAutoFit/>
          </a:bodyPr>
          <a:lstStyle/>
          <a:p>
            <a:r>
              <a:rPr lang="en-GB" sz="2200" b="1">
                <a:solidFill>
                  <a:srgbClr val="F66400"/>
                </a:solidFill>
                <a:latin typeface="Century Gothic" panose="020B0502020202020204" pitchFamily="34" charset="0"/>
              </a:rPr>
              <a:t>¡Hola Hugo! ¿Tú viajaste el verano pasado?</a:t>
            </a:r>
            <a:endParaRPr lang="en-GB" sz="2200" b="1" dirty="0">
              <a:solidFill>
                <a:srgbClr val="F66400"/>
              </a:solidFill>
            </a:endParaRPr>
          </a:p>
        </p:txBody>
      </p:sp>
      <p:pic>
        <p:nvPicPr>
          <p:cNvPr id="37" name="Picture 2" descr="green trees on island during daytime"/>
          <p:cNvPicPr>
            <a:picLocks noChangeAspect="1" noChangeArrowheads="1"/>
          </p:cNvPicPr>
          <p:nvPr/>
        </p:nvPicPr>
        <p:blipFill rotWithShape="1">
          <a:blip r:embed="rId3">
            <a:extLst>
              <a:ext uri="{28A0092B-C50C-407E-A947-70E740481C1C}">
                <a14:useLocalDpi xmlns:a14="http://schemas.microsoft.com/office/drawing/2010/main" val="0"/>
              </a:ext>
            </a:extLst>
          </a:blip>
          <a:srcRect l="17596" r="11912" b="42817"/>
          <a:stretch/>
        </p:blipFill>
        <p:spPr bwMode="auto">
          <a:xfrm>
            <a:off x="6566870" y="304972"/>
            <a:ext cx="4037006" cy="187975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6295" y="1288055"/>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Lee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el</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texto</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inglés</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y escribe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el</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texto</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en</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 </a:t>
            </a:r>
            <a:r>
              <a:rPr kumimoji="0" lang="en-GB" sz="2200" b="1" i="0" u="none" strike="noStrike" kern="1200" cap="none" spc="0" normalizeH="0" noProof="0" dirty="0" err="1">
                <a:ln>
                  <a:noFill/>
                </a:ln>
                <a:effectLst/>
                <a:uLnTx/>
                <a:uFillTx/>
                <a:latin typeface="Century Gothic" panose="020B0502020202020204" pitchFamily="34" charset="0"/>
                <a:ea typeface="+mn-ea"/>
                <a:cs typeface="+mn-cs"/>
              </a:rPr>
              <a:t>español</a:t>
            </a:r>
            <a:r>
              <a:rPr kumimoji="0" lang="en-GB" sz="2200" b="1" i="0" u="none" strike="noStrike" kern="1200" cap="none" spc="0" normalizeH="0" noProof="0" dirty="0">
                <a:ln>
                  <a:noFill/>
                </a:ln>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9" name="TextBox 38"/>
          <p:cNvSpPr txBox="1"/>
          <p:nvPr/>
        </p:nvSpPr>
        <p:spPr>
          <a:xfrm>
            <a:off x="5917186" y="3393864"/>
            <a:ext cx="5589127" cy="458523"/>
          </a:xfrm>
          <a:prstGeom prst="rect">
            <a:avLst/>
          </a:prstGeom>
          <a:noFill/>
        </p:spPr>
        <p:txBody>
          <a:bodyPr wrap="square" rtlCol="0">
            <a:spAutoFit/>
          </a:bodyPr>
          <a:lstStyle/>
          <a:p>
            <a:pPr>
              <a:lnSpc>
                <a:spcPct val="120000"/>
              </a:lnSpc>
            </a:pPr>
            <a:r>
              <a:rPr lang="es-ES_tradnl" sz="2200" b="1" dirty="0">
                <a:solidFill>
                  <a:srgbClr val="EE6000"/>
                </a:solidFill>
              </a:rPr>
              <a:t>Inglaterra para visitar a un primo</a:t>
            </a:r>
            <a:endParaRPr lang="en-GB" sz="2200" b="1" dirty="0">
              <a:solidFill>
                <a:srgbClr val="EE6000"/>
              </a:solidFill>
            </a:endParaRPr>
          </a:p>
        </p:txBody>
      </p:sp>
      <p:sp>
        <p:nvSpPr>
          <p:cNvPr id="40" name="TextBox 39"/>
          <p:cNvSpPr txBox="1"/>
          <p:nvPr/>
        </p:nvSpPr>
        <p:spPr>
          <a:xfrm>
            <a:off x="5929011" y="3911303"/>
            <a:ext cx="6020172" cy="498598"/>
          </a:xfrm>
          <a:prstGeom prst="rect">
            <a:avLst/>
          </a:prstGeom>
          <a:noFill/>
        </p:spPr>
        <p:txBody>
          <a:bodyPr wrap="square" rtlCol="0">
            <a:spAutoFit/>
          </a:bodyPr>
          <a:lstStyle/>
          <a:p>
            <a:pPr>
              <a:lnSpc>
                <a:spcPct val="120000"/>
              </a:lnSpc>
            </a:pPr>
            <a:r>
              <a:rPr lang="es-ES_tradnl" sz="2200" b="1">
                <a:solidFill>
                  <a:srgbClr val="EE6000"/>
                </a:solidFill>
              </a:rPr>
              <a:t>mientras que yo pasé las vacaciones aquí</a:t>
            </a:r>
            <a:endParaRPr lang="en-GB" sz="2200" b="1" dirty="0">
              <a:solidFill>
                <a:srgbClr val="EE6000"/>
              </a:solidFill>
            </a:endParaRPr>
          </a:p>
        </p:txBody>
      </p:sp>
      <p:sp>
        <p:nvSpPr>
          <p:cNvPr id="42" name="TextBox 41"/>
          <p:cNvSpPr txBox="1"/>
          <p:nvPr/>
        </p:nvSpPr>
        <p:spPr>
          <a:xfrm>
            <a:off x="5917185" y="4408766"/>
            <a:ext cx="6253973" cy="498598"/>
          </a:xfrm>
          <a:prstGeom prst="rect">
            <a:avLst/>
          </a:prstGeom>
          <a:noFill/>
        </p:spPr>
        <p:txBody>
          <a:bodyPr wrap="square" rtlCol="0">
            <a:spAutoFit/>
          </a:bodyPr>
          <a:lstStyle/>
          <a:p>
            <a:pPr>
              <a:lnSpc>
                <a:spcPct val="120000"/>
              </a:lnSpc>
            </a:pPr>
            <a:r>
              <a:rPr lang="es-ES_tradnl" sz="2200" b="1">
                <a:solidFill>
                  <a:srgbClr val="EE6000"/>
                </a:solidFill>
              </a:rPr>
              <a:t>en San Sebastián en la playa de La Concha.</a:t>
            </a:r>
            <a:endParaRPr lang="en-GB" sz="2200" b="1" dirty="0">
              <a:solidFill>
                <a:srgbClr val="EE6000"/>
              </a:solidFill>
            </a:endParaRPr>
          </a:p>
        </p:txBody>
      </p:sp>
      <p:sp>
        <p:nvSpPr>
          <p:cNvPr id="43" name="TextBox 42"/>
          <p:cNvSpPr txBox="1"/>
          <p:nvPr/>
        </p:nvSpPr>
        <p:spPr>
          <a:xfrm>
            <a:off x="5911687" y="4939327"/>
            <a:ext cx="6253973" cy="498598"/>
          </a:xfrm>
          <a:prstGeom prst="rect">
            <a:avLst/>
          </a:prstGeom>
          <a:noFill/>
        </p:spPr>
        <p:txBody>
          <a:bodyPr wrap="square" rtlCol="0">
            <a:spAutoFit/>
          </a:bodyPr>
          <a:lstStyle/>
          <a:p>
            <a:pPr>
              <a:lnSpc>
                <a:spcPct val="120000"/>
              </a:lnSpc>
            </a:pPr>
            <a:r>
              <a:rPr lang="es-ES_tradnl" sz="2200" b="1">
                <a:solidFill>
                  <a:srgbClr val="EE6000"/>
                </a:solidFill>
              </a:rPr>
              <a:t>¿Tú quedaste con otros amigos?</a:t>
            </a:r>
            <a:endParaRPr lang="en-GB" sz="2200" b="1" dirty="0">
              <a:solidFill>
                <a:srgbClr val="EE6000"/>
              </a:solidFill>
            </a:endParaRPr>
          </a:p>
        </p:txBody>
      </p:sp>
      <p:sp>
        <p:nvSpPr>
          <p:cNvPr id="44" name="TextBox 43"/>
          <p:cNvSpPr txBox="1"/>
          <p:nvPr/>
        </p:nvSpPr>
        <p:spPr>
          <a:xfrm>
            <a:off x="5938027" y="5469972"/>
            <a:ext cx="6253973" cy="498598"/>
          </a:xfrm>
          <a:prstGeom prst="rect">
            <a:avLst/>
          </a:prstGeom>
          <a:noFill/>
        </p:spPr>
        <p:txBody>
          <a:bodyPr wrap="square" rtlCol="0">
            <a:spAutoFit/>
          </a:bodyPr>
          <a:lstStyle/>
          <a:p>
            <a:pPr>
              <a:lnSpc>
                <a:spcPct val="120000"/>
              </a:lnSpc>
            </a:pPr>
            <a:r>
              <a:rPr lang="es-ES_tradnl" sz="2200" b="1">
                <a:solidFill>
                  <a:srgbClr val="EE6000"/>
                </a:solidFill>
              </a:rPr>
              <a:t>¡Sí, pero sin Lucía!</a:t>
            </a:r>
            <a:endParaRPr lang="en-GB" sz="2200" b="1" dirty="0">
              <a:solidFill>
                <a:srgbClr val="EE6000"/>
              </a:solidFill>
            </a:endParaRPr>
          </a:p>
        </p:txBody>
      </p:sp>
      <p:sp>
        <p:nvSpPr>
          <p:cNvPr id="45" name="Rectangle 44"/>
          <p:cNvSpPr/>
          <p:nvPr/>
        </p:nvSpPr>
        <p:spPr>
          <a:xfrm>
            <a:off x="6566870" y="303170"/>
            <a:ext cx="3142207" cy="400110"/>
          </a:xfrm>
          <a:prstGeom prst="rect">
            <a:avLst/>
          </a:prstGeom>
          <a:solidFill>
            <a:schemeClr val="accent4">
              <a:lumMod val="20000"/>
              <a:lumOff val="80000"/>
            </a:schemeClr>
          </a:solidFill>
        </p:spPr>
        <p:txBody>
          <a:bodyPr wrap="none">
            <a:spAutoFit/>
          </a:bodyPr>
          <a:lstStyle/>
          <a:p>
            <a:r>
              <a:rPr lang="es-ES_tradnl" sz="2000">
                <a:solidFill>
                  <a:srgbClr val="002060"/>
                </a:solidFill>
              </a:rPr>
              <a:t>La playa </a:t>
            </a:r>
            <a:r>
              <a:rPr lang="en-GB" sz="2000">
                <a:solidFill>
                  <a:srgbClr val="002060"/>
                </a:solidFill>
              </a:rPr>
              <a:t>de </a:t>
            </a:r>
            <a:r>
              <a:rPr lang="es-ES_tradnl" sz="2000">
                <a:solidFill>
                  <a:srgbClr val="002060"/>
                </a:solidFill>
              </a:rPr>
              <a:t>La Concha</a:t>
            </a:r>
          </a:p>
        </p:txBody>
      </p:sp>
      <p:pic>
        <p:nvPicPr>
          <p:cNvPr id="46" name="Picture 45">
            <a:extLst>
              <a:ext uri="{FF2B5EF4-FFF2-40B4-BE49-F238E27FC236}">
                <a16:creationId xmlns:a16="http://schemas.microsoft.com/office/drawing/2014/main" id="{EF5E8E2D-3B80-42EB-AF27-B5427DFB0F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882" r="20888"/>
          <a:stretch/>
        </p:blipFill>
        <p:spPr>
          <a:xfrm>
            <a:off x="10419369" y="714834"/>
            <a:ext cx="1593669" cy="1464065"/>
          </a:xfrm>
          <a:prstGeom prst="rect">
            <a:avLst/>
          </a:prstGeom>
        </p:spPr>
      </p:pic>
    </p:spTree>
    <p:extLst>
      <p:ext uri="{BB962C8B-B14F-4D97-AF65-F5344CB8AC3E}">
        <p14:creationId xmlns:p14="http://schemas.microsoft.com/office/powerpoint/2010/main" val="24374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9" grpId="0"/>
      <p:bldP spid="40" grpId="0"/>
      <p:bldP spid="42" grpId="0"/>
      <p:bldP spid="43"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0" y="213557"/>
            <a:ext cx="6515100" cy="647577"/>
          </a:xfrm>
        </p:spPr>
        <p:txBody>
          <a:bodyPr>
            <a:noAutofit/>
          </a:bodyPr>
          <a:lstStyle/>
          <a:p>
            <a:pPr>
              <a:lnSpc>
                <a:spcPct val="100000"/>
              </a:lnSpc>
            </a:pPr>
            <a:r>
              <a:rPr lang="es-ES" sz="2200" dirty="0"/>
              <a:t>Daniel y Hugo hablan de las vacaciones</a:t>
            </a:r>
            <a:endParaRPr lang="es-GB" sz="22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44676" y="1604030"/>
            <a:ext cx="9855231" cy="4517688"/>
          </a:xfrm>
          <a:prstGeom prst="wedgeRectCallout">
            <a:avLst>
              <a:gd name="adj1" fmla="val 53262"/>
              <a:gd name="adj2" fmla="val 1543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000" b="1" dirty="0">
                <a:solidFill>
                  <a:schemeClr val="tx1"/>
                </a:solidFill>
              </a:rPr>
              <a:t>D: </a:t>
            </a:r>
            <a:r>
              <a:rPr lang="es-ES_tradnl" sz="2000" dirty="0">
                <a:solidFill>
                  <a:schemeClr val="tx1"/>
                </a:solidFill>
              </a:rPr>
              <a:t>¡Hola Hugo! ¿Tú viajaste</a:t>
            </a:r>
            <a:r>
              <a:rPr lang="es-ES_tradnl" sz="2000" b="1" dirty="0">
                <a:solidFill>
                  <a:schemeClr val="tx1"/>
                </a:solidFill>
              </a:rPr>
              <a:t> </a:t>
            </a:r>
            <a:r>
              <a:rPr lang="es-ES_tradnl" sz="2000" dirty="0">
                <a:solidFill>
                  <a:schemeClr val="tx1"/>
                </a:solidFill>
              </a:rPr>
              <a:t>el verano pasado?</a:t>
            </a:r>
          </a:p>
          <a:p>
            <a:pPr>
              <a:lnSpc>
                <a:spcPct val="120000"/>
              </a:lnSpc>
            </a:pPr>
            <a:r>
              <a:rPr lang="es-ES_tradnl" sz="2000" b="1" dirty="0">
                <a:solidFill>
                  <a:schemeClr val="tx1"/>
                </a:solidFill>
              </a:rPr>
              <a:t>H: </a:t>
            </a:r>
            <a:r>
              <a:rPr lang="es-ES_tradnl" sz="2000" dirty="0">
                <a:solidFill>
                  <a:schemeClr val="tx1"/>
                </a:solidFill>
              </a:rPr>
              <a:t>Yo no, pero Nadia sí. Ella viajó</a:t>
            </a:r>
            <a:r>
              <a:rPr lang="es-ES_tradnl" sz="2000" b="1" dirty="0">
                <a:solidFill>
                  <a:schemeClr val="tx1"/>
                </a:solidFill>
              </a:rPr>
              <a:t> </a:t>
            </a:r>
            <a:r>
              <a:rPr lang="es-ES_tradnl" sz="2000" dirty="0">
                <a:solidFill>
                  <a:schemeClr val="tx1"/>
                </a:solidFill>
              </a:rPr>
              <a:t>a Inglaterra para visitar a un primo mientras que yo pasé</a:t>
            </a:r>
            <a:r>
              <a:rPr lang="es-ES_tradnl" sz="2000" b="1" dirty="0">
                <a:solidFill>
                  <a:schemeClr val="tx1"/>
                </a:solidFill>
              </a:rPr>
              <a:t> </a:t>
            </a:r>
            <a:r>
              <a:rPr lang="es-ES_tradnl" sz="2000" dirty="0">
                <a:solidFill>
                  <a:schemeClr val="tx1"/>
                </a:solidFill>
              </a:rPr>
              <a:t>las vacaciones aquí en San Sebastián en la playa de La Concha.       ¿Y tú? ¿Quedaste</a:t>
            </a:r>
            <a:r>
              <a:rPr lang="es-ES_tradnl" sz="2000" b="1" dirty="0">
                <a:solidFill>
                  <a:schemeClr val="tx1"/>
                </a:solidFill>
              </a:rPr>
              <a:t> </a:t>
            </a:r>
            <a:r>
              <a:rPr lang="es-ES_tradnl" sz="2000" dirty="0">
                <a:solidFill>
                  <a:schemeClr val="tx1"/>
                </a:solidFill>
              </a:rPr>
              <a:t>con otros amigos?</a:t>
            </a:r>
          </a:p>
          <a:p>
            <a:pPr>
              <a:lnSpc>
                <a:spcPct val="120000"/>
              </a:lnSpc>
            </a:pPr>
            <a:r>
              <a:rPr lang="es-ES_tradnl" sz="2000" b="1" dirty="0">
                <a:solidFill>
                  <a:schemeClr val="tx1"/>
                </a:solidFill>
              </a:rPr>
              <a:t>D: </a:t>
            </a:r>
            <a:r>
              <a:rPr lang="es-ES_tradnl" sz="2000" dirty="0">
                <a:solidFill>
                  <a:schemeClr val="tx1"/>
                </a:solidFill>
              </a:rPr>
              <a:t>¡Sí, pero sin Lucía! Ella</a:t>
            </a:r>
            <a:r>
              <a:rPr lang="es-ES_tradnl" sz="2000" b="1" dirty="0">
                <a:solidFill>
                  <a:schemeClr val="tx1"/>
                </a:solidFill>
              </a:rPr>
              <a:t> </a:t>
            </a:r>
            <a:r>
              <a:rPr lang="es-ES_tradnl" sz="2000" dirty="0">
                <a:solidFill>
                  <a:schemeClr val="tx1"/>
                </a:solidFill>
              </a:rPr>
              <a:t>caminó en las montañas cerca de la frontera con Francia para ver las vistas preciosas. Yo participé</a:t>
            </a:r>
            <a:r>
              <a:rPr lang="es-ES_tradnl" sz="2000" b="1" dirty="0">
                <a:solidFill>
                  <a:schemeClr val="tx1"/>
                </a:solidFill>
              </a:rPr>
              <a:t> </a:t>
            </a:r>
            <a:r>
              <a:rPr lang="es-ES_tradnl" sz="2000" dirty="0">
                <a:solidFill>
                  <a:schemeClr val="tx1"/>
                </a:solidFill>
              </a:rPr>
              <a:t>en un festival de música en Vitoria con Pablo y Alba.</a:t>
            </a:r>
          </a:p>
          <a:p>
            <a:pPr>
              <a:lnSpc>
                <a:spcPct val="120000"/>
              </a:lnSpc>
            </a:pPr>
            <a:r>
              <a:rPr lang="es-ES_tradnl" sz="2000" b="1" dirty="0">
                <a:solidFill>
                  <a:schemeClr val="tx1"/>
                </a:solidFill>
              </a:rPr>
              <a:t>H: </a:t>
            </a:r>
            <a:r>
              <a:rPr lang="es-ES_tradnl" sz="2000" dirty="0">
                <a:solidFill>
                  <a:schemeClr val="tx1"/>
                </a:solidFill>
              </a:rPr>
              <a:t>¿De verdad? ¿Tú cantaste</a:t>
            </a:r>
            <a:r>
              <a:rPr lang="es-ES_tradnl" sz="2000" b="1" dirty="0">
                <a:solidFill>
                  <a:schemeClr val="tx1"/>
                </a:solidFill>
              </a:rPr>
              <a:t> </a:t>
            </a:r>
            <a:r>
              <a:rPr lang="es-ES_tradnl" sz="2000" dirty="0">
                <a:solidFill>
                  <a:schemeClr val="tx1"/>
                </a:solidFill>
              </a:rPr>
              <a:t>en el festival?</a:t>
            </a:r>
          </a:p>
          <a:p>
            <a:pPr>
              <a:lnSpc>
                <a:spcPct val="120000"/>
              </a:lnSpc>
            </a:pPr>
            <a:r>
              <a:rPr lang="es-ES_tradnl" sz="2000" b="1" dirty="0">
                <a:solidFill>
                  <a:schemeClr val="tx1"/>
                </a:solidFill>
              </a:rPr>
              <a:t>D: </a:t>
            </a:r>
            <a:r>
              <a:rPr lang="es-ES_tradnl" sz="2000" dirty="0">
                <a:solidFill>
                  <a:schemeClr val="tx1"/>
                </a:solidFill>
              </a:rPr>
              <a:t>Ja, ja, ja. No, solo fui para escuchar a unos grupos, pero tuve suerte porque gané</a:t>
            </a:r>
            <a:r>
              <a:rPr lang="es-ES_tradnl" sz="2000" b="1" dirty="0">
                <a:solidFill>
                  <a:schemeClr val="tx1"/>
                </a:solidFill>
              </a:rPr>
              <a:t> </a:t>
            </a:r>
            <a:r>
              <a:rPr lang="es-ES_tradnl" sz="2000" dirty="0">
                <a:solidFill>
                  <a:schemeClr val="tx1"/>
                </a:solidFill>
              </a:rPr>
              <a:t>un premio en el festival.</a:t>
            </a:r>
            <a:r>
              <a:rPr lang="es-GB" sz="2000" dirty="0">
                <a:solidFill>
                  <a:schemeClr val="tx1"/>
                </a:solidFill>
              </a:rPr>
              <a:t> </a:t>
            </a:r>
            <a:r>
              <a:rPr lang="es-ES_tradnl" sz="2000" dirty="0">
                <a:solidFill>
                  <a:schemeClr val="tx1"/>
                </a:solidFill>
              </a:rPr>
              <a:t>En cambio Lucía no pasó un buen día. ¡Ella lloró</a:t>
            </a:r>
            <a:r>
              <a:rPr lang="es-ES_tradnl" sz="2000" b="1" dirty="0">
                <a:solidFill>
                  <a:schemeClr val="tx1"/>
                </a:solidFill>
              </a:rPr>
              <a:t> </a:t>
            </a:r>
            <a:r>
              <a:rPr lang="es-ES_tradnl" sz="2000" dirty="0">
                <a:solidFill>
                  <a:schemeClr val="tx1"/>
                </a:solidFill>
              </a:rPr>
              <a:t>porque olvidó la cámara!</a:t>
            </a:r>
            <a:endParaRPr kumimoji="0" lang="es-GB" b="0" u="none" strike="noStrike" kern="1200" cap="none" spc="0" normalizeH="0" baseline="0" noProof="0" dirty="0">
              <a:ln>
                <a:noFill/>
              </a:ln>
              <a:solidFill>
                <a:schemeClr val="tx1"/>
              </a:solidFill>
              <a:effectLst/>
              <a:uLnTx/>
              <a:uFillTx/>
              <a:latin typeface="Century Gothic" panose="020F0302020204030204"/>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8183881" y="188855"/>
            <a:ext cx="3763444" cy="48408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16">
            <a:extLst>
              <a:ext uri="{FF2B5EF4-FFF2-40B4-BE49-F238E27FC236}">
                <a16:creationId xmlns:a16="http://schemas.microsoft.com/office/drawing/2014/main" id="{426E1CAF-2C51-8048-824C-18FE99F04831}"/>
              </a:ext>
            </a:extLst>
          </p:cNvPr>
          <p:cNvSpPr/>
          <p:nvPr/>
        </p:nvSpPr>
        <p:spPr>
          <a:xfrm>
            <a:off x="10700714" y="899790"/>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Action Button: Custom 22">
            <a:hlinkClick r:id="" action="ppaction://noaction" highlightClick="1">
              <a:snd r:embed="rId5" name="Slide 27. Section 1.wav"/>
            </a:hlinkClick>
            <a:extLst>
              <a:ext uri="{FF2B5EF4-FFF2-40B4-BE49-F238E27FC236}">
                <a16:creationId xmlns:a16="http://schemas.microsoft.com/office/drawing/2014/main" id="{FB2B487E-AE86-8D46-9F69-B9F58A67C5C9}"/>
              </a:ext>
            </a:extLst>
          </p:cNvPr>
          <p:cNvSpPr/>
          <p:nvPr/>
        </p:nvSpPr>
        <p:spPr>
          <a:xfrm>
            <a:off x="10872719" y="1025568"/>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22">
            <a:hlinkClick r:id="" action="ppaction://noaction" highlightClick="1">
              <a:snd r:embed="rId6" name="Slide 27. Section 2.wav"/>
            </a:hlinkClick>
            <a:extLst>
              <a:ext uri="{FF2B5EF4-FFF2-40B4-BE49-F238E27FC236}">
                <a16:creationId xmlns:a16="http://schemas.microsoft.com/office/drawing/2014/main" id="{42369F97-9AD1-6646-AFB5-63F520DCEBDD}"/>
              </a:ext>
            </a:extLst>
          </p:cNvPr>
          <p:cNvSpPr/>
          <p:nvPr/>
        </p:nvSpPr>
        <p:spPr>
          <a:xfrm>
            <a:off x="10889615" y="1539729"/>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Action Button: Custom 22">
            <a:hlinkClick r:id="" action="ppaction://noaction" highlightClick="1">
              <a:snd r:embed="rId7" name="Slide 27. Section 3.wav"/>
            </a:hlinkClick>
            <a:extLst>
              <a:ext uri="{FF2B5EF4-FFF2-40B4-BE49-F238E27FC236}">
                <a16:creationId xmlns:a16="http://schemas.microsoft.com/office/drawing/2014/main" id="{EED92115-432D-DA4E-8526-B5253D5DE4AA}"/>
              </a:ext>
            </a:extLst>
          </p:cNvPr>
          <p:cNvSpPr/>
          <p:nvPr/>
        </p:nvSpPr>
        <p:spPr>
          <a:xfrm>
            <a:off x="10889615" y="2042423"/>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3" name="Action Button: Custom 22">
            <a:hlinkClick r:id="" action="ppaction://noaction" highlightClick="1">
              <a:snd r:embed="rId8" name="Slide 27. Section 4.wav"/>
            </a:hlinkClick>
            <a:extLst>
              <a:ext uri="{FF2B5EF4-FFF2-40B4-BE49-F238E27FC236}">
                <a16:creationId xmlns:a16="http://schemas.microsoft.com/office/drawing/2014/main" id="{5BA69C67-4BD7-6C49-9DAB-96DCAD4D088B}"/>
              </a:ext>
            </a:extLst>
          </p:cNvPr>
          <p:cNvSpPr/>
          <p:nvPr/>
        </p:nvSpPr>
        <p:spPr>
          <a:xfrm>
            <a:off x="10889615" y="2527276"/>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4" name="Action Button: Custom 22">
            <a:hlinkClick r:id="" action="ppaction://noaction" highlightClick="1">
              <a:snd r:embed="rId9" name="Slide 27. Section 6.wav"/>
            </a:hlinkClick>
            <a:extLst>
              <a:ext uri="{FF2B5EF4-FFF2-40B4-BE49-F238E27FC236}">
                <a16:creationId xmlns:a16="http://schemas.microsoft.com/office/drawing/2014/main" id="{A1EF394C-25EE-B447-9039-E6419583CACF}"/>
              </a:ext>
            </a:extLst>
          </p:cNvPr>
          <p:cNvSpPr/>
          <p:nvPr/>
        </p:nvSpPr>
        <p:spPr>
          <a:xfrm>
            <a:off x="11381015" y="1539729"/>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5" name="Action Button: Custom 22">
            <a:hlinkClick r:id="" action="ppaction://noaction" highlightClick="1">
              <a:snd r:embed="rId10" name="Slide 27. Section 7.wav"/>
            </a:hlinkClick>
            <a:extLst>
              <a:ext uri="{FF2B5EF4-FFF2-40B4-BE49-F238E27FC236}">
                <a16:creationId xmlns:a16="http://schemas.microsoft.com/office/drawing/2014/main" id="{9D709B2D-CE1C-5441-ABA9-D61F8D99DEBA}"/>
              </a:ext>
            </a:extLst>
          </p:cNvPr>
          <p:cNvSpPr/>
          <p:nvPr/>
        </p:nvSpPr>
        <p:spPr>
          <a:xfrm>
            <a:off x="11381015" y="2042423"/>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16" name="Action Button: Custom 22">
            <a:hlinkClick r:id="" action="ppaction://noaction" highlightClick="1">
              <a:snd r:embed="rId11" name="Slide 27. Section 5.wav"/>
            </a:hlinkClick>
            <a:extLst>
              <a:ext uri="{FF2B5EF4-FFF2-40B4-BE49-F238E27FC236}">
                <a16:creationId xmlns:a16="http://schemas.microsoft.com/office/drawing/2014/main" id="{A1EF394C-25EE-B447-9039-E6419583CACF}"/>
              </a:ext>
            </a:extLst>
          </p:cNvPr>
          <p:cNvSpPr/>
          <p:nvPr/>
        </p:nvSpPr>
        <p:spPr>
          <a:xfrm>
            <a:off x="11381015" y="1032781"/>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pic>
        <p:nvPicPr>
          <p:cNvPr id="18" name="Picture 17">
            <a:extLst>
              <a:ext uri="{FF2B5EF4-FFF2-40B4-BE49-F238E27FC236}">
                <a16:creationId xmlns:a16="http://schemas.microsoft.com/office/drawing/2014/main" id="{EF5E8E2D-3B80-42EB-AF27-B5427DFB0F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58716" y="3104921"/>
            <a:ext cx="2602782" cy="1464065"/>
          </a:xfrm>
          <a:prstGeom prst="rect">
            <a:avLst/>
          </a:prstGeom>
        </p:spPr>
      </p:pic>
      <p:pic>
        <p:nvPicPr>
          <p:cNvPr id="6" name="Picture 5">
            <a:extLst>
              <a:ext uri="{FF2B5EF4-FFF2-40B4-BE49-F238E27FC236}">
                <a16:creationId xmlns:a16="http://schemas.microsoft.com/office/drawing/2014/main" id="{9ACF3B14-61A8-44B9-9A5C-20E14D1E117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9517" y="4705041"/>
            <a:ext cx="981180" cy="1416677"/>
          </a:xfrm>
          <a:prstGeom prst="rect">
            <a:avLst/>
          </a:prstGeom>
        </p:spPr>
      </p:pic>
      <p:sp>
        <p:nvSpPr>
          <p:cNvPr id="17" name="Action Button: Custom 22">
            <a:hlinkClick r:id="" action="ppaction://noaction" highlightClick="1">
              <a:snd r:embed="rId14" name="Slide 27. Section 8.wav"/>
            </a:hlinkClick>
            <a:extLst>
              <a:ext uri="{FF2B5EF4-FFF2-40B4-BE49-F238E27FC236}">
                <a16:creationId xmlns:a16="http://schemas.microsoft.com/office/drawing/2014/main" id="{9D709B2D-CE1C-5441-ABA9-D61F8D99DEBA}"/>
              </a:ext>
            </a:extLst>
          </p:cNvPr>
          <p:cNvSpPr/>
          <p:nvPr/>
        </p:nvSpPr>
        <p:spPr>
          <a:xfrm>
            <a:off x="11370822" y="2520445"/>
            <a:ext cx="387388" cy="369703"/>
          </a:xfrm>
          <a:prstGeom prst="actionButtonBlank">
            <a:avLst/>
          </a:prstGeom>
          <a:solidFill>
            <a:srgbClr val="FABD01"/>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19" name="Rectangle 18"/>
          <p:cNvSpPr/>
          <p:nvPr/>
        </p:nvSpPr>
        <p:spPr>
          <a:xfrm>
            <a:off x="1400007" y="6399269"/>
            <a:ext cx="3340440" cy="400110"/>
          </a:xfrm>
          <a:prstGeom prst="rect">
            <a:avLst/>
          </a:prstGeom>
        </p:spPr>
        <p:txBody>
          <a:bodyPr wrap="square">
            <a:spAutoFit/>
          </a:bodyPr>
          <a:lstStyle/>
          <a:p>
            <a:r>
              <a:rPr lang="es-ES_tradnl" sz="2000" dirty="0">
                <a:solidFill>
                  <a:schemeClr val="bg1"/>
                </a:solidFill>
              </a:rPr>
              <a:t>*tuve suerte – I was lucky</a:t>
            </a:r>
          </a:p>
        </p:txBody>
      </p:sp>
      <p:pic>
        <p:nvPicPr>
          <p:cNvPr id="20" name="Slide 27. Full text">
            <a:hlinkClick r:id="" action="ppaction://media"/>
            <a:extLst>
              <a:ext uri="{FF2B5EF4-FFF2-40B4-BE49-F238E27FC236}">
                <a16:creationId xmlns:a16="http://schemas.microsoft.com/office/drawing/2014/main" id="{8BE4851C-29CB-479D-B971-4A41DB4B8F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584280" y="216274"/>
            <a:ext cx="609600" cy="609600"/>
          </a:xfrm>
          <a:prstGeom prst="rect">
            <a:avLst/>
          </a:prstGeom>
        </p:spPr>
      </p:pic>
      <p:sp>
        <p:nvSpPr>
          <p:cNvPr id="4" name="TextBox 3">
            <a:extLst>
              <a:ext uri="{FF2B5EF4-FFF2-40B4-BE49-F238E27FC236}">
                <a16:creationId xmlns:a16="http://schemas.microsoft.com/office/drawing/2014/main" id="{689644A5-CAE5-4F18-B30B-911C1E4014FF}"/>
              </a:ext>
            </a:extLst>
          </p:cNvPr>
          <p:cNvSpPr txBox="1"/>
          <p:nvPr/>
        </p:nvSpPr>
        <p:spPr>
          <a:xfrm>
            <a:off x="244676" y="940819"/>
            <a:ext cx="9059344" cy="461665"/>
          </a:xfrm>
          <a:prstGeom prst="rect">
            <a:avLst/>
          </a:prstGeom>
          <a:noFill/>
        </p:spPr>
        <p:txBody>
          <a:bodyPr wrap="square" rtlCol="0">
            <a:spAutoFit/>
          </a:bodyPr>
          <a:lstStyle/>
          <a:p>
            <a:r>
              <a:rPr lang="en-GB" sz="2400" dirty="0" err="1"/>
              <a:t>Escucha</a:t>
            </a:r>
            <a:r>
              <a:rPr lang="en-GB" sz="2400" dirty="0"/>
              <a:t> y lee.  </a:t>
            </a:r>
            <a:r>
              <a:rPr lang="en-GB" sz="2400" dirty="0" err="1"/>
              <a:t>Piensa</a:t>
            </a:r>
            <a:r>
              <a:rPr lang="en-GB" sz="2400" dirty="0"/>
              <a:t> </a:t>
            </a:r>
            <a:r>
              <a:rPr lang="en-GB" sz="2400" dirty="0" err="1"/>
              <a:t>en</a:t>
            </a:r>
            <a:r>
              <a:rPr lang="en-GB" sz="2400" dirty="0"/>
              <a:t> </a:t>
            </a:r>
            <a:r>
              <a:rPr lang="en-GB" sz="2400" dirty="0" err="1"/>
              <a:t>opciones</a:t>
            </a:r>
            <a:r>
              <a:rPr lang="en-GB" sz="2400" dirty="0"/>
              <a:t> </a:t>
            </a:r>
            <a:r>
              <a:rPr lang="en-GB" sz="2400" dirty="0" err="1"/>
              <a:t>diferentes</a:t>
            </a:r>
            <a:r>
              <a:rPr lang="en-GB" sz="2400" dirty="0"/>
              <a:t>.</a:t>
            </a:r>
          </a:p>
        </p:txBody>
      </p:sp>
    </p:spTree>
    <p:extLst>
      <p:ext uri="{BB962C8B-B14F-4D97-AF65-F5344CB8AC3E}">
        <p14:creationId xmlns:p14="http://schemas.microsoft.com/office/powerpoint/2010/main" val="420180605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66CD3F-DF8D-4F29-AA7A-1B3DFDBFDF97}"/>
              </a:ext>
            </a:extLst>
          </p:cNvPr>
          <p:cNvSpPr>
            <a:spLocks noGrp="1"/>
          </p:cNvSpPr>
          <p:nvPr>
            <p:ph type="body" sz="quarter" idx="10"/>
          </p:nvPr>
        </p:nvSpPr>
        <p:spPr/>
        <p:txBody>
          <a:bodyPr/>
          <a:lstStyle/>
          <a:p>
            <a:endParaRPr lang="en-GB"/>
          </a:p>
        </p:txBody>
      </p:sp>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0" y="213557"/>
            <a:ext cx="2057400" cy="647577"/>
          </a:xfrm>
        </p:spPr>
        <p:txBody>
          <a:bodyPr>
            <a:noAutofit/>
          </a:bodyPr>
          <a:lstStyle/>
          <a:p>
            <a:pPr>
              <a:lnSpc>
                <a:spcPct val="100000"/>
              </a:lnSpc>
            </a:pPr>
            <a:r>
              <a:rPr lang="en-GB" sz="2600" dirty="0"/>
              <a:t>¡A </a:t>
            </a:r>
            <a:r>
              <a:rPr lang="en-GB" sz="2600" dirty="0" err="1"/>
              <a:t>hablar</a:t>
            </a:r>
            <a:r>
              <a:rPr lang="en-GB" sz="2600" dirty="0"/>
              <a:t>!</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21567" y="1019367"/>
            <a:ext cx="9855231" cy="5248617"/>
          </a:xfrm>
          <a:prstGeom prst="wedgeRectCallout">
            <a:avLst>
              <a:gd name="adj1" fmla="val 55517"/>
              <a:gd name="adj2" fmla="val -1382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400" b="1" dirty="0">
                <a:solidFill>
                  <a:schemeClr val="tx1"/>
                </a:solidFill>
              </a:rPr>
              <a:t>D: </a:t>
            </a:r>
            <a:r>
              <a:rPr lang="es-ES_tradnl" sz="2400" dirty="0">
                <a:solidFill>
                  <a:schemeClr val="tx1"/>
                </a:solidFill>
              </a:rPr>
              <a:t>¡Hola Hugo! ¿</a:t>
            </a:r>
            <a:r>
              <a:rPr lang="es-ES_tradnl" sz="2400" b="1" i="1" dirty="0">
                <a:solidFill>
                  <a:schemeClr val="tx1"/>
                </a:solidFill>
              </a:rPr>
              <a:t>[Did you travel] </a:t>
            </a:r>
            <a:r>
              <a:rPr lang="es-ES_tradnl" sz="2400" dirty="0">
                <a:solidFill>
                  <a:schemeClr val="tx1"/>
                </a:solidFill>
              </a:rPr>
              <a:t>el verano pasado?</a:t>
            </a:r>
          </a:p>
          <a:p>
            <a:pPr>
              <a:lnSpc>
                <a:spcPct val="120000"/>
              </a:lnSpc>
            </a:pPr>
            <a:r>
              <a:rPr lang="es-ES_tradnl" sz="2400" b="1" dirty="0">
                <a:solidFill>
                  <a:schemeClr val="tx1"/>
                </a:solidFill>
              </a:rPr>
              <a:t>H: </a:t>
            </a:r>
            <a:r>
              <a:rPr lang="es-ES_tradnl" sz="2400" dirty="0">
                <a:solidFill>
                  <a:schemeClr val="tx1"/>
                </a:solidFill>
              </a:rPr>
              <a:t>Yo no, pero Nadia sí. </a:t>
            </a:r>
            <a:r>
              <a:rPr lang="es-ES_tradnl" sz="2400" b="1" dirty="0">
                <a:solidFill>
                  <a:schemeClr val="tx1"/>
                </a:solidFill>
              </a:rPr>
              <a:t>[</a:t>
            </a:r>
            <a:r>
              <a:rPr lang="es-ES_tradnl" sz="2400" b="1" i="1" dirty="0">
                <a:solidFill>
                  <a:schemeClr val="tx1"/>
                </a:solidFill>
              </a:rPr>
              <a:t>She travelled] </a:t>
            </a:r>
            <a:r>
              <a:rPr lang="es-ES_tradnl" sz="2400" dirty="0">
                <a:solidFill>
                  <a:schemeClr val="tx1"/>
                </a:solidFill>
              </a:rPr>
              <a:t>a Inglaterra para visitar a un primo mientras que </a:t>
            </a:r>
            <a:r>
              <a:rPr lang="es-ES_tradnl" sz="2400" b="1" i="1" dirty="0">
                <a:solidFill>
                  <a:schemeClr val="tx1"/>
                </a:solidFill>
              </a:rPr>
              <a:t>[I spent]  </a:t>
            </a:r>
            <a:r>
              <a:rPr lang="es-ES_tradnl" sz="2400" dirty="0">
                <a:solidFill>
                  <a:schemeClr val="tx1"/>
                </a:solidFill>
              </a:rPr>
              <a:t>las vacaciones aquí en San Sebastián en la playa de La Concha. ¿</a:t>
            </a:r>
            <a:r>
              <a:rPr lang="es-ES_tradnl" sz="2400" b="1" i="1" dirty="0">
                <a:solidFill>
                  <a:schemeClr val="tx1"/>
                </a:solidFill>
              </a:rPr>
              <a:t>[Did you meet up] </a:t>
            </a:r>
            <a:r>
              <a:rPr lang="es-ES_tradnl" sz="2400" dirty="0">
                <a:solidFill>
                  <a:schemeClr val="tx1"/>
                </a:solidFill>
              </a:rPr>
              <a:t>con otros amigos?</a:t>
            </a:r>
          </a:p>
          <a:p>
            <a:pPr>
              <a:lnSpc>
                <a:spcPct val="120000"/>
              </a:lnSpc>
            </a:pPr>
            <a:r>
              <a:rPr lang="es-ES_tradnl" sz="2400" b="1" dirty="0">
                <a:solidFill>
                  <a:schemeClr val="tx1"/>
                </a:solidFill>
              </a:rPr>
              <a:t>D: </a:t>
            </a:r>
            <a:r>
              <a:rPr lang="es-ES_tradnl" sz="2400" dirty="0">
                <a:solidFill>
                  <a:schemeClr val="tx1"/>
                </a:solidFill>
              </a:rPr>
              <a:t>¡Sí, pero sin Lucía! </a:t>
            </a:r>
            <a:r>
              <a:rPr lang="es-ES_tradnl" sz="2400" b="1" i="1" dirty="0">
                <a:solidFill>
                  <a:schemeClr val="tx1"/>
                </a:solidFill>
              </a:rPr>
              <a:t>[She walked] </a:t>
            </a:r>
            <a:r>
              <a:rPr lang="es-ES_tradnl" sz="2400" dirty="0">
                <a:solidFill>
                  <a:schemeClr val="tx1"/>
                </a:solidFill>
              </a:rPr>
              <a:t>en las montañas cerca de la frontera con Francia para ver las vistas preciosas. </a:t>
            </a:r>
            <a:r>
              <a:rPr lang="es-ES_tradnl" sz="2400" b="1" i="1" dirty="0">
                <a:solidFill>
                  <a:schemeClr val="tx1"/>
                </a:solidFill>
              </a:rPr>
              <a:t>[I participated] </a:t>
            </a:r>
            <a:r>
              <a:rPr lang="es-ES_tradnl" sz="2400" dirty="0">
                <a:solidFill>
                  <a:schemeClr val="tx1"/>
                </a:solidFill>
              </a:rPr>
              <a:t>en un festival de música en Vitoria con Pablo y Alba.</a:t>
            </a:r>
          </a:p>
          <a:p>
            <a:pPr>
              <a:lnSpc>
                <a:spcPct val="120000"/>
              </a:lnSpc>
            </a:pPr>
            <a:r>
              <a:rPr lang="es-ES_tradnl" sz="2400" b="1" dirty="0">
                <a:solidFill>
                  <a:schemeClr val="tx1"/>
                </a:solidFill>
              </a:rPr>
              <a:t>H: </a:t>
            </a:r>
            <a:r>
              <a:rPr lang="es-ES_tradnl" sz="2400" dirty="0">
                <a:solidFill>
                  <a:schemeClr val="tx1"/>
                </a:solidFill>
              </a:rPr>
              <a:t>¿De verdad? ¿</a:t>
            </a:r>
            <a:r>
              <a:rPr lang="es-ES_tradnl" sz="2400" b="1" i="1" dirty="0">
                <a:solidFill>
                  <a:schemeClr val="tx1"/>
                </a:solidFill>
              </a:rPr>
              <a:t>[Did you sing] </a:t>
            </a:r>
            <a:r>
              <a:rPr lang="es-ES_tradnl" sz="2400" dirty="0">
                <a:solidFill>
                  <a:schemeClr val="tx1"/>
                </a:solidFill>
              </a:rPr>
              <a:t>en el festival?</a:t>
            </a:r>
          </a:p>
          <a:p>
            <a:pPr>
              <a:lnSpc>
                <a:spcPct val="120000"/>
              </a:lnSpc>
            </a:pPr>
            <a:r>
              <a:rPr lang="es-ES_tradnl" sz="2400" b="1" dirty="0">
                <a:solidFill>
                  <a:schemeClr val="tx1"/>
                </a:solidFill>
              </a:rPr>
              <a:t>D: </a:t>
            </a:r>
            <a:r>
              <a:rPr lang="es-ES_tradnl" sz="2400" dirty="0">
                <a:solidFill>
                  <a:schemeClr val="tx1"/>
                </a:solidFill>
              </a:rPr>
              <a:t>Ja, ja, ja. No, solo fui para escuchar a unos grupos, pero tuve suerte porque gané</a:t>
            </a:r>
            <a:r>
              <a:rPr lang="es-ES_tradnl" sz="2400" b="1" dirty="0">
                <a:solidFill>
                  <a:schemeClr val="tx1"/>
                </a:solidFill>
              </a:rPr>
              <a:t> </a:t>
            </a:r>
            <a:r>
              <a:rPr lang="es-ES_tradnl" sz="2400" dirty="0">
                <a:solidFill>
                  <a:schemeClr val="tx1"/>
                </a:solidFill>
              </a:rPr>
              <a:t>un premio en el festival.</a:t>
            </a:r>
            <a:r>
              <a:rPr lang="es-GB" sz="2400" dirty="0">
                <a:solidFill>
                  <a:schemeClr val="tx1"/>
                </a:solidFill>
              </a:rPr>
              <a:t> </a:t>
            </a:r>
            <a:r>
              <a:rPr lang="es-ES_tradnl" sz="2400" dirty="0">
                <a:solidFill>
                  <a:schemeClr val="tx1"/>
                </a:solidFill>
              </a:rPr>
              <a:t>En cambio Lucía no pasó un buen día. ¡</a:t>
            </a:r>
            <a:r>
              <a:rPr lang="es-ES_tradnl" sz="2400" b="1" i="1" dirty="0">
                <a:solidFill>
                  <a:schemeClr val="tx1"/>
                </a:solidFill>
              </a:rPr>
              <a:t>[She cried]</a:t>
            </a:r>
            <a:r>
              <a:rPr lang="es-ES_tradnl" sz="2400" dirty="0">
                <a:solidFill>
                  <a:schemeClr val="tx1"/>
                </a:solidFill>
              </a:rPr>
              <a:t> porque olvidó la cámara!</a:t>
            </a:r>
            <a:endParaRPr lang="es-GB" sz="2400" dirty="0">
              <a:solidFill>
                <a:schemeClr val="tx1"/>
              </a:solidFill>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415191" y="188855"/>
            <a:ext cx="1532133" cy="390705"/>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A4DCBE55-A09F-4114-9B2F-1C0BB552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315" y="1019367"/>
            <a:ext cx="1529974" cy="1147481"/>
          </a:xfrm>
          <a:prstGeom prst="rect">
            <a:avLst/>
          </a:prstGeom>
        </p:spPr>
      </p:pic>
      <p:pic>
        <p:nvPicPr>
          <p:cNvPr id="10" name="Picture 9">
            <a:extLst>
              <a:ext uri="{FF2B5EF4-FFF2-40B4-BE49-F238E27FC236}">
                <a16:creationId xmlns:a16="http://schemas.microsoft.com/office/drawing/2014/main" id="{354D1074-66D2-422F-9886-26789E3BA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49" y="2606655"/>
            <a:ext cx="2602782" cy="1464065"/>
          </a:xfrm>
          <a:prstGeom prst="rect">
            <a:avLst/>
          </a:prstGeom>
        </p:spPr>
      </p:pic>
      <p:pic>
        <p:nvPicPr>
          <p:cNvPr id="11" name="Picture 10">
            <a:extLst>
              <a:ext uri="{FF2B5EF4-FFF2-40B4-BE49-F238E27FC236}">
                <a16:creationId xmlns:a16="http://schemas.microsoft.com/office/drawing/2014/main" id="{01EA45E8-BF06-4671-AAF2-6D0F7D0A0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91" y="4640822"/>
            <a:ext cx="1530098" cy="1236085"/>
          </a:xfrm>
          <a:prstGeom prst="rect">
            <a:avLst/>
          </a:prstGeom>
        </p:spPr>
      </p:pic>
      <p:sp>
        <p:nvSpPr>
          <p:cNvPr id="5" name="Rectangle 4">
            <a:extLst>
              <a:ext uri="{FF2B5EF4-FFF2-40B4-BE49-F238E27FC236}">
                <a16:creationId xmlns:a16="http://schemas.microsoft.com/office/drawing/2014/main" id="{4BD69F81-38C1-4FD8-8901-C01021CBDBC8}"/>
              </a:ext>
            </a:extLst>
          </p:cNvPr>
          <p:cNvSpPr/>
          <p:nvPr/>
        </p:nvSpPr>
        <p:spPr>
          <a:xfrm>
            <a:off x="2696126" y="1062890"/>
            <a:ext cx="2219005" cy="35685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Tú viajaste</a:t>
            </a:r>
            <a:endParaRPr lang="en-GB" sz="2400" b="1" dirty="0">
              <a:solidFill>
                <a:schemeClr val="tx1"/>
              </a:solidFill>
            </a:endParaRPr>
          </a:p>
        </p:txBody>
      </p:sp>
      <p:sp>
        <p:nvSpPr>
          <p:cNvPr id="14" name="Rectangle 13">
            <a:extLst>
              <a:ext uri="{FF2B5EF4-FFF2-40B4-BE49-F238E27FC236}">
                <a16:creationId xmlns:a16="http://schemas.microsoft.com/office/drawing/2014/main" id="{44529ACA-5B03-4B95-84F4-18026FF538B7}"/>
              </a:ext>
            </a:extLst>
          </p:cNvPr>
          <p:cNvSpPr/>
          <p:nvPr/>
        </p:nvSpPr>
        <p:spPr>
          <a:xfrm>
            <a:off x="3854681" y="1484666"/>
            <a:ext cx="2120900" cy="39723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Ella </a:t>
            </a:r>
            <a:r>
              <a:rPr lang="en-GB" sz="2400" b="1" dirty="0" err="1">
                <a:solidFill>
                  <a:schemeClr val="tx1"/>
                </a:solidFill>
              </a:rPr>
              <a:t>viajó</a:t>
            </a:r>
            <a:endParaRPr lang="en-GB" sz="2400" b="1" dirty="0">
              <a:solidFill>
                <a:schemeClr val="tx1"/>
              </a:solidFill>
            </a:endParaRPr>
          </a:p>
        </p:txBody>
      </p:sp>
      <p:sp>
        <p:nvSpPr>
          <p:cNvPr id="16" name="Rectangle 15">
            <a:extLst>
              <a:ext uri="{FF2B5EF4-FFF2-40B4-BE49-F238E27FC236}">
                <a16:creationId xmlns:a16="http://schemas.microsoft.com/office/drawing/2014/main" id="{E2BCD031-A5C0-48F5-8BF4-B0FD547F5EC4}"/>
              </a:ext>
            </a:extLst>
          </p:cNvPr>
          <p:cNvSpPr/>
          <p:nvPr/>
        </p:nvSpPr>
        <p:spPr>
          <a:xfrm>
            <a:off x="3657600" y="1933191"/>
            <a:ext cx="1384300" cy="4099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tx1"/>
                </a:solidFill>
              </a:rPr>
              <a:t>yo pasé</a:t>
            </a:r>
            <a:endParaRPr lang="en-GB" sz="2400" b="1" dirty="0">
              <a:solidFill>
                <a:schemeClr val="tx1"/>
              </a:solidFill>
            </a:endParaRPr>
          </a:p>
        </p:txBody>
      </p:sp>
      <p:sp>
        <p:nvSpPr>
          <p:cNvPr id="18" name="Rectangle 17">
            <a:extLst>
              <a:ext uri="{FF2B5EF4-FFF2-40B4-BE49-F238E27FC236}">
                <a16:creationId xmlns:a16="http://schemas.microsoft.com/office/drawing/2014/main" id="{C522937A-D356-412D-9705-8A1EA971B108}"/>
              </a:ext>
            </a:extLst>
          </p:cNvPr>
          <p:cNvSpPr/>
          <p:nvPr/>
        </p:nvSpPr>
        <p:spPr>
          <a:xfrm>
            <a:off x="7620779" y="3641129"/>
            <a:ext cx="2258069" cy="42959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Yo participé</a:t>
            </a:r>
            <a:endParaRPr lang="en-GB" sz="2400" b="1" dirty="0">
              <a:solidFill>
                <a:schemeClr val="tx1"/>
              </a:solidFill>
            </a:endParaRPr>
          </a:p>
        </p:txBody>
      </p:sp>
      <p:sp>
        <p:nvSpPr>
          <p:cNvPr id="19" name="Rectangle 18">
            <a:extLst>
              <a:ext uri="{FF2B5EF4-FFF2-40B4-BE49-F238E27FC236}">
                <a16:creationId xmlns:a16="http://schemas.microsoft.com/office/drawing/2014/main" id="{29118AB1-C029-4A4F-8AC9-C047AA4584B2}"/>
              </a:ext>
            </a:extLst>
          </p:cNvPr>
          <p:cNvSpPr/>
          <p:nvPr/>
        </p:nvSpPr>
        <p:spPr>
          <a:xfrm>
            <a:off x="6099554" y="2343151"/>
            <a:ext cx="2650259" cy="42959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Tú </a:t>
            </a:r>
            <a:r>
              <a:rPr lang="en-GB" sz="2400" b="1" dirty="0" err="1">
                <a:solidFill>
                  <a:schemeClr val="tx1"/>
                </a:solidFill>
              </a:rPr>
              <a:t>quedaste</a:t>
            </a:r>
            <a:endParaRPr lang="en-GB" sz="2400" b="1" dirty="0">
              <a:solidFill>
                <a:schemeClr val="tx1"/>
              </a:solidFill>
            </a:endParaRPr>
          </a:p>
        </p:txBody>
      </p:sp>
      <p:sp>
        <p:nvSpPr>
          <p:cNvPr id="20" name="Rectangle 19">
            <a:extLst>
              <a:ext uri="{FF2B5EF4-FFF2-40B4-BE49-F238E27FC236}">
                <a16:creationId xmlns:a16="http://schemas.microsoft.com/office/drawing/2014/main" id="{9BEF6D97-DB39-45A9-ACBF-69F006ECA74C}"/>
              </a:ext>
            </a:extLst>
          </p:cNvPr>
          <p:cNvSpPr/>
          <p:nvPr/>
        </p:nvSpPr>
        <p:spPr>
          <a:xfrm>
            <a:off x="3335111" y="3206780"/>
            <a:ext cx="1976029" cy="43689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tx1"/>
                </a:solidFill>
              </a:rPr>
              <a:t>Ella caminó</a:t>
            </a:r>
            <a:endParaRPr lang="en-GB" sz="2400" b="1" dirty="0">
              <a:solidFill>
                <a:schemeClr val="tx1"/>
              </a:solidFill>
            </a:endParaRPr>
          </a:p>
        </p:txBody>
      </p:sp>
      <p:sp>
        <p:nvSpPr>
          <p:cNvPr id="23" name="Rectangle 22">
            <a:extLst>
              <a:ext uri="{FF2B5EF4-FFF2-40B4-BE49-F238E27FC236}">
                <a16:creationId xmlns:a16="http://schemas.microsoft.com/office/drawing/2014/main" id="{8299EB55-837C-458D-97F3-D76B2B8F97E0}"/>
              </a:ext>
            </a:extLst>
          </p:cNvPr>
          <p:cNvSpPr/>
          <p:nvPr/>
        </p:nvSpPr>
        <p:spPr>
          <a:xfrm>
            <a:off x="2908766" y="4560874"/>
            <a:ext cx="2006365" cy="35685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Tú </a:t>
            </a:r>
            <a:r>
              <a:rPr lang="en-GB" sz="2400" b="1" dirty="0" err="1">
                <a:solidFill>
                  <a:schemeClr val="tx1"/>
                </a:solidFill>
              </a:rPr>
              <a:t>cantaste</a:t>
            </a:r>
            <a:endParaRPr lang="en-GB" sz="2400" b="1" dirty="0">
              <a:solidFill>
                <a:schemeClr val="tx1"/>
              </a:solidFill>
            </a:endParaRPr>
          </a:p>
        </p:txBody>
      </p:sp>
      <p:sp>
        <p:nvSpPr>
          <p:cNvPr id="24" name="Rectangle 23">
            <a:extLst>
              <a:ext uri="{FF2B5EF4-FFF2-40B4-BE49-F238E27FC236}">
                <a16:creationId xmlns:a16="http://schemas.microsoft.com/office/drawing/2014/main" id="{0D6B86A7-3CC3-4836-89A1-BE4FE28F5A5E}"/>
              </a:ext>
            </a:extLst>
          </p:cNvPr>
          <p:cNvSpPr/>
          <p:nvPr/>
        </p:nvSpPr>
        <p:spPr>
          <a:xfrm>
            <a:off x="3188200" y="5870061"/>
            <a:ext cx="1631994" cy="39131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Ella </a:t>
            </a:r>
            <a:r>
              <a:rPr lang="en-GB" sz="2400" b="1" dirty="0" err="1">
                <a:solidFill>
                  <a:schemeClr val="tx1"/>
                </a:solidFill>
              </a:rPr>
              <a:t>lloró</a:t>
            </a:r>
            <a:endParaRPr lang="en-GB" sz="2400" b="1" dirty="0">
              <a:solidFill>
                <a:schemeClr val="tx1"/>
              </a:solidFill>
            </a:endParaRPr>
          </a:p>
        </p:txBody>
      </p:sp>
      <p:sp>
        <p:nvSpPr>
          <p:cNvPr id="22" name="TextBox 21">
            <a:extLst>
              <a:ext uri="{FF2B5EF4-FFF2-40B4-BE49-F238E27FC236}">
                <a16:creationId xmlns:a16="http://schemas.microsoft.com/office/drawing/2014/main" id="{DCCA2AD8-BCE3-4FE3-81DF-AB5B0AE03B9D}"/>
              </a:ext>
            </a:extLst>
          </p:cNvPr>
          <p:cNvSpPr txBox="1"/>
          <p:nvPr/>
        </p:nvSpPr>
        <p:spPr>
          <a:xfrm>
            <a:off x="2162174" y="153863"/>
            <a:ext cx="7939767" cy="769441"/>
          </a:xfrm>
          <a:prstGeom prst="rect">
            <a:avLst/>
          </a:prstGeom>
          <a:noFill/>
        </p:spPr>
        <p:txBody>
          <a:bodyPr wrap="square">
            <a:spAutoFit/>
          </a:bodyPr>
          <a:lstStyle/>
          <a:p>
            <a:r>
              <a:rPr lang="es-ES" sz="2200" dirty="0"/>
              <a:t>Lee el texto con tu compañero/a de clase.  </a:t>
            </a:r>
            <a:br>
              <a:rPr lang="es-ES" sz="2200" dirty="0"/>
            </a:br>
            <a:r>
              <a:rPr lang="es-ES" sz="2200" dirty="0"/>
              <a:t>Traduce los verbos y los pronombres al español.</a:t>
            </a:r>
            <a:endParaRPr lang="en-GB" sz="2200" dirty="0"/>
          </a:p>
        </p:txBody>
      </p:sp>
      <p:sp>
        <p:nvSpPr>
          <p:cNvPr id="25" name="Rectangle 24">
            <a:extLst>
              <a:ext uri="{FF2B5EF4-FFF2-40B4-BE49-F238E27FC236}">
                <a16:creationId xmlns:a16="http://schemas.microsoft.com/office/drawing/2014/main" id="{17B1966C-2D57-4480-97BD-0396AD7C2E4D}"/>
              </a:ext>
            </a:extLst>
          </p:cNvPr>
          <p:cNvSpPr/>
          <p:nvPr/>
        </p:nvSpPr>
        <p:spPr>
          <a:xfrm>
            <a:off x="1400007" y="6399269"/>
            <a:ext cx="3340440" cy="400110"/>
          </a:xfrm>
          <a:prstGeom prst="rect">
            <a:avLst/>
          </a:prstGeom>
        </p:spPr>
        <p:txBody>
          <a:bodyPr wrap="square">
            <a:spAutoFit/>
          </a:bodyPr>
          <a:lstStyle/>
          <a:p>
            <a:r>
              <a:rPr lang="es-ES_tradnl" sz="2000" dirty="0">
                <a:solidFill>
                  <a:schemeClr val="bg1"/>
                </a:solidFill>
              </a:rPr>
              <a:t>*tuve suerte – I was lucky</a:t>
            </a:r>
          </a:p>
        </p:txBody>
      </p:sp>
    </p:spTree>
    <p:extLst>
      <p:ext uri="{BB962C8B-B14F-4D97-AF65-F5344CB8AC3E}">
        <p14:creationId xmlns:p14="http://schemas.microsoft.com/office/powerpoint/2010/main" val="3059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8" grpId="0" animBg="1"/>
      <p:bldP spid="19" grpId="0" animBg="1"/>
      <p:bldP spid="20"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23832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Vocabulary on Quizlet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4352822"/>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3431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0" y="85389"/>
            <a:ext cx="3751103" cy="775746"/>
          </a:xfrm>
        </p:spPr>
        <p:txBody>
          <a:bodyPr>
            <a:normAutofit/>
          </a:bodyPr>
          <a:lstStyle/>
          <a:p>
            <a:r>
              <a:rPr lang="en-GB" sz="2000" b="1" dirty="0">
                <a:solidFill>
                  <a:schemeClr val="bg1"/>
                </a:solidFill>
              </a:rPr>
              <a:t>Diego </a:t>
            </a:r>
            <a:r>
              <a:rPr lang="en-GB" sz="2000" b="1" dirty="0" err="1">
                <a:solidFill>
                  <a:schemeClr val="bg1"/>
                </a:solidFill>
              </a:rPr>
              <a:t>habla</a:t>
            </a:r>
            <a:r>
              <a:rPr lang="en-GB" sz="2000" b="1" dirty="0">
                <a:solidFill>
                  <a:schemeClr val="bg1"/>
                </a:solidFill>
              </a:rPr>
              <a:t> con Ana </a:t>
            </a:r>
            <a:r>
              <a:rPr lang="en-GB" sz="2000" b="1" dirty="0" err="1">
                <a:solidFill>
                  <a:schemeClr val="bg1"/>
                </a:solidFill>
              </a:rPr>
              <a:t>sobre</a:t>
            </a:r>
            <a:r>
              <a:rPr lang="en-GB" sz="2000" b="1" dirty="0">
                <a:solidFill>
                  <a:schemeClr val="bg1"/>
                </a:solidFill>
              </a:rPr>
              <a:t> las </a:t>
            </a:r>
            <a:r>
              <a:rPr lang="en-GB" sz="2000" b="1" dirty="0" err="1">
                <a:solidFill>
                  <a:schemeClr val="bg1"/>
                </a:solidFill>
              </a:rPr>
              <a:t>vacaciones</a:t>
            </a:r>
            <a:endParaRPr lang="es-GB" sz="2000" b="1" dirty="0">
              <a:solidFill>
                <a:schemeClr val="bg1"/>
              </a:solidFill>
            </a:endParaRPr>
          </a:p>
        </p:txBody>
      </p:sp>
      <p:sp>
        <p:nvSpPr>
          <p:cNvPr id="7" name="TextBox 4">
            <a:extLst>
              <a:ext uri="{FF2B5EF4-FFF2-40B4-BE49-F238E27FC236}">
                <a16:creationId xmlns:a16="http://schemas.microsoft.com/office/drawing/2014/main" id="{15B1B292-4875-AB45-A386-60E93AE40116}"/>
              </a:ext>
            </a:extLst>
          </p:cNvPr>
          <p:cNvSpPr txBox="1"/>
          <p:nvPr/>
        </p:nvSpPr>
        <p:spPr>
          <a:xfrm>
            <a:off x="26674" y="894056"/>
            <a:ext cx="110551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200" b="1" i="0" u="none" strike="noStrike" kern="1200" cap="none" spc="0" normalizeH="0" baseline="0" noProof="0" dirty="0">
                <a:ln>
                  <a:noFill/>
                </a:ln>
                <a:effectLst/>
                <a:uLnTx/>
                <a:uFillTx/>
                <a:latin typeface="Century Gothic" panose="020B0502020202020204" pitchFamily="34" charset="0"/>
                <a:ea typeface="+mn-ea"/>
                <a:cs typeface="+mn-cs"/>
              </a:rPr>
              <a:t>Diego tiene unas ideas para actividades en las vacaciones.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200" b="1" i="0" u="none" strike="noStrike" kern="1200" cap="none" spc="0" normalizeH="0" baseline="0" noProof="0" dirty="0">
                <a:ln>
                  <a:noFill/>
                </a:ln>
                <a:effectLst/>
                <a:uLnTx/>
                <a:uFillTx/>
                <a:latin typeface="Century Gothic" panose="020B0502020202020204" pitchFamily="34" charset="0"/>
                <a:ea typeface="+mn-ea"/>
                <a:cs typeface="+mn-cs"/>
              </a:rPr>
              <a:t>Escribe las palabras en español en la frase correcta. </a:t>
            </a:r>
          </a:p>
        </p:txBody>
      </p:sp>
      <p:sp>
        <p:nvSpPr>
          <p:cNvPr id="9" name="CuadroTexto 8">
            <a:extLst>
              <a:ext uri="{FF2B5EF4-FFF2-40B4-BE49-F238E27FC236}">
                <a16:creationId xmlns:a16="http://schemas.microsoft.com/office/drawing/2014/main" id="{F3209019-2C28-4D4E-A1F5-31F014639766}"/>
              </a:ext>
            </a:extLst>
          </p:cNvPr>
          <p:cNvSpPr txBox="1"/>
          <p:nvPr/>
        </p:nvSpPr>
        <p:spPr>
          <a:xfrm>
            <a:off x="248380" y="1798965"/>
            <a:ext cx="8353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1. </a:t>
            </a:r>
            <a:r>
              <a:rPr kumimoji="0" lang="en-GB" sz="2400" b="0" i="0" u="none" strike="noStrike" kern="1200" cap="none" spc="0" normalizeH="0" baseline="0" noProof="0" dirty="0">
                <a:ln>
                  <a:noFill/>
                </a:ln>
                <a:effectLst/>
                <a:uLnTx/>
                <a:uFillTx/>
                <a:latin typeface="Century Gothic" panose="020F0302020204030204"/>
                <a:ea typeface="+mn-ea"/>
                <a:cs typeface="+mn-cs"/>
              </a:rPr>
              <a:t>Este </a:t>
            </a:r>
            <a:r>
              <a:rPr kumimoji="0" lang="en-GB" sz="2400" b="0" i="0" u="none" strike="noStrike" kern="1200" cap="none" spc="0" normalizeH="0" baseline="0" noProof="0" dirty="0" err="1">
                <a:ln>
                  <a:noFill/>
                </a:ln>
                <a:effectLst/>
                <a:uLnTx/>
                <a:uFillTx/>
                <a:latin typeface="Century Gothic" panose="020F0302020204030204"/>
                <a:ea typeface="+mn-ea"/>
                <a:cs typeface="+mn-cs"/>
              </a:rPr>
              <a:t>edificio</a:t>
            </a:r>
            <a:r>
              <a:rPr kumimoji="0" lang="en-GB" sz="2400" b="0" i="0" u="none" strike="noStrike" kern="1200" cap="none" spc="0" normalizeH="0" baseline="0" noProof="0" dirty="0">
                <a:ln>
                  <a:noFill/>
                </a:ln>
                <a:effectLst/>
                <a:uLnTx/>
                <a:uFillTx/>
                <a:latin typeface="Century Gothic" panose="020F0302020204030204"/>
                <a:ea typeface="+mn-ea"/>
                <a:cs typeface="+mn-cs"/>
              </a:rPr>
              <a:t> es </a:t>
            </a:r>
            <a:r>
              <a:rPr kumimoji="0" lang="en-GB" sz="2400" b="0" i="0" u="none" strike="noStrike" kern="1200" cap="none" spc="0" normalizeH="0" baseline="0" noProof="0" dirty="0" err="1">
                <a:ln>
                  <a:noFill/>
                </a:ln>
                <a:effectLst/>
                <a:uLnTx/>
                <a:uFillTx/>
                <a:latin typeface="Century Gothic" panose="020F0302020204030204"/>
                <a:ea typeface="+mn-ea"/>
                <a:cs typeface="+mn-cs"/>
              </a:rPr>
              <a:t>muy</a:t>
            </a:r>
            <a:r>
              <a:rPr kumimoji="0" lang="en-GB" sz="2400" b="0" i="0" u="none" strike="noStrike" kern="1200" cap="none" spc="0" normalizeH="0" baseline="0" noProof="0" dirty="0">
                <a:ln>
                  <a:noFill/>
                </a:ln>
                <a:effectLst/>
                <a:uLnTx/>
                <a:uFillTx/>
                <a:latin typeface="Century Gothic" panose="020F0302020204030204"/>
                <a:ea typeface="+mn-ea"/>
                <a:cs typeface="+mn-cs"/>
              </a:rPr>
              <a:t> __________</a:t>
            </a:r>
            <a:r>
              <a:rPr kumimoji="0" lang="es-GB" sz="2400" b="0" i="0" u="none" strike="noStrike" kern="1200" cap="none" spc="0" normalizeH="0" baseline="0" noProof="0" dirty="0">
                <a:ln>
                  <a:noFill/>
                </a:ln>
                <a:effectLst/>
                <a:uLnTx/>
                <a:uFillTx/>
                <a:latin typeface="Century Gothic" panose="020F0302020204030204"/>
                <a:ea typeface="+mn-ea"/>
                <a:cs typeface="+mn-cs"/>
              </a:rPr>
              <a:t>.</a:t>
            </a:r>
            <a:r>
              <a:rPr kumimoji="0" lang="en-GB" sz="2400" b="0" i="0" u="none" strike="noStrike" kern="1200" cap="none" spc="0" normalizeH="0" baseline="0" noProof="0" dirty="0">
                <a:ln>
                  <a:noFill/>
                </a:ln>
                <a:effectLst/>
                <a:uLnTx/>
                <a:uFillTx/>
                <a:latin typeface="Century Gothic" panose="020F0302020204030204"/>
                <a:ea typeface="+mn-ea"/>
                <a:cs typeface="+mn-cs"/>
              </a:rPr>
              <a:t> Parece </a:t>
            </a:r>
            <a:r>
              <a:rPr kumimoji="0" lang="en-GB" sz="2400" b="0" i="0" u="none" strike="noStrike" kern="1200" cap="none" spc="0" normalizeH="0" baseline="0" noProof="0" dirty="0" err="1">
                <a:ln>
                  <a:noFill/>
                </a:ln>
                <a:effectLst/>
                <a:uLnTx/>
                <a:uFillTx/>
                <a:latin typeface="Century Gothic" panose="020F0302020204030204"/>
                <a:ea typeface="+mn-ea"/>
                <a:cs typeface="+mn-cs"/>
              </a:rPr>
              <a:t>interesante</a:t>
            </a: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 </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1" name="CuadroTexto 70">
            <a:extLst>
              <a:ext uri="{FF2B5EF4-FFF2-40B4-BE49-F238E27FC236}">
                <a16:creationId xmlns:a16="http://schemas.microsoft.com/office/drawing/2014/main" id="{8588FF67-70A5-434D-8D11-485217E93D93}"/>
              </a:ext>
            </a:extLst>
          </p:cNvPr>
          <p:cNvSpPr txBox="1"/>
          <p:nvPr/>
        </p:nvSpPr>
        <p:spPr>
          <a:xfrm>
            <a:off x="248381" y="2360896"/>
            <a:ext cx="7005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2. El </a:t>
            </a:r>
            <a:r>
              <a:rPr kumimoji="0" lang="en-GB" sz="2400" b="0" i="0" u="none" strike="noStrike" kern="1200" cap="none" spc="0" normalizeH="0" baseline="0" noProof="0" dirty="0" err="1">
                <a:ln>
                  <a:noFill/>
                </a:ln>
                <a:effectLst/>
                <a:uLnTx/>
                <a:uFillTx/>
                <a:latin typeface="Century Gothic" panose="020F0302020204030204"/>
                <a:ea typeface="+mn-ea"/>
                <a:cs typeface="+mn-cs"/>
              </a:rPr>
              <a:t>museo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está</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el </a:t>
            </a:r>
            <a:r>
              <a:rPr kumimoji="0" lang="en-GB" sz="2400" b="0" i="0" u="none" strike="noStrike" kern="1200" cap="none" spc="0" normalizeH="0" baseline="0" noProof="0" dirty="0" err="1">
                <a:ln>
                  <a:noFill/>
                </a:ln>
                <a:effectLst/>
                <a:uLnTx/>
                <a:uFillTx/>
                <a:latin typeface="Century Gothic" panose="020F0302020204030204"/>
                <a:ea typeface="+mn-ea"/>
                <a:cs typeface="+mn-cs"/>
              </a:rPr>
              <a:t>centro</a:t>
            </a:r>
            <a:r>
              <a:rPr kumimoji="0" lang="en-GB" sz="2400" b="0" i="0" u="none" strike="noStrike" kern="1200" cap="none" spc="0" normalizeH="0" baseline="0" noProof="0" dirty="0">
                <a:ln>
                  <a:noFill/>
                </a:ln>
                <a:effectLst/>
                <a:uLnTx/>
                <a:uFillTx/>
                <a:latin typeface="Century Gothic" panose="020F0302020204030204"/>
                <a:ea typeface="+mn-ea"/>
                <a:cs typeface="+mn-cs"/>
              </a:rPr>
              <a:t> de </a:t>
            </a:r>
            <a:r>
              <a:rPr kumimoji="0" lang="en-GB" sz="2400" b="0" i="0" u="none" strike="noStrike" kern="1200" cap="none" spc="0" normalizeH="0" baseline="0" noProof="0">
                <a:ln>
                  <a:noFill/>
                </a:ln>
                <a:effectLst/>
                <a:uLnTx/>
                <a:uFillTx/>
                <a:latin typeface="Century Gothic" panose="020F0302020204030204"/>
                <a:ea typeface="+mn-ea"/>
                <a:cs typeface="+mn-cs"/>
              </a:rPr>
              <a:t>la </a:t>
            </a:r>
            <a:r>
              <a:rPr kumimoji="0" lang="es-GB" sz="2400" b="0" i="0" u="none" strike="noStrike" kern="1200" cap="none" spc="0" normalizeH="0" baseline="0" noProof="0">
                <a:ln>
                  <a:noFill/>
                </a:ln>
                <a:effectLst/>
                <a:uLnTx/>
                <a:uFillTx/>
                <a:latin typeface="Century Gothic" panose="020F0302020204030204"/>
                <a:ea typeface="+mn-ea"/>
                <a:cs typeface="+mn-cs"/>
              </a:rPr>
              <a:t>_________.</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2" name="CuadroTexto 71">
            <a:extLst>
              <a:ext uri="{FF2B5EF4-FFF2-40B4-BE49-F238E27FC236}">
                <a16:creationId xmlns:a16="http://schemas.microsoft.com/office/drawing/2014/main" id="{6321C423-7E9A-E048-8D65-64E44045BFA4}"/>
              </a:ext>
            </a:extLst>
          </p:cNvPr>
          <p:cNvSpPr txBox="1"/>
          <p:nvPr/>
        </p:nvSpPr>
        <p:spPr>
          <a:xfrm>
            <a:off x="248381" y="2922827"/>
            <a:ext cx="69397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3</a:t>
            </a:r>
            <a:r>
              <a:rPr kumimoji="0" lang="es-GB" sz="2400" b="0" i="0" u="none" strike="noStrike" kern="1200" cap="none" spc="0" normalizeH="0" baseline="0" noProof="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Primero ¡necesito ____________ </a:t>
            </a:r>
            <a:r>
              <a:rPr kumimoji="0" lang="en-GB" sz="2400" b="0" i="0" u="none" strike="noStrike" kern="1200" cap="none" spc="0" normalizeH="0" baseline="0" noProof="0" dirty="0">
                <a:ln>
                  <a:noFill/>
                </a:ln>
                <a:effectLst/>
                <a:uLnTx/>
                <a:uFillTx/>
                <a:latin typeface="Century Gothic" panose="020F0302020204030204"/>
                <a:ea typeface="+mn-ea"/>
                <a:cs typeface="+mn-cs"/>
              </a:rPr>
              <a:t>mi </a:t>
            </a:r>
            <a:r>
              <a:rPr kumimoji="0" lang="en-GB" sz="2400" b="0" i="0" u="none" strike="noStrike" kern="1200" cap="none" spc="0" normalizeH="0" baseline="0" noProof="0" err="1">
                <a:ln>
                  <a:noFill/>
                </a:ln>
                <a:effectLst/>
                <a:uLnTx/>
                <a:uFillTx/>
                <a:latin typeface="Century Gothic" panose="020F0302020204030204"/>
                <a:ea typeface="+mn-ea"/>
                <a:cs typeface="+mn-cs"/>
              </a:rPr>
              <a:t>cámara</a:t>
            </a:r>
            <a:r>
              <a:rPr kumimoji="0" lang="en-GB" sz="2400" b="0" i="0" u="none" strike="noStrike" kern="1200" cap="none" spc="0" normalizeH="0" baseline="0" noProof="0">
                <a:ln>
                  <a:noFill/>
                </a:ln>
                <a:effectLst/>
                <a:uLnTx/>
                <a:uFillTx/>
                <a:latin typeface="Century Gothic" panose="020F0302020204030204"/>
                <a:ea typeface="+mn-ea"/>
                <a:cs typeface="+mn-cs"/>
              </a:rPr>
              <a:t>!</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3" name="CuadroTexto 72">
            <a:extLst>
              <a:ext uri="{FF2B5EF4-FFF2-40B4-BE49-F238E27FC236}">
                <a16:creationId xmlns:a16="http://schemas.microsoft.com/office/drawing/2014/main" id="{0D7C41E0-D690-3F40-8E8A-6FD4BF5EF7A5}"/>
              </a:ext>
            </a:extLst>
          </p:cNvPr>
          <p:cNvSpPr txBox="1"/>
          <p:nvPr/>
        </p:nvSpPr>
        <p:spPr>
          <a:xfrm>
            <a:off x="248381" y="3484758"/>
            <a:ext cx="79768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4. ¿</a:t>
            </a:r>
            <a:r>
              <a:rPr kumimoji="0" lang="en-GB" sz="2400" b="0" i="0" u="none" strike="noStrike" kern="1200" cap="none" spc="0" normalizeH="0" baseline="0" noProof="0" dirty="0" err="1">
                <a:ln>
                  <a:noFill/>
                </a:ln>
                <a:effectLst/>
                <a:uLnTx/>
                <a:uFillTx/>
                <a:latin typeface="Century Gothic" panose="020F0302020204030204"/>
                <a:ea typeface="+mn-ea"/>
                <a:cs typeface="+mn-cs"/>
              </a:rPr>
              <a:t>Quieres</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ir</a:t>
            </a:r>
            <a:r>
              <a:rPr kumimoji="0" lang="en-GB" sz="2400" b="0" i="0" u="none" strike="noStrike" kern="1200" cap="none" spc="0" normalizeH="0" baseline="0" noProof="0" dirty="0">
                <a:ln>
                  <a:noFill/>
                </a:ln>
                <a:effectLst/>
                <a:uLnTx/>
                <a:uFillTx/>
                <a:latin typeface="Century Gothic" panose="020F0302020204030204"/>
                <a:ea typeface="+mn-ea"/>
                <a:cs typeface="+mn-cs"/>
              </a:rPr>
              <a:t> a Sevilla __________ las ______________?</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C6DE365B-02C0-5246-A186-65CE853DFB2F}"/>
              </a:ext>
            </a:extLst>
          </p:cNvPr>
          <p:cNvSpPr txBox="1"/>
          <p:nvPr/>
        </p:nvSpPr>
        <p:spPr>
          <a:xfrm>
            <a:off x="248381" y="4046689"/>
            <a:ext cx="7404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5</a:t>
            </a:r>
            <a:r>
              <a:rPr kumimoji="0" lang="es-GB" sz="2400" b="0" i="0" u="none" strike="noStrike" kern="1200" cap="none" spc="0" normalizeH="0" baseline="0" noProof="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Podemos escuchar  _____________ de Shakira.</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5" name="CuadroTexto 74">
            <a:extLst>
              <a:ext uri="{FF2B5EF4-FFF2-40B4-BE49-F238E27FC236}">
                <a16:creationId xmlns:a16="http://schemas.microsoft.com/office/drawing/2014/main" id="{885F4CE3-8E30-D447-9113-41A40F27C837}"/>
              </a:ext>
            </a:extLst>
          </p:cNvPr>
          <p:cNvSpPr txBox="1"/>
          <p:nvPr/>
        </p:nvSpPr>
        <p:spPr>
          <a:xfrm>
            <a:off x="213022" y="4560140"/>
            <a:ext cx="8353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6</a:t>
            </a:r>
            <a:r>
              <a:rPr kumimoji="0" lang="es-GB" sz="2400" b="0" i="0" u="none" strike="noStrike" kern="1200" cap="none" spc="0" normalizeH="0" baseline="0" noProof="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Yo quiero ir a una __________ pero Lucía no</a:t>
            </a:r>
            <a:r>
              <a:rPr kumimoji="0" lang="es-GB" sz="2400" b="0" i="0" u="none" strike="noStrike" kern="1200" cap="none" spc="0" normalizeH="0" baseline="0" noProof="0">
                <a:ln>
                  <a:noFill/>
                </a:ln>
                <a:effectLst/>
                <a:uLnTx/>
                <a:uFillTx/>
                <a:latin typeface="Century Gothic" panose="020F0302020204030204"/>
                <a:ea typeface="+mn-ea"/>
                <a:cs typeface="+mn-cs"/>
              </a:rPr>
              <a:t>.</a:t>
            </a:r>
            <a:r>
              <a:rPr kumimoji="0" lang="en-GB" sz="2400" b="0" i="0" u="none" strike="noStrike" kern="1200" cap="none" spc="0" normalizeH="0" baseline="0" noProof="0">
                <a:ln>
                  <a:noFill/>
                </a:ln>
                <a:effectLst/>
                <a:uLnTx/>
                <a:uFillTx/>
                <a:latin typeface="Century Gothic" panose="020F0302020204030204"/>
                <a:ea typeface="+mn-ea"/>
                <a:cs typeface="+mn-cs"/>
              </a:rPr>
              <a:t> ______ quiere pasar</a:t>
            </a:r>
            <a:r>
              <a:rPr kumimoji="0" lang="en-GB" sz="2400" b="0" i="0" u="none" strike="noStrike" kern="1200" cap="none" spc="0" normalizeH="0" noProof="0">
                <a:ln>
                  <a:noFill/>
                </a:ln>
                <a:effectLst/>
                <a:uLnTx/>
                <a:uFillTx/>
                <a:latin typeface="Century Gothic" panose="020F0302020204030204"/>
                <a:ea typeface="+mn-ea"/>
                <a:cs typeface="+mn-cs"/>
              </a:rPr>
              <a:t> tiempo con sus amigos en la playa.</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76" name="CuadroTexto 75">
            <a:extLst>
              <a:ext uri="{FF2B5EF4-FFF2-40B4-BE49-F238E27FC236}">
                <a16:creationId xmlns:a16="http://schemas.microsoft.com/office/drawing/2014/main" id="{96871E24-8423-9547-A397-7632AC04F61C}"/>
              </a:ext>
            </a:extLst>
          </p:cNvPr>
          <p:cNvSpPr txBox="1"/>
          <p:nvPr/>
        </p:nvSpPr>
        <p:spPr>
          <a:xfrm>
            <a:off x="233514" y="5441772"/>
            <a:ext cx="116946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7</a:t>
            </a:r>
            <a:r>
              <a:rPr kumimoji="0" lang="es-GB" sz="2400" b="0" i="0" u="none" strike="noStrike" kern="1200" cap="none" spc="0" normalizeH="0" baseline="0" noProof="0">
                <a:ln>
                  <a:noFill/>
                </a:ln>
                <a:effectLst/>
                <a:uLnTx/>
                <a:uFillTx/>
                <a:latin typeface="Century Gothic" panose="020F0302020204030204"/>
                <a:ea typeface="+mn-ea"/>
                <a:cs typeface="+mn-cs"/>
              </a:rPr>
              <a:t>.</a:t>
            </a:r>
            <a:r>
              <a:rPr kumimoji="0" lang="en-GB" sz="2400" b="0" i="0" u="none" strike="noStrike" kern="1200" cap="none" spc="0" normalizeH="0" baseline="0" noProof="0">
                <a:ln>
                  <a:noFill/>
                </a:ln>
                <a:effectLst/>
                <a:uLnTx/>
                <a:uFillTx/>
                <a:latin typeface="Century Gothic" panose="020F0302020204030204"/>
                <a:ea typeface="+mn-ea"/>
                <a:cs typeface="+mn-cs"/>
              </a:rPr>
              <a:t> Me gusta visitar </a:t>
            </a:r>
            <a:r>
              <a:rPr kumimoji="0" lang="en-GB" sz="2400" b="0" i="0" u="none" strike="noStrike" kern="1200" cap="none" spc="0" normalizeH="0" baseline="0" noProof="0" dirty="0">
                <a:ln>
                  <a:noFill/>
                </a:ln>
                <a:effectLst/>
                <a:uLnTx/>
                <a:uFillTx/>
                <a:latin typeface="Century Gothic" panose="020F0302020204030204"/>
                <a:ea typeface="+mn-ea"/>
                <a:cs typeface="+mn-cs"/>
              </a:rPr>
              <a:t>la _________ </a:t>
            </a:r>
            <a:r>
              <a:rPr kumimoji="0" lang="en-GB" sz="2400" b="0" i="0" u="none" strike="noStrike" kern="1200" cap="none" spc="0" normalizeH="0" baseline="0" noProof="0" err="1">
                <a:ln>
                  <a:noFill/>
                </a:ln>
                <a:effectLst/>
                <a:uLnTx/>
                <a:uFillTx/>
                <a:latin typeface="Century Gothic" panose="020F0302020204030204"/>
                <a:ea typeface="+mn-ea"/>
                <a:cs typeface="+mn-cs"/>
              </a:rPr>
              <a:t>en</a:t>
            </a:r>
            <a:r>
              <a:rPr kumimoji="0" lang="en-GB" sz="2400" b="0" i="0" u="none" strike="noStrike" kern="1200" cap="none" spc="0" normalizeH="0" baseline="0" noProof="0">
                <a:ln>
                  <a:noFill/>
                </a:ln>
                <a:effectLst/>
                <a:uLnTx/>
                <a:uFillTx/>
                <a:latin typeface="Century Gothic" panose="020F0302020204030204"/>
                <a:ea typeface="+mn-ea"/>
                <a:cs typeface="+mn-cs"/>
              </a:rPr>
              <a:t> ________</a:t>
            </a:r>
            <a:r>
              <a:rPr lang="en-GB" sz="2400">
                <a:latin typeface="Century Gothic" panose="020F0302020204030204"/>
              </a:rPr>
              <a:t> porque no hay mucha gente.</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71D6AF1F-ABDF-6348-99BB-066A1F2B06C0}"/>
              </a:ext>
            </a:extLst>
          </p:cNvPr>
          <p:cNvSpPr txBox="1"/>
          <p:nvPr/>
        </p:nvSpPr>
        <p:spPr>
          <a:xfrm>
            <a:off x="233515" y="5966832"/>
            <a:ext cx="1174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effectLst/>
                <a:uLnTx/>
                <a:uFillTx/>
                <a:latin typeface="Century Gothic" panose="020F0302020204030204"/>
                <a:ea typeface="+mn-ea"/>
                <a:cs typeface="+mn-cs"/>
              </a:rPr>
              <a:t>8. </a:t>
            </a:r>
            <a:r>
              <a:rPr kumimoji="0" lang="en-GB" sz="2400" b="0" i="0" u="none" strike="noStrike" kern="1200" cap="none" spc="0" normalizeH="0" baseline="0" noProof="0" dirty="0" err="1">
                <a:ln>
                  <a:noFill/>
                </a:ln>
                <a:effectLst/>
                <a:uLnTx/>
                <a:uFillTx/>
                <a:latin typeface="Century Gothic" panose="020F0302020204030204"/>
                <a:ea typeface="+mn-ea"/>
                <a:cs typeface="+mn-cs"/>
              </a:rPr>
              <a:t>Voy</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a __________ </a:t>
            </a:r>
            <a:r>
              <a:rPr kumimoji="0" lang="en-GB" sz="2400" b="0" i="0" u="none" strike="noStrike" kern="1200" cap="none" spc="0" normalizeH="0" baseline="0" noProof="0" dirty="0">
                <a:ln>
                  <a:noFill/>
                </a:ln>
                <a:effectLst/>
                <a:uLnTx/>
                <a:uFillTx/>
                <a:latin typeface="Century Gothic" panose="020F0302020204030204"/>
                <a:ea typeface="+mn-ea"/>
                <a:cs typeface="+mn-cs"/>
              </a:rPr>
              <a:t>con mi amigo </a:t>
            </a:r>
            <a:r>
              <a:rPr kumimoji="0" lang="en-GB" sz="2400" b="0" i="0" u="none" strike="noStrike" kern="1200" cap="none" spc="0" normalizeH="0" baseline="0" noProof="0" dirty="0" err="1">
                <a:ln>
                  <a:noFill/>
                </a:ln>
                <a:effectLst/>
                <a:uLnTx/>
                <a:uFillTx/>
                <a:latin typeface="Century Gothic" panose="020F0302020204030204"/>
                <a:ea typeface="+mn-ea"/>
                <a:cs typeface="+mn-cs"/>
              </a:rPr>
              <a:t>Javi</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para organizar </a:t>
            </a:r>
            <a:r>
              <a:rPr kumimoji="0" lang="en-GB" sz="2400" b="0" i="0" u="none" strike="noStrike" kern="1200" cap="none" spc="0" normalizeH="0" baseline="0" noProof="0" dirty="0">
                <a:ln>
                  <a:noFill/>
                </a:ln>
                <a:effectLst/>
                <a:uLnTx/>
                <a:uFillTx/>
                <a:latin typeface="Century Gothic" panose="020F0302020204030204"/>
                <a:ea typeface="+mn-ea"/>
                <a:cs typeface="+mn-cs"/>
              </a:rPr>
              <a:t>un ________ </a:t>
            </a:r>
            <a:r>
              <a:rPr kumimoji="0" lang="en-GB" sz="2400" b="0" i="0" u="none" strike="noStrike" kern="1200" cap="none" spc="0" normalizeH="0" baseline="0" noProof="0" err="1">
                <a:ln>
                  <a:noFill/>
                </a:ln>
                <a:effectLst/>
                <a:uLnTx/>
                <a:uFillTx/>
                <a:latin typeface="Century Gothic" panose="020F0302020204030204"/>
                <a:ea typeface="+mn-ea"/>
                <a:cs typeface="+mn-cs"/>
              </a:rPr>
              <a:t>en</a:t>
            </a:r>
            <a:r>
              <a:rPr kumimoji="0" lang="en-GB" sz="2400" b="0" i="0" u="none" strike="noStrike" kern="1200" cap="none" spc="0" normalizeH="0" baseline="0" noProof="0">
                <a:ln>
                  <a:noFill/>
                </a:ln>
                <a:effectLst/>
                <a:uLnTx/>
                <a:uFillTx/>
                <a:latin typeface="Century Gothic" panose="020F0302020204030204"/>
                <a:ea typeface="+mn-ea"/>
                <a:cs typeface="+mn-cs"/>
              </a:rPr>
              <a:t> bici.</a:t>
            </a:r>
            <a:endParaRPr kumimoji="0" lang="es-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87" name="Picture 6" descr="yellow dot png - Clip Art Library">
            <a:extLst>
              <a:ext uri="{FF2B5EF4-FFF2-40B4-BE49-F238E27FC236}">
                <a16:creationId xmlns:a16="http://schemas.microsoft.com/office/drawing/2014/main" id="{3D5525B8-7CB2-8C49-98E3-C7527405E0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1985" y="2225833"/>
            <a:ext cx="734961" cy="734961"/>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53AC6-3942-314D-A66B-070B169B3E47}"/>
              </a:ext>
            </a:extLst>
          </p:cNvPr>
          <p:cNvSpPr txBox="1"/>
          <p:nvPr/>
        </p:nvSpPr>
        <p:spPr>
          <a:xfrm>
            <a:off x="3667120" y="1744414"/>
            <a:ext cx="14173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antigu</a:t>
            </a:r>
            <a:r>
              <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rPr>
              <a:t>o</a:t>
            </a:r>
          </a:p>
        </p:txBody>
      </p:sp>
      <p:sp>
        <p:nvSpPr>
          <p:cNvPr id="99" name="CuadroTexto 98">
            <a:extLst>
              <a:ext uri="{FF2B5EF4-FFF2-40B4-BE49-F238E27FC236}">
                <a16:creationId xmlns:a16="http://schemas.microsoft.com/office/drawing/2014/main" id="{844318CF-836C-0C4D-AD85-1977182285B3}"/>
              </a:ext>
            </a:extLst>
          </p:cNvPr>
          <p:cNvSpPr txBox="1"/>
          <p:nvPr/>
        </p:nvSpPr>
        <p:spPr>
          <a:xfrm>
            <a:off x="5486279" y="2327361"/>
            <a:ext cx="133722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rPr>
              <a:t>c</a:t>
            </a: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iudad</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0" name="CuadroTexto 99">
            <a:extLst>
              <a:ext uri="{FF2B5EF4-FFF2-40B4-BE49-F238E27FC236}">
                <a16:creationId xmlns:a16="http://schemas.microsoft.com/office/drawing/2014/main" id="{3F96626E-507C-3E47-B30E-15438979D405}"/>
              </a:ext>
            </a:extLst>
          </p:cNvPr>
          <p:cNvSpPr txBox="1"/>
          <p:nvPr/>
        </p:nvSpPr>
        <p:spPr>
          <a:xfrm>
            <a:off x="3314130" y="2878285"/>
            <a:ext cx="175881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encontrar</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1" name="CuadroTexto 100">
            <a:extLst>
              <a:ext uri="{FF2B5EF4-FFF2-40B4-BE49-F238E27FC236}">
                <a16:creationId xmlns:a16="http://schemas.microsoft.com/office/drawing/2014/main" id="{6BFCB8FA-AC58-4D45-AFDB-48248603B970}"/>
              </a:ext>
            </a:extLst>
          </p:cNvPr>
          <p:cNvSpPr txBox="1"/>
          <p:nvPr/>
        </p:nvSpPr>
        <p:spPr>
          <a:xfrm>
            <a:off x="3628319" y="3412354"/>
            <a:ext cx="144462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durante</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2" name="CuadroTexto 101">
            <a:extLst>
              <a:ext uri="{FF2B5EF4-FFF2-40B4-BE49-F238E27FC236}">
                <a16:creationId xmlns:a16="http://schemas.microsoft.com/office/drawing/2014/main" id="{40D42165-0145-7843-A292-3C6027311526}"/>
              </a:ext>
            </a:extLst>
          </p:cNvPr>
          <p:cNvSpPr txBox="1"/>
          <p:nvPr/>
        </p:nvSpPr>
        <p:spPr>
          <a:xfrm>
            <a:off x="5716876" y="3424085"/>
            <a:ext cx="209063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vacaciones</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3" name="CuadroTexto 102">
            <a:extLst>
              <a:ext uri="{FF2B5EF4-FFF2-40B4-BE49-F238E27FC236}">
                <a16:creationId xmlns:a16="http://schemas.microsoft.com/office/drawing/2014/main" id="{CC13B068-5261-7A48-98BE-FD8A31F6FB38}"/>
              </a:ext>
            </a:extLst>
          </p:cNvPr>
          <p:cNvSpPr txBox="1"/>
          <p:nvPr/>
        </p:nvSpPr>
        <p:spPr>
          <a:xfrm>
            <a:off x="3751103" y="3986440"/>
            <a:ext cx="18854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mn-cs"/>
              </a:rPr>
              <a:t>canciones</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4" name="CuadroTexto 103">
            <a:extLst>
              <a:ext uri="{FF2B5EF4-FFF2-40B4-BE49-F238E27FC236}">
                <a16:creationId xmlns:a16="http://schemas.microsoft.com/office/drawing/2014/main" id="{BF740A39-A086-4245-ABD0-583F0C001272}"/>
              </a:ext>
            </a:extLst>
          </p:cNvPr>
          <p:cNvSpPr txBox="1"/>
          <p:nvPr/>
        </p:nvSpPr>
        <p:spPr>
          <a:xfrm>
            <a:off x="3621007" y="4530669"/>
            <a:ext cx="103746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mn-cs"/>
              </a:rPr>
              <a:t>fiesta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645178028"/>
              </p:ext>
            </p:extLst>
          </p:nvPr>
        </p:nvGraphicFramePr>
        <p:xfrm>
          <a:off x="8439131" y="1132694"/>
          <a:ext cx="3581394" cy="4105962"/>
        </p:xfrm>
        <a:graphic>
          <a:graphicData uri="http://schemas.openxmlformats.org/drawingml/2006/table">
            <a:tbl>
              <a:tblPr firstRow="1" bandRow="1">
                <a:tableStyleId>{21E4AEA4-8DFA-4A89-87EB-49C32662AFE0}</a:tableStyleId>
              </a:tblPr>
              <a:tblGrid>
                <a:gridCol w="1790697">
                  <a:extLst>
                    <a:ext uri="{9D8B030D-6E8A-4147-A177-3AD203B41FA5}">
                      <a16:colId xmlns:a16="http://schemas.microsoft.com/office/drawing/2014/main" val="2158742252"/>
                    </a:ext>
                  </a:extLst>
                </a:gridCol>
                <a:gridCol w="1790697">
                  <a:extLst>
                    <a:ext uri="{9D8B030D-6E8A-4147-A177-3AD203B41FA5}">
                      <a16:colId xmlns:a16="http://schemas.microsoft.com/office/drawing/2014/main" val="3097579718"/>
                    </a:ext>
                  </a:extLst>
                </a:gridCol>
              </a:tblGrid>
              <a:tr h="586566">
                <a:tc gridSpan="2">
                  <a:txBody>
                    <a:bodyPr/>
                    <a:lstStyle/>
                    <a:p>
                      <a:pPr algn="ctr"/>
                      <a:r>
                        <a:rPr lang="en-GB" sz="2800" dirty="0">
                          <a:solidFill>
                            <a:schemeClr val="tx1"/>
                          </a:solidFill>
                        </a:rPr>
                        <a:t>Opciones</a:t>
                      </a:r>
                    </a:p>
                  </a:txBody>
                  <a:tcPr anchor="ctr"/>
                </a:tc>
                <a:tc hMerge="1">
                  <a:txBody>
                    <a:bodyPr/>
                    <a:lstStyle/>
                    <a:p>
                      <a:endParaRPr lang="en-GB" dirty="0"/>
                    </a:p>
                  </a:txBody>
                  <a:tcPr/>
                </a:tc>
                <a:extLst>
                  <a:ext uri="{0D108BD9-81ED-4DB2-BD59-A6C34878D82A}">
                    <a16:rowId xmlns:a16="http://schemas.microsoft.com/office/drawing/2014/main" val="1904290360"/>
                  </a:ext>
                </a:extLst>
              </a:tr>
              <a:tr h="586566">
                <a:tc>
                  <a:txBody>
                    <a:bodyPr/>
                    <a:lstStyle/>
                    <a:p>
                      <a:endParaRPr lang="en-GB"/>
                    </a:p>
                  </a:txBody>
                  <a:tcPr/>
                </a:tc>
                <a:tc>
                  <a:txBody>
                    <a:bodyPr/>
                    <a:lstStyle/>
                    <a:p>
                      <a:endParaRPr lang="en-GB" dirty="0"/>
                    </a:p>
                  </a:txBody>
                  <a:tcPr/>
                </a:tc>
                <a:extLst>
                  <a:ext uri="{0D108BD9-81ED-4DB2-BD59-A6C34878D82A}">
                    <a16:rowId xmlns:a16="http://schemas.microsoft.com/office/drawing/2014/main" val="1301153162"/>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26298849"/>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2598420423"/>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3819893"/>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439542439"/>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17461614"/>
                  </a:ext>
                </a:extLst>
              </a:tr>
            </a:tbl>
          </a:graphicData>
        </a:graphic>
      </p:graphicFrame>
      <p:sp>
        <p:nvSpPr>
          <p:cNvPr id="38" name="Rectángulo 80">
            <a:extLst>
              <a:ext uri="{FF2B5EF4-FFF2-40B4-BE49-F238E27FC236}">
                <a16:creationId xmlns:a16="http://schemas.microsoft.com/office/drawing/2014/main" id="{DF85A62C-B2AE-3B44-AB52-D34B4B51A4FD}"/>
              </a:ext>
            </a:extLst>
          </p:cNvPr>
          <p:cNvSpPr/>
          <p:nvPr/>
        </p:nvSpPr>
        <p:spPr>
          <a:xfrm>
            <a:off x="8878756" y="1709618"/>
            <a:ext cx="65274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B0502020202020204" pitchFamily="34" charset="0"/>
                <a:ea typeface="+mn-ea"/>
                <a:cs typeface="+mn-cs"/>
              </a:rPr>
              <a:t>trip</a:t>
            </a:r>
            <a:endParaRPr kumimoji="0" lang="es-GB" sz="2300" b="0" i="0" u="none" strike="noStrike" kern="1200" cap="none" spc="0" normalizeH="0" baseline="0" noProof="0" dirty="0">
              <a:ln>
                <a:noFill/>
              </a:ln>
              <a:effectLst/>
              <a:uLnTx/>
              <a:uFillTx/>
              <a:latin typeface="Century Gothic" panose="020F0302020204030204"/>
              <a:ea typeface="+mn-ea"/>
              <a:cs typeface="+mn-cs"/>
            </a:endParaRPr>
          </a:p>
        </p:txBody>
      </p:sp>
      <p:sp>
        <p:nvSpPr>
          <p:cNvPr id="33" name="Rectángulo 80">
            <a:extLst>
              <a:ext uri="{FF2B5EF4-FFF2-40B4-BE49-F238E27FC236}">
                <a16:creationId xmlns:a16="http://schemas.microsoft.com/office/drawing/2014/main" id="{DF85A62C-B2AE-3B44-AB52-D34B4B51A4FD}"/>
              </a:ext>
            </a:extLst>
          </p:cNvPr>
          <p:cNvSpPr/>
          <p:nvPr/>
        </p:nvSpPr>
        <p:spPr>
          <a:xfrm>
            <a:off x="10758180" y="1760286"/>
            <a:ext cx="6928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B0502020202020204" pitchFamily="34" charset="0"/>
                <a:ea typeface="+mn-ea"/>
                <a:cs typeface="+mn-cs"/>
              </a:rPr>
              <a:t>she</a:t>
            </a:r>
            <a:endParaRPr kumimoji="0" lang="es-GB" sz="2300" b="0" i="0" u="none" strike="noStrike" kern="1200" cap="none" spc="0" normalizeH="0" baseline="0" noProof="0" dirty="0">
              <a:ln>
                <a:noFill/>
              </a:ln>
              <a:effectLst/>
              <a:uLnTx/>
              <a:uFillTx/>
              <a:latin typeface="Century Gothic" panose="020F0302020204030204"/>
              <a:ea typeface="+mn-ea"/>
              <a:cs typeface="+mn-cs"/>
            </a:endParaRPr>
          </a:p>
        </p:txBody>
      </p:sp>
      <p:sp>
        <p:nvSpPr>
          <p:cNvPr id="81" name="Rectángulo 80">
            <a:extLst>
              <a:ext uri="{FF2B5EF4-FFF2-40B4-BE49-F238E27FC236}">
                <a16:creationId xmlns:a16="http://schemas.microsoft.com/office/drawing/2014/main" id="{DF85A62C-B2AE-3B44-AB52-D34B4B51A4FD}"/>
              </a:ext>
            </a:extLst>
          </p:cNvPr>
          <p:cNvSpPr/>
          <p:nvPr/>
        </p:nvSpPr>
        <p:spPr>
          <a:xfrm>
            <a:off x="8514983" y="2327361"/>
            <a:ext cx="140294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B0502020202020204" pitchFamily="34" charset="0"/>
                <a:ea typeface="+mn-ea"/>
                <a:cs typeface="+mn-cs"/>
              </a:rPr>
              <a:t>holidays</a:t>
            </a:r>
            <a:endParaRPr kumimoji="0" lang="es-GB" sz="2300" b="0" i="0" u="none" strike="noStrike" kern="1200" cap="none" spc="0" normalizeH="0" baseline="0" noProof="0" dirty="0">
              <a:ln>
                <a:noFill/>
              </a:ln>
              <a:effectLst/>
              <a:uLnTx/>
              <a:uFillTx/>
              <a:latin typeface="Century Gothic" panose="020F0302020204030204"/>
              <a:ea typeface="+mn-ea"/>
              <a:cs typeface="+mn-cs"/>
            </a:endParaRPr>
          </a:p>
        </p:txBody>
      </p:sp>
      <p:sp>
        <p:nvSpPr>
          <p:cNvPr id="85" name="Rectángulo 84">
            <a:extLst>
              <a:ext uri="{FF2B5EF4-FFF2-40B4-BE49-F238E27FC236}">
                <a16:creationId xmlns:a16="http://schemas.microsoft.com/office/drawing/2014/main" id="{2EE3995F-8F6C-AB4C-A91A-A60996A225C2}"/>
              </a:ext>
            </a:extLst>
          </p:cNvPr>
          <p:cNvSpPr/>
          <p:nvPr/>
        </p:nvSpPr>
        <p:spPr>
          <a:xfrm>
            <a:off x="10118514" y="2305943"/>
            <a:ext cx="197842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rPr>
              <a:t>old, ancient</a:t>
            </a:r>
            <a:endParaRPr kumimoji="0" lang="es-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endParaRPr>
          </a:p>
        </p:txBody>
      </p:sp>
      <p:sp>
        <p:nvSpPr>
          <p:cNvPr id="86" name="Rectángulo 85">
            <a:extLst>
              <a:ext uri="{FF2B5EF4-FFF2-40B4-BE49-F238E27FC236}">
                <a16:creationId xmlns:a16="http://schemas.microsoft.com/office/drawing/2014/main" id="{FB72B4F5-3C42-E747-AF51-37F40F1B67F7}"/>
              </a:ext>
            </a:extLst>
          </p:cNvPr>
          <p:cNvSpPr/>
          <p:nvPr/>
        </p:nvSpPr>
        <p:spPr>
          <a:xfrm>
            <a:off x="8785640" y="2909283"/>
            <a:ext cx="90922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rPr>
              <a:t>June</a:t>
            </a:r>
            <a:endParaRPr kumimoji="0" lang="es-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endParaRPr>
          </a:p>
        </p:txBody>
      </p:sp>
      <p:sp>
        <p:nvSpPr>
          <p:cNvPr id="97" name="Rectángulo 96">
            <a:extLst>
              <a:ext uri="{FF2B5EF4-FFF2-40B4-BE49-F238E27FC236}">
                <a16:creationId xmlns:a16="http://schemas.microsoft.com/office/drawing/2014/main" id="{9B791E14-107B-3F4B-8192-F30ADFA8758F}"/>
              </a:ext>
            </a:extLst>
          </p:cNvPr>
          <p:cNvSpPr/>
          <p:nvPr/>
        </p:nvSpPr>
        <p:spPr>
          <a:xfrm>
            <a:off x="10566782" y="2918351"/>
            <a:ext cx="109677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rPr>
              <a:t>party</a:t>
            </a:r>
            <a:endParaRPr kumimoji="0" lang="es-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endParaRPr>
          </a:p>
        </p:txBody>
      </p:sp>
      <p:sp>
        <p:nvSpPr>
          <p:cNvPr id="82" name="Rectángulo 81">
            <a:extLst>
              <a:ext uri="{FF2B5EF4-FFF2-40B4-BE49-F238E27FC236}">
                <a16:creationId xmlns:a16="http://schemas.microsoft.com/office/drawing/2014/main" id="{9CD90262-10E3-8F4C-A8F5-0BB8E92617CC}"/>
              </a:ext>
            </a:extLst>
          </p:cNvPr>
          <p:cNvSpPr/>
          <p:nvPr/>
        </p:nvSpPr>
        <p:spPr>
          <a:xfrm>
            <a:off x="8335666" y="3504227"/>
            <a:ext cx="1808606"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effectLst/>
                <a:uLnTx/>
                <a:uFillTx/>
                <a:latin typeface="Century Gothic" panose="020F0302020204030204"/>
                <a:ea typeface="+mn-ea"/>
                <a:cs typeface="Forte" panose="020F0502020204030204" pitchFamily="34" charset="0"/>
              </a:rPr>
              <a:t>songs</a:t>
            </a:r>
            <a:endParaRPr kumimoji="0" lang="es-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endParaRPr>
          </a:p>
        </p:txBody>
      </p:sp>
      <p:sp>
        <p:nvSpPr>
          <p:cNvPr id="98" name="Rectángulo 97">
            <a:extLst>
              <a:ext uri="{FF2B5EF4-FFF2-40B4-BE49-F238E27FC236}">
                <a16:creationId xmlns:a16="http://schemas.microsoft.com/office/drawing/2014/main" id="{19E8C831-E65D-0F45-8D0A-5A82D2ECD0F4}"/>
              </a:ext>
            </a:extLst>
          </p:cNvPr>
          <p:cNvSpPr/>
          <p:nvPr/>
        </p:nvSpPr>
        <p:spPr>
          <a:xfrm>
            <a:off x="10571927" y="3520813"/>
            <a:ext cx="101983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rPr>
              <a:t>coast</a:t>
            </a:r>
            <a:endParaRPr kumimoji="0" lang="es-GB" sz="2300" b="0" i="0" u="none" strike="noStrike" kern="1200" cap="none" spc="0" normalizeH="0" baseline="0" noProof="0" dirty="0">
              <a:ln>
                <a:noFill/>
              </a:ln>
              <a:effectLst/>
              <a:uLnTx/>
              <a:uFillTx/>
              <a:latin typeface="Century Gothic" panose="020F0302020204030204"/>
              <a:ea typeface="+mn-ea"/>
              <a:cs typeface="Phosphate Inline" panose="02000506050000020004" pitchFamily="2" charset="77"/>
            </a:endParaRPr>
          </a:p>
        </p:txBody>
      </p:sp>
      <p:sp>
        <p:nvSpPr>
          <p:cNvPr id="39" name="Rectángulo 81">
            <a:extLst>
              <a:ext uri="{FF2B5EF4-FFF2-40B4-BE49-F238E27FC236}">
                <a16:creationId xmlns:a16="http://schemas.microsoft.com/office/drawing/2014/main" id="{9CD90262-10E3-8F4C-A8F5-0BB8E92617CC}"/>
              </a:ext>
            </a:extLst>
          </p:cNvPr>
          <p:cNvSpPr/>
          <p:nvPr/>
        </p:nvSpPr>
        <p:spPr>
          <a:xfrm>
            <a:off x="8594881" y="4100833"/>
            <a:ext cx="129073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rPr>
              <a:t>to find</a:t>
            </a:r>
            <a:endParaRPr kumimoji="0" lang="es-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endParaRPr>
          </a:p>
        </p:txBody>
      </p:sp>
      <p:sp>
        <p:nvSpPr>
          <p:cNvPr id="40" name="Rectángulo 81">
            <a:extLst>
              <a:ext uri="{FF2B5EF4-FFF2-40B4-BE49-F238E27FC236}">
                <a16:creationId xmlns:a16="http://schemas.microsoft.com/office/drawing/2014/main" id="{9CD90262-10E3-8F4C-A8F5-0BB8E92617CC}"/>
              </a:ext>
            </a:extLst>
          </p:cNvPr>
          <p:cNvSpPr/>
          <p:nvPr/>
        </p:nvSpPr>
        <p:spPr>
          <a:xfrm>
            <a:off x="10453261" y="4084690"/>
            <a:ext cx="113204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rPr>
              <a:t>during</a:t>
            </a:r>
            <a:endParaRPr kumimoji="0" lang="es-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endParaRPr>
          </a:p>
        </p:txBody>
      </p:sp>
      <p:sp>
        <p:nvSpPr>
          <p:cNvPr id="41" name="Rectángulo 81">
            <a:extLst>
              <a:ext uri="{FF2B5EF4-FFF2-40B4-BE49-F238E27FC236}">
                <a16:creationId xmlns:a16="http://schemas.microsoft.com/office/drawing/2014/main" id="{9CD90262-10E3-8F4C-A8F5-0BB8E92617CC}"/>
              </a:ext>
            </a:extLst>
          </p:cNvPr>
          <p:cNvSpPr/>
          <p:nvPr/>
        </p:nvSpPr>
        <p:spPr>
          <a:xfrm>
            <a:off x="10262065" y="4687152"/>
            <a:ext cx="1782859" cy="44627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rPr>
              <a:t>to </a:t>
            </a:r>
            <a:r>
              <a:rPr kumimoji="0" lang="en-GB" sz="2300" b="0" i="0" u="none" strike="noStrike" kern="1200" cap="none" spc="0" normalizeH="0" baseline="0" noProof="0">
                <a:ln>
                  <a:noFill/>
                </a:ln>
                <a:effectLst/>
                <a:uLnTx/>
                <a:uFillTx/>
                <a:latin typeface="Century Gothic" panose="020F0302020204030204"/>
                <a:ea typeface="+mn-ea"/>
                <a:cs typeface="Forte" panose="020F0502020204030204" pitchFamily="34" charset="0"/>
              </a:rPr>
              <a:t>meet up</a:t>
            </a:r>
            <a:endParaRPr kumimoji="0" lang="es-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endParaRPr>
          </a:p>
        </p:txBody>
      </p:sp>
      <p:sp>
        <p:nvSpPr>
          <p:cNvPr id="42" name="Rectángulo 81">
            <a:extLst>
              <a:ext uri="{FF2B5EF4-FFF2-40B4-BE49-F238E27FC236}">
                <a16:creationId xmlns:a16="http://schemas.microsoft.com/office/drawing/2014/main" id="{9CD90262-10E3-8F4C-A8F5-0BB8E92617CC}"/>
              </a:ext>
            </a:extLst>
          </p:cNvPr>
          <p:cNvSpPr/>
          <p:nvPr/>
        </p:nvSpPr>
        <p:spPr>
          <a:xfrm>
            <a:off x="8763903" y="4625256"/>
            <a:ext cx="71365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rPr>
              <a:t>city</a:t>
            </a:r>
            <a:endParaRPr kumimoji="0" lang="es-GB" sz="2300" b="0" i="0" u="none" strike="noStrike" kern="1200" cap="none" spc="0" normalizeH="0" baseline="0" noProof="0" dirty="0">
              <a:ln>
                <a:noFill/>
              </a:ln>
              <a:effectLst/>
              <a:uLnTx/>
              <a:uFillTx/>
              <a:latin typeface="Century Gothic" panose="020F0302020204030204"/>
              <a:ea typeface="+mn-ea"/>
              <a:cs typeface="Forte" panose="020F0502020204030204" pitchFamily="34" charset="0"/>
            </a:endParaRPr>
          </a:p>
        </p:txBody>
      </p:sp>
      <p:sp>
        <p:nvSpPr>
          <p:cNvPr id="36" name="CuadroTexto 104">
            <a:extLst>
              <a:ext uri="{FF2B5EF4-FFF2-40B4-BE49-F238E27FC236}">
                <a16:creationId xmlns:a16="http://schemas.microsoft.com/office/drawing/2014/main" id="{CF20E987-F514-4D38-BD57-A765679E2775}"/>
              </a:ext>
            </a:extLst>
          </p:cNvPr>
          <p:cNvSpPr txBox="1"/>
          <p:nvPr/>
        </p:nvSpPr>
        <p:spPr>
          <a:xfrm>
            <a:off x="7232727" y="4517509"/>
            <a:ext cx="73770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mn-cs"/>
              </a:rPr>
              <a:t>Ella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7" name="CuadroTexto 104">
            <a:extLst>
              <a:ext uri="{FF2B5EF4-FFF2-40B4-BE49-F238E27FC236}">
                <a16:creationId xmlns:a16="http://schemas.microsoft.com/office/drawing/2014/main" id="{FB5C20B4-9425-4352-B2D8-6B42231D25FC}"/>
              </a:ext>
            </a:extLst>
          </p:cNvPr>
          <p:cNvSpPr txBox="1"/>
          <p:nvPr/>
        </p:nvSpPr>
        <p:spPr>
          <a:xfrm>
            <a:off x="3533294" y="5398869"/>
            <a:ext cx="107753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mn-cs"/>
              </a:rPr>
              <a:t>costa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3" name="CuadroTexto 104">
            <a:extLst>
              <a:ext uri="{FF2B5EF4-FFF2-40B4-BE49-F238E27FC236}">
                <a16:creationId xmlns:a16="http://schemas.microsoft.com/office/drawing/2014/main" id="{770C6A5F-5921-4387-9516-96267DFE373A}"/>
              </a:ext>
            </a:extLst>
          </p:cNvPr>
          <p:cNvSpPr txBox="1"/>
          <p:nvPr/>
        </p:nvSpPr>
        <p:spPr>
          <a:xfrm>
            <a:off x="5377809" y="5398869"/>
            <a:ext cx="96532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junio</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4" name="CuadroTexto 104">
            <a:extLst>
              <a:ext uri="{FF2B5EF4-FFF2-40B4-BE49-F238E27FC236}">
                <a16:creationId xmlns:a16="http://schemas.microsoft.com/office/drawing/2014/main" id="{39A841BC-E945-4D1E-9BCC-822A796ED4C9}"/>
              </a:ext>
            </a:extLst>
          </p:cNvPr>
          <p:cNvSpPr txBox="1"/>
          <p:nvPr/>
        </p:nvSpPr>
        <p:spPr>
          <a:xfrm>
            <a:off x="1668107" y="5935032"/>
            <a:ext cx="13644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quedar</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5" name="CuadroTexto 104">
            <a:extLst>
              <a:ext uri="{FF2B5EF4-FFF2-40B4-BE49-F238E27FC236}">
                <a16:creationId xmlns:a16="http://schemas.microsoft.com/office/drawing/2014/main" id="{25AB032D-84C9-4548-BB6D-EC5783485303}"/>
              </a:ext>
            </a:extLst>
          </p:cNvPr>
          <p:cNvSpPr txBox="1"/>
          <p:nvPr/>
        </p:nvSpPr>
        <p:spPr>
          <a:xfrm>
            <a:off x="8865667" y="5954072"/>
            <a:ext cx="97013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viaje</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758180" y="258166"/>
            <a:ext cx="1169963"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A46EE453-C0A8-4507-B22F-E12809A42B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5491" y="30597"/>
            <a:ext cx="936091" cy="936091"/>
          </a:xfrm>
          <a:prstGeom prst="rect">
            <a:avLst/>
          </a:prstGeom>
        </p:spPr>
      </p:pic>
      <p:pic>
        <p:nvPicPr>
          <p:cNvPr id="10" name="Picture 9">
            <a:extLst>
              <a:ext uri="{FF2B5EF4-FFF2-40B4-BE49-F238E27FC236}">
                <a16:creationId xmlns:a16="http://schemas.microsoft.com/office/drawing/2014/main" id="{AE148FED-E73E-47B8-B10B-9777899A1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887" y="85388"/>
            <a:ext cx="1377699" cy="916796"/>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103" y="8109"/>
            <a:ext cx="946454" cy="946454"/>
          </a:xfrm>
          <a:prstGeom prst="rect">
            <a:avLst/>
          </a:prstGeom>
        </p:spPr>
      </p:pic>
    </p:spTree>
    <p:extLst>
      <p:ext uri="{BB962C8B-B14F-4D97-AF65-F5344CB8AC3E}">
        <p14:creationId xmlns:p14="http://schemas.microsoft.com/office/powerpoint/2010/main" val="36160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1" grpId="0"/>
      <p:bldP spid="1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51" y="244150"/>
            <a:ext cx="9263849" cy="659085"/>
          </a:xfrm>
        </p:spPr>
        <p:txBody>
          <a:bodyPr>
            <a:noAutofit/>
          </a:bodyPr>
          <a:lstStyle/>
          <a:p>
            <a:r>
              <a:rPr lang="en-GB" sz="2800" b="1" dirty="0"/>
              <a:t>Ahora vamos a </a:t>
            </a:r>
            <a:r>
              <a:rPr lang="en-GB" sz="2800" b="1"/>
              <a:t>decir unas </a:t>
            </a:r>
            <a:r>
              <a:rPr lang="en-GB" sz="2800" b="1" dirty="0"/>
              <a:t>palabras en español. </a:t>
            </a:r>
            <a:br>
              <a:rPr lang="en-GB" sz="2800" b="1" dirty="0"/>
            </a:br>
            <a:r>
              <a:rPr lang="en-GB" sz="2800" b="1" dirty="0"/>
              <a:t>Usa la palabra para ‘the’ si es un nombre.</a:t>
            </a:r>
          </a:p>
        </p:txBody>
      </p:sp>
      <p:sp>
        <p:nvSpPr>
          <p:cNvPr id="5" name="Rounded Rectangle 4">
            <a:extLst>
              <a:ext uri="{FF2B5EF4-FFF2-40B4-BE49-F238E27FC236}">
                <a16:creationId xmlns:a16="http://schemas.microsoft.com/office/drawing/2014/main" id="{210FBEF5-8E6C-AE4A-B97F-5C2DE4EF7833}"/>
              </a:ext>
            </a:extLst>
          </p:cNvPr>
          <p:cNvSpPr/>
          <p:nvPr/>
        </p:nvSpPr>
        <p:spPr>
          <a:xfrm>
            <a:off x="10492740" y="258166"/>
            <a:ext cx="1435402" cy="47113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35751" y="1164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a:t>
            </a:r>
          </a:p>
        </p:txBody>
      </p:sp>
      <p:sp>
        <p:nvSpPr>
          <p:cNvPr id="8" name="Rectangle 7"/>
          <p:cNvSpPr/>
          <p:nvPr/>
        </p:nvSpPr>
        <p:spPr>
          <a:xfrm>
            <a:off x="235751" y="2053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2</a:t>
            </a:r>
          </a:p>
        </p:txBody>
      </p:sp>
      <p:sp>
        <p:nvSpPr>
          <p:cNvPr id="9" name="Rectangle 8"/>
          <p:cNvSpPr/>
          <p:nvPr/>
        </p:nvSpPr>
        <p:spPr>
          <a:xfrm>
            <a:off x="235751" y="2942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3</a:t>
            </a:r>
          </a:p>
        </p:txBody>
      </p:sp>
      <p:sp>
        <p:nvSpPr>
          <p:cNvPr id="10" name="Rectangle 9"/>
          <p:cNvSpPr/>
          <p:nvPr/>
        </p:nvSpPr>
        <p:spPr>
          <a:xfrm>
            <a:off x="235751" y="3843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4</a:t>
            </a:r>
          </a:p>
        </p:txBody>
      </p:sp>
      <p:sp>
        <p:nvSpPr>
          <p:cNvPr id="11" name="Rectangle 10"/>
          <p:cNvSpPr/>
          <p:nvPr/>
        </p:nvSpPr>
        <p:spPr>
          <a:xfrm>
            <a:off x="235751" y="4732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5</a:t>
            </a:r>
          </a:p>
        </p:txBody>
      </p:sp>
      <p:sp>
        <p:nvSpPr>
          <p:cNvPr id="12" name="Rectangle 11"/>
          <p:cNvSpPr/>
          <p:nvPr/>
        </p:nvSpPr>
        <p:spPr>
          <a:xfrm>
            <a:off x="235751" y="5621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6</a:t>
            </a:r>
          </a:p>
        </p:txBody>
      </p:sp>
      <p:sp>
        <p:nvSpPr>
          <p:cNvPr id="13" name="Rectangle 12"/>
          <p:cNvSpPr/>
          <p:nvPr/>
        </p:nvSpPr>
        <p:spPr>
          <a:xfrm>
            <a:off x="6070600" y="1179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7</a:t>
            </a:r>
          </a:p>
        </p:txBody>
      </p:sp>
      <p:sp>
        <p:nvSpPr>
          <p:cNvPr id="14" name="Rectangle 13"/>
          <p:cNvSpPr/>
          <p:nvPr/>
        </p:nvSpPr>
        <p:spPr>
          <a:xfrm>
            <a:off x="6070600" y="2068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8</a:t>
            </a:r>
          </a:p>
        </p:txBody>
      </p:sp>
      <p:sp>
        <p:nvSpPr>
          <p:cNvPr id="15" name="Rectangle 14"/>
          <p:cNvSpPr/>
          <p:nvPr/>
        </p:nvSpPr>
        <p:spPr>
          <a:xfrm>
            <a:off x="6070600" y="2957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9</a:t>
            </a:r>
          </a:p>
        </p:txBody>
      </p:sp>
      <p:sp>
        <p:nvSpPr>
          <p:cNvPr id="16" name="Rectangle 15"/>
          <p:cNvSpPr/>
          <p:nvPr/>
        </p:nvSpPr>
        <p:spPr>
          <a:xfrm>
            <a:off x="6070600" y="3858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10</a:t>
            </a:r>
          </a:p>
        </p:txBody>
      </p:sp>
      <p:sp>
        <p:nvSpPr>
          <p:cNvPr id="17" name="Rectangle 16"/>
          <p:cNvSpPr/>
          <p:nvPr/>
        </p:nvSpPr>
        <p:spPr>
          <a:xfrm>
            <a:off x="6070600" y="4747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11</a:t>
            </a:r>
          </a:p>
        </p:txBody>
      </p:sp>
      <p:sp>
        <p:nvSpPr>
          <p:cNvPr id="18" name="Rectangle 17"/>
          <p:cNvSpPr/>
          <p:nvPr/>
        </p:nvSpPr>
        <p:spPr>
          <a:xfrm>
            <a:off x="6070600" y="5636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12</a:t>
            </a:r>
          </a:p>
        </p:txBody>
      </p:sp>
      <p:sp>
        <p:nvSpPr>
          <p:cNvPr id="20" name="TextBox 19"/>
          <p:cNvSpPr txBox="1"/>
          <p:nvPr/>
        </p:nvSpPr>
        <p:spPr>
          <a:xfrm>
            <a:off x="902501" y="1219200"/>
            <a:ext cx="1714500" cy="400110"/>
          </a:xfrm>
          <a:prstGeom prst="rect">
            <a:avLst/>
          </a:prstGeom>
          <a:noFill/>
        </p:spPr>
        <p:txBody>
          <a:bodyPr wrap="square" rtlCol="0">
            <a:spAutoFit/>
          </a:bodyPr>
          <a:lstStyle/>
          <a:p>
            <a:pPr algn="l"/>
            <a:r>
              <a:rPr lang="en-GB" sz="2000" dirty="0"/>
              <a:t>to happen</a:t>
            </a:r>
          </a:p>
        </p:txBody>
      </p:sp>
      <p:sp>
        <p:nvSpPr>
          <p:cNvPr id="21" name="TextBox 20"/>
          <p:cNvSpPr txBox="1"/>
          <p:nvPr/>
        </p:nvSpPr>
        <p:spPr>
          <a:xfrm>
            <a:off x="902501" y="2098185"/>
            <a:ext cx="2933700" cy="400110"/>
          </a:xfrm>
          <a:prstGeom prst="rect">
            <a:avLst/>
          </a:prstGeom>
          <a:noFill/>
        </p:spPr>
        <p:txBody>
          <a:bodyPr wrap="square" rtlCol="0">
            <a:spAutoFit/>
          </a:bodyPr>
          <a:lstStyle/>
          <a:p>
            <a:pPr algn="l"/>
            <a:r>
              <a:rPr lang="en-GB" sz="2000" dirty="0"/>
              <a:t>to buy, buying</a:t>
            </a:r>
          </a:p>
        </p:txBody>
      </p:sp>
      <p:sp>
        <p:nvSpPr>
          <p:cNvPr id="22" name="TextBox 21"/>
          <p:cNvSpPr txBox="1"/>
          <p:nvPr/>
        </p:nvSpPr>
        <p:spPr>
          <a:xfrm>
            <a:off x="902501" y="3025745"/>
            <a:ext cx="2933700" cy="400110"/>
          </a:xfrm>
          <a:prstGeom prst="rect">
            <a:avLst/>
          </a:prstGeom>
          <a:noFill/>
        </p:spPr>
        <p:txBody>
          <a:bodyPr wrap="square" rtlCol="0">
            <a:spAutoFit/>
          </a:bodyPr>
          <a:lstStyle/>
          <a:p>
            <a:pPr algn="l"/>
            <a:r>
              <a:rPr lang="en-GB" sz="2000" dirty="0"/>
              <a:t>summer</a:t>
            </a:r>
          </a:p>
        </p:txBody>
      </p:sp>
      <p:sp>
        <p:nvSpPr>
          <p:cNvPr id="23" name="TextBox 22"/>
          <p:cNvSpPr txBox="1"/>
          <p:nvPr/>
        </p:nvSpPr>
        <p:spPr>
          <a:xfrm>
            <a:off x="902501" y="3898898"/>
            <a:ext cx="2933700" cy="400110"/>
          </a:xfrm>
          <a:prstGeom prst="rect">
            <a:avLst/>
          </a:prstGeom>
          <a:noFill/>
        </p:spPr>
        <p:txBody>
          <a:bodyPr wrap="square" rtlCol="0">
            <a:spAutoFit/>
          </a:bodyPr>
          <a:lstStyle/>
          <a:p>
            <a:pPr algn="l"/>
            <a:r>
              <a:rPr lang="en-GB" sz="2000" dirty="0"/>
              <a:t>to make the most of</a:t>
            </a:r>
          </a:p>
        </p:txBody>
      </p:sp>
      <p:sp>
        <p:nvSpPr>
          <p:cNvPr id="24" name="TextBox 23"/>
          <p:cNvSpPr txBox="1"/>
          <p:nvPr/>
        </p:nvSpPr>
        <p:spPr>
          <a:xfrm>
            <a:off x="902500" y="4787898"/>
            <a:ext cx="2558249" cy="400110"/>
          </a:xfrm>
          <a:prstGeom prst="rect">
            <a:avLst/>
          </a:prstGeom>
          <a:noFill/>
        </p:spPr>
        <p:txBody>
          <a:bodyPr wrap="square" rtlCol="0">
            <a:spAutoFit/>
          </a:bodyPr>
          <a:lstStyle/>
          <a:p>
            <a:pPr algn="l"/>
            <a:r>
              <a:rPr lang="en-GB" sz="2000"/>
              <a:t>Really?</a:t>
            </a:r>
            <a:endParaRPr lang="en-GB" sz="2000" dirty="0"/>
          </a:p>
        </p:txBody>
      </p:sp>
      <p:sp>
        <p:nvSpPr>
          <p:cNvPr id="25" name="TextBox 24"/>
          <p:cNvSpPr txBox="1"/>
          <p:nvPr/>
        </p:nvSpPr>
        <p:spPr>
          <a:xfrm>
            <a:off x="902500" y="5676898"/>
            <a:ext cx="1436253" cy="400110"/>
          </a:xfrm>
          <a:prstGeom prst="rect">
            <a:avLst/>
          </a:prstGeom>
          <a:noFill/>
        </p:spPr>
        <p:txBody>
          <a:bodyPr wrap="square" rtlCol="0">
            <a:spAutoFit/>
          </a:bodyPr>
          <a:lstStyle/>
          <a:p>
            <a:pPr algn="l"/>
            <a:r>
              <a:rPr lang="en-GB" sz="2000" dirty="0"/>
              <a:t>long (m)</a:t>
            </a:r>
          </a:p>
        </p:txBody>
      </p:sp>
      <p:sp>
        <p:nvSpPr>
          <p:cNvPr id="26" name="TextBox 25"/>
          <p:cNvSpPr txBox="1"/>
          <p:nvPr/>
        </p:nvSpPr>
        <p:spPr>
          <a:xfrm>
            <a:off x="6756400" y="1205168"/>
            <a:ext cx="2743200" cy="400110"/>
          </a:xfrm>
          <a:prstGeom prst="rect">
            <a:avLst/>
          </a:prstGeom>
          <a:noFill/>
        </p:spPr>
        <p:txBody>
          <a:bodyPr wrap="square" rtlCol="0">
            <a:spAutoFit/>
          </a:bodyPr>
          <a:lstStyle/>
          <a:p>
            <a:pPr algn="l"/>
            <a:r>
              <a:rPr lang="en-GB" sz="2000" dirty="0"/>
              <a:t>country</a:t>
            </a:r>
          </a:p>
        </p:txBody>
      </p:sp>
      <p:sp>
        <p:nvSpPr>
          <p:cNvPr id="27" name="TextBox 26"/>
          <p:cNvSpPr txBox="1"/>
          <p:nvPr/>
        </p:nvSpPr>
        <p:spPr>
          <a:xfrm>
            <a:off x="6756400" y="2096330"/>
            <a:ext cx="2933700" cy="400110"/>
          </a:xfrm>
          <a:prstGeom prst="rect">
            <a:avLst/>
          </a:prstGeom>
          <a:noFill/>
        </p:spPr>
        <p:txBody>
          <a:bodyPr wrap="square" rtlCol="0">
            <a:spAutoFit/>
          </a:bodyPr>
          <a:lstStyle/>
          <a:p>
            <a:pPr algn="l"/>
            <a:r>
              <a:rPr lang="en-GB" sz="2000" dirty="0"/>
              <a:t>to prepare, preparing</a:t>
            </a:r>
          </a:p>
        </p:txBody>
      </p:sp>
      <p:sp>
        <p:nvSpPr>
          <p:cNvPr id="28" name="TextBox 27"/>
          <p:cNvSpPr txBox="1"/>
          <p:nvPr/>
        </p:nvSpPr>
        <p:spPr>
          <a:xfrm>
            <a:off x="6731000" y="2998428"/>
            <a:ext cx="3365500" cy="400110"/>
          </a:xfrm>
          <a:prstGeom prst="rect">
            <a:avLst/>
          </a:prstGeom>
          <a:noFill/>
        </p:spPr>
        <p:txBody>
          <a:bodyPr wrap="square" rtlCol="0">
            <a:spAutoFit/>
          </a:bodyPr>
          <a:lstStyle/>
          <a:p>
            <a:pPr algn="l"/>
            <a:r>
              <a:rPr lang="en-GB" sz="2000" dirty="0"/>
              <a:t>to enjoy</a:t>
            </a:r>
          </a:p>
        </p:txBody>
      </p:sp>
      <p:sp>
        <p:nvSpPr>
          <p:cNvPr id="29" name="TextBox 28"/>
          <p:cNvSpPr txBox="1"/>
          <p:nvPr/>
        </p:nvSpPr>
        <p:spPr>
          <a:xfrm>
            <a:off x="6756400" y="3914771"/>
            <a:ext cx="3365500" cy="400110"/>
          </a:xfrm>
          <a:prstGeom prst="rect">
            <a:avLst/>
          </a:prstGeom>
          <a:noFill/>
        </p:spPr>
        <p:txBody>
          <a:bodyPr wrap="square" rtlCol="0">
            <a:spAutoFit/>
          </a:bodyPr>
          <a:lstStyle/>
          <a:p>
            <a:pPr algn="l"/>
            <a:r>
              <a:rPr lang="en-GB" sz="2000" dirty="0"/>
              <a:t>place</a:t>
            </a:r>
          </a:p>
        </p:txBody>
      </p:sp>
      <p:sp>
        <p:nvSpPr>
          <p:cNvPr id="30" name="TextBox 29"/>
          <p:cNvSpPr txBox="1"/>
          <p:nvPr/>
        </p:nvSpPr>
        <p:spPr>
          <a:xfrm>
            <a:off x="6756400" y="4772649"/>
            <a:ext cx="3365500" cy="400110"/>
          </a:xfrm>
          <a:prstGeom prst="rect">
            <a:avLst/>
          </a:prstGeom>
          <a:noFill/>
        </p:spPr>
        <p:txBody>
          <a:bodyPr wrap="square" rtlCol="0">
            <a:spAutoFit/>
          </a:bodyPr>
          <a:lstStyle/>
          <a:p>
            <a:pPr algn="l"/>
            <a:r>
              <a:rPr lang="en-GB" sz="2000" dirty="0"/>
              <a:t>also, too</a:t>
            </a:r>
          </a:p>
        </p:txBody>
      </p:sp>
      <p:sp>
        <p:nvSpPr>
          <p:cNvPr id="31" name="TextBox 30"/>
          <p:cNvSpPr txBox="1"/>
          <p:nvPr/>
        </p:nvSpPr>
        <p:spPr>
          <a:xfrm>
            <a:off x="6756400" y="5661503"/>
            <a:ext cx="3365500" cy="400110"/>
          </a:xfrm>
          <a:prstGeom prst="rect">
            <a:avLst/>
          </a:prstGeom>
          <a:noFill/>
        </p:spPr>
        <p:txBody>
          <a:bodyPr wrap="square" rtlCol="0">
            <a:spAutoFit/>
          </a:bodyPr>
          <a:lstStyle/>
          <a:p>
            <a:pPr algn="l"/>
            <a:r>
              <a:rPr lang="en-GB" sz="2000"/>
              <a:t>August</a:t>
            </a:r>
            <a:endParaRPr lang="en-GB" sz="2000" dirty="0"/>
          </a:p>
        </p:txBody>
      </p:sp>
      <p:sp>
        <p:nvSpPr>
          <p:cNvPr id="33" name="Rounded Rectangle 32"/>
          <p:cNvSpPr/>
          <p:nvPr/>
        </p:nvSpPr>
        <p:spPr>
          <a:xfrm>
            <a:off x="3638550" y="116660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pasar</a:t>
            </a:r>
            <a:endParaRPr lang="en-GB" sz="2000" b="1" dirty="0">
              <a:solidFill>
                <a:schemeClr val="tx1"/>
              </a:solidFill>
            </a:endParaRPr>
          </a:p>
        </p:txBody>
      </p:sp>
      <p:sp>
        <p:nvSpPr>
          <p:cNvPr id="32" name="Rounded Rectangle 31"/>
          <p:cNvSpPr/>
          <p:nvPr/>
        </p:nvSpPr>
        <p:spPr>
          <a:xfrm>
            <a:off x="3635174" y="1159130"/>
            <a:ext cx="2241550" cy="515472"/>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35" name="Rounded Rectangle 34"/>
          <p:cNvSpPr/>
          <p:nvPr/>
        </p:nvSpPr>
        <p:spPr>
          <a:xfrm>
            <a:off x="3638550" y="2066631"/>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comprar</a:t>
            </a:r>
            <a:endParaRPr lang="en-GB" sz="2000" b="1" dirty="0">
              <a:solidFill>
                <a:schemeClr val="tx1"/>
              </a:solidFill>
            </a:endParaRPr>
          </a:p>
        </p:txBody>
      </p:sp>
      <p:sp>
        <p:nvSpPr>
          <p:cNvPr id="36" name="Rounded Rectangle 35"/>
          <p:cNvSpPr/>
          <p:nvPr/>
        </p:nvSpPr>
        <p:spPr>
          <a:xfrm>
            <a:off x="3635174" y="2061920"/>
            <a:ext cx="225507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37" name="Rounded Rectangle 36"/>
          <p:cNvSpPr/>
          <p:nvPr/>
        </p:nvSpPr>
        <p:spPr>
          <a:xfrm>
            <a:off x="3638550" y="296050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el </a:t>
            </a:r>
            <a:r>
              <a:rPr lang="en-GB" sz="2000" b="1" dirty="0" err="1">
                <a:solidFill>
                  <a:schemeClr val="tx1"/>
                </a:solidFill>
              </a:rPr>
              <a:t>verano</a:t>
            </a:r>
            <a:endParaRPr lang="en-GB" sz="2000" b="1" dirty="0">
              <a:solidFill>
                <a:schemeClr val="tx1"/>
              </a:solidFill>
            </a:endParaRPr>
          </a:p>
        </p:txBody>
      </p:sp>
      <p:sp>
        <p:nvSpPr>
          <p:cNvPr id="39" name="Rounded Rectangle 38"/>
          <p:cNvSpPr/>
          <p:nvPr/>
        </p:nvSpPr>
        <p:spPr>
          <a:xfrm>
            <a:off x="3638550" y="382297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aprovechar</a:t>
            </a:r>
            <a:endParaRPr lang="en-GB" sz="2000" b="1" dirty="0">
              <a:solidFill>
                <a:schemeClr val="tx1"/>
              </a:solidFill>
            </a:endParaRPr>
          </a:p>
        </p:txBody>
      </p:sp>
      <p:sp>
        <p:nvSpPr>
          <p:cNvPr id="40" name="Rounded Rectangle 39"/>
          <p:cNvSpPr/>
          <p:nvPr/>
        </p:nvSpPr>
        <p:spPr>
          <a:xfrm>
            <a:off x="3635174" y="2960506"/>
            <a:ext cx="225507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41" name="Rounded Rectangle 40"/>
          <p:cNvSpPr/>
          <p:nvPr/>
        </p:nvSpPr>
        <p:spPr>
          <a:xfrm>
            <a:off x="3638550" y="47251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¿de verdad?</a:t>
            </a:r>
            <a:endParaRPr lang="en-GB" sz="2000" b="1" dirty="0">
              <a:solidFill>
                <a:schemeClr val="tx1"/>
              </a:solidFill>
            </a:endParaRPr>
          </a:p>
        </p:txBody>
      </p:sp>
      <p:sp>
        <p:nvSpPr>
          <p:cNvPr id="42" name="Rounded Rectangle 41"/>
          <p:cNvSpPr/>
          <p:nvPr/>
        </p:nvSpPr>
        <p:spPr>
          <a:xfrm>
            <a:off x="3641925" y="47326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43" name="Rounded Rectangle 42"/>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largo</a:t>
            </a:r>
          </a:p>
        </p:txBody>
      </p:sp>
      <p:sp>
        <p:nvSpPr>
          <p:cNvPr id="44" name="Rounded Rectangle 43"/>
          <p:cNvSpPr/>
          <p:nvPr/>
        </p:nvSpPr>
        <p:spPr>
          <a:xfrm>
            <a:off x="3635174" y="55841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45" name="Rounded Rectangle 44"/>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el </a:t>
            </a:r>
            <a:r>
              <a:rPr lang="en-GB" sz="2000" b="1" dirty="0" err="1">
                <a:solidFill>
                  <a:schemeClr val="tx1"/>
                </a:solidFill>
              </a:rPr>
              <a:t>país</a:t>
            </a:r>
            <a:endParaRPr lang="en-GB" sz="2000" b="1" dirty="0">
              <a:solidFill>
                <a:schemeClr val="tx1"/>
              </a:solidFill>
            </a:endParaRPr>
          </a:p>
        </p:txBody>
      </p:sp>
      <p:sp>
        <p:nvSpPr>
          <p:cNvPr id="46" name="Rounded Rectangle 45"/>
          <p:cNvSpPr/>
          <p:nvPr/>
        </p:nvSpPr>
        <p:spPr>
          <a:xfrm>
            <a:off x="9701561" y="1151223"/>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47" name="Rounded Rectangle 46"/>
          <p:cNvSpPr/>
          <p:nvPr/>
        </p:nvSpPr>
        <p:spPr>
          <a:xfrm>
            <a:off x="9701561"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preparar</a:t>
            </a:r>
            <a:endParaRPr lang="en-GB" sz="2000" b="1" dirty="0">
              <a:solidFill>
                <a:schemeClr val="tx1"/>
              </a:solidFill>
            </a:endParaRPr>
          </a:p>
        </p:txBody>
      </p:sp>
      <p:sp>
        <p:nvSpPr>
          <p:cNvPr id="48" name="Rounded Rectangle 47"/>
          <p:cNvSpPr/>
          <p:nvPr/>
        </p:nvSpPr>
        <p:spPr>
          <a:xfrm>
            <a:off x="9709045"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49" name="Rounded Rectangle 48"/>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disfrutar</a:t>
            </a:r>
            <a:endParaRPr lang="en-GB" sz="2000" b="1" dirty="0">
              <a:solidFill>
                <a:schemeClr val="tx1"/>
              </a:solidFill>
            </a:endParaRPr>
          </a:p>
        </p:txBody>
      </p:sp>
      <p:sp>
        <p:nvSpPr>
          <p:cNvPr id="50" name="Rounded Rectangle 49"/>
          <p:cNvSpPr/>
          <p:nvPr/>
        </p:nvSpPr>
        <p:spPr>
          <a:xfrm>
            <a:off x="9721850" y="299433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51" name="Rounded Rectangle 50"/>
          <p:cNvSpPr/>
          <p:nvPr/>
        </p:nvSpPr>
        <p:spPr>
          <a:xfrm>
            <a:off x="9721850"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agosto</a:t>
            </a:r>
            <a:endParaRPr lang="en-GB" sz="2000" b="1" dirty="0">
              <a:solidFill>
                <a:schemeClr val="tx1"/>
              </a:solidFill>
            </a:endParaRPr>
          </a:p>
        </p:txBody>
      </p:sp>
      <p:sp>
        <p:nvSpPr>
          <p:cNvPr id="38" name="Rounded Rectangle 37"/>
          <p:cNvSpPr/>
          <p:nvPr/>
        </p:nvSpPr>
        <p:spPr>
          <a:xfrm>
            <a:off x="3641925" y="3822973"/>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52" name="Rounded Rectangle 51"/>
          <p:cNvSpPr/>
          <p:nvPr/>
        </p:nvSpPr>
        <p:spPr>
          <a:xfrm>
            <a:off x="9725226" y="562871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53" name="Rounded Rectangle 52"/>
          <p:cNvSpPr/>
          <p:nvPr/>
        </p:nvSpPr>
        <p:spPr>
          <a:xfrm>
            <a:off x="9701561"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también</a:t>
            </a:r>
            <a:endParaRPr lang="en-GB" sz="2000" b="1" dirty="0">
              <a:solidFill>
                <a:schemeClr val="tx1"/>
              </a:solidFill>
            </a:endParaRPr>
          </a:p>
        </p:txBody>
      </p:sp>
      <p:sp>
        <p:nvSpPr>
          <p:cNvPr id="54" name="Rounded Rectangle 53"/>
          <p:cNvSpPr/>
          <p:nvPr/>
        </p:nvSpPr>
        <p:spPr>
          <a:xfrm>
            <a:off x="9704937"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
        <p:nvSpPr>
          <p:cNvPr id="55" name="Rounded Rectangle 54"/>
          <p:cNvSpPr/>
          <p:nvPr/>
        </p:nvSpPr>
        <p:spPr>
          <a:xfrm>
            <a:off x="9701561" y="387985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el </a:t>
            </a:r>
            <a:r>
              <a:rPr lang="en-GB" sz="2000" b="1" dirty="0" err="1">
                <a:solidFill>
                  <a:schemeClr val="tx1"/>
                </a:solidFill>
              </a:rPr>
              <a:t>lugar</a:t>
            </a:r>
            <a:endParaRPr lang="en-GB" sz="2000" b="1" dirty="0">
              <a:solidFill>
                <a:schemeClr val="tx1"/>
              </a:solidFill>
            </a:endParaRPr>
          </a:p>
        </p:txBody>
      </p:sp>
      <p:sp>
        <p:nvSpPr>
          <p:cNvPr id="56" name="Rounded Rectangle 55"/>
          <p:cNvSpPr/>
          <p:nvPr/>
        </p:nvSpPr>
        <p:spPr>
          <a:xfrm>
            <a:off x="9704937" y="387511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t>
            </a:r>
          </a:p>
        </p:txBody>
      </p:sp>
    </p:spTree>
    <p:extLst>
      <p:ext uri="{BB962C8B-B14F-4D97-AF65-F5344CB8AC3E}">
        <p14:creationId xmlns:p14="http://schemas.microsoft.com/office/powerpoint/2010/main" val="360483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2" grpId="0" animBg="1"/>
      <p:bldP spid="36" grpId="0" animBg="1"/>
      <p:bldP spid="40" grpId="0" animBg="1"/>
      <p:bldP spid="42" grpId="0" animBg="1"/>
      <p:bldP spid="44" grpId="0" animBg="1"/>
      <p:bldP spid="46" grpId="0" animBg="1"/>
      <p:bldP spid="48" grpId="0" animBg="1"/>
      <p:bldP spid="50" grpId="0" animBg="1"/>
      <p:bldP spid="38" grpId="0" animBg="1"/>
      <p:bldP spid="52" grpId="0" animBg="1"/>
      <p:bldP spid="54"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6930887" cy="772844"/>
          </a:xfrm>
        </p:spPr>
        <p:txBody>
          <a:bodyPr>
            <a:normAutofit/>
          </a:bodyPr>
          <a:lstStyle/>
          <a:p>
            <a:r>
              <a:rPr lang="en-GB" sz="2000" b="1" dirty="0">
                <a:solidFill>
                  <a:schemeClr val="bg1"/>
                </a:solidFill>
              </a:rPr>
              <a:t>Describing completed events in the past</a:t>
            </a:r>
            <a:br>
              <a:rPr lang="en-GB" sz="2000" b="1" dirty="0">
                <a:solidFill>
                  <a:schemeClr val="bg1"/>
                </a:solidFill>
              </a:rPr>
            </a:br>
            <a:r>
              <a:rPr lang="en-GB" sz="2000" b="1" dirty="0">
                <a:solidFill>
                  <a:schemeClr val="bg1"/>
                </a:solidFill>
              </a:rPr>
              <a:t>-</a:t>
            </a:r>
            <a:r>
              <a:rPr lang="en-GB" sz="2000" b="1" dirty="0" err="1">
                <a:solidFill>
                  <a:schemeClr val="bg1"/>
                </a:solidFill>
              </a:rPr>
              <a:t>ar</a:t>
            </a:r>
            <a:r>
              <a:rPr lang="en-GB" sz="2000" b="1" dirty="0">
                <a:solidFill>
                  <a:schemeClr val="bg1"/>
                </a:solidFill>
              </a:rPr>
              <a:t> verbs in the </a:t>
            </a:r>
            <a:r>
              <a:rPr lang="en-GB" sz="2000" b="1" dirty="0" err="1">
                <a:solidFill>
                  <a:schemeClr val="bg1"/>
                </a:solidFill>
              </a:rPr>
              <a:t>preterite</a:t>
            </a:r>
            <a:endParaRPr lang="en-GB" sz="20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C7D017E-86A1-46ED-B2A7-12947E09F1BD}"/>
              </a:ext>
            </a:extLst>
          </p:cNvPr>
          <p:cNvSpPr txBox="1"/>
          <p:nvPr/>
        </p:nvSpPr>
        <p:spPr>
          <a:xfrm>
            <a:off x="321732" y="1915965"/>
            <a:ext cx="10972800" cy="830997"/>
          </a:xfrm>
          <a:prstGeom prst="rect">
            <a:avLst/>
          </a:prstGeom>
          <a:noFill/>
        </p:spPr>
        <p:txBody>
          <a:bodyPr wrap="square" rtlCol="0">
            <a:spAutoFit/>
          </a:bodyPr>
          <a:lstStyle/>
          <a:p>
            <a:r>
              <a:rPr lang="en-GB" sz="2400" dirty="0"/>
              <a:t>To mean ‘</a:t>
            </a:r>
            <a:r>
              <a:rPr lang="en-GB" sz="2400" b="1" dirty="0"/>
              <a:t>I</a:t>
            </a:r>
            <a:r>
              <a:rPr lang="en-GB" sz="2400" dirty="0"/>
              <a:t>’ with an action completed in </a:t>
            </a:r>
            <a:r>
              <a:rPr lang="en-GB" sz="2400"/>
              <a:t>the past, </a:t>
            </a:r>
            <a:r>
              <a:rPr lang="en-GB" sz="2400" dirty="0"/>
              <a:t>remove the ‘</a:t>
            </a:r>
            <a:r>
              <a:rPr lang="en-GB" sz="2400" dirty="0" err="1"/>
              <a:t>ar</a:t>
            </a:r>
            <a:r>
              <a:rPr lang="en-GB" sz="2400" dirty="0"/>
              <a:t>’ and </a:t>
            </a:r>
            <a:r>
              <a:rPr lang="en-GB" sz="2400"/>
              <a:t>add </a:t>
            </a:r>
            <a:r>
              <a:rPr lang="en-GB" sz="2400" b="1"/>
              <a:t>__.</a:t>
            </a:r>
            <a:endParaRPr lang="en-GB" sz="2400" b="1" dirty="0"/>
          </a:p>
        </p:txBody>
      </p:sp>
      <p:sp>
        <p:nvSpPr>
          <p:cNvPr id="7" name="TextBox 6">
            <a:extLst>
              <a:ext uri="{FF2B5EF4-FFF2-40B4-BE49-F238E27FC236}">
                <a16:creationId xmlns:a16="http://schemas.microsoft.com/office/drawing/2014/main" id="{4676FE94-B265-497F-A8CB-BAE0B447E1AF}"/>
              </a:ext>
            </a:extLst>
          </p:cNvPr>
          <p:cNvSpPr txBox="1"/>
          <p:nvPr/>
        </p:nvSpPr>
        <p:spPr>
          <a:xfrm>
            <a:off x="321733" y="5072272"/>
            <a:ext cx="2353734" cy="461665"/>
          </a:xfrm>
          <a:prstGeom prst="rect">
            <a:avLst/>
          </a:prstGeom>
          <a:noFill/>
        </p:spPr>
        <p:txBody>
          <a:bodyPr wrap="square" rtlCol="0">
            <a:spAutoFit/>
          </a:bodyPr>
          <a:lstStyle/>
          <a:p>
            <a:r>
              <a:rPr lang="en-GB" sz="2400" b="1" dirty="0" err="1"/>
              <a:t>Ejemplo</a:t>
            </a:r>
            <a:endParaRPr lang="en-GB" sz="2400" b="1" dirty="0"/>
          </a:p>
        </p:txBody>
      </p:sp>
      <p:sp>
        <p:nvSpPr>
          <p:cNvPr id="8" name="TextBox 7">
            <a:extLst>
              <a:ext uri="{FF2B5EF4-FFF2-40B4-BE49-F238E27FC236}">
                <a16:creationId xmlns:a16="http://schemas.microsoft.com/office/drawing/2014/main" id="{FDE54AA3-39C7-4545-96A9-49B60040A5EE}"/>
              </a:ext>
            </a:extLst>
          </p:cNvPr>
          <p:cNvSpPr txBox="1"/>
          <p:nvPr/>
        </p:nvSpPr>
        <p:spPr>
          <a:xfrm>
            <a:off x="321732" y="3191871"/>
            <a:ext cx="4067388" cy="461665"/>
          </a:xfrm>
          <a:prstGeom prst="rect">
            <a:avLst/>
          </a:prstGeom>
          <a:noFill/>
        </p:spPr>
        <p:txBody>
          <a:bodyPr wrap="square" rtlCol="0">
            <a:spAutoFit/>
          </a:bodyPr>
          <a:lstStyle/>
          <a:p>
            <a:r>
              <a:rPr lang="en-GB" sz="2400" b="1"/>
              <a:t>I </a:t>
            </a:r>
            <a:r>
              <a:rPr lang="en-GB" sz="2400"/>
              <a:t>travelled to the coast.</a:t>
            </a:r>
            <a:endParaRPr lang="en-GB" sz="2400" dirty="0"/>
          </a:p>
        </p:txBody>
      </p:sp>
      <p:sp>
        <p:nvSpPr>
          <p:cNvPr id="9" name="TextBox 8">
            <a:extLst>
              <a:ext uri="{FF2B5EF4-FFF2-40B4-BE49-F238E27FC236}">
                <a16:creationId xmlns:a16="http://schemas.microsoft.com/office/drawing/2014/main" id="{A7634EB8-1CBC-420A-9369-F216B11164AF}"/>
              </a:ext>
            </a:extLst>
          </p:cNvPr>
          <p:cNvSpPr txBox="1"/>
          <p:nvPr/>
        </p:nvSpPr>
        <p:spPr>
          <a:xfrm>
            <a:off x="4978399" y="3190194"/>
            <a:ext cx="4131733" cy="461665"/>
          </a:xfrm>
          <a:prstGeom prst="rect">
            <a:avLst/>
          </a:prstGeom>
          <a:noFill/>
        </p:spPr>
        <p:txBody>
          <a:bodyPr wrap="square" rtlCol="0">
            <a:spAutoFit/>
          </a:bodyPr>
          <a:lstStyle/>
          <a:p>
            <a:r>
              <a:rPr lang="en-GB" sz="2400" dirty="0" err="1"/>
              <a:t>Viaj</a:t>
            </a:r>
            <a:r>
              <a:rPr lang="en-GB" sz="2400" b="1" dirty="0" err="1">
                <a:solidFill>
                  <a:srgbClr val="EE6000"/>
                </a:solidFill>
              </a:rPr>
              <a:t>é</a:t>
            </a:r>
            <a:r>
              <a:rPr lang="en-GB" sz="2400" dirty="0"/>
              <a:t> a la costa.</a:t>
            </a:r>
          </a:p>
        </p:txBody>
      </p:sp>
      <p:sp>
        <p:nvSpPr>
          <p:cNvPr id="10" name="TextBox 9">
            <a:extLst>
              <a:ext uri="{FF2B5EF4-FFF2-40B4-BE49-F238E27FC236}">
                <a16:creationId xmlns:a16="http://schemas.microsoft.com/office/drawing/2014/main" id="{988ECC1C-29CC-4C57-9269-3ED94B33FE97}"/>
              </a:ext>
            </a:extLst>
          </p:cNvPr>
          <p:cNvSpPr txBox="1"/>
          <p:nvPr/>
        </p:nvSpPr>
        <p:spPr>
          <a:xfrm>
            <a:off x="1077382" y="2278231"/>
            <a:ext cx="440266" cy="461665"/>
          </a:xfrm>
          <a:prstGeom prst="rect">
            <a:avLst/>
          </a:prstGeom>
          <a:noFill/>
        </p:spPr>
        <p:txBody>
          <a:bodyPr wrap="square" rtlCol="0">
            <a:spAutoFit/>
          </a:bodyPr>
          <a:lstStyle/>
          <a:p>
            <a:r>
              <a:rPr lang="en-GB" sz="2400" b="1" dirty="0">
                <a:solidFill>
                  <a:srgbClr val="EE6000"/>
                </a:solidFill>
              </a:rPr>
              <a:t>é</a:t>
            </a:r>
          </a:p>
        </p:txBody>
      </p:sp>
      <p:sp>
        <p:nvSpPr>
          <p:cNvPr id="11" name="TextBox 10">
            <a:extLst>
              <a:ext uri="{FF2B5EF4-FFF2-40B4-BE49-F238E27FC236}">
                <a16:creationId xmlns:a16="http://schemas.microsoft.com/office/drawing/2014/main" id="{80F19D55-DA28-481F-873C-FA76A7BDF6C9}"/>
              </a:ext>
            </a:extLst>
          </p:cNvPr>
          <p:cNvSpPr txBox="1"/>
          <p:nvPr/>
        </p:nvSpPr>
        <p:spPr>
          <a:xfrm>
            <a:off x="321733" y="4047786"/>
            <a:ext cx="10972800" cy="830997"/>
          </a:xfrm>
          <a:prstGeom prst="rect">
            <a:avLst/>
          </a:prstGeom>
          <a:noFill/>
        </p:spPr>
        <p:txBody>
          <a:bodyPr wrap="square" rtlCol="0">
            <a:spAutoFit/>
          </a:bodyPr>
          <a:lstStyle/>
          <a:p>
            <a:r>
              <a:rPr lang="en-GB" sz="2400" dirty="0"/>
              <a:t>To </a:t>
            </a:r>
            <a:r>
              <a:rPr lang="en-GB" sz="2400"/>
              <a:t>mean ‘</a:t>
            </a:r>
            <a:r>
              <a:rPr lang="en-GB" sz="2400" b="1"/>
              <a:t>s/he</a:t>
            </a:r>
            <a:r>
              <a:rPr lang="en-GB" sz="2400" dirty="0"/>
              <a:t>’ or ‘</a:t>
            </a:r>
            <a:r>
              <a:rPr lang="en-GB" sz="2400" b="1" dirty="0"/>
              <a:t>it</a:t>
            </a:r>
            <a:r>
              <a:rPr lang="en-GB" sz="2400" dirty="0"/>
              <a:t>’ with an action completed in </a:t>
            </a:r>
            <a:r>
              <a:rPr lang="en-GB" sz="2400"/>
              <a:t>the past, </a:t>
            </a:r>
            <a:r>
              <a:rPr lang="en-GB" sz="2400" dirty="0"/>
              <a:t>remove the ‘</a:t>
            </a:r>
            <a:r>
              <a:rPr lang="en-GB" sz="2400" dirty="0" err="1"/>
              <a:t>ar</a:t>
            </a:r>
            <a:r>
              <a:rPr lang="en-GB" sz="2400" dirty="0"/>
              <a:t>’ and </a:t>
            </a:r>
            <a:r>
              <a:rPr lang="en-GB" sz="2400"/>
              <a:t>add </a:t>
            </a:r>
            <a:r>
              <a:rPr lang="en-GB" sz="2400" b="1"/>
              <a:t>__.</a:t>
            </a:r>
            <a:endParaRPr lang="en-GB" sz="2400" b="1" dirty="0"/>
          </a:p>
        </p:txBody>
      </p:sp>
      <p:sp>
        <p:nvSpPr>
          <p:cNvPr id="12" name="TextBox 11">
            <a:extLst>
              <a:ext uri="{FF2B5EF4-FFF2-40B4-BE49-F238E27FC236}">
                <a16:creationId xmlns:a16="http://schemas.microsoft.com/office/drawing/2014/main" id="{EADE5C45-7FA9-4FEF-8004-6083D19618AA}"/>
              </a:ext>
            </a:extLst>
          </p:cNvPr>
          <p:cNvSpPr txBox="1"/>
          <p:nvPr/>
        </p:nvSpPr>
        <p:spPr>
          <a:xfrm>
            <a:off x="2359659" y="4417118"/>
            <a:ext cx="524933" cy="461665"/>
          </a:xfrm>
          <a:prstGeom prst="rect">
            <a:avLst/>
          </a:prstGeom>
          <a:noFill/>
        </p:spPr>
        <p:txBody>
          <a:bodyPr wrap="square" rtlCol="0">
            <a:spAutoFit/>
          </a:bodyPr>
          <a:lstStyle/>
          <a:p>
            <a:r>
              <a:rPr lang="en-GB" sz="2400" b="1" dirty="0">
                <a:solidFill>
                  <a:srgbClr val="EE6000"/>
                </a:solidFill>
              </a:rPr>
              <a:t>ó</a:t>
            </a:r>
          </a:p>
        </p:txBody>
      </p:sp>
      <p:sp>
        <p:nvSpPr>
          <p:cNvPr id="13" name="TextBox 12">
            <a:extLst>
              <a:ext uri="{FF2B5EF4-FFF2-40B4-BE49-F238E27FC236}">
                <a16:creationId xmlns:a16="http://schemas.microsoft.com/office/drawing/2014/main" id="{C39D2E87-5041-4D0F-89EA-DD227FB17715}"/>
              </a:ext>
            </a:extLst>
          </p:cNvPr>
          <p:cNvSpPr txBox="1"/>
          <p:nvPr/>
        </p:nvSpPr>
        <p:spPr>
          <a:xfrm>
            <a:off x="321732" y="2746962"/>
            <a:ext cx="2353734" cy="461665"/>
          </a:xfrm>
          <a:prstGeom prst="rect">
            <a:avLst/>
          </a:prstGeom>
          <a:noFill/>
        </p:spPr>
        <p:txBody>
          <a:bodyPr wrap="square" rtlCol="0">
            <a:spAutoFit/>
          </a:bodyPr>
          <a:lstStyle/>
          <a:p>
            <a:r>
              <a:rPr lang="en-GB" sz="2400" b="1" dirty="0" err="1"/>
              <a:t>Ejemplo</a:t>
            </a:r>
            <a:endParaRPr lang="en-GB" sz="2400" b="1" dirty="0"/>
          </a:p>
        </p:txBody>
      </p:sp>
      <p:sp>
        <p:nvSpPr>
          <p:cNvPr id="14" name="TextBox 13">
            <a:extLst>
              <a:ext uri="{FF2B5EF4-FFF2-40B4-BE49-F238E27FC236}">
                <a16:creationId xmlns:a16="http://schemas.microsoft.com/office/drawing/2014/main" id="{51417250-2E97-4717-A640-D6B6EC5109A8}"/>
              </a:ext>
            </a:extLst>
          </p:cNvPr>
          <p:cNvSpPr txBox="1"/>
          <p:nvPr/>
        </p:nvSpPr>
        <p:spPr>
          <a:xfrm>
            <a:off x="321732" y="5582788"/>
            <a:ext cx="5926667" cy="461665"/>
          </a:xfrm>
          <a:prstGeom prst="rect">
            <a:avLst/>
          </a:prstGeom>
          <a:noFill/>
        </p:spPr>
        <p:txBody>
          <a:bodyPr wrap="square" rtlCol="0">
            <a:spAutoFit/>
          </a:bodyPr>
          <a:lstStyle/>
          <a:p>
            <a:r>
              <a:rPr lang="en-GB" sz="2400" b="1" dirty="0"/>
              <a:t>She</a:t>
            </a:r>
            <a:r>
              <a:rPr lang="en-GB" sz="2400" dirty="0"/>
              <a:t> celebrated her birthday in August.</a:t>
            </a:r>
          </a:p>
        </p:txBody>
      </p:sp>
      <p:sp>
        <p:nvSpPr>
          <p:cNvPr id="15" name="TextBox 14">
            <a:extLst>
              <a:ext uri="{FF2B5EF4-FFF2-40B4-BE49-F238E27FC236}">
                <a16:creationId xmlns:a16="http://schemas.microsoft.com/office/drawing/2014/main" id="{6E364606-B223-473F-BE6F-F36DB51F8310}"/>
              </a:ext>
            </a:extLst>
          </p:cNvPr>
          <p:cNvSpPr txBox="1"/>
          <p:nvPr/>
        </p:nvSpPr>
        <p:spPr>
          <a:xfrm>
            <a:off x="6596209" y="5582787"/>
            <a:ext cx="5417278" cy="461665"/>
          </a:xfrm>
          <a:prstGeom prst="rect">
            <a:avLst/>
          </a:prstGeom>
          <a:noFill/>
        </p:spPr>
        <p:txBody>
          <a:bodyPr wrap="square" rtlCol="0">
            <a:spAutoFit/>
          </a:bodyPr>
          <a:lstStyle/>
          <a:p>
            <a:r>
              <a:rPr lang="en-GB" sz="2400" dirty="0" err="1"/>
              <a:t>Celebr</a:t>
            </a:r>
            <a:r>
              <a:rPr lang="en-GB" sz="2400" b="1" dirty="0" err="1">
                <a:solidFill>
                  <a:srgbClr val="EE6000"/>
                </a:solidFill>
              </a:rPr>
              <a:t>ó</a:t>
            </a:r>
            <a:r>
              <a:rPr lang="en-GB" sz="2400" dirty="0"/>
              <a:t> </a:t>
            </a:r>
            <a:r>
              <a:rPr lang="en-GB" sz="2400" dirty="0" err="1"/>
              <a:t>su</a:t>
            </a:r>
            <a:r>
              <a:rPr lang="en-GB" sz="2400" dirty="0"/>
              <a:t> </a:t>
            </a:r>
            <a:r>
              <a:rPr lang="en-GB" sz="2400" dirty="0" err="1"/>
              <a:t>cumpleaños</a:t>
            </a:r>
            <a:r>
              <a:rPr lang="en-GB" sz="2400" dirty="0"/>
              <a:t> </a:t>
            </a:r>
            <a:r>
              <a:rPr lang="en-GB" sz="2400" dirty="0" err="1"/>
              <a:t>en</a:t>
            </a:r>
            <a:r>
              <a:rPr lang="en-GB" sz="2400" dirty="0"/>
              <a:t> </a:t>
            </a:r>
            <a:r>
              <a:rPr lang="en-GB" sz="2400" dirty="0" err="1"/>
              <a:t>agosto</a:t>
            </a:r>
            <a:r>
              <a:rPr lang="en-GB" sz="2400" dirty="0"/>
              <a:t>.</a:t>
            </a:r>
          </a:p>
        </p:txBody>
      </p:sp>
      <p:sp>
        <p:nvSpPr>
          <p:cNvPr id="16" name="CuadroTexto 73">
            <a:extLst>
              <a:ext uri="{FF2B5EF4-FFF2-40B4-BE49-F238E27FC236}">
                <a16:creationId xmlns:a16="http://schemas.microsoft.com/office/drawing/2014/main" id="{C6DE365B-02C0-5246-A186-65CE853DFB2F}"/>
              </a:ext>
            </a:extLst>
          </p:cNvPr>
          <p:cNvSpPr txBox="1"/>
          <p:nvPr/>
        </p:nvSpPr>
        <p:spPr>
          <a:xfrm>
            <a:off x="321732" y="1195814"/>
            <a:ext cx="7234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F0302020204030204"/>
              </a:rPr>
              <a:t>As you know, many verbs in Spanish end in –ar.</a:t>
            </a:r>
            <a:endParaRPr kumimoji="0" lang="es-GB" sz="2400" b="0"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72E2FC-98DA-4B99-A2C4-CA8351840945}"/>
              </a:ext>
            </a:extLst>
          </p:cNvPr>
          <p:cNvSpPr>
            <a:spLocks noGrp="1"/>
          </p:cNvSpPr>
          <p:nvPr>
            <p:ph type="title"/>
          </p:nvPr>
        </p:nvSpPr>
        <p:spPr>
          <a:xfrm>
            <a:off x="0" y="213557"/>
            <a:ext cx="5632174" cy="753852"/>
          </a:xfrm>
        </p:spPr>
        <p:txBody>
          <a:bodyPr>
            <a:noAutofit/>
          </a:bodyPr>
          <a:lstStyle/>
          <a:p>
            <a:r>
              <a:rPr lang="en-GB" sz="2000" b="1" dirty="0">
                <a:solidFill>
                  <a:schemeClr val="lt1"/>
                </a:solidFill>
              </a:rPr>
              <a:t>Comparing what different people did</a:t>
            </a:r>
            <a:br>
              <a:rPr lang="en-GB" sz="2000" b="1" dirty="0">
                <a:solidFill>
                  <a:schemeClr val="lt1"/>
                </a:solidFill>
              </a:rPr>
            </a:br>
            <a:r>
              <a:rPr lang="en-GB" sz="2000" b="1" dirty="0">
                <a:solidFill>
                  <a:schemeClr val="lt1"/>
                </a:solidFill>
              </a:rPr>
              <a:t>Subject pronouns [revisited]</a:t>
            </a:r>
            <a:endParaRPr lang="en-GB" sz="2000" dirty="0"/>
          </a:p>
        </p:txBody>
      </p:sp>
      <p:sp>
        <p:nvSpPr>
          <p:cNvPr id="4" name="TextBox 3">
            <a:extLst>
              <a:ext uri="{FF2B5EF4-FFF2-40B4-BE49-F238E27FC236}">
                <a16:creationId xmlns:a16="http://schemas.microsoft.com/office/drawing/2014/main" id="{DD83A139-F822-4B94-837E-93B7897FFB7B}"/>
              </a:ext>
            </a:extLst>
          </p:cNvPr>
          <p:cNvSpPr txBox="1"/>
          <p:nvPr/>
        </p:nvSpPr>
        <p:spPr>
          <a:xfrm>
            <a:off x="1770619" y="3571622"/>
            <a:ext cx="93458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She </a:t>
            </a:r>
            <a:r>
              <a:rPr lang="en-GB" sz="2200" kern="0" dirty="0">
                <a:latin typeface="Century Gothic" panose="020B0502020202020204" pitchFamily="34" charset="0"/>
                <a:cs typeface="Arial"/>
                <a:sym typeface="Arial"/>
              </a:rPr>
              <a:t>walked</a:t>
            </a:r>
            <a:r>
              <a:rPr kumimoji="0" lang="en-GB" sz="2200" b="0" i="0" u="none" strike="noStrike" kern="0" cap="none" spc="0" normalizeH="0" baseline="0" noProof="0" dirty="0">
                <a:ln>
                  <a:noFill/>
                </a:ln>
                <a:effectLst/>
                <a:uLnTx/>
                <a:uFillTx/>
                <a:latin typeface="Century Gothic" panose="020B0502020202020204" pitchFamily="34" charset="0"/>
                <a:cs typeface="Arial"/>
                <a:sym typeface="Arial"/>
              </a:rPr>
              <a:t>, whereas </a:t>
            </a:r>
            <a:r>
              <a:rPr lang="en-GB" sz="2200" b="1" kern="0">
                <a:latin typeface="Century Gothic" panose="020B0502020202020204" pitchFamily="34" charset="0"/>
                <a:cs typeface="Arial"/>
                <a:sym typeface="Arial"/>
              </a:rPr>
              <a:t>I</a:t>
            </a:r>
            <a:r>
              <a:rPr kumimoji="0" lang="en-GB" sz="2200" b="0" i="0" u="none" strike="noStrike" kern="0" cap="none" spc="0" normalizeH="0" baseline="0" noProof="0">
                <a:ln>
                  <a:noFill/>
                </a:ln>
                <a:effectLst/>
                <a:uLnTx/>
                <a:uFillTx/>
                <a:latin typeface="Century Gothic" panose="020B0502020202020204" pitchFamily="34" charset="0"/>
                <a:cs typeface="Arial"/>
                <a:sym typeface="Arial"/>
              </a:rPr>
              <a:t> went horse-riding (literally, ‘</a:t>
            </a:r>
            <a:r>
              <a:rPr lang="en-GB" sz="2200" kern="0">
                <a:latin typeface="Century Gothic" panose="020B0502020202020204" pitchFamily="34" charset="0"/>
                <a:cs typeface="Arial"/>
                <a:sym typeface="Arial"/>
              </a:rPr>
              <a:t>rode a horse’).</a:t>
            </a:r>
            <a:endParaRPr kumimoji="0" lang="en-GB" sz="2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 name="TextBox 4">
            <a:extLst>
              <a:ext uri="{FF2B5EF4-FFF2-40B4-BE49-F238E27FC236}">
                <a16:creationId xmlns:a16="http://schemas.microsoft.com/office/drawing/2014/main" id="{F94D942B-CB64-402A-8676-7C950A38EA2B}"/>
              </a:ext>
            </a:extLst>
          </p:cNvPr>
          <p:cNvSpPr txBox="1"/>
          <p:nvPr/>
        </p:nvSpPr>
        <p:spPr>
          <a:xfrm>
            <a:off x="1788202" y="4056320"/>
            <a:ext cx="9858043" cy="430887"/>
          </a:xfrm>
          <a:prstGeom prst="rect">
            <a:avLst/>
          </a:prstGeom>
          <a:noFill/>
        </p:spPr>
        <p:txBody>
          <a:bodyPr wrap="square" rtlCol="0">
            <a:spAutoFit/>
          </a:bodyPr>
          <a:lstStyle/>
          <a:p>
            <a:pPr lvl="0">
              <a:buClr>
                <a:srgbClr val="000000"/>
              </a:buClr>
            </a:pP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____</a:t>
            </a:r>
            <a:r>
              <a:rPr kumimoji="0" lang="en-GB" sz="2200" b="1" i="0" u="none" strike="noStrike" kern="0" cap="none" spc="0" normalizeH="0" noProof="0" dirty="0">
                <a:ln>
                  <a:noFill/>
                </a:ln>
                <a:effectLst/>
                <a:uLnTx/>
                <a:uFillTx/>
                <a:latin typeface="Century Gothic" panose="020B0502020202020204" pitchFamily="34" charset="0"/>
                <a:cs typeface="Arial"/>
                <a:sym typeface="Arial"/>
              </a:rPr>
              <a:t> </a:t>
            </a:r>
            <a:r>
              <a:rPr kumimoji="0" lang="en-GB" sz="2200" i="0" u="none" strike="noStrike" kern="0" cap="none" spc="0" normalizeH="0" noProof="0" dirty="0" err="1">
                <a:ln>
                  <a:noFill/>
                </a:ln>
                <a:effectLst/>
                <a:uLnTx/>
                <a:uFillTx/>
                <a:latin typeface="Century Gothic" panose="020B0502020202020204" pitchFamily="34" charset="0"/>
                <a:cs typeface="Arial"/>
                <a:sym typeface="Arial"/>
              </a:rPr>
              <a:t>caminó</a:t>
            </a:r>
            <a:r>
              <a:rPr lang="en-GB" sz="2200" kern="0" dirty="0">
                <a:latin typeface="Century Gothic" panose="020B0502020202020204" pitchFamily="34" charset="0"/>
                <a:cs typeface="Arial"/>
                <a:sym typeface="Arial"/>
              </a:rPr>
              <a:t>, </a:t>
            </a:r>
            <a:r>
              <a:rPr kumimoji="0" lang="en-GB" sz="2200" b="0" i="0" u="none" strike="noStrike" kern="0" cap="none" spc="0" normalizeH="0" baseline="0" noProof="0" dirty="0" err="1">
                <a:ln>
                  <a:noFill/>
                </a:ln>
                <a:effectLst/>
                <a:uLnTx/>
                <a:uFillTx/>
                <a:latin typeface="Century Gothic" panose="020B0502020202020204" pitchFamily="34" charset="0"/>
                <a:cs typeface="Arial"/>
                <a:sym typeface="Arial"/>
              </a:rPr>
              <a:t>mientras</a:t>
            </a:r>
            <a:r>
              <a:rPr kumimoji="0" lang="en-GB" sz="2200" b="0" i="0" u="none" strike="noStrike" kern="0" cap="none" spc="0" normalizeH="0" baseline="0" noProof="0" dirty="0">
                <a:ln>
                  <a:noFill/>
                </a:ln>
                <a:effectLst/>
                <a:uLnTx/>
                <a:uFillTx/>
                <a:latin typeface="Century Gothic" panose="020B0502020202020204" pitchFamily="34" charset="0"/>
                <a:cs typeface="Arial"/>
                <a:sym typeface="Arial"/>
              </a:rPr>
              <a:t> que </a:t>
            </a: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____ </a:t>
            </a:r>
            <a:r>
              <a:rPr lang="en-GB" sz="2200" kern="0" noProof="0" dirty="0" err="1">
                <a:latin typeface="Century Gothic" panose="020B0502020202020204" pitchFamily="34" charset="0"/>
                <a:cs typeface="Arial"/>
                <a:sym typeface="Arial"/>
              </a:rPr>
              <a:t>monté</a:t>
            </a:r>
            <a:r>
              <a:rPr lang="en-GB" sz="2200" kern="0" noProof="0" dirty="0">
                <a:latin typeface="Century Gothic" panose="020B0502020202020204" pitchFamily="34" charset="0"/>
                <a:cs typeface="Arial"/>
                <a:sym typeface="Arial"/>
              </a:rPr>
              <a:t> a caballo.</a:t>
            </a:r>
            <a:endParaRPr kumimoji="0" lang="en-GB" sz="2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5D6C0C6F-B4E5-4AC7-B50E-C47BB2BD46FF}"/>
              </a:ext>
            </a:extLst>
          </p:cNvPr>
          <p:cNvSpPr txBox="1"/>
          <p:nvPr/>
        </p:nvSpPr>
        <p:spPr>
          <a:xfrm>
            <a:off x="1808294" y="4034657"/>
            <a:ext cx="649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Ella</a:t>
            </a:r>
          </a:p>
        </p:txBody>
      </p:sp>
      <p:sp>
        <p:nvSpPr>
          <p:cNvPr id="7" name="TextBox 6">
            <a:extLst>
              <a:ext uri="{FF2B5EF4-FFF2-40B4-BE49-F238E27FC236}">
                <a16:creationId xmlns:a16="http://schemas.microsoft.com/office/drawing/2014/main" id="{AA4A8364-8C29-4F91-9988-E3FD0F06C32E}"/>
              </a:ext>
            </a:extLst>
          </p:cNvPr>
          <p:cNvSpPr txBox="1"/>
          <p:nvPr/>
        </p:nvSpPr>
        <p:spPr>
          <a:xfrm>
            <a:off x="5564183" y="4055400"/>
            <a:ext cx="649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yo</a:t>
            </a:r>
            <a:endPar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06367116-FB8D-4743-BE1D-519D2127E869}"/>
              </a:ext>
            </a:extLst>
          </p:cNvPr>
          <p:cNvSpPr txBox="1"/>
          <p:nvPr/>
        </p:nvSpPr>
        <p:spPr>
          <a:xfrm>
            <a:off x="1892340" y="2295887"/>
            <a:ext cx="5974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I </a:t>
            </a:r>
            <a:r>
              <a:rPr lang="en-GB" sz="2200" kern="0">
                <a:latin typeface="Century Gothic" panose="020B0502020202020204" pitchFamily="34" charset="0"/>
                <a:cs typeface="Arial"/>
                <a:sym typeface="Arial"/>
              </a:rPr>
              <a:t>sang</a:t>
            </a:r>
            <a:r>
              <a:rPr kumimoji="0" lang="en-GB" sz="2200" b="0" i="0" u="none" strike="noStrike" kern="0" cap="none" spc="0" normalizeH="0" baseline="0" noProof="0">
                <a:ln>
                  <a:noFill/>
                </a:ln>
                <a:effectLst/>
                <a:uLnTx/>
                <a:uFillTx/>
                <a:latin typeface="Century Gothic" panose="020B0502020202020204" pitchFamily="34" charset="0"/>
                <a:cs typeface="Arial"/>
                <a:sym typeface="Arial"/>
              </a:rPr>
              <a:t> and </a:t>
            </a: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she</a:t>
            </a:r>
            <a:r>
              <a:rPr kumimoji="0" lang="en-GB" sz="2200" b="0" i="0" u="none" strike="noStrike" kern="0" cap="none" spc="0" normalizeH="0" baseline="0" noProof="0" dirty="0">
                <a:ln>
                  <a:noFill/>
                </a:ln>
                <a:effectLst/>
                <a:uLnTx/>
                <a:uFillTx/>
                <a:latin typeface="Century Gothic" panose="020B0502020202020204" pitchFamily="34" charset="0"/>
                <a:cs typeface="Arial"/>
                <a:sym typeface="Arial"/>
              </a:rPr>
              <a:t> </a:t>
            </a:r>
            <a:r>
              <a:rPr lang="en-GB" sz="2200" kern="0" dirty="0">
                <a:latin typeface="Century Gothic" panose="020B0502020202020204" pitchFamily="34" charset="0"/>
                <a:cs typeface="Arial"/>
                <a:sym typeface="Arial"/>
              </a:rPr>
              <a:t>danced</a:t>
            </a:r>
            <a:r>
              <a:rPr kumimoji="0" lang="en-GB" sz="22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9" name="Rectangle 8">
            <a:extLst>
              <a:ext uri="{FF2B5EF4-FFF2-40B4-BE49-F238E27FC236}">
                <a16:creationId xmlns:a16="http://schemas.microsoft.com/office/drawing/2014/main" id="{874F5501-6912-457B-9050-F73AA85E5A13}"/>
              </a:ext>
            </a:extLst>
          </p:cNvPr>
          <p:cNvSpPr/>
          <p:nvPr/>
        </p:nvSpPr>
        <p:spPr>
          <a:xfrm>
            <a:off x="438343" y="1353373"/>
            <a:ext cx="1114351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effectLst/>
                <a:uLnTx/>
                <a:uFillTx/>
                <a:latin typeface="Century Gothic" panose="020B0502020202020204" pitchFamily="34" charset="0"/>
                <a:cs typeface="Arial"/>
                <a:sym typeface="Arial"/>
              </a:rPr>
              <a:t>Remember to use subject pronouns when comparing what different people do or did,</a:t>
            </a:r>
            <a:r>
              <a:rPr kumimoji="0" lang="en-GB" sz="2200" b="0" i="0" u="none" strike="noStrike" kern="0" cap="none" spc="0" normalizeH="0" noProof="0" dirty="0">
                <a:ln>
                  <a:noFill/>
                </a:ln>
                <a:effectLst/>
                <a:uLnTx/>
                <a:uFillTx/>
                <a:latin typeface="Century Gothic" panose="020B0502020202020204" pitchFamily="34" charset="0"/>
                <a:cs typeface="Arial"/>
                <a:sym typeface="Arial"/>
              </a:rPr>
              <a:t> and to add emphasis.</a:t>
            </a:r>
            <a:endParaRPr kumimoji="0" lang="en-GB" sz="2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F253A3D2-C01F-4511-A611-F273679CE274}"/>
              </a:ext>
            </a:extLst>
          </p:cNvPr>
          <p:cNvSpPr txBox="1"/>
          <p:nvPr/>
        </p:nvSpPr>
        <p:spPr>
          <a:xfrm>
            <a:off x="1886533" y="2759091"/>
            <a:ext cx="71838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effectLst/>
                <a:uLnTx/>
                <a:uFillTx/>
                <a:latin typeface="Century Gothic" panose="020B0502020202020204" pitchFamily="34" charset="0"/>
                <a:cs typeface="Arial"/>
                <a:sym typeface="Arial"/>
              </a:rPr>
              <a:t>____ </a:t>
            </a:r>
            <a:r>
              <a:rPr lang="en-GB" sz="2200" kern="0">
                <a:latin typeface="Century Gothic" panose="020B0502020202020204" pitchFamily="34" charset="0"/>
                <a:cs typeface="Arial"/>
                <a:sym typeface="Arial"/>
              </a:rPr>
              <a:t>canté</a:t>
            </a:r>
            <a:r>
              <a:rPr kumimoji="0" lang="en-GB" sz="2200" b="0" i="0" u="none" strike="noStrike" kern="0" cap="none" spc="0" normalizeH="0" baseline="0" noProof="0">
                <a:ln>
                  <a:noFill/>
                </a:ln>
                <a:effectLst/>
                <a:uLnTx/>
                <a:uFillTx/>
                <a:latin typeface="Century Gothic" panose="020B0502020202020204" pitchFamily="34" charset="0"/>
                <a:cs typeface="Arial"/>
                <a:sym typeface="Arial"/>
              </a:rPr>
              <a:t> y </a:t>
            </a:r>
            <a:r>
              <a:rPr kumimoji="0" lang="en-GB" sz="2200" b="1" i="0" u="none" strike="noStrike" kern="0" cap="none" spc="0" normalizeH="0" baseline="0" noProof="0">
                <a:ln>
                  <a:noFill/>
                </a:ln>
                <a:effectLst/>
                <a:uLnTx/>
                <a:uFillTx/>
                <a:latin typeface="Century Gothic" panose="020B0502020202020204" pitchFamily="34" charset="0"/>
                <a:cs typeface="Arial"/>
                <a:sym typeface="Arial"/>
              </a:rPr>
              <a:t>____ </a:t>
            </a:r>
            <a:r>
              <a:rPr kumimoji="0" lang="en-GB" sz="2200" i="0" u="none" strike="noStrike" kern="0" cap="none" spc="0" normalizeH="0" noProof="0" dirty="0" err="1">
                <a:ln>
                  <a:noFill/>
                </a:ln>
                <a:effectLst/>
                <a:uLnTx/>
                <a:uFillTx/>
                <a:latin typeface="Century Gothic" panose="020B0502020202020204" pitchFamily="34" charset="0"/>
                <a:cs typeface="Arial"/>
                <a:sym typeface="Arial"/>
              </a:rPr>
              <a:t>bailó</a:t>
            </a:r>
            <a:r>
              <a:rPr kumimoji="0" lang="en-GB" sz="220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11" name="TextBox 10">
            <a:extLst>
              <a:ext uri="{FF2B5EF4-FFF2-40B4-BE49-F238E27FC236}">
                <a16:creationId xmlns:a16="http://schemas.microsoft.com/office/drawing/2014/main" id="{2B88F38E-9C37-4B7A-9E74-948F47CBBE73}"/>
              </a:ext>
            </a:extLst>
          </p:cNvPr>
          <p:cNvSpPr txBox="1"/>
          <p:nvPr/>
        </p:nvSpPr>
        <p:spPr>
          <a:xfrm>
            <a:off x="2007912" y="2737428"/>
            <a:ext cx="686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Yo</a:t>
            </a:r>
            <a:endPar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12" name="TextBox 11">
            <a:extLst>
              <a:ext uri="{FF2B5EF4-FFF2-40B4-BE49-F238E27FC236}">
                <a16:creationId xmlns:a16="http://schemas.microsoft.com/office/drawing/2014/main" id="{D16F610F-B472-4F75-BAC7-64A0EE81AFCB}"/>
              </a:ext>
            </a:extLst>
          </p:cNvPr>
          <p:cNvSpPr txBox="1"/>
          <p:nvPr/>
        </p:nvSpPr>
        <p:spPr>
          <a:xfrm>
            <a:off x="3683148" y="2746583"/>
            <a:ext cx="6964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ella</a:t>
            </a:r>
            <a:endPar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F954FF52-274B-42EF-8ACB-261D6C5DB589}"/>
              </a:ext>
            </a:extLst>
          </p:cNvPr>
          <p:cNvSpPr txBox="1"/>
          <p:nvPr/>
        </p:nvSpPr>
        <p:spPr>
          <a:xfrm>
            <a:off x="482640" y="2276078"/>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effectLst/>
                <a:uLnTx/>
                <a:uFillTx/>
                <a:latin typeface="Century Gothic" panose="020B0502020202020204" pitchFamily="34" charset="0"/>
                <a:cs typeface="Arial"/>
                <a:sym typeface="Arial"/>
              </a:rPr>
              <a:t>Ejemplo</a:t>
            </a:r>
            <a:r>
              <a:rPr kumimoji="0" lang="en-GB" sz="2200" b="1" i="0" u="none" strike="noStrike" kern="0" cap="none" spc="0" normalizeH="0" baseline="0" noProof="0" dirty="0">
                <a:ln>
                  <a:noFill/>
                </a:ln>
                <a:effectLst/>
                <a:uLnTx/>
                <a:uFillTx/>
                <a:latin typeface="Century Gothic" panose="020B0502020202020204" pitchFamily="34" charset="0"/>
                <a:cs typeface="Arial"/>
                <a:sym typeface="Arial"/>
              </a:rPr>
              <a:t>:</a:t>
            </a:r>
            <a:endParaRPr kumimoji="0" lang="en-GB" sz="22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4" name="TextBox 13">
            <a:extLst>
              <a:ext uri="{FF2B5EF4-FFF2-40B4-BE49-F238E27FC236}">
                <a16:creationId xmlns:a16="http://schemas.microsoft.com/office/drawing/2014/main" id="{F0127630-FDAA-4014-85EF-7846CA96CF4D}"/>
              </a:ext>
            </a:extLst>
          </p:cNvPr>
          <p:cNvSpPr txBox="1"/>
          <p:nvPr/>
        </p:nvSpPr>
        <p:spPr>
          <a:xfrm>
            <a:off x="482640" y="3542893"/>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effectLst/>
                <a:uLnTx/>
                <a:uFillTx/>
                <a:latin typeface="Century Gothic" panose="020B0502020202020204" pitchFamily="34" charset="0"/>
                <a:cs typeface="Arial"/>
                <a:sym typeface="Arial"/>
              </a:rPr>
              <a:t>Ejemplo:</a:t>
            </a:r>
            <a:endParaRPr kumimoji="0" lang="en-GB" sz="2200" b="0" i="0" u="none" strike="noStrike" kern="0" cap="none" spc="0" normalizeH="0" baseline="0" noProof="0">
              <a:ln>
                <a:noFill/>
              </a:ln>
              <a:effectLst/>
              <a:uLnTx/>
              <a:uFillTx/>
              <a:latin typeface="Century Gothic" panose="020B0502020202020204" pitchFamily="34" charset="0"/>
              <a:cs typeface="Arial"/>
              <a:sym typeface="Arial"/>
            </a:endParaRPr>
          </a:p>
        </p:txBody>
      </p:sp>
      <p:sp>
        <p:nvSpPr>
          <p:cNvPr id="15" name="Rounded Rectangle 11">
            <a:extLst>
              <a:ext uri="{FF2B5EF4-FFF2-40B4-BE49-F238E27FC236}">
                <a16:creationId xmlns:a16="http://schemas.microsoft.com/office/drawing/2014/main" id="{C75C86AC-AC78-4807-A034-EA684C508956}"/>
              </a:ext>
            </a:extLst>
          </p:cNvPr>
          <p:cNvSpPr/>
          <p:nvPr/>
        </p:nvSpPr>
        <p:spPr>
          <a:xfrm>
            <a:off x="10398642" y="258166"/>
            <a:ext cx="1529501"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1555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29"/>
          <p:cNvSpPr/>
          <p:nvPr/>
        </p:nvSpPr>
        <p:spPr>
          <a:xfrm>
            <a:off x="9652000" y="258166"/>
            <a:ext cx="2276143" cy="400919"/>
          </a:xfrm>
          <a:prstGeom prst="roundRect">
            <a:avLst>
              <a:gd name="adj" fmla="val 16667"/>
            </a:avLst>
          </a:prstGeom>
          <a:solidFill>
            <a:srgbClr val="C000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escuchar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23" name="Google Shape;823;p29"/>
          <p:cNvSpPr/>
          <p:nvPr/>
        </p:nvSpPr>
        <p:spPr>
          <a:xfrm>
            <a:off x="1601473" y="2104449"/>
            <a:ext cx="6921752" cy="3923725"/>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lnSpc>
                <a:spcPct val="120000"/>
              </a:lnSpc>
              <a:buClr>
                <a:srgbClr val="000000"/>
              </a:buClr>
              <a:defRPr/>
            </a:pPr>
            <a:r>
              <a:rPr lang="en-GB" sz="2000" dirty="0">
                <a:latin typeface="Century Gothic" panose="020B0502020202020204" pitchFamily="34" charset="0"/>
              </a:rPr>
              <a:t>“El </a:t>
            </a:r>
            <a:r>
              <a:rPr lang="en-GB" sz="2000" dirty="0" err="1">
                <a:latin typeface="Century Gothic" panose="020B0502020202020204" pitchFamily="34" charset="0"/>
              </a:rPr>
              <a:t>verano</a:t>
            </a:r>
            <a:r>
              <a:rPr lang="en-GB" sz="2000" dirty="0">
                <a:latin typeface="Century Gothic" panose="020B0502020202020204" pitchFamily="34" charset="0"/>
              </a:rPr>
              <a:t> </a:t>
            </a:r>
            <a:r>
              <a:rPr lang="en-GB" sz="2000" dirty="0" err="1">
                <a:latin typeface="Century Gothic" panose="020B0502020202020204" pitchFamily="34" charset="0"/>
              </a:rPr>
              <a:t>pasado</a:t>
            </a:r>
            <a:r>
              <a:rPr lang="en-GB" sz="2000" dirty="0">
                <a:latin typeface="Century Gothic" panose="020B0502020202020204" pitchFamily="34" charset="0"/>
              </a:rPr>
              <a:t> </a:t>
            </a:r>
            <a:r>
              <a:rPr lang="en-GB" sz="2000" dirty="0" err="1">
                <a:latin typeface="Century Gothic" panose="020B0502020202020204" pitchFamily="34" charset="0"/>
              </a:rPr>
              <a:t>yo</a:t>
            </a:r>
            <a:r>
              <a:rPr lang="en-GB" sz="2000" dirty="0">
                <a:latin typeface="Century Gothic" panose="020B0502020202020204" pitchFamily="34" charset="0"/>
              </a:rPr>
              <a:t> </a:t>
            </a:r>
            <a:r>
              <a:rPr lang="en-GB" sz="2000">
                <a:latin typeface="Century Gothic" panose="020B0502020202020204" pitchFamily="34" charset="0"/>
              </a:rPr>
              <a:t>__________ muchas </a:t>
            </a:r>
            <a:r>
              <a:rPr lang="en-GB" sz="2000" dirty="0" err="1">
                <a:latin typeface="Century Gothic" panose="020B0502020202020204" pitchFamily="34" charset="0"/>
              </a:rPr>
              <a:t>cosas</a:t>
            </a:r>
            <a:r>
              <a:rPr lang="en-GB" sz="2000" dirty="0">
                <a:latin typeface="Century Gothic" panose="020B0502020202020204" pitchFamily="34" charset="0"/>
              </a:rPr>
              <a:t> y </a:t>
            </a:r>
            <a:r>
              <a:rPr lang="en-GB" sz="2000" dirty="0" err="1">
                <a:latin typeface="Century Gothic" panose="020B0502020202020204" pitchFamily="34" charset="0"/>
              </a:rPr>
              <a:t>ella</a:t>
            </a:r>
            <a:r>
              <a:rPr lang="en-GB" sz="2000" dirty="0">
                <a:latin typeface="Century Gothic" panose="020B0502020202020204" pitchFamily="34" charset="0"/>
              </a:rPr>
              <a:t> </a:t>
            </a:r>
            <a:r>
              <a:rPr lang="en-GB" sz="2000" dirty="0" err="1">
                <a:latin typeface="Century Gothic" panose="020B0502020202020204" pitchFamily="34" charset="0"/>
              </a:rPr>
              <a:t>también</a:t>
            </a:r>
            <a:r>
              <a:rPr lang="en-GB" sz="2000" dirty="0">
                <a:latin typeface="Century Gothic" panose="020B0502020202020204" pitchFamily="34" charset="0"/>
              </a:rPr>
              <a:t> </a:t>
            </a:r>
            <a:r>
              <a:rPr lang="en-GB" sz="2000">
                <a:latin typeface="Century Gothic" panose="020B0502020202020204" pitchFamily="34" charset="0"/>
              </a:rPr>
              <a:t>____________ el </a:t>
            </a:r>
            <a:r>
              <a:rPr lang="en-GB" sz="2000" err="1">
                <a:latin typeface="Century Gothic" panose="020B0502020202020204" pitchFamily="34" charset="0"/>
              </a:rPr>
              <a:t>buen</a:t>
            </a:r>
            <a:r>
              <a:rPr lang="en-GB" sz="2000">
                <a:latin typeface="Century Gothic" panose="020B0502020202020204" pitchFamily="34" charset="0"/>
              </a:rPr>
              <a:t> clima. </a:t>
            </a:r>
            <a:r>
              <a:rPr lang="en-GB" sz="2000" dirty="0">
                <a:latin typeface="Century Gothic" panose="020B0502020202020204" pitchFamily="34" charset="0"/>
              </a:rPr>
              <a:t>Un </a:t>
            </a:r>
            <a:r>
              <a:rPr lang="en-GB" sz="2000" dirty="0" err="1">
                <a:latin typeface="Century Gothic" panose="020B0502020202020204" pitchFamily="34" charset="0"/>
              </a:rPr>
              <a:t>día</a:t>
            </a:r>
            <a:r>
              <a:rPr lang="en-GB" sz="2000" dirty="0">
                <a:latin typeface="Century Gothic" panose="020B0502020202020204" pitchFamily="34" charset="0"/>
              </a:rPr>
              <a:t> </a:t>
            </a:r>
            <a:r>
              <a:rPr lang="en-GB" sz="2000" err="1">
                <a:latin typeface="Century Gothic"/>
                <a:sym typeface="Century Gothic"/>
              </a:rPr>
              <a:t>yo</a:t>
            </a:r>
            <a:r>
              <a:rPr lang="en-GB" sz="2000">
                <a:latin typeface="Century Gothic" panose="020B0502020202020204" pitchFamily="34" charset="0"/>
              </a:rPr>
              <a:t> caminé por la costa y </a:t>
            </a:r>
            <a:r>
              <a:rPr lang="en-GB" sz="2000" err="1">
                <a:latin typeface="Century Gothic"/>
                <a:sym typeface="Century Gothic"/>
              </a:rPr>
              <a:t>ella</a:t>
            </a:r>
            <a:r>
              <a:rPr lang="en-GB" sz="2000">
                <a:latin typeface="Century Gothic" panose="020B0502020202020204" pitchFamily="34" charset="0"/>
              </a:rPr>
              <a:t> montó </a:t>
            </a:r>
            <a:r>
              <a:rPr lang="en-GB" sz="2000" dirty="0">
                <a:latin typeface="Century Gothic" panose="020B0502020202020204" pitchFamily="34" charset="0"/>
              </a:rPr>
              <a:t>a caballo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a:latin typeface="Century Gothic" panose="020B0502020202020204" pitchFamily="34" charset="0"/>
              </a:rPr>
              <a:t>la montaña.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El 23 de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julio</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yo</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_________ </a:t>
            </a:r>
            <a:r>
              <a:rPr kumimoji="0" lang="en-GB" sz="2000" b="0" i="0" u="none" strike="noStrike" kern="0" cap="none" spc="0" normalizeH="0" noProof="0">
                <a:ln>
                  <a:noFill/>
                </a:ln>
                <a:effectLst/>
                <a:uLnTx/>
                <a:uFillTx/>
                <a:latin typeface="Century Gothic"/>
                <a:ea typeface="Century Gothic"/>
                <a:cs typeface="Century Gothic"/>
                <a:sym typeface="Century Gothic"/>
              </a:rPr>
              <a:t>con mis amigos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effectLst/>
                <a:uLnTx/>
                <a:uFillTx/>
                <a:latin typeface="Century Gothic"/>
                <a:ea typeface="Century Gothic"/>
                <a:cs typeface="Century Gothic"/>
                <a:sym typeface="Century Gothic"/>
              </a:rPr>
              <a:t> Vitoria, la capital </a:t>
            </a:r>
            <a:r>
              <a:rPr kumimoji="0" lang="en-GB" sz="2000" b="0" i="0" u="none" strike="noStrike" kern="0" cap="none" spc="0" normalizeH="0" noProof="0">
                <a:ln>
                  <a:noFill/>
                </a:ln>
                <a:effectLst/>
                <a:uLnTx/>
                <a:uFillTx/>
                <a:latin typeface="Century Gothic"/>
                <a:ea typeface="Century Gothic"/>
                <a:cs typeface="Century Gothic"/>
                <a:sym typeface="Century Gothic"/>
              </a:rPr>
              <a:t>del </a:t>
            </a:r>
            <a:r>
              <a:rPr lang="en-GB" sz="2000" kern="0" err="1">
                <a:latin typeface="Century Gothic"/>
                <a:ea typeface="Century Gothic"/>
                <a:cs typeface="Century Gothic"/>
                <a:sym typeface="Century Gothic"/>
              </a:rPr>
              <a:t>P</a:t>
            </a:r>
            <a:r>
              <a:rPr kumimoji="0" lang="en-GB" sz="2000" b="0" i="0" u="none" strike="noStrike" kern="0" cap="none" spc="0" normalizeH="0" noProof="0">
                <a:ln>
                  <a:noFill/>
                </a:ln>
                <a:effectLst/>
                <a:uLnTx/>
                <a:uFillTx/>
                <a:latin typeface="Century Gothic"/>
                <a:ea typeface="Century Gothic"/>
                <a:cs typeface="Century Gothic"/>
                <a:sym typeface="Century Gothic"/>
              </a:rPr>
              <a:t>aís Vasco</a:t>
            </a:r>
            <a:r>
              <a:rPr kumimoji="0" lang="en-GB" sz="2000" b="0" i="0" u="none" strike="noStrike" kern="0" cap="none" spc="0" normalizeH="0" noProof="0" dirty="0">
                <a:ln>
                  <a:noFill/>
                </a:ln>
                <a:effectLst/>
                <a:uLnTx/>
                <a:uFillTx/>
                <a:latin typeface="Century Gothic"/>
                <a:ea typeface="Century Gothic"/>
                <a:cs typeface="Century Gothic"/>
                <a:sym typeface="Century Gothic"/>
              </a:rPr>
              <a:t>, pero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ella</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___________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effectLst/>
                <a:uLnTx/>
                <a:uFillTx/>
                <a:latin typeface="Century Gothic"/>
                <a:ea typeface="Century Gothic"/>
                <a:cs typeface="Century Gothic"/>
                <a:sym typeface="Century Gothic"/>
              </a:rPr>
              <a:t> casa. </a:t>
            </a:r>
            <a:r>
              <a:rPr kumimoji="0" lang="en-GB" sz="2000" b="0" i="0" u="none" strike="noStrike" kern="0" cap="none" spc="0" normalizeH="0" noProof="0">
                <a:ln>
                  <a:noFill/>
                </a:ln>
                <a:effectLst/>
                <a:uLnTx/>
                <a:uFillTx/>
                <a:latin typeface="Century Gothic"/>
                <a:ea typeface="Century Gothic"/>
                <a:cs typeface="Century Gothic"/>
                <a:sym typeface="Century Gothic"/>
              </a:rPr>
              <a:t>Ella preparó </a:t>
            </a:r>
            <a:r>
              <a:rPr kumimoji="0" lang="en-GB" sz="2000" b="0" i="0" u="none" strike="noStrike" kern="0" cap="none" spc="0" normalizeH="0" noProof="0" dirty="0">
                <a:ln>
                  <a:noFill/>
                </a:ln>
                <a:effectLst/>
                <a:uLnTx/>
                <a:uFillTx/>
                <a:latin typeface="Century Gothic"/>
                <a:ea typeface="Century Gothic"/>
                <a:cs typeface="Century Gothic"/>
                <a:sym typeface="Century Gothic"/>
              </a:rPr>
              <a:t>una comida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allí</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mientras</a:t>
            </a:r>
            <a:r>
              <a:rPr kumimoji="0" lang="en-GB" sz="2000" b="0" i="0" u="none" strike="noStrike" kern="0" cap="none" spc="0" normalizeH="0" noProof="0" dirty="0">
                <a:ln>
                  <a:noFill/>
                </a:ln>
                <a:effectLst/>
                <a:uLnTx/>
                <a:uFillTx/>
                <a:latin typeface="Century Gothic"/>
                <a:ea typeface="Century Gothic"/>
                <a:cs typeface="Century Gothic"/>
                <a:sym typeface="Century Gothic"/>
              </a:rPr>
              <a:t> que </a:t>
            </a:r>
            <a:r>
              <a:rPr kumimoji="0" lang="en-GB" sz="2000" b="0" i="0" u="none" strike="noStrike" kern="0" cap="none" spc="0" normalizeH="0" noProof="0" err="1">
                <a:ln>
                  <a:noFill/>
                </a:ln>
                <a:effectLst/>
                <a:uLnTx/>
                <a:uFillTx/>
                <a:latin typeface="Century Gothic"/>
                <a:ea typeface="Century Gothic"/>
                <a:cs typeface="Century Gothic"/>
                <a:sym typeface="Century Gothic"/>
              </a:rPr>
              <a:t>yo</a:t>
            </a:r>
            <a:r>
              <a:rPr kumimoji="0" lang="en-GB" sz="2000" b="0" i="0" u="none" strike="noStrike" kern="0" cap="none" spc="0" normalizeH="0" noProof="0">
                <a:ln>
                  <a:noFill/>
                </a:ln>
                <a:effectLst/>
                <a:uLnTx/>
                <a:uFillTx/>
                <a:latin typeface="Century Gothic"/>
                <a:ea typeface="Century Gothic"/>
                <a:cs typeface="Century Gothic"/>
                <a:sym typeface="Century Gothic"/>
              </a:rPr>
              <a:t> compré </a:t>
            </a:r>
            <a:r>
              <a:rPr kumimoji="0" lang="en-GB" sz="2000" b="0" i="0" u="none" strike="noStrike" kern="0" cap="none" spc="0" normalizeH="0" noProof="0" dirty="0">
                <a:ln>
                  <a:noFill/>
                </a:ln>
                <a:effectLst/>
                <a:uLnTx/>
                <a:uFillTx/>
                <a:latin typeface="Century Gothic"/>
                <a:ea typeface="Century Gothic"/>
                <a:cs typeface="Century Gothic"/>
                <a:sym typeface="Century Gothic"/>
              </a:rPr>
              <a:t>una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cámara</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nueva</a:t>
            </a:r>
            <a:r>
              <a:rPr kumimoji="0" lang="en-GB" sz="2000" b="0" i="0" u="none" strike="noStrike" kern="0" cap="none" spc="0" normalizeH="0" noProof="0" dirty="0">
                <a:ln>
                  <a:noFill/>
                </a:ln>
                <a:effectLst/>
                <a:uLnTx/>
                <a:uFillTx/>
                <a:latin typeface="Century Gothic"/>
                <a:ea typeface="Century Gothic"/>
                <a:cs typeface="Century Gothic"/>
                <a:sym typeface="Century Gothic"/>
              </a:rPr>
              <a:t> y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después</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 el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museo</a:t>
            </a:r>
            <a:r>
              <a:rPr lang="en-GB" sz="2000" kern="0" dirty="0">
                <a:latin typeface="Century Gothic"/>
                <a:ea typeface="Century Gothic"/>
                <a:cs typeface="Century Gothic"/>
                <a:sym typeface="Century Gothic"/>
              </a:rPr>
              <a:t>.</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lang="en-GB" sz="2000" kern="0">
                <a:latin typeface="Century Gothic"/>
                <a:ea typeface="Century Gothic"/>
                <a:cs typeface="Century Gothic"/>
                <a:sym typeface="Century Gothic"/>
              </a:rPr>
              <a:t>E</a:t>
            </a:r>
            <a:r>
              <a:rPr kumimoji="0" lang="en-GB" sz="2000" b="0" i="0" u="none" strike="noStrike" kern="0" cap="none" spc="0" normalizeH="0" noProof="0" err="1">
                <a:ln>
                  <a:noFill/>
                </a:ln>
                <a:effectLst/>
                <a:uLnTx/>
                <a:uFillTx/>
                <a:latin typeface="Century Gothic"/>
                <a:ea typeface="Century Gothic"/>
                <a:cs typeface="Century Gothic"/>
                <a:sym typeface="Century Gothic"/>
              </a:rPr>
              <a:t>lla</a:t>
            </a:r>
            <a:r>
              <a:rPr kumimoji="0" lang="en-GB" sz="2000" b="0" i="0" u="none" strike="noStrike" kern="0" cap="none" spc="0" normalizeH="0" noProof="0">
                <a:ln>
                  <a:noFill/>
                </a:ln>
                <a:effectLst/>
                <a:uLnTx/>
                <a:uFillTx/>
                <a:latin typeface="Century Gothic"/>
                <a:ea typeface="Century Gothic"/>
                <a:cs typeface="Century Gothic"/>
                <a:sym typeface="Century Gothic"/>
              </a:rPr>
              <a:t> organizó </a:t>
            </a:r>
            <a:r>
              <a:rPr kumimoji="0" lang="en-GB" sz="2000" b="0" i="0" u="none" strike="noStrike" kern="0" cap="none" spc="0" normalizeH="0" noProof="0" dirty="0">
                <a:ln>
                  <a:noFill/>
                </a:ln>
                <a:effectLst/>
                <a:uLnTx/>
                <a:uFillTx/>
                <a:latin typeface="Century Gothic"/>
                <a:ea typeface="Century Gothic"/>
                <a:cs typeface="Century Gothic"/>
                <a:sym typeface="Century Gothic"/>
              </a:rPr>
              <a:t>una fiesta para el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cumpleaños</a:t>
            </a:r>
            <a:r>
              <a:rPr kumimoji="0" lang="en-GB" sz="2000" b="0" i="0" u="none" strike="noStrike" kern="0" cap="none" spc="0" normalizeH="0" noProof="0" dirty="0">
                <a:ln>
                  <a:noFill/>
                </a:ln>
                <a:effectLst/>
                <a:uLnTx/>
                <a:uFillTx/>
                <a:latin typeface="Century Gothic"/>
                <a:ea typeface="Century Gothic"/>
                <a:cs typeface="Century Gothic"/>
                <a:sym typeface="Century Gothic"/>
              </a:rPr>
              <a:t> de </a:t>
            </a:r>
            <a:r>
              <a:rPr lang="en-GB" sz="2000" kern="0" dirty="0" err="1">
                <a:latin typeface="Century Gothic"/>
                <a:ea typeface="Century Gothic"/>
                <a:cs typeface="Century Gothic"/>
                <a:sym typeface="Century Gothic"/>
              </a:rPr>
              <a:t>Mamá</a:t>
            </a:r>
            <a:r>
              <a:rPr lang="en-GB" sz="2000" kern="0" dirty="0">
                <a:latin typeface="Century Gothic"/>
                <a:ea typeface="Century Gothic"/>
                <a:cs typeface="Century Gothic"/>
                <a:sym typeface="Century Gothic"/>
              </a:rPr>
              <a:t> </a:t>
            </a:r>
            <a:r>
              <a:rPr kumimoji="0" lang="en-GB" sz="2000" b="0" i="0" u="none" strike="noStrike" kern="0" cap="none" spc="0" normalizeH="0" noProof="0" dirty="0">
                <a:ln>
                  <a:noFill/>
                </a:ln>
                <a:effectLst/>
                <a:uLnTx/>
                <a:uFillTx/>
                <a:latin typeface="Century Gothic"/>
                <a:ea typeface="Century Gothic"/>
                <a:cs typeface="Century Gothic"/>
                <a:sym typeface="Century Gothic"/>
              </a:rPr>
              <a:t>pero </a:t>
            </a:r>
            <a:r>
              <a:rPr kumimoji="0" lang="en-GB" sz="2000" b="0" i="0" u="none" strike="noStrike" kern="0" cap="none" spc="0" normalizeH="0" noProof="0" err="1">
                <a:ln>
                  <a:noFill/>
                </a:ln>
                <a:effectLst/>
                <a:uLnTx/>
                <a:uFillTx/>
                <a:latin typeface="Century Gothic"/>
                <a:ea typeface="Century Gothic"/>
                <a:cs typeface="Century Gothic"/>
                <a:sym typeface="Century Gothic"/>
              </a:rPr>
              <a:t>yo</a:t>
            </a:r>
            <a:r>
              <a:rPr kumimoji="0" lang="en-GB" sz="2000" b="0" i="0" u="none" strike="noStrike" kern="0" cap="none" spc="0" normalizeH="0" noProof="0">
                <a:ln>
                  <a:noFill/>
                </a:ln>
                <a:effectLst/>
                <a:uLnTx/>
                <a:uFillTx/>
                <a:latin typeface="Century Gothic"/>
                <a:ea typeface="Century Gothic"/>
                <a:cs typeface="Century Gothic"/>
                <a:sym typeface="Century Gothic"/>
              </a:rPr>
              <a:t> llegué muy tarde. ¡Qué vergüenza! </a:t>
            </a:r>
            <a:r>
              <a:rPr lang="en-GB" sz="2000" kern="0">
                <a:latin typeface="Century Gothic"/>
                <a:ea typeface="Century Gothic"/>
                <a:cs typeface="Century Gothic"/>
                <a:sym typeface="Century Gothic"/>
              </a:rPr>
              <a:t>¡Lucía no me ___________*!</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3" name="TextBox 32"/>
          <p:cNvSpPr txBox="1"/>
          <p:nvPr/>
        </p:nvSpPr>
        <p:spPr>
          <a:xfrm>
            <a:off x="162737" y="930967"/>
            <a:ext cx="77829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effectLst/>
                <a:uLnTx/>
                <a:uFillTx/>
                <a:latin typeface="Century Gothic" panose="020B0502020202020204" pitchFamily="34" charset="0"/>
                <a:cs typeface="Arial"/>
                <a:sym typeface="Arial"/>
              </a:rPr>
              <a:t>Escucha y completa el texto.</a:t>
            </a:r>
          </a:p>
        </p:txBody>
      </p:sp>
      <p:sp>
        <p:nvSpPr>
          <p:cNvPr id="10" name="Rectangle 9"/>
          <p:cNvSpPr/>
          <p:nvPr/>
        </p:nvSpPr>
        <p:spPr>
          <a:xfrm>
            <a:off x="5167064" y="3303478"/>
            <a:ext cx="100540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err="1">
                <a:latin typeface="Century Gothic"/>
                <a:cs typeface="Arial"/>
                <a:sym typeface="Century Gothic"/>
              </a:rPr>
              <a:t>quedé</a:t>
            </a:r>
            <a:endParaRPr kumimoji="0" lang="en-GB" sz="2000" b="1" i="1" u="none" strike="noStrike" kern="0" cap="none" spc="0" normalizeH="0" baseline="0" noProof="0" dirty="0">
              <a:ln>
                <a:noFill/>
              </a:ln>
              <a:effectLst/>
              <a:uLnTx/>
              <a:uFillTx/>
              <a:latin typeface="Arial"/>
              <a:cs typeface="Arial"/>
              <a:sym typeface="Arial"/>
            </a:endParaRPr>
          </a:p>
        </p:txBody>
      </p:sp>
      <p:sp>
        <p:nvSpPr>
          <p:cNvPr id="12" name="TextBox 11"/>
          <p:cNvSpPr txBox="1"/>
          <p:nvPr/>
        </p:nvSpPr>
        <p:spPr>
          <a:xfrm>
            <a:off x="9560765" y="1174128"/>
            <a:ext cx="1707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effectLst/>
                <a:uLnTx/>
                <a:uFillTx/>
                <a:latin typeface="Century Gothic" panose="020B0502020202020204" pitchFamily="34" charset="0"/>
                <a:cs typeface="Arial"/>
                <a:sym typeface="Arial"/>
              </a:rPr>
              <a:t>Lucía </a:t>
            </a:r>
            <a:r>
              <a:rPr kumimoji="0" lang="en-GB" sz="2000" i="0" u="none" strike="noStrike" kern="0" cap="none" spc="0" normalizeH="0" baseline="0" noProof="0">
                <a:ln>
                  <a:noFill/>
                </a:ln>
                <a:effectLst/>
                <a:uLnTx/>
                <a:uFillTx/>
                <a:latin typeface="Century Gothic" panose="020B0502020202020204" pitchFamily="34" charset="0"/>
                <a:cs typeface="Arial"/>
                <a:sym typeface="Arial"/>
              </a:rPr>
              <a:t>(‘she’)</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4" name="TextBox 43"/>
          <p:cNvSpPr txBox="1"/>
          <p:nvPr/>
        </p:nvSpPr>
        <p:spPr>
          <a:xfrm>
            <a:off x="6737427" y="1173884"/>
            <a:ext cx="1546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panose="020B0502020202020204" pitchFamily="34" charset="0"/>
                <a:cs typeface="Arial"/>
                <a:sym typeface="Arial"/>
              </a:rPr>
              <a:t>Daniel </a:t>
            </a:r>
            <a:r>
              <a:rPr kumimoji="0" lang="en-GB" sz="2000" i="0" u="none" strike="noStrike" kern="0" cap="none" spc="0" normalizeH="0" baseline="0" noProof="0" dirty="0">
                <a:ln>
                  <a:noFill/>
                </a:ln>
                <a:effectLst/>
                <a:uLnTx/>
                <a:uFillTx/>
                <a:latin typeface="Century Gothic" panose="020B0502020202020204" pitchFamily="34" charset="0"/>
                <a:cs typeface="Arial"/>
                <a:sym typeface="Arial"/>
              </a:rPr>
              <a:t>(‘I’)</a:t>
            </a:r>
          </a:p>
        </p:txBody>
      </p:sp>
      <p:sp>
        <p:nvSpPr>
          <p:cNvPr id="17" name="Title 16"/>
          <p:cNvSpPr>
            <a:spLocks noGrp="1"/>
          </p:cNvSpPr>
          <p:nvPr>
            <p:ph type="title"/>
          </p:nvPr>
        </p:nvSpPr>
        <p:spPr>
          <a:xfrm>
            <a:off x="0" y="213557"/>
            <a:ext cx="5663840" cy="647577"/>
          </a:xfrm>
        </p:spPr>
        <p:txBody>
          <a:bodyPr>
            <a:normAutofit/>
          </a:bodyPr>
          <a:lstStyle/>
          <a:p>
            <a:r>
              <a:rPr lang="en-GB" sz="2000" b="1">
                <a:solidFill>
                  <a:schemeClr val="bg1"/>
                </a:solidFill>
                <a:latin typeface="Century Gothic" panose="020B0502020202020204" pitchFamily="34" charset="0"/>
              </a:rPr>
              <a:t>¿Qué pasó durante las vacaciones?</a:t>
            </a:r>
            <a:endParaRPr lang="en-GB" sz="20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3794" y="1079782"/>
            <a:ext cx="838618" cy="838618"/>
          </a:xfrm>
          <a:prstGeom prst="rect">
            <a:avLst/>
          </a:prstGeom>
        </p:spPr>
      </p:pic>
      <p:sp>
        <p:nvSpPr>
          <p:cNvPr id="39" name="Rectangle 38"/>
          <p:cNvSpPr/>
          <p:nvPr/>
        </p:nvSpPr>
        <p:spPr>
          <a:xfrm>
            <a:off x="2064329" y="4036984"/>
            <a:ext cx="13933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err="1">
                <a:latin typeface="Century Gothic"/>
                <a:cs typeface="Arial"/>
                <a:sym typeface="Century Gothic"/>
              </a:rPr>
              <a:t>descansó</a:t>
            </a:r>
            <a:endParaRPr kumimoji="0" lang="en-GB" sz="2000" b="1" i="1" u="none" strike="noStrike" kern="0" cap="none" spc="0" normalizeH="0" baseline="0" noProof="0" dirty="0">
              <a:ln>
                <a:noFill/>
              </a:ln>
              <a:effectLst/>
              <a:uLnTx/>
              <a:uFillTx/>
              <a:latin typeface="Arial"/>
              <a:cs typeface="Arial"/>
              <a:sym typeface="Arial"/>
            </a:endParaRPr>
          </a:p>
        </p:txBody>
      </p:sp>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49041" r="26250"/>
          <a:stretch/>
        </p:blipFill>
        <p:spPr>
          <a:xfrm>
            <a:off x="9560765" y="2546949"/>
            <a:ext cx="742416" cy="1690090"/>
          </a:xfrm>
          <a:prstGeom prst="rect">
            <a:avLst/>
          </a:prstGeom>
        </p:spPr>
      </p:pic>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16905" r="43851"/>
          <a:stretch/>
        </p:blipFill>
        <p:spPr>
          <a:xfrm>
            <a:off x="8589742" y="2591115"/>
            <a:ext cx="1148316" cy="164592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8476" y="925407"/>
            <a:ext cx="671852" cy="671852"/>
          </a:xfrm>
          <a:prstGeom prst="rect">
            <a:avLst/>
          </a:prstGeom>
        </p:spPr>
      </p:pic>
      <p:sp>
        <p:nvSpPr>
          <p:cNvPr id="6" name="TextBox 5">
            <a:extLst>
              <a:ext uri="{FF2B5EF4-FFF2-40B4-BE49-F238E27FC236}">
                <a16:creationId xmlns:a16="http://schemas.microsoft.com/office/drawing/2014/main" id="{7327EF00-17EA-4D01-94C0-31C61A043E3E}"/>
              </a:ext>
            </a:extLst>
          </p:cNvPr>
          <p:cNvSpPr txBox="1"/>
          <p:nvPr/>
        </p:nvSpPr>
        <p:spPr>
          <a:xfrm>
            <a:off x="4885648" y="2217007"/>
            <a:ext cx="1357498" cy="400110"/>
          </a:xfrm>
          <a:prstGeom prst="rect">
            <a:avLst/>
          </a:prstGeom>
          <a:noFill/>
        </p:spPr>
        <p:txBody>
          <a:bodyPr wrap="square" rtlCol="0">
            <a:spAutoFit/>
          </a:bodyPr>
          <a:lstStyle/>
          <a:p>
            <a:r>
              <a:rPr lang="en-GB" sz="2000" b="1" i="1" dirty="0" err="1">
                <a:latin typeface="Century Gothic" panose="020B0502020202020204" pitchFamily="34" charset="0"/>
              </a:rPr>
              <a:t>disfruté</a:t>
            </a:r>
            <a:endParaRPr lang="en-GB" sz="2000" b="1" i="1" dirty="0"/>
          </a:p>
        </p:txBody>
      </p:sp>
      <p:sp>
        <p:nvSpPr>
          <p:cNvPr id="8" name="TextBox 7">
            <a:extLst>
              <a:ext uri="{FF2B5EF4-FFF2-40B4-BE49-F238E27FC236}">
                <a16:creationId xmlns:a16="http://schemas.microsoft.com/office/drawing/2014/main" id="{B885BCF2-C817-4900-8D62-3C926A581595}"/>
              </a:ext>
            </a:extLst>
          </p:cNvPr>
          <p:cNvSpPr txBox="1"/>
          <p:nvPr/>
        </p:nvSpPr>
        <p:spPr>
          <a:xfrm>
            <a:off x="3623503" y="2574319"/>
            <a:ext cx="1679611" cy="400110"/>
          </a:xfrm>
          <a:prstGeom prst="rect">
            <a:avLst/>
          </a:prstGeom>
          <a:noFill/>
        </p:spPr>
        <p:txBody>
          <a:bodyPr wrap="square" rtlCol="0">
            <a:spAutoFit/>
          </a:bodyPr>
          <a:lstStyle/>
          <a:p>
            <a:r>
              <a:rPr lang="en-GB" sz="2000" b="1" i="1" dirty="0" err="1">
                <a:latin typeface="Century Gothic" panose="020B0502020202020204" pitchFamily="34" charset="0"/>
              </a:rPr>
              <a:t>aprovechó</a:t>
            </a:r>
            <a:endParaRPr lang="en-GB" sz="2000" b="1" i="1" dirty="0"/>
          </a:p>
        </p:txBody>
      </p:sp>
      <p:sp>
        <p:nvSpPr>
          <p:cNvPr id="15" name="TextBox 14">
            <a:extLst>
              <a:ext uri="{FF2B5EF4-FFF2-40B4-BE49-F238E27FC236}">
                <a16:creationId xmlns:a16="http://schemas.microsoft.com/office/drawing/2014/main" id="{14C3E65F-7F2D-4B5F-8E38-C3A0B77D91A1}"/>
              </a:ext>
            </a:extLst>
          </p:cNvPr>
          <p:cNvSpPr txBox="1"/>
          <p:nvPr/>
        </p:nvSpPr>
        <p:spPr>
          <a:xfrm>
            <a:off x="3143084" y="4747261"/>
            <a:ext cx="869237" cy="400110"/>
          </a:xfrm>
          <a:prstGeom prst="rect">
            <a:avLst/>
          </a:prstGeom>
          <a:noFill/>
        </p:spPr>
        <p:txBody>
          <a:bodyPr wrap="square" rtlCol="0">
            <a:spAutoFit/>
          </a:bodyPr>
          <a:lstStyle/>
          <a:p>
            <a:r>
              <a:rPr lang="en-GB" sz="2000" b="1" i="1" kern="0" dirty="0" err="1">
                <a:latin typeface="Century Gothic"/>
                <a:ea typeface="Century Gothic"/>
                <a:cs typeface="Century Gothic"/>
                <a:sym typeface="Century Gothic"/>
              </a:rPr>
              <a:t>visité</a:t>
            </a:r>
            <a:endParaRPr lang="en-GB" sz="2000" b="1" i="1" dirty="0"/>
          </a:p>
        </p:txBody>
      </p:sp>
      <p:sp>
        <p:nvSpPr>
          <p:cNvPr id="62" name="Rectangle 61"/>
          <p:cNvSpPr/>
          <p:nvPr/>
        </p:nvSpPr>
        <p:spPr>
          <a:xfrm>
            <a:off x="6663826" y="5501283"/>
            <a:ext cx="12506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a:latin typeface="Century Gothic"/>
                <a:cs typeface="Arial"/>
                <a:sym typeface="Century Gothic"/>
              </a:rPr>
              <a:t>perdonó</a:t>
            </a:r>
            <a:endParaRPr kumimoji="0" lang="en-GB" sz="2000" b="1" i="1" u="none" strike="noStrike" kern="0" cap="none" spc="0" normalizeH="0" baseline="0" noProof="0" dirty="0">
              <a:ln>
                <a:noFill/>
              </a:ln>
              <a:effectLst/>
              <a:uLnTx/>
              <a:uFillTx/>
              <a:latin typeface="Arial"/>
              <a:cs typeface="Arial"/>
              <a:sym typeface="Arial"/>
            </a:endParaRPr>
          </a:p>
        </p:txBody>
      </p:sp>
      <p:sp>
        <p:nvSpPr>
          <p:cNvPr id="66" name="Rectangle 65"/>
          <p:cNvSpPr/>
          <p:nvPr/>
        </p:nvSpPr>
        <p:spPr>
          <a:xfrm>
            <a:off x="9284423" y="6008978"/>
            <a:ext cx="29177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a:latin typeface="Century Gothic"/>
                <a:cs typeface="Arial"/>
                <a:sym typeface="Century Gothic"/>
              </a:rPr>
              <a:t>*</a:t>
            </a:r>
            <a:r>
              <a:rPr lang="en-GB" sz="2000" b="1" i="1" kern="0" noProof="0" dirty="0" err="1">
                <a:latin typeface="Century Gothic"/>
                <a:cs typeface="Arial"/>
                <a:sym typeface="Century Gothic"/>
              </a:rPr>
              <a:t>perdonar</a:t>
            </a:r>
            <a:r>
              <a:rPr lang="en-GB" sz="2000" b="1" i="1" kern="0" noProof="0" dirty="0">
                <a:latin typeface="Century Gothic"/>
                <a:cs typeface="Arial"/>
                <a:sym typeface="Century Gothic"/>
              </a:rPr>
              <a:t> = to forgive</a:t>
            </a:r>
            <a:endParaRPr kumimoji="0" lang="en-GB" sz="2000" b="1" i="1" u="none" strike="noStrike" kern="0" cap="none" spc="0" normalizeH="0" baseline="0" noProof="0" dirty="0">
              <a:ln>
                <a:noFill/>
              </a:ln>
              <a:effectLst/>
              <a:uLnTx/>
              <a:uFillTx/>
              <a:latin typeface="Arial"/>
              <a:cs typeface="Arial"/>
              <a:sym typeface="Arial"/>
            </a:endParaRPr>
          </a:p>
        </p:txBody>
      </p:sp>
      <p:pic>
        <p:nvPicPr>
          <p:cNvPr id="3" name="Slide 7. Full text. Version 2">
            <a:hlinkClick r:id="" action="ppaction://media"/>
            <a:extLst>
              <a:ext uri="{FF2B5EF4-FFF2-40B4-BE49-F238E27FC236}">
                <a16:creationId xmlns:a16="http://schemas.microsoft.com/office/drawing/2014/main" id="{B3D69860-BA41-4EFE-B67C-ACF7603543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78052" y="4756595"/>
            <a:ext cx="912475" cy="912475"/>
          </a:xfrm>
          <a:prstGeom prst="rect">
            <a:avLst/>
          </a:prstGeom>
        </p:spPr>
      </p:pic>
    </p:spTree>
    <p:extLst>
      <p:ext uri="{BB962C8B-B14F-4D97-AF65-F5344CB8AC3E}">
        <p14:creationId xmlns:p14="http://schemas.microsoft.com/office/powerpoint/2010/main" val="30546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10" grpId="0"/>
      <p:bldP spid="39" grpId="0"/>
      <p:bldP spid="6" grpId="0"/>
      <p:bldP spid="8" grpId="0"/>
      <p:bldP spid="15"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29"/>
          <p:cNvSpPr/>
          <p:nvPr/>
        </p:nvSpPr>
        <p:spPr>
          <a:xfrm>
            <a:off x="9652000" y="258166"/>
            <a:ext cx="2276143" cy="400919"/>
          </a:xfrm>
          <a:prstGeom prst="roundRect">
            <a:avLst>
              <a:gd name="adj" fmla="val 16667"/>
            </a:avLst>
          </a:prstGeom>
          <a:solidFill>
            <a:srgbClr val="C000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escuchar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23" name="Google Shape;823;p29"/>
          <p:cNvSpPr/>
          <p:nvPr/>
        </p:nvSpPr>
        <p:spPr>
          <a:xfrm>
            <a:off x="167252" y="2323329"/>
            <a:ext cx="6921752" cy="3923725"/>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lnSpc>
                <a:spcPct val="120000"/>
              </a:lnSpc>
              <a:buClr>
                <a:srgbClr val="000000"/>
              </a:buClr>
              <a:defRPr/>
            </a:pPr>
            <a:r>
              <a:rPr lang="en-GB" sz="2000" dirty="0">
                <a:latin typeface="Century Gothic" panose="020B0502020202020204" pitchFamily="34" charset="0"/>
              </a:rPr>
              <a:t>“El </a:t>
            </a:r>
            <a:r>
              <a:rPr lang="en-GB" sz="2000" dirty="0" err="1">
                <a:latin typeface="Century Gothic" panose="020B0502020202020204" pitchFamily="34" charset="0"/>
              </a:rPr>
              <a:t>verano</a:t>
            </a:r>
            <a:r>
              <a:rPr lang="en-GB" sz="2000" dirty="0">
                <a:latin typeface="Century Gothic" panose="020B0502020202020204" pitchFamily="34" charset="0"/>
              </a:rPr>
              <a:t> </a:t>
            </a:r>
            <a:r>
              <a:rPr lang="en-GB" sz="2000" dirty="0" err="1">
                <a:latin typeface="Century Gothic" panose="020B0502020202020204" pitchFamily="34" charset="0"/>
              </a:rPr>
              <a:t>pasado</a:t>
            </a:r>
            <a:r>
              <a:rPr lang="en-GB" sz="2000" dirty="0">
                <a:latin typeface="Century Gothic" panose="020B0502020202020204" pitchFamily="34" charset="0"/>
              </a:rPr>
              <a:t> </a:t>
            </a:r>
            <a:r>
              <a:rPr lang="en-GB" sz="2000" dirty="0" err="1">
                <a:latin typeface="Century Gothic" panose="020B0502020202020204" pitchFamily="34" charset="0"/>
              </a:rPr>
              <a:t>yo</a:t>
            </a:r>
            <a:r>
              <a:rPr lang="en-GB" sz="2000" dirty="0">
                <a:latin typeface="Century Gothic" panose="020B0502020202020204" pitchFamily="34" charset="0"/>
              </a:rPr>
              <a:t> __________ </a:t>
            </a:r>
            <a:r>
              <a:rPr lang="en-GB" sz="2000" dirty="0" err="1">
                <a:latin typeface="Century Gothic" panose="020B0502020202020204" pitchFamily="34" charset="0"/>
              </a:rPr>
              <a:t>muchas</a:t>
            </a:r>
            <a:r>
              <a:rPr lang="en-GB" sz="2000" dirty="0">
                <a:latin typeface="Century Gothic" panose="020B0502020202020204" pitchFamily="34" charset="0"/>
              </a:rPr>
              <a:t> </a:t>
            </a:r>
            <a:r>
              <a:rPr lang="en-GB" sz="2000" dirty="0" err="1">
                <a:latin typeface="Century Gothic" panose="020B0502020202020204" pitchFamily="34" charset="0"/>
              </a:rPr>
              <a:t>cosas</a:t>
            </a:r>
            <a:r>
              <a:rPr lang="en-GB" sz="2000" dirty="0">
                <a:latin typeface="Century Gothic" panose="020B0502020202020204" pitchFamily="34" charset="0"/>
              </a:rPr>
              <a:t> y </a:t>
            </a:r>
            <a:r>
              <a:rPr lang="en-GB" sz="2000" dirty="0" err="1">
                <a:latin typeface="Century Gothic" panose="020B0502020202020204" pitchFamily="34" charset="0"/>
              </a:rPr>
              <a:t>ella</a:t>
            </a:r>
            <a:r>
              <a:rPr lang="en-GB" sz="2000" dirty="0">
                <a:latin typeface="Century Gothic" panose="020B0502020202020204" pitchFamily="34" charset="0"/>
              </a:rPr>
              <a:t> </a:t>
            </a:r>
            <a:r>
              <a:rPr lang="en-GB" sz="2000" dirty="0" err="1">
                <a:latin typeface="Century Gothic" panose="020B0502020202020204" pitchFamily="34" charset="0"/>
              </a:rPr>
              <a:t>también</a:t>
            </a:r>
            <a:r>
              <a:rPr lang="en-GB" sz="2000" dirty="0">
                <a:latin typeface="Century Gothic" panose="020B0502020202020204" pitchFamily="34" charset="0"/>
              </a:rPr>
              <a:t> ____________ </a:t>
            </a:r>
            <a:r>
              <a:rPr lang="en-GB" sz="2000" dirty="0" err="1">
                <a:latin typeface="Century Gothic" panose="020B0502020202020204" pitchFamily="34" charset="0"/>
              </a:rPr>
              <a:t>el</a:t>
            </a:r>
            <a:r>
              <a:rPr lang="en-GB" sz="2000" dirty="0">
                <a:latin typeface="Century Gothic" panose="020B0502020202020204" pitchFamily="34" charset="0"/>
              </a:rPr>
              <a:t> </a:t>
            </a:r>
            <a:r>
              <a:rPr lang="en-GB" sz="2000" dirty="0" err="1">
                <a:latin typeface="Century Gothic" panose="020B0502020202020204" pitchFamily="34" charset="0"/>
              </a:rPr>
              <a:t>buen</a:t>
            </a:r>
            <a:r>
              <a:rPr lang="en-GB" sz="2000" dirty="0">
                <a:latin typeface="Century Gothic" panose="020B0502020202020204" pitchFamily="34" charset="0"/>
              </a:rPr>
              <a:t> </a:t>
            </a:r>
            <a:r>
              <a:rPr lang="en-GB" sz="2000" dirty="0" err="1">
                <a:latin typeface="Century Gothic" panose="020B0502020202020204" pitchFamily="34" charset="0"/>
              </a:rPr>
              <a:t>clima</a:t>
            </a:r>
            <a:r>
              <a:rPr lang="en-GB" sz="2000" dirty="0">
                <a:latin typeface="Century Gothic" panose="020B0502020202020204" pitchFamily="34" charset="0"/>
              </a:rPr>
              <a:t>. Un día </a:t>
            </a:r>
            <a:r>
              <a:rPr lang="en-GB" sz="2000" dirty="0" err="1">
                <a:latin typeface="Century Gothic"/>
                <a:sym typeface="Century Gothic"/>
              </a:rPr>
              <a:t>yo</a:t>
            </a:r>
            <a:r>
              <a:rPr lang="en-GB" sz="2000" dirty="0">
                <a:latin typeface="Century Gothic" panose="020B0502020202020204" pitchFamily="34" charset="0"/>
              </a:rPr>
              <a:t> </a:t>
            </a:r>
            <a:r>
              <a:rPr lang="en-GB" sz="2000" dirty="0" err="1">
                <a:latin typeface="Century Gothic" panose="020B0502020202020204" pitchFamily="34" charset="0"/>
              </a:rPr>
              <a:t>caminé</a:t>
            </a:r>
            <a:r>
              <a:rPr lang="en-GB" sz="2000" dirty="0">
                <a:latin typeface="Century Gothic" panose="020B0502020202020204" pitchFamily="34" charset="0"/>
              </a:rPr>
              <a:t> por la costa y </a:t>
            </a:r>
            <a:r>
              <a:rPr lang="en-GB" sz="2000" dirty="0" err="1">
                <a:latin typeface="Century Gothic"/>
                <a:sym typeface="Century Gothic"/>
              </a:rPr>
              <a:t>ella</a:t>
            </a:r>
            <a:r>
              <a:rPr lang="en-GB" sz="2000" dirty="0">
                <a:latin typeface="Century Gothic" panose="020B0502020202020204" pitchFamily="34" charset="0"/>
              </a:rPr>
              <a:t> </a:t>
            </a:r>
            <a:r>
              <a:rPr lang="en-GB" sz="2000" dirty="0" err="1">
                <a:latin typeface="Century Gothic" panose="020B0502020202020204" pitchFamily="34" charset="0"/>
              </a:rPr>
              <a:t>montó</a:t>
            </a:r>
            <a:r>
              <a:rPr lang="en-GB" sz="2000" dirty="0">
                <a:latin typeface="Century Gothic" panose="020B0502020202020204" pitchFamily="34" charset="0"/>
              </a:rPr>
              <a:t> a caballo </a:t>
            </a:r>
            <a:r>
              <a:rPr lang="en-GB" sz="2000" dirty="0" err="1">
                <a:latin typeface="Century Gothic" panose="020B0502020202020204" pitchFamily="34" charset="0"/>
              </a:rPr>
              <a:t>en</a:t>
            </a:r>
            <a:r>
              <a:rPr lang="en-GB" sz="2000" dirty="0">
                <a:latin typeface="Century Gothic" panose="020B0502020202020204" pitchFamily="34" charset="0"/>
              </a:rPr>
              <a:t> la </a:t>
            </a:r>
            <a:r>
              <a:rPr lang="en-GB" sz="2000" dirty="0" err="1">
                <a:latin typeface="Century Gothic" panose="020B0502020202020204" pitchFamily="34" charset="0"/>
              </a:rPr>
              <a:t>montaña</a:t>
            </a:r>
            <a:r>
              <a:rPr lang="en-GB" sz="2000" dirty="0">
                <a:latin typeface="Century Gothic" panose="020B0502020202020204" pitchFamily="34" charset="0"/>
              </a:rPr>
              <a:t>. </a:t>
            </a:r>
            <a:r>
              <a:rPr kumimoji="0" lang="en-GB" sz="2000" b="0" i="0" u="none" strike="noStrike" kern="0" cap="none" spc="0" normalizeH="0" baseline="0" noProof="0" dirty="0">
                <a:ln>
                  <a:noFill/>
                </a:ln>
                <a:effectLst/>
                <a:uLnTx/>
                <a:uFillTx/>
                <a:latin typeface="Century Gothic"/>
                <a:ea typeface="Century Gothic"/>
                <a:cs typeface="Century Gothic"/>
                <a:sym typeface="Century Gothic"/>
              </a:rPr>
              <a:t>El 23 de </a:t>
            </a:r>
            <a:r>
              <a:rPr kumimoji="0" lang="en-GB" sz="2000" b="0" i="0" u="none" strike="noStrike" kern="0" cap="none" spc="0" normalizeH="0" baseline="0" noProof="0" dirty="0" err="1">
                <a:ln>
                  <a:noFill/>
                </a:ln>
                <a:effectLst/>
                <a:uLnTx/>
                <a:uFillTx/>
                <a:latin typeface="Century Gothic"/>
                <a:ea typeface="Century Gothic"/>
                <a:cs typeface="Century Gothic"/>
                <a:sym typeface="Century Gothic"/>
              </a:rPr>
              <a:t>julio</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yo</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_________ con mis amigos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effectLst/>
                <a:uLnTx/>
                <a:uFillTx/>
                <a:latin typeface="Century Gothic"/>
                <a:ea typeface="Century Gothic"/>
                <a:cs typeface="Century Gothic"/>
                <a:sym typeface="Century Gothic"/>
              </a:rPr>
              <a:t> Vitoria, la capital del </a:t>
            </a:r>
            <a:r>
              <a:rPr lang="en-GB" sz="2000" kern="0" dirty="0">
                <a:latin typeface="Century Gothic"/>
                <a:ea typeface="Century Gothic"/>
                <a:cs typeface="Century Gothic"/>
                <a:sym typeface="Century Gothic"/>
              </a:rPr>
              <a:t>P</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aís</a:t>
            </a:r>
            <a:r>
              <a:rPr kumimoji="0" lang="en-GB" sz="2000" b="0" i="0" u="none" strike="noStrike" kern="0" cap="none" spc="0" normalizeH="0" noProof="0" dirty="0">
                <a:ln>
                  <a:noFill/>
                </a:ln>
                <a:effectLst/>
                <a:uLnTx/>
                <a:uFillTx/>
                <a:latin typeface="Century Gothic"/>
                <a:ea typeface="Century Gothic"/>
                <a:cs typeface="Century Gothic"/>
                <a:sym typeface="Century Gothic"/>
              </a:rPr>
              <a:t> Vasco, pero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ella</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___________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effectLst/>
                <a:uLnTx/>
                <a:uFillTx/>
                <a:latin typeface="Century Gothic"/>
                <a:ea typeface="Century Gothic"/>
                <a:cs typeface="Century Gothic"/>
                <a:sym typeface="Century Gothic"/>
              </a:rPr>
              <a:t> casa. Ella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preparó</a:t>
            </a:r>
            <a:r>
              <a:rPr kumimoji="0" lang="en-GB" sz="2000" b="0" i="0" u="none" strike="noStrike" kern="0" cap="none" spc="0" normalizeH="0" noProof="0" dirty="0">
                <a:ln>
                  <a:noFill/>
                </a:ln>
                <a:effectLst/>
                <a:uLnTx/>
                <a:uFillTx/>
                <a:latin typeface="Century Gothic"/>
                <a:ea typeface="Century Gothic"/>
                <a:cs typeface="Century Gothic"/>
                <a:sym typeface="Century Gothic"/>
              </a:rPr>
              <a:t> una comida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allí</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mientras</a:t>
            </a:r>
            <a:r>
              <a:rPr kumimoji="0" lang="en-GB" sz="2000" b="0" i="0" u="none" strike="noStrike" kern="0" cap="none" spc="0" normalizeH="0" noProof="0" dirty="0">
                <a:ln>
                  <a:noFill/>
                </a:ln>
                <a:effectLst/>
                <a:uLnTx/>
                <a:uFillTx/>
                <a:latin typeface="Century Gothic"/>
                <a:ea typeface="Century Gothic"/>
                <a:cs typeface="Century Gothic"/>
                <a:sym typeface="Century Gothic"/>
              </a:rPr>
              <a:t> que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yo</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compré</a:t>
            </a:r>
            <a:r>
              <a:rPr kumimoji="0" lang="en-GB" sz="2000" b="0" i="0" u="none" strike="noStrike" kern="0" cap="none" spc="0" normalizeH="0" noProof="0" dirty="0">
                <a:ln>
                  <a:noFill/>
                </a:ln>
                <a:effectLst/>
                <a:uLnTx/>
                <a:uFillTx/>
                <a:latin typeface="Century Gothic"/>
                <a:ea typeface="Century Gothic"/>
                <a:cs typeface="Century Gothic"/>
                <a:sym typeface="Century Gothic"/>
              </a:rPr>
              <a:t> una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cámara</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nueva</a:t>
            </a:r>
            <a:r>
              <a:rPr kumimoji="0" lang="en-GB" sz="2000" b="0" i="0" u="none" strike="noStrike" kern="0" cap="none" spc="0" normalizeH="0" noProof="0" dirty="0">
                <a:ln>
                  <a:noFill/>
                </a:ln>
                <a:effectLst/>
                <a:uLnTx/>
                <a:uFillTx/>
                <a:latin typeface="Century Gothic"/>
                <a:ea typeface="Century Gothic"/>
                <a:cs typeface="Century Gothic"/>
                <a:sym typeface="Century Gothic"/>
              </a:rPr>
              <a:t> y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después</a:t>
            </a:r>
            <a:r>
              <a:rPr kumimoji="0" lang="en-GB" sz="2000" b="0" i="0" u="none" strike="noStrike" kern="0" cap="none" spc="0" normalizeH="0" noProof="0" dirty="0">
                <a:ln>
                  <a:noFill/>
                </a:ln>
                <a:effectLst/>
                <a:uLnTx/>
                <a:uFillTx/>
                <a:latin typeface="Century Gothic"/>
                <a:ea typeface="Century Gothic"/>
                <a:cs typeface="Century Gothic"/>
                <a:sym typeface="Century Gothic"/>
              </a:rPr>
              <a:t> ________ el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museo</a:t>
            </a:r>
            <a:r>
              <a:rPr lang="en-GB" sz="2000" kern="0" dirty="0">
                <a:latin typeface="Century Gothic"/>
                <a:ea typeface="Century Gothic"/>
                <a:cs typeface="Century Gothic"/>
                <a:sym typeface="Century Gothic"/>
              </a:rPr>
              <a:t>.</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lang="en-GB" sz="2000" kern="0" dirty="0">
                <a:latin typeface="Century Gothic"/>
                <a:ea typeface="Century Gothic"/>
                <a:cs typeface="Century Gothic"/>
                <a:sym typeface="Century Gothic"/>
              </a:rPr>
              <a:t>E</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lla</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organizó</a:t>
            </a:r>
            <a:r>
              <a:rPr kumimoji="0" lang="en-GB" sz="2000" b="0" i="0" u="none" strike="noStrike" kern="0" cap="none" spc="0" normalizeH="0" noProof="0" dirty="0">
                <a:ln>
                  <a:noFill/>
                </a:ln>
                <a:effectLst/>
                <a:uLnTx/>
                <a:uFillTx/>
                <a:latin typeface="Century Gothic"/>
                <a:ea typeface="Century Gothic"/>
                <a:cs typeface="Century Gothic"/>
                <a:sym typeface="Century Gothic"/>
              </a:rPr>
              <a:t> una fiesta para el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cumpleaños</a:t>
            </a:r>
            <a:r>
              <a:rPr kumimoji="0" lang="en-GB" sz="2000" b="0" i="0" u="none" strike="noStrike" kern="0" cap="none" spc="0" normalizeH="0" noProof="0" dirty="0">
                <a:ln>
                  <a:noFill/>
                </a:ln>
                <a:effectLst/>
                <a:uLnTx/>
                <a:uFillTx/>
                <a:latin typeface="Century Gothic"/>
                <a:ea typeface="Century Gothic"/>
                <a:cs typeface="Century Gothic"/>
                <a:sym typeface="Century Gothic"/>
              </a:rPr>
              <a:t> de </a:t>
            </a:r>
            <a:r>
              <a:rPr lang="en-GB" sz="2000" kern="0" dirty="0" err="1">
                <a:latin typeface="Century Gothic"/>
                <a:ea typeface="Century Gothic"/>
                <a:cs typeface="Century Gothic"/>
                <a:sym typeface="Century Gothic"/>
              </a:rPr>
              <a:t>Mamá</a:t>
            </a:r>
            <a:r>
              <a:rPr lang="en-GB" sz="2000" kern="0" dirty="0">
                <a:latin typeface="Century Gothic"/>
                <a:ea typeface="Century Gothic"/>
                <a:cs typeface="Century Gothic"/>
                <a:sym typeface="Century Gothic"/>
              </a:rPr>
              <a:t> </a:t>
            </a:r>
            <a:r>
              <a:rPr kumimoji="0" lang="en-GB" sz="2000" b="0" i="0" u="none" strike="noStrike" kern="0" cap="none" spc="0" normalizeH="0" noProof="0" dirty="0">
                <a:ln>
                  <a:noFill/>
                </a:ln>
                <a:effectLst/>
                <a:uLnTx/>
                <a:uFillTx/>
                <a:latin typeface="Century Gothic"/>
                <a:ea typeface="Century Gothic"/>
                <a:cs typeface="Century Gothic"/>
                <a:sym typeface="Century Gothic"/>
              </a:rPr>
              <a:t>pero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yo</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llegué</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muy</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tarde</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Qué</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effectLst/>
                <a:uLnTx/>
                <a:uFillTx/>
                <a:latin typeface="Century Gothic"/>
                <a:ea typeface="Century Gothic"/>
                <a:cs typeface="Century Gothic"/>
                <a:sym typeface="Century Gothic"/>
              </a:rPr>
              <a:t>vergüenza</a:t>
            </a:r>
            <a:r>
              <a:rPr kumimoji="0" lang="en-GB" sz="2000" b="0" i="0" u="none" strike="noStrike" kern="0" cap="none" spc="0" normalizeH="0" noProof="0" dirty="0">
                <a:ln>
                  <a:noFill/>
                </a:ln>
                <a:effectLst/>
                <a:uLnTx/>
                <a:uFillTx/>
                <a:latin typeface="Century Gothic"/>
                <a:ea typeface="Century Gothic"/>
                <a:cs typeface="Century Gothic"/>
                <a:sym typeface="Century Gothic"/>
              </a:rPr>
              <a:t>! </a:t>
            </a:r>
            <a:r>
              <a:rPr lang="en-GB" sz="2000" kern="0" dirty="0">
                <a:latin typeface="Century Gothic"/>
                <a:ea typeface="Century Gothic"/>
                <a:cs typeface="Century Gothic"/>
                <a:sym typeface="Century Gothic"/>
              </a:rPr>
              <a:t>¡Lucía no me ___________*!</a:t>
            </a:r>
            <a:endParaRPr kumimoji="0" sz="2000" b="0"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10" name="Rectangle 9"/>
          <p:cNvSpPr/>
          <p:nvPr/>
        </p:nvSpPr>
        <p:spPr>
          <a:xfrm>
            <a:off x="3732843" y="3522358"/>
            <a:ext cx="100540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err="1">
                <a:latin typeface="Century Gothic"/>
                <a:cs typeface="Arial"/>
                <a:sym typeface="Century Gothic"/>
              </a:rPr>
              <a:t>quedé</a:t>
            </a:r>
            <a:endParaRPr kumimoji="0" lang="en-GB" sz="2000" b="1" i="1" u="none" strike="noStrike" kern="0" cap="none" spc="0" normalizeH="0" baseline="0" noProof="0" dirty="0">
              <a:ln>
                <a:noFill/>
              </a:ln>
              <a:effectLst/>
              <a:uLnTx/>
              <a:uFillTx/>
              <a:latin typeface="Arial"/>
              <a:cs typeface="Arial"/>
              <a:sym typeface="Arial"/>
            </a:endParaRPr>
          </a:p>
        </p:txBody>
      </p:sp>
      <p:sp>
        <p:nvSpPr>
          <p:cNvPr id="37" name="TextBox 36"/>
          <p:cNvSpPr txBox="1"/>
          <p:nvPr/>
        </p:nvSpPr>
        <p:spPr>
          <a:xfrm>
            <a:off x="130636" y="1003119"/>
            <a:ext cx="6195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effectLst/>
                <a:uLnTx/>
                <a:uFillTx/>
                <a:latin typeface="Century Gothic" panose="020B0502020202020204" pitchFamily="34" charset="0"/>
                <a:cs typeface="Arial"/>
                <a:sym typeface="Arial"/>
              </a:rPr>
              <a:t>Escribe las </a:t>
            </a:r>
            <a:r>
              <a:rPr kumimoji="0" lang="en-GB" sz="2000" b="0" i="0" u="none" strike="noStrike" kern="0" cap="none" spc="0" normalizeH="0" baseline="0" noProof="0" dirty="0" err="1">
                <a:ln>
                  <a:noFill/>
                </a:ln>
                <a:effectLst/>
                <a:uLnTx/>
                <a:uFillTx/>
                <a:latin typeface="Century Gothic" panose="020B0502020202020204" pitchFamily="34" charset="0"/>
                <a:cs typeface="Arial"/>
                <a:sym typeface="Arial"/>
              </a:rPr>
              <a:t>actividades</a:t>
            </a:r>
            <a:r>
              <a:rPr kumimoji="0" lang="en-GB" sz="2000" b="0" i="0" u="none" strike="noStrike" kern="0" cap="none" spc="0" normalizeH="0" baseline="0" noProof="0" dirty="0">
                <a:ln>
                  <a:noFill/>
                </a:ln>
                <a:effectLst/>
                <a:uLnTx/>
                <a:uFillTx/>
                <a:latin typeface="Century Gothic" panose="020B0502020202020204" pitchFamily="34" charset="0"/>
                <a:cs typeface="Arial"/>
                <a:sym typeface="Arial"/>
              </a:rPr>
              <a:t> de </a:t>
            </a:r>
            <a:r>
              <a:rPr kumimoji="0" lang="en-GB" sz="2000" b="0" i="0" u="none" strike="noStrike" kern="0" cap="none" spc="0" normalizeH="0" baseline="0" noProof="0" dirty="0" err="1">
                <a:ln>
                  <a:noFill/>
                </a:ln>
                <a:effectLst/>
                <a:uLnTx/>
                <a:uFillTx/>
                <a:latin typeface="Century Gothic" panose="020B0502020202020204" pitchFamily="34" charset="0"/>
                <a:cs typeface="Arial"/>
                <a:sym typeface="Arial"/>
              </a:rPr>
              <a:t>cada</a:t>
            </a:r>
            <a:r>
              <a:rPr kumimoji="0" lang="en-GB" sz="2000" b="0" i="0" u="none" strike="noStrike" kern="0" cap="none" spc="0" normalizeH="0" baseline="0" noProof="0" dirty="0">
                <a:ln>
                  <a:noFill/>
                </a:ln>
                <a:effectLst/>
                <a:uLnTx/>
                <a:uFillTx/>
                <a:latin typeface="Century Gothic" panose="020B0502020202020204" pitchFamily="34" charset="0"/>
                <a:cs typeface="Arial"/>
                <a:sym typeface="Arial"/>
              </a:rPr>
              <a:t> persona </a:t>
            </a:r>
            <a:r>
              <a:rPr kumimoji="0" lang="en-GB" sz="2000" b="0" i="0" u="none" strike="noStrike" kern="0" cap="none" spc="0" normalizeH="0" baseline="0" noProof="0" dirty="0" err="1">
                <a:ln>
                  <a:noFill/>
                </a:ln>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effectLst/>
                <a:uLnTx/>
                <a:uFillTx/>
                <a:latin typeface="Century Gothic" panose="020B0502020202020204" pitchFamily="34" charset="0"/>
                <a:cs typeface="Arial"/>
                <a:sym typeface="Arial"/>
              </a:rPr>
              <a:t>inglés</a:t>
            </a:r>
            <a:r>
              <a:rPr kumimoji="0" lang="en-GB" sz="2000" b="0" i="0" u="none" strike="noStrike" kern="0" cap="none" spc="0" normalizeH="0" baseline="0" noProof="0" dirty="0">
                <a:ln>
                  <a:noFill/>
                </a:ln>
                <a:effectLst/>
                <a:uLnTx/>
                <a:uFillTx/>
                <a:latin typeface="Century Gothic" panose="020B0502020202020204" pitchFamily="34" charset="0"/>
                <a:cs typeface="Arial"/>
                <a:sym typeface="Arial"/>
              </a:rPr>
              <a:t>.</a:t>
            </a:r>
          </a:p>
        </p:txBody>
      </p:sp>
      <p:sp>
        <p:nvSpPr>
          <p:cNvPr id="11" name="Rounded Rectangle 10"/>
          <p:cNvSpPr/>
          <p:nvPr/>
        </p:nvSpPr>
        <p:spPr>
          <a:xfrm>
            <a:off x="6432698" y="756882"/>
            <a:ext cx="5577602" cy="15464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12" name="TextBox 11"/>
          <p:cNvSpPr txBox="1"/>
          <p:nvPr/>
        </p:nvSpPr>
        <p:spPr>
          <a:xfrm>
            <a:off x="6563579" y="346105"/>
            <a:ext cx="1707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effectLst/>
                <a:uLnTx/>
                <a:uFillTx/>
                <a:latin typeface="Century Gothic" panose="020B0502020202020204" pitchFamily="34" charset="0"/>
                <a:cs typeface="Arial"/>
                <a:sym typeface="Arial"/>
              </a:rPr>
              <a:t>Lucía </a:t>
            </a:r>
            <a:r>
              <a:rPr kumimoji="0" lang="en-GB" sz="2000" i="0" u="none" strike="noStrike" kern="0" cap="none" spc="0" normalizeH="0" baseline="0" noProof="0">
                <a:ln>
                  <a:noFill/>
                </a:ln>
                <a:effectLst/>
                <a:uLnTx/>
                <a:uFillTx/>
                <a:latin typeface="Century Gothic" panose="020B0502020202020204" pitchFamily="34" charset="0"/>
                <a:cs typeface="Arial"/>
                <a:sym typeface="Arial"/>
              </a:rPr>
              <a:t>(‘she’)</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13" name="Rectangle 12"/>
          <p:cNvSpPr/>
          <p:nvPr/>
        </p:nvSpPr>
        <p:spPr>
          <a:xfrm>
            <a:off x="6436246" y="773015"/>
            <a:ext cx="2811875" cy="70788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GB" sz="2000" kern="0" noProof="0" dirty="0">
                <a:latin typeface="Century Gothic" panose="020B0502020202020204" pitchFamily="34" charset="0"/>
                <a:cs typeface="Arial"/>
                <a:sym typeface="Arial"/>
              </a:rPr>
              <a:t>______________</a:t>
            </a:r>
          </a:p>
          <a:p>
            <a:pPr marR="0" lvl="0" algn="l" defTabSz="914400" rtl="0" eaLnBrk="1" fontAlgn="auto" latinLnBrk="0" hangingPunct="1">
              <a:lnSpc>
                <a:spcPct val="100000"/>
              </a:lnSpc>
              <a:spcBef>
                <a:spcPts val="0"/>
              </a:spcBef>
              <a:spcAft>
                <a:spcPts val="0"/>
              </a:spcAft>
              <a:buClr>
                <a:srgbClr val="000000"/>
              </a:buClr>
              <a:buSzTx/>
              <a:tabLst/>
              <a:defRPr/>
            </a:pPr>
            <a:r>
              <a:rPr kumimoji="0" lang="en-GB" sz="2000" i="0" u="none" strike="noStrike" kern="0" cap="none" spc="0" normalizeH="0" baseline="0">
                <a:ln>
                  <a:noFill/>
                </a:ln>
                <a:effectLst/>
                <a:uLnTx/>
                <a:uFillTx/>
                <a:latin typeface="Century Gothic" panose="020B0502020202020204" pitchFamily="34" charset="0"/>
                <a:cs typeface="Arial"/>
                <a:sym typeface="Arial"/>
              </a:rPr>
              <a:t>__________________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3" name="Rounded Rectangle 42"/>
          <p:cNvSpPr/>
          <p:nvPr/>
        </p:nvSpPr>
        <p:spPr>
          <a:xfrm>
            <a:off x="8487782" y="2885351"/>
            <a:ext cx="3459896" cy="30140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chemeClr val="tx1"/>
              </a:solidFill>
              <a:effectLst/>
              <a:uLnTx/>
              <a:uFillTx/>
              <a:latin typeface="Arial"/>
              <a:ea typeface="+mn-ea"/>
              <a:cs typeface="+mn-cs"/>
              <a:sym typeface="Arial"/>
            </a:endParaRPr>
          </a:p>
        </p:txBody>
      </p:sp>
      <p:sp>
        <p:nvSpPr>
          <p:cNvPr id="44" name="TextBox 43"/>
          <p:cNvSpPr txBox="1"/>
          <p:nvPr/>
        </p:nvSpPr>
        <p:spPr>
          <a:xfrm>
            <a:off x="9969831" y="2469763"/>
            <a:ext cx="1546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effectLst/>
                <a:uLnTx/>
                <a:uFillTx/>
                <a:latin typeface="Century Gothic" panose="020B0502020202020204" pitchFamily="34" charset="0"/>
                <a:cs typeface="Arial"/>
                <a:sym typeface="Arial"/>
              </a:rPr>
              <a:t>Daniel </a:t>
            </a:r>
            <a:r>
              <a:rPr kumimoji="0" lang="en-GB" sz="2000" i="0" u="none" strike="noStrike" kern="0" cap="none" spc="0" normalizeH="0" baseline="0" noProof="0">
                <a:ln>
                  <a:noFill/>
                </a:ln>
                <a:effectLst/>
                <a:uLnTx/>
                <a:uFillTx/>
                <a:latin typeface="Century Gothic" panose="020B0502020202020204" pitchFamily="34" charset="0"/>
                <a:cs typeface="Arial"/>
                <a:sym typeface="Arial"/>
              </a:rPr>
              <a:t>(‘I’)</a:t>
            </a:r>
          </a:p>
        </p:txBody>
      </p:sp>
      <p:sp>
        <p:nvSpPr>
          <p:cNvPr id="17" name="Title 16"/>
          <p:cNvSpPr>
            <a:spLocks noGrp="1"/>
          </p:cNvSpPr>
          <p:nvPr>
            <p:ph type="title"/>
          </p:nvPr>
        </p:nvSpPr>
        <p:spPr>
          <a:xfrm>
            <a:off x="0" y="213557"/>
            <a:ext cx="5663840" cy="647577"/>
          </a:xfrm>
        </p:spPr>
        <p:txBody>
          <a:bodyPr>
            <a:normAutofit/>
          </a:bodyPr>
          <a:lstStyle/>
          <a:p>
            <a:r>
              <a:rPr lang="en-GB" sz="2000" b="1">
                <a:solidFill>
                  <a:schemeClr val="bg1"/>
                </a:solidFill>
                <a:latin typeface="Century Gothic" panose="020B0502020202020204" pitchFamily="34" charset="0"/>
              </a:rPr>
              <a:t>¿Qué pasó durante las vacaciones?</a:t>
            </a:r>
            <a:endParaRPr lang="en-GB" sz="20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6198" y="2375661"/>
            <a:ext cx="838618" cy="838618"/>
          </a:xfrm>
          <a:prstGeom prst="rect">
            <a:avLst/>
          </a:prstGeom>
        </p:spPr>
      </p:pic>
      <p:sp>
        <p:nvSpPr>
          <p:cNvPr id="39" name="Rectangle 38"/>
          <p:cNvSpPr/>
          <p:nvPr/>
        </p:nvSpPr>
        <p:spPr>
          <a:xfrm>
            <a:off x="630108" y="4255864"/>
            <a:ext cx="13933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err="1">
                <a:latin typeface="Century Gothic"/>
                <a:cs typeface="Arial"/>
                <a:sym typeface="Century Gothic"/>
              </a:rPr>
              <a:t>descansó</a:t>
            </a:r>
            <a:endParaRPr kumimoji="0" lang="en-GB" sz="2000" b="1" i="1" u="none" strike="noStrike" kern="0" cap="none" spc="0" normalizeH="0" baseline="0" noProof="0" dirty="0">
              <a:ln>
                <a:noFill/>
              </a:ln>
              <a:effectLst/>
              <a:uLnTx/>
              <a:uFillTx/>
              <a:latin typeface="Arial"/>
              <a:cs typeface="Arial"/>
              <a:sym typeface="Arial"/>
            </a:endParaRPr>
          </a:p>
        </p:txBody>
      </p:sp>
      <p:sp>
        <p:nvSpPr>
          <p:cNvPr id="41" name="Rectangle 40"/>
          <p:cNvSpPr/>
          <p:nvPr/>
        </p:nvSpPr>
        <p:spPr>
          <a:xfrm>
            <a:off x="6436240" y="1466758"/>
            <a:ext cx="28696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latin typeface="Century Gothic" panose="020B0502020202020204" pitchFamily="34" charset="0"/>
                <a:cs typeface="Arial"/>
                <a:sym typeface="Arial"/>
              </a:rPr>
              <a:t>2</a:t>
            </a:r>
            <a:r>
              <a:rPr lang="en-GB" sz="2000" kern="0" noProof="0">
                <a:latin typeface="Century Gothic" panose="020B0502020202020204" pitchFamily="34" charset="0"/>
                <a:cs typeface="Arial"/>
                <a:sym typeface="Arial"/>
              </a:rPr>
              <a:t>. went horseriding</a:t>
            </a:r>
            <a:endParaRPr kumimoji="0" lang="en-GB" sz="2000" u="none" strike="noStrike" kern="0" cap="none" spc="0" normalizeH="0" baseline="0" noProof="0" dirty="0">
              <a:ln>
                <a:noFill/>
              </a:ln>
              <a:effectLst/>
              <a:uLnTx/>
              <a:uFillTx/>
              <a:latin typeface="Century Gothic" panose="020B0502020202020204" pitchFamily="34" charset="0"/>
              <a:cs typeface="Arial"/>
              <a:sym typeface="Arial"/>
            </a:endParaRPr>
          </a:p>
        </p:txBody>
      </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49041" r="26250"/>
          <a:stretch/>
        </p:blipFill>
        <p:spPr>
          <a:xfrm>
            <a:off x="7897766" y="2869873"/>
            <a:ext cx="742416" cy="1690090"/>
          </a:xfrm>
          <a:prstGeom prst="rect">
            <a:avLst/>
          </a:prstGeom>
        </p:spPr>
      </p:pic>
      <p:pic>
        <p:nvPicPr>
          <p:cNvPr id="45" name="Picture 44"/>
          <p:cNvPicPr>
            <a:picLocks noChangeAspect="1"/>
          </p:cNvPicPr>
          <p:nvPr/>
        </p:nvPicPr>
        <p:blipFill rotWithShape="1">
          <a:blip r:embed="rId5" cstate="print">
            <a:extLst>
              <a:ext uri="{28A0092B-C50C-407E-A947-70E740481C1C}">
                <a14:useLocalDpi xmlns:a14="http://schemas.microsoft.com/office/drawing/2010/main" val="0"/>
              </a:ext>
            </a:extLst>
          </a:blip>
          <a:srcRect l="16905" r="43851"/>
          <a:stretch/>
        </p:blipFill>
        <p:spPr>
          <a:xfrm>
            <a:off x="7025067" y="2813224"/>
            <a:ext cx="1148316" cy="1645924"/>
          </a:xfrm>
          <a:prstGeom prst="rect">
            <a:avLst/>
          </a:prstGeom>
        </p:spPr>
      </p:pic>
      <p:sp>
        <p:nvSpPr>
          <p:cNvPr id="46" name="Rectangle 45"/>
          <p:cNvSpPr/>
          <p:nvPr/>
        </p:nvSpPr>
        <p:spPr>
          <a:xfrm>
            <a:off x="8547216" y="3077350"/>
            <a:ext cx="321383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latin typeface="Century Gothic" panose="020B0502020202020204" pitchFamily="34" charset="0"/>
                <a:cs typeface="Arial"/>
                <a:sym typeface="Arial"/>
              </a:rPr>
              <a:t>1. ____________________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7" name="Rectangle 46"/>
          <p:cNvSpPr/>
          <p:nvPr/>
        </p:nvSpPr>
        <p:spPr>
          <a:xfrm>
            <a:off x="8530740" y="3511130"/>
            <a:ext cx="341693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latin typeface="Century Gothic" panose="020B0502020202020204" pitchFamily="34" charset="0"/>
                <a:cs typeface="Arial"/>
                <a:sym typeface="Arial"/>
              </a:rPr>
              <a:t>2. walked along the coast</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8" name="Rectangle 47"/>
          <p:cNvSpPr/>
          <p:nvPr/>
        </p:nvSpPr>
        <p:spPr>
          <a:xfrm>
            <a:off x="8547216" y="3922896"/>
            <a:ext cx="3089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latin typeface="Century Gothic" panose="020B0502020202020204" pitchFamily="34" charset="0"/>
                <a:cs typeface="Arial"/>
                <a:sym typeface="Arial"/>
              </a:rPr>
              <a:t>3. ____________________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49" name="Rectangle 48"/>
          <p:cNvSpPr/>
          <p:nvPr/>
        </p:nvSpPr>
        <p:spPr>
          <a:xfrm>
            <a:off x="6436246" y="1842471"/>
            <a:ext cx="2811875" cy="400110"/>
          </a:xfrm>
          <a:prstGeom prst="rect">
            <a:avLst/>
          </a:prstGeom>
        </p:spPr>
        <p:txBody>
          <a:bodyPr wrap="square">
            <a:spAutoFit/>
          </a:bodyPr>
          <a:lstStyle/>
          <a:p>
            <a:pPr lvl="0">
              <a:buClr>
                <a:srgbClr val="000000"/>
              </a:buClr>
            </a:pPr>
            <a:r>
              <a:rPr lang="en-GB" sz="2000" kern="0" dirty="0">
                <a:latin typeface="Century Gothic" panose="020B0502020202020204" pitchFamily="34" charset="0"/>
                <a:cs typeface="Arial"/>
                <a:sym typeface="Arial"/>
              </a:rPr>
              <a:t>3</a:t>
            </a:r>
            <a:r>
              <a:rPr lang="en-GB" sz="2000" kern="0" noProof="0">
                <a:latin typeface="Century Gothic" panose="020B0502020202020204" pitchFamily="34" charset="0"/>
                <a:cs typeface="Arial"/>
                <a:sym typeface="Arial"/>
              </a:rPr>
              <a:t>. </a:t>
            </a:r>
            <a:r>
              <a:rPr lang="en-GB" sz="2000" kern="0">
                <a:latin typeface="Century Gothic" panose="020B0502020202020204" pitchFamily="34" charset="0"/>
                <a:cs typeface="Arial"/>
                <a:sym typeface="Arial"/>
              </a:rPr>
              <a:t>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0" name="Rectangle 49"/>
          <p:cNvSpPr/>
          <p:nvPr/>
        </p:nvSpPr>
        <p:spPr>
          <a:xfrm>
            <a:off x="9061524" y="771009"/>
            <a:ext cx="26383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latin typeface="Century Gothic" panose="020B0502020202020204" pitchFamily="34" charset="0"/>
                <a:cs typeface="Arial"/>
                <a:sym typeface="Arial"/>
              </a:rPr>
              <a:t>4</a:t>
            </a:r>
            <a:r>
              <a:rPr lang="en-GB" sz="2000" kern="0" noProof="0">
                <a:latin typeface="Century Gothic" panose="020B0502020202020204" pitchFamily="34" charset="0"/>
                <a:cs typeface="Arial"/>
                <a:sym typeface="Arial"/>
              </a:rPr>
              <a:t>. prepared a meal</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1" name="Rectangle 50"/>
          <p:cNvSpPr/>
          <p:nvPr/>
        </p:nvSpPr>
        <p:spPr>
          <a:xfrm>
            <a:off x="9077999" y="1171119"/>
            <a:ext cx="28696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latin typeface="Century Gothic" panose="020B0502020202020204" pitchFamily="34" charset="0"/>
                <a:cs typeface="Arial"/>
                <a:sym typeface="Arial"/>
              </a:rPr>
              <a:t>5</a:t>
            </a:r>
            <a:r>
              <a:rPr lang="en-GB" sz="2000" kern="0" noProof="0">
                <a:latin typeface="Century Gothic" panose="020B0502020202020204" pitchFamily="34" charset="0"/>
                <a:cs typeface="Arial"/>
                <a:sym typeface="Arial"/>
              </a:rPr>
              <a:t>. organised a party</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1290" y="97384"/>
            <a:ext cx="671852" cy="671852"/>
          </a:xfrm>
          <a:prstGeom prst="rect">
            <a:avLst/>
          </a:prstGeom>
        </p:spPr>
      </p:pic>
      <p:sp>
        <p:nvSpPr>
          <p:cNvPr id="52" name="Rectangle 51"/>
          <p:cNvSpPr/>
          <p:nvPr/>
        </p:nvSpPr>
        <p:spPr>
          <a:xfrm>
            <a:off x="8530741" y="4374818"/>
            <a:ext cx="2811875" cy="400110"/>
          </a:xfrm>
          <a:prstGeom prst="rect">
            <a:avLst/>
          </a:prstGeom>
        </p:spPr>
        <p:txBody>
          <a:bodyPr wrap="square">
            <a:spAutoFit/>
          </a:bodyPr>
          <a:lstStyle/>
          <a:p>
            <a:pPr lvl="0">
              <a:buClr>
                <a:srgbClr val="000000"/>
              </a:buClr>
            </a:pPr>
            <a:r>
              <a:rPr lang="en-GB" sz="2000" kern="0" noProof="0">
                <a:latin typeface="Century Gothic" panose="020B0502020202020204" pitchFamily="34" charset="0"/>
                <a:cs typeface="Arial"/>
                <a:sym typeface="Arial"/>
              </a:rPr>
              <a:t>4. </a:t>
            </a:r>
            <a:r>
              <a:rPr lang="en-GB" sz="2000" kern="0">
                <a:latin typeface="Century Gothic" panose="020B0502020202020204" pitchFamily="34" charset="0"/>
                <a:cs typeface="Arial"/>
                <a:sym typeface="Arial"/>
              </a:rPr>
              <a:t>bought a camera</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3" name="Rectangle 52"/>
          <p:cNvSpPr/>
          <p:nvPr/>
        </p:nvSpPr>
        <p:spPr>
          <a:xfrm>
            <a:off x="8557208" y="4806652"/>
            <a:ext cx="31426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latin typeface="Century Gothic" panose="020B0502020202020204" pitchFamily="34" charset="0"/>
                <a:cs typeface="Arial"/>
                <a:sym typeface="Arial"/>
              </a:rPr>
              <a:t>5. ____________________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54" name="Rectangle 53"/>
          <p:cNvSpPr/>
          <p:nvPr/>
        </p:nvSpPr>
        <p:spPr>
          <a:xfrm>
            <a:off x="8547216" y="5251918"/>
            <a:ext cx="35092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latin typeface="Century Gothic" panose="020B0502020202020204" pitchFamily="34" charset="0"/>
                <a:cs typeface="Arial"/>
                <a:sym typeface="Arial"/>
              </a:rPr>
              <a:t>6. arrived late at the party</a:t>
            </a:r>
            <a:endParaRPr kumimoji="0" lang="en-GB" sz="2000" b="1"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7327EF00-17EA-4D01-94C0-31C61A043E3E}"/>
              </a:ext>
            </a:extLst>
          </p:cNvPr>
          <p:cNvSpPr txBox="1"/>
          <p:nvPr/>
        </p:nvSpPr>
        <p:spPr>
          <a:xfrm>
            <a:off x="3451427" y="2435887"/>
            <a:ext cx="1357498" cy="400110"/>
          </a:xfrm>
          <a:prstGeom prst="rect">
            <a:avLst/>
          </a:prstGeom>
          <a:noFill/>
        </p:spPr>
        <p:txBody>
          <a:bodyPr wrap="square" rtlCol="0">
            <a:spAutoFit/>
          </a:bodyPr>
          <a:lstStyle/>
          <a:p>
            <a:r>
              <a:rPr lang="en-GB" sz="2000" b="1" i="1" dirty="0" err="1">
                <a:latin typeface="Century Gothic" panose="020B0502020202020204" pitchFamily="34" charset="0"/>
              </a:rPr>
              <a:t>disfruté</a:t>
            </a:r>
            <a:endParaRPr lang="en-GB" sz="2000" b="1" i="1" dirty="0"/>
          </a:p>
        </p:txBody>
      </p:sp>
      <p:sp>
        <p:nvSpPr>
          <p:cNvPr id="8" name="TextBox 7">
            <a:extLst>
              <a:ext uri="{FF2B5EF4-FFF2-40B4-BE49-F238E27FC236}">
                <a16:creationId xmlns:a16="http://schemas.microsoft.com/office/drawing/2014/main" id="{B885BCF2-C817-4900-8D62-3C926A581595}"/>
              </a:ext>
            </a:extLst>
          </p:cNvPr>
          <p:cNvSpPr txBox="1"/>
          <p:nvPr/>
        </p:nvSpPr>
        <p:spPr>
          <a:xfrm>
            <a:off x="2189282" y="2793199"/>
            <a:ext cx="1679611" cy="400110"/>
          </a:xfrm>
          <a:prstGeom prst="rect">
            <a:avLst/>
          </a:prstGeom>
          <a:noFill/>
        </p:spPr>
        <p:txBody>
          <a:bodyPr wrap="square" rtlCol="0">
            <a:spAutoFit/>
          </a:bodyPr>
          <a:lstStyle/>
          <a:p>
            <a:r>
              <a:rPr lang="en-GB" sz="2000" b="1" i="1" dirty="0" err="1">
                <a:latin typeface="Century Gothic" panose="020B0502020202020204" pitchFamily="34" charset="0"/>
              </a:rPr>
              <a:t>aprovechó</a:t>
            </a:r>
            <a:endParaRPr lang="en-GB" sz="2000" b="1" i="1" dirty="0"/>
          </a:p>
        </p:txBody>
      </p:sp>
      <p:sp>
        <p:nvSpPr>
          <p:cNvPr id="15" name="TextBox 14">
            <a:extLst>
              <a:ext uri="{FF2B5EF4-FFF2-40B4-BE49-F238E27FC236}">
                <a16:creationId xmlns:a16="http://schemas.microsoft.com/office/drawing/2014/main" id="{14C3E65F-7F2D-4B5F-8E38-C3A0B77D91A1}"/>
              </a:ext>
            </a:extLst>
          </p:cNvPr>
          <p:cNvSpPr txBox="1"/>
          <p:nvPr/>
        </p:nvSpPr>
        <p:spPr>
          <a:xfrm>
            <a:off x="1708863" y="4966141"/>
            <a:ext cx="869237" cy="400110"/>
          </a:xfrm>
          <a:prstGeom prst="rect">
            <a:avLst/>
          </a:prstGeom>
          <a:noFill/>
        </p:spPr>
        <p:txBody>
          <a:bodyPr wrap="square" rtlCol="0">
            <a:spAutoFit/>
          </a:bodyPr>
          <a:lstStyle/>
          <a:p>
            <a:r>
              <a:rPr lang="en-GB" sz="2000" b="1" i="1" kern="0" dirty="0" err="1">
                <a:latin typeface="Century Gothic"/>
                <a:ea typeface="Century Gothic"/>
                <a:cs typeface="Century Gothic"/>
                <a:sym typeface="Century Gothic"/>
              </a:rPr>
              <a:t>visité</a:t>
            </a:r>
            <a:endParaRPr lang="en-GB" sz="2000" b="1" i="1" dirty="0"/>
          </a:p>
        </p:txBody>
      </p:sp>
      <p:sp>
        <p:nvSpPr>
          <p:cNvPr id="60" name="TextBox 59">
            <a:extLst>
              <a:ext uri="{FF2B5EF4-FFF2-40B4-BE49-F238E27FC236}">
                <a16:creationId xmlns:a16="http://schemas.microsoft.com/office/drawing/2014/main" id="{C8B8D19F-5200-4A04-9678-5F63E9C771DE}"/>
              </a:ext>
            </a:extLst>
          </p:cNvPr>
          <p:cNvSpPr txBox="1"/>
          <p:nvPr/>
        </p:nvSpPr>
        <p:spPr>
          <a:xfrm>
            <a:off x="8808399" y="4760388"/>
            <a:ext cx="2891469" cy="400110"/>
          </a:xfrm>
          <a:prstGeom prst="rect">
            <a:avLst/>
          </a:prstGeom>
          <a:noFill/>
        </p:spPr>
        <p:txBody>
          <a:bodyPr wrap="square" rtlCol="0">
            <a:spAutoFit/>
          </a:bodyPr>
          <a:lstStyle/>
          <a:p>
            <a:r>
              <a:rPr lang="en-GB" sz="2000" b="1" i="1" dirty="0">
                <a:latin typeface="Century Gothic" panose="020B0502020202020204" pitchFamily="34" charset="0"/>
              </a:rPr>
              <a:t>visited the museum</a:t>
            </a:r>
          </a:p>
        </p:txBody>
      </p:sp>
      <p:sp>
        <p:nvSpPr>
          <p:cNvPr id="20" name="TextBox 19">
            <a:extLst>
              <a:ext uri="{FF2B5EF4-FFF2-40B4-BE49-F238E27FC236}">
                <a16:creationId xmlns:a16="http://schemas.microsoft.com/office/drawing/2014/main" id="{747A5543-3C5D-4639-89F3-CF65E9188090}"/>
              </a:ext>
            </a:extLst>
          </p:cNvPr>
          <p:cNvSpPr txBox="1"/>
          <p:nvPr/>
        </p:nvSpPr>
        <p:spPr>
          <a:xfrm>
            <a:off x="8808399" y="3043455"/>
            <a:ext cx="2949487" cy="400110"/>
          </a:xfrm>
          <a:prstGeom prst="rect">
            <a:avLst/>
          </a:prstGeom>
          <a:noFill/>
        </p:spPr>
        <p:txBody>
          <a:bodyPr wrap="square" rtlCol="0">
            <a:spAutoFit/>
          </a:bodyPr>
          <a:lstStyle/>
          <a:p>
            <a:r>
              <a:rPr lang="en-GB" sz="2000" b="1" i="1" kern="0">
                <a:latin typeface="Century Gothic" panose="020B0502020202020204" pitchFamily="34" charset="0"/>
                <a:cs typeface="Arial"/>
                <a:sym typeface="Arial"/>
              </a:rPr>
              <a:t>enjoyed many things</a:t>
            </a:r>
            <a:endParaRPr lang="en-GB" sz="2000" b="1" i="1" dirty="0"/>
          </a:p>
        </p:txBody>
      </p:sp>
      <p:sp>
        <p:nvSpPr>
          <p:cNvPr id="21" name="TextBox 20">
            <a:extLst>
              <a:ext uri="{FF2B5EF4-FFF2-40B4-BE49-F238E27FC236}">
                <a16:creationId xmlns:a16="http://schemas.microsoft.com/office/drawing/2014/main" id="{4E842A15-F8DC-4A67-A763-6EFC4DCAF46D}"/>
              </a:ext>
            </a:extLst>
          </p:cNvPr>
          <p:cNvSpPr txBox="1"/>
          <p:nvPr/>
        </p:nvSpPr>
        <p:spPr>
          <a:xfrm>
            <a:off x="6729757" y="759906"/>
            <a:ext cx="2425515" cy="400110"/>
          </a:xfrm>
          <a:prstGeom prst="rect">
            <a:avLst/>
          </a:prstGeom>
          <a:noFill/>
        </p:spPr>
        <p:txBody>
          <a:bodyPr wrap="square" rtlCol="0">
            <a:spAutoFit/>
          </a:bodyPr>
          <a:lstStyle/>
          <a:p>
            <a:r>
              <a:rPr lang="en-GB" sz="2000" b="1" i="1" kern="0" dirty="0">
                <a:latin typeface="Century Gothic" panose="020B0502020202020204" pitchFamily="34" charset="0"/>
                <a:cs typeface="Arial"/>
                <a:sym typeface="Arial"/>
              </a:rPr>
              <a:t>made the </a:t>
            </a:r>
            <a:r>
              <a:rPr lang="en-GB" sz="2000" b="1" i="1" kern="0">
                <a:latin typeface="Century Gothic" panose="020B0502020202020204" pitchFamily="34" charset="0"/>
                <a:cs typeface="Arial"/>
                <a:sym typeface="Arial"/>
              </a:rPr>
              <a:t>most of</a:t>
            </a:r>
            <a:endParaRPr lang="en-GB" sz="2000" b="1" i="1" dirty="0"/>
          </a:p>
        </p:txBody>
      </p:sp>
      <p:sp>
        <p:nvSpPr>
          <p:cNvPr id="19" name="Rectangle 18"/>
          <p:cNvSpPr/>
          <p:nvPr/>
        </p:nvSpPr>
        <p:spPr>
          <a:xfrm>
            <a:off x="6480643" y="1054965"/>
            <a:ext cx="2404826" cy="400110"/>
          </a:xfrm>
          <a:prstGeom prst="rect">
            <a:avLst/>
          </a:prstGeom>
        </p:spPr>
        <p:txBody>
          <a:bodyPr wrap="none">
            <a:spAutoFit/>
          </a:bodyPr>
          <a:lstStyle/>
          <a:p>
            <a:r>
              <a:rPr lang="en-GB" sz="2000" b="1" i="1" kern="0" dirty="0">
                <a:latin typeface="Century Gothic" panose="020B0502020202020204" pitchFamily="34" charset="0"/>
                <a:cs typeface="Arial"/>
                <a:sym typeface="Arial"/>
              </a:rPr>
              <a:t>the good weather</a:t>
            </a:r>
            <a:endParaRPr lang="en-GB" sz="2000" b="1" i="1" dirty="0"/>
          </a:p>
        </p:txBody>
      </p:sp>
      <p:sp>
        <p:nvSpPr>
          <p:cNvPr id="62" name="Rectangle 61"/>
          <p:cNvSpPr/>
          <p:nvPr/>
        </p:nvSpPr>
        <p:spPr>
          <a:xfrm>
            <a:off x="5229605" y="5720163"/>
            <a:ext cx="12506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a:latin typeface="Century Gothic"/>
                <a:cs typeface="Arial"/>
                <a:sym typeface="Century Gothic"/>
              </a:rPr>
              <a:t>perdonó</a:t>
            </a:r>
            <a:endParaRPr kumimoji="0" lang="en-GB" sz="2000" b="1" i="1" u="none" strike="noStrike" kern="0" cap="none" spc="0" normalizeH="0" baseline="0" noProof="0" dirty="0">
              <a:ln>
                <a:noFill/>
              </a:ln>
              <a:effectLst/>
              <a:uLnTx/>
              <a:uFillTx/>
              <a:latin typeface="Arial"/>
              <a:cs typeface="Arial"/>
              <a:sym typeface="Arial"/>
            </a:endParaRPr>
          </a:p>
        </p:txBody>
      </p:sp>
      <p:sp>
        <p:nvSpPr>
          <p:cNvPr id="63" name="TextBox 62">
            <a:extLst>
              <a:ext uri="{FF2B5EF4-FFF2-40B4-BE49-F238E27FC236}">
                <a16:creationId xmlns:a16="http://schemas.microsoft.com/office/drawing/2014/main" id="{4E842A15-F8DC-4A67-A763-6EFC4DCAF46D}"/>
              </a:ext>
            </a:extLst>
          </p:cNvPr>
          <p:cNvSpPr txBox="1"/>
          <p:nvPr/>
        </p:nvSpPr>
        <p:spPr>
          <a:xfrm>
            <a:off x="6759518" y="1826104"/>
            <a:ext cx="2112385" cy="400110"/>
          </a:xfrm>
          <a:prstGeom prst="rect">
            <a:avLst/>
          </a:prstGeom>
          <a:noFill/>
        </p:spPr>
        <p:txBody>
          <a:bodyPr wrap="square" rtlCol="0">
            <a:spAutoFit/>
          </a:bodyPr>
          <a:lstStyle/>
          <a:p>
            <a:r>
              <a:rPr lang="en-GB" sz="2000" b="1" i="1" kern="0">
                <a:latin typeface="Century Gothic" panose="020B0502020202020204" pitchFamily="34" charset="0"/>
                <a:cs typeface="Arial"/>
                <a:sym typeface="Arial"/>
              </a:rPr>
              <a:t>rested at home</a:t>
            </a:r>
            <a:endParaRPr lang="en-GB" sz="2000" b="1" i="1" dirty="0"/>
          </a:p>
        </p:txBody>
      </p:sp>
      <p:sp>
        <p:nvSpPr>
          <p:cNvPr id="64" name="Rectangle 63"/>
          <p:cNvSpPr/>
          <p:nvPr/>
        </p:nvSpPr>
        <p:spPr>
          <a:xfrm>
            <a:off x="9077999" y="1539104"/>
            <a:ext cx="286967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a:latin typeface="Century Gothic" panose="020B0502020202020204" pitchFamily="34" charset="0"/>
                <a:cs typeface="Arial"/>
                <a:sym typeface="Arial"/>
              </a:rPr>
              <a:t>6</a:t>
            </a:r>
            <a:r>
              <a:rPr lang="en-GB" sz="2000" kern="0" noProof="0">
                <a:latin typeface="Century Gothic" panose="020B0502020202020204" pitchFamily="34" charset="0"/>
                <a:cs typeface="Arial"/>
                <a:sym typeface="Arial"/>
              </a:rPr>
              <a:t>. </a:t>
            </a:r>
            <a:r>
              <a:rPr lang="en-GB" sz="2000" kern="0">
                <a:latin typeface="Century Gothic" panose="020B0502020202020204" pitchFamily="34" charset="0"/>
                <a:cs typeface="Arial"/>
                <a:sym typeface="Arial"/>
              </a:rPr>
              <a:t>_________________</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a:ln>
                  <a:noFill/>
                </a:ln>
                <a:effectLst/>
                <a:uLnTx/>
                <a:uFillTx/>
                <a:latin typeface="Century Gothic" panose="020B0502020202020204" pitchFamily="34" charset="0"/>
                <a:cs typeface="Arial"/>
                <a:sym typeface="Arial"/>
              </a:rPr>
              <a:t>____________________</a:t>
            </a:r>
            <a:endParaRPr kumimoji="0" lang="en-GB" sz="200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65" name="Rectangle 64"/>
          <p:cNvSpPr/>
          <p:nvPr/>
        </p:nvSpPr>
        <p:spPr>
          <a:xfrm>
            <a:off x="9402624" y="1535872"/>
            <a:ext cx="2714205" cy="400110"/>
          </a:xfrm>
          <a:prstGeom prst="rect">
            <a:avLst/>
          </a:prstGeom>
        </p:spPr>
        <p:txBody>
          <a:bodyPr wrap="none">
            <a:spAutoFit/>
          </a:bodyPr>
          <a:lstStyle/>
          <a:p>
            <a:r>
              <a:rPr lang="en-GB" sz="2000" b="1" i="1" kern="0" dirty="0">
                <a:latin typeface="Century Gothic" panose="020B0502020202020204" pitchFamily="34" charset="0"/>
                <a:cs typeface="Arial"/>
                <a:sym typeface="Arial"/>
              </a:rPr>
              <a:t>didn’t forgive Daniel</a:t>
            </a:r>
            <a:endParaRPr lang="en-GB" sz="2000" b="1" i="1" dirty="0"/>
          </a:p>
        </p:txBody>
      </p:sp>
      <p:sp>
        <p:nvSpPr>
          <p:cNvPr id="22" name="Rectangle 21"/>
          <p:cNvSpPr/>
          <p:nvPr/>
        </p:nvSpPr>
        <p:spPr>
          <a:xfrm>
            <a:off x="9088014" y="1845003"/>
            <a:ext cx="2236510" cy="400110"/>
          </a:xfrm>
          <a:prstGeom prst="rect">
            <a:avLst/>
          </a:prstGeom>
        </p:spPr>
        <p:txBody>
          <a:bodyPr wrap="none">
            <a:spAutoFit/>
          </a:bodyPr>
          <a:lstStyle/>
          <a:p>
            <a:r>
              <a:rPr lang="en-GB" sz="2000" b="1" i="1" kern="0" dirty="0">
                <a:latin typeface="Century Gothic" panose="020B0502020202020204" pitchFamily="34" charset="0"/>
                <a:cs typeface="Arial"/>
                <a:sym typeface="Arial"/>
              </a:rPr>
              <a:t>(for arriving late)</a:t>
            </a:r>
            <a:endParaRPr lang="en-GB" sz="2000" b="1" i="1" dirty="0"/>
          </a:p>
        </p:txBody>
      </p:sp>
      <p:sp>
        <p:nvSpPr>
          <p:cNvPr id="66" name="Rectangle 65"/>
          <p:cNvSpPr/>
          <p:nvPr/>
        </p:nvSpPr>
        <p:spPr>
          <a:xfrm>
            <a:off x="9284423" y="6008978"/>
            <a:ext cx="29177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a:latin typeface="Century Gothic"/>
                <a:cs typeface="Arial"/>
                <a:sym typeface="Century Gothic"/>
              </a:rPr>
              <a:t>*</a:t>
            </a:r>
            <a:r>
              <a:rPr lang="en-GB" sz="2000" b="1" i="1" kern="0" noProof="0" dirty="0" err="1">
                <a:latin typeface="Century Gothic"/>
                <a:cs typeface="Arial"/>
                <a:sym typeface="Century Gothic"/>
              </a:rPr>
              <a:t>perdonar</a:t>
            </a:r>
            <a:r>
              <a:rPr lang="en-GB" sz="2000" b="1" i="1" kern="0" noProof="0" dirty="0">
                <a:latin typeface="Century Gothic"/>
                <a:cs typeface="Arial"/>
                <a:sym typeface="Century Gothic"/>
              </a:rPr>
              <a:t> = to forgive</a:t>
            </a:r>
            <a:endParaRPr kumimoji="0" lang="en-GB" sz="2000" b="1" i="1" u="none" strike="noStrike" kern="0" cap="none" spc="0" normalizeH="0" baseline="0" noProof="0" dirty="0">
              <a:ln>
                <a:noFill/>
              </a:ln>
              <a:effectLst/>
              <a:uLnTx/>
              <a:uFillTx/>
              <a:latin typeface="Arial"/>
              <a:cs typeface="Arial"/>
              <a:sym typeface="Arial"/>
            </a:endParaRPr>
          </a:p>
        </p:txBody>
      </p:sp>
      <p:sp>
        <p:nvSpPr>
          <p:cNvPr id="23" name="Rectangle 22"/>
          <p:cNvSpPr/>
          <p:nvPr/>
        </p:nvSpPr>
        <p:spPr>
          <a:xfrm>
            <a:off x="8860402" y="3903184"/>
            <a:ext cx="2536272" cy="400110"/>
          </a:xfrm>
          <a:prstGeom prst="rect">
            <a:avLst/>
          </a:prstGeom>
        </p:spPr>
        <p:txBody>
          <a:bodyPr wrap="none">
            <a:spAutoFit/>
          </a:bodyPr>
          <a:lstStyle/>
          <a:p>
            <a:r>
              <a:rPr lang="en-GB" sz="2000" b="1" i="1" kern="0" dirty="0">
                <a:latin typeface="Century Gothic" panose="020B0502020202020204" pitchFamily="34" charset="0"/>
                <a:cs typeface="Arial"/>
                <a:sym typeface="Arial"/>
              </a:rPr>
              <a:t>met up with friends</a:t>
            </a:r>
            <a:endParaRPr lang="en-GB" sz="2000" b="1" i="1" dirty="0"/>
          </a:p>
        </p:txBody>
      </p:sp>
    </p:spTree>
    <p:extLst>
      <p:ext uri="{BB962C8B-B14F-4D97-AF65-F5344CB8AC3E}">
        <p14:creationId xmlns:p14="http://schemas.microsoft.com/office/powerpoint/2010/main" val="21933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0" grpId="0"/>
      <p:bldP spid="21" grpId="0"/>
      <p:bldP spid="19" grpId="0"/>
      <p:bldP spid="63" grpId="0"/>
      <p:bldP spid="65"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1;p29"/>
          <p:cNvSpPr/>
          <p:nvPr/>
        </p:nvSpPr>
        <p:spPr>
          <a:xfrm>
            <a:off x="10095476" y="258166"/>
            <a:ext cx="1832668" cy="400919"/>
          </a:xfrm>
          <a:prstGeom prst="roundRect">
            <a:avLst>
              <a:gd name="adj" fmla="val 16667"/>
            </a:avLst>
          </a:prstGeom>
          <a:solidFill>
            <a:srgbClr val="C0000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itle 1"/>
          <p:cNvSpPr>
            <a:spLocks noGrp="1"/>
          </p:cNvSpPr>
          <p:nvPr>
            <p:ph type="title"/>
          </p:nvPr>
        </p:nvSpPr>
        <p:spPr>
          <a:xfrm>
            <a:off x="0" y="213557"/>
            <a:ext cx="5009322" cy="647577"/>
          </a:xfrm>
        </p:spPr>
        <p:txBody>
          <a:bodyPr>
            <a:normAutofit/>
          </a:bodyPr>
          <a:lstStyle/>
          <a:p>
            <a:r>
              <a:rPr lang="en-GB" sz="2000" b="1" dirty="0">
                <a:solidFill>
                  <a:schemeClr val="bg1"/>
                </a:solidFill>
                <a:latin typeface="Century Gothic" panose="020B0502020202020204" pitchFamily="34" charset="0"/>
              </a:rPr>
              <a:t>El </a:t>
            </a:r>
            <a:r>
              <a:rPr lang="en-GB" sz="2000" b="1">
                <a:solidFill>
                  <a:schemeClr val="bg1"/>
                </a:solidFill>
                <a:latin typeface="Century Gothic" panose="020B0502020202020204" pitchFamily="34" charset="0"/>
              </a:rPr>
              <a:t>País Vasco (the Basque Country)</a:t>
            </a:r>
            <a:endParaRPr lang="en-GB" sz="2000" dirty="0"/>
          </a:p>
        </p:txBody>
      </p:sp>
      <p:sp>
        <p:nvSpPr>
          <p:cNvPr id="43" name="TextBox 42"/>
          <p:cNvSpPr txBox="1"/>
          <p:nvPr/>
        </p:nvSpPr>
        <p:spPr>
          <a:xfrm>
            <a:off x="6198447" y="710190"/>
            <a:ext cx="6047281" cy="1015663"/>
          </a:xfrm>
          <a:prstGeom prst="rect">
            <a:avLst/>
          </a:prstGeom>
          <a:noFill/>
        </p:spPr>
        <p:txBody>
          <a:bodyPr wrap="square" rtlCol="0">
            <a:spAutoFit/>
          </a:bodyPr>
          <a:lstStyle/>
          <a:p>
            <a:pPr lvl="0">
              <a:buClr>
                <a:srgbClr val="000000"/>
              </a:buClr>
            </a:pPr>
            <a:r>
              <a:rPr lang="en-GB" sz="2000" b="1" dirty="0">
                <a:latin typeface="Century Gothic" panose="020B0502020202020204" pitchFamily="34" charset="0"/>
              </a:rPr>
              <a:t>Remember that in Spanish, syllables often include consonant-vowel pairs.</a:t>
            </a:r>
          </a:p>
          <a:p>
            <a:pPr lvl="0">
              <a:buClr>
                <a:srgbClr val="000000"/>
              </a:buClr>
            </a:pPr>
            <a:r>
              <a:rPr lang="en-GB" sz="2000" b="1" kern="0" dirty="0">
                <a:latin typeface="Century Gothic" panose="020B0502020202020204" pitchFamily="34" charset="0"/>
                <a:cs typeface="Arial"/>
                <a:sym typeface="Arial"/>
              </a:rPr>
              <a:t>E.g. </a:t>
            </a:r>
            <a:r>
              <a:rPr lang="en-GB" sz="2000" b="1" kern="0" dirty="0" err="1">
                <a:latin typeface="Century Gothic" panose="020B0502020202020204" pitchFamily="34" charset="0"/>
                <a:cs typeface="Arial"/>
                <a:sym typeface="Arial"/>
              </a:rPr>
              <a:t>sá</a:t>
            </a:r>
            <a:r>
              <a:rPr lang="en-GB" sz="2000" b="1" kern="0" dirty="0">
                <a:latin typeface="Century Gothic" panose="020B0502020202020204" pitchFamily="34" charset="0"/>
                <a:cs typeface="Arial"/>
                <a:sym typeface="Arial"/>
              </a:rPr>
              <a:t>-</a:t>
            </a:r>
            <a:r>
              <a:rPr lang="en-GB" sz="2000" b="1" kern="0" dirty="0" err="1">
                <a:latin typeface="Century Gothic" panose="020B0502020202020204" pitchFamily="34" charset="0"/>
                <a:cs typeface="Arial"/>
                <a:sym typeface="Arial"/>
              </a:rPr>
              <a:t>ba</a:t>
            </a:r>
            <a:r>
              <a:rPr lang="en-GB" sz="2000" b="1" kern="0" dirty="0">
                <a:latin typeface="Century Gothic" panose="020B0502020202020204" pitchFamily="34" charset="0"/>
                <a:cs typeface="Arial"/>
                <a:sym typeface="Arial"/>
              </a:rPr>
              <a:t>-do</a:t>
            </a:r>
            <a:endParaRPr kumimoji="0" lang="en-GB" sz="2000" b="0" i="0" u="none" strike="noStrike" kern="0" cap="none" spc="0" normalizeH="0" baseline="0" noProof="0" dirty="0">
              <a:ln>
                <a:noFill/>
              </a:ln>
              <a:effectLst/>
              <a:uLnTx/>
              <a:uFillTx/>
              <a:latin typeface="Century Gothic" panose="020B0502020202020204" pitchFamily="34" charset="0"/>
              <a:cs typeface="Arial"/>
              <a:sym typeface="Arial"/>
            </a:endParaRPr>
          </a:p>
        </p:txBody>
      </p:sp>
      <p:sp>
        <p:nvSpPr>
          <p:cNvPr id="77" name="TextBox 76"/>
          <p:cNvSpPr txBox="1"/>
          <p:nvPr/>
        </p:nvSpPr>
        <p:spPr>
          <a:xfrm>
            <a:off x="6069198" y="1565739"/>
            <a:ext cx="5977467" cy="494494"/>
          </a:xfrm>
          <a:prstGeom prst="rect">
            <a:avLst/>
          </a:prstGeom>
          <a:noFill/>
        </p:spPr>
        <p:txBody>
          <a:bodyPr wrap="square" rtlCol="0">
            <a:spAutoFit/>
          </a:bodyPr>
          <a:lstStyle/>
          <a:p>
            <a:pPr>
              <a:lnSpc>
                <a:spcPct val="150000"/>
              </a:lnSpc>
            </a:pPr>
            <a:r>
              <a:rPr lang="en-US" sz="2000" b="1" dirty="0">
                <a:latin typeface="Century Gothic"/>
              </a:rPr>
              <a:t>¿</a:t>
            </a:r>
            <a:r>
              <a:rPr lang="en-US" sz="2000" b="1" dirty="0" err="1">
                <a:latin typeface="Century Gothic"/>
              </a:rPr>
              <a:t>Cuántas</a:t>
            </a:r>
            <a:r>
              <a:rPr lang="en-US" sz="2000" b="1" dirty="0">
                <a:latin typeface="Century Gothic"/>
              </a:rPr>
              <a:t> </a:t>
            </a:r>
            <a:r>
              <a:rPr lang="en-US" sz="2000" b="1" dirty="0" err="1">
                <a:latin typeface="Century Gothic"/>
              </a:rPr>
              <a:t>sílabas</a:t>
            </a:r>
            <a:r>
              <a:rPr lang="en-US" sz="2000" b="1" dirty="0">
                <a:latin typeface="Century Gothic"/>
              </a:rPr>
              <a:t> </a:t>
            </a:r>
            <a:r>
              <a:rPr lang="en-US" sz="2000" b="1" dirty="0" err="1">
                <a:latin typeface="Century Gothic"/>
              </a:rPr>
              <a:t>tiene</a:t>
            </a:r>
            <a:r>
              <a:rPr lang="en-US" sz="2000" b="1" dirty="0">
                <a:latin typeface="Century Gothic"/>
              </a:rPr>
              <a:t> la palabra </a:t>
            </a:r>
            <a:r>
              <a:rPr lang="en-US" sz="2000" b="1" dirty="0" err="1">
                <a:latin typeface="Century Gothic"/>
              </a:rPr>
              <a:t>en</a:t>
            </a:r>
            <a:r>
              <a:rPr lang="en-US" sz="2000" b="1" dirty="0">
                <a:latin typeface="Century Gothic"/>
              </a:rPr>
              <a:t> </a:t>
            </a:r>
            <a:r>
              <a:rPr lang="en-US" sz="2000" b="1" dirty="0" err="1">
                <a:latin typeface="Century Gothic"/>
              </a:rPr>
              <a:t>español</a:t>
            </a:r>
            <a:r>
              <a:rPr lang="en-US" sz="2000" b="1" dirty="0">
                <a:latin typeface="Century Gothic"/>
              </a:rPr>
              <a:t>? </a:t>
            </a:r>
          </a:p>
        </p:txBody>
      </p:sp>
      <p:pic>
        <p:nvPicPr>
          <p:cNvPr id="27" name="Picture 26">
            <a:extLst>
              <a:ext uri="{FF2B5EF4-FFF2-40B4-BE49-F238E27FC236}">
                <a16:creationId xmlns:a16="http://schemas.microsoft.com/office/drawing/2014/main" id="{CB848D00-4AF9-4B93-9734-CDA8B2B29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3630" y="4153324"/>
            <a:ext cx="2771190" cy="1840243"/>
          </a:xfrm>
          <a:prstGeom prst="rect">
            <a:avLst/>
          </a:prstGeom>
        </p:spPr>
      </p:pic>
      <p:pic>
        <p:nvPicPr>
          <p:cNvPr id="28" name="Picture 27">
            <a:extLst>
              <a:ext uri="{FF2B5EF4-FFF2-40B4-BE49-F238E27FC236}">
                <a16:creationId xmlns:a16="http://schemas.microsoft.com/office/drawing/2014/main" id="{5EA18FB3-D4FC-4433-BCE1-479DB0DE1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629" y="2135431"/>
            <a:ext cx="2726931" cy="1840242"/>
          </a:xfrm>
          <a:prstGeom prst="rect">
            <a:avLst/>
          </a:prstGeom>
        </p:spPr>
      </p:pic>
      <p:pic>
        <p:nvPicPr>
          <p:cNvPr id="29" name="Picture 28">
            <a:extLst>
              <a:ext uri="{FF2B5EF4-FFF2-40B4-BE49-F238E27FC236}">
                <a16:creationId xmlns:a16="http://schemas.microsoft.com/office/drawing/2014/main" id="{D45BEF6D-4B80-4166-B7CA-EF4C8801EC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138" y="3254678"/>
            <a:ext cx="918338" cy="718851"/>
          </a:xfrm>
          <a:prstGeom prst="rect">
            <a:avLst/>
          </a:prstGeom>
        </p:spPr>
      </p:pic>
      <p:sp>
        <p:nvSpPr>
          <p:cNvPr id="3" name="Rectangle 2"/>
          <p:cNvSpPr/>
          <p:nvPr/>
        </p:nvSpPr>
        <p:spPr>
          <a:xfrm>
            <a:off x="154424" y="1308280"/>
            <a:ext cx="6056913" cy="4893647"/>
          </a:xfrm>
          <a:prstGeom prst="rect">
            <a:avLst/>
          </a:prstGeom>
        </p:spPr>
        <p:txBody>
          <a:bodyPr wrap="square">
            <a:spAutoFit/>
          </a:bodyPr>
          <a:lstStyle/>
          <a:p>
            <a:pPr lvl="0">
              <a:lnSpc>
                <a:spcPct val="120000"/>
              </a:lnSpc>
              <a:buClr>
                <a:srgbClr val="000000"/>
              </a:buClr>
              <a:defRPr/>
            </a:pPr>
            <a:r>
              <a:rPr lang="es-ES_tradnl" sz="2000" kern="0" dirty="0">
                <a:latin typeface="Century Gothic"/>
                <a:ea typeface="Century Gothic"/>
                <a:cs typeface="Century Gothic"/>
                <a:sym typeface="Century Gothic"/>
              </a:rPr>
              <a:t>El País Vasco </a:t>
            </a:r>
            <a:r>
              <a:rPr lang="es-ES_tradnl" sz="2000" i="1" kern="0" dirty="0">
                <a:latin typeface="Century Gothic"/>
                <a:ea typeface="Century Gothic"/>
                <a:cs typeface="Century Gothic"/>
                <a:sym typeface="Century Gothic"/>
              </a:rPr>
              <a:t>(Euskadi)</a:t>
            </a:r>
            <a:r>
              <a:rPr lang="es-ES_tradnl" sz="2000" kern="0" dirty="0">
                <a:latin typeface="Century Gothic"/>
                <a:ea typeface="Century Gothic"/>
                <a:cs typeface="Century Gothic"/>
                <a:sym typeface="Century Gothic"/>
              </a:rPr>
              <a:t> es una zona muy natural en el norte de España y el suroeste de Francia. Tiene costa y montañas. La capital se llama Vitoria-Gasteiz. La zona tiene su propio idioma, el vasco </a:t>
            </a:r>
            <a:r>
              <a:rPr lang="es-ES_tradnl" sz="2000" i="1" kern="0" dirty="0">
                <a:latin typeface="Century Gothic"/>
                <a:ea typeface="Century Gothic"/>
                <a:cs typeface="Century Gothic"/>
                <a:sym typeface="Century Gothic"/>
              </a:rPr>
              <a:t>(Euskera).</a:t>
            </a:r>
            <a:r>
              <a:rPr lang="es-ES_tradnl" sz="2000" kern="0" dirty="0">
                <a:latin typeface="Century Gothic"/>
                <a:ea typeface="Century Gothic"/>
                <a:cs typeface="Century Gothic"/>
                <a:sym typeface="Century Gothic"/>
              </a:rPr>
              <a:t> 650,000 personas hablan vasco, incluso los jóvenes, así que no es un idioma inferior.</a:t>
            </a:r>
          </a:p>
          <a:p>
            <a:pPr lvl="0">
              <a:lnSpc>
                <a:spcPct val="120000"/>
              </a:lnSpc>
              <a:buClr>
                <a:srgbClr val="000000"/>
              </a:buClr>
              <a:defRPr/>
            </a:pPr>
            <a:endParaRPr lang="es-ES_tradnl" sz="2000" i="1" kern="0" dirty="0">
              <a:latin typeface="Century Gothic"/>
              <a:ea typeface="Century Gothic"/>
              <a:cs typeface="Century Gothic"/>
              <a:sym typeface="Century Gothic"/>
            </a:endParaRPr>
          </a:p>
          <a:p>
            <a:pPr lvl="0">
              <a:lnSpc>
                <a:spcPct val="120000"/>
              </a:lnSpc>
              <a:buClr>
                <a:srgbClr val="000000"/>
              </a:buClr>
              <a:defRPr/>
            </a:pPr>
            <a:r>
              <a:rPr lang="es-ES_tradnl" sz="2000" kern="0" dirty="0">
                <a:latin typeface="Century Gothic"/>
                <a:ea typeface="Century Gothic"/>
                <a:cs typeface="Century Gothic"/>
                <a:sym typeface="Century Gothic"/>
              </a:rPr>
              <a:t>En el País</a:t>
            </a:r>
            <a:r>
              <a:rPr lang="es-ES_tradnl" sz="2000" i="1" kern="0" dirty="0">
                <a:latin typeface="Century Gothic"/>
                <a:ea typeface="Century Gothic"/>
                <a:cs typeface="Century Gothic"/>
                <a:sym typeface="Century Gothic"/>
              </a:rPr>
              <a:t> </a:t>
            </a:r>
            <a:r>
              <a:rPr lang="es-ES_tradnl" sz="2000" kern="0" dirty="0">
                <a:latin typeface="Century Gothic"/>
                <a:ea typeface="Century Gothic"/>
                <a:cs typeface="Century Gothic"/>
                <a:sym typeface="Century Gothic"/>
              </a:rPr>
              <a:t>Vasco</a:t>
            </a:r>
            <a:r>
              <a:rPr lang="es-ES_tradnl" sz="2000" i="1" kern="0" dirty="0">
                <a:latin typeface="Century Gothic"/>
                <a:ea typeface="Century Gothic"/>
                <a:cs typeface="Century Gothic"/>
                <a:sym typeface="Century Gothic"/>
              </a:rPr>
              <a:t> </a:t>
            </a:r>
            <a:r>
              <a:rPr lang="es-ES_tradnl" sz="2000" kern="0" dirty="0">
                <a:latin typeface="Century Gothic"/>
                <a:ea typeface="Century Gothic"/>
                <a:cs typeface="Century Gothic"/>
                <a:sym typeface="Century Gothic"/>
              </a:rPr>
              <a:t>la gente juega a la pelota vasca, un deporte similar al </a:t>
            </a:r>
            <a:r>
              <a:rPr lang="es-ES_tradnl" sz="2000" i="1" kern="0" dirty="0">
                <a:latin typeface="Century Gothic"/>
                <a:ea typeface="Century Gothic"/>
                <a:cs typeface="Century Gothic"/>
                <a:sym typeface="Century Gothic"/>
              </a:rPr>
              <a:t>squash</a:t>
            </a:r>
            <a:r>
              <a:rPr lang="es-ES_tradnl" sz="2000" kern="0" dirty="0">
                <a:latin typeface="Century Gothic"/>
                <a:ea typeface="Century Gothic"/>
                <a:cs typeface="Century Gothic"/>
                <a:sym typeface="Century Gothic"/>
              </a:rPr>
              <a:t>. Debes ser flexible para jugar bien. También hay un festival de cine anual en la ciudad de San Sebastián. Muchos actores famosos participan cada año.</a:t>
            </a:r>
          </a:p>
        </p:txBody>
      </p:sp>
      <p:sp>
        <p:nvSpPr>
          <p:cNvPr id="31" name="TextBox 30"/>
          <p:cNvSpPr txBox="1"/>
          <p:nvPr/>
        </p:nvSpPr>
        <p:spPr>
          <a:xfrm>
            <a:off x="6344493" y="2187642"/>
            <a:ext cx="1971508" cy="400110"/>
          </a:xfrm>
          <a:prstGeom prst="rect">
            <a:avLst/>
          </a:prstGeom>
          <a:noFill/>
        </p:spPr>
        <p:txBody>
          <a:bodyPr wrap="square" rtlCol="0">
            <a:spAutoFit/>
          </a:bodyPr>
          <a:lstStyle/>
          <a:p>
            <a:r>
              <a:rPr lang="en-US" sz="2000" b="1" dirty="0">
                <a:solidFill>
                  <a:srgbClr val="FF6600"/>
                </a:solidFill>
                <a:latin typeface="Century Gothic"/>
              </a:rPr>
              <a:t>natural</a:t>
            </a:r>
          </a:p>
        </p:txBody>
      </p:sp>
      <p:sp>
        <p:nvSpPr>
          <p:cNvPr id="32" name="TextBox 31"/>
          <p:cNvSpPr txBox="1"/>
          <p:nvPr/>
        </p:nvSpPr>
        <p:spPr>
          <a:xfrm>
            <a:off x="6325473" y="2638027"/>
            <a:ext cx="1794933" cy="400110"/>
          </a:xfrm>
          <a:prstGeom prst="rect">
            <a:avLst/>
          </a:prstGeom>
          <a:noFill/>
        </p:spPr>
        <p:txBody>
          <a:bodyPr wrap="square" rtlCol="0">
            <a:spAutoFit/>
          </a:bodyPr>
          <a:lstStyle/>
          <a:p>
            <a:r>
              <a:rPr lang="en-US" sz="2000" b="1" dirty="0">
                <a:solidFill>
                  <a:srgbClr val="FF6600"/>
                </a:solidFill>
                <a:latin typeface="Century Gothic"/>
              </a:rPr>
              <a:t>capital</a:t>
            </a:r>
          </a:p>
        </p:txBody>
      </p:sp>
      <p:sp>
        <p:nvSpPr>
          <p:cNvPr id="33" name="TextBox 32"/>
          <p:cNvSpPr txBox="1"/>
          <p:nvPr/>
        </p:nvSpPr>
        <p:spPr>
          <a:xfrm>
            <a:off x="6324082" y="3052119"/>
            <a:ext cx="1591733" cy="400110"/>
          </a:xfrm>
          <a:prstGeom prst="rect">
            <a:avLst/>
          </a:prstGeom>
          <a:noFill/>
        </p:spPr>
        <p:txBody>
          <a:bodyPr wrap="square" rtlCol="0">
            <a:spAutoFit/>
          </a:bodyPr>
          <a:lstStyle/>
          <a:p>
            <a:r>
              <a:rPr lang="en-US" sz="2000" b="1" dirty="0">
                <a:solidFill>
                  <a:srgbClr val="FF6600"/>
                </a:solidFill>
                <a:latin typeface="Century Gothic"/>
              </a:rPr>
              <a:t>particular</a:t>
            </a:r>
          </a:p>
        </p:txBody>
      </p:sp>
      <p:sp>
        <p:nvSpPr>
          <p:cNvPr id="35" name="TextBox 34"/>
          <p:cNvSpPr txBox="1"/>
          <p:nvPr/>
        </p:nvSpPr>
        <p:spPr>
          <a:xfrm>
            <a:off x="6344493" y="4346738"/>
            <a:ext cx="1096064" cy="406400"/>
          </a:xfrm>
          <a:prstGeom prst="rect">
            <a:avLst/>
          </a:prstGeom>
          <a:noFill/>
        </p:spPr>
        <p:txBody>
          <a:bodyPr wrap="square" rtlCol="0">
            <a:spAutoFit/>
          </a:bodyPr>
          <a:lstStyle/>
          <a:p>
            <a:r>
              <a:rPr lang="en-US" sz="2000" b="1" dirty="0">
                <a:solidFill>
                  <a:srgbClr val="FF6600"/>
                </a:solidFill>
                <a:latin typeface="Century Gothic"/>
              </a:rPr>
              <a:t>flexible</a:t>
            </a:r>
          </a:p>
        </p:txBody>
      </p:sp>
      <p:sp>
        <p:nvSpPr>
          <p:cNvPr id="36" name="TextBox 35"/>
          <p:cNvSpPr txBox="1"/>
          <p:nvPr/>
        </p:nvSpPr>
        <p:spPr>
          <a:xfrm>
            <a:off x="6333881" y="3917103"/>
            <a:ext cx="1106676" cy="400110"/>
          </a:xfrm>
          <a:prstGeom prst="rect">
            <a:avLst/>
          </a:prstGeom>
          <a:noFill/>
        </p:spPr>
        <p:txBody>
          <a:bodyPr wrap="square" rtlCol="0">
            <a:spAutoFit/>
          </a:bodyPr>
          <a:lstStyle/>
          <a:p>
            <a:r>
              <a:rPr lang="en-US" sz="2000" b="1" dirty="0">
                <a:solidFill>
                  <a:srgbClr val="FF6600"/>
                </a:solidFill>
                <a:latin typeface="Century Gothic"/>
              </a:rPr>
              <a:t>similar</a:t>
            </a:r>
          </a:p>
        </p:txBody>
      </p:sp>
      <p:sp>
        <p:nvSpPr>
          <p:cNvPr id="37" name="TextBox 36"/>
          <p:cNvSpPr txBox="1"/>
          <p:nvPr/>
        </p:nvSpPr>
        <p:spPr>
          <a:xfrm>
            <a:off x="6333881" y="3499622"/>
            <a:ext cx="1307776" cy="400110"/>
          </a:xfrm>
          <a:prstGeom prst="rect">
            <a:avLst/>
          </a:prstGeom>
          <a:noFill/>
        </p:spPr>
        <p:txBody>
          <a:bodyPr wrap="square" rtlCol="0">
            <a:spAutoFit/>
          </a:bodyPr>
          <a:lstStyle/>
          <a:p>
            <a:r>
              <a:rPr lang="en-US" sz="2000" b="1" dirty="0">
                <a:solidFill>
                  <a:srgbClr val="FF6600"/>
                </a:solidFill>
                <a:latin typeface="Century Gothic"/>
              </a:rPr>
              <a:t>inferior</a:t>
            </a:r>
          </a:p>
        </p:txBody>
      </p:sp>
      <p:sp>
        <p:nvSpPr>
          <p:cNvPr id="38" name="TextBox 37"/>
          <p:cNvSpPr txBox="1"/>
          <p:nvPr/>
        </p:nvSpPr>
        <p:spPr>
          <a:xfrm>
            <a:off x="6344493" y="4786176"/>
            <a:ext cx="1291403" cy="406400"/>
          </a:xfrm>
          <a:prstGeom prst="rect">
            <a:avLst/>
          </a:prstGeom>
          <a:noFill/>
        </p:spPr>
        <p:txBody>
          <a:bodyPr wrap="square" rtlCol="0">
            <a:spAutoFit/>
          </a:bodyPr>
          <a:lstStyle/>
          <a:p>
            <a:r>
              <a:rPr lang="en-US" sz="2000" b="1" dirty="0">
                <a:solidFill>
                  <a:srgbClr val="FF6600"/>
                </a:solidFill>
                <a:latin typeface="Century Gothic"/>
              </a:rPr>
              <a:t>festival</a:t>
            </a:r>
          </a:p>
        </p:txBody>
      </p:sp>
      <p:sp>
        <p:nvSpPr>
          <p:cNvPr id="39" name="Rectangle 38"/>
          <p:cNvSpPr/>
          <p:nvPr/>
        </p:nvSpPr>
        <p:spPr>
          <a:xfrm>
            <a:off x="7675652" y="218091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0" name="Rectangle 39"/>
          <p:cNvSpPr/>
          <p:nvPr/>
        </p:nvSpPr>
        <p:spPr>
          <a:xfrm>
            <a:off x="7675653" y="260180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1" name="Rectangle 40"/>
          <p:cNvSpPr/>
          <p:nvPr/>
        </p:nvSpPr>
        <p:spPr>
          <a:xfrm>
            <a:off x="7672583" y="3045902"/>
            <a:ext cx="524503" cy="400110"/>
          </a:xfrm>
          <a:prstGeom prst="rect">
            <a:avLst/>
          </a:prstGeom>
        </p:spPr>
        <p:txBody>
          <a:bodyPr wrap="none">
            <a:spAutoFit/>
          </a:bodyPr>
          <a:lstStyle/>
          <a:p>
            <a:r>
              <a:rPr lang="en-US" sz="2000" b="1" dirty="0">
                <a:solidFill>
                  <a:srgbClr val="FF6600"/>
                </a:solidFill>
                <a:latin typeface="Century Gothic"/>
              </a:rPr>
              <a:t>(4)</a:t>
            </a:r>
            <a:endParaRPr lang="en-GB" sz="2000" dirty="0">
              <a:solidFill>
                <a:prstClr val="black"/>
              </a:solidFill>
              <a:latin typeface="Century Gothic"/>
            </a:endParaRPr>
          </a:p>
        </p:txBody>
      </p:sp>
      <p:sp>
        <p:nvSpPr>
          <p:cNvPr id="44" name="Rectangle 43"/>
          <p:cNvSpPr/>
          <p:nvPr/>
        </p:nvSpPr>
        <p:spPr>
          <a:xfrm>
            <a:off x="7672583" y="3478051"/>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45" name="Rectangle 44"/>
          <p:cNvSpPr/>
          <p:nvPr/>
        </p:nvSpPr>
        <p:spPr>
          <a:xfrm>
            <a:off x="7672583" y="391020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6" name="Rectangle 45"/>
          <p:cNvSpPr/>
          <p:nvPr/>
        </p:nvSpPr>
        <p:spPr>
          <a:xfrm>
            <a:off x="7672582" y="4319512"/>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7" name="Rectangle 46"/>
          <p:cNvSpPr/>
          <p:nvPr/>
        </p:nvSpPr>
        <p:spPr>
          <a:xfrm>
            <a:off x="7667033" y="4758492"/>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8" name="TextBox 47">
            <a:extLst>
              <a:ext uri="{FF2B5EF4-FFF2-40B4-BE49-F238E27FC236}">
                <a16:creationId xmlns:a16="http://schemas.microsoft.com/office/drawing/2014/main" id="{729E858F-FA29-4213-BA88-F733C6A0560E}"/>
              </a:ext>
            </a:extLst>
          </p:cNvPr>
          <p:cNvSpPr txBox="1"/>
          <p:nvPr/>
        </p:nvSpPr>
        <p:spPr>
          <a:xfrm>
            <a:off x="6320728" y="5204716"/>
            <a:ext cx="1291403" cy="406400"/>
          </a:xfrm>
          <a:prstGeom prst="rect">
            <a:avLst/>
          </a:prstGeom>
          <a:noFill/>
        </p:spPr>
        <p:txBody>
          <a:bodyPr wrap="square" rtlCol="0">
            <a:spAutoFit/>
          </a:bodyPr>
          <a:lstStyle/>
          <a:p>
            <a:r>
              <a:rPr lang="en-US" sz="2000" b="1" dirty="0" err="1">
                <a:solidFill>
                  <a:srgbClr val="FF6600"/>
                </a:solidFill>
                <a:latin typeface="Century Gothic"/>
              </a:rPr>
              <a:t>anual</a:t>
            </a:r>
            <a:endParaRPr lang="en-US" sz="2000" b="1" dirty="0">
              <a:solidFill>
                <a:srgbClr val="FF6600"/>
              </a:solidFill>
              <a:latin typeface="Century Gothic"/>
            </a:endParaRPr>
          </a:p>
        </p:txBody>
      </p:sp>
      <p:sp>
        <p:nvSpPr>
          <p:cNvPr id="49" name="Rectangle 48">
            <a:extLst>
              <a:ext uri="{FF2B5EF4-FFF2-40B4-BE49-F238E27FC236}">
                <a16:creationId xmlns:a16="http://schemas.microsoft.com/office/drawing/2014/main" id="{22B9ABD6-AE09-4209-ABFF-CD9A7CA6B070}"/>
              </a:ext>
            </a:extLst>
          </p:cNvPr>
          <p:cNvSpPr/>
          <p:nvPr/>
        </p:nvSpPr>
        <p:spPr>
          <a:xfrm>
            <a:off x="7667032" y="5177593"/>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50" name="Rectangle 49"/>
          <p:cNvSpPr/>
          <p:nvPr/>
        </p:nvSpPr>
        <p:spPr>
          <a:xfrm>
            <a:off x="8604988" y="6012054"/>
            <a:ext cx="36407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a:latin typeface="Century Gothic"/>
                <a:cs typeface="Arial"/>
                <a:sym typeface="Century Gothic"/>
              </a:rPr>
              <a:t>*</a:t>
            </a:r>
            <a:r>
              <a:rPr lang="en-GB" sz="2000" b="1" i="1" kern="0" noProof="0" dirty="0" err="1">
                <a:latin typeface="Century Gothic"/>
                <a:cs typeface="Arial"/>
                <a:sym typeface="Century Gothic"/>
              </a:rPr>
              <a:t>el</a:t>
            </a:r>
            <a:r>
              <a:rPr lang="en-GB" sz="2000" b="1" i="1" kern="0" noProof="0" dirty="0">
                <a:latin typeface="Century Gothic"/>
                <a:cs typeface="Arial"/>
                <a:sym typeface="Century Gothic"/>
              </a:rPr>
              <a:t>/la </a:t>
            </a:r>
            <a:r>
              <a:rPr lang="en-GB" sz="2000" b="1" i="1" kern="0" noProof="0" dirty="0" err="1">
                <a:latin typeface="Century Gothic"/>
                <a:cs typeface="Arial"/>
                <a:sym typeface="Century Gothic"/>
              </a:rPr>
              <a:t>joven</a:t>
            </a:r>
            <a:r>
              <a:rPr lang="en-GB" sz="2000" b="1" i="1" kern="0" noProof="0" dirty="0">
                <a:latin typeface="Century Gothic"/>
                <a:cs typeface="Arial"/>
                <a:sym typeface="Century Gothic"/>
              </a:rPr>
              <a:t> = young person</a:t>
            </a:r>
            <a:endParaRPr kumimoji="0" lang="en-GB" sz="2000" b="1" i="1" u="none" strike="noStrike" kern="0" cap="none" spc="0" normalizeH="0" baseline="0" noProof="0" dirty="0">
              <a:ln>
                <a:noFill/>
              </a:ln>
              <a:effectLst/>
              <a:uLnTx/>
              <a:uFillTx/>
              <a:latin typeface="Arial"/>
              <a:cs typeface="Arial"/>
              <a:sym typeface="Arial"/>
            </a:endParaRPr>
          </a:p>
        </p:txBody>
      </p:sp>
    </p:spTree>
    <p:extLst>
      <p:ext uri="{BB962C8B-B14F-4D97-AF65-F5344CB8AC3E}">
        <p14:creationId xmlns:p14="http://schemas.microsoft.com/office/powerpoint/2010/main" val="38493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4" grpId="0"/>
      <p:bldP spid="45" grpId="0"/>
      <p:bldP spid="46" grpId="0"/>
      <p:bldP spid="47"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8110330" cy="647577"/>
          </a:xfrm>
        </p:spPr>
        <p:txBody>
          <a:bodyPr>
            <a:normAutofit/>
          </a:bodyPr>
          <a:lstStyle/>
          <a:p>
            <a:r>
              <a:rPr lang="en-GB" sz="2400" b="1" dirty="0">
                <a:solidFill>
                  <a:schemeClr val="bg1"/>
                </a:solidFill>
              </a:rPr>
              <a:t>Las </a:t>
            </a:r>
            <a:r>
              <a:rPr lang="en-GB" sz="2400" b="1" dirty="0" err="1">
                <a:solidFill>
                  <a:schemeClr val="bg1"/>
                </a:solidFill>
              </a:rPr>
              <a:t>vacaciones</a:t>
            </a:r>
            <a:r>
              <a:rPr lang="en-GB" sz="2400" b="1" dirty="0">
                <a:solidFill>
                  <a:schemeClr val="bg1"/>
                </a:solidFill>
              </a:rPr>
              <a:t> de </a:t>
            </a:r>
            <a:r>
              <a:rPr lang="en-GB" sz="2400" b="1" dirty="0" err="1">
                <a:solidFill>
                  <a:schemeClr val="bg1"/>
                </a:solidFill>
              </a:rPr>
              <a:t>verano</a:t>
            </a:r>
            <a:r>
              <a:rPr lang="en-GB" sz="2400" b="1" dirty="0">
                <a:solidFill>
                  <a:schemeClr val="bg1"/>
                </a:solidFill>
              </a:rPr>
              <a:t> </a:t>
            </a:r>
            <a:r>
              <a:rPr lang="en-GB" sz="2400" b="1" dirty="0" err="1">
                <a:solidFill>
                  <a:schemeClr val="bg1"/>
                </a:solidFill>
              </a:rPr>
              <a:t>en</a:t>
            </a:r>
            <a:r>
              <a:rPr lang="en-GB" sz="2400" b="1" dirty="0">
                <a:solidFill>
                  <a:schemeClr val="bg1"/>
                </a:solidFill>
              </a:rPr>
              <a:t> el País Vasco</a:t>
            </a:r>
          </a:p>
        </p:txBody>
      </p:sp>
      <p:sp>
        <p:nvSpPr>
          <p:cNvPr id="18" name="TextBox 17">
            <a:extLst>
              <a:ext uri="{FF2B5EF4-FFF2-40B4-BE49-F238E27FC236}">
                <a16:creationId xmlns:a16="http://schemas.microsoft.com/office/drawing/2014/main" id="{9D1DF0A3-ADF5-7447-BD11-05540C447550}"/>
              </a:ext>
            </a:extLst>
          </p:cNvPr>
          <p:cNvSpPr txBox="1"/>
          <p:nvPr/>
        </p:nvSpPr>
        <p:spPr>
          <a:xfrm>
            <a:off x="4323687" y="2016126"/>
            <a:ext cx="718600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Century Gothic" panose="020F0302020204030204"/>
              </a:rPr>
              <a:t>Traduce</a:t>
            </a:r>
            <a:r>
              <a:rPr kumimoji="0" lang="en-US" sz="3200" b="1" i="0" u="none" strike="noStrike" kern="1200" cap="none" spc="0" normalizeH="0" baseline="0" noProof="0" dirty="0">
                <a:ln>
                  <a:noFill/>
                </a:ln>
                <a:effectLst/>
                <a:uLnTx/>
                <a:uFillTx/>
                <a:latin typeface="Century Gothic" panose="020F0302020204030204"/>
                <a:ea typeface="+mn-ea"/>
                <a:cs typeface="+mn-cs"/>
              </a:rPr>
              <a:t> las </a:t>
            </a:r>
            <a:r>
              <a:rPr kumimoji="0" lang="en-US" sz="3200" b="1" i="0" u="none" strike="noStrike" kern="1200" cap="none" spc="0" normalizeH="0" baseline="0" noProof="0" dirty="0" err="1">
                <a:ln>
                  <a:noFill/>
                </a:ln>
                <a:effectLst/>
                <a:uLnTx/>
                <a:uFillTx/>
                <a:latin typeface="Century Gothic" panose="020F0302020204030204"/>
                <a:ea typeface="+mn-ea"/>
                <a:cs typeface="+mn-cs"/>
              </a:rPr>
              <a:t>actividades</a:t>
            </a:r>
            <a:r>
              <a:rPr kumimoji="0" lang="en-US" sz="3200" b="1" i="0" u="none" strike="noStrike" kern="1200" cap="none" spc="0" normalizeH="0" baseline="0" noProof="0" dirty="0">
                <a:ln>
                  <a:noFill/>
                </a:ln>
                <a:effectLst/>
                <a:uLnTx/>
                <a:uFillTx/>
                <a:latin typeface="Century Gothic" panose="020F0302020204030204"/>
                <a:ea typeface="+mn-ea"/>
                <a:cs typeface="+mn-cs"/>
              </a:rPr>
              <a:t> de Lucía y Daniel </a:t>
            </a:r>
            <a:r>
              <a:rPr kumimoji="0" lang="en-US" sz="3200" b="1" i="0" u="none" strike="noStrike" kern="1200" cap="none" spc="0" normalizeH="0" baseline="0" noProof="0" dirty="0" err="1">
                <a:ln>
                  <a:noFill/>
                </a:ln>
                <a:effectLst/>
                <a:uLnTx/>
                <a:uFillTx/>
                <a:latin typeface="Century Gothic" panose="020F0302020204030204"/>
                <a:ea typeface="+mn-ea"/>
                <a:cs typeface="+mn-cs"/>
              </a:rPr>
              <a:t>durante</a:t>
            </a:r>
            <a:r>
              <a:rPr kumimoji="0" lang="en-US" sz="3200" b="1" i="0" u="none" strike="noStrike" kern="1200" cap="none" spc="0" normalizeH="0" baseline="0" noProof="0" dirty="0">
                <a:ln>
                  <a:noFill/>
                </a:ln>
                <a:effectLst/>
                <a:uLnTx/>
                <a:uFillTx/>
                <a:latin typeface="Century Gothic" panose="020F0302020204030204"/>
                <a:ea typeface="+mn-ea"/>
                <a:cs typeface="+mn-cs"/>
              </a:rPr>
              <a:t> las </a:t>
            </a:r>
            <a:r>
              <a:rPr kumimoji="0" lang="en-US" sz="3200" b="1" i="0" u="none" strike="noStrike" kern="1200" cap="none" spc="0" normalizeH="0" baseline="0" noProof="0" dirty="0" err="1">
                <a:ln>
                  <a:noFill/>
                </a:ln>
                <a:effectLst/>
                <a:uLnTx/>
                <a:uFillTx/>
                <a:latin typeface="Century Gothic" panose="020F0302020204030204"/>
                <a:ea typeface="+mn-ea"/>
                <a:cs typeface="+mn-cs"/>
              </a:rPr>
              <a:t>vacaciones</a:t>
            </a:r>
            <a:r>
              <a:rPr kumimoji="0" lang="en-US" sz="32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entury Gothic" panose="020F0302020204030204"/>
                <a:ea typeface="+mn-ea"/>
                <a:cs typeface="+mn-cs"/>
              </a:rPr>
              <a:t>Usa</a:t>
            </a:r>
            <a:r>
              <a:rPr kumimoji="0" lang="en-US" sz="3200" b="1" i="0" u="none" strike="noStrike" kern="1200" cap="none" spc="0" normalizeH="0" baseline="0" noProof="0" dirty="0">
                <a:ln>
                  <a:noFill/>
                </a:ln>
                <a:effectLst/>
                <a:uLnTx/>
                <a:uFillTx/>
                <a:latin typeface="Century Gothic" panose="020F0302020204030204"/>
                <a:ea typeface="+mn-ea"/>
                <a:cs typeface="+mn-cs"/>
              </a:rPr>
              <a:t> ‘</a:t>
            </a:r>
            <a:r>
              <a:rPr kumimoji="0" lang="en-US" sz="3200" b="1" i="0" u="none" strike="noStrike" kern="1200" cap="none" spc="0" normalizeH="0" baseline="0" noProof="0" dirty="0" err="1">
                <a:ln>
                  <a:noFill/>
                </a:ln>
                <a:effectLst/>
                <a:uLnTx/>
                <a:uFillTx/>
                <a:latin typeface="Century Gothic" panose="020F0302020204030204"/>
                <a:ea typeface="+mn-ea"/>
                <a:cs typeface="+mn-cs"/>
              </a:rPr>
              <a:t>yo</a:t>
            </a:r>
            <a:r>
              <a:rPr kumimoji="0" lang="en-US" sz="3200" b="1" i="0" u="none" strike="noStrike" kern="1200" cap="none" spc="0" normalizeH="0" baseline="0" noProof="0" dirty="0">
                <a:ln>
                  <a:noFill/>
                </a:ln>
                <a:effectLst/>
                <a:uLnTx/>
                <a:uFillTx/>
                <a:latin typeface="Century Gothic" panose="020F0302020204030204"/>
                <a:ea typeface="+mn-ea"/>
                <a:cs typeface="+mn-cs"/>
              </a:rPr>
              <a:t>’ o ‘</a:t>
            </a:r>
            <a:r>
              <a:rPr kumimoji="0" lang="en-US" sz="3200" b="1" i="0" u="none" strike="noStrike" kern="1200" cap="none" spc="0" normalizeH="0" baseline="0" noProof="0" dirty="0" err="1">
                <a:ln>
                  <a:noFill/>
                </a:ln>
                <a:effectLst/>
                <a:uLnTx/>
                <a:uFillTx/>
                <a:latin typeface="Century Gothic" panose="020F0302020204030204"/>
                <a:ea typeface="+mn-ea"/>
                <a:cs typeface="+mn-cs"/>
              </a:rPr>
              <a:t>ella</a:t>
            </a:r>
            <a:r>
              <a:rPr kumimoji="0" lang="en-US" sz="3200" b="1" i="0" u="none" strike="noStrike" kern="1200" cap="none" spc="0" normalizeH="0" baseline="0" noProof="0" dirty="0">
                <a:ln>
                  <a:noFill/>
                </a:ln>
                <a:effectLst/>
                <a:uLnTx/>
                <a:uFillTx/>
                <a:latin typeface="Century Gothic" panose="020F0302020204030204"/>
                <a:ea typeface="+mn-ea"/>
                <a:cs typeface="+mn-cs"/>
              </a:rPr>
              <a:t>’ con la parte </a:t>
            </a:r>
            <a:r>
              <a:rPr kumimoji="0" lang="en-US" sz="3200" b="1" i="0" u="none" strike="noStrike" kern="1200" cap="none" spc="0" normalizeH="0" baseline="0" noProof="0" dirty="0" err="1">
                <a:ln>
                  <a:noFill/>
                </a:ln>
                <a:effectLst/>
                <a:uLnTx/>
                <a:uFillTx/>
                <a:latin typeface="Century Gothic" panose="020F0302020204030204"/>
                <a:ea typeface="+mn-ea"/>
                <a:cs typeface="+mn-cs"/>
              </a:rPr>
              <a:t>correcta</a:t>
            </a:r>
            <a:r>
              <a:rPr kumimoji="0" lang="en-US" sz="3200" b="1" i="0" u="none" strike="noStrike" kern="1200" cap="none" spc="0" normalizeH="0" baseline="0" noProof="0" dirty="0">
                <a:ln>
                  <a:noFill/>
                </a:ln>
                <a:effectLst/>
                <a:uLnTx/>
                <a:uFillTx/>
                <a:latin typeface="Century Gothic" panose="020F0302020204030204"/>
                <a:ea typeface="+mn-ea"/>
                <a:cs typeface="+mn-cs"/>
              </a:rPr>
              <a:t> de los </a:t>
            </a:r>
            <a:r>
              <a:rPr kumimoji="0" lang="en-US" sz="3200" b="1" i="0" u="none" strike="noStrike" kern="1200" cap="none" spc="0" normalizeH="0" baseline="0" noProof="0" dirty="0" err="1">
                <a:ln>
                  <a:noFill/>
                </a:ln>
                <a:effectLst/>
                <a:uLnTx/>
                <a:uFillTx/>
                <a:latin typeface="Century Gothic" panose="020F0302020204030204"/>
                <a:ea typeface="+mn-ea"/>
                <a:cs typeface="+mn-cs"/>
              </a:rPr>
              <a:t>verbos</a:t>
            </a:r>
            <a:r>
              <a:rPr kumimoji="0" lang="en-US" sz="3200" b="1" i="0" u="none" strike="noStrike" kern="1200" cap="none" spc="0" normalizeH="0" baseline="0" noProof="0" dirty="0">
                <a:ln>
                  <a:noFill/>
                </a:ln>
                <a:effectLst/>
                <a:uLnTx/>
                <a:uFillTx/>
                <a:latin typeface="Century Gothic" panose="020F0302020204030204"/>
                <a:ea typeface="+mn-ea"/>
                <a:cs typeface="+mn-cs"/>
              </a:rPr>
              <a:t> </a:t>
            </a:r>
            <a:r>
              <a:rPr kumimoji="0" lang="en-US" sz="3200" b="1" i="0" u="none" strike="noStrike" kern="1200" cap="none" spc="0" normalizeH="0" baseline="0" noProof="0" dirty="0" err="1">
                <a:ln>
                  <a:noFill/>
                </a:ln>
                <a:effectLst/>
                <a:uLnTx/>
                <a:uFillTx/>
                <a:latin typeface="Century Gothic" panose="020F0302020204030204"/>
                <a:ea typeface="+mn-ea"/>
                <a:cs typeface="+mn-cs"/>
              </a:rPr>
              <a:t>en</a:t>
            </a:r>
            <a:r>
              <a:rPr kumimoji="0" lang="en-US" sz="3200" b="1" i="0" u="none" strike="noStrike" kern="1200" cap="none" spc="0" normalizeH="0" baseline="0" noProof="0" dirty="0">
                <a:ln>
                  <a:noFill/>
                </a:ln>
                <a:effectLst/>
                <a:uLnTx/>
                <a:uFillTx/>
                <a:latin typeface="Century Gothic" panose="020F0302020204030204"/>
                <a:ea typeface="+mn-ea"/>
                <a:cs typeface="+mn-cs"/>
              </a:rPr>
              <a:t> </a:t>
            </a:r>
            <a:r>
              <a:rPr kumimoji="0" lang="en-US" sz="3200" b="1" i="0" u="none" strike="noStrike" kern="1200" cap="none" spc="0" normalizeH="0" baseline="0" noProof="0" dirty="0" err="1">
                <a:ln>
                  <a:noFill/>
                </a:ln>
                <a:effectLst/>
                <a:uLnTx/>
                <a:uFillTx/>
                <a:latin typeface="Century Gothic" panose="020F0302020204030204"/>
                <a:ea typeface="+mn-ea"/>
                <a:cs typeface="+mn-cs"/>
              </a:rPr>
              <a:t>pasado</a:t>
            </a:r>
            <a:r>
              <a:rPr kumimoji="0" lang="en-US" sz="3200" b="1" i="0" u="none" strike="noStrike" kern="1200" cap="none" spc="0" normalizeH="0" baseline="0" noProof="0" dirty="0">
                <a:ln>
                  <a:noFill/>
                </a:ln>
                <a:effectLst/>
                <a:uLnTx/>
                <a:uFillTx/>
                <a:latin typeface="Century Gothic" panose="020F0302020204030204"/>
                <a:ea typeface="+mn-ea"/>
                <a:cs typeface="+mn-cs"/>
              </a:rPr>
              <a:t>.</a:t>
            </a:r>
          </a:p>
        </p:txBody>
      </p:sp>
      <p:pic>
        <p:nvPicPr>
          <p:cNvPr id="12" name="Imagen 11" descr="Imagen que contiene juguete, muñeca, dibujo&#10;&#10;Descripción generada automáticamente">
            <a:extLst>
              <a:ext uri="{FF2B5EF4-FFF2-40B4-BE49-F238E27FC236}">
                <a16:creationId xmlns:a16="http://schemas.microsoft.com/office/drawing/2014/main" id="{31D2CFD0-5FF5-DD42-A990-CB7A274D21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312" y="1622426"/>
            <a:ext cx="3304337" cy="4143505"/>
          </a:xfrm>
          <a:prstGeom prst="rect">
            <a:avLst/>
          </a:prstGeom>
        </p:spPr>
      </p:pic>
      <p:sp>
        <p:nvSpPr>
          <p:cNvPr id="9" name="Rounded Rectangle 11">
            <a:extLst>
              <a:ext uri="{FF2B5EF4-FFF2-40B4-BE49-F238E27FC236}">
                <a16:creationId xmlns:a16="http://schemas.microsoft.com/office/drawing/2014/main" id="{A316DD52-7894-4A75-969C-CA0645DA2978}"/>
              </a:ext>
            </a:extLst>
          </p:cNvPr>
          <p:cNvSpPr/>
          <p:nvPr/>
        </p:nvSpPr>
        <p:spPr>
          <a:xfrm>
            <a:off x="9647584" y="258166"/>
            <a:ext cx="2280560" cy="400919"/>
          </a:xfrm>
          <a:prstGeom prst="roundRect">
            <a:avLst/>
          </a:prstGeom>
          <a:solidFill>
            <a:srgbClr val="C00000"/>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529549"/>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4216</TotalTime>
  <Words>8610</Words>
  <Application>Microsoft Office PowerPoint</Application>
  <PresentationFormat>Widescreen</PresentationFormat>
  <Paragraphs>903</Paragraphs>
  <Slides>30</Slides>
  <Notes>30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Century Gothic</vt:lpstr>
      <vt:lpstr>NCELP_German_2022</vt:lpstr>
      <vt:lpstr>PowerPoint Presentation</vt:lpstr>
      <vt:lpstr>Hoy vamos a hablar sobre…</vt:lpstr>
      <vt:lpstr>Diego habla con Ana sobre las vacaciones</vt:lpstr>
      <vt:lpstr>Describing completed events in the past -ar verbs in the preterite</vt:lpstr>
      <vt:lpstr>Comparing what different people did Subject pronouns [revisited]</vt:lpstr>
      <vt:lpstr>¿Qué pasó durante las vacaciones?</vt:lpstr>
      <vt:lpstr>¿Qué pasó durante las vacaciones?</vt:lpstr>
      <vt:lpstr>El País Vasco (the Basque Country)</vt:lpstr>
      <vt:lpstr>Las vacaciones de verano en el País Vasco</vt:lpstr>
      <vt:lpstr>En el País Vasco</vt:lpstr>
      <vt:lpstr>En el País Vasco</vt:lpstr>
      <vt:lpstr>En el País Vasco</vt:lpstr>
      <vt:lpstr>En el País Vasco</vt:lpstr>
      <vt:lpstr>En el País Vasco</vt:lpstr>
      <vt:lpstr>En el País Vasco</vt:lpstr>
      <vt:lpstr>Deberes</vt:lpstr>
      <vt:lpstr>Daniel y su viaje a Vitoria</vt:lpstr>
      <vt:lpstr>Ahora tú eres Daniel. Escribe unas frases sobre las vacaciones.  Usa la forma correcta del verbo (‘–é’ o ‘–ó’), según la frase.</vt:lpstr>
      <vt:lpstr>PowerPoint Presentation</vt:lpstr>
      <vt:lpstr>Vocabulario</vt:lpstr>
      <vt:lpstr>Describing completed events in the past -ar verbs in the preterite</vt:lpstr>
      <vt:lpstr>Yes/no questions</vt:lpstr>
      <vt:lpstr>Lucía pregunta sobre las vacaciones</vt:lpstr>
      <vt:lpstr>Daniel habla con Hugo</vt:lpstr>
      <vt:lpstr>Las vacaciones de verano </vt:lpstr>
      <vt:lpstr>Las vacaciones de verano</vt:lpstr>
      <vt:lpstr>Daniel y Hugo hablan de las vacaciones</vt:lpstr>
      <vt:lpstr>¡A hablar!</vt:lpstr>
      <vt:lpstr>Deberes</vt:lpstr>
      <vt:lpstr>Ahora vamos a decir unas palabras en español.  Usa la palabra para ‘the’ si es un nombre.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90</cp:revision>
  <dcterms:created xsi:type="dcterms:W3CDTF">2023-08-23T15:21:57Z</dcterms:created>
  <dcterms:modified xsi:type="dcterms:W3CDTF">2023-09-12T13:44:54Z</dcterms:modified>
</cp:coreProperties>
</file>