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15" r:id="rId2"/>
    <p:sldId id="316" r:id="rId3"/>
    <p:sldId id="318" r:id="rId4"/>
    <p:sldId id="317" r:id="rId5"/>
    <p:sldId id="319" r:id="rId6"/>
    <p:sldId id="320" r:id="rId7"/>
    <p:sldId id="31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1518"/>
    <a:srgbClr val="3B5EAA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7BBC7-65F1-4DB4-B4C2-0F495BC01C4C}" type="datetimeFigureOut">
              <a:rPr lang="en-GB" smtClean="0"/>
              <a:t>09/10/2023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6B061-A636-4F6B-A97A-04F0D4C690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4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 7 minutes</a:t>
            </a:r>
          </a:p>
          <a:p>
            <a:endParaRPr lang="en-GB" dirty="0"/>
          </a:p>
          <a:p>
            <a:r>
              <a:rPr lang="en-GB" b="1" dirty="0"/>
              <a:t>Aim: </a:t>
            </a:r>
            <a:r>
              <a:rPr lang="en-GB" dirty="0"/>
              <a:t>To</a:t>
            </a:r>
            <a:r>
              <a:rPr lang="en-GB" baseline="0" dirty="0"/>
              <a:t> introduce three new vocabulary items (</a:t>
            </a:r>
            <a:r>
              <a:rPr lang="en-GB" baseline="0" dirty="0" err="1"/>
              <a:t>dónde</a:t>
            </a:r>
            <a:r>
              <a:rPr lang="en-GB" baseline="0" dirty="0"/>
              <a:t>, está and hola) and identify new students/classmates</a:t>
            </a:r>
            <a:endParaRPr lang="en-GB" dirty="0"/>
          </a:p>
          <a:p>
            <a:endParaRPr lang="en-GB" dirty="0"/>
          </a:p>
          <a:p>
            <a:r>
              <a:rPr lang="en-GB" b="1" dirty="0"/>
              <a:t>Procedure: </a:t>
            </a:r>
          </a:p>
          <a:p>
            <a:pPr marL="228600" indent="-228600">
              <a:buAutoNum type="arabicPeriod"/>
            </a:pPr>
            <a:r>
              <a:rPr lang="en-GB" dirty="0"/>
              <a:t>Model ‘</a:t>
            </a:r>
            <a:r>
              <a:rPr lang="en-GB" dirty="0" err="1"/>
              <a:t>dónde</a:t>
            </a:r>
            <a:r>
              <a:rPr lang="en-GB" dirty="0"/>
              <a:t>‘ (with gesture/supported by picture, as preferred) and ‘está’ and the response of raising a hand.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Use “¿Dónde está + name of student?” to identify the new students in the Y7</a:t>
            </a:r>
            <a:r>
              <a:rPr lang="en-GB" baseline="0" dirty="0"/>
              <a:t> group.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baseline="0" dirty="0"/>
              <a:t>Say ‘hola’ and wave.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Then, having</a:t>
            </a:r>
            <a:r>
              <a:rPr lang="en-GB" baseline="0" dirty="0"/>
              <a:t> </a:t>
            </a:r>
            <a:r>
              <a:rPr lang="en-GB" dirty="0"/>
              <a:t>done the register,</a:t>
            </a:r>
            <a:r>
              <a:rPr lang="en-GB" baseline="0" dirty="0"/>
              <a:t> the teacher can continue </a:t>
            </a:r>
            <a:r>
              <a:rPr lang="en-GB" dirty="0"/>
              <a:t>with the next slide, having primed them thoroughly with 'está‘.</a:t>
            </a:r>
          </a:p>
          <a:p>
            <a:endParaRPr lang="en-GB" dirty="0"/>
          </a:p>
          <a:p>
            <a:r>
              <a:rPr lang="en-GB" b="1" dirty="0"/>
              <a:t>Notes:</a:t>
            </a:r>
          </a:p>
          <a:p>
            <a:pPr marL="228600" indent="-228600">
              <a:buAutoNum type="arabicPeriod"/>
            </a:pPr>
            <a:r>
              <a:rPr lang="en-GB" dirty="0"/>
              <a:t>We</a:t>
            </a:r>
            <a:r>
              <a:rPr lang="en-GB" baseline="0" dirty="0"/>
              <a:t> envisage that this is the first lesson with a new Y7 class, and that the teacher doesn’t know the students, and the students will likely not all know each other, either.</a:t>
            </a:r>
          </a:p>
          <a:p>
            <a:pPr marL="228600" indent="-228600">
              <a:buAutoNum type="arabicPeriod"/>
            </a:pPr>
            <a:r>
              <a:rPr lang="en-GB" dirty="0"/>
              <a:t>Teachers may choose to do this after they have got underway with the lesson material OR alternatively they may use this situation to introduce it.  </a:t>
            </a:r>
          </a:p>
          <a:p>
            <a:pPr marL="228600" indent="-228600">
              <a:buAutoNum type="arabicPeriod"/>
            </a:pPr>
            <a:r>
              <a:rPr lang="en-GB" dirty="0"/>
              <a:t>This</a:t>
            </a:r>
            <a:r>
              <a:rPr lang="en-GB" baseline="0" dirty="0"/>
              <a:t> is an </a:t>
            </a:r>
            <a:r>
              <a:rPr lang="en-GB" dirty="0"/>
              <a:t>opportunity to use the L2 clearly and successfully for a communicative</a:t>
            </a:r>
            <a:r>
              <a:rPr lang="en-GB" baseline="0" dirty="0"/>
              <a:t> </a:t>
            </a:r>
            <a:r>
              <a:rPr lang="en-GB" dirty="0"/>
              <a:t>purpose. </a:t>
            </a:r>
            <a:r>
              <a:rPr lang="en-GB" baseline="0" dirty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0537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571446-7954-414E-9DB8-BF1D362188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FFCC4F5-9CCC-4717-BE70-2F72AABF9B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3538" y="5329486"/>
            <a:ext cx="2974975" cy="1154112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B2FBAE8-A440-4E2A-AF34-22068D446A4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3538" y="2796466"/>
            <a:ext cx="4864546" cy="47939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555EDF1-BA5E-4B1D-BBC1-D461B67A84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3538" y="1952625"/>
            <a:ext cx="6640512" cy="844550"/>
          </a:xfrm>
        </p:spPr>
        <p:txBody>
          <a:bodyPr>
            <a:normAutofit/>
          </a:bodyPr>
          <a:lstStyle>
            <a:lvl1pPr marL="0" indent="0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Title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467F76C-DA5B-49DF-A177-918DB6A6C2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54384" y="6009186"/>
            <a:ext cx="1337616" cy="94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363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ss_Box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66587BCE-A7F1-4179-89F8-2398719317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4261" y="1951024"/>
            <a:ext cx="4826664" cy="2645545"/>
          </a:xfrm>
          <a:prstGeom prst="round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7729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126FFC4-E941-4B9B-8000-255A16B39787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534193" y="1260306"/>
            <a:ext cx="11123613" cy="468788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GB" dirty="0"/>
              <a:t>Click icon to edit chart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F486051-81AD-43B6-AD4C-7A61DE5F90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258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4126FFC4-E941-4B9B-8000-255A16B39787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558800" y="461639"/>
            <a:ext cx="11123613" cy="543313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icon to edit chart</a:t>
            </a:r>
          </a:p>
        </p:txBody>
      </p:sp>
    </p:spTree>
    <p:extLst>
      <p:ext uri="{BB962C8B-B14F-4D97-AF65-F5344CB8AC3E}">
        <p14:creationId xmlns:p14="http://schemas.microsoft.com/office/powerpoint/2010/main" val="2638639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036ABA6E-0756-48F7-A625-8EA2220E626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9128" y="1707156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56" name="Text Placeholder 15">
            <a:extLst>
              <a:ext uri="{FF2B5EF4-FFF2-40B4-BE49-F238E27FC236}">
                <a16:creationId xmlns:a16="http://schemas.microsoft.com/office/drawing/2014/main" id="{F06B0192-1A5A-4B80-AF1C-5C776E39E9D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82563" y="2754077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2</a:t>
            </a:r>
          </a:p>
        </p:txBody>
      </p:sp>
      <p:sp>
        <p:nvSpPr>
          <p:cNvPr id="57" name="Text Placeholder 15">
            <a:extLst>
              <a:ext uri="{FF2B5EF4-FFF2-40B4-BE49-F238E27FC236}">
                <a16:creationId xmlns:a16="http://schemas.microsoft.com/office/drawing/2014/main" id="{E0221A15-F26C-497D-8296-4787B600AC25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75937" y="3860634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3</a:t>
            </a:r>
          </a:p>
        </p:txBody>
      </p:sp>
      <p:sp>
        <p:nvSpPr>
          <p:cNvPr id="58" name="Text Placeholder 15">
            <a:extLst>
              <a:ext uri="{FF2B5EF4-FFF2-40B4-BE49-F238E27FC236}">
                <a16:creationId xmlns:a16="http://schemas.microsoft.com/office/drawing/2014/main" id="{9D6B932B-8B45-4FFA-BDD8-9AB30FB5BCB4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89189" y="5076521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4</a:t>
            </a:r>
          </a:p>
        </p:txBody>
      </p:sp>
      <p:sp>
        <p:nvSpPr>
          <p:cNvPr id="59" name="Text Placeholder 15">
            <a:extLst>
              <a:ext uri="{FF2B5EF4-FFF2-40B4-BE49-F238E27FC236}">
                <a16:creationId xmlns:a16="http://schemas.microsoft.com/office/drawing/2014/main" id="{C27C6324-C464-44F5-B791-ACE63B3AC4C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608720" y="1720408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5</a:t>
            </a:r>
          </a:p>
        </p:txBody>
      </p:sp>
      <p:sp>
        <p:nvSpPr>
          <p:cNvPr id="60" name="Text Placeholder 15">
            <a:extLst>
              <a:ext uri="{FF2B5EF4-FFF2-40B4-BE49-F238E27FC236}">
                <a16:creationId xmlns:a16="http://schemas.microsoft.com/office/drawing/2014/main" id="{0A13D7AE-E34F-4CDB-AAF4-C132357CC51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592155" y="2767329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6</a:t>
            </a:r>
          </a:p>
        </p:txBody>
      </p:sp>
      <p:sp>
        <p:nvSpPr>
          <p:cNvPr id="61" name="Text Placeholder 15">
            <a:extLst>
              <a:ext uri="{FF2B5EF4-FFF2-40B4-BE49-F238E27FC236}">
                <a16:creationId xmlns:a16="http://schemas.microsoft.com/office/drawing/2014/main" id="{964E7422-ADB1-4670-A633-1C8F2D04D79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85529" y="3873886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7</a:t>
            </a:r>
          </a:p>
        </p:txBody>
      </p:sp>
      <p:sp>
        <p:nvSpPr>
          <p:cNvPr id="62" name="Text Placeholder 15">
            <a:extLst>
              <a:ext uri="{FF2B5EF4-FFF2-40B4-BE49-F238E27FC236}">
                <a16:creationId xmlns:a16="http://schemas.microsoft.com/office/drawing/2014/main" id="{C3ECA795-2EFA-4A36-949F-E8B4DE4C8419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598781" y="5089773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8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09994A4A-D944-41F2-8DEA-F17F60432A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90181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s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5">
            <a:extLst>
              <a:ext uri="{FF2B5EF4-FFF2-40B4-BE49-F238E27FC236}">
                <a16:creationId xmlns:a16="http://schemas.microsoft.com/office/drawing/2014/main" id="{BE1EE79E-FB38-4A37-BA9B-631DCFF801A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401" y="1327778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A3CECB09-ECFC-4213-8BBB-5E3A94F6E479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72836" y="2374699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2</a:t>
            </a:r>
          </a:p>
        </p:txBody>
      </p:sp>
      <p:sp>
        <p:nvSpPr>
          <p:cNvPr id="12" name="Text Placeholder 15">
            <a:extLst>
              <a:ext uri="{FF2B5EF4-FFF2-40B4-BE49-F238E27FC236}">
                <a16:creationId xmlns:a16="http://schemas.microsoft.com/office/drawing/2014/main" id="{E599634D-BD6D-4834-A7C9-980C8B48934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066210" y="3481256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3</a:t>
            </a:r>
          </a:p>
        </p:txBody>
      </p:sp>
      <p:sp>
        <p:nvSpPr>
          <p:cNvPr id="13" name="Text Placeholder 15">
            <a:extLst>
              <a:ext uri="{FF2B5EF4-FFF2-40B4-BE49-F238E27FC236}">
                <a16:creationId xmlns:a16="http://schemas.microsoft.com/office/drawing/2014/main" id="{46DC617B-6FDE-4A8F-B7D5-282D64FD78F8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079462" y="4697143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4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1A456C8A-BE46-4D0F-8213-46E52C20CD60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6598993" y="1341030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5</a:t>
            </a:r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55766683-7AC3-4E4F-A9A7-9EDC76C39CE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582428" y="2387951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6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465416C-6A60-4818-972A-2F8D549106CB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75802" y="3494508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7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8B48A780-5959-4411-94B3-5C6A479C2B6F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589054" y="4710395"/>
            <a:ext cx="452582" cy="435679"/>
          </a:xfrm>
          <a:prstGeom prst="roundRect">
            <a:avLst/>
          </a:prstGeom>
          <a:solidFill>
            <a:srgbClr val="AE1518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301279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29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 type="titleOnly">
  <p:cSld name="Title Onl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88880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360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42799C8-81C0-4519-88E3-F9A241FAF1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3063" y="1065213"/>
            <a:ext cx="11514137" cy="5105400"/>
          </a:xfrm>
        </p:spPr>
        <p:txBody>
          <a:bodyPr/>
          <a:lstStyle>
            <a:lvl1pPr marL="0" indent="0">
              <a:buNone/>
              <a:defRPr sz="2400">
                <a:solidFill>
                  <a:srgbClr val="525050"/>
                </a:solidFill>
              </a:defRPr>
            </a:lvl1pPr>
            <a:lvl2pPr marL="457200" indent="0">
              <a:buNone/>
              <a:defRPr sz="2200">
                <a:solidFill>
                  <a:srgbClr val="525050"/>
                </a:solidFill>
              </a:defRPr>
            </a:lvl2pPr>
            <a:lvl3pPr marL="914400" indent="0">
              <a:buNone/>
              <a:defRPr>
                <a:solidFill>
                  <a:srgbClr val="525050"/>
                </a:solidFill>
              </a:defRPr>
            </a:lvl3pPr>
            <a:lvl4pPr marL="1371600" indent="0">
              <a:buNone/>
              <a:defRPr>
                <a:solidFill>
                  <a:srgbClr val="525050"/>
                </a:solidFill>
              </a:defRPr>
            </a:lvl4pPr>
            <a:lvl5pPr marL="1828800" indent="0">
              <a:buNone/>
              <a:defRPr sz="1600">
                <a:solidFill>
                  <a:srgbClr val="525050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B5626083-07F5-422B-BAF9-8C03F4F10D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6637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Box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0C91D381-37F9-4BE8-A2AB-C70829F37D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6531" y="212956"/>
            <a:ext cx="11691690" cy="601916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2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1771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29D7E454-4825-4E11-9D97-AC88417DE892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728663" y="1198563"/>
            <a:ext cx="10733087" cy="464343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GB" dirty="0"/>
              <a:t>Click icon to edit table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B2BAD87-395B-431E-B3EE-E8110C1FEB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09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ble Placeholder 5">
            <a:extLst>
              <a:ext uri="{FF2B5EF4-FFF2-40B4-BE49-F238E27FC236}">
                <a16:creationId xmlns:a16="http://schemas.microsoft.com/office/drawing/2014/main" id="{29D7E454-4825-4E11-9D97-AC88417DE892}"/>
              </a:ext>
            </a:extLst>
          </p:cNvPr>
          <p:cNvSpPr>
            <a:spLocks noGrp="1"/>
          </p:cNvSpPr>
          <p:nvPr>
            <p:ph type="tbl" sz="quarter" idx="10" hasCustomPrompt="1"/>
          </p:nvPr>
        </p:nvSpPr>
        <p:spPr>
          <a:xfrm>
            <a:off x="728663" y="479394"/>
            <a:ext cx="10733087" cy="5362606"/>
          </a:xfrm>
        </p:spPr>
        <p:txBody>
          <a:bodyPr/>
          <a:lstStyle>
            <a:lvl1pPr>
              <a:defRPr sz="24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/>
              <a:t>Click icon to edit table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59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7445599D-3087-4CD8-84AE-3226DD4183E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9850" y="1757778"/>
            <a:ext cx="3681444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Text Placeholder 16">
            <a:extLst>
              <a:ext uri="{FF2B5EF4-FFF2-40B4-BE49-F238E27FC236}">
                <a16:creationId xmlns:a16="http://schemas.microsoft.com/office/drawing/2014/main" id="{A4D76083-378C-4F18-A41A-DF691C5BBE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6991927" y="1790106"/>
            <a:ext cx="3694546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1C96604B-D187-48EB-B216-EF8EB1032A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30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out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BCBF304C-CE99-40D8-AB7A-30072AC4CF7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49850" y="1757778"/>
            <a:ext cx="3681444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 Placeholder 16">
            <a:extLst>
              <a:ext uri="{FF2B5EF4-FFF2-40B4-BE49-F238E27FC236}">
                <a16:creationId xmlns:a16="http://schemas.microsoft.com/office/drawing/2014/main" id="{E1024D67-5226-41E5-A06A-E4C244D0780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flipH="1">
            <a:off x="6991927" y="1790106"/>
            <a:ext cx="3694546" cy="2645545"/>
          </a:xfrm>
          <a:prstGeom prst="wedgeRoundRectCallout">
            <a:avLst>
              <a:gd name="adj1" fmla="val 51423"/>
              <a:gd name="adj2" fmla="val 97413"/>
              <a:gd name="adj3" fmla="val 16667"/>
            </a:avLst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205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&amp;_Gloss_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6">
            <a:extLst>
              <a:ext uri="{FF2B5EF4-FFF2-40B4-BE49-F238E27FC236}">
                <a16:creationId xmlns:a16="http://schemas.microsoft.com/office/drawing/2014/main" id="{5535C424-5B8D-4C9E-A5A7-5D9ABAD23E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44261" y="1951024"/>
            <a:ext cx="4826664" cy="2645545"/>
          </a:xfrm>
          <a:prstGeom prst="roundRect">
            <a:avLst/>
          </a:prstGeom>
          <a:solidFill>
            <a:schemeClr val="tx2"/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A75DCF8-1088-417D-A2D4-5DAC15A259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13557"/>
            <a:ext cx="4427580" cy="647577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</p:spPr>
        <p:txBody>
          <a:bodyPr anchor="t" anchorCtr="0"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8605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42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525050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rgbClr val="525050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Spanish Y9 scheme of work overview: Term 1.1</a:t>
            </a:r>
            <a:endParaRPr lang="en-GB" sz="16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77113"/>
              </p:ext>
            </p:extLst>
          </p:nvPr>
        </p:nvGraphicFramePr>
        <p:xfrm>
          <a:off x="194733" y="409304"/>
          <a:ext cx="11802533" cy="5214698"/>
        </p:xfrm>
        <a:graphic>
          <a:graphicData uri="http://schemas.openxmlformats.org/drawingml/2006/table">
            <a:tbl>
              <a:tblPr firstRow="1"/>
              <a:tblGrid>
                <a:gridCol w="74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9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7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517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6416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AE1518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70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1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My holidays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1-4)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past holidays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El País Vasco</a:t>
                      </a:r>
                      <a:endParaRPr lang="en-GB" sz="1050" u="none" strike="noStrike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past events (</a:t>
                      </a:r>
                      <a:r>
                        <a:rPr lang="en-GB" sz="1050" b="1" u="none" strike="noStrike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preterite</a:t>
                      </a: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Regular singular – AR, -ER, -IR </a:t>
                      </a:r>
                      <a:r>
                        <a:rPr lang="en-GB" sz="1050" u="none" strike="noStrike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preterite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verbs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Yes/no and WH- questions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Negatives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Subject pronoun use (</a:t>
                      </a:r>
                      <a:r>
                        <a:rPr lang="en-GB" sz="1050" u="none" strike="noStrike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yo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50" u="none" strike="noStrike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tú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50" u="none" strike="noStrike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él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50" u="none" strike="noStrike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ella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Basic syllable structure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Identify the number of syllables in cognates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High-frequency vocabulary relevant to given context. </a:t>
                      </a:r>
                    </a:p>
                    <a:p>
                      <a:pPr marL="87312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Mixed word class vocabulary sets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Revisiting larger vocabulary sets from Y7 and Y8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Deepening vocabulary knowledge by using it in new contexts, combined with different words, </a:t>
                      </a:r>
                      <a:r>
                        <a:rPr lang="en-GB" sz="1050" u="none" strike="noStrike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substituting synonyms</a:t>
                      </a: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Prompts to personalise vocabulary</a:t>
                      </a: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1, 2, 3, 4, 5, 7, 8, 9</a:t>
                      </a:r>
                      <a:b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10, 11, 12, 13, 14, 16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88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2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Everyday life</a:t>
                      </a:r>
                      <a:b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5-8)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where belongings are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routine</a:t>
                      </a: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people, places and traditions in Mexico</a:t>
                      </a:r>
                    </a:p>
                    <a:p>
                      <a:pPr marL="255588" marR="0" lvl="0" indent="-168275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5588" lvl="0" indent="-168275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present events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Essential verbs </a:t>
                      </a: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ESTAR (t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 be [location, state]) </a:t>
                      </a:r>
                      <a:b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(3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persons singular and plural)</a:t>
                      </a: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SER (to be [trait])</a:t>
                      </a:r>
                      <a:b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(3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persons singular and plural)</a:t>
                      </a:r>
                    </a:p>
                    <a:p>
                      <a:pPr marL="447675" lvl="2" indent="-873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-AR present tense verbs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Possessive adjectives (mi(s), </a:t>
                      </a:r>
                      <a:r>
                        <a:rPr lang="en-GB" sz="1050" u="none" strike="noStrike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(s), </a:t>
                      </a:r>
                      <a:r>
                        <a:rPr lang="en-GB" sz="1050" u="none" strike="noStrike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su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(s))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Reflexive pronouns (me, </a:t>
                      </a:r>
                      <a:r>
                        <a:rPr lang="en-GB" sz="1050" u="none" strike="noStrike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te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 </a:t>
                      </a: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Adjective agreement (number)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9388" indent="-9366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Final syllable stress</a:t>
                      </a: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Penultimate syllable stress</a:t>
                      </a: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05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3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Activities &amp; opinions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9 </a:t>
                      </a:r>
                      <a:r>
                        <a:rPr lang="en-GB" sz="105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-14)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food, buying food and </a:t>
                      </a:r>
                      <a:r>
                        <a:rPr lang="en-GB" sz="105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cultural elements of food</a:t>
                      </a: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Giving opinions</a:t>
                      </a: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a school trip to </a:t>
                      </a:r>
                      <a:r>
                        <a:rPr lang="en-GB" sz="1050" b="1" u="none" strike="noStrike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a Spanish-speaking city</a:t>
                      </a:r>
                    </a:p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Talking about looking after others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Using object-first word order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Direct objects ‘</a:t>
                      </a: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lo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’ ‘</a:t>
                      </a: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la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’ ‘</a:t>
                      </a: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los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’ ‘</a:t>
                      </a: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las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’.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Object first word order (</a:t>
                      </a:r>
                      <a:r>
                        <a:rPr lang="en-GB" sz="1050" u="none" strike="noStrike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gustar</a:t>
                      </a: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-type verbs) me and </a:t>
                      </a:r>
                      <a:r>
                        <a:rPr lang="en-GB" sz="1050" u="none" strike="noStrike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te</a:t>
                      </a: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Object vs. subject first word order, le and </a:t>
                      </a:r>
                      <a:r>
                        <a:rPr lang="en-GB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les</a:t>
                      </a: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447675" marR="0" lvl="1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Revision antepenultimate </a:t>
                      </a: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Revision of stress positions (final, penultimate, antepenultimate)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34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305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Spanish Y9 scheme of work overview: Term 1.2</a:t>
            </a:r>
            <a:endParaRPr lang="en-GB" sz="16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492908"/>
              </p:ext>
            </p:extLst>
          </p:nvPr>
        </p:nvGraphicFramePr>
        <p:xfrm>
          <a:off x="130629" y="369002"/>
          <a:ext cx="11796968" cy="5962129"/>
        </p:xfrm>
        <a:graphic>
          <a:graphicData uri="http://schemas.openxmlformats.org/drawingml/2006/table">
            <a:tbl>
              <a:tblPr firstRow="1"/>
              <a:tblGrid>
                <a:gridCol w="8882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3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060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6369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CULTURE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04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Sport and healthy living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15 – 18)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sport and exercise (spotlight on </a:t>
                      </a:r>
                      <a:r>
                        <a:rPr lang="en-GB" sz="105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La Pelota </a:t>
                      </a:r>
                      <a:r>
                        <a:rPr lang="en-GB" sz="1050" b="1" u="none" strike="noStrike" kern="1200" dirty="0" err="1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Vasca</a:t>
                      </a: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health (spotlight on </a:t>
                      </a:r>
                      <a:r>
                        <a:rPr lang="en-GB" sz="105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Alberto Contador</a:t>
                      </a: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105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ciclista</a:t>
                      </a: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Using 2</a:t>
                      </a:r>
                      <a:r>
                        <a:rPr lang="en-GB" sz="1050" b="1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 plural verbs to mean ‘you’ to two or more people informally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05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 plural of –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 (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áis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and consolidation of 2</a:t>
                      </a:r>
                      <a:r>
                        <a:rPr lang="en-GB" sz="105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 singular –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</a:t>
                      </a:r>
                      <a:endParaRPr lang="en-GB" sz="1050" b="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Sois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vs </a:t>
                      </a:r>
                      <a:r>
                        <a:rPr lang="en-GB" sz="1050" b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estáis</a:t>
                      </a:r>
                      <a:r>
                        <a:rPr lang="en-GB" sz="105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SER</a:t>
                      </a:r>
                      <a:r>
                        <a:rPr lang="en-GB" sz="105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vs </a:t>
                      </a: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ESTAR</a:t>
                      </a:r>
                      <a:r>
                        <a:rPr lang="en-GB" sz="105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="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Possessive adjective </a:t>
                      </a:r>
                      <a:r>
                        <a:rPr lang="en-GB" sz="1050" b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vuestro</a:t>
                      </a:r>
                      <a:r>
                        <a:rPr lang="en-GB" sz="105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/a and subject pronoun </a:t>
                      </a:r>
                      <a:r>
                        <a:rPr lang="en-GB" sz="1050" b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vosotros</a:t>
                      </a:r>
                      <a:endParaRPr lang="en-GB" sz="1050" b="1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8280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combinations of strong and weak vowels to form 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dipthongs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[ai], [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ei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[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ia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[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ie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[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ua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[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ue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[io], [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iu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</a:t>
                      </a: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Consolidation and extension of vocabulary relevant to the given contexts. There are 3 revision weeks with Y7 and Y8 words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Jugar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+ a 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+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sport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Adverbs with –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mente</a:t>
                      </a: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Numbers 40-101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1, 2, 3, 4, 5, 7, 8, 9</a:t>
                      </a:r>
                      <a:b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10, 11, 12, 13, 14, 16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6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5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Weekends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19 - 22)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marR="0" lvl="0" indent="-1857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a weekend visit to the country </a:t>
                      </a:r>
                      <a:r>
                        <a:rPr lang="en-GB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05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Asturias</a:t>
                      </a:r>
                      <a:r>
                        <a:rPr lang="en-GB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people do at the weekend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Using simple present and present continuous to talk about present actions</a:t>
                      </a: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="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present continuous with 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estás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050" b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estáis</a:t>
                      </a:r>
                      <a:endParaRPr lang="en-GB" sz="1050" b="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strong vowel pairs [ae], [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ea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[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eo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[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oe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8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6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School is out!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23 – 26)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where people go and went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</a:t>
                      </a:r>
                      <a:r>
                        <a:rPr lang="en-GB" sz="105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Christmas traditions (El </a:t>
                      </a:r>
                      <a:r>
                        <a:rPr lang="en-GB" sz="1050" b="1" i="0" u="none" strike="noStrike" kern="1200" dirty="0" err="1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Gordo</a:t>
                      </a:r>
                      <a:r>
                        <a:rPr lang="en-GB" sz="105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b="1" i="0" u="none" strike="noStrike" kern="1200" dirty="0" err="1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polvorones</a:t>
                      </a:r>
                      <a:r>
                        <a:rPr lang="en-GB" sz="105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Reyes </a:t>
                      </a:r>
                      <a:r>
                        <a:rPr lang="en-GB" sz="1050" b="1" i="0" u="none" strike="noStrike" kern="1200" dirty="0" err="1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Magos</a:t>
                      </a:r>
                      <a:r>
                        <a:rPr lang="en-GB" sz="105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Using IR to talk about present, past and future actions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</a:t>
                      </a: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IR 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 singular present, 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preterite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and periphrastic future (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voy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+ infinitive) forms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use of accent on singular vs plural forms of words ending in ‘-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ción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’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gue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[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ge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[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gui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[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gi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</a:t>
                      </a:r>
                    </a:p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34376"/>
                  </a:ext>
                </a:extLst>
              </a:tr>
            </a:tbl>
          </a:graphicData>
        </a:graphic>
      </p:graphicFrame>
      <p:sp>
        <p:nvSpPr>
          <p:cNvPr id="5" name="Title 3">
            <a:extLst>
              <a:ext uri="{FF2B5EF4-FFF2-40B4-BE49-F238E27FC236}">
                <a16:creationId xmlns:a16="http://schemas.microsoft.com/office/drawing/2014/main" id="{3293090F-CA59-4C62-A992-7259E39D09E5}"/>
              </a:ext>
            </a:extLst>
          </p:cNvPr>
          <p:cNvSpPr txBox="1">
            <a:spLocks/>
          </p:cNvSpPr>
          <p:nvPr/>
        </p:nvSpPr>
        <p:spPr>
          <a:xfrm>
            <a:off x="1260326" y="6488998"/>
            <a:ext cx="6924040" cy="2734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Assessment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: 1</a:t>
            </a:r>
            <a:r>
              <a:rPr kumimoji="0" lang="en-GB" sz="1200" b="0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st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 half spring term (Week </a:t>
            </a: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1.2.5) 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3751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Spanish Y9 scheme of work overview: Term 2.1</a:t>
            </a:r>
            <a:endParaRPr lang="en-GB" sz="16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647753"/>
              </p:ext>
            </p:extLst>
          </p:nvPr>
        </p:nvGraphicFramePr>
        <p:xfrm>
          <a:off x="125064" y="369002"/>
          <a:ext cx="11802533" cy="5373724"/>
        </p:xfrm>
        <a:graphic>
          <a:graphicData uri="http://schemas.openxmlformats.org/drawingml/2006/table">
            <a:tbl>
              <a:tblPr firstRow="1"/>
              <a:tblGrid>
                <a:gridCol w="893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3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060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71956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AE1518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12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Countries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(Lessons 27 – 32)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</a:t>
                      </a:r>
                      <a:r>
                        <a:rPr lang="en-GB" sz="1050" b="1" u="none" strike="noStrike" kern="1200" dirty="0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Chile</a:t>
                      </a: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including the weather/climate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a fundraising event (</a:t>
                      </a:r>
                      <a:r>
                        <a:rPr lang="en-GB" sz="1050" b="1" u="none" strike="noStrike" kern="1200" dirty="0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Camino de Santiago</a:t>
                      </a: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Spotlight on </a:t>
                      </a:r>
                      <a:r>
                        <a:rPr lang="en-GB" sz="1050" b="1" u="none" strike="noStrike" kern="1200" dirty="0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Shakira’s Fundación Pies </a:t>
                      </a:r>
                      <a:r>
                        <a:rPr lang="en-GB" sz="1050" b="1" u="none" strike="noStrike" kern="1200" dirty="0" err="1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Descalzos</a:t>
                      </a:r>
                      <a:r>
                        <a:rPr lang="en-GB" sz="1050" b="1" u="none" strike="noStrike" kern="1200" dirty="0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050" b="1" u="none" strike="noStrike" kern="1200" dirty="0" err="1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Médicos</a:t>
                      </a:r>
                      <a:r>
                        <a:rPr lang="en-GB" sz="1050" b="1" u="none" strike="noStrike" kern="1200" dirty="0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sin Frontera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kern="1200" dirty="0">
                        <a:solidFill>
                          <a:srgbClr val="AE1518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the </a:t>
                      </a:r>
                      <a:r>
                        <a:rPr lang="en-GB" sz="1050" b="1" u="none" strike="noStrike" kern="1200" dirty="0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conquest of Perú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people do and did 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using: HACER (singular), -AR verbs (-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amos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-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aron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Revisit </a:t>
                      </a:r>
                      <a:r>
                        <a:rPr lang="en-GB" sz="1050" b="1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HACER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in singular forms of present and past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Revisit present simple for ongoing meaning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Introduce 1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and 3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persons plural of –AR </a:t>
                      </a:r>
                      <a:r>
                        <a:rPr lang="en-GB" sz="1050" b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preterite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(-</a:t>
                      </a:r>
                      <a:r>
                        <a:rPr lang="en-GB" sz="1050" b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amos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, -</a:t>
                      </a:r>
                      <a:r>
                        <a:rPr lang="en-GB" sz="1050" b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aron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171450" lvl="0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</a:t>
                      </a: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 silent [h] vs [</a:t>
                      </a:r>
                      <a:r>
                        <a:rPr lang="en-GB" sz="105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ch</a:t>
                      </a: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spelling change to –</a:t>
                      </a:r>
                      <a:r>
                        <a:rPr lang="en-GB" sz="105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qué</a:t>
                      </a: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 and </a:t>
                      </a:r>
                      <a:r>
                        <a:rPr lang="en-GB" sz="105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gué</a:t>
                      </a: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 in 1</a:t>
                      </a:r>
                      <a:r>
                        <a:rPr lang="en-GB" sz="1050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st</a:t>
                      </a: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 person </a:t>
                      </a:r>
                      <a:r>
                        <a:rPr lang="en-GB" sz="105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preterite</a:t>
                      </a: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 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</a:t>
                      </a:r>
                      <a:r>
                        <a:rPr lang="en-GB" sz="1050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st</a:t>
                      </a: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 person singular present vs 3</a:t>
                      </a:r>
                      <a:r>
                        <a:rPr lang="en-GB" sz="1050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rd</a:t>
                      </a: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 person singular </a:t>
                      </a:r>
                      <a:r>
                        <a:rPr lang="en-GB" sz="105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preterite</a:t>
                      </a:r>
                      <a:endParaRPr lang="en-GB" sz="105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There are two revision weeks of Y7 and Y8 subsets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question words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Hace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+ weather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Developing the verb lexicon </a:t>
                      </a:r>
                      <a:b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(-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/-er/-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verbs)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1, 2, 3, 4, 5, 7, 8, 9</a:t>
                      </a:r>
                      <a:b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10, 11, 12, 13, 14, 16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21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Times of change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33 – 38)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moving to live in a new country (</a:t>
                      </a:r>
                      <a:r>
                        <a:rPr lang="en-GB" sz="105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USA from Cuba</a:t>
                      </a: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climate change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a festival of languages and project on </a:t>
                      </a:r>
                      <a:r>
                        <a:rPr lang="en-GB" sz="1050" b="1" u="none" strike="noStrike" kern="1200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Chile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people do and did </a:t>
                      </a:r>
                      <a:r>
                        <a:rPr lang="en-GB" sz="105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using: -ER and –IR verbs (-</a:t>
                      </a:r>
                      <a:r>
                        <a:rPr lang="en-GB" sz="1050" b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imos</a:t>
                      </a:r>
                      <a:r>
                        <a:rPr lang="en-GB" sz="105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b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ieron</a:t>
                      </a:r>
                      <a:r>
                        <a:rPr lang="en-GB" sz="105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  <a:br>
                        <a:rPr lang="en-GB" sz="105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endParaRPr lang="en-GB" sz="1050" b="0" u="none" strike="noStrike" baseline="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Possessive adjectives </a:t>
                      </a:r>
                      <a:r>
                        <a:rPr lang="en-GB" sz="1050" b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nuestros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/as, revisiting </a:t>
                      </a:r>
                      <a:r>
                        <a:rPr lang="en-GB" sz="1050" b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su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/s</a:t>
                      </a: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st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and 3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person plural of the </a:t>
                      </a:r>
                      <a:r>
                        <a:rPr lang="en-GB" sz="1050" b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preterite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of –</a:t>
                      </a:r>
                      <a:r>
                        <a:rPr lang="en-GB" sz="1050" b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ar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/-er/-</a:t>
                      </a:r>
                      <a:r>
                        <a:rPr lang="en-GB" sz="1050" b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ir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verbs (-</a:t>
                      </a:r>
                      <a:r>
                        <a:rPr lang="en-GB" sz="1050" b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amos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/ -</a:t>
                      </a:r>
                      <a:r>
                        <a:rPr lang="en-GB" sz="1050" b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imos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/ -</a:t>
                      </a:r>
                      <a:r>
                        <a:rPr lang="en-GB" sz="1050" b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aron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/ -</a:t>
                      </a:r>
                      <a:r>
                        <a:rPr lang="en-GB" sz="1050" b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ieron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) and revisiting 3</a:t>
                      </a:r>
                      <a:r>
                        <a:rPr lang="en-GB" sz="1050" b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rd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person singular (-ó / -</a:t>
                      </a:r>
                      <a:r>
                        <a:rPr lang="en-GB" sz="1050" b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ió</a:t>
                      </a:r>
                      <a:r>
                        <a:rPr lang="en-GB" sz="1050" b="0" u="none" strike="noStrike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[je] and [</a:t>
                      </a:r>
                      <a:r>
                        <a:rPr lang="en-GB" sz="105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ge</a:t>
                      </a: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[</a:t>
                      </a:r>
                      <a:r>
                        <a:rPr lang="en-GB" sz="105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ja</a:t>
                      </a: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], [jo], [</a:t>
                      </a:r>
                      <a:r>
                        <a:rPr lang="en-GB" sz="105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ju</a:t>
                      </a: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 vs [ga], [go], [</a:t>
                      </a:r>
                      <a:r>
                        <a:rPr lang="en-GB" sz="105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gu</a:t>
                      </a: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hard C [ca], [co], [cu]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498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Spanish Y9 scheme of work overview: Term 2.2</a:t>
            </a:r>
            <a:endParaRPr lang="en-GB" sz="16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355826"/>
              </p:ext>
            </p:extLst>
          </p:nvPr>
        </p:nvGraphicFramePr>
        <p:xfrm>
          <a:off x="125064" y="369002"/>
          <a:ext cx="11802533" cy="5231490"/>
        </p:xfrm>
        <a:graphic>
          <a:graphicData uri="http://schemas.openxmlformats.org/drawingml/2006/table">
            <a:tbl>
              <a:tblPr firstRow="1"/>
              <a:tblGrid>
                <a:gridCol w="893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3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060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4977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AE1518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rgbClr val="1F4E79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8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UNIT 9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Important events (1)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39 – 42)</a:t>
                      </a:r>
                      <a:endParaRPr lang="en-GB" sz="105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making a film – </a:t>
                      </a:r>
                      <a:r>
                        <a:rPr lang="en-GB" sz="1050" b="1" u="none" strike="noStrike" kern="1200" dirty="0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focus on director </a:t>
                      </a:r>
                      <a:r>
                        <a:rPr lang="en-GB" sz="1050" b="1" u="none" strike="noStrike" kern="1200" dirty="0" err="1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Icíar</a:t>
                      </a:r>
                      <a:r>
                        <a:rPr lang="en-GB" sz="1050" b="1" u="none" strike="noStrike" kern="1200" dirty="0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1" u="none" strike="noStrike" kern="1200" dirty="0" err="1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Bollaín’s</a:t>
                      </a:r>
                      <a:r>
                        <a:rPr lang="en-GB" sz="1050" b="1" u="none" strike="noStrike" kern="1200" dirty="0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films about la Conquista and ETA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how you feel and felt (moving to a new country) – </a:t>
                      </a:r>
                      <a:r>
                        <a:rPr lang="en-GB" sz="1050" b="1" u="none" strike="noStrike" kern="1200" dirty="0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focus on Cuba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present and past events, locations and states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marR="0" lvl="0" indent="-8731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TENER 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 singular forms of 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preterite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tuve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tuviste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tuvo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ESTAR </a:t>
                      </a:r>
                      <a:r>
                        <a:rPr lang="en-GB" sz="105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 singular forms of imperfect (</a:t>
                      </a:r>
                      <a:r>
                        <a:rPr lang="en-GB" sz="1050" b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estaba</a:t>
                      </a:r>
                      <a:r>
                        <a:rPr lang="en-GB" sz="105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b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estabas</a:t>
                      </a:r>
                      <a:r>
                        <a:rPr lang="en-GB" sz="105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b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estaba</a:t>
                      </a:r>
                      <a:r>
                        <a:rPr lang="en-GB" sz="105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vs present tense</a:t>
                      </a: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demonstrative adjectives 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este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esta</a:t>
                      </a: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regular and irregular comparatives</a:t>
                      </a: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4625" lvl="0" indent="-87313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Relative pronouns (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donde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que, 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cuando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7778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[z] as [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ce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/ci] vs [s] and [z] as [s] in Latin America and Canaries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ce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 and [ci]</a:t>
                      </a: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There is one revision week of a Y7 and Y8 subset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Adverbs of position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Develop knowledge of words from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range of word classes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Consolidate previously taught  vocabulary by using them for further practice of sound-symbol correspondences</a:t>
                      </a: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Focus on personalising vocabulary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1, 2, 3, 4, 5, 7, 8, 9</a:t>
                      </a:r>
                      <a:b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10, 11, 12, 13, 14, 16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Important events (2)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43 - 46) 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local and international events (</a:t>
                      </a:r>
                      <a:r>
                        <a:rPr lang="en-GB" sz="1050" b="1" u="none" strike="noStrike" kern="1200" dirty="0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 Spanish-speaking countries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reporting the news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events in progress in the present and in the past</a:t>
                      </a: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Imperfect continuous vs present continuous 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[v] and [b]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[n] and [ñ]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itle 3">
            <a:extLst>
              <a:ext uri="{FF2B5EF4-FFF2-40B4-BE49-F238E27FC236}">
                <a16:creationId xmlns:a16="http://schemas.microsoft.com/office/drawing/2014/main" id="{6F805AA6-F55F-4AC8-9A28-58C05EE8AF47}"/>
              </a:ext>
            </a:extLst>
          </p:cNvPr>
          <p:cNvSpPr txBox="1">
            <a:spLocks/>
          </p:cNvSpPr>
          <p:nvPr/>
        </p:nvSpPr>
        <p:spPr>
          <a:xfrm>
            <a:off x="1326847" y="6488998"/>
            <a:ext cx="7033382" cy="2734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52505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1200" b="0" dirty="0">
                <a:solidFill>
                  <a:schemeClr val="bg1"/>
                </a:solidFill>
              </a:rPr>
              <a:t>Assessment: 1</a:t>
            </a:r>
            <a:r>
              <a:rPr lang="en-GB" sz="1200" b="0" baseline="30000" dirty="0">
                <a:solidFill>
                  <a:schemeClr val="bg1"/>
                </a:solidFill>
              </a:rPr>
              <a:t>st</a:t>
            </a:r>
            <a:r>
              <a:rPr lang="en-GB" sz="1200" b="0" dirty="0">
                <a:solidFill>
                  <a:schemeClr val="bg1"/>
                </a:solidFill>
              </a:rPr>
              <a:t> half spring term (Week 2.2.5). Separate phonics, vocabulary and grammar assessments. </a:t>
            </a:r>
            <a:endParaRPr lang="en-US" sz="1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002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Spanish Y9 scheme of work overview: Term 3.1</a:t>
            </a:r>
            <a:endParaRPr lang="en-GB" sz="16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504996"/>
              </p:ext>
            </p:extLst>
          </p:nvPr>
        </p:nvGraphicFramePr>
        <p:xfrm>
          <a:off x="107647" y="517047"/>
          <a:ext cx="11802533" cy="5201425"/>
        </p:xfrm>
        <a:graphic>
          <a:graphicData uri="http://schemas.openxmlformats.org/drawingml/2006/table">
            <a:tbl>
              <a:tblPr firstRow="1"/>
              <a:tblGrid>
                <a:gridCol w="893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33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060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5306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AE1518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85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11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Past routines and past events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47 - 54) 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what you and others used to do at work and school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Describing past family celebrations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Comparing life now and in the past (focus on </a:t>
                      </a:r>
                      <a:r>
                        <a:rPr lang="en-GB" sz="1050" b="1" u="none" strike="noStrike" kern="1200" dirty="0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Medellín, Colombia</a:t>
                      </a: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Extended reading – </a:t>
                      </a:r>
                      <a:r>
                        <a:rPr lang="en-GB" sz="1050" b="1" u="none" strike="noStrike" kern="1200" dirty="0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El </a:t>
                      </a:r>
                      <a:r>
                        <a:rPr lang="en-GB" sz="1050" b="1" u="none" strike="noStrike" kern="1200" dirty="0" err="1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Quijote</a:t>
                      </a:r>
                      <a:endParaRPr lang="en-GB" sz="1050" b="1" u="none" strike="noStrike" kern="1200" dirty="0">
                        <a:solidFill>
                          <a:srgbClr val="AE1518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Contrasting past routines and past events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Imperfect (for habitual past) vs 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preterite</a:t>
                      </a:r>
                      <a:endParaRPr lang="en-GB" sz="1050" b="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="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Singular forms of imperfect –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 (aba, abas, aba) including </a:t>
                      </a: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DAR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and –er/-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 (-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ía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-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ías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-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ía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including </a:t>
                      </a: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QUERER, PODER, DEBER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="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Singular forms of imperfect of </a:t>
                      </a: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SER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(era, eras, era)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[</a:t>
                      </a:r>
                      <a:r>
                        <a:rPr lang="en-GB" sz="105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rr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 and [r] and showing how sound affects meaning</a:t>
                      </a:r>
                      <a:endParaRPr lang="en-GB" sz="105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[</a:t>
                      </a:r>
                      <a:r>
                        <a:rPr lang="en-GB" sz="105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ll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] and [l]</a:t>
                      </a: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antepenultimate syllable stress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There is one revision week of a subset of Y7 and Y8 words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Deepen vocabulary and grammar knowledge though work with a challenging text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Hace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to mean ‘ago’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Expanding verb lexicon of –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/-er/-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Opportunities to personalise vocabulary</a:t>
                      </a: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1, 2, 3, 4, 5, 6, 7, 8, 9</a:t>
                      </a:r>
                      <a:b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10, 11, 12, 13, 14, 15, 16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19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12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Work and school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55 - 58) 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to one and more than one person about jobs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to one and more than one person about school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to one and more than one person (present tense)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050" b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 singular and plural of present of –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 (-as, -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áis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+ 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eres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vs 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sois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and vas vs 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vais</a:t>
                      </a:r>
                      <a:endParaRPr lang="en-GB" sz="1050" b="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="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GB" sz="1050" b="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 plural of present of –er (-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éis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 and –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 (-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ís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="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Possessive adjective 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vuestros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/as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b="1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penultimate syllable stress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25876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Revisit final syllable stress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308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AEDD-BC8E-4F53-917D-3F563A09C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517047"/>
          </a:xfrm>
        </p:spPr>
        <p:txBody>
          <a:bodyPr>
            <a:normAutofit/>
          </a:bodyPr>
          <a:lstStyle/>
          <a:p>
            <a:r>
              <a:rPr lang="en-GB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Spanish Y9 scheme of work overview: Term 3.2</a:t>
            </a:r>
            <a:endParaRPr lang="en-GB" sz="16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 descr="showing the context, grammar, phonics and vocabularly covered in year 7 Spanish terms 1.1 and 1.2. ">
            <a:extLst>
              <a:ext uri="{FF2B5EF4-FFF2-40B4-BE49-F238E27FC236}">
                <a16:creationId xmlns:a16="http://schemas.microsoft.com/office/drawing/2014/main" id="{08EC71EA-E2BE-4B70-A549-D477B3A154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217853"/>
              </p:ext>
            </p:extLst>
          </p:nvPr>
        </p:nvGraphicFramePr>
        <p:xfrm>
          <a:off x="113211" y="369002"/>
          <a:ext cx="11814386" cy="5888870"/>
        </p:xfrm>
        <a:graphic>
          <a:graphicData uri="http://schemas.openxmlformats.org/drawingml/2006/table">
            <a:tbl>
              <a:tblPr firstRow="1"/>
              <a:tblGrid>
                <a:gridCol w="905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8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9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32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060">
                  <a:extLst>
                    <a:ext uri="{9D8B030D-6E8A-4147-A177-3AD203B41FA5}">
                      <a16:colId xmlns:a16="http://schemas.microsoft.com/office/drawing/2014/main" val="2108670073"/>
                    </a:ext>
                  </a:extLst>
                </a:gridCol>
              </a:tblGrid>
              <a:tr h="6453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CONTEXT, COMMUNICATION, </a:t>
                      </a:r>
                      <a:r>
                        <a:rPr lang="en-GB" sz="1050" b="1" dirty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</a:rPr>
                        <a:t>CULTURE</a:t>
                      </a:r>
                      <a:endParaRPr lang="en-GB" sz="105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KEY IDEAS &amp; GRAMMAR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PHONICS 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SSC - Sound-symbol correspondence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VOCABULARY</a:t>
                      </a:r>
                      <a:endParaRPr lang="en-GB" sz="105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National Curriculum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(See NC descriptors)</a:t>
                      </a:r>
                    </a:p>
                  </a:txBody>
                  <a:tcPr marL="21618" marR="21618" marT="21618" marB="21618" anchor="ctr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13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Friends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59 - 66) 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with friends about opinions and points of view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Sharing personal information (traits and states) with old and new friends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 outing to a theme park</a:t>
                      </a: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Asking questions at a market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Using GUSTAR-type verbs (revisited)</a:t>
                      </a:r>
                      <a:br>
                        <a:rPr lang="en-US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US" sz="105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Using SER (traits) ESTAR (states) + adjectives </a:t>
                      </a:r>
                    </a:p>
                    <a:p>
                      <a:pPr marL="85725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50" b="1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2563" marR="0" lvl="0" indent="-968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gustar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type verbs and direct and indirect object pronouns</a:t>
                      </a: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prenominal adjectives</a:t>
                      </a:r>
                    </a:p>
                    <a:p>
                      <a:pPr marL="85725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Demonstrative adjectives ese/a/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os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/as</a:t>
                      </a:r>
                    </a:p>
                    <a:p>
                      <a:pPr marL="85725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9388" marR="0" lvl="0" indent="-93663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Possessive adjectives 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mío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/a, 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tuyo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/a, 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suyo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/a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Spelling change in 1</a:t>
                      </a:r>
                      <a:r>
                        <a:rPr lang="en-GB" sz="1050" u="none" strike="noStrike" kern="1200" baseline="30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person present of –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cer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/-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cir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verbs to [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zco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</a:t>
                      </a:r>
                    </a:p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gue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[que], [</a:t>
                      </a:r>
                      <a:r>
                        <a:rPr lang="en-GB" sz="105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gui</a:t>
                      </a: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], [qui]</a:t>
                      </a: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[cu} + vowel</a:t>
                      </a:r>
                    </a:p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[ca] vs [ga], [co] vs [go]</a:t>
                      </a:r>
                    </a:p>
                    <a:p>
                      <a:pPr marL="9366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There are three revision weeks of subsets of Y7 and Y8 words</a:t>
                      </a:r>
                      <a:endParaRPr lang="en-GB" sz="1050" b="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b="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Deepen vocabulary and grammar knowledge through work with a challenging text.</a:t>
                      </a: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841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question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words</a:t>
                      </a: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1, 2, 3, 4, 5, 6, 7, 8, 9</a:t>
                      </a:r>
                      <a:b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</a:br>
                      <a:r>
                        <a:rPr lang="en-GB" sz="105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</a:rPr>
                        <a:t>10, 11, 12, 13, 14, 15, 16</a:t>
                      </a:r>
                    </a:p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74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14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Inspiring people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67 - 70) 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the life experiences of </a:t>
                      </a:r>
                      <a:r>
                        <a:rPr lang="en-GB" sz="1050" b="1" u="none" strike="noStrike" kern="1200" dirty="0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inspiring people from Spanish-speaking countries, </a:t>
                      </a:r>
                      <a:r>
                        <a:rPr lang="en-GB" sz="1050" b="1" u="none" strike="noStrike" kern="1200" baseline="0" dirty="0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featuring </a:t>
                      </a:r>
                      <a:r>
                        <a:rPr lang="en-GB" sz="1050" b="1" u="none" strike="noStrike" kern="1200" baseline="0" dirty="0" err="1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Rigoberta</a:t>
                      </a:r>
                      <a:r>
                        <a:rPr lang="en-GB" sz="1050" b="1" u="none" strike="noStrike" kern="1200" baseline="0" dirty="0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1" u="none" strike="noStrike" kern="1200" baseline="0" dirty="0" err="1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Menchú</a:t>
                      </a:r>
                      <a:r>
                        <a:rPr lang="en-GB" sz="1050" b="1" u="none" strike="noStrike" kern="1200" baseline="0" dirty="0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– human rights activist</a:t>
                      </a:r>
                      <a:endParaRPr lang="en-GB" sz="1050" b="1" u="none" strike="noStrike" kern="1200" dirty="0">
                        <a:solidFill>
                          <a:srgbClr val="AE1518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Extended reading: </a:t>
                      </a:r>
                      <a:r>
                        <a:rPr lang="en-GB" sz="1050" b="1" u="none" strike="noStrike" kern="1200" dirty="0">
                          <a:solidFill>
                            <a:srgbClr val="AE1518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Diana Trujillo (Hispanic space engineer)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past events</a:t>
                      </a:r>
                    </a:p>
                    <a:p>
                      <a:pPr marL="182563" marR="0" lvl="0" indent="-968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verbs in the 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preterite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fui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fuiste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fue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), </a:t>
                      </a: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HACER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hice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hiciste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hizo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), </a:t>
                      </a: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TENER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tuve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tuviste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tuvo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182563" marR="0" lvl="0" indent="-968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b="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82563" marR="0" lvl="0" indent="-968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regular –AR, -ER, -IR verbs in the 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preterite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(singular and plural)</a:t>
                      </a:r>
                    </a:p>
                    <a:p>
                      <a:pPr marL="87312" lv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[</a:t>
                      </a:r>
                      <a:r>
                        <a:rPr lang="en-GB" sz="105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rr</a:t>
                      </a: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] vs [r]</a:t>
                      </a:r>
                    </a:p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050" u="none" strike="noStrike" kern="120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7778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Strong vowels vs weak vowels</a:t>
                      </a: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kern="1200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13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UNIT 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Plans for the holidays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n-GB" sz="105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(Lessons 71 - 72) </a:t>
                      </a:r>
                      <a:br>
                        <a:rPr lang="en-GB" sz="105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3050" lvl="0" indent="-1857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holidays in the past, present and future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Talking about past, present and future events</a:t>
                      </a:r>
                    </a:p>
                    <a:p>
                      <a:pPr marL="182563" marR="0" lvl="0" indent="-96838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</a:t>
                      </a:r>
                      <a:r>
                        <a:rPr lang="en-GB" sz="1050" b="1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050" b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ir</a:t>
                      </a:r>
                      <a:r>
                        <a:rPr lang="en-GB" sz="1050" b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+ a infinitive for future intention</a:t>
                      </a:r>
                    </a:p>
                    <a:p>
                      <a:pPr marL="87312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05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05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Revisit a range of SSCs</a:t>
                      </a: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87312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50" u="none" strike="noStrike" dirty="0">
                        <a:solidFill>
                          <a:srgbClr val="1F4E79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21618" marR="21618" marT="21618" marB="21618">
                    <a:lnL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E7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34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963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0A2DEF20-60BE-4C6C-961E-D2593C3C4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345" y="0"/>
            <a:ext cx="10515600" cy="360947"/>
          </a:xfrm>
        </p:spPr>
        <p:txBody>
          <a:bodyPr>
            <a:normAutofit/>
          </a:bodyPr>
          <a:lstStyle/>
          <a:p>
            <a:r>
              <a:rPr kumimoji="0" lang="en-GB" altLang="zh-CN" sz="1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KS3 Languages National Curriculum and Knowledge strands matrix</a:t>
            </a:r>
            <a:endParaRPr lang="en-GB" sz="1400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4EAA597-E7DB-4B04-B126-EA1438C8A2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78674"/>
              </p:ext>
            </p:extLst>
          </p:nvPr>
        </p:nvGraphicFramePr>
        <p:xfrm>
          <a:off x="264844" y="545826"/>
          <a:ext cx="11662312" cy="5766347"/>
        </p:xfrm>
        <a:graphic>
          <a:graphicData uri="http://schemas.openxmlformats.org/drawingml/2006/table">
            <a:tbl>
              <a:tblPr firstRow="1" firstCol="1" bandRow="1"/>
              <a:tblGrid>
                <a:gridCol w="910287">
                  <a:extLst>
                    <a:ext uri="{9D8B030D-6E8A-4147-A177-3AD203B41FA5}">
                      <a16:colId xmlns:a16="http://schemas.microsoft.com/office/drawing/2014/main" val="1487117743"/>
                    </a:ext>
                  </a:extLst>
                </a:gridCol>
                <a:gridCol w="1249999">
                  <a:extLst>
                    <a:ext uri="{9D8B030D-6E8A-4147-A177-3AD203B41FA5}">
                      <a16:colId xmlns:a16="http://schemas.microsoft.com/office/drawing/2014/main" val="3925930936"/>
                    </a:ext>
                  </a:extLst>
                </a:gridCol>
                <a:gridCol w="9141209">
                  <a:extLst>
                    <a:ext uri="{9D8B030D-6E8A-4147-A177-3AD203B41FA5}">
                      <a16:colId xmlns:a16="http://schemas.microsoft.com/office/drawing/2014/main" val="2683211165"/>
                    </a:ext>
                  </a:extLst>
                </a:gridCol>
                <a:gridCol w="360817">
                  <a:extLst>
                    <a:ext uri="{9D8B030D-6E8A-4147-A177-3AD203B41FA5}">
                      <a16:colId xmlns:a16="http://schemas.microsoft.com/office/drawing/2014/main" val="3408956694"/>
                    </a:ext>
                  </a:extLst>
                </a:gridCol>
              </a:tblGrid>
              <a:tr h="36353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Knowledge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Strands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Modes and modalities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National Curriculum objectives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Pupils should be taught to: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NC no.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5324346"/>
                  </a:ext>
                </a:extLst>
              </a:tr>
              <a:tr h="699557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Phonics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Recognition &amp; Production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(Sound to print –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 &amp; W)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transcribe words and short sentences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that they hear with increasing accuracy.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058696"/>
                  </a:ext>
                </a:extLst>
              </a:tr>
              <a:tr h="69955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Recognition &amp; Production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(Print to sound –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 &amp; S)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speak coherently and confidently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, with increasingly accurate pronunciation and intonation.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8172383"/>
                  </a:ext>
                </a:extLst>
              </a:tr>
              <a:tr h="10782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Vocabulary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Understanding 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(Aural (L)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(R))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listen to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 variety of forms of spoken language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to obtain information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and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respond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appropriately.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read and show comprehension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of original and adapted materials from a range of different sources, understanding the purpose, important ideas and details, and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provide an accurate English translation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of short, suitable material.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read literary texts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in the language [such as stories, songs, poems and letters], to stimulate ideas, develop creative expression and expand understanding of the language and culture.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b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8316306"/>
                  </a:ext>
                </a:extLst>
              </a:tr>
              <a:tr h="70641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Production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(Oral (S)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(W))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initiate and develop conversations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, coping with unfamiliar language and unexpected responses, making use of important social conventions such as formal modes of address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develop and use a wide-ranging and deepening vocabulary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that goes beyond their immediate needs and interests, allowing them to give and justify opinions and take part in discussion about wider issues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48528"/>
                  </a:ext>
                </a:extLst>
              </a:tr>
              <a:tr h="590908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Grammar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Understanding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(Aural (L)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(R))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identify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and use tenses or other structures which convey the present, past, and future as appropriate to the language being studied.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and manipulate a variety of key grammatical structures and patterns, including voices and moods, as appropriate.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057380"/>
                  </a:ext>
                </a:extLst>
              </a:tr>
              <a:tr h="15914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Production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(Oral (S) / </a:t>
                      </a:r>
                      <a:b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</a:br>
                      <a:r>
                        <a:rPr lang="en-GB" sz="105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Written (W))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identify and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tenses or other structures which convey the present, past, and future as appropriate to the language being studied.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 and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manipulate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 variety of key grammatical structures and patterns, including voices and moods, as appropriate.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express and develop ideas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clearly and with increasing accuracy, both orally and in writing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use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accurate grammar, spelling and punctuation.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write prose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using an increasingly wide range of grammar and vocabulary, </a:t>
                      </a: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write creatively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 to express their own ideas and opinions, and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166688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translate </a:t>
                      </a:r>
                      <a:r>
                        <a:rPr lang="en-GB" sz="11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short written text accurately into the foreign language.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15 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b="1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23847" marR="238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007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36079"/>
      </p:ext>
    </p:extLst>
  </p:cSld>
  <p:clrMapOvr>
    <a:masterClrMapping/>
  </p:clrMapOvr>
</p:sld>
</file>

<file path=ppt/theme/theme1.xml><?xml version="1.0" encoding="utf-8"?>
<a:theme xmlns:a="http://schemas.openxmlformats.org/drawingml/2006/main" name="NCELP_German_2022">
  <a:themeElements>
    <a:clrScheme name="NCELP_Spanish">
      <a:dk1>
        <a:srgbClr val="3A3838"/>
      </a:dk1>
      <a:lt1>
        <a:srgbClr val="FFFFFF"/>
      </a:lt1>
      <a:dk2>
        <a:srgbClr val="AD1519"/>
      </a:dk2>
      <a:lt2>
        <a:srgbClr val="FFFFFF"/>
      </a:lt2>
      <a:accent1>
        <a:srgbClr val="AD1519"/>
      </a:accent1>
      <a:accent2>
        <a:srgbClr val="FABD00"/>
      </a:accent2>
      <a:accent3>
        <a:srgbClr val="3A5EAB"/>
      </a:accent3>
      <a:accent4>
        <a:srgbClr val="FFE597"/>
      </a:accent4>
      <a:accent5>
        <a:srgbClr val="F8C6C7"/>
      </a:accent5>
      <a:accent6>
        <a:srgbClr val="ABBCE2"/>
      </a:accent6>
      <a:hlink>
        <a:srgbClr val="48A1FA"/>
      </a:hlink>
      <a:folHlink>
        <a:srgbClr val="C490AA"/>
      </a:folHlink>
    </a:clrScheme>
    <a:fontScheme name="NCELP_Default_Fon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1" id="{08476035-FE37-4A1E-9017-54745564295B}" vid="{CFD2779D-9734-472B-B15D-6BE8A981583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2806</Words>
  <Application>Microsoft Office PowerPoint</Application>
  <PresentationFormat>Widescreen</PresentationFormat>
  <Paragraphs>362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NCELP_German_2022</vt:lpstr>
      <vt:lpstr>Spanish Y9 scheme of work overview: Term 1.1</vt:lpstr>
      <vt:lpstr>Spanish Y9 scheme of work overview: Term 1.2</vt:lpstr>
      <vt:lpstr>Spanish Y9 scheme of work overview: Term 2.1</vt:lpstr>
      <vt:lpstr>Spanish Y9 scheme of work overview: Term 2.2</vt:lpstr>
      <vt:lpstr>Spanish Y9 scheme of work overview: Term 3.1</vt:lpstr>
      <vt:lpstr>Spanish Y9 scheme of work overview: Term 3.2</vt:lpstr>
      <vt:lpstr>KS3 Languages National Curriculum and Knowledge strands matrix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Y7 scheme of work overview: Term 1.1</dc:title>
  <dc:creator>Rachel Hawkes</dc:creator>
  <cp:lastModifiedBy>Rachel Hawkes</cp:lastModifiedBy>
  <cp:revision>33</cp:revision>
  <dcterms:created xsi:type="dcterms:W3CDTF">2023-09-03T16:44:57Z</dcterms:created>
  <dcterms:modified xsi:type="dcterms:W3CDTF">2023-10-09T15:44:24Z</dcterms:modified>
</cp:coreProperties>
</file>