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788" r:id="rId2"/>
    <p:sldId id="719" r:id="rId3"/>
    <p:sldId id="720" r:id="rId4"/>
    <p:sldId id="616" r:id="rId5"/>
    <p:sldId id="619" r:id="rId6"/>
    <p:sldId id="669" r:id="rId7"/>
    <p:sldId id="673" r:id="rId8"/>
    <p:sldId id="674" r:id="rId9"/>
    <p:sldId id="676" r:id="rId10"/>
    <p:sldId id="679" r:id="rId11"/>
    <p:sldId id="680" r:id="rId12"/>
    <p:sldId id="681" r:id="rId13"/>
    <p:sldId id="682" r:id="rId14"/>
    <p:sldId id="684" r:id="rId15"/>
    <p:sldId id="685" r:id="rId16"/>
    <p:sldId id="686" r:id="rId17"/>
    <p:sldId id="675" r:id="rId18"/>
    <p:sldId id="705" r:id="rId19"/>
    <p:sldId id="677" r:id="rId20"/>
    <p:sldId id="267" r:id="rId21"/>
    <p:sldId id="721" r:id="rId22"/>
    <p:sldId id="789" r:id="rId23"/>
    <p:sldId id="275" r:id="rId24"/>
    <p:sldId id="692" r:id="rId25"/>
    <p:sldId id="521" r:id="rId26"/>
    <p:sldId id="691" r:id="rId27"/>
    <p:sldId id="654" r:id="rId28"/>
    <p:sldId id="699" r:id="rId29"/>
    <p:sldId id="700" r:id="rId30"/>
    <p:sldId id="701" r:id="rId31"/>
    <p:sldId id="702" r:id="rId32"/>
    <p:sldId id="703" r:id="rId33"/>
    <p:sldId id="704" r:id="rId34"/>
    <p:sldId id="697" r:id="rId35"/>
    <p:sldId id="706" r:id="rId36"/>
    <p:sldId id="707" r:id="rId37"/>
    <p:sldId id="722" r:id="rId38"/>
    <p:sldId id="708" r:id="rId39"/>
    <p:sldId id="709" r:id="rId40"/>
    <p:sldId id="710" r:id="rId41"/>
    <p:sldId id="715" r:id="rId42"/>
    <p:sldId id="711" r:id="rId43"/>
    <p:sldId id="712" r:id="rId44"/>
    <p:sldId id="713" r:id="rId45"/>
    <p:sldId id="714" r:id="rId46"/>
    <p:sldId id="716" r:id="rId47"/>
    <p:sldId id="273" r:id="rId48"/>
    <p:sldId id="717" r:id="rId49"/>
    <p:sldId id="723" r:id="rId50"/>
    <p:sldId id="694" r:id="rId51"/>
    <p:sldId id="887" r:id="rId52"/>
    <p:sldId id="68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5DE"/>
    <a:srgbClr val="FFF4E7"/>
    <a:srgbClr val="FFFAEF"/>
    <a:srgbClr val="FEF8F8"/>
    <a:srgbClr val="EFF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4277" autoAdjust="0"/>
  </p:normalViewPr>
  <p:slideViewPr>
    <p:cSldViewPr snapToGrid="0">
      <p:cViewPr>
        <p:scale>
          <a:sx n="46" d="100"/>
          <a:sy n="46" d="100"/>
        </p:scale>
        <p:origin x="2238" y="570"/>
      </p:cViewPr>
      <p:guideLst/>
    </p:cSldViewPr>
  </p:slideViewPr>
  <p:notesTextViewPr>
    <p:cViewPr>
      <p:scale>
        <a:sx n="3" d="2"/>
        <a:sy n="3" d="2"/>
      </p:scale>
      <p:origin x="0" y="0"/>
    </p:cViewPr>
  </p:notesTextViewPr>
  <p:sorterViewPr>
    <p:cViewPr>
      <p:scale>
        <a:sx n="100" d="100"/>
        <a:sy n="100" d="100"/>
      </p:scale>
      <p:origin x="0" y="-38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7A1205-CFDB-4BFA-8E8F-5EE5D75736D7}" type="datetimeFigureOut">
              <a:rPr lang="en-GB" smtClean="0"/>
              <a:t>24/09/2023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932DF6-3784-47A4-8D56-6969F326F335}" type="slidenum">
              <a:rPr lang="en-GB" smtClean="0"/>
              <a:t>‹#›</a:t>
            </a:fld>
            <a:endParaRPr lang="en-GB"/>
          </a:p>
        </p:txBody>
      </p:sp>
    </p:spTree>
    <p:extLst>
      <p:ext uri="{BB962C8B-B14F-4D97-AF65-F5344CB8AC3E}">
        <p14:creationId xmlns:p14="http://schemas.microsoft.com/office/powerpoint/2010/main" val="1908966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baseline="0" dirty="0"/>
              <a:t>i) AQA list does not have </a:t>
            </a:r>
            <a:r>
              <a:rPr lang="en-GB" sz="1200" b="1" u="sng" baseline="0" dirty="0" err="1"/>
              <a:t>Figur</a:t>
            </a:r>
            <a:r>
              <a:rPr lang="en-GB" sz="1200" b="1" u="sng" baseline="0" dirty="0"/>
              <a:t>, </a:t>
            </a:r>
            <a:r>
              <a:rPr lang="en-GB" sz="1200" b="1" u="sng" baseline="0" dirty="0" err="1"/>
              <a:t>offiziell</a:t>
            </a:r>
            <a:r>
              <a:rPr lang="en-GB" sz="1200" b="1" u="sng" baseline="0" dirty="0"/>
              <a:t>, </a:t>
            </a:r>
            <a:r>
              <a:rPr lang="en-GB" sz="1200" b="1" u="sng" baseline="0" dirty="0" err="1"/>
              <a:t>Staat</a:t>
            </a: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baseline="0" dirty="0"/>
              <a:t>ii) </a:t>
            </a:r>
            <a:r>
              <a:rPr lang="en-GB" sz="1200" b="1" baseline="0" dirty="0"/>
              <a:t>Edexcel list does not have </a:t>
            </a:r>
            <a:r>
              <a:rPr lang="en-GB" sz="1200" b="1" u="sng" baseline="0" dirty="0" err="1"/>
              <a:t>Eintritt</a:t>
            </a:r>
            <a:r>
              <a:rPr lang="en-GB" sz="1200" b="1" u="sng" baseline="0" dirty="0"/>
              <a:t>, </a:t>
            </a:r>
            <a:r>
              <a:rPr lang="en-GB" sz="1200" b="1" u="sng" baseline="0" dirty="0" err="1"/>
              <a:t>Figur</a:t>
            </a:r>
            <a:r>
              <a:rPr lang="en-GB" sz="1200" b="1" u="sng" baseline="0" dirty="0"/>
              <a:t>, </a:t>
            </a:r>
            <a:r>
              <a:rPr lang="en-GB" sz="1200" b="1" u="sng" baseline="0" dirty="0" err="1"/>
              <a:t>offiziell</a:t>
            </a:r>
            <a:r>
              <a:rPr lang="en-GB" sz="1200" b="1" u="sng" baseline="0" dirty="0"/>
              <a:t>, </a:t>
            </a:r>
            <a:r>
              <a:rPr lang="en-GB" sz="1200" b="1" u="sng" baseline="0" dirty="0" err="1"/>
              <a:t>relativ</a:t>
            </a:r>
            <a:r>
              <a:rPr lang="en-GB" sz="1200" b="1" u="sng" baseline="0" dirty="0"/>
              <a:t>, </a:t>
            </a:r>
            <a:r>
              <a:rPr lang="en-GB" sz="1200" b="1" u="sng" baseline="0" dirty="0" err="1"/>
              <a:t>Staat</a:t>
            </a: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baseline="0" dirty="0"/>
              <a:t>iii) </a:t>
            </a:r>
            <a:r>
              <a:rPr lang="en-GB" sz="1200" b="1" u="none" baseline="0" dirty="0" err="1"/>
              <a:t>Eduqas</a:t>
            </a:r>
            <a:r>
              <a:rPr lang="en-GB" sz="1200" b="1" u="none" baseline="0" dirty="0"/>
              <a:t> list does not have </a:t>
            </a:r>
            <a:r>
              <a:rPr lang="en-GB" sz="1200" b="1" u="sng" baseline="0" dirty="0" err="1"/>
              <a:t>Figur</a:t>
            </a:r>
            <a:r>
              <a:rPr lang="en-GB" sz="1200" b="1" u="sng" baseline="0" dirty="0"/>
              <a:t>, </a:t>
            </a:r>
            <a:r>
              <a:rPr lang="en-GB" sz="1200" b="1" u="sng" baseline="0" dirty="0" err="1"/>
              <a:t>Karriere</a:t>
            </a:r>
            <a:r>
              <a:rPr lang="en-GB" sz="1200" b="1" u="sng" baseline="0" dirty="0"/>
              <a:t>, </a:t>
            </a:r>
            <a:r>
              <a:rPr lang="en-GB" sz="1200" b="1" u="sng" baseline="0" dirty="0" err="1"/>
              <a:t>Freizeit</a:t>
            </a:r>
            <a:r>
              <a:rPr lang="en-GB" sz="1200" b="1" u="none" baseline="0" dirty="0"/>
              <a:t> (but </a:t>
            </a:r>
            <a:r>
              <a:rPr lang="en-GB" sz="1200" b="1" u="none" baseline="0" dirty="0" err="1"/>
              <a:t>Freizeit</a:t>
            </a:r>
            <a:r>
              <a:rPr lang="en-GB" sz="1200" b="1" u="none" baseline="0" dirty="0"/>
              <a:t> is a transparent compound so may be used in assessment)</a:t>
            </a: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baseline="0" dirty="0"/>
              <a:t>Note: This week does not contain new grammar features. We revisit present tense strong verbs in lesson 1 and plural nouns in lesson 2.  Teachers who want additional space in the SOW to consolidate other learning or complete different activities, might choose this week to do that, and/or might complete one or two of the activities in this week but not all. However, the vocabulary in this week (as you can see above) is almost all relevant for the new GCSE, so whatever teachers do this week, it would make sense to revisit these words somehow.</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u="sng" baseline="0" dirty="0"/>
            </a:b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several SSC</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negation with </a:t>
            </a:r>
            <a:r>
              <a:rPr lang="en-GB" sz="1200" b="0" i="1" dirty="0" err="1"/>
              <a:t>kein</a:t>
            </a:r>
            <a:r>
              <a:rPr lang="en-GB" sz="1200" b="0" dirty="0"/>
              <a:t> and </a:t>
            </a:r>
            <a:r>
              <a:rPr lang="en-GB" sz="1200" b="0" i="1" dirty="0" err="1"/>
              <a:t>nicht</a:t>
            </a: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br>
              <a:rPr lang="en-GB" sz="1200" b="1"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Present: </a:t>
            </a:r>
            <a:r>
              <a:rPr lang="de-DE" sz="1200" b="0" i="0" u="none" strike="noStrike" kern="1200" cap="none" noProof="0" dirty="0">
                <a:solidFill>
                  <a:schemeClr val="tx1"/>
                </a:solidFill>
                <a:effectLst/>
                <a:latin typeface="+mn-lt"/>
                <a:ea typeface="Calibri"/>
                <a:cs typeface="Calibri"/>
                <a:sym typeface="Calibri"/>
              </a:rPr>
              <a:t>bezahlen</a:t>
            </a:r>
            <a:r>
              <a:rPr lang="de-DE" sz="1200" b="1" i="0" u="none" strike="noStrike" kern="1200" cap="none" noProof="0" dirty="0">
                <a:solidFill>
                  <a:schemeClr val="tx1"/>
                </a:solidFill>
                <a:effectLst/>
                <a:latin typeface="+mn-lt"/>
                <a:ea typeface="Calibri"/>
                <a:cs typeface="Calibri"/>
                <a:sym typeface="Calibri"/>
              </a:rPr>
              <a:t> </a:t>
            </a:r>
            <a:r>
              <a:rPr lang="de-DE" sz="1200" b="0" i="0" u="none" strike="noStrike" kern="1200" cap="none" noProof="0" dirty="0">
                <a:solidFill>
                  <a:schemeClr val="tx1"/>
                </a:solidFill>
                <a:effectLst/>
                <a:latin typeface="+mn-lt"/>
                <a:ea typeface="Calibri"/>
                <a:cs typeface="Calibri"/>
                <a:sym typeface="Calibri"/>
              </a:rPr>
              <a:t>[793] Fahrzeug [1721] Figur [1285] Himmel [889] Küste [2628] Sonne [865] Staat [337] böse [1229] bunt [1818] hoch [118] offiziell [1287] schwarz [474] hinten [1179] vorne [785]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Revisit: </a:t>
            </a:r>
            <a:r>
              <a:rPr lang="de-DE" b="1" i="0" dirty="0"/>
              <a:t> </a:t>
            </a:r>
            <a:r>
              <a:rPr lang="de-DE" b="0" i="0" dirty="0"/>
              <a:t> bauen [667] studieren [600] Ausbildung [1174] Freizeit [2594] Karriere [1813] Traum [992] relativ [571] wenn [42] aus</a:t>
            </a:r>
            <a:r>
              <a:rPr lang="de-DE" b="0" i="0" baseline="30000" dirty="0"/>
              <a:t>2</a:t>
            </a:r>
            <a:r>
              <a:rPr lang="de-DE" b="0" i="0" dirty="0"/>
              <a:t> [37] pro [412] tausend [1177]</a:t>
            </a:r>
            <a:br>
              <a:rPr lang="de-DE" b="0" i="0" dirty="0"/>
            </a:br>
            <a:r>
              <a:rPr lang="en-GB" b="1" i="0" dirty="0"/>
              <a:t>Revisit: </a:t>
            </a:r>
            <a:r>
              <a:rPr lang="de-DE" b="0" i="0" dirty="0"/>
              <a:t>planen [579] werden [8] wirst [8] wird [8] Ausflug [4014] Boot [2109] Essen</a:t>
            </a:r>
            <a:r>
              <a:rPr lang="de-DE" b="0" i="0" baseline="30000" dirty="0"/>
              <a:t>2 </a:t>
            </a:r>
            <a:r>
              <a:rPr lang="de-DE" b="0" i="0" dirty="0"/>
              <a:t>[323] Eintritt [4102] Karte</a:t>
            </a:r>
            <a:r>
              <a:rPr lang="de-DE" b="0" i="0" baseline="30000" dirty="0"/>
              <a:t>2</a:t>
            </a:r>
            <a:r>
              <a:rPr lang="de-DE" b="0" i="0" dirty="0"/>
              <a:t> [1191] Kurs [1549] Preis</a:t>
            </a:r>
            <a:r>
              <a:rPr lang="de-DE" b="0" i="0" baseline="30000" dirty="0"/>
              <a:t>2</a:t>
            </a:r>
            <a:r>
              <a:rPr lang="de-DE" b="0" i="0" dirty="0"/>
              <a:t> [334] bald [503] vielleicht [145]</a:t>
            </a:r>
          </a:p>
          <a:p>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951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331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764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80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682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678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445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Consider omitting this for lower proficiency classes and spending longer on the previous activity.</a:t>
            </a:r>
          </a:p>
          <a:p>
            <a:r>
              <a:rPr lang="en-GB" b="1" dirty="0"/>
              <a:t>Timing: 8 minutes (two slides)</a:t>
            </a:r>
            <a:br>
              <a:rPr lang="en-GB" dirty="0"/>
            </a:br>
            <a:br>
              <a:rPr lang="en-GB" b="1" dirty="0"/>
            </a:br>
            <a:r>
              <a:rPr lang="en-GB" b="1" dirty="0"/>
              <a:t>Aim: </a:t>
            </a:r>
            <a:r>
              <a:rPr lang="en-GB" b="0" dirty="0"/>
              <a:t>to practise oral production of </a:t>
            </a:r>
            <a:r>
              <a:rPr lang="en-GB" b="0" dirty="0" err="1"/>
              <a:t>kein</a:t>
            </a:r>
            <a:r>
              <a:rPr lang="en-GB" b="0" dirty="0"/>
              <a:t> in R2 in a 3-way interpreting role play task.</a:t>
            </a:r>
            <a:br>
              <a:rPr lang="en-GB" dirty="0"/>
            </a:br>
            <a:br>
              <a:rPr lang="en-GB" dirty="0"/>
            </a:br>
            <a:r>
              <a:rPr lang="en-GB" b="0" dirty="0"/>
              <a:t>Ensure that students understand how it works, as this is the first time they have done an interpreting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Students take turns playing the three different roles. T</a:t>
            </a:r>
            <a:r>
              <a:rPr lang="en-GB" sz="1200" kern="1200" dirty="0">
                <a:solidFill>
                  <a:schemeClr val="tx1"/>
                </a:solidFill>
                <a:effectLst/>
                <a:latin typeface="+mn-lt"/>
                <a:ea typeface="+mn-ea"/>
                <a:cs typeface="+mn-cs"/>
              </a:rPr>
              <a:t>he student doing the tourist role can also be assigned the role of listening out for the accuracy of the article use and prompting as necessary.</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r>
              <a:rPr lang="en-GB" b="0" dirty="0"/>
              <a:t>1. Divide students up into groups of three. Talk students through the scenario and the three roles of police officer, interpreter, and tourist.</a:t>
            </a:r>
          </a:p>
          <a:p>
            <a:r>
              <a:rPr lang="en-GB" b="0" dirty="0"/>
              <a:t>2. Click to bring up the example of each role in turn, followed by the arrow pointing to the text person talking. </a:t>
            </a:r>
          </a:p>
          <a:p>
            <a:r>
              <a:rPr lang="en-GB" dirty="0"/>
              <a:t>3. Practise the example through once in preparation for the role play on the next slide.</a:t>
            </a:r>
            <a:br>
              <a:rPr lang="en-GB" dirty="0"/>
            </a:br>
            <a:r>
              <a:rPr lang="en-GB" b="1" dirty="0"/>
              <a:t>Note</a:t>
            </a:r>
            <a:r>
              <a:rPr lang="en-GB" dirty="0"/>
              <a:t>: it is important to avoid using </a:t>
            </a:r>
            <a:r>
              <a:rPr lang="en-GB" i="1" dirty="0" err="1"/>
              <a:t>Ja</a:t>
            </a:r>
            <a:r>
              <a:rPr lang="en-GB" i="1" dirty="0"/>
              <a:t>/</a:t>
            </a:r>
            <a:r>
              <a:rPr lang="en-GB" i="1" dirty="0" err="1"/>
              <a:t>Nein</a:t>
            </a:r>
            <a:r>
              <a:rPr lang="en-GB" i="1" dirty="0"/>
              <a:t> </a:t>
            </a:r>
            <a:r>
              <a:rPr lang="en-GB" dirty="0"/>
              <a:t>in the answers to focus attention only on the </a:t>
            </a:r>
            <a:r>
              <a:rPr lang="en-GB" i="1" dirty="0" err="1"/>
              <a:t>kein</a:t>
            </a:r>
            <a:r>
              <a:rPr lang="en-GB" i="1" dirty="0"/>
              <a:t>/</a:t>
            </a:r>
            <a:r>
              <a:rPr lang="en-GB" i="1" dirty="0" err="1"/>
              <a:t>ein</a:t>
            </a:r>
            <a:r>
              <a:rPr lang="en-GB" dirty="0"/>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US" sz="1200" b="0" dirty="0" err="1">
                <a:solidFill>
                  <a:schemeClr val="accent5">
                    <a:lumMod val="50000"/>
                  </a:schemeClr>
                </a:solidFill>
              </a:rPr>
              <a:t>Übersetzer</a:t>
            </a:r>
            <a:r>
              <a:rPr lang="en-US" sz="1200" b="0" dirty="0">
                <a:solidFill>
                  <a:schemeClr val="accent5">
                    <a:lumMod val="50000"/>
                  </a:schemeClr>
                </a:solidFill>
              </a:rPr>
              <a:t> [2902]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710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practise focusing on </a:t>
            </a:r>
            <a:r>
              <a:rPr lang="en-GB" b="1" i="1" dirty="0" err="1"/>
              <a:t>kein</a:t>
            </a:r>
            <a:r>
              <a:rPr lang="en-GB" b="0" dirty="0"/>
              <a:t> in R2 (accusative).</a:t>
            </a:r>
            <a:br>
              <a:rPr lang="en-GB" dirty="0"/>
            </a:br>
            <a:br>
              <a:rPr lang="en-GB" dirty="0"/>
            </a:br>
            <a:r>
              <a:rPr lang="en-GB" b="1" dirty="0"/>
              <a:t>Procedure:</a:t>
            </a:r>
            <a:br>
              <a:rPr lang="en-GB" dirty="0"/>
            </a:br>
            <a:r>
              <a:rPr lang="en-GB" dirty="0"/>
              <a:t>1. In groups of three, students take turns playing one of the three roles each. </a:t>
            </a:r>
          </a:p>
          <a:p>
            <a:r>
              <a:rPr lang="en-GB" dirty="0"/>
              <a:t>2. If necessary, go over the vocabulary with the class. Click to bring up the vocab in order 1-8. </a:t>
            </a:r>
            <a:br>
              <a:rPr lang="en-GB" dirty="0"/>
            </a:br>
            <a:r>
              <a:rPr lang="en-GB" dirty="0"/>
              <a:t>3. The </a:t>
            </a:r>
            <a:r>
              <a:rPr lang="en-GB" sz="1200" i="1" dirty="0" err="1">
                <a:solidFill>
                  <a:srgbClr val="115076"/>
                </a:solidFill>
              </a:rPr>
              <a:t>Polizist</a:t>
            </a:r>
            <a:r>
              <a:rPr lang="en-GB" sz="1200" i="1" dirty="0">
                <a:solidFill>
                  <a:srgbClr val="115076"/>
                </a:solidFill>
              </a:rPr>
              <a:t>(in)</a:t>
            </a:r>
            <a:r>
              <a:rPr lang="en-GB" dirty="0"/>
              <a:t> makes a note, in English, of 3 items to ask about and turns away from the board.</a:t>
            </a:r>
            <a:br>
              <a:rPr lang="en-GB" dirty="0"/>
            </a:br>
            <a:r>
              <a:rPr lang="en-GB" dirty="0"/>
              <a:t>4. For weaker classes, leave the words on show. For more advanced classes, click again to remove the words (in order 1-8).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The </a:t>
            </a:r>
            <a:r>
              <a:rPr lang="en-GB" sz="1200" i="1" dirty="0">
                <a:solidFill>
                  <a:srgbClr val="DAA520"/>
                </a:solidFill>
                <a:latin typeface="Century Gothic" panose="020F0302020204030204"/>
              </a:rPr>
              <a:t>Tourist(in)</a:t>
            </a:r>
            <a:r>
              <a:rPr lang="en-GB" dirty="0"/>
              <a:t> chooses how to answer. The </a:t>
            </a:r>
            <a:r>
              <a:rPr kumimoji="0" lang="en-GB" sz="1200" i="1" u="none" strike="noStrike" kern="1200" cap="none" spc="0" normalizeH="0" baseline="0" noProof="0" dirty="0" err="1">
                <a:ln>
                  <a:noFill/>
                </a:ln>
                <a:solidFill>
                  <a:srgbClr val="C00000"/>
                </a:solidFill>
                <a:effectLst/>
                <a:uLnTx/>
                <a:uFillTx/>
                <a:latin typeface="Century Gothic" panose="020F0302020204030204"/>
                <a:ea typeface="+mn-ea"/>
                <a:cs typeface="+mn-cs"/>
              </a:rPr>
              <a:t>Übersetzer</a:t>
            </a:r>
            <a:r>
              <a:rPr kumimoji="0" lang="en-GB" sz="1200" i="1" u="none" strike="noStrike" kern="1200" cap="none" spc="0" normalizeH="0" baseline="0" noProof="0" dirty="0">
                <a:ln>
                  <a:noFill/>
                </a:ln>
                <a:solidFill>
                  <a:srgbClr val="C00000"/>
                </a:solidFill>
                <a:effectLst/>
                <a:uLnTx/>
                <a:uFillTx/>
                <a:latin typeface="Century Gothic" panose="020F0302020204030204"/>
                <a:ea typeface="+mn-ea"/>
                <a:cs typeface="+mn-cs"/>
              </a:rPr>
              <a:t>(in) </a:t>
            </a:r>
            <a:r>
              <a:rPr lang="en-GB" dirty="0"/>
              <a:t>must listen carefully to convey the negative/affirmative information.</a:t>
            </a:r>
            <a:br>
              <a:rPr lang="en-GB" dirty="0"/>
            </a:br>
            <a:r>
              <a:rPr lang="en-GB" dirty="0"/>
              <a:t>6. Then </a:t>
            </a:r>
            <a:r>
              <a:rPr lang="en-GB" i="0" dirty="0"/>
              <a:t>the </a:t>
            </a:r>
            <a:r>
              <a:rPr kumimoji="0" lang="en-GB" sz="1200" i="0" u="none" strike="noStrike" kern="1200" cap="none" spc="0" normalizeH="0" baseline="0" noProof="0" dirty="0" err="1">
                <a:ln>
                  <a:noFill/>
                </a:ln>
                <a:solidFill>
                  <a:srgbClr val="C00000"/>
                </a:solidFill>
                <a:effectLst/>
                <a:uLnTx/>
                <a:uFillTx/>
                <a:latin typeface="Century Gothic" panose="020F0302020204030204"/>
                <a:ea typeface="+mn-ea"/>
                <a:cs typeface="+mn-cs"/>
              </a:rPr>
              <a:t>Übersetzer</a:t>
            </a:r>
            <a:r>
              <a:rPr kumimoji="0" lang="en-GB" sz="1200" i="0" u="none" strike="noStrike" kern="1200" cap="none" spc="0" normalizeH="0" baseline="0" noProof="0" dirty="0">
                <a:ln>
                  <a:noFill/>
                </a:ln>
                <a:solidFill>
                  <a:srgbClr val="C00000"/>
                </a:solidFill>
                <a:effectLst/>
                <a:uLnTx/>
                <a:uFillTx/>
                <a:latin typeface="Century Gothic" panose="020F0302020204030204"/>
                <a:ea typeface="+mn-ea"/>
                <a:cs typeface="+mn-cs"/>
              </a:rPr>
              <a:t>(in) becomes the </a:t>
            </a:r>
            <a:r>
              <a:rPr lang="en-GB" sz="1200" i="0" dirty="0" err="1">
                <a:solidFill>
                  <a:srgbClr val="115076"/>
                </a:solidFill>
              </a:rPr>
              <a:t>Polizist</a:t>
            </a:r>
            <a:r>
              <a:rPr lang="en-GB" sz="1200" i="0" dirty="0">
                <a:solidFill>
                  <a:srgbClr val="115076"/>
                </a:solidFill>
              </a:rPr>
              <a:t>(in), the </a:t>
            </a:r>
            <a:r>
              <a:rPr lang="en-GB" sz="1200" i="0" dirty="0" err="1">
                <a:solidFill>
                  <a:srgbClr val="115076"/>
                </a:solidFill>
              </a:rPr>
              <a:t>Polizist</a:t>
            </a:r>
            <a:r>
              <a:rPr lang="en-GB" sz="1200" i="0" dirty="0">
                <a:solidFill>
                  <a:srgbClr val="115076"/>
                </a:solidFill>
              </a:rPr>
              <a:t>(in) the Tourist(in), and the Tourist(in) the </a:t>
            </a:r>
            <a:r>
              <a:rPr kumimoji="0" lang="en-GB" sz="1200" i="0" u="none" strike="noStrike" kern="1200" cap="none" spc="0" normalizeH="0" baseline="0" noProof="0" dirty="0" err="1">
                <a:ln>
                  <a:noFill/>
                </a:ln>
                <a:solidFill>
                  <a:srgbClr val="C00000"/>
                </a:solidFill>
                <a:effectLst/>
                <a:uLnTx/>
                <a:uFillTx/>
                <a:latin typeface="Century Gothic" panose="020F0302020204030204"/>
                <a:ea typeface="+mn-ea"/>
                <a:cs typeface="+mn-cs"/>
              </a:rPr>
              <a:t>Übersetzer</a:t>
            </a:r>
            <a:r>
              <a:rPr kumimoji="0" lang="en-GB" sz="1200" i="0" u="none" strike="noStrike" kern="1200" cap="none" spc="0" normalizeH="0" baseline="0" noProof="0" dirty="0">
                <a:ln>
                  <a:noFill/>
                </a:ln>
                <a:solidFill>
                  <a:srgbClr val="C00000"/>
                </a:solidFill>
                <a:effectLst/>
                <a:uLnTx/>
                <a:uFillTx/>
                <a:latin typeface="Century Gothic" panose="020F0302020204030204"/>
                <a:ea typeface="+mn-ea"/>
                <a:cs typeface="+mn-cs"/>
              </a:rPr>
              <a:t>(in) for three more places. The final swap is for the last two places.</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Vocabulary:</a:t>
            </a:r>
          </a:p>
          <a:p>
            <a:pPr marL="228600" indent="-228600">
              <a:buAutoNum type="arabicPeriod"/>
            </a:pPr>
            <a:r>
              <a:rPr lang="en-GB" dirty="0"/>
              <a:t>das Museum</a:t>
            </a:r>
          </a:p>
          <a:p>
            <a:pPr marL="228600" indent="-228600">
              <a:buAutoNum type="arabicPeriod"/>
            </a:pPr>
            <a:r>
              <a:rPr lang="en-GB" dirty="0"/>
              <a:t>der </a:t>
            </a:r>
            <a:r>
              <a:rPr lang="en-GB" dirty="0" err="1"/>
              <a:t>Bahnhof</a:t>
            </a:r>
            <a:endParaRPr lang="en-GB" dirty="0"/>
          </a:p>
          <a:p>
            <a:pPr marL="228600" indent="-228600">
              <a:buAutoNum type="arabicPeriod"/>
            </a:pPr>
            <a:r>
              <a:rPr lang="en-GB" dirty="0"/>
              <a:t>die Bank</a:t>
            </a:r>
          </a:p>
          <a:p>
            <a:pPr marL="228600" indent="-228600">
              <a:buAutoNum type="arabicPeriod"/>
            </a:pPr>
            <a:r>
              <a:rPr lang="en-GB" dirty="0"/>
              <a:t>das Kino</a:t>
            </a:r>
          </a:p>
          <a:p>
            <a:pPr marL="228600" indent="-228600">
              <a:buAutoNum type="arabicPeriod"/>
            </a:pPr>
            <a:r>
              <a:rPr lang="en-GB" dirty="0"/>
              <a:t>das </a:t>
            </a:r>
            <a:r>
              <a:rPr lang="en-GB" dirty="0" err="1"/>
              <a:t>Schwimmbad</a:t>
            </a:r>
            <a:endParaRPr lang="en-GB" dirty="0"/>
          </a:p>
          <a:p>
            <a:pPr marL="228600" indent="-228600">
              <a:buAutoNum type="arabicPeriod"/>
            </a:pPr>
            <a:r>
              <a:rPr lang="en-GB" dirty="0"/>
              <a:t>der Park</a:t>
            </a:r>
          </a:p>
          <a:p>
            <a:pPr marL="228600" indent="-228600">
              <a:buAutoNum type="arabicPeriod"/>
            </a:pPr>
            <a:r>
              <a:rPr lang="en-GB" dirty="0"/>
              <a:t>der </a:t>
            </a:r>
            <a:r>
              <a:rPr lang="en-GB" dirty="0" err="1"/>
              <a:t>Markt</a:t>
            </a:r>
            <a:endParaRPr lang="en-GB" dirty="0"/>
          </a:p>
          <a:p>
            <a:pPr marL="228600" indent="-228600">
              <a:buAutoNum type="arabicPeriod"/>
            </a:pPr>
            <a:r>
              <a:rPr lang="en-GB" dirty="0"/>
              <a:t>die </a:t>
            </a:r>
            <a:r>
              <a:rPr lang="en-GB" dirty="0" err="1"/>
              <a:t>Moschee</a:t>
            </a: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00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There are two </a:t>
            </a:r>
            <a:r>
              <a:rPr lang="en-GB" b="1" u="sng" dirty="0"/>
              <a:t>alternative</a:t>
            </a:r>
            <a:r>
              <a:rPr lang="en-GB" b="1" dirty="0"/>
              <a:t> vocabulary tasks. This one practises knowledge receptively; the next slide’s activity requires written production.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br>
              <a:rPr lang="en-GB" dirty="0"/>
            </a:br>
            <a:br>
              <a:rPr lang="en-GB" b="1" dirty="0"/>
            </a:br>
            <a:r>
              <a:rPr lang="en-GB" b="1" dirty="0"/>
              <a:t>Aim: </a:t>
            </a:r>
            <a:r>
              <a:rPr lang="en-GB" b="0" dirty="0"/>
              <a:t>to practise written comprehension and pronunciation of the new vocabulary set.</a:t>
            </a:r>
            <a:br>
              <a:rPr lang="en-GB" b="0" dirty="0"/>
            </a:br>
            <a:br>
              <a:rPr lang="en-GB" dirty="0"/>
            </a:br>
            <a:r>
              <a:rPr lang="en-GB" b="1" dirty="0"/>
              <a:t>Procedure:</a:t>
            </a:r>
            <a:br>
              <a:rPr lang="en-GB" dirty="0"/>
            </a:br>
            <a:r>
              <a:rPr lang="en-GB" dirty="0"/>
              <a:t>1.</a:t>
            </a:r>
            <a:r>
              <a:rPr lang="en-US" b="0" dirty="0"/>
              <a:t> Click to make an English word appear in the middle. </a:t>
            </a:r>
            <a:br>
              <a:rPr lang="en-US" b="0" dirty="0"/>
            </a:br>
            <a:r>
              <a:rPr lang="en-US" b="0" dirty="0"/>
              <a:t>2. Students call out the German meaning. NB: for nouns they need also to produce the definite article (der, die, das).</a:t>
            </a:r>
            <a:br>
              <a:rPr lang="en-US" b="0" dirty="0"/>
            </a:br>
            <a:r>
              <a:rPr lang="en-US" b="0" dirty="0"/>
              <a:t>3. Click again to confirm the answer. </a:t>
            </a:r>
            <a:br>
              <a:rPr lang="en-US" b="0" dirty="0"/>
            </a:br>
            <a:br>
              <a:rPr lang="en-US" b="0" dirty="0"/>
            </a:br>
            <a:r>
              <a:rPr lang="en-US" b="1" i="1" baseline="0" dirty="0"/>
              <a:t>Note</a:t>
            </a:r>
            <a:r>
              <a:rPr lang="en-US" b="0" baseline="0" dirty="0"/>
              <a:t>: it may be helpful to give students 30 seconds to look through the list of German words before starting the exercise.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176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This activity can be used as the </a:t>
            </a:r>
            <a:r>
              <a:rPr lang="en-GB" b="1" dirty="0" err="1"/>
              <a:t>Auftakt</a:t>
            </a:r>
            <a:r>
              <a:rPr lang="en-GB" b="1" dirty="0"/>
              <a:t> task for this lesson. Don’t spend too much time on it.  It’s an activity for students to do as they arrive, before the register.  </a:t>
            </a:r>
            <a:br>
              <a:rPr lang="en-GB" b="1" dirty="0"/>
            </a:br>
            <a:endParaRPr lang="en-GB" b="1" dirty="0"/>
          </a:p>
          <a:p>
            <a:r>
              <a:rPr lang="en-GB" b="1" dirty="0"/>
              <a:t>Aim: </a:t>
            </a:r>
            <a:r>
              <a:rPr lang="en-GB" b="0" dirty="0"/>
              <a:t>to practise written production of some of this week’s revisited vocabulary from written cues in the form of either nouns or verbs from the same word family.</a:t>
            </a:r>
            <a:br>
              <a:rPr lang="en-GB" b="0" dirty="0"/>
            </a:br>
            <a:br>
              <a:rPr lang="en-GB" b="0" dirty="0"/>
            </a:br>
            <a:r>
              <a:rPr lang="en-GB" b="1" dirty="0"/>
              <a:t>Procedure:</a:t>
            </a:r>
            <a:br>
              <a:rPr lang="en-GB" dirty="0"/>
            </a:br>
            <a:r>
              <a:rPr lang="en-GB" dirty="0"/>
              <a:t>1. Students write the corresponding noun or verb.</a:t>
            </a:r>
            <a:br>
              <a:rPr lang="en-GB" dirty="0"/>
            </a:br>
            <a:r>
              <a:rPr lang="en-GB" dirty="0"/>
              <a:t>2. Click to check answers.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975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4 minutes</a:t>
            </a:r>
          </a:p>
          <a:p>
            <a:endParaRPr lang="en-GB" b="1" baseline="0" dirty="0"/>
          </a:p>
          <a:p>
            <a:pPr marL="0"/>
            <a:r>
              <a:rPr lang="en-GB" b="1" baseline="0" dirty="0"/>
              <a:t>Aim: </a:t>
            </a:r>
            <a:r>
              <a:rPr lang="en-GB" b="0" baseline="0" dirty="0"/>
              <a:t>to revise in productive mode (written modality) 12 items of vocabulary, within a limited time frame.</a:t>
            </a:r>
            <a:br>
              <a:rPr lang="en-GB" b="0" baseline="0" dirty="0"/>
            </a:br>
            <a:endParaRPr lang="en-GB" b="0" baseline="0" dirty="0"/>
          </a:p>
          <a:p>
            <a:r>
              <a:rPr lang="en-GB" b="1" baseline="0" dirty="0"/>
              <a:t>Procedure:</a:t>
            </a:r>
          </a:p>
          <a:p>
            <a:r>
              <a:rPr lang="en-GB" baseline="0" dirty="0"/>
              <a:t>1. Write A-N in books.</a:t>
            </a:r>
          </a:p>
          <a:p>
            <a:r>
              <a:rPr lang="en-GB" baseline="0" dirty="0"/>
              <a:t>2. Click / press enter to flash a picture. It will disappear after 3 seconds. Note that the pictures do not appear in alphabetical order to increase the challenge.</a:t>
            </a:r>
          </a:p>
          <a:p>
            <a:r>
              <a:rPr lang="en-GB" baseline="0" dirty="0"/>
              <a:t>3. Write down the German word before the picture has faded away.</a:t>
            </a:r>
            <a:br>
              <a:rPr lang="en-GB" baseline="0" dirty="0"/>
            </a:br>
            <a:r>
              <a:rPr lang="en-GB" baseline="0" dirty="0"/>
              <a:t>4. Ensure that gender/definite articles are known for any words that are nouns.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ANSWERS</a:t>
            </a:r>
          </a:p>
          <a:p>
            <a:pPr marL="0" indent="0">
              <a:buNone/>
            </a:pPr>
            <a:r>
              <a:rPr lang="en-GB" baseline="0" dirty="0"/>
              <a:t>A. die </a:t>
            </a:r>
            <a:r>
              <a:rPr lang="en-GB" baseline="0" dirty="0" err="1"/>
              <a:t>Küste</a:t>
            </a:r>
            <a:endParaRPr lang="en-GB" baseline="0" dirty="0"/>
          </a:p>
          <a:p>
            <a:pPr marL="0" indent="0">
              <a:buNone/>
            </a:pPr>
            <a:r>
              <a:rPr lang="en-GB" baseline="0" dirty="0"/>
              <a:t>B. schwarz</a:t>
            </a:r>
          </a:p>
          <a:p>
            <a:r>
              <a:rPr lang="en-GB" baseline="0" dirty="0"/>
              <a:t>C. das </a:t>
            </a:r>
            <a:r>
              <a:rPr lang="en-GB" baseline="0" dirty="0" err="1"/>
              <a:t>Fahrzeug</a:t>
            </a:r>
            <a:endParaRPr lang="en-GB" baseline="0" dirty="0"/>
          </a:p>
          <a:p>
            <a:r>
              <a:rPr lang="en-GB" baseline="0" dirty="0"/>
              <a:t>D. </a:t>
            </a:r>
            <a:r>
              <a:rPr lang="en-GB" baseline="0" dirty="0" err="1"/>
              <a:t>böse</a:t>
            </a:r>
            <a:endParaRPr lang="en-GB" baseline="0" dirty="0"/>
          </a:p>
          <a:p>
            <a:r>
              <a:rPr lang="en-GB" baseline="0" dirty="0"/>
              <a:t>E. </a:t>
            </a:r>
            <a:r>
              <a:rPr lang="en-GB" baseline="0" dirty="0" err="1"/>
              <a:t>vorne</a:t>
            </a:r>
            <a:endParaRPr lang="en-GB" baseline="0" dirty="0"/>
          </a:p>
          <a:p>
            <a:r>
              <a:rPr lang="en-GB" baseline="0" dirty="0"/>
              <a:t>F. </a:t>
            </a:r>
            <a:r>
              <a:rPr lang="en-GB" baseline="0" dirty="0" err="1"/>
              <a:t>offiziell</a:t>
            </a:r>
            <a:endParaRPr lang="en-GB" baseline="0" dirty="0"/>
          </a:p>
          <a:p>
            <a:r>
              <a:rPr lang="en-GB" baseline="0" dirty="0"/>
              <a:t>G. </a:t>
            </a:r>
            <a:r>
              <a:rPr lang="en-GB" baseline="0" dirty="0" err="1"/>
              <a:t>bezahlen</a:t>
            </a:r>
            <a:endParaRPr lang="en-GB" baseline="0" dirty="0"/>
          </a:p>
          <a:p>
            <a:r>
              <a:rPr lang="en-GB" baseline="0" dirty="0"/>
              <a:t>H. der </a:t>
            </a:r>
            <a:r>
              <a:rPr lang="en-GB" baseline="0" dirty="0" err="1"/>
              <a:t>Staat</a:t>
            </a:r>
            <a:endParaRPr lang="en-GB" baseline="0" dirty="0"/>
          </a:p>
          <a:p>
            <a:r>
              <a:rPr lang="en-GB" baseline="0" dirty="0"/>
              <a:t>I. der Himmel</a:t>
            </a:r>
          </a:p>
          <a:p>
            <a:r>
              <a:rPr lang="en-GB" baseline="0" dirty="0"/>
              <a:t>J. </a:t>
            </a:r>
            <a:r>
              <a:rPr lang="en-GB" baseline="0" dirty="0" err="1"/>
              <a:t>hinten</a:t>
            </a:r>
            <a:endParaRPr lang="en-GB" baseline="0" dirty="0"/>
          </a:p>
          <a:p>
            <a:r>
              <a:rPr lang="en-GB" baseline="0" dirty="0"/>
              <a:t>K. die </a:t>
            </a:r>
            <a:r>
              <a:rPr lang="en-GB" baseline="0" dirty="0" err="1"/>
              <a:t>Sonne</a:t>
            </a:r>
            <a:endParaRPr lang="en-GB" baseline="0" dirty="0"/>
          </a:p>
          <a:p>
            <a:r>
              <a:rPr lang="en-GB" baseline="0" dirty="0"/>
              <a:t>L. bunt</a:t>
            </a:r>
          </a:p>
          <a:p>
            <a:r>
              <a:rPr lang="en-GB" baseline="0" dirty="0"/>
              <a:t>M. die </a:t>
            </a:r>
            <a:r>
              <a:rPr lang="en-GB" baseline="0" dirty="0" err="1"/>
              <a:t>Figur</a:t>
            </a:r>
            <a:endParaRPr lang="en-GB" baseline="0" dirty="0"/>
          </a:p>
          <a:p>
            <a:r>
              <a:rPr lang="en-GB" baseline="0" dirty="0"/>
              <a:t>N. </a:t>
            </a:r>
            <a:r>
              <a:rPr lang="en-GB" baseline="0" dirty="0" err="1"/>
              <a:t>hoch</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170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A. die </a:t>
            </a:r>
            <a:r>
              <a:rPr lang="en-GB" baseline="0" dirty="0" err="1"/>
              <a:t>Küste</a:t>
            </a:r>
            <a:endParaRPr lang="en-GB" baseline="0" dirty="0"/>
          </a:p>
          <a:p>
            <a:pPr marL="0" indent="0">
              <a:buNone/>
            </a:pPr>
            <a:r>
              <a:rPr lang="en-GB" baseline="0" dirty="0"/>
              <a:t>B. schwarz</a:t>
            </a:r>
          </a:p>
          <a:p>
            <a:r>
              <a:rPr lang="en-GB" baseline="0" dirty="0"/>
              <a:t>C. das </a:t>
            </a:r>
            <a:r>
              <a:rPr lang="en-GB" baseline="0" dirty="0" err="1"/>
              <a:t>Fahrzeug</a:t>
            </a:r>
            <a:endParaRPr lang="en-GB" baseline="0" dirty="0"/>
          </a:p>
          <a:p>
            <a:r>
              <a:rPr lang="en-GB" baseline="0" dirty="0"/>
              <a:t>D. </a:t>
            </a:r>
            <a:r>
              <a:rPr lang="en-GB" baseline="0" dirty="0" err="1"/>
              <a:t>böse</a:t>
            </a:r>
            <a:endParaRPr lang="en-GB" baseline="0" dirty="0"/>
          </a:p>
          <a:p>
            <a:r>
              <a:rPr lang="en-GB" baseline="0" dirty="0"/>
              <a:t>E. </a:t>
            </a:r>
            <a:r>
              <a:rPr lang="en-GB" baseline="0" dirty="0" err="1"/>
              <a:t>vorne</a:t>
            </a:r>
            <a:endParaRPr lang="en-GB" baseline="0" dirty="0"/>
          </a:p>
          <a:p>
            <a:r>
              <a:rPr lang="en-GB" baseline="0" dirty="0"/>
              <a:t>F. </a:t>
            </a:r>
            <a:r>
              <a:rPr lang="en-GB" baseline="0" dirty="0" err="1"/>
              <a:t>offiziell</a:t>
            </a:r>
            <a:endParaRPr lang="en-GB" baseline="0" dirty="0"/>
          </a:p>
          <a:p>
            <a:r>
              <a:rPr lang="en-GB" baseline="0" dirty="0"/>
              <a:t>G. </a:t>
            </a:r>
            <a:r>
              <a:rPr lang="en-GB" baseline="0" dirty="0" err="1"/>
              <a:t>bezahlen</a:t>
            </a:r>
            <a:endParaRPr lang="en-GB" baseline="0" dirty="0"/>
          </a:p>
          <a:p>
            <a:r>
              <a:rPr lang="en-GB" baseline="0" dirty="0"/>
              <a:t>H. der </a:t>
            </a:r>
            <a:r>
              <a:rPr lang="en-GB" baseline="0" dirty="0" err="1"/>
              <a:t>Staat</a:t>
            </a:r>
            <a:endParaRPr lang="en-GB" baseline="0" dirty="0"/>
          </a:p>
          <a:p>
            <a:r>
              <a:rPr lang="en-GB" baseline="0" dirty="0"/>
              <a:t>I. der Himmel</a:t>
            </a:r>
          </a:p>
          <a:p>
            <a:r>
              <a:rPr lang="en-GB" baseline="0" dirty="0"/>
              <a:t>J. </a:t>
            </a:r>
            <a:r>
              <a:rPr lang="en-GB" baseline="0" dirty="0" err="1"/>
              <a:t>hinten</a:t>
            </a:r>
            <a:endParaRPr lang="en-GB" baseline="0" dirty="0"/>
          </a:p>
          <a:p>
            <a:r>
              <a:rPr lang="en-GB" baseline="0" dirty="0"/>
              <a:t>K. die </a:t>
            </a:r>
            <a:r>
              <a:rPr lang="en-GB" baseline="0" dirty="0" err="1"/>
              <a:t>Sonne</a:t>
            </a:r>
            <a:endParaRPr lang="en-GB" baseline="0" dirty="0"/>
          </a:p>
          <a:p>
            <a:r>
              <a:rPr lang="en-GB" baseline="0" dirty="0"/>
              <a:t>L. bunt</a:t>
            </a:r>
          </a:p>
          <a:p>
            <a:r>
              <a:rPr lang="en-GB" baseline="0" dirty="0"/>
              <a:t>M. die </a:t>
            </a:r>
            <a:r>
              <a:rPr lang="en-GB" baseline="0" dirty="0" err="1"/>
              <a:t>Figur</a:t>
            </a:r>
            <a:endParaRPr lang="en-GB" baseline="0" dirty="0"/>
          </a:p>
          <a:p>
            <a:r>
              <a:rPr lang="en-GB" baseline="0" dirty="0"/>
              <a:t>N. </a:t>
            </a:r>
            <a:r>
              <a:rPr lang="en-GB" baseline="0" dirty="0" err="1"/>
              <a:t>hoch</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10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baseline="0" dirty="0"/>
              <a:t>i) AQA list does not have </a:t>
            </a:r>
            <a:r>
              <a:rPr lang="en-GB" sz="1200" b="1" u="sng" baseline="0" dirty="0" err="1"/>
              <a:t>Figur</a:t>
            </a:r>
            <a:r>
              <a:rPr lang="en-GB" sz="1200" b="1" u="sng" baseline="0" dirty="0"/>
              <a:t>, </a:t>
            </a:r>
            <a:r>
              <a:rPr lang="en-GB" sz="1200" b="1" u="sng" baseline="0" dirty="0" err="1"/>
              <a:t>offiziell</a:t>
            </a:r>
            <a:r>
              <a:rPr lang="en-GB" sz="1200" b="1" u="sng" baseline="0" dirty="0"/>
              <a:t>, </a:t>
            </a:r>
            <a:r>
              <a:rPr lang="en-GB" sz="1200" b="1" u="sng" baseline="0" dirty="0" err="1"/>
              <a:t>Staat</a:t>
            </a: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baseline="0" dirty="0"/>
              <a:t>ii) </a:t>
            </a:r>
            <a:r>
              <a:rPr lang="en-GB" sz="1200" b="1" baseline="0" dirty="0"/>
              <a:t>Edexcel list does not have </a:t>
            </a:r>
            <a:r>
              <a:rPr lang="en-GB" sz="1200" b="1" u="sng" baseline="0" dirty="0" err="1"/>
              <a:t>Eintritt</a:t>
            </a:r>
            <a:r>
              <a:rPr lang="en-GB" sz="1200" b="1" u="sng" baseline="0" dirty="0"/>
              <a:t>, </a:t>
            </a:r>
            <a:r>
              <a:rPr lang="en-GB" sz="1200" b="1" u="sng" baseline="0" dirty="0" err="1"/>
              <a:t>Figur</a:t>
            </a:r>
            <a:r>
              <a:rPr lang="en-GB" sz="1200" b="1" u="sng" baseline="0" dirty="0"/>
              <a:t>, </a:t>
            </a:r>
            <a:r>
              <a:rPr lang="en-GB" sz="1200" b="1" u="sng" baseline="0" dirty="0" err="1"/>
              <a:t>offiziell</a:t>
            </a:r>
            <a:r>
              <a:rPr lang="en-GB" sz="1200" b="1" u="sng" baseline="0" dirty="0"/>
              <a:t>, </a:t>
            </a:r>
            <a:r>
              <a:rPr lang="en-GB" sz="1200" b="1" u="sng" baseline="0" dirty="0" err="1"/>
              <a:t>relativ</a:t>
            </a:r>
            <a:r>
              <a:rPr lang="en-GB" sz="1200" b="1" u="sng" baseline="0" dirty="0"/>
              <a:t>, </a:t>
            </a:r>
            <a:r>
              <a:rPr lang="en-GB" sz="1200" b="1" u="sng" baseline="0" dirty="0" err="1"/>
              <a:t>Staat</a:t>
            </a: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baseline="0" dirty="0"/>
              <a:t>iii) </a:t>
            </a:r>
            <a:r>
              <a:rPr lang="en-GB" sz="1200" b="1" u="none" baseline="0" dirty="0" err="1"/>
              <a:t>Eduqas</a:t>
            </a:r>
            <a:r>
              <a:rPr lang="en-GB" sz="1200" b="1" u="none" baseline="0" dirty="0"/>
              <a:t> list does not have </a:t>
            </a:r>
            <a:r>
              <a:rPr lang="en-GB" sz="1200" b="1" u="sng" baseline="0" dirty="0" err="1"/>
              <a:t>Figur</a:t>
            </a:r>
            <a:r>
              <a:rPr lang="en-GB" sz="1200" b="1" u="sng" baseline="0" dirty="0"/>
              <a:t>, </a:t>
            </a:r>
            <a:r>
              <a:rPr lang="en-GB" sz="1200" b="1" u="sng" baseline="0" dirty="0" err="1"/>
              <a:t>Karriere</a:t>
            </a:r>
            <a:r>
              <a:rPr lang="en-GB" sz="1200" b="1" u="sng" baseline="0" dirty="0"/>
              <a:t>, </a:t>
            </a:r>
            <a:r>
              <a:rPr lang="en-GB" sz="1200" b="1" u="sng" baseline="0" dirty="0" err="1"/>
              <a:t>Freizeit</a:t>
            </a:r>
            <a:r>
              <a:rPr lang="en-GB" sz="1200" b="1" u="none" baseline="0" dirty="0"/>
              <a:t> (but </a:t>
            </a:r>
            <a:r>
              <a:rPr lang="en-GB" sz="1200" b="1" u="none" baseline="0" dirty="0" err="1"/>
              <a:t>Freizeit</a:t>
            </a:r>
            <a:r>
              <a:rPr lang="en-GB" sz="1200" b="1" u="none" baseline="0" dirty="0"/>
              <a:t> is a transparent compound so may be used in assessment)</a:t>
            </a: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baseline="0" dirty="0"/>
              <a:t>Note: This week does not contain new grammar features. We revisit present tense strong verbs in lesson 1 and plural nouns in lesson 2.  Teachers who want additional space in the SOW to consolidate other learning or complete different activities, might choose this week to do that, and/or might complete one or two of the activities in this week but not all. However, the vocabulary in this week (as you can see above) is almost all relevant for the new GCSE, so whatever teachers do this week, it would make sense to revisit these words somehow.</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u="sng" baseline="0" dirty="0"/>
            </a:b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several SSC</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adjective endings with indefinite articles</a:t>
            </a: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br>
              <a:rPr lang="en-GB" sz="1200" b="1"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Present: </a:t>
            </a:r>
            <a:r>
              <a:rPr lang="de-DE" sz="1200" b="0" i="0" u="none" strike="noStrike" kern="1200" cap="none" noProof="0" dirty="0">
                <a:solidFill>
                  <a:schemeClr val="tx1"/>
                </a:solidFill>
                <a:effectLst/>
                <a:latin typeface="+mn-lt"/>
                <a:ea typeface="Calibri"/>
                <a:cs typeface="Calibri"/>
                <a:sym typeface="Calibri"/>
              </a:rPr>
              <a:t>bezahlen</a:t>
            </a:r>
            <a:r>
              <a:rPr lang="de-DE" sz="1200" b="1" i="0" u="none" strike="noStrike" kern="1200" cap="none" noProof="0" dirty="0">
                <a:solidFill>
                  <a:schemeClr val="tx1"/>
                </a:solidFill>
                <a:effectLst/>
                <a:latin typeface="+mn-lt"/>
                <a:ea typeface="Calibri"/>
                <a:cs typeface="Calibri"/>
                <a:sym typeface="Calibri"/>
              </a:rPr>
              <a:t> </a:t>
            </a:r>
            <a:r>
              <a:rPr lang="de-DE" sz="1200" b="0" i="0" u="none" strike="noStrike" kern="1200" cap="none" noProof="0" dirty="0">
                <a:solidFill>
                  <a:schemeClr val="tx1"/>
                </a:solidFill>
                <a:effectLst/>
                <a:latin typeface="+mn-lt"/>
                <a:ea typeface="Calibri"/>
                <a:cs typeface="Calibri"/>
                <a:sym typeface="Calibri"/>
              </a:rPr>
              <a:t>[793] Fahrzeug [1721] Figur [1285] Himmel [889] Küste [2628] Sonne [865] Staat [337] böse [1229] bunt [1818] hoch [118] offiziell [1287] schwarz [474] hinten [1179] vorne [785]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Revisit: </a:t>
            </a:r>
            <a:r>
              <a:rPr lang="de-DE" b="1" i="0" dirty="0"/>
              <a:t> </a:t>
            </a:r>
            <a:r>
              <a:rPr lang="de-DE" b="0" i="0" dirty="0"/>
              <a:t> bauen [667] studieren [600] Ausbildung [1174] Freizeit [2594] Karriere [1813] Traum [992] relativ [571] wenn [42] aus</a:t>
            </a:r>
            <a:r>
              <a:rPr lang="de-DE" b="0" i="0" baseline="30000" dirty="0"/>
              <a:t>2</a:t>
            </a:r>
            <a:r>
              <a:rPr lang="de-DE" b="0" i="0" dirty="0"/>
              <a:t> [37] pro [412] tausend [1177]</a:t>
            </a:r>
            <a:br>
              <a:rPr lang="de-DE" b="0" i="0" dirty="0"/>
            </a:br>
            <a:r>
              <a:rPr lang="en-GB" b="1" i="0" dirty="0"/>
              <a:t>Revisit: </a:t>
            </a:r>
            <a:r>
              <a:rPr lang="de-DE" b="0" i="0" dirty="0"/>
              <a:t>planen [579] werden [8] wirst [8] wird [8] Ausflug [4014] Boot [2109] Essen</a:t>
            </a:r>
            <a:r>
              <a:rPr lang="de-DE" b="0" i="0" baseline="30000" dirty="0"/>
              <a:t>2 </a:t>
            </a:r>
            <a:r>
              <a:rPr lang="de-DE" b="0" i="0" dirty="0"/>
              <a:t>[323] Eintritt [4102] Karte</a:t>
            </a:r>
            <a:r>
              <a:rPr lang="de-DE" b="0" i="0" baseline="30000" dirty="0"/>
              <a:t>2</a:t>
            </a:r>
            <a:r>
              <a:rPr lang="de-DE" b="0" i="0" dirty="0"/>
              <a:t> [1191] Kurs [1549] Preis</a:t>
            </a:r>
            <a:r>
              <a:rPr lang="de-DE" b="0" i="0" baseline="30000" dirty="0"/>
              <a:t>2</a:t>
            </a:r>
            <a:r>
              <a:rPr lang="de-DE" b="0" i="0" dirty="0"/>
              <a:t> [334] bald [503] vielleicht [145]</a:t>
            </a:r>
          </a:p>
          <a:p>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606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Auftakt</a:t>
            </a:r>
            <a:r>
              <a:rPr lang="en-GB" b="1" dirty="0"/>
              <a:t> (Upbeat) independent pre-lesson revisiting activities</a:t>
            </a:r>
            <a:br>
              <a:rPr lang="en-GB" b="1" dirty="0"/>
            </a:br>
            <a:r>
              <a:rPr lang="en-GB" b="1" i="1" dirty="0"/>
              <a:t>Note: </a:t>
            </a:r>
            <a:r>
              <a:rPr lang="en-GB" b="0" dirty="0"/>
              <a:t>On arrival to the lesson students can prepare for learning by doing a short, independent revisiting activity giving the teacher the opportunity to talk to individuals and/or complete any additional setting up activities for the lesson.</a:t>
            </a:r>
            <a:br>
              <a:rPr lang="en-GB" b="1" dirty="0"/>
            </a:br>
            <a:br>
              <a:rPr lang="en-GB" dirty="0"/>
            </a:br>
            <a:br>
              <a:rPr lang="en-GB" b="1" dirty="0"/>
            </a:br>
            <a:r>
              <a:rPr lang="en-GB" b="1" dirty="0"/>
              <a:t>Aim: </a:t>
            </a:r>
            <a:r>
              <a:rPr lang="en-GB" b="0" i="0" dirty="0"/>
              <a:t>to practise aural comprehension of </a:t>
            </a:r>
            <a:r>
              <a:rPr lang="en-GB" b="0" i="1" dirty="0" err="1"/>
              <a:t>kein</a:t>
            </a:r>
            <a:r>
              <a:rPr lang="en-GB" b="0" i="0" dirty="0"/>
              <a:t> and </a:t>
            </a:r>
            <a:r>
              <a:rPr lang="en-GB" b="0" i="1" dirty="0" err="1"/>
              <a:t>nicht</a:t>
            </a:r>
            <a:r>
              <a:rPr lang="en-GB" b="0" i="0" dirty="0"/>
              <a:t> and develop confidence in reading aloud. The task includes eight items of vocabulary from this week’s sets.</a:t>
            </a:r>
            <a:br>
              <a:rPr lang="en-GB" b="0" i="0" dirty="0"/>
            </a:br>
            <a:r>
              <a:rPr lang="en-GB" b="1" i="0" dirty="0"/>
              <a:t>Note: </a:t>
            </a:r>
            <a:r>
              <a:rPr lang="en-GB" b="0" i="0" dirty="0"/>
              <a:t>all of this vocabulary is practised elsewhere in the lesson, so that this activity can be omitted </a:t>
            </a:r>
            <a:r>
              <a:rPr lang="en-GB" b="0" i="0"/>
              <a:t>or left </a:t>
            </a:r>
            <a:r>
              <a:rPr lang="en-GB" b="0" i="0" dirty="0"/>
              <a:t>unfinished without consequence.</a:t>
            </a:r>
            <a:br>
              <a:rPr lang="en-GB" i="0" dirty="0"/>
            </a:br>
            <a:br>
              <a:rPr lang="en-GB" i="0" dirty="0"/>
            </a:br>
            <a:r>
              <a:rPr lang="en-GB" b="1" dirty="0"/>
              <a:t>Procedure:</a:t>
            </a:r>
            <a:br>
              <a:rPr lang="en-GB" dirty="0"/>
            </a:br>
            <a:r>
              <a:rPr lang="en-GB" dirty="0"/>
              <a:t>1. Person B turns away, Person A reads their first 4 lines (yellow box). Person B names the item. (S/he may need to make notes in English).</a:t>
            </a:r>
          </a:p>
          <a:p>
            <a:r>
              <a:rPr lang="en-GB" dirty="0"/>
              <a:t>2. Swap roles – Person A turns away, Person B reads lines from the blue box, Person A names the item. </a:t>
            </a:r>
          </a:p>
          <a:p>
            <a:r>
              <a:rPr lang="en-GB" dirty="0"/>
              <a:t>3. Continue for the two remaining coloured item. </a:t>
            </a:r>
          </a:p>
          <a:p>
            <a:r>
              <a:rPr lang="en-GB" dirty="0"/>
              <a:t>4. At the end of the activity, click to reveal answers one by one.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revisit the R1(nom.) and R2(acc.) adjective relating them to the indefinite article </a:t>
            </a:r>
            <a:r>
              <a:rPr lang="en-GB" b="1" i="1" dirty="0" err="1"/>
              <a:t>ein</a:t>
            </a:r>
            <a:r>
              <a:rPr lang="en-GB" b="0" dirty="0"/>
              <a:t>. To remind students that in the plural without an article, the adjective ending is always-e. With an article (definitive article, e.g. die </a:t>
            </a:r>
            <a:r>
              <a:rPr lang="en-GB" b="0" dirty="0" err="1"/>
              <a:t>Plätze</a:t>
            </a:r>
            <a:r>
              <a:rPr lang="en-GB" b="0" dirty="0"/>
              <a:t>), the adjective ending is always –</a:t>
            </a:r>
            <a:r>
              <a:rPr lang="en-GB" b="0" dirty="0" err="1"/>
              <a:t>en</a:t>
            </a:r>
            <a:r>
              <a:rPr lang="en-GB" b="0" dirty="0"/>
              <a:t>. </a:t>
            </a:r>
          </a:p>
          <a:p>
            <a:endParaRPr lang="en-GB" b="0" dirty="0"/>
          </a:p>
          <a:p>
            <a:r>
              <a:rPr lang="en-GB" b="1" dirty="0"/>
              <a:t>Procedure:</a:t>
            </a:r>
            <a:br>
              <a:rPr lang="en-GB" dirty="0"/>
            </a:br>
            <a:r>
              <a:rPr lang="en-GB" dirty="0"/>
              <a:t>1. Click through the animations.</a:t>
            </a:r>
          </a:p>
          <a:p>
            <a:r>
              <a:rPr lang="en-GB" dirty="0"/>
              <a:t>2. Elicit the English meanings of each example for masculine, feminine and neuter, and plural. </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438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endParaRPr lang="en-GB" b="0" dirty="0"/>
          </a:p>
          <a:p>
            <a:r>
              <a:rPr lang="en-GB" b="1" dirty="0"/>
              <a:t>NB: a differentiated version of this activity for </a:t>
            </a:r>
            <a:r>
              <a:rPr lang="en-GB" b="1" u="sng" dirty="0"/>
              <a:t>lower</a:t>
            </a:r>
            <a:r>
              <a:rPr lang="en-GB" b="1" u="none" dirty="0"/>
              <a:t> </a:t>
            </a:r>
            <a:r>
              <a:rPr lang="en-GB" b="1" dirty="0"/>
              <a:t>proficiency levels is on the NEXT slide. It requires students to write the correct adjective ending and then translate the noun phrases in English.</a:t>
            </a:r>
            <a:br>
              <a:rPr lang="en-GB" dirty="0"/>
            </a:br>
            <a:br>
              <a:rPr lang="en-GB" b="1" dirty="0"/>
            </a:br>
            <a:r>
              <a:rPr lang="en-GB" b="1" dirty="0"/>
              <a:t>Aim: </a:t>
            </a:r>
            <a:r>
              <a:rPr lang="en-GB" b="0" dirty="0"/>
              <a:t>to produce in writing pre-nominal adjective endings in R2 (accusative) with indefinite articles. Revision of all of the 2</a:t>
            </a:r>
            <a:r>
              <a:rPr lang="en-GB" b="0" baseline="30000" dirty="0"/>
              <a:t>nd</a:t>
            </a:r>
            <a:r>
              <a:rPr lang="en-GB" b="0" dirty="0"/>
              <a:t> set of revisited vocabulary, and also </a:t>
            </a:r>
            <a:r>
              <a:rPr lang="en-GB" b="1" dirty="0" err="1"/>
              <a:t>hoch</a:t>
            </a:r>
            <a:r>
              <a:rPr lang="en-GB" b="0" dirty="0"/>
              <a:t> and </a:t>
            </a:r>
            <a:r>
              <a:rPr lang="en-GB" b="1" dirty="0" err="1"/>
              <a:t>bezahlen</a:t>
            </a:r>
            <a:r>
              <a:rPr lang="en-GB" b="0" dirty="0"/>
              <a:t> from this week’s new set.</a:t>
            </a:r>
            <a:br>
              <a:rPr lang="en-GB" dirty="0"/>
            </a:br>
            <a:br>
              <a:rPr lang="en-GB" dirty="0"/>
            </a:br>
            <a:r>
              <a:rPr lang="en-GB" b="1" dirty="0"/>
              <a:t>Procedure:</a:t>
            </a:r>
            <a:br>
              <a:rPr lang="en-GB" dirty="0"/>
            </a:br>
            <a:r>
              <a:rPr lang="en-GB" dirty="0"/>
              <a:t>1. Elicit from students that all the noun phrases would be in R2 (accusative) – because they follow verbs other than </a:t>
            </a:r>
            <a:r>
              <a:rPr lang="en-GB" b="1" dirty="0"/>
              <a:t>sein</a:t>
            </a:r>
            <a:r>
              <a:rPr lang="en-GB" dirty="0"/>
              <a:t>. Remind them that these words are from the 2</a:t>
            </a:r>
            <a:r>
              <a:rPr lang="en-GB" baseline="30000" dirty="0"/>
              <a:t>nd</a:t>
            </a:r>
            <a:r>
              <a:rPr lang="en-GB" dirty="0"/>
              <a:t> revisited set for this week.</a:t>
            </a:r>
            <a:br>
              <a:rPr lang="en-GB" dirty="0"/>
            </a:br>
            <a:r>
              <a:rPr lang="en-GB" dirty="0"/>
              <a:t>2. Students write 1-9 and translate the English into German, paying attention to adjective and article spellings.</a:t>
            </a:r>
            <a:br>
              <a:rPr lang="en-GB" dirty="0"/>
            </a:br>
            <a:r>
              <a:rPr lang="en-GB" dirty="0"/>
              <a:t>3. Click to reveal the answers.</a:t>
            </a:r>
            <a:br>
              <a:rPr lang="en-GB" dirty="0"/>
            </a:br>
            <a:r>
              <a:rPr lang="en-GB" dirty="0"/>
              <a:t>4. Click to underline and draw attention to the four compound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that all words have been taught, but that there are four compound nouns to unpack: </a:t>
            </a:r>
            <a:r>
              <a:rPr lang="en-GB" b="1" baseline="0" dirty="0" err="1"/>
              <a:t>Eintritts</a:t>
            </a:r>
            <a:r>
              <a:rPr lang="en-GB" b="1" baseline="0" dirty="0"/>
              <a:t> + </a:t>
            </a:r>
            <a:r>
              <a:rPr lang="en-GB" b="1" baseline="0" dirty="0" err="1"/>
              <a:t>Karte</a:t>
            </a:r>
            <a:r>
              <a:rPr lang="en-GB" b="1" baseline="0" dirty="0"/>
              <a:t>, Kunst + </a:t>
            </a:r>
            <a:r>
              <a:rPr lang="en-GB" b="1" baseline="0" dirty="0" err="1"/>
              <a:t>Kurs</a:t>
            </a:r>
            <a:r>
              <a:rPr lang="en-GB" b="1" baseline="0" dirty="0"/>
              <a:t>, National + Galerie, Museum + </a:t>
            </a:r>
            <a:r>
              <a:rPr lang="en-GB" b="1" baseline="0" dirty="0" err="1"/>
              <a:t>Insel</a:t>
            </a:r>
            <a:r>
              <a:rPr lang="en-GB" b="1" baseline="0" dirty="0"/>
              <a:t>.</a:t>
            </a: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231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endParaRPr lang="en-GB" b="0" dirty="0"/>
          </a:p>
          <a:p>
            <a:r>
              <a:rPr lang="en-GB" b="1" dirty="0"/>
              <a:t>NB: a differentiated version of this activity for </a:t>
            </a:r>
            <a:r>
              <a:rPr lang="en-GB" b="1" u="sng" dirty="0"/>
              <a:t>higher</a:t>
            </a:r>
            <a:r>
              <a:rPr lang="en-GB" b="1" u="none" dirty="0"/>
              <a:t> </a:t>
            </a:r>
            <a:r>
              <a:rPr lang="en-GB" b="1" dirty="0"/>
              <a:t>proficiency levels is on the PREVIOUS slide.  It requires students to write the full noun phrases in German.</a:t>
            </a:r>
            <a:br>
              <a:rPr lang="en-GB" b="1" dirty="0"/>
            </a:br>
            <a:br>
              <a:rPr lang="en-GB" b="1" dirty="0"/>
            </a:br>
            <a:r>
              <a:rPr lang="en-GB" b="1" dirty="0"/>
              <a:t>Aim: </a:t>
            </a:r>
            <a:r>
              <a:rPr lang="en-GB" b="0" dirty="0"/>
              <a:t>to produce in writing pre-nominal adjective endings in R2 (accusative) with indefinite articles. Revision of all of the 2</a:t>
            </a:r>
            <a:r>
              <a:rPr lang="en-GB" b="0" baseline="30000" dirty="0"/>
              <a:t>nd</a:t>
            </a:r>
            <a:r>
              <a:rPr lang="en-GB" b="0" dirty="0"/>
              <a:t> set of revisited vocabulary, and also </a:t>
            </a:r>
            <a:r>
              <a:rPr lang="en-GB" b="1" dirty="0" err="1"/>
              <a:t>hoch</a:t>
            </a:r>
            <a:r>
              <a:rPr lang="en-GB" b="0" dirty="0"/>
              <a:t> and </a:t>
            </a:r>
            <a:r>
              <a:rPr lang="en-GB" b="1" dirty="0" err="1"/>
              <a:t>bezahlen</a:t>
            </a:r>
            <a:r>
              <a:rPr lang="en-GB" b="0" dirty="0"/>
              <a:t> from this week’s new set.</a:t>
            </a:r>
            <a:br>
              <a:rPr lang="en-GB" dirty="0"/>
            </a:br>
            <a:br>
              <a:rPr lang="en-GB" dirty="0"/>
            </a:br>
            <a:r>
              <a:rPr lang="en-GB" b="1" dirty="0"/>
              <a:t>Procedure:</a:t>
            </a:r>
            <a:br>
              <a:rPr lang="en-GB" dirty="0"/>
            </a:br>
            <a:r>
              <a:rPr lang="en-GB" dirty="0"/>
              <a:t>1. Elicit from students that all the adjectives are in R2 (accusative) – because they follow verbs other than </a:t>
            </a:r>
            <a:r>
              <a:rPr lang="en-GB" b="1" dirty="0"/>
              <a:t>sein</a:t>
            </a:r>
            <a:r>
              <a:rPr lang="en-GB" dirty="0"/>
              <a:t>. Remind them that these words (nouns and the two adverbs) are from the 2</a:t>
            </a:r>
            <a:r>
              <a:rPr lang="en-GB" baseline="30000" dirty="0"/>
              <a:t>nd</a:t>
            </a:r>
            <a:r>
              <a:rPr lang="en-GB" dirty="0"/>
              <a:t> revisited set for this week.</a:t>
            </a:r>
            <a:br>
              <a:rPr lang="en-GB" dirty="0"/>
            </a:br>
            <a:r>
              <a:rPr lang="en-GB" dirty="0"/>
              <a:t>2. Students write 1-9 and write the correct article and adjective ending. Note that this requires student knowledge of the noun gender. This is appropriate, as the vocabulary is known. However, if further support is needed, teachers can remove the boxes covering the articles. Alternatively, teachers could provide the gender of the noun immediately after each word. For example </a:t>
            </a:r>
            <a:r>
              <a:rPr lang="en-GB" b="1" i="1" dirty="0" err="1"/>
              <a:t>Ausflug</a:t>
            </a:r>
            <a:r>
              <a:rPr lang="en-GB" b="1" i="1" dirty="0"/>
              <a:t> (m)</a:t>
            </a:r>
            <a:r>
              <a:rPr lang="en-GB" i="1" dirty="0"/>
              <a:t>. Note also that all the articles are shown as </a:t>
            </a:r>
            <a:r>
              <a:rPr lang="en-GB" b="1" i="1" dirty="0" err="1"/>
              <a:t>ein</a:t>
            </a:r>
            <a:r>
              <a:rPr lang="en-GB" b="1" i="1" dirty="0"/>
              <a:t>_, </a:t>
            </a:r>
            <a:r>
              <a:rPr lang="en-GB" i="1" dirty="0"/>
              <a:t>but for neuter nouns </a:t>
            </a:r>
            <a:r>
              <a:rPr lang="en-GB" b="1" i="1" dirty="0" err="1"/>
              <a:t>ein</a:t>
            </a:r>
            <a:r>
              <a:rPr lang="en-GB" i="1" dirty="0"/>
              <a:t> is correct and requires no addition.</a:t>
            </a:r>
            <a:br>
              <a:rPr lang="en-GB" dirty="0"/>
            </a:br>
            <a:r>
              <a:rPr lang="en-GB" dirty="0"/>
              <a:t>3. Then they translate the German noun phrases (and two adverbs 8 and 9) into English.</a:t>
            </a:r>
            <a:br>
              <a:rPr lang="en-GB" dirty="0"/>
            </a:br>
            <a:r>
              <a:rPr lang="en-GB" dirty="0"/>
              <a:t>4. Click to reveal the answers.</a:t>
            </a:r>
            <a:br>
              <a:rPr lang="en-GB" dirty="0"/>
            </a:br>
            <a:r>
              <a:rPr lang="en-GB" dirty="0"/>
              <a:t>5. Click to underline and draw attention to the four compound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that all words have been taught, but that there are four compound nouns to unpack: </a:t>
            </a:r>
            <a:r>
              <a:rPr lang="en-GB" b="1" baseline="0" dirty="0" err="1"/>
              <a:t>Eintritts</a:t>
            </a:r>
            <a:r>
              <a:rPr lang="en-GB" b="1" baseline="0" dirty="0"/>
              <a:t> + </a:t>
            </a:r>
            <a:r>
              <a:rPr lang="en-GB" b="1" baseline="0" dirty="0" err="1"/>
              <a:t>Karte</a:t>
            </a:r>
            <a:r>
              <a:rPr lang="en-GB" b="1" baseline="0" dirty="0"/>
              <a:t>, Kunst + </a:t>
            </a:r>
            <a:r>
              <a:rPr lang="en-GB" b="1" baseline="0" dirty="0" err="1"/>
              <a:t>Kurs</a:t>
            </a:r>
            <a:r>
              <a:rPr lang="en-GB" b="1" baseline="0" dirty="0"/>
              <a:t>, National + Galerie, Museum + </a:t>
            </a:r>
            <a:r>
              <a:rPr lang="en-GB" b="1" baseline="0" dirty="0" err="1"/>
              <a:t>Insel</a:t>
            </a:r>
            <a:r>
              <a:rPr lang="en-GB" b="1" baseline="0" dirty="0"/>
              <a:t>.</a:t>
            </a: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16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recap R3 indefinite articles.</a:t>
            </a:r>
            <a:br>
              <a:rPr lang="en-GB" b="0" dirty="0"/>
            </a:br>
            <a:br>
              <a:rPr lang="en-GB" dirty="0"/>
            </a:br>
            <a:r>
              <a:rPr lang="en-GB" b="1" dirty="0"/>
              <a:t>Procedure:</a:t>
            </a:r>
            <a:br>
              <a:rPr lang="en-GB" dirty="0"/>
            </a:br>
            <a:r>
              <a:rPr lang="en-GB" dirty="0"/>
              <a:t>1. Click and present the knowledge in small steps as per animation.</a:t>
            </a:r>
          </a:p>
          <a:p>
            <a:r>
              <a:rPr lang="en-GB" dirty="0"/>
              <a:t>2. Elicit the indefinite articles from students.</a:t>
            </a:r>
            <a:br>
              <a:rPr lang="en-GB" dirty="0"/>
            </a:br>
            <a:r>
              <a:rPr lang="en-GB" dirty="0"/>
              <a:t>3. Ensure that meanings are clear, i.e. That is a picture with a sky, a church, a field.</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26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(6 slides)</a:t>
            </a:r>
            <a:br>
              <a:rPr lang="en-GB" dirty="0"/>
            </a:br>
            <a:br>
              <a:rPr lang="en-GB" b="1" dirty="0"/>
            </a:br>
            <a:r>
              <a:rPr lang="en-GB" b="1" dirty="0"/>
              <a:t>Aim: </a:t>
            </a:r>
            <a:r>
              <a:rPr lang="en-GB" b="0" dirty="0"/>
              <a:t>to practise recognition (written modality) of R3 indefinite articles and connect them to nouns with the appropriate gender.</a:t>
            </a:r>
            <a:br>
              <a:rPr lang="en-GB" b="0" dirty="0"/>
            </a:br>
            <a:r>
              <a:rPr lang="en-GB" b="1" dirty="0"/>
              <a:t>Note: </a:t>
            </a:r>
            <a:r>
              <a:rPr lang="en-GB" b="0" dirty="0"/>
              <a:t>masculine and neuter articles are the same in R3, so in items 1-3 of this activity, feminine articles will be contrasted each time, with either masculine or neuter nouns.  In items 4 and 6, masculine and neuter are used together, to compel students to notice that the article is the same. The gender (and meaning if necessary) of the nouns is/are given, to enable students to focus all their attention on the article.  </a:t>
            </a:r>
            <a:br>
              <a:rPr lang="en-GB" b="0" dirty="0"/>
            </a:br>
            <a:br>
              <a:rPr lang="en-GB" b="0" dirty="0"/>
            </a:br>
            <a:r>
              <a:rPr lang="en-GB" b="1" dirty="0"/>
              <a:t>Procedure:</a:t>
            </a:r>
            <a:br>
              <a:rPr lang="en-GB" dirty="0"/>
            </a:br>
            <a:r>
              <a:rPr lang="en-GB" dirty="0"/>
              <a:t>1. Model the activity by doing this first slide with the class.</a:t>
            </a:r>
          </a:p>
          <a:p>
            <a:r>
              <a:rPr lang="en-GB" dirty="0"/>
              <a:t>2. Elicit the answer: </a:t>
            </a:r>
            <a:r>
              <a:rPr lang="en-GB" i="1" dirty="0"/>
              <a:t>A </a:t>
            </a:r>
            <a:r>
              <a:rPr lang="en-GB" i="1" dirty="0" err="1"/>
              <a:t>oder</a:t>
            </a:r>
            <a:r>
              <a:rPr lang="en-GB" i="1" dirty="0"/>
              <a:t> B?</a:t>
            </a:r>
          </a:p>
          <a:p>
            <a:r>
              <a:rPr lang="en-GB" dirty="0"/>
              <a:t>3. Elicit the full sentence in German from students.</a:t>
            </a:r>
          </a:p>
          <a:p>
            <a:r>
              <a:rPr lang="en-GB" dirty="0"/>
              <a:t>4. Click to check the answer.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Stern [1677]</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629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257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written production of some of this week’s revisited vocabulary, in response to aural cues. This practises vocabulary knowledge and aural comprehension, as well as written production.</a:t>
            </a:r>
            <a:br>
              <a:rPr lang="en-GB" b="0" dirty="0"/>
            </a:br>
            <a:br>
              <a:rPr lang="en-GB" b="0" dirty="0"/>
            </a:br>
            <a:r>
              <a:rPr lang="en-GB" b="1" dirty="0"/>
              <a:t>Procedure:</a:t>
            </a:r>
            <a:br>
              <a:rPr lang="en-GB" dirty="0"/>
            </a:br>
            <a:r>
              <a:rPr lang="en-GB" dirty="0"/>
              <a:t>1. Click to listen to each clue.</a:t>
            </a:r>
          </a:p>
          <a:p>
            <a:r>
              <a:rPr lang="en-GB" dirty="0"/>
              <a:t>2. Students write the answers.</a:t>
            </a:r>
            <a:br>
              <a:rPr lang="en-GB" dirty="0"/>
            </a:br>
            <a:r>
              <a:rPr lang="en-GB" dirty="0"/>
              <a:t>3. The letters top to bottom in the column indicated create a sentence Was </a:t>
            </a:r>
            <a:r>
              <a:rPr lang="en-GB" dirty="0" err="1"/>
              <a:t>seht</a:t>
            </a:r>
            <a:r>
              <a:rPr lang="en-GB" dirty="0"/>
              <a:t> </a:t>
            </a:r>
            <a:r>
              <a:rPr lang="en-GB" dirty="0" err="1"/>
              <a:t>ihr</a:t>
            </a:r>
            <a:r>
              <a:rPr lang="en-GB" dirty="0"/>
              <a:t>? (a reference to the overall theme of the week’s lessons – describing what you see).</a:t>
            </a:r>
            <a:br>
              <a:rPr lang="en-GB" dirty="0"/>
            </a:br>
            <a:r>
              <a:rPr lang="en-GB" dirty="0"/>
              <a:t>4. Click for each word answer.</a:t>
            </a:r>
            <a:br>
              <a:rPr lang="en-GB" dirty="0"/>
            </a:br>
            <a:r>
              <a:rPr lang="en-GB" dirty="0"/>
              <a:t>5. Ensure all meanings are clear.</a:t>
            </a:r>
          </a:p>
          <a:p>
            <a:endParaRPr lang="en-GB" dirty="0"/>
          </a:p>
          <a:p>
            <a:r>
              <a:rPr lang="en-GB" b="1" dirty="0"/>
              <a:t>Transcript:</a:t>
            </a:r>
            <a:br>
              <a:rPr lang="en-GB" b="1" dirty="0"/>
            </a:br>
            <a:r>
              <a:rPr lang="en-GB" b="0" dirty="0"/>
              <a:t>1. Ich will Kunst </a:t>
            </a:r>
            <a:r>
              <a:rPr lang="en-GB" b="0" dirty="0" err="1"/>
              <a:t>studieren</a:t>
            </a:r>
            <a:r>
              <a:rPr lang="en-GB" b="0" dirty="0"/>
              <a:t>, [</a:t>
            </a:r>
            <a:r>
              <a:rPr lang="en-GB" b="0" dirty="0" err="1"/>
              <a:t>wenn</a:t>
            </a:r>
            <a:r>
              <a:rPr lang="en-GB" b="0" dirty="0"/>
              <a:t>] ich </a:t>
            </a:r>
            <a:r>
              <a:rPr lang="en-GB" b="0" dirty="0" err="1"/>
              <a:t>älter</a:t>
            </a:r>
            <a:r>
              <a:rPr lang="en-GB" b="0" dirty="0"/>
              <a:t> bin.</a:t>
            </a:r>
            <a:br>
              <a:rPr lang="en-GB" b="0" dirty="0"/>
            </a:br>
            <a:r>
              <a:rPr lang="en-GB" b="0" dirty="0"/>
              <a:t>2. </a:t>
            </a:r>
            <a:r>
              <a:rPr lang="en-GB" b="0" dirty="0" err="1"/>
              <a:t>Urs</a:t>
            </a:r>
            <a:r>
              <a:rPr lang="en-GB" b="0" dirty="0"/>
              <a:t> Fischer </a:t>
            </a:r>
            <a:r>
              <a:rPr lang="en-GB" b="0" dirty="0" err="1"/>
              <a:t>ist</a:t>
            </a:r>
            <a:r>
              <a:rPr lang="en-GB" b="0" dirty="0"/>
              <a:t> </a:t>
            </a:r>
            <a:r>
              <a:rPr lang="en-GB" b="0" dirty="0" err="1"/>
              <a:t>ein</a:t>
            </a:r>
            <a:r>
              <a:rPr lang="en-GB" b="0" dirty="0"/>
              <a:t> </a:t>
            </a:r>
            <a:r>
              <a:rPr lang="en-GB" b="0" dirty="0" err="1"/>
              <a:t>Künstler</a:t>
            </a:r>
            <a:r>
              <a:rPr lang="en-GB" b="0" dirty="0"/>
              <a:t> [</a:t>
            </a:r>
            <a:r>
              <a:rPr lang="en-GB" b="0" dirty="0" err="1"/>
              <a:t>aus</a:t>
            </a:r>
            <a:r>
              <a:rPr lang="en-GB" b="0" dirty="0"/>
              <a:t>] der Schweiz.</a:t>
            </a:r>
            <a:br>
              <a:rPr lang="en-GB" b="0" dirty="0"/>
            </a:br>
            <a:r>
              <a:rPr lang="en-GB" b="0" dirty="0"/>
              <a:t>3. </a:t>
            </a:r>
            <a:r>
              <a:rPr lang="en-GB" b="0" dirty="0" err="1"/>
              <a:t>Zehn</a:t>
            </a:r>
            <a:r>
              <a:rPr lang="en-GB" b="0" dirty="0"/>
              <a:t> mal </a:t>
            </a:r>
            <a:r>
              <a:rPr lang="en-GB" b="0" dirty="0" err="1"/>
              <a:t>hundert</a:t>
            </a:r>
            <a:r>
              <a:rPr lang="en-GB" b="0" dirty="0"/>
              <a:t> </a:t>
            </a:r>
            <a:r>
              <a:rPr lang="en-GB" b="0" dirty="0" err="1"/>
              <a:t>ist</a:t>
            </a:r>
            <a:r>
              <a:rPr lang="en-GB" b="0" dirty="0"/>
              <a:t> [</a:t>
            </a:r>
            <a:r>
              <a:rPr lang="en-GB" b="0" dirty="0" err="1"/>
              <a:t>tausend</a:t>
            </a:r>
            <a:r>
              <a:rPr lang="en-GB" b="0" dirty="0"/>
              <a:t>].</a:t>
            </a:r>
          </a:p>
          <a:p>
            <a:r>
              <a:rPr lang="en-GB" b="0" dirty="0"/>
              <a:t>4. die [</a:t>
            </a:r>
            <a:r>
              <a:rPr lang="en-GB" b="0" dirty="0" err="1"/>
              <a:t>Sonne</a:t>
            </a:r>
            <a:r>
              <a:rPr lang="en-GB" b="0" dirty="0"/>
              <a:t>] </a:t>
            </a:r>
            <a:r>
              <a:rPr lang="en-GB" b="0" dirty="0" err="1"/>
              <a:t>ist</a:t>
            </a:r>
            <a:r>
              <a:rPr lang="en-GB" b="0" dirty="0"/>
              <a:t> </a:t>
            </a:r>
            <a:r>
              <a:rPr lang="en-GB" b="0" dirty="0" err="1"/>
              <a:t>im</a:t>
            </a:r>
            <a:r>
              <a:rPr lang="en-GB" b="0" dirty="0"/>
              <a:t> Himmel.</a:t>
            </a:r>
            <a:br>
              <a:rPr lang="en-GB" b="0" dirty="0"/>
            </a:br>
            <a:r>
              <a:rPr lang="en-GB" b="0" dirty="0"/>
              <a:t>5. Das </a:t>
            </a:r>
            <a:r>
              <a:rPr lang="en-GB" b="0" dirty="0" err="1"/>
              <a:t>ist</a:t>
            </a:r>
            <a:r>
              <a:rPr lang="en-GB" b="0" dirty="0"/>
              <a:t> </a:t>
            </a:r>
            <a:r>
              <a:rPr lang="en-GB" b="0" dirty="0" err="1"/>
              <a:t>kein</a:t>
            </a:r>
            <a:r>
              <a:rPr lang="en-GB" b="0" dirty="0"/>
              <a:t> Job, </a:t>
            </a:r>
            <a:r>
              <a:rPr lang="en-GB" b="0" dirty="0" err="1"/>
              <a:t>auch</a:t>
            </a:r>
            <a:r>
              <a:rPr lang="en-GB" b="0" dirty="0"/>
              <a:t> </a:t>
            </a:r>
            <a:r>
              <a:rPr lang="en-GB" b="0" dirty="0" err="1"/>
              <a:t>keine</a:t>
            </a:r>
            <a:r>
              <a:rPr lang="en-GB" b="0" dirty="0"/>
              <a:t> Arbeit.  Das </a:t>
            </a:r>
            <a:r>
              <a:rPr lang="en-GB" b="0" dirty="0" err="1"/>
              <a:t>ist</a:t>
            </a:r>
            <a:r>
              <a:rPr lang="en-GB" b="0" dirty="0"/>
              <a:t> </a:t>
            </a:r>
            <a:r>
              <a:rPr lang="en-GB" b="0" dirty="0" err="1"/>
              <a:t>eine</a:t>
            </a:r>
            <a:r>
              <a:rPr lang="en-GB" b="0" dirty="0"/>
              <a:t> [</a:t>
            </a:r>
            <a:r>
              <a:rPr lang="en-GB" b="0" dirty="0" err="1"/>
              <a:t>Karriere</a:t>
            </a:r>
            <a:r>
              <a:rPr lang="en-GB" b="0" dirty="0"/>
              <a:t>].</a:t>
            </a:r>
            <a:br>
              <a:rPr lang="en-GB" b="0" dirty="0"/>
            </a:br>
            <a:r>
              <a:rPr lang="en-GB" b="0" dirty="0"/>
              <a:t>6. Ich </a:t>
            </a:r>
            <a:r>
              <a:rPr lang="en-GB" b="0" dirty="0" err="1"/>
              <a:t>kann</a:t>
            </a:r>
            <a:r>
              <a:rPr lang="en-GB" b="0" dirty="0"/>
              <a:t> den </a:t>
            </a:r>
            <a:r>
              <a:rPr lang="en-GB" b="0" dirty="0" err="1"/>
              <a:t>Preis</a:t>
            </a:r>
            <a:r>
              <a:rPr lang="en-GB" b="0" dirty="0"/>
              <a:t> </a:t>
            </a:r>
            <a:r>
              <a:rPr lang="en-GB" b="0" dirty="0" err="1"/>
              <a:t>nicht</a:t>
            </a:r>
            <a:r>
              <a:rPr lang="en-GB" b="0" dirty="0"/>
              <a:t> </a:t>
            </a:r>
            <a:r>
              <a:rPr lang="en-GB" b="0" dirty="0" err="1"/>
              <a:t>bezahlen</a:t>
            </a:r>
            <a:r>
              <a:rPr lang="en-GB" b="0" dirty="0"/>
              <a:t>. </a:t>
            </a:r>
            <a:r>
              <a:rPr lang="en-GB" b="0" dirty="0" err="1"/>
              <a:t>Er</a:t>
            </a:r>
            <a:r>
              <a:rPr lang="en-GB" b="0" dirty="0"/>
              <a:t> </a:t>
            </a:r>
            <a:r>
              <a:rPr lang="en-GB" b="0" dirty="0" err="1"/>
              <a:t>ist</a:t>
            </a:r>
            <a:r>
              <a:rPr lang="en-GB" b="0" dirty="0"/>
              <a:t> </a:t>
            </a:r>
            <a:r>
              <a:rPr lang="en-GB" b="0" dirty="0" err="1"/>
              <a:t>zu</a:t>
            </a:r>
            <a:r>
              <a:rPr lang="en-GB" b="0" dirty="0"/>
              <a:t> [</a:t>
            </a:r>
            <a:r>
              <a:rPr lang="en-GB" b="0" dirty="0" err="1"/>
              <a:t>hoch</a:t>
            </a:r>
            <a:r>
              <a:rPr lang="en-GB" b="0" dirty="0"/>
              <a:t>].</a:t>
            </a:r>
            <a:br>
              <a:rPr lang="en-GB" b="0" dirty="0"/>
            </a:br>
            <a:r>
              <a:rPr lang="en-GB" b="0" dirty="0"/>
              <a:t>7. </a:t>
            </a:r>
            <a:r>
              <a:rPr lang="en-GB" b="0" dirty="0" err="1"/>
              <a:t>Diese</a:t>
            </a:r>
            <a:r>
              <a:rPr lang="en-GB" b="0" dirty="0"/>
              <a:t> Kunst </a:t>
            </a:r>
            <a:r>
              <a:rPr lang="en-GB" b="0" dirty="0" err="1"/>
              <a:t>ist</a:t>
            </a:r>
            <a:r>
              <a:rPr lang="en-GB" b="0" dirty="0"/>
              <a:t> </a:t>
            </a:r>
            <a:r>
              <a:rPr lang="en-GB" b="0" dirty="0" err="1"/>
              <a:t>nicht</a:t>
            </a:r>
            <a:r>
              <a:rPr lang="en-GB" b="0" dirty="0"/>
              <a:t> </a:t>
            </a:r>
            <a:r>
              <a:rPr lang="en-GB" b="0" dirty="0" err="1"/>
              <a:t>besonders</a:t>
            </a:r>
            <a:r>
              <a:rPr lang="en-GB" b="0" dirty="0"/>
              <a:t> gut, </a:t>
            </a:r>
            <a:r>
              <a:rPr lang="en-GB" b="0" dirty="0" err="1"/>
              <a:t>aber</a:t>
            </a:r>
            <a:r>
              <a:rPr lang="en-GB" b="0" dirty="0"/>
              <a:t> </a:t>
            </a:r>
            <a:r>
              <a:rPr lang="en-GB" b="0" dirty="0" err="1"/>
              <a:t>sie</a:t>
            </a:r>
            <a:r>
              <a:rPr lang="en-GB" b="0" dirty="0"/>
              <a:t> </a:t>
            </a:r>
            <a:r>
              <a:rPr lang="en-GB" b="0" dirty="0" err="1"/>
              <a:t>ist</a:t>
            </a:r>
            <a:r>
              <a:rPr lang="en-GB" b="0" dirty="0"/>
              <a:t> [</a:t>
            </a:r>
            <a:r>
              <a:rPr lang="en-GB" b="0" dirty="0" err="1"/>
              <a:t>relativ</a:t>
            </a:r>
            <a:r>
              <a:rPr lang="en-GB" b="0" dirty="0"/>
              <a:t>] gut.</a:t>
            </a:r>
            <a:br>
              <a:rPr lang="en-GB" b="0" dirty="0"/>
            </a:br>
            <a:r>
              <a:rPr lang="en-GB" b="0" dirty="0"/>
              <a:t>8. In seiner [</a:t>
            </a:r>
            <a:r>
              <a:rPr lang="en-GB" b="0" dirty="0" err="1"/>
              <a:t>Freizeit</a:t>
            </a:r>
            <a:r>
              <a:rPr lang="en-GB" b="0" dirty="0"/>
              <a:t>] </a:t>
            </a:r>
            <a:r>
              <a:rPr lang="en-GB" b="0" dirty="0" err="1"/>
              <a:t>macht</a:t>
            </a:r>
            <a:r>
              <a:rPr lang="en-GB" b="0" dirty="0"/>
              <a:t> </a:t>
            </a:r>
            <a:r>
              <a:rPr lang="en-GB" b="0" dirty="0" err="1"/>
              <a:t>er</a:t>
            </a:r>
            <a:r>
              <a:rPr lang="en-GB" b="0" dirty="0"/>
              <a:t> </a:t>
            </a:r>
            <a:r>
              <a:rPr lang="en-GB" b="0" dirty="0" err="1"/>
              <a:t>viele</a:t>
            </a:r>
            <a:r>
              <a:rPr lang="en-GB" b="0" dirty="0"/>
              <a:t> </a:t>
            </a:r>
            <a:r>
              <a:rPr lang="en-GB" b="0" dirty="0" err="1"/>
              <a:t>Hobbys</a:t>
            </a:r>
            <a:r>
              <a:rPr lang="en-GB" b="0" dirty="0"/>
              <a:t>.</a:t>
            </a:r>
            <a:br>
              <a:rPr lang="en-GB" b="0" dirty="0"/>
            </a:br>
            <a:r>
              <a:rPr lang="en-GB" b="0" dirty="0"/>
              <a:t>9. Ein Boot </a:t>
            </a:r>
            <a:r>
              <a:rPr lang="en-GB" b="0" dirty="0" err="1"/>
              <a:t>ist</a:t>
            </a:r>
            <a:r>
              <a:rPr lang="en-GB" b="0" dirty="0"/>
              <a:t> </a:t>
            </a:r>
            <a:r>
              <a:rPr lang="en-GB" b="0" dirty="0" err="1"/>
              <a:t>ein</a:t>
            </a:r>
            <a:r>
              <a:rPr lang="en-GB" b="0" dirty="0"/>
              <a:t> [</a:t>
            </a:r>
            <a:r>
              <a:rPr lang="en-GB" b="0" dirty="0" err="1"/>
              <a:t>Fahrzeug</a:t>
            </a:r>
            <a:r>
              <a:rPr lang="en-GB" b="0" dirty="0"/>
              <a:t>].</a:t>
            </a:r>
            <a:br>
              <a:rPr lang="en-GB" b="0" dirty="0"/>
            </a:br>
            <a:r>
              <a:rPr lang="en-GB" b="0" dirty="0"/>
              <a:t>10. Ich </a:t>
            </a:r>
            <a:r>
              <a:rPr lang="en-GB" b="0" dirty="0" err="1"/>
              <a:t>fahre</a:t>
            </a:r>
            <a:r>
              <a:rPr lang="en-GB" b="0" dirty="0"/>
              <a:t> </a:t>
            </a:r>
            <a:r>
              <a:rPr lang="en-GB" b="0" dirty="0" err="1"/>
              <a:t>selten</a:t>
            </a:r>
            <a:r>
              <a:rPr lang="en-GB" b="0" dirty="0"/>
              <a:t> </a:t>
            </a:r>
            <a:r>
              <a:rPr lang="en-GB" b="0" dirty="0" err="1"/>
              <a:t>mit</a:t>
            </a:r>
            <a:r>
              <a:rPr lang="en-GB" b="0" dirty="0"/>
              <a:t> </a:t>
            </a:r>
            <a:r>
              <a:rPr lang="en-GB" b="0" dirty="0" err="1"/>
              <a:t>dem</a:t>
            </a:r>
            <a:r>
              <a:rPr lang="en-GB" b="0" dirty="0"/>
              <a:t> Boot, </a:t>
            </a:r>
            <a:r>
              <a:rPr lang="en-GB" b="0" dirty="0" err="1"/>
              <a:t>nur</a:t>
            </a:r>
            <a:r>
              <a:rPr lang="en-GB" b="0" dirty="0"/>
              <a:t> </a:t>
            </a:r>
            <a:r>
              <a:rPr lang="en-GB" b="0" dirty="0" err="1"/>
              <a:t>einmal</a:t>
            </a:r>
            <a:r>
              <a:rPr lang="en-GB" b="0" dirty="0"/>
              <a:t> [pro] </a:t>
            </a:r>
            <a:r>
              <a:rPr lang="en-GB" b="0" dirty="0" err="1"/>
              <a:t>Jahr</a:t>
            </a:r>
            <a:r>
              <a:rPr lang="en-GB" b="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523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Baby [2298]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177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388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738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769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revisit pronominal adjective agreement in R3 (dative) after certain prepositions with </a:t>
            </a:r>
            <a:r>
              <a:rPr lang="en-GB" b="0" u="sng" dirty="0"/>
              <a:t>indefinite</a:t>
            </a:r>
            <a:r>
              <a:rPr lang="en-GB" b="0" dirty="0"/>
              <a:t> articles.</a:t>
            </a:r>
            <a:br>
              <a:rPr lang="en-GB" dirty="0"/>
            </a:br>
            <a:br>
              <a:rPr lang="en-GB" dirty="0"/>
            </a:br>
            <a:r>
              <a:rPr lang="en-GB" b="1" dirty="0"/>
              <a:t>Procedure:</a:t>
            </a:r>
            <a:br>
              <a:rPr lang="en-GB" dirty="0"/>
            </a:br>
            <a:r>
              <a:rPr lang="en-GB" dirty="0"/>
              <a:t>1. Click and present the knowledge in small steps as per animation.</a:t>
            </a:r>
          </a:p>
          <a:p>
            <a:r>
              <a:rPr lang="en-GB" dirty="0"/>
              <a:t>2. Recap the use of R3 endings with indefinite articles</a:t>
            </a:r>
            <a:r>
              <a:rPr lang="en-GB" baseline="0" dirty="0"/>
              <a:t> by eliciting translations of the examples: </a:t>
            </a:r>
            <a:r>
              <a:rPr lang="en-GB" dirty="0"/>
              <a:t>with a blue sky, a small church, a blue field.</a:t>
            </a:r>
          </a:p>
          <a:p>
            <a:r>
              <a:rPr lang="en-GB" dirty="0"/>
              <a:t>3. Explain that R3 plural endings are also –</a:t>
            </a:r>
            <a:r>
              <a:rPr lang="en-GB" dirty="0" err="1"/>
              <a:t>en</a:t>
            </a:r>
            <a:r>
              <a:rPr lang="en-GB" dirty="0"/>
              <a:t>.</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60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aural comprehension of nouns and R3 (dative) adjectives after </a:t>
            </a:r>
            <a:r>
              <a:rPr lang="en-GB" b="0" i="1" dirty="0" err="1"/>
              <a:t>mit</a:t>
            </a:r>
            <a:r>
              <a:rPr lang="en-GB" b="0" i="1" dirty="0"/>
              <a:t>.</a:t>
            </a:r>
          </a:p>
          <a:p>
            <a:br>
              <a:rPr lang="en-GB" dirty="0"/>
            </a:br>
            <a:r>
              <a:rPr lang="en-GB" b="1" dirty="0"/>
              <a:t>Procedure:</a:t>
            </a:r>
          </a:p>
          <a:p>
            <a:r>
              <a:rPr lang="en-GB" sz="1200" kern="1200" dirty="0">
                <a:solidFill>
                  <a:schemeClr val="tx1"/>
                </a:solidFill>
                <a:effectLst/>
                <a:latin typeface="+mn-lt"/>
                <a:ea typeface="+mn-ea"/>
                <a:cs typeface="+mn-cs"/>
              </a:rPr>
              <a:t>Uncle Heinrich is doing his art course at the gallery.  He phones Mia and Wolfgang to tell them what he is painting.</a:t>
            </a:r>
            <a:br>
              <a:rPr lang="en-GB" dirty="0"/>
            </a:br>
            <a:r>
              <a:rPr lang="en-GB" dirty="0"/>
              <a:t>1. Explain the setup. Click on audio button 1 to play recording. Students write the German adjective (including ending), the noun, and the English translation of both. </a:t>
            </a:r>
          </a:p>
          <a:p>
            <a:r>
              <a:rPr lang="en-GB" dirty="0"/>
              <a:t>2. Click to reveal answer for the adjective, the noun, and then the English translation.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Elicit the article from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Click to reveal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Repeat for 2-4.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If appropriate for your class, play recordings for 5-8 then reveal answers in one go; if not, structure the task in smaller steps as above.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Hallo, </a:t>
            </a:r>
            <a:r>
              <a:rPr lang="en-GB" dirty="0" err="1"/>
              <a:t>ihr</a:t>
            </a:r>
            <a:r>
              <a:rPr lang="en-GB" dirty="0"/>
              <a:t> Kinder.  Ich bin in der Galerie und ich male </a:t>
            </a:r>
            <a:r>
              <a:rPr lang="en-GB" dirty="0" err="1"/>
              <a:t>viele</a:t>
            </a:r>
            <a:r>
              <a:rPr lang="en-GB" dirty="0"/>
              <a:t> </a:t>
            </a:r>
            <a:r>
              <a:rPr lang="en-GB" dirty="0" err="1"/>
              <a:t>Bilder</a:t>
            </a:r>
            <a:r>
              <a:rPr lang="en-GB" dirty="0"/>
              <a:t>.  Ich male </a:t>
            </a:r>
            <a:r>
              <a:rPr lang="en-GB" dirty="0" err="1"/>
              <a:t>ein</a:t>
            </a:r>
            <a:r>
              <a:rPr lang="en-GB" dirty="0"/>
              <a:t> Bild </a:t>
            </a:r>
            <a:r>
              <a:rPr lang="en-GB" dirty="0" err="1"/>
              <a:t>mit</a:t>
            </a:r>
            <a:r>
              <a:rPr lang="en-GB" dirty="0"/>
              <a:t> [</a:t>
            </a:r>
            <a:r>
              <a:rPr lang="en-GB" dirty="0" err="1"/>
              <a:t>einem</a:t>
            </a:r>
            <a:r>
              <a:rPr lang="en-GB" dirty="0"/>
              <a:t>] </a:t>
            </a:r>
            <a:r>
              <a:rPr lang="en-GB" dirty="0" err="1"/>
              <a:t>dunklen</a:t>
            </a:r>
            <a:r>
              <a:rPr lang="en-GB" dirty="0"/>
              <a:t> Himmel.</a:t>
            </a:r>
            <a:br>
              <a:rPr lang="en-GB" dirty="0"/>
            </a:br>
            <a:r>
              <a:rPr lang="en-GB" dirty="0"/>
              <a:t>2. und </a:t>
            </a:r>
            <a:r>
              <a:rPr lang="en-GB" dirty="0" err="1"/>
              <a:t>mit</a:t>
            </a:r>
            <a:r>
              <a:rPr lang="en-GB" dirty="0"/>
              <a:t> [</a:t>
            </a:r>
            <a:r>
              <a:rPr lang="en-GB" dirty="0" err="1"/>
              <a:t>einer</a:t>
            </a:r>
            <a:r>
              <a:rPr lang="en-GB" dirty="0"/>
              <a:t>] </a:t>
            </a:r>
            <a:r>
              <a:rPr lang="en-GB" dirty="0" err="1"/>
              <a:t>bunten</a:t>
            </a:r>
            <a:r>
              <a:rPr lang="en-GB" dirty="0"/>
              <a:t> </a:t>
            </a:r>
            <a:r>
              <a:rPr lang="en-GB" dirty="0" err="1"/>
              <a:t>Figur</a:t>
            </a:r>
            <a:r>
              <a:rPr lang="en-GB" dirty="0"/>
              <a:t>.</a:t>
            </a:r>
            <a:br>
              <a:rPr lang="en-GB" dirty="0"/>
            </a:br>
            <a:r>
              <a:rPr lang="en-GB" dirty="0"/>
              <a:t>3. und </a:t>
            </a:r>
            <a:r>
              <a:rPr lang="en-GB" dirty="0" err="1"/>
              <a:t>mit</a:t>
            </a:r>
            <a:r>
              <a:rPr lang="en-GB" dirty="0"/>
              <a:t> [-----] </a:t>
            </a:r>
            <a:r>
              <a:rPr lang="en-GB" dirty="0" err="1"/>
              <a:t>roten</a:t>
            </a:r>
            <a:r>
              <a:rPr lang="en-GB" dirty="0"/>
              <a:t> </a:t>
            </a:r>
            <a:r>
              <a:rPr lang="en-GB" dirty="0" err="1"/>
              <a:t>Figuren</a:t>
            </a:r>
            <a:r>
              <a:rPr lang="en-GB" dirty="0"/>
              <a:t>.</a:t>
            </a:r>
            <a:br>
              <a:rPr lang="en-GB" dirty="0"/>
            </a:br>
            <a:r>
              <a:rPr lang="en-GB" dirty="0"/>
              <a:t>4. und </a:t>
            </a:r>
            <a:r>
              <a:rPr lang="en-GB" dirty="0" err="1"/>
              <a:t>mit</a:t>
            </a:r>
            <a:r>
              <a:rPr lang="en-GB" dirty="0"/>
              <a:t> [</a:t>
            </a:r>
            <a:r>
              <a:rPr lang="en-GB" dirty="0" err="1"/>
              <a:t>einem</a:t>
            </a:r>
            <a:r>
              <a:rPr lang="en-GB" dirty="0"/>
              <a:t>] </a:t>
            </a:r>
            <a:r>
              <a:rPr lang="en-GB" dirty="0" err="1"/>
              <a:t>bösen</a:t>
            </a:r>
            <a:r>
              <a:rPr lang="en-GB" dirty="0"/>
              <a:t> </a:t>
            </a:r>
            <a:r>
              <a:rPr lang="en-GB" dirty="0" err="1"/>
              <a:t>Gesicht</a:t>
            </a:r>
            <a:r>
              <a:rPr lang="en-GB" dirty="0"/>
              <a:t>.</a:t>
            </a:r>
            <a:br>
              <a:rPr lang="en-GB" dirty="0"/>
            </a:br>
            <a:r>
              <a:rPr lang="en-GB" dirty="0"/>
              <a:t>5. und </a:t>
            </a:r>
            <a:r>
              <a:rPr lang="en-GB" dirty="0" err="1"/>
              <a:t>mit</a:t>
            </a:r>
            <a:r>
              <a:rPr lang="en-GB" dirty="0"/>
              <a:t> [-----] </a:t>
            </a:r>
            <a:r>
              <a:rPr lang="en-GB" dirty="0" err="1"/>
              <a:t>schwarzen</a:t>
            </a:r>
            <a:r>
              <a:rPr lang="en-GB" dirty="0"/>
              <a:t> </a:t>
            </a:r>
            <a:r>
              <a:rPr lang="en-GB" dirty="0" err="1"/>
              <a:t>Booten</a:t>
            </a:r>
            <a:r>
              <a:rPr lang="en-GB" dirty="0"/>
              <a:t>.</a:t>
            </a:r>
            <a:br>
              <a:rPr lang="en-GB" dirty="0"/>
            </a:br>
            <a:r>
              <a:rPr lang="en-GB" dirty="0"/>
              <a:t>6. und </a:t>
            </a:r>
            <a:r>
              <a:rPr lang="en-GB" dirty="0" err="1"/>
              <a:t>mit</a:t>
            </a:r>
            <a:r>
              <a:rPr lang="en-GB" dirty="0"/>
              <a:t> [</a:t>
            </a:r>
            <a:r>
              <a:rPr lang="en-GB" dirty="0" err="1"/>
              <a:t>einer</a:t>
            </a:r>
            <a:r>
              <a:rPr lang="en-GB" dirty="0"/>
              <a:t> ] </a:t>
            </a:r>
            <a:r>
              <a:rPr lang="en-GB" dirty="0" err="1"/>
              <a:t>gelben</a:t>
            </a:r>
            <a:r>
              <a:rPr lang="en-GB" dirty="0"/>
              <a:t> </a:t>
            </a:r>
            <a:r>
              <a:rPr lang="en-GB" dirty="0" err="1"/>
              <a:t>Sonne</a:t>
            </a:r>
            <a:br>
              <a:rPr lang="en-GB" dirty="0"/>
            </a:br>
            <a:r>
              <a:rPr lang="en-GB" dirty="0"/>
              <a:t>7. und </a:t>
            </a:r>
            <a:r>
              <a:rPr lang="en-GB" dirty="0" err="1"/>
              <a:t>mit</a:t>
            </a:r>
            <a:r>
              <a:rPr lang="en-GB" dirty="0"/>
              <a:t> [----] </a:t>
            </a:r>
            <a:r>
              <a:rPr lang="en-GB" dirty="0" err="1"/>
              <a:t>alten</a:t>
            </a:r>
            <a:r>
              <a:rPr lang="en-GB" dirty="0"/>
              <a:t> </a:t>
            </a:r>
            <a:r>
              <a:rPr lang="en-GB" dirty="0" err="1"/>
              <a:t>Fahrzeugen</a:t>
            </a:r>
            <a:r>
              <a:rPr lang="en-GB" dirty="0"/>
              <a:t>.</a:t>
            </a:r>
            <a:br>
              <a:rPr lang="en-GB" dirty="0"/>
            </a:br>
            <a:r>
              <a:rPr lang="en-GB" dirty="0"/>
              <a:t>8. und </a:t>
            </a:r>
            <a:r>
              <a:rPr lang="en-GB" dirty="0" err="1"/>
              <a:t>mit</a:t>
            </a:r>
            <a:r>
              <a:rPr lang="en-GB" dirty="0"/>
              <a:t> [</a:t>
            </a:r>
            <a:r>
              <a:rPr lang="en-GB" dirty="0" err="1"/>
              <a:t>einem</a:t>
            </a:r>
            <a:r>
              <a:rPr lang="en-GB" dirty="0"/>
              <a:t>] </a:t>
            </a:r>
            <a:r>
              <a:rPr lang="en-GB" dirty="0" err="1"/>
              <a:t>hohen</a:t>
            </a:r>
            <a:r>
              <a:rPr lang="en-GB" dirty="0"/>
              <a:t> Berg.</a:t>
            </a:r>
            <a:br>
              <a:rPr lang="en-GB" dirty="0"/>
            </a:br>
            <a:br>
              <a:rPr lang="en-GB" dirty="0"/>
            </a:br>
            <a:r>
              <a:rPr lang="en-GB" b="1" baseline="0" dirty="0"/>
              <a:t>Word frequency (1 is the most frequent word in German): </a:t>
            </a:r>
            <a:br>
              <a:rPr lang="en-GB" baseline="0" dirty="0"/>
            </a:br>
            <a:r>
              <a:rPr lang="en-GB" baseline="0" dirty="0" err="1"/>
              <a:t>Substantiv</a:t>
            </a:r>
            <a:r>
              <a:rPr lang="en-GB" baseline="0" dirty="0"/>
              <a:t> [4396]</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(11 slides)</a:t>
            </a:r>
            <a:br>
              <a:rPr lang="en-GB" b="1" dirty="0"/>
            </a:br>
            <a:r>
              <a:rPr lang="en-GB" b="1" dirty="0"/>
              <a:t>Aim: </a:t>
            </a:r>
            <a:r>
              <a:rPr lang="en-GB" b="0" dirty="0"/>
              <a:t>to practise spoken production of R3 </a:t>
            </a:r>
            <a:r>
              <a:rPr lang="en-GB" b="0"/>
              <a:t>(dative) adjective </a:t>
            </a:r>
            <a:r>
              <a:rPr lang="en-GB" b="0" dirty="0"/>
              <a:t>endings and indefinite articles after </a:t>
            </a:r>
            <a:r>
              <a:rPr lang="en-GB" b="0" i="1" dirty="0" err="1"/>
              <a:t>mit</a:t>
            </a:r>
            <a:r>
              <a:rPr lang="en-GB" b="0" dirty="0"/>
              <a:t>.</a:t>
            </a:r>
            <a:br>
              <a:rPr lang="en-GB" dirty="0"/>
            </a:br>
            <a:br>
              <a:rPr lang="en-GB" dirty="0"/>
            </a:br>
            <a:r>
              <a:rPr lang="en-GB" b="1" dirty="0"/>
              <a:t>Procedure:</a:t>
            </a:r>
            <a:br>
              <a:rPr lang="en-GB" b="1" dirty="0"/>
            </a:br>
            <a:r>
              <a:rPr lang="en-GB" b="0" dirty="0"/>
              <a:t>1. </a:t>
            </a:r>
            <a:r>
              <a:rPr lang="en-GB" dirty="0"/>
              <a:t>Use this slide to model the task.</a:t>
            </a:r>
            <a:br>
              <a:rPr lang="en-GB" dirty="0"/>
            </a:br>
            <a:r>
              <a:rPr lang="en-GB" dirty="0"/>
              <a:t>2. Click through the animations.</a:t>
            </a:r>
          </a:p>
          <a:p>
            <a:br>
              <a:rPr lang="en-GB" dirty="0"/>
            </a:br>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10 minutes</a:t>
            </a:r>
            <a:br>
              <a:rPr lang="en-GB" dirty="0"/>
            </a:br>
            <a:br>
              <a:rPr lang="en-GB" b="1" dirty="0"/>
            </a:br>
            <a:r>
              <a:rPr lang="en-GB" b="1" dirty="0"/>
              <a:t>Aim: </a:t>
            </a:r>
            <a:r>
              <a:rPr lang="en-GB" b="0" dirty="0"/>
              <a:t>to practise spoken production of R3 (dative) adjective endings and indefinite articles after </a:t>
            </a:r>
            <a:r>
              <a:rPr lang="en-GB" b="0" i="1" dirty="0" err="1"/>
              <a:t>mit</a:t>
            </a:r>
            <a:r>
              <a:rPr lang="en-GB" b="0" dirty="0"/>
              <a:t>.</a:t>
            </a:r>
            <a:br>
              <a:rPr lang="en-GB" dirty="0"/>
            </a:br>
            <a:br>
              <a:rPr lang="en-GB" dirty="0"/>
            </a:br>
            <a:r>
              <a:rPr lang="en-GB" b="1" dirty="0"/>
              <a:t>Procedure:</a:t>
            </a:r>
            <a:br>
              <a:rPr lang="en-GB" dirty="0"/>
            </a:br>
            <a:r>
              <a:rPr lang="en-GB" dirty="0"/>
              <a:t>1. Students work in pairs. Person B turns away from the board. Person A translates the English comment, which describes the abstract picture, into German.</a:t>
            </a:r>
          </a:p>
          <a:p>
            <a:r>
              <a:rPr lang="en-GB" dirty="0"/>
              <a:t>2. Person B writes down notes in English – e.g. ‘blue sky. </a:t>
            </a:r>
          </a:p>
          <a:p>
            <a:r>
              <a:rPr lang="en-GB" dirty="0"/>
              <a:t>3. Do three more slides like that, then:</a:t>
            </a:r>
          </a:p>
          <a:p>
            <a:r>
              <a:rPr lang="en-GB" dirty="0"/>
              <a:t>4. All four pictures are presented. Person B turns back to board and tried to work out, form their notes, which picture is which, correctly labelling them A, B, C, or D. </a:t>
            </a:r>
          </a:p>
          <a:p>
            <a:r>
              <a:rPr lang="en-GB" dirty="0"/>
              <a:t>5. Then swap roles: Person B translates the description, Person A makes notes and identifies his/her four pictures.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6625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5481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900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Could omit if short of time, though students will enjoy the rhyme, and the poem is leads directly into the revisit of </a:t>
            </a:r>
            <a:r>
              <a:rPr lang="en-GB" b="1" dirty="0" err="1"/>
              <a:t>kein</a:t>
            </a:r>
            <a:r>
              <a:rPr lang="en-GB" b="1" dirty="0"/>
              <a:t>/</a:t>
            </a:r>
            <a:r>
              <a:rPr lang="en-GB" b="1" dirty="0" err="1"/>
              <a:t>nicht</a:t>
            </a:r>
            <a:r>
              <a:rPr lang="en-GB" b="1" dirty="0"/>
              <a:t>.</a:t>
            </a:r>
          </a:p>
          <a:p>
            <a:endParaRPr lang="en-GB" b="1" dirty="0"/>
          </a:p>
          <a:p>
            <a:r>
              <a:rPr lang="en-GB" b="1" dirty="0"/>
              <a:t>Timing: 3 minutes</a:t>
            </a:r>
            <a:br>
              <a:rPr lang="en-GB" dirty="0"/>
            </a:br>
            <a:br>
              <a:rPr lang="en-GB" b="1" dirty="0"/>
            </a:br>
            <a:r>
              <a:rPr lang="en-GB" b="1" dirty="0"/>
              <a:t>Aim: </a:t>
            </a:r>
            <a:r>
              <a:rPr lang="en-GB" b="0" dirty="0"/>
              <a:t>to consolidate knowledge of several SSC and develop fluency through a read aloud task.  To prime for the theme of today’s lesson; negation with </a:t>
            </a:r>
            <a:r>
              <a:rPr lang="en-GB" b="0" i="1" dirty="0" err="1"/>
              <a:t>kein</a:t>
            </a:r>
            <a:r>
              <a:rPr lang="en-GB" b="0" i="1" dirty="0"/>
              <a:t> </a:t>
            </a:r>
            <a:r>
              <a:rPr lang="en-GB" b="0" dirty="0"/>
              <a:t>and </a:t>
            </a:r>
            <a:r>
              <a:rPr lang="en-GB" b="0" i="1" dirty="0" err="1"/>
              <a:t>nicht</a:t>
            </a:r>
            <a:r>
              <a:rPr lang="en-GB" b="0" dirty="0"/>
              <a:t>.</a:t>
            </a:r>
            <a:br>
              <a:rPr lang="en-GB" b="0" dirty="0"/>
            </a:br>
            <a:br>
              <a:rPr lang="en-GB" b="0" dirty="0"/>
            </a:br>
            <a:r>
              <a:rPr lang="en-GB" b="1" dirty="0"/>
              <a:t>Procedure:</a:t>
            </a:r>
            <a:br>
              <a:rPr lang="en-GB" dirty="0"/>
            </a:br>
            <a:r>
              <a:rPr lang="en-GB" dirty="0"/>
              <a:t>1. Elicit the meaning of the title – </a:t>
            </a:r>
            <a:r>
              <a:rPr lang="en-GB" i="1" dirty="0" err="1"/>
              <a:t>Wieso</a:t>
            </a:r>
            <a:r>
              <a:rPr lang="en-GB" i="1" dirty="0"/>
              <a:t>? (Why? How come?) </a:t>
            </a:r>
            <a:r>
              <a:rPr lang="en-GB" dirty="0"/>
              <a:t>is one of this week’s vocabulary items.</a:t>
            </a:r>
          </a:p>
          <a:p>
            <a:r>
              <a:rPr lang="en-GB" dirty="0"/>
              <a:t>2. Students read the poem aloud, alternating lines with a partner.</a:t>
            </a:r>
          </a:p>
          <a:p>
            <a:r>
              <a:rPr lang="en-GB" dirty="0"/>
              <a:t>3. Click to reveal English meanings, and to listen to an audio recording of the poem.</a:t>
            </a:r>
          </a:p>
          <a:p>
            <a:r>
              <a:rPr lang="en-GB" dirty="0"/>
              <a:t>4. Elicit the meaning of </a:t>
            </a:r>
            <a:r>
              <a:rPr lang="en-GB" i="1" dirty="0"/>
              <a:t>bunt</a:t>
            </a:r>
            <a:r>
              <a:rPr lang="en-GB" dirty="0"/>
              <a:t> as it is another of this week’s vocabulary items.</a:t>
            </a:r>
            <a:br>
              <a:rPr lang="en-GB" dirty="0"/>
            </a:br>
            <a:endParaRPr lang="en-GB" dirty="0"/>
          </a:p>
          <a:p>
            <a:endParaRPr lang="en-GB" dirty="0"/>
          </a:p>
          <a:p>
            <a:r>
              <a:rPr lang="en-GB" b="1" dirty="0"/>
              <a:t>Transcript:</a:t>
            </a:r>
            <a:br>
              <a:rPr lang="en-GB" b="1" dirty="0"/>
            </a:br>
            <a:r>
              <a:rPr lang="de-DE" sz="1200" dirty="0">
                <a:solidFill>
                  <a:schemeClr val="accent5">
                    <a:lumMod val="50000"/>
                  </a:schemeClr>
                </a:solidFill>
              </a:rPr>
              <a:t>Eine goldgelbe Ananas</a:t>
            </a:r>
          </a:p>
          <a:p>
            <a:r>
              <a:rPr lang="de-DE" sz="1200" dirty="0">
                <a:solidFill>
                  <a:schemeClr val="accent5">
                    <a:lumMod val="50000"/>
                  </a:schemeClr>
                </a:solidFill>
              </a:rPr>
              <a:t>Fragt sich einst:</a:t>
            </a:r>
          </a:p>
          <a:p>
            <a:r>
              <a:rPr lang="de-DE" sz="1200" dirty="0">
                <a:solidFill>
                  <a:schemeClr val="accent5">
                    <a:lumMod val="50000"/>
                  </a:schemeClr>
                </a:solidFill>
              </a:rPr>
              <a:t>Ei-die-was!</a:t>
            </a:r>
          </a:p>
          <a:p>
            <a:r>
              <a:rPr lang="de-DE" sz="1200" dirty="0">
                <a:solidFill>
                  <a:schemeClr val="accent5">
                    <a:lumMod val="50000"/>
                  </a:schemeClr>
                </a:solidFill>
              </a:rPr>
              <a:t>Was soll denn das?</a:t>
            </a:r>
          </a:p>
          <a:p>
            <a:r>
              <a:rPr lang="de-DE" sz="1200" dirty="0">
                <a:solidFill>
                  <a:schemeClr val="accent5">
                    <a:lumMod val="50000"/>
                  </a:schemeClr>
                </a:solidFill>
              </a:rPr>
              <a:t>Wieso bin ich eine Ananas</a:t>
            </a:r>
          </a:p>
          <a:p>
            <a:r>
              <a:rPr lang="de-DE" sz="1200" dirty="0">
                <a:solidFill>
                  <a:schemeClr val="accent5">
                    <a:lumMod val="50000"/>
                  </a:schemeClr>
                </a:solidFill>
              </a:rPr>
              <a:t>Wieso bin ich kein Haus,</a:t>
            </a:r>
          </a:p>
          <a:p>
            <a:r>
              <a:rPr lang="de-DE" sz="1200" dirty="0">
                <a:solidFill>
                  <a:schemeClr val="accent5">
                    <a:lumMod val="50000"/>
                  </a:schemeClr>
                </a:solidFill>
              </a:rPr>
              <a:t>kein Pfirsich, keine Maus?</a:t>
            </a:r>
          </a:p>
          <a:p>
            <a:r>
              <a:rPr lang="de-DE" sz="1200" dirty="0">
                <a:solidFill>
                  <a:schemeClr val="accent5">
                    <a:lumMod val="50000"/>
                  </a:schemeClr>
                </a:solidFill>
              </a:rPr>
              <a:t>Wieso bin ich nicht blau,</a:t>
            </a:r>
          </a:p>
          <a:p>
            <a:r>
              <a:rPr lang="de-DE" sz="1200" dirty="0">
                <a:solidFill>
                  <a:schemeClr val="accent5">
                    <a:lumMod val="50000"/>
                  </a:schemeClr>
                </a:solidFill>
              </a:rPr>
              <a:t>wieso heiße ich nicht Frau,</a:t>
            </a:r>
          </a:p>
          <a:p>
            <a:r>
              <a:rPr lang="de-DE" sz="1200" dirty="0">
                <a:solidFill>
                  <a:schemeClr val="accent5">
                    <a:lumMod val="50000"/>
                  </a:schemeClr>
                </a:solidFill>
              </a:rPr>
              <a:t>wieso nicht Auto oder Hund,</a:t>
            </a:r>
          </a:p>
          <a:p>
            <a:r>
              <a:rPr lang="de-DE" sz="1200" dirty="0">
                <a:solidFill>
                  <a:schemeClr val="accent5">
                    <a:lumMod val="50000"/>
                  </a:schemeClr>
                </a:solidFill>
              </a:rPr>
              <a:t>wieso bin ich gelb, wieso nicht bunt?</a:t>
            </a:r>
            <a:br>
              <a:rPr lang="en-GB" dirty="0"/>
            </a:br>
            <a:br>
              <a:rPr lang="en-GB" dirty="0"/>
            </a:br>
            <a:br>
              <a:rPr lang="en-GB" dirty="0"/>
            </a:br>
            <a:r>
              <a:rPr lang="en-GB" b="1" baseline="0" dirty="0"/>
              <a:t>Word frequency of unknown words (1 is the most frequent word in German): </a:t>
            </a:r>
            <a:br>
              <a:rPr lang="en-GB" baseline="0" dirty="0"/>
            </a:br>
            <a:r>
              <a:rPr lang="en-GB" baseline="0" dirty="0" err="1"/>
              <a:t>sich</a:t>
            </a:r>
            <a:r>
              <a:rPr lang="en-GB" baseline="0" dirty="0"/>
              <a:t> [14] </a:t>
            </a:r>
            <a:r>
              <a:rPr lang="en-GB" baseline="0" dirty="0" err="1"/>
              <a:t>Ananas</a:t>
            </a:r>
            <a:r>
              <a:rPr lang="en-GB" baseline="0" dirty="0"/>
              <a:t> [&gt;5009] </a:t>
            </a:r>
            <a:r>
              <a:rPr lang="en-GB" baseline="0" dirty="0" err="1"/>
              <a:t>Pfirsich</a:t>
            </a:r>
            <a:r>
              <a:rPr lang="en-GB" baseline="0" dirty="0"/>
              <a:t> [&gt;5009] Maus [3463]</a:t>
            </a:r>
          </a:p>
          <a:p>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7018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2933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Person B turns back to the board and works out, form their notes, which picture is which, labelling them A, B, C, or D.</a:t>
            </a:r>
          </a:p>
          <a:p>
            <a:r>
              <a:rPr lang="en-GB" dirty="0"/>
              <a:t>2. Click to reveal the solutions (in order 1, 2, 3, 4).</a:t>
            </a:r>
          </a:p>
          <a:p>
            <a:r>
              <a:rPr lang="en-GB" dirty="0"/>
              <a:t>3. Now Person A and Person B swap roles for the next four picture slides.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4172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Students swap roles for the next four paintings.</a:t>
            </a:r>
            <a:r>
              <a:rPr lang="en-GB" dirty="0"/>
              <a:t> </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2818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7791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860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159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Person A turns back to the board and works out, from their notes, which picture is which, labelling them A, B, C, or D.</a:t>
            </a:r>
          </a:p>
          <a:p>
            <a:r>
              <a:rPr lang="en-GB" dirty="0"/>
              <a:t>2. Click to reveal the solutions (in order 1, 2, 3, 4).</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3502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there is a more structured version of the task on the next but one slide.</a:t>
            </a:r>
          </a:p>
          <a:p>
            <a:r>
              <a:rPr lang="en-GB" b="1" dirty="0"/>
              <a:t>Timing: 10 minutes</a:t>
            </a:r>
            <a:br>
              <a:rPr lang="en-GB" dirty="0"/>
            </a:br>
            <a:br>
              <a:rPr lang="en-GB" b="1" dirty="0"/>
            </a:br>
            <a:r>
              <a:rPr lang="en-GB" b="1" dirty="0"/>
              <a:t>Aim: </a:t>
            </a:r>
            <a:r>
              <a:rPr lang="en-GB" b="0" dirty="0"/>
              <a:t>to practise aural comprehension and written production of adjective endings in a longer context (</a:t>
            </a:r>
            <a:r>
              <a:rPr lang="en-GB" b="0" dirty="0" err="1"/>
              <a:t>Dictogloss</a:t>
            </a:r>
            <a:r>
              <a:rPr lang="en-GB" b="0" dirty="0"/>
              <a:t>).  </a:t>
            </a:r>
            <a:endParaRPr lang="en-GB" dirty="0"/>
          </a:p>
          <a:p>
            <a:br>
              <a:rPr lang="en-GB" dirty="0"/>
            </a:br>
            <a:r>
              <a:rPr lang="en-GB" b="1" dirty="0"/>
              <a:t>Procedure:</a:t>
            </a:r>
            <a:br>
              <a:rPr lang="en-GB" dirty="0"/>
            </a:br>
            <a:r>
              <a:rPr lang="en-GB" dirty="0"/>
              <a:t>1. Click audio buttons to play recording in segments. Students listen and take notes.</a:t>
            </a:r>
          </a:p>
          <a:p>
            <a:r>
              <a:rPr lang="en-GB" dirty="0"/>
              <a:t>2. Students construct the text from their notes, taking care to use endings correctly, based on their grammar knowledge. </a:t>
            </a:r>
            <a:br>
              <a:rPr lang="en-GB" dirty="0"/>
            </a:br>
            <a:r>
              <a:rPr lang="en-GB" dirty="0"/>
              <a:t>3. Teachers can use the next slide to correct work with students, as the main focus is on the adjective agreement.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sz="1200" kern="1200" dirty="0">
                <a:solidFill>
                  <a:schemeClr val="tx1"/>
                </a:solidFill>
                <a:effectLst/>
                <a:latin typeface="+mn-lt"/>
                <a:ea typeface="+mn-ea"/>
                <a:cs typeface="+mn-cs"/>
              </a:rPr>
              <a:t>Das Bild zeigt einen Tisch in der Mitte vor einem </a:t>
            </a:r>
            <a:r>
              <a:rPr lang="de-DE" sz="1200" b="1" kern="1200" dirty="0">
                <a:solidFill>
                  <a:schemeClr val="tx1"/>
                </a:solidFill>
                <a:effectLst/>
                <a:latin typeface="+mn-lt"/>
                <a:ea typeface="+mn-ea"/>
                <a:cs typeface="+mn-cs"/>
              </a:rPr>
              <a:t>braunen </a:t>
            </a:r>
            <a:r>
              <a:rPr lang="de-DE" sz="1200" kern="1200" dirty="0">
                <a:solidFill>
                  <a:schemeClr val="tx1"/>
                </a:solidFill>
                <a:effectLst/>
                <a:latin typeface="+mn-lt"/>
                <a:ea typeface="+mn-ea"/>
                <a:cs typeface="+mn-cs"/>
              </a:rPr>
              <a:t>Regal.  Am Tisch sitzen zwei Personen, eine Frau mit </a:t>
            </a:r>
            <a:r>
              <a:rPr lang="de-DE" sz="1200" b="1" kern="1200" dirty="0">
                <a:solidFill>
                  <a:schemeClr val="tx1"/>
                </a:solidFill>
                <a:effectLst/>
                <a:latin typeface="+mn-lt"/>
                <a:ea typeface="+mn-ea"/>
                <a:cs typeface="+mn-cs"/>
              </a:rPr>
              <a:t>schwarzen</a:t>
            </a:r>
            <a:r>
              <a:rPr lang="de-DE" sz="1200" kern="1200" dirty="0">
                <a:solidFill>
                  <a:schemeClr val="tx1"/>
                </a:solidFill>
                <a:effectLst/>
                <a:latin typeface="+mn-lt"/>
                <a:ea typeface="+mn-ea"/>
                <a:cs typeface="+mn-cs"/>
              </a:rPr>
              <a:t> Haaren links und ein Mann in einer </a:t>
            </a:r>
            <a:r>
              <a:rPr lang="de-DE" sz="1200" b="1" kern="1200" dirty="0">
                <a:solidFill>
                  <a:schemeClr val="tx1"/>
                </a:solidFill>
                <a:effectLst/>
                <a:latin typeface="+mn-lt"/>
                <a:ea typeface="+mn-ea"/>
                <a:cs typeface="+mn-cs"/>
              </a:rPr>
              <a:t>blauen </a:t>
            </a:r>
            <a:r>
              <a:rPr lang="de-DE" sz="1200" kern="1200" dirty="0">
                <a:solidFill>
                  <a:schemeClr val="tx1"/>
                </a:solidFill>
                <a:effectLst/>
                <a:latin typeface="+mn-lt"/>
                <a:ea typeface="+mn-ea"/>
                <a:cs typeface="+mn-cs"/>
              </a:rPr>
              <a:t>Jacke rechts.  Auf dem Tisch stehen </a:t>
            </a:r>
            <a:r>
              <a:rPr lang="de-DE" sz="1200" b="1" kern="1200" dirty="0">
                <a:solidFill>
                  <a:schemeClr val="tx1"/>
                </a:solidFill>
                <a:effectLst/>
                <a:latin typeface="+mn-lt"/>
                <a:ea typeface="+mn-ea"/>
                <a:cs typeface="+mn-cs"/>
              </a:rPr>
              <a:t>weiß-blaue</a:t>
            </a:r>
            <a:r>
              <a:rPr lang="de-DE" sz="1200" kern="1200" dirty="0">
                <a:solidFill>
                  <a:schemeClr val="tx1"/>
                </a:solidFill>
                <a:effectLst/>
                <a:latin typeface="+mn-lt"/>
                <a:ea typeface="+mn-ea"/>
                <a:cs typeface="+mn-cs"/>
              </a:rPr>
              <a:t> Tassen, vorne rechts steht ein </a:t>
            </a:r>
            <a:r>
              <a:rPr lang="de-DE" sz="1200" b="1" kern="1200" dirty="0">
                <a:solidFill>
                  <a:schemeClr val="tx1"/>
                </a:solidFill>
                <a:effectLst/>
                <a:latin typeface="+mn-lt"/>
                <a:ea typeface="+mn-ea"/>
                <a:cs typeface="+mn-cs"/>
              </a:rPr>
              <a:t>alter </a:t>
            </a:r>
            <a:r>
              <a:rPr lang="de-DE" sz="1200" kern="1200" dirty="0">
                <a:solidFill>
                  <a:schemeClr val="tx1"/>
                </a:solidFill>
                <a:effectLst/>
                <a:latin typeface="+mn-lt"/>
                <a:ea typeface="+mn-ea"/>
                <a:cs typeface="+mn-cs"/>
              </a:rPr>
              <a:t>Stuhl. Hinten auf dem Regal stehen </a:t>
            </a:r>
            <a:r>
              <a:rPr lang="de-DE" sz="1200" b="1" kern="1200" dirty="0">
                <a:solidFill>
                  <a:schemeClr val="tx1"/>
                </a:solidFill>
                <a:effectLst/>
                <a:latin typeface="+mn-lt"/>
                <a:ea typeface="+mn-ea"/>
                <a:cs typeface="+mn-cs"/>
              </a:rPr>
              <a:t>bunte </a:t>
            </a:r>
            <a:r>
              <a:rPr lang="de-DE" sz="1200" kern="1200" dirty="0">
                <a:solidFill>
                  <a:schemeClr val="tx1"/>
                </a:solidFill>
                <a:effectLst/>
                <a:latin typeface="+mn-lt"/>
                <a:ea typeface="+mn-ea"/>
                <a:cs typeface="+mn-cs"/>
              </a:rPr>
              <a:t>Vasen und </a:t>
            </a:r>
            <a:r>
              <a:rPr lang="de-DE" sz="1200" b="1" kern="1200" dirty="0">
                <a:solidFill>
                  <a:schemeClr val="tx1"/>
                </a:solidFill>
                <a:effectLst/>
                <a:latin typeface="+mn-lt"/>
                <a:ea typeface="+mn-ea"/>
                <a:cs typeface="+mn-cs"/>
              </a:rPr>
              <a:t>andere</a:t>
            </a:r>
            <a:r>
              <a:rPr lang="de-DE" sz="1200" kern="1200" dirty="0">
                <a:solidFill>
                  <a:schemeClr val="tx1"/>
                </a:solidFill>
                <a:effectLst/>
                <a:latin typeface="+mn-lt"/>
                <a:ea typeface="+mn-ea"/>
                <a:cs typeface="+mn-cs"/>
              </a:rPr>
              <a:t> Skulpturen.  Das</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Regal steht vor einer </a:t>
            </a:r>
            <a:r>
              <a:rPr lang="de-DE" sz="1200" b="1" kern="1200" dirty="0">
                <a:solidFill>
                  <a:schemeClr val="tx1"/>
                </a:solidFill>
                <a:effectLst/>
                <a:latin typeface="+mn-lt"/>
                <a:ea typeface="+mn-ea"/>
                <a:cs typeface="+mn-cs"/>
              </a:rPr>
              <a:t>gelben</a:t>
            </a:r>
            <a:r>
              <a:rPr lang="de-DE" sz="1200" kern="1200" dirty="0">
                <a:solidFill>
                  <a:schemeClr val="tx1"/>
                </a:solidFill>
                <a:effectLst/>
                <a:latin typeface="+mn-lt"/>
                <a:ea typeface="+mn-ea"/>
                <a:cs typeface="+mn-cs"/>
              </a:rPr>
              <a:t> Wand. Der Boden ist </a:t>
            </a:r>
            <a:r>
              <a:rPr lang="de-DE" sz="1200" b="1" kern="1200" dirty="0">
                <a:solidFill>
                  <a:schemeClr val="tx1"/>
                </a:solidFill>
                <a:effectLst/>
                <a:latin typeface="+mn-lt"/>
                <a:ea typeface="+mn-ea"/>
                <a:cs typeface="+mn-cs"/>
              </a:rPr>
              <a:t>rot</a:t>
            </a:r>
            <a:r>
              <a:rPr lang="de-DE"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Farben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überall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sehr</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bunt</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a:t>Regal [3179] </a:t>
            </a:r>
            <a:r>
              <a:rPr lang="en-GB" baseline="0" dirty="0" err="1"/>
              <a:t>Tasse</a:t>
            </a:r>
            <a:r>
              <a:rPr lang="en-GB" baseline="0" dirty="0"/>
              <a:t> [3518] Vase [&gt;5009] </a:t>
            </a:r>
            <a:r>
              <a:rPr lang="en-GB" baseline="0" dirty="0" err="1"/>
              <a:t>Skulptur</a:t>
            </a:r>
            <a:r>
              <a:rPr lang="en-GB" baseline="0" dirty="0"/>
              <a:t> [4967]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 TO DICTOGLOSS WITH ATTENTION TO ADJECTIVE ENDINGS</a:t>
            </a:r>
            <a:br>
              <a:rPr lang="en-GB" dirty="0"/>
            </a:br>
            <a:br>
              <a:rPr lang="en-GB" b="1" dirty="0"/>
            </a:br>
            <a:r>
              <a:rPr lang="en-GB" b="1" dirty="0"/>
              <a:t>Transcript:</a:t>
            </a:r>
            <a:br>
              <a:rPr lang="en-GB" dirty="0"/>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Das Bild zeigt einen Tisch in der Mitte vor einem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braunen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Regal.  Am Tisch sitzen zwei Personen, eine Frau mit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schwarzen</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Haaren links und ein Mann in einer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blauen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Jacke rechts.  Auf dem Tisch stehen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weiß-blaue</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Tassen, vorne rechts steht ein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alter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Stuhl. Hinten auf dem Regal stehen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bunte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Vasen und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andere</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Skulpturen.  Das</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Regal steht vor einer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gelben</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Wand. Der Boden ist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rot</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Die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Farben</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sind</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überall</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sehr</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bunt</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7095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Supported version of written production of adjective endings task.</a:t>
            </a:r>
          </a:p>
          <a:p>
            <a:r>
              <a:rPr lang="en-GB" b="1" dirty="0"/>
              <a:t>Timing: 10 minutes</a:t>
            </a:r>
            <a:br>
              <a:rPr lang="en-GB" dirty="0"/>
            </a:br>
            <a:br>
              <a:rPr lang="en-GB" b="1" dirty="0"/>
            </a:br>
            <a:r>
              <a:rPr lang="en-GB" b="1" dirty="0"/>
              <a:t>Aim: </a:t>
            </a:r>
            <a:r>
              <a:rPr lang="en-GB" b="0" dirty="0"/>
              <a:t>to practise written production of adjective endings in a longer context.</a:t>
            </a:r>
            <a:br>
              <a:rPr lang="en-GB" b="0" dirty="0"/>
            </a:br>
            <a:br>
              <a:rPr lang="en-GB" dirty="0"/>
            </a:br>
            <a:r>
              <a:rPr lang="en-GB" b="1" dirty="0"/>
              <a:t>Procedure:</a:t>
            </a:r>
            <a:br>
              <a:rPr lang="en-GB" dirty="0"/>
            </a:br>
            <a:r>
              <a:rPr lang="en-GB" dirty="0"/>
              <a:t>1. Students read the text and use the English prompts and the picture to identify unknown words.</a:t>
            </a:r>
            <a:br>
              <a:rPr lang="en-GB" dirty="0"/>
            </a:br>
            <a:r>
              <a:rPr lang="en-GB" dirty="0"/>
              <a:t>2. Click to elicit these words from students. This ensures that students have the gender of unknown words to refer to, before starting the task.</a:t>
            </a:r>
            <a:br>
              <a:rPr lang="en-GB" dirty="0"/>
            </a:br>
            <a:r>
              <a:rPr lang="en-GB" dirty="0"/>
              <a:t>3. Then students write 1-10 and the correct adjective, paying attention to the words surrounding it to produce the correct ending.</a:t>
            </a:r>
          </a:p>
          <a:p>
            <a:r>
              <a:rPr lang="en-GB" dirty="0"/>
              <a:t>4. Play audio recording to check answers.</a:t>
            </a:r>
            <a:br>
              <a:rPr lang="en-GB" dirty="0"/>
            </a:br>
            <a:r>
              <a:rPr lang="en-GB" dirty="0"/>
              <a:t>5. Click to confirm written version of answers.</a:t>
            </a:r>
          </a:p>
          <a:p>
            <a:endParaRPr lang="en-GB" dirty="0"/>
          </a:p>
          <a:p>
            <a:endParaRPr lang="en-GB" dirty="0"/>
          </a:p>
          <a:p>
            <a:pPr algn="l">
              <a:lnSpc>
                <a:spcPct val="107000"/>
              </a:lnSpc>
              <a:spcAft>
                <a:spcPts val="800"/>
              </a:spcAft>
            </a:pPr>
            <a:r>
              <a:rPr lang="en-GB" b="1" dirty="0"/>
              <a:t>Transcript:</a:t>
            </a:r>
            <a:br>
              <a:rPr lang="en-GB" dirty="0"/>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Das Bild zeigt einen Tisch in der Mitte vor einem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braunen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Regal.  Am Tisch sitzen zwei Personen, eine Frau mit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schwarzen</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Haaren links und ein Mann in einer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blauen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Jacke rechts.  Auf dem Tisch stehen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weiß-blaue</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Tassen, vorne rechts steht ein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alter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Stuhl. Hinten auf dem Regal stehen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bunte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Vasen und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andere</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Skulpturen.  Das</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Regal steht vor einer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gelben</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Wand. Der Boden ist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rot</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Die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Farben</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sind</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überall</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sehr</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bunt</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430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revisit the different uses of </a:t>
            </a:r>
            <a:r>
              <a:rPr lang="en-GB" b="1" i="1" dirty="0" err="1"/>
              <a:t>nicht</a:t>
            </a:r>
            <a:r>
              <a:rPr lang="en-GB" b="0" dirty="0"/>
              <a:t> and </a:t>
            </a:r>
            <a:r>
              <a:rPr lang="en-GB" b="1" i="1" dirty="0" err="1"/>
              <a:t>kein</a:t>
            </a:r>
            <a:r>
              <a:rPr lang="en-GB" b="1" i="1" dirty="0"/>
              <a:t> </a:t>
            </a:r>
            <a:r>
              <a:rPr lang="en-GB" b="0" dirty="0"/>
              <a:t>for negation with nouns.</a:t>
            </a:r>
            <a:br>
              <a:rPr lang="en-GB" b="0" dirty="0"/>
            </a:br>
            <a:br>
              <a:rPr lang="en-GB" dirty="0"/>
            </a:br>
            <a:r>
              <a:rPr lang="en-GB" b="1" dirty="0"/>
              <a:t>Procedure:</a:t>
            </a:r>
            <a:br>
              <a:rPr lang="en-GB" dirty="0"/>
            </a:br>
            <a:r>
              <a:rPr lang="en-GB" dirty="0"/>
              <a:t>1. Click through the animations.</a:t>
            </a:r>
          </a:p>
          <a:p>
            <a:r>
              <a:rPr lang="en-GB" dirty="0"/>
              <a:t>2. Elicit the English meanings of each example, as you work through the slide.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9539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this or the previous task could be omitted.</a:t>
            </a:r>
          </a:p>
          <a:p>
            <a:endParaRPr lang="en-GB" b="1" dirty="0"/>
          </a:p>
          <a:p>
            <a:r>
              <a:rPr lang="en-GB" b="1" dirty="0"/>
              <a:t>Timing: 6 minutes</a:t>
            </a:r>
            <a:br>
              <a:rPr lang="en-GB" dirty="0"/>
            </a:br>
            <a:br>
              <a:rPr lang="en-GB" b="1" dirty="0"/>
            </a:br>
            <a:r>
              <a:rPr lang="en-GB" b="1" dirty="0"/>
              <a:t>Aim: </a:t>
            </a:r>
            <a:r>
              <a:rPr lang="en-GB" b="0" dirty="0"/>
              <a:t>to practise written production of vocabulary and structures from this week.</a:t>
            </a:r>
            <a:br>
              <a:rPr lang="en-GB" b="0" dirty="0"/>
            </a:br>
            <a:br>
              <a:rPr lang="en-GB" dirty="0"/>
            </a:br>
            <a:r>
              <a:rPr lang="en-GB" b="1" dirty="0"/>
              <a:t>Procedure:</a:t>
            </a:r>
            <a:br>
              <a:rPr lang="en-GB" dirty="0"/>
            </a:br>
            <a:r>
              <a:rPr lang="en-GB" dirty="0"/>
              <a:t>1. Students write the six sentences  in German.</a:t>
            </a:r>
          </a:p>
          <a:p>
            <a:r>
              <a:rPr lang="en-GB" dirty="0"/>
              <a:t>2. Click to correct each sentence.</a:t>
            </a:r>
          </a:p>
          <a:p>
            <a:endParaRPr lang="en-GB" dirty="0"/>
          </a:p>
          <a:p>
            <a:pPr lvl="0"/>
            <a:r>
              <a:rPr lang="en-GB" sz="1200" kern="1200" dirty="0">
                <a:solidFill>
                  <a:schemeClr val="tx1"/>
                </a:solidFill>
                <a:effectLst/>
                <a:latin typeface="+mn-lt"/>
                <a:ea typeface="+mn-ea"/>
                <a:cs typeface="+mn-cs"/>
              </a:rPr>
              <a:t>Teachers following the LDP SOW might like to draw the links between Goethe (8.3.2.4 lessons on </a:t>
            </a:r>
            <a:r>
              <a:rPr lang="en-GB" sz="1200" kern="1200" dirty="0" err="1">
                <a:solidFill>
                  <a:schemeClr val="tx1"/>
                </a:solidFill>
                <a:effectLst/>
                <a:latin typeface="+mn-lt"/>
                <a:ea typeface="+mn-ea"/>
                <a:cs typeface="+mn-cs"/>
              </a:rPr>
              <a:t>Erlkönig</a:t>
            </a:r>
            <a:r>
              <a:rPr lang="en-GB" sz="1200" kern="1200" dirty="0">
                <a:solidFill>
                  <a:schemeClr val="tx1"/>
                </a:solidFill>
                <a:effectLst/>
                <a:latin typeface="+mn-lt"/>
                <a:ea typeface="+mn-ea"/>
                <a:cs typeface="+mn-cs"/>
              </a:rPr>
              <a:t>), Caspar David Friedrich and the Romantic movement:</a:t>
            </a:r>
          </a:p>
          <a:p>
            <a:pPr lvl="0"/>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Caspar David Friedrich, 1774-1840 and from north Germany, is one of the best-known landscape painters of that time.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He was a contemporary of Johann Wolfgang von Goethe (1749-1832), who wrote the poem </a:t>
            </a:r>
            <a:r>
              <a:rPr lang="en-GB" sz="1200" i="1" kern="1200" dirty="0" err="1">
                <a:solidFill>
                  <a:schemeClr val="tx1"/>
                </a:solidFill>
                <a:effectLst/>
                <a:latin typeface="+mn-lt"/>
                <a:ea typeface="+mn-ea"/>
                <a:cs typeface="+mn-cs"/>
              </a:rPr>
              <a:t>Erlkönig</a:t>
            </a:r>
            <a:r>
              <a:rPr lang="en-GB" sz="1200" kern="1200" dirty="0">
                <a:solidFill>
                  <a:schemeClr val="tx1"/>
                </a:solidFill>
                <a:effectLst/>
                <a:latin typeface="+mn-lt"/>
                <a:ea typeface="+mn-ea"/>
                <a:cs typeface="+mn-cs"/>
              </a:rPr>
              <a:t>, which we looked at in week x.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 both pieces of work, we can see themes from the Romantic movement, which was an important period in art, music, literature and architecture across Europe.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Note that ‘romantic’ has a different meaning than the way we usually use the word today (i.e. to do with falling in love).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Some key themes and ideas of the Romantic movement are: the importance of intense feelings and emotions; the supernatural and the ‘uncanny’ (things which are both familiar yet also strange, creepy and unsettling); the relationship of man to the forces of nature; unfulfilled yearning and longing for something unattainable; the tensions between everyday life and a higher plane of creative genius.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err="1"/>
              <a:t>malen</a:t>
            </a:r>
            <a:r>
              <a:rPr lang="en-GB" baseline="0" dirty="0"/>
              <a:t> [1925] </a:t>
            </a:r>
            <a:r>
              <a:rPr lang="en-GB" baseline="0" dirty="0" err="1"/>
              <a:t>Nebel</a:t>
            </a:r>
            <a:r>
              <a:rPr lang="en-GB" baseline="0" dirty="0"/>
              <a:t> [3533] Wanderer [5009] hell [1411] (NB: hell is known as bright).</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325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22222"/>
                </a:solidFill>
                <a:effectLst/>
                <a:latin typeface="Arial" panose="020B0604020202020204" pitchFamily="34" charset="0"/>
              </a:rPr>
              <a:t>Note: </a:t>
            </a:r>
            <a:r>
              <a:rPr lang="en-GB" b="0" i="0" dirty="0">
                <a:solidFill>
                  <a:srgbClr val="222222"/>
                </a:solidFill>
                <a:effectLst/>
                <a:latin typeface="Arial" panose="020B0604020202020204" pitchFamily="34" charset="0"/>
              </a:rPr>
              <a:t>HW for Y9 is usually made up of pre-learning of vocabulary 15-30 minutes (depending on school policy on HW time) plus 20-30 minutes vocabulary activities to deepen word knowledge, provided on a student homework sheet (which also contains a clickable link to the audio file). Answer sheets are also provided.</a:t>
            </a:r>
            <a:br>
              <a:rPr lang="en-GB" b="0" i="0" dirty="0">
                <a:solidFill>
                  <a:srgbClr val="222222"/>
                </a:solidFill>
                <a:effectLst/>
                <a:latin typeface="Arial" panose="020B0604020202020204" pitchFamily="34" charset="0"/>
              </a:rPr>
            </a:b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The answer sheet for the Y9 vocabulary learning HW sheet Week </a:t>
            </a:r>
            <a:r>
              <a:rPr lang="en-GB" b="1" i="0" dirty="0">
                <a:solidFill>
                  <a:srgbClr val="222222"/>
                </a:solidFill>
                <a:effectLst/>
                <a:latin typeface="Arial" panose="020B0604020202020204" pitchFamily="34" charset="0"/>
              </a:rPr>
              <a:t>5</a:t>
            </a:r>
            <a:r>
              <a:rPr lang="en-GB" b="0" i="0" dirty="0">
                <a:solidFill>
                  <a:srgbClr val="222222"/>
                </a:solidFill>
                <a:effectLst/>
                <a:latin typeface="Arial" panose="020B0604020202020204" pitchFamily="34" charset="0"/>
              </a:rPr>
              <a:t> is here: https://rachelhawkes.com/LDPresources/Yr9German/German_Y9_Term1i_Wk5_HW_sheet_answers.docx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AutoNum type="romanLcParenR"/>
            </a:pPr>
            <a:r>
              <a:rPr lang="en-GB" sz="1200" dirty="0">
                <a:effectLst/>
                <a:latin typeface="Calibri" panose="020F0502020204030204" pitchFamily="34" charset="0"/>
                <a:ea typeface="Calibri" panose="020F0502020204030204" pitchFamily="34" charset="0"/>
                <a:cs typeface="Times New Roman" panose="02020603050405020304" pitchFamily="18" charset="0"/>
              </a:rPr>
              <a:t>With the LDP SOW the vocabulary for Years 9 – 11 is provided on Quizlet.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     There are other free apps, and new ones are always appearing. Teachers have told us that they are currently also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iii) Gaming Grammar has been acquired by Language Nut.  Its original content should still be available to teachers and much of it is appropriate for Y9 learners.  From this lesson, for example, learners could practise:</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Adjective agreement</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AE7E7-07AD-47EB-AE73-428A54A8B1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385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ADDITIONAL WRITING HOMEWORK TASK</a:t>
            </a:r>
          </a:p>
          <a:p>
            <a:r>
              <a:rPr lang="en-GB" b="1" dirty="0"/>
              <a:t>Timing: 20 minutes</a:t>
            </a:r>
            <a:br>
              <a:rPr lang="en-GB" dirty="0"/>
            </a:br>
            <a:br>
              <a:rPr lang="en-GB" b="1" dirty="0"/>
            </a:br>
            <a:r>
              <a:rPr lang="en-GB" b="1" dirty="0"/>
              <a:t>Aim: </a:t>
            </a:r>
            <a:r>
              <a:rPr lang="en-GB" b="0" dirty="0"/>
              <a:t>to consolidate knowledge of </a:t>
            </a:r>
            <a:r>
              <a:rPr lang="en-GB" b="1" dirty="0" err="1"/>
              <a:t>kein</a:t>
            </a:r>
            <a:r>
              <a:rPr lang="en-GB" b="0" dirty="0"/>
              <a:t> and </a:t>
            </a:r>
            <a:r>
              <a:rPr lang="en-GB" b="1" dirty="0" err="1"/>
              <a:t>nicht</a:t>
            </a:r>
            <a:r>
              <a:rPr lang="en-GB" b="1" dirty="0"/>
              <a:t> </a:t>
            </a:r>
            <a:r>
              <a:rPr lang="en-GB" b="0" dirty="0"/>
              <a:t>in a creative, yet structured, writing task.</a:t>
            </a:r>
            <a:br>
              <a:rPr lang="en-GB" b="0" dirty="0"/>
            </a:br>
            <a:br>
              <a:rPr lang="en-GB" b="0" dirty="0"/>
            </a:br>
            <a:r>
              <a:rPr lang="en-GB" b="1" dirty="0"/>
              <a:t>Procedure:</a:t>
            </a:r>
            <a:br>
              <a:rPr lang="en-GB" dirty="0"/>
            </a:br>
            <a:r>
              <a:rPr lang="en-GB" dirty="0"/>
              <a:t>1. Explain to students that they should write a new version of the poem, changing everything that is underlined.</a:t>
            </a:r>
          </a:p>
          <a:p>
            <a:r>
              <a:rPr lang="en-GB" dirty="0"/>
              <a:t>2. Remind them that there are two types of negation in the poem, </a:t>
            </a:r>
            <a:r>
              <a:rPr lang="en-GB" b="1" dirty="0" err="1"/>
              <a:t>kein</a:t>
            </a:r>
            <a:r>
              <a:rPr lang="en-GB" b="1" dirty="0"/>
              <a:t> </a:t>
            </a:r>
            <a:r>
              <a:rPr lang="en-GB" dirty="0"/>
              <a:t>and </a:t>
            </a:r>
            <a:r>
              <a:rPr lang="en-GB" b="1" dirty="0" err="1"/>
              <a:t>nicht</a:t>
            </a:r>
            <a:r>
              <a:rPr lang="en-GB" dirty="0"/>
              <a:t>, and that </a:t>
            </a:r>
            <a:r>
              <a:rPr lang="en-GB" b="1" dirty="0" err="1"/>
              <a:t>kein</a:t>
            </a:r>
            <a:r>
              <a:rPr lang="en-GB" dirty="0"/>
              <a:t> must change its spelling to match the gender of the noun that follows it.</a:t>
            </a:r>
          </a:p>
          <a:p>
            <a:r>
              <a:rPr lang="en-GB" dirty="0"/>
              <a:t>3. Tell them that there is no compulsion to make it rhyme, but that they are welcome to try!</a:t>
            </a:r>
          </a:p>
          <a:p>
            <a:br>
              <a:rPr lang="en-GB" dirty="0"/>
            </a:br>
            <a:r>
              <a:rPr lang="en-GB" b="1" baseline="0" dirty="0"/>
              <a:t>Word frequency of unknown words (1 is the most frequent word in German): </a:t>
            </a:r>
            <a:br>
              <a:rPr lang="en-GB" baseline="0" dirty="0"/>
            </a:br>
            <a:r>
              <a:rPr lang="en-GB" baseline="0" dirty="0" err="1"/>
              <a:t>sich</a:t>
            </a:r>
            <a:r>
              <a:rPr lang="en-GB" baseline="0" dirty="0"/>
              <a:t> [14] </a:t>
            </a:r>
            <a:r>
              <a:rPr lang="en-GB" baseline="0" dirty="0" err="1"/>
              <a:t>Ananas</a:t>
            </a:r>
            <a:r>
              <a:rPr lang="en-GB" baseline="0" dirty="0"/>
              <a:t> [&gt;5009] </a:t>
            </a:r>
            <a:r>
              <a:rPr lang="en-GB" baseline="0" dirty="0" err="1"/>
              <a:t>Pfirsich</a:t>
            </a:r>
            <a:r>
              <a:rPr lang="en-GB" baseline="0" dirty="0"/>
              <a:t> [&gt;5009] Maus [3463]</a:t>
            </a:r>
          </a:p>
          <a:p>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94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practise application of the revisited rules for using </a:t>
            </a:r>
            <a:r>
              <a:rPr lang="en-GB" b="1" i="1" dirty="0" err="1"/>
              <a:t>nicht</a:t>
            </a:r>
            <a:r>
              <a:rPr lang="en-GB" b="0" dirty="0"/>
              <a:t> and </a:t>
            </a:r>
            <a:r>
              <a:rPr lang="en-GB" b="1" i="1" dirty="0" err="1"/>
              <a:t>kein</a:t>
            </a:r>
            <a:r>
              <a:rPr lang="en-GB" b="0" dirty="0"/>
              <a:t> in comprehension of written input. To learn a little more about Switzerland. To use four more of this week’s new vocabulary items (</a:t>
            </a:r>
            <a:r>
              <a:rPr lang="en-GB" b="0" i="1" dirty="0" err="1"/>
              <a:t>bezahlen</a:t>
            </a:r>
            <a:r>
              <a:rPr lang="en-GB" b="0" i="1" dirty="0"/>
              <a:t>, </a:t>
            </a:r>
            <a:r>
              <a:rPr lang="en-GB" b="0" i="1" dirty="0" err="1"/>
              <a:t>Staat</a:t>
            </a:r>
            <a:r>
              <a:rPr lang="en-GB" b="0" i="1" dirty="0"/>
              <a:t>, </a:t>
            </a:r>
            <a:r>
              <a:rPr lang="en-GB" b="0" i="1" dirty="0" err="1"/>
              <a:t>Küste</a:t>
            </a:r>
            <a:r>
              <a:rPr lang="en-GB" b="0" i="1" dirty="0"/>
              <a:t>, </a:t>
            </a:r>
            <a:r>
              <a:rPr lang="en-GB" b="0" i="1" dirty="0" err="1"/>
              <a:t>offiziell</a:t>
            </a:r>
            <a:r>
              <a:rPr lang="en-GB" b="0" dirty="0"/>
              <a:t>).</a:t>
            </a:r>
          </a:p>
          <a:p>
            <a:r>
              <a:rPr lang="en-GB" b="0" dirty="0"/>
              <a:t>The four languages of Switzerland are </a:t>
            </a:r>
            <a:r>
              <a:rPr lang="en-US" sz="1200" b="0" i="0" kern="1200" dirty="0">
                <a:solidFill>
                  <a:schemeClr val="tx1"/>
                </a:solidFill>
                <a:effectLst/>
                <a:latin typeface="+mn-lt"/>
                <a:ea typeface="+mn-ea"/>
                <a:cs typeface="+mn-cs"/>
              </a:rPr>
              <a:t>German, French, Italian and Romansh.</a:t>
            </a:r>
            <a:br>
              <a:rPr lang="en-GB" b="0" dirty="0"/>
            </a:br>
            <a:br>
              <a:rPr lang="en-GB" dirty="0"/>
            </a:br>
            <a:r>
              <a:rPr lang="en-GB" b="1" dirty="0"/>
              <a:t>Procedure:</a:t>
            </a:r>
            <a:br>
              <a:rPr lang="en-GB" dirty="0"/>
            </a:br>
            <a:r>
              <a:rPr lang="en-GB" dirty="0"/>
              <a:t>1. Elicit from students how they decide between </a:t>
            </a:r>
            <a:r>
              <a:rPr lang="en-GB" i="1" dirty="0" err="1"/>
              <a:t>kein</a:t>
            </a:r>
            <a:r>
              <a:rPr lang="en-GB" i="1" dirty="0"/>
              <a:t>/</a:t>
            </a:r>
            <a:r>
              <a:rPr lang="en-GB" i="1" dirty="0" err="1"/>
              <a:t>keine</a:t>
            </a:r>
            <a:r>
              <a:rPr lang="en-GB" i="1" dirty="0"/>
              <a:t> </a:t>
            </a:r>
            <a:r>
              <a:rPr lang="en-GB" dirty="0"/>
              <a:t>(which has been previously taught).</a:t>
            </a:r>
            <a:br>
              <a:rPr lang="en-GB" dirty="0"/>
            </a:br>
            <a:r>
              <a:rPr lang="en-GB" dirty="0"/>
              <a:t>2. Students write 1-8 and decide between </a:t>
            </a:r>
            <a:r>
              <a:rPr lang="en-GB" i="1" dirty="0" err="1"/>
              <a:t>nicht</a:t>
            </a:r>
            <a:r>
              <a:rPr lang="en-GB" i="1" dirty="0"/>
              <a:t> </a:t>
            </a:r>
            <a:r>
              <a:rPr lang="en-GB" dirty="0"/>
              <a:t>and </a:t>
            </a:r>
            <a:r>
              <a:rPr lang="en-GB" i="1" dirty="0" err="1"/>
              <a:t>kein</a:t>
            </a:r>
            <a:r>
              <a:rPr lang="en-GB" i="1" dirty="0"/>
              <a:t>(e)</a:t>
            </a:r>
            <a:r>
              <a:rPr lang="en-GB" dirty="0"/>
              <a:t>.</a:t>
            </a:r>
          </a:p>
          <a:p>
            <a:r>
              <a:rPr lang="en-GB" dirty="0"/>
              <a:t>3. Elicit full sentence responses orally from students and click to reveal the answers.</a:t>
            </a:r>
          </a:p>
          <a:p>
            <a:r>
              <a:rPr lang="en-GB" dirty="0"/>
              <a:t>4. Elicit the identity of the country (</a:t>
            </a:r>
            <a:r>
              <a:rPr lang="en-GB" i="1" dirty="0"/>
              <a:t>die Schweiz</a:t>
            </a:r>
            <a:r>
              <a:rPr lang="en-GB" dirty="0"/>
              <a:t>).</a:t>
            </a:r>
            <a:br>
              <a:rPr lang="en-GB" dirty="0"/>
            </a:br>
            <a:r>
              <a:rPr lang="en-GB" dirty="0"/>
              <a:t>5. Click to reveal three more details about </a:t>
            </a:r>
            <a:r>
              <a:rPr lang="en-GB" i="1" dirty="0"/>
              <a:t>die Schweiz</a:t>
            </a:r>
            <a:r>
              <a:rPr lang="en-GB" dirty="0"/>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Blume [2463] </a:t>
            </a:r>
            <a:r>
              <a:rPr lang="en-GB" baseline="0" dirty="0" err="1"/>
              <a:t>Edelweiß</a:t>
            </a:r>
            <a:r>
              <a:rPr lang="en-GB" baseline="0" dirty="0"/>
              <a:t> [&gt;5009] </a:t>
            </a:r>
            <a:r>
              <a:rPr lang="en-GB" baseline="0" dirty="0" err="1"/>
              <a:t>Flagge</a:t>
            </a:r>
            <a:r>
              <a:rPr lang="en-GB" baseline="0" dirty="0"/>
              <a:t> [&gt;5009] </a:t>
            </a:r>
            <a:r>
              <a:rPr lang="en-GB" baseline="0" dirty="0" err="1"/>
              <a:t>Hauptstadt</a:t>
            </a:r>
            <a:r>
              <a:rPr lang="en-GB" baseline="0" dirty="0"/>
              <a:t> [1694] </a:t>
            </a:r>
            <a:r>
              <a:rPr lang="en-GB" baseline="0" dirty="0" err="1"/>
              <a:t>Schokolade</a:t>
            </a:r>
            <a:r>
              <a:rPr lang="en-GB" baseline="0" dirty="0"/>
              <a:t> [4532] (cognate) </a:t>
            </a:r>
            <a:r>
              <a:rPr lang="en-GB" baseline="0" dirty="0" err="1"/>
              <a:t>Sprache</a:t>
            </a:r>
            <a:r>
              <a:rPr lang="en-GB" baseline="0" dirty="0"/>
              <a:t> [421]</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revisit the forms of </a:t>
            </a:r>
            <a:r>
              <a:rPr lang="en-GB" b="1" i="1" dirty="0" err="1"/>
              <a:t>kein</a:t>
            </a:r>
            <a:r>
              <a:rPr lang="en-GB" b="1" i="1" dirty="0"/>
              <a:t> </a:t>
            </a:r>
            <a:r>
              <a:rPr lang="en-GB" b="0" dirty="0"/>
              <a:t>in nominative and accusative, relating them to the indefinite article </a:t>
            </a:r>
            <a:r>
              <a:rPr lang="en-GB" b="1" i="1" dirty="0" err="1"/>
              <a:t>ein</a:t>
            </a:r>
            <a:r>
              <a:rPr lang="en-GB" b="0" dirty="0"/>
              <a:t>. To remind students that </a:t>
            </a:r>
            <a:r>
              <a:rPr lang="en-GB" b="0" i="1" dirty="0"/>
              <a:t>der </a:t>
            </a:r>
            <a:r>
              <a:rPr lang="en-GB" b="0" dirty="0"/>
              <a:t>changes to </a:t>
            </a:r>
            <a:r>
              <a:rPr lang="en-GB" b="0" i="1" dirty="0"/>
              <a:t>den </a:t>
            </a:r>
            <a:r>
              <a:rPr lang="en-GB" b="0" dirty="0"/>
              <a:t>in R2 (accusative), too.</a:t>
            </a:r>
            <a:br>
              <a:rPr lang="en-GB" b="0" dirty="0"/>
            </a:br>
            <a:br>
              <a:rPr lang="en-GB" dirty="0"/>
            </a:br>
            <a:r>
              <a:rPr lang="en-GB" b="1" dirty="0"/>
              <a:t>Procedure:</a:t>
            </a:r>
            <a:br>
              <a:rPr lang="en-GB" dirty="0"/>
            </a:br>
            <a:r>
              <a:rPr lang="en-GB" dirty="0"/>
              <a:t>1. Click through the animations.</a:t>
            </a:r>
          </a:p>
          <a:p>
            <a:r>
              <a:rPr lang="en-GB" dirty="0"/>
              <a:t>2. Elicit the English meanings of each example, as you work through the slide.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943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practise receptive knowledge of </a:t>
            </a:r>
            <a:r>
              <a:rPr lang="en-GB" b="1" dirty="0" err="1"/>
              <a:t>nicht</a:t>
            </a:r>
            <a:r>
              <a:rPr lang="en-GB" b="0" dirty="0"/>
              <a:t> and </a:t>
            </a:r>
            <a:r>
              <a:rPr lang="en-GB" b="1" dirty="0" err="1"/>
              <a:t>kein</a:t>
            </a:r>
            <a:r>
              <a:rPr lang="en-GB" b="1" dirty="0"/>
              <a:t> </a:t>
            </a:r>
            <a:r>
              <a:rPr lang="en-GB" b="0" dirty="0"/>
              <a:t>in the oral modality, based on their use with </a:t>
            </a:r>
            <a:r>
              <a:rPr lang="en-GB" b="1" dirty="0"/>
              <a:t>definite</a:t>
            </a:r>
            <a:r>
              <a:rPr lang="en-GB" b="0" dirty="0"/>
              <a:t> and </a:t>
            </a:r>
            <a:r>
              <a:rPr lang="en-GB" b="1" dirty="0"/>
              <a:t>indefinite</a:t>
            </a:r>
            <a:r>
              <a:rPr lang="en-GB" b="0" dirty="0"/>
              <a:t> articles, respectively.</a:t>
            </a:r>
            <a:br>
              <a:rPr lang="en-GB" b="0" dirty="0"/>
            </a:br>
            <a:endParaRPr lang="en-GB" b="0" dirty="0"/>
          </a:p>
          <a:p>
            <a:r>
              <a:rPr lang="en-GB" b="0" dirty="0"/>
              <a:t>Before you start, tell students that it is the article that is missing. If they hear </a:t>
            </a:r>
            <a:r>
              <a:rPr lang="en-GB" b="1" dirty="0" err="1"/>
              <a:t>nicht</a:t>
            </a:r>
            <a:r>
              <a:rPr lang="en-GB" b="0" baseline="0" dirty="0"/>
              <a:t> in </a:t>
            </a:r>
            <a:r>
              <a:rPr lang="en-GB" b="0" baseline="0" dirty="0" err="1"/>
              <a:t>Onkel</a:t>
            </a:r>
            <a:r>
              <a:rPr lang="en-GB" b="0" baseline="0" dirty="0"/>
              <a:t> Heinrich’s reply,</a:t>
            </a:r>
            <a:r>
              <a:rPr lang="en-GB" b="0" dirty="0"/>
              <a:t> they know they know that it is the </a:t>
            </a:r>
            <a:r>
              <a:rPr lang="en-GB" b="1" dirty="0"/>
              <a:t>definite article </a:t>
            </a:r>
            <a:r>
              <a:rPr lang="en-GB" b="0" dirty="0"/>
              <a:t>that is missing. All the nouns have been previously taught, but the principal aim here is to connect the </a:t>
            </a:r>
            <a:r>
              <a:rPr lang="en-GB" b="0" u="sng" dirty="0"/>
              <a:t>negative word </a:t>
            </a:r>
            <a:r>
              <a:rPr lang="en-GB" b="0" dirty="0"/>
              <a:t>with the </a:t>
            </a:r>
            <a:r>
              <a:rPr lang="en-GB" b="0" u="sng" dirty="0"/>
              <a:t>meaning</a:t>
            </a:r>
            <a:r>
              <a:rPr lang="en-GB" b="0" dirty="0"/>
              <a:t> of the article it is used with. </a:t>
            </a:r>
            <a:br>
              <a:rPr lang="en-GB" b="0" dirty="0"/>
            </a:br>
            <a:br>
              <a:rPr lang="en-GB" b="0" dirty="0"/>
            </a:br>
            <a:r>
              <a:rPr lang="en-GB" b="1" dirty="0"/>
              <a:t>Procedure:</a:t>
            </a:r>
          </a:p>
          <a:p>
            <a:r>
              <a:rPr lang="en-GB" dirty="0"/>
              <a:t>1. Click on sound button 1 to play recording. </a:t>
            </a:r>
          </a:p>
          <a:p>
            <a:r>
              <a:rPr lang="en-GB" dirty="0"/>
              <a:t>2. Students write or tick</a:t>
            </a:r>
            <a:r>
              <a:rPr lang="en-GB" baseline="0" dirty="0"/>
              <a:t> </a:t>
            </a:r>
            <a:r>
              <a:rPr lang="en-GB" b="1" dirty="0" err="1"/>
              <a:t>nicht</a:t>
            </a:r>
            <a:r>
              <a:rPr lang="en-GB" dirty="0"/>
              <a:t> (if they hear it) or</a:t>
            </a:r>
            <a:r>
              <a:rPr lang="en-GB" b="1" dirty="0"/>
              <a:t> </a:t>
            </a:r>
            <a:r>
              <a:rPr lang="en-GB" b="1" dirty="0" err="1"/>
              <a:t>kein</a:t>
            </a:r>
            <a:r>
              <a:rPr lang="en-GB" b="1" dirty="0"/>
              <a:t> </a:t>
            </a:r>
            <a:r>
              <a:rPr lang="en-GB" dirty="0"/>
              <a:t>if they don’t hear </a:t>
            </a:r>
            <a:r>
              <a:rPr lang="en-GB" b="1" dirty="0" err="1"/>
              <a:t>nicht</a:t>
            </a:r>
            <a:r>
              <a:rPr lang="en-GB" dirty="0"/>
              <a:t>. Click to reveal this part of the answer.</a:t>
            </a:r>
            <a:br>
              <a:rPr lang="en-GB" dirty="0"/>
            </a:br>
            <a:r>
              <a:rPr lang="en-GB" dirty="0"/>
              <a:t>3. They also write the noun in German in the </a:t>
            </a:r>
            <a:r>
              <a:rPr lang="en-GB" b="1" dirty="0"/>
              <a:t>was?</a:t>
            </a:r>
            <a:r>
              <a:rPr lang="en-GB" dirty="0"/>
              <a:t> column. Click to reveal this part of the answer.</a:t>
            </a:r>
            <a:br>
              <a:rPr lang="en-GB" dirty="0"/>
            </a:br>
            <a:r>
              <a:rPr lang="en-GB" dirty="0"/>
              <a:t>4. They decide on the basis of </a:t>
            </a:r>
            <a:r>
              <a:rPr lang="en-GB" b="1" dirty="0" err="1"/>
              <a:t>nicht</a:t>
            </a:r>
            <a:r>
              <a:rPr lang="en-GB" dirty="0"/>
              <a:t> or </a:t>
            </a:r>
            <a:r>
              <a:rPr lang="en-GB" b="1" dirty="0"/>
              <a:t>no </a:t>
            </a:r>
            <a:r>
              <a:rPr lang="en-GB" b="1" dirty="0" err="1"/>
              <a:t>nicht</a:t>
            </a:r>
            <a:r>
              <a:rPr lang="en-GB" b="1" dirty="0"/>
              <a:t> </a:t>
            </a:r>
            <a:r>
              <a:rPr lang="en-GB" dirty="0"/>
              <a:t>which article (the or a) they would have heard.  </a:t>
            </a:r>
            <a:br>
              <a:rPr lang="en-GB" dirty="0"/>
            </a:br>
            <a:r>
              <a:rPr lang="en-GB" dirty="0"/>
              <a:t>5. In addition, they then write (alongside the or a) the correct German article, if they know it. Click to reveal these parts of the answer.</a:t>
            </a:r>
            <a:br>
              <a:rPr lang="en-GB" dirty="0"/>
            </a:br>
            <a:r>
              <a:rPr lang="en-GB" dirty="0"/>
              <a:t>6. Click to reveal the full transcript for number 1. </a:t>
            </a:r>
            <a:r>
              <a:rPr lang="en-GB" b="1" i="1" dirty="0"/>
              <a:t>Note that higher proficiency students might be able to construct the full Q &amp; A from the information on the slide, before seeing the transcript each time.</a:t>
            </a:r>
            <a:br>
              <a:rPr lang="en-GB" b="1" i="1" dirty="0"/>
            </a:br>
            <a:r>
              <a:rPr lang="en-GB" dirty="0"/>
              <a:t>7. Then complete items 2-5 with answers animated in the same way to elicit step by step.</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r>
              <a:rPr lang="en-GB" b="0" dirty="0"/>
              <a:t>1. </a:t>
            </a:r>
            <a:r>
              <a:rPr lang="en-GB" sz="1200" b="0" dirty="0" err="1">
                <a:solidFill>
                  <a:srgbClr val="115076"/>
                </a:solidFill>
              </a:rPr>
              <a:t>Onkel</a:t>
            </a:r>
            <a:r>
              <a:rPr lang="en-GB" sz="1200" b="0" dirty="0">
                <a:solidFill>
                  <a:srgbClr val="115076"/>
                </a:solidFill>
              </a:rPr>
              <a:t> Heinrich, </a:t>
            </a:r>
            <a:r>
              <a:rPr lang="en-GB" sz="1200" b="0" dirty="0" err="1">
                <a:solidFill>
                  <a:srgbClr val="115076"/>
                </a:solidFill>
              </a:rPr>
              <a:t>siehst</a:t>
            </a:r>
            <a:r>
              <a:rPr lang="en-GB" sz="1200" b="0" dirty="0">
                <a:solidFill>
                  <a:srgbClr val="115076"/>
                </a:solidFill>
              </a:rPr>
              <a:t> du [das] </a:t>
            </a:r>
            <a:r>
              <a:rPr lang="en-GB" sz="1200" b="0" dirty="0" err="1">
                <a:solidFill>
                  <a:srgbClr val="115076"/>
                </a:solidFill>
              </a:rPr>
              <a:t>alte</a:t>
            </a:r>
            <a:r>
              <a:rPr lang="en-GB" sz="1200" b="0" dirty="0">
                <a:solidFill>
                  <a:srgbClr val="115076"/>
                </a:solidFill>
              </a:rPr>
              <a:t> </a:t>
            </a:r>
            <a:r>
              <a:rPr lang="en-GB" sz="1200" b="0" dirty="0" err="1">
                <a:solidFill>
                  <a:srgbClr val="115076"/>
                </a:solidFill>
              </a:rPr>
              <a:t>Gebäude</a:t>
            </a:r>
            <a:r>
              <a:rPr lang="en-GB" sz="1200" b="0" dirty="0">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115076"/>
                </a:solidFill>
              </a:rPr>
              <a:t>Nein</a:t>
            </a:r>
            <a:r>
              <a:rPr lang="en-GB" sz="1200" b="0" dirty="0">
                <a:solidFill>
                  <a:srgbClr val="115076"/>
                </a:solidFill>
              </a:rPr>
              <a:t>, ich </a:t>
            </a:r>
            <a:r>
              <a:rPr lang="en-GB" sz="1200" b="0" dirty="0" err="1">
                <a:solidFill>
                  <a:srgbClr val="115076"/>
                </a:solidFill>
              </a:rPr>
              <a:t>sehe</a:t>
            </a:r>
            <a:r>
              <a:rPr lang="en-GB" sz="1200" b="0" dirty="0">
                <a:solidFill>
                  <a:srgbClr val="115076"/>
                </a:solidFill>
              </a:rPr>
              <a:t> [das] </a:t>
            </a:r>
            <a:r>
              <a:rPr lang="en-GB" sz="1200" b="0" dirty="0" err="1">
                <a:solidFill>
                  <a:srgbClr val="115076"/>
                </a:solidFill>
              </a:rPr>
              <a:t>Gebäude</a:t>
            </a:r>
            <a:r>
              <a:rPr lang="en-GB" sz="1200" b="0" dirty="0">
                <a:solidFill>
                  <a:srgbClr val="115076"/>
                </a:solidFill>
              </a:rPr>
              <a:t> </a:t>
            </a:r>
            <a:r>
              <a:rPr lang="en-GB" sz="1200" b="0" dirty="0" err="1">
                <a:solidFill>
                  <a:srgbClr val="115076"/>
                </a:solidFill>
              </a:rPr>
              <a:t>nicht</a:t>
            </a:r>
            <a:r>
              <a:rPr lang="en-GB" sz="1200" b="0" dirty="0">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2. </a:t>
            </a:r>
            <a:r>
              <a:rPr lang="en-GB" sz="1200" dirty="0" err="1">
                <a:solidFill>
                  <a:schemeClr val="accent5">
                    <a:lumMod val="50000"/>
                  </a:schemeClr>
                </a:solidFill>
              </a:rPr>
              <a:t>Onkel</a:t>
            </a:r>
            <a:r>
              <a:rPr lang="en-GB" sz="1200" dirty="0">
                <a:solidFill>
                  <a:schemeClr val="accent5">
                    <a:lumMod val="50000"/>
                  </a:schemeClr>
                </a:solidFill>
              </a:rPr>
              <a:t> </a:t>
            </a:r>
            <a:r>
              <a:rPr lang="en-GB" sz="1200" b="0" dirty="0">
                <a:solidFill>
                  <a:srgbClr val="115076"/>
                </a:solidFill>
              </a:rPr>
              <a:t>Heinrich</a:t>
            </a:r>
            <a:r>
              <a:rPr lang="en-GB" sz="1200" dirty="0">
                <a:solidFill>
                  <a:schemeClr val="accent5">
                    <a:lumMod val="50000"/>
                  </a:schemeClr>
                </a:solidFill>
              </a:rPr>
              <a:t>, </a:t>
            </a:r>
            <a:r>
              <a:rPr lang="en-GB" sz="1200" dirty="0" err="1">
                <a:solidFill>
                  <a:schemeClr val="accent5">
                    <a:lumMod val="50000"/>
                  </a:schemeClr>
                </a:solidFill>
              </a:rPr>
              <a:t>siehst</a:t>
            </a:r>
            <a:r>
              <a:rPr lang="en-GB" sz="1200" dirty="0">
                <a:solidFill>
                  <a:schemeClr val="accent5">
                    <a:lumMod val="50000"/>
                  </a:schemeClr>
                </a:solidFill>
              </a:rPr>
              <a:t> du [</a:t>
            </a:r>
            <a:r>
              <a:rPr lang="en-GB" sz="1200" dirty="0" err="1">
                <a:solidFill>
                  <a:schemeClr val="accent5">
                    <a:lumMod val="50000"/>
                  </a:schemeClr>
                </a:solidFill>
              </a:rPr>
              <a:t>einen</a:t>
            </a:r>
            <a:r>
              <a:rPr lang="en-GB" sz="1200" dirty="0">
                <a:solidFill>
                  <a:schemeClr val="accent5">
                    <a:lumMod val="50000"/>
                  </a:schemeClr>
                </a:solidFill>
              </a:rPr>
              <a:t>] </a:t>
            </a:r>
            <a:r>
              <a:rPr lang="en-GB" sz="1200" dirty="0" err="1">
                <a:solidFill>
                  <a:schemeClr val="accent5">
                    <a:lumMod val="50000"/>
                  </a:schemeClr>
                </a:solidFill>
              </a:rPr>
              <a:t>Fluss</a:t>
            </a:r>
            <a:r>
              <a:rPr lang="en-GB" sz="1200" dirty="0">
                <a:solidFill>
                  <a:schemeClr val="accent5">
                    <a:lumMod val="50000"/>
                  </a:schemeClr>
                </a:solidFill>
              </a:rPr>
              <a:t>?</a:t>
            </a:r>
            <a:br>
              <a:rPr lang="en-GB" sz="1200" dirty="0">
                <a:solidFill>
                  <a:schemeClr val="accent5">
                    <a:lumMod val="50000"/>
                  </a:schemeClr>
                </a:solidFill>
              </a:rPr>
            </a:br>
            <a:r>
              <a:rPr lang="en-GB" sz="1200" dirty="0" err="1">
                <a:solidFill>
                  <a:schemeClr val="accent5">
                    <a:lumMod val="50000"/>
                  </a:schemeClr>
                </a:solidFill>
              </a:rPr>
              <a:t>Nein</a:t>
            </a:r>
            <a:r>
              <a:rPr lang="en-GB" sz="1200" dirty="0">
                <a:solidFill>
                  <a:schemeClr val="accent5">
                    <a:lumMod val="50000"/>
                  </a:schemeClr>
                </a:solidFill>
              </a:rPr>
              <a:t>, ich </a:t>
            </a:r>
            <a:r>
              <a:rPr lang="en-GB" sz="1200" dirty="0" err="1">
                <a:solidFill>
                  <a:schemeClr val="accent5">
                    <a:lumMod val="50000"/>
                  </a:schemeClr>
                </a:solidFill>
              </a:rPr>
              <a:t>sehe</a:t>
            </a:r>
            <a:r>
              <a:rPr lang="en-GB" sz="1200" dirty="0">
                <a:solidFill>
                  <a:schemeClr val="accent5">
                    <a:lumMod val="50000"/>
                  </a:schemeClr>
                </a:solidFill>
              </a:rPr>
              <a:t> [</a:t>
            </a:r>
            <a:r>
              <a:rPr lang="en-GB" sz="1200" dirty="0" err="1">
                <a:solidFill>
                  <a:schemeClr val="accent5">
                    <a:lumMod val="50000"/>
                  </a:schemeClr>
                </a:solidFill>
              </a:rPr>
              <a:t>keinen</a:t>
            </a:r>
            <a:r>
              <a:rPr lang="en-GB" sz="1200" dirty="0">
                <a:solidFill>
                  <a:schemeClr val="accent5">
                    <a:lumMod val="50000"/>
                  </a:schemeClr>
                </a:solidFill>
              </a:rPr>
              <a:t>] </a:t>
            </a:r>
            <a:r>
              <a:rPr lang="en-GB" sz="1200" dirty="0" err="1">
                <a:solidFill>
                  <a:schemeClr val="accent5">
                    <a:lumMod val="50000"/>
                  </a:schemeClr>
                </a:solidFill>
              </a:rPr>
              <a:t>Fluss</a:t>
            </a:r>
            <a:r>
              <a:rPr lang="en-GB" sz="1200" dirty="0">
                <a:solidFill>
                  <a:schemeClr val="accent5">
                    <a:lumMod val="50000"/>
                  </a:schemeClr>
                </a:solidFill>
              </a:rPr>
              <a:t>.</a:t>
            </a:r>
            <a:br>
              <a:rPr lang="en-GB" sz="1200" dirty="0">
                <a:solidFill>
                  <a:schemeClr val="accent5">
                    <a:lumMod val="50000"/>
                  </a:schemeClr>
                </a:solidFill>
              </a:rPr>
            </a:br>
            <a:br>
              <a:rPr lang="en-GB" sz="1200" dirty="0">
                <a:solidFill>
                  <a:schemeClr val="accent5">
                    <a:lumMod val="50000"/>
                  </a:schemeClr>
                </a:solidFill>
              </a:rPr>
            </a:br>
            <a:r>
              <a:rPr lang="en-GB" sz="1200" dirty="0">
                <a:solidFill>
                  <a:schemeClr val="accent5">
                    <a:lumMod val="50000"/>
                  </a:schemeClr>
                </a:solidFill>
              </a:rPr>
              <a:t>3. </a:t>
            </a:r>
            <a:r>
              <a:rPr lang="en-GB" sz="1200" dirty="0" err="1">
                <a:solidFill>
                  <a:schemeClr val="accent5">
                    <a:lumMod val="50000"/>
                  </a:schemeClr>
                </a:solidFill>
              </a:rPr>
              <a:t>Onkel</a:t>
            </a:r>
            <a:r>
              <a:rPr lang="en-GB" sz="1200" dirty="0">
                <a:solidFill>
                  <a:schemeClr val="accent5">
                    <a:lumMod val="50000"/>
                  </a:schemeClr>
                </a:solidFill>
              </a:rPr>
              <a:t> </a:t>
            </a:r>
            <a:r>
              <a:rPr lang="en-GB" sz="1200" b="0" dirty="0">
                <a:solidFill>
                  <a:srgbClr val="115076"/>
                </a:solidFill>
              </a:rPr>
              <a:t>Heinrich</a:t>
            </a:r>
            <a:r>
              <a:rPr lang="en-GB" sz="1200" dirty="0">
                <a:solidFill>
                  <a:schemeClr val="accent5">
                    <a:lumMod val="50000"/>
                  </a:schemeClr>
                </a:solidFill>
              </a:rPr>
              <a:t>, </a:t>
            </a:r>
            <a:r>
              <a:rPr lang="en-GB" sz="1200" dirty="0" err="1">
                <a:solidFill>
                  <a:schemeClr val="accent5">
                    <a:lumMod val="50000"/>
                  </a:schemeClr>
                </a:solidFill>
              </a:rPr>
              <a:t>siehst</a:t>
            </a:r>
            <a:r>
              <a:rPr lang="en-GB" sz="1200" dirty="0">
                <a:solidFill>
                  <a:schemeClr val="accent5">
                    <a:lumMod val="50000"/>
                  </a:schemeClr>
                </a:solidFill>
              </a:rPr>
              <a:t> du [den] Platz?</a:t>
            </a:r>
            <a:br>
              <a:rPr lang="en-GB" sz="1200" dirty="0">
                <a:solidFill>
                  <a:schemeClr val="accent5">
                    <a:lumMod val="50000"/>
                  </a:schemeClr>
                </a:solidFill>
              </a:rPr>
            </a:br>
            <a:r>
              <a:rPr lang="en-GB" sz="1200" dirty="0" err="1">
                <a:solidFill>
                  <a:schemeClr val="accent5">
                    <a:lumMod val="50000"/>
                  </a:schemeClr>
                </a:solidFill>
              </a:rPr>
              <a:t>Nein</a:t>
            </a:r>
            <a:r>
              <a:rPr lang="en-GB" sz="1200" dirty="0">
                <a:solidFill>
                  <a:schemeClr val="accent5">
                    <a:lumMod val="50000"/>
                  </a:schemeClr>
                </a:solidFill>
              </a:rPr>
              <a:t>, ich </a:t>
            </a:r>
            <a:r>
              <a:rPr lang="en-GB" sz="1200" dirty="0" err="1">
                <a:solidFill>
                  <a:schemeClr val="accent5">
                    <a:lumMod val="50000"/>
                  </a:schemeClr>
                </a:solidFill>
              </a:rPr>
              <a:t>sehe</a:t>
            </a:r>
            <a:r>
              <a:rPr lang="en-GB" sz="1200" dirty="0">
                <a:solidFill>
                  <a:schemeClr val="accent5">
                    <a:lumMod val="50000"/>
                  </a:schemeClr>
                </a:solidFill>
              </a:rPr>
              <a:t> [den] Platz </a:t>
            </a:r>
            <a:r>
              <a:rPr lang="en-GB" sz="1200" dirty="0" err="1">
                <a:solidFill>
                  <a:schemeClr val="accent5">
                    <a:lumMod val="50000"/>
                  </a:schemeClr>
                </a:solidFill>
              </a:rPr>
              <a:t>nicht</a:t>
            </a:r>
            <a:r>
              <a:rPr lang="en-GB" sz="1200" dirty="0">
                <a:solidFill>
                  <a:schemeClr val="accent5">
                    <a:lumMod val="50000"/>
                  </a:schemeClr>
                </a:solidFill>
              </a:rPr>
              <a:t>.</a:t>
            </a:r>
            <a:br>
              <a:rPr lang="en-GB" sz="1200" dirty="0">
                <a:solidFill>
                  <a:schemeClr val="accent5">
                    <a:lumMod val="50000"/>
                  </a:schemeClr>
                </a:solidFill>
              </a:rPr>
            </a:br>
            <a:br>
              <a:rPr lang="en-GB" sz="1200" dirty="0">
                <a:solidFill>
                  <a:schemeClr val="accent5">
                    <a:lumMod val="50000"/>
                  </a:schemeClr>
                </a:solidFill>
              </a:rPr>
            </a:br>
            <a:r>
              <a:rPr lang="en-GB" sz="1200" dirty="0">
                <a:solidFill>
                  <a:schemeClr val="accent5">
                    <a:lumMod val="50000"/>
                  </a:schemeClr>
                </a:solidFill>
              </a:rPr>
              <a:t>4.  </a:t>
            </a:r>
            <a:r>
              <a:rPr lang="en-GB" sz="1200" dirty="0" err="1">
                <a:solidFill>
                  <a:schemeClr val="accent5">
                    <a:lumMod val="50000"/>
                  </a:schemeClr>
                </a:solidFill>
              </a:rPr>
              <a:t>Onkel</a:t>
            </a:r>
            <a:r>
              <a:rPr lang="en-GB" sz="1200" dirty="0">
                <a:solidFill>
                  <a:schemeClr val="accent5">
                    <a:lumMod val="50000"/>
                  </a:schemeClr>
                </a:solidFill>
              </a:rPr>
              <a:t> </a:t>
            </a:r>
            <a:r>
              <a:rPr lang="en-GB" sz="1200" b="0" dirty="0">
                <a:solidFill>
                  <a:srgbClr val="115076"/>
                </a:solidFill>
              </a:rPr>
              <a:t>Heinrich</a:t>
            </a:r>
            <a:r>
              <a:rPr lang="en-GB" sz="1200" dirty="0">
                <a:solidFill>
                  <a:schemeClr val="accent5">
                    <a:lumMod val="50000"/>
                  </a:schemeClr>
                </a:solidFill>
              </a:rPr>
              <a:t>, </a:t>
            </a:r>
            <a:r>
              <a:rPr lang="en-GB" sz="1200" dirty="0" err="1">
                <a:solidFill>
                  <a:schemeClr val="accent5">
                    <a:lumMod val="50000"/>
                  </a:schemeClr>
                </a:solidFill>
              </a:rPr>
              <a:t>siehst</a:t>
            </a:r>
            <a:r>
              <a:rPr lang="en-GB" sz="1200" dirty="0">
                <a:solidFill>
                  <a:schemeClr val="accent5">
                    <a:lumMod val="50000"/>
                  </a:schemeClr>
                </a:solidFill>
              </a:rPr>
              <a:t> du [</a:t>
            </a:r>
            <a:r>
              <a:rPr lang="en-GB" sz="1200" dirty="0" err="1">
                <a:solidFill>
                  <a:schemeClr val="accent5">
                    <a:lumMod val="50000"/>
                  </a:schemeClr>
                </a:solidFill>
              </a:rPr>
              <a:t>ein</a:t>
            </a:r>
            <a:r>
              <a:rPr lang="en-GB" sz="1200" dirty="0">
                <a:solidFill>
                  <a:schemeClr val="accent5">
                    <a:lumMod val="50000"/>
                  </a:schemeClr>
                </a:solidFill>
              </a:rPr>
              <a:t>] Museum?</a:t>
            </a:r>
            <a:br>
              <a:rPr lang="en-GB" sz="1200" dirty="0">
                <a:solidFill>
                  <a:schemeClr val="accent5">
                    <a:lumMod val="50000"/>
                  </a:schemeClr>
                </a:solidFill>
              </a:rPr>
            </a:br>
            <a:r>
              <a:rPr lang="en-GB" sz="1200" dirty="0" err="1">
                <a:solidFill>
                  <a:schemeClr val="accent5">
                    <a:lumMod val="50000"/>
                  </a:schemeClr>
                </a:solidFill>
              </a:rPr>
              <a:t>Nein</a:t>
            </a:r>
            <a:r>
              <a:rPr lang="en-GB" sz="1200" dirty="0">
                <a:solidFill>
                  <a:schemeClr val="accent5">
                    <a:lumMod val="50000"/>
                  </a:schemeClr>
                </a:solidFill>
              </a:rPr>
              <a:t>, ich </a:t>
            </a:r>
            <a:r>
              <a:rPr lang="en-GB" sz="1200" dirty="0" err="1">
                <a:solidFill>
                  <a:schemeClr val="accent5">
                    <a:lumMod val="50000"/>
                  </a:schemeClr>
                </a:solidFill>
              </a:rPr>
              <a:t>sehe</a:t>
            </a:r>
            <a:r>
              <a:rPr lang="en-GB" sz="1200" dirty="0">
                <a:solidFill>
                  <a:schemeClr val="accent5">
                    <a:lumMod val="50000"/>
                  </a:schemeClr>
                </a:solidFill>
              </a:rPr>
              <a:t> [</a:t>
            </a:r>
            <a:r>
              <a:rPr lang="en-GB" sz="1200" dirty="0" err="1">
                <a:solidFill>
                  <a:schemeClr val="accent5">
                    <a:lumMod val="50000"/>
                  </a:schemeClr>
                </a:solidFill>
              </a:rPr>
              <a:t>kein</a:t>
            </a:r>
            <a:r>
              <a:rPr lang="en-GB" sz="1200" dirty="0">
                <a:solidFill>
                  <a:schemeClr val="accent5">
                    <a:lumMod val="50000"/>
                  </a:schemeClr>
                </a:solidFill>
              </a:rPr>
              <a:t>] Museum.</a:t>
            </a:r>
            <a:br>
              <a:rPr lang="en-GB" sz="1200" dirty="0">
                <a:solidFill>
                  <a:schemeClr val="accent5">
                    <a:lumMod val="50000"/>
                  </a:schemeClr>
                </a:solidFill>
              </a:rPr>
            </a:br>
            <a:br>
              <a:rPr lang="en-GB" sz="1200" dirty="0">
                <a:solidFill>
                  <a:schemeClr val="accent5">
                    <a:lumMod val="50000"/>
                  </a:schemeClr>
                </a:solidFill>
              </a:rPr>
            </a:br>
            <a:r>
              <a:rPr lang="en-GB" sz="1200" dirty="0">
                <a:solidFill>
                  <a:schemeClr val="accent5">
                    <a:lumMod val="50000"/>
                  </a:schemeClr>
                </a:solidFill>
              </a:rPr>
              <a:t>5. </a:t>
            </a:r>
            <a:r>
              <a:rPr lang="en-GB" sz="1200" dirty="0" err="1">
                <a:solidFill>
                  <a:schemeClr val="accent5">
                    <a:lumMod val="50000"/>
                  </a:schemeClr>
                </a:solidFill>
              </a:rPr>
              <a:t>Onkel</a:t>
            </a:r>
            <a:r>
              <a:rPr lang="en-GB" sz="1200" dirty="0">
                <a:solidFill>
                  <a:schemeClr val="accent5">
                    <a:lumMod val="50000"/>
                  </a:schemeClr>
                </a:solidFill>
              </a:rPr>
              <a:t> </a:t>
            </a:r>
            <a:r>
              <a:rPr lang="en-GB" sz="1200" b="0" dirty="0">
                <a:solidFill>
                  <a:srgbClr val="115076"/>
                </a:solidFill>
              </a:rPr>
              <a:t>Heinrich</a:t>
            </a:r>
            <a:r>
              <a:rPr lang="en-GB" sz="1200" dirty="0">
                <a:solidFill>
                  <a:schemeClr val="accent5">
                    <a:lumMod val="50000"/>
                  </a:schemeClr>
                </a:solidFill>
              </a:rPr>
              <a:t>, </a:t>
            </a:r>
            <a:r>
              <a:rPr lang="en-GB" sz="1200" dirty="0" err="1">
                <a:solidFill>
                  <a:schemeClr val="accent5">
                    <a:lumMod val="50000"/>
                  </a:schemeClr>
                </a:solidFill>
              </a:rPr>
              <a:t>siehst</a:t>
            </a:r>
            <a:r>
              <a:rPr lang="en-GB" sz="1200" dirty="0">
                <a:solidFill>
                  <a:schemeClr val="accent5">
                    <a:lumMod val="50000"/>
                  </a:schemeClr>
                </a:solidFill>
              </a:rPr>
              <a:t> du [</a:t>
            </a:r>
            <a:r>
              <a:rPr lang="en-GB" sz="1200" dirty="0" err="1">
                <a:solidFill>
                  <a:schemeClr val="accent5">
                    <a:lumMod val="50000"/>
                  </a:schemeClr>
                </a:solidFill>
              </a:rPr>
              <a:t>eine</a:t>
            </a:r>
            <a:r>
              <a:rPr lang="en-GB" sz="1200" dirty="0">
                <a:solidFill>
                  <a:schemeClr val="accent5">
                    <a:lumMod val="50000"/>
                  </a:schemeClr>
                </a:solidFill>
              </a:rPr>
              <a:t>] </a:t>
            </a:r>
            <a:r>
              <a:rPr lang="en-GB" sz="1200" dirty="0" err="1">
                <a:solidFill>
                  <a:schemeClr val="accent5">
                    <a:lumMod val="50000"/>
                  </a:schemeClr>
                </a:solidFill>
              </a:rPr>
              <a:t>große</a:t>
            </a:r>
            <a:r>
              <a:rPr lang="en-GB" sz="1200" dirty="0">
                <a:solidFill>
                  <a:schemeClr val="accent5">
                    <a:lumMod val="50000"/>
                  </a:schemeClr>
                </a:solidFill>
              </a:rPr>
              <a:t> </a:t>
            </a:r>
            <a:r>
              <a:rPr lang="en-GB" sz="1200" dirty="0" err="1">
                <a:solidFill>
                  <a:schemeClr val="accent5">
                    <a:lumMod val="50000"/>
                  </a:schemeClr>
                </a:solidFill>
              </a:rPr>
              <a:t>Uhr</a:t>
            </a:r>
            <a:r>
              <a:rPr lang="en-GB" sz="1200" dirty="0">
                <a:solidFill>
                  <a:schemeClr val="accent5">
                    <a:lumMod val="50000"/>
                  </a:schemeClr>
                </a:solidFill>
              </a:rPr>
              <a:t>?</a:t>
            </a:r>
            <a:br>
              <a:rPr lang="en-GB" sz="1200" dirty="0">
                <a:solidFill>
                  <a:schemeClr val="accent5">
                    <a:lumMod val="50000"/>
                  </a:schemeClr>
                </a:solidFill>
              </a:rPr>
            </a:br>
            <a:r>
              <a:rPr lang="en-GB" sz="1200" dirty="0" err="1">
                <a:solidFill>
                  <a:schemeClr val="accent5">
                    <a:lumMod val="50000"/>
                  </a:schemeClr>
                </a:solidFill>
              </a:rPr>
              <a:t>Nein</a:t>
            </a:r>
            <a:r>
              <a:rPr lang="en-GB" sz="1200" dirty="0">
                <a:solidFill>
                  <a:schemeClr val="accent5">
                    <a:lumMod val="50000"/>
                  </a:schemeClr>
                </a:solidFill>
              </a:rPr>
              <a:t>, ich </a:t>
            </a:r>
            <a:r>
              <a:rPr lang="en-GB" sz="1200" dirty="0" err="1">
                <a:solidFill>
                  <a:schemeClr val="accent5">
                    <a:lumMod val="50000"/>
                  </a:schemeClr>
                </a:solidFill>
              </a:rPr>
              <a:t>sehe</a:t>
            </a:r>
            <a:r>
              <a:rPr lang="en-GB" sz="1200" dirty="0">
                <a:solidFill>
                  <a:schemeClr val="accent5">
                    <a:lumMod val="50000"/>
                  </a:schemeClr>
                </a:solidFill>
              </a:rPr>
              <a:t> [</a:t>
            </a:r>
            <a:r>
              <a:rPr lang="en-GB" sz="1200" dirty="0" err="1">
                <a:solidFill>
                  <a:schemeClr val="accent5">
                    <a:lumMod val="50000"/>
                  </a:schemeClr>
                </a:solidFill>
              </a:rPr>
              <a:t>keine</a:t>
            </a:r>
            <a:r>
              <a:rPr lang="en-GB" sz="1200" dirty="0">
                <a:solidFill>
                  <a:schemeClr val="accent5">
                    <a:lumMod val="50000"/>
                  </a:schemeClr>
                </a:solidFill>
              </a:rPr>
              <a:t>] </a:t>
            </a:r>
            <a:r>
              <a:rPr lang="en-GB" sz="1200" dirty="0" err="1">
                <a:solidFill>
                  <a:schemeClr val="accent5">
                    <a:lumMod val="50000"/>
                  </a:schemeClr>
                </a:solidFill>
              </a:rPr>
              <a:t>Uhr</a:t>
            </a:r>
            <a:r>
              <a:rPr lang="en-GB" sz="1200" dirty="0">
                <a:solidFill>
                  <a:schemeClr val="accent5">
                    <a:lumMod val="50000"/>
                  </a:schemeClr>
                </a:solidFill>
              </a:rPr>
              <a:t>.</a:t>
            </a: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901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t>Teachers of higher proficiency classes might consider omitting this task and just doing the next one.  Teachers of lower proficiency groups might do this one only, perhaps doing the first 4 items as written activity with mini whiteboards, checking each answer first.</a:t>
            </a:r>
            <a:br>
              <a:rPr lang="en-GB" b="1" dirty="0"/>
            </a:br>
            <a:endParaRPr lang="en-GB" b="1" dirty="0"/>
          </a:p>
          <a:p>
            <a:pPr algn="l"/>
            <a:r>
              <a:rPr lang="en-GB" b="1" dirty="0"/>
              <a:t>Timing: 8 minutes (for eight slides)</a:t>
            </a:r>
            <a:br>
              <a:rPr lang="en-GB" dirty="0"/>
            </a:br>
            <a:br>
              <a:rPr lang="en-GB" b="1" dirty="0"/>
            </a:br>
            <a:r>
              <a:rPr lang="en-GB" b="1" dirty="0"/>
              <a:t>Aim: </a:t>
            </a:r>
            <a:r>
              <a:rPr lang="en-GB" b="0" dirty="0"/>
              <a:t>to practise oral production of negative responses, using </a:t>
            </a:r>
            <a:r>
              <a:rPr lang="en-GB" b="1" i="1" dirty="0" err="1"/>
              <a:t>nicht</a:t>
            </a:r>
            <a:r>
              <a:rPr lang="en-GB" b="1" i="1" dirty="0"/>
              <a:t> </a:t>
            </a:r>
            <a:r>
              <a:rPr lang="en-GB" b="0" dirty="0"/>
              <a:t>or the corrective R2 (accusative) form of </a:t>
            </a:r>
            <a:r>
              <a:rPr lang="en-GB" b="1" i="1" dirty="0" err="1"/>
              <a:t>kein</a:t>
            </a:r>
            <a:r>
              <a:rPr lang="en-GB" b="0" dirty="0"/>
              <a:t>.</a:t>
            </a:r>
            <a:br>
              <a:rPr lang="en-GB" b="0" dirty="0"/>
            </a:br>
            <a:r>
              <a:rPr lang="en-GB" b="0" i="1" dirty="0"/>
              <a:t>Note: </a:t>
            </a:r>
            <a:r>
              <a:rPr lang="en-GB" b="0" dirty="0"/>
              <a:t>the teacher uses the </a:t>
            </a:r>
            <a:r>
              <a:rPr lang="en-GB" b="1" dirty="0" err="1"/>
              <a:t>ihr</a:t>
            </a:r>
            <a:r>
              <a:rPr lang="en-GB" b="0" dirty="0"/>
              <a:t> form recently learnt by students.  This form of the verb is now likely to be the default form for addressing all the students in the class together, which will substantially increase the incidental exposure to this new feature.</a:t>
            </a:r>
          </a:p>
          <a:p>
            <a:br>
              <a:rPr lang="en-GB" b="0" dirty="0"/>
            </a:br>
            <a:r>
              <a:rPr lang="en-GB" b="0" dirty="0"/>
              <a:t>Teacher asks:</a:t>
            </a:r>
            <a:br>
              <a:rPr lang="en-GB" b="0" dirty="0"/>
            </a:br>
            <a:r>
              <a:rPr lang="en-GB" b="0" i="1" dirty="0" err="1"/>
              <a:t>Seht</a:t>
            </a:r>
            <a:r>
              <a:rPr lang="en-GB" b="0" i="1" dirty="0"/>
              <a:t> </a:t>
            </a:r>
            <a:r>
              <a:rPr lang="en-GB" b="0" i="1" dirty="0" err="1"/>
              <a:t>ihr</a:t>
            </a:r>
            <a:r>
              <a:rPr lang="en-GB" b="0" i="1" dirty="0"/>
              <a:t> + </a:t>
            </a:r>
            <a:r>
              <a:rPr lang="en-GB" b="0" i="0" dirty="0"/>
              <a:t>either def or </a:t>
            </a:r>
            <a:r>
              <a:rPr lang="en-GB" b="0" i="0" dirty="0" err="1"/>
              <a:t>indef</a:t>
            </a:r>
            <a:r>
              <a:rPr lang="en-GB" b="0" i="0" dirty="0"/>
              <a:t> article + noun?</a:t>
            </a:r>
            <a:br>
              <a:rPr lang="en-GB" b="0" i="0" dirty="0"/>
            </a:br>
            <a:r>
              <a:rPr lang="en-GB" b="0" dirty="0"/>
              <a:t>Students respond with the correct negation:</a:t>
            </a:r>
            <a:br>
              <a:rPr lang="en-GB" b="0" dirty="0"/>
            </a:br>
            <a:r>
              <a:rPr lang="en-GB" b="0" i="1" dirty="0" err="1"/>
              <a:t>Nein</a:t>
            </a:r>
            <a:r>
              <a:rPr lang="en-GB" b="0" i="1" dirty="0"/>
              <a:t>, </a:t>
            </a:r>
            <a:r>
              <a:rPr lang="en-GB" b="0" i="1" dirty="0" err="1"/>
              <a:t>wir</a:t>
            </a:r>
            <a:r>
              <a:rPr lang="en-GB" b="0" i="1" dirty="0"/>
              <a:t> </a:t>
            </a:r>
            <a:r>
              <a:rPr lang="en-GB" b="0" i="1" dirty="0" err="1"/>
              <a:t>sehen</a:t>
            </a:r>
            <a:r>
              <a:rPr lang="en-GB" b="0" i="1" dirty="0"/>
              <a:t> den/die/das </a:t>
            </a:r>
            <a:r>
              <a:rPr lang="en-GB" b="0" i="0" dirty="0"/>
              <a:t>+ noun </a:t>
            </a:r>
            <a:r>
              <a:rPr lang="en-GB" b="0" i="1" dirty="0" err="1"/>
              <a:t>nicht</a:t>
            </a:r>
            <a:r>
              <a:rPr lang="en-GB" b="0" i="1" dirty="0"/>
              <a:t>.</a:t>
            </a:r>
            <a:br>
              <a:rPr lang="en-GB" b="0" dirty="0"/>
            </a:br>
            <a:r>
              <a:rPr lang="en-GB" b="0" dirty="0"/>
              <a:t>OR</a:t>
            </a:r>
            <a:br>
              <a:rPr lang="en-GB" b="0" dirty="0"/>
            </a:br>
            <a:r>
              <a:rPr lang="en-GB" b="0" i="1" dirty="0" err="1"/>
              <a:t>Nein</a:t>
            </a:r>
            <a:r>
              <a:rPr lang="en-GB" b="0" i="1" dirty="0"/>
              <a:t>, </a:t>
            </a:r>
            <a:r>
              <a:rPr lang="en-GB" b="0" i="1" dirty="0" err="1"/>
              <a:t>wir</a:t>
            </a:r>
            <a:r>
              <a:rPr lang="en-GB" b="0" i="1" dirty="0"/>
              <a:t> </a:t>
            </a:r>
            <a:r>
              <a:rPr lang="en-GB" b="0" i="1" dirty="0" err="1"/>
              <a:t>sehen</a:t>
            </a:r>
            <a:r>
              <a:rPr lang="en-GB" b="0" i="1" dirty="0"/>
              <a:t> </a:t>
            </a:r>
            <a:r>
              <a:rPr lang="en-GB" b="0" i="1" dirty="0" err="1"/>
              <a:t>keinen</a:t>
            </a:r>
            <a:r>
              <a:rPr lang="en-GB" b="0" i="1" dirty="0"/>
              <a:t>/</a:t>
            </a:r>
            <a:r>
              <a:rPr lang="en-GB" b="0" i="1" dirty="0" err="1"/>
              <a:t>keine</a:t>
            </a:r>
            <a:r>
              <a:rPr lang="en-GB" b="0" i="1" dirty="0"/>
              <a:t>/</a:t>
            </a:r>
            <a:r>
              <a:rPr lang="en-GB" b="0" i="1" dirty="0" err="1"/>
              <a:t>kein</a:t>
            </a:r>
            <a:r>
              <a:rPr lang="en-GB" b="0" i="1" dirty="0"/>
              <a:t> </a:t>
            </a:r>
            <a:r>
              <a:rPr lang="en-GB" b="0" i="0" dirty="0"/>
              <a:t>+ noun</a:t>
            </a:r>
            <a:r>
              <a:rPr lang="en-GB" b="0" i="1" dirty="0"/>
              <a:t>.</a:t>
            </a:r>
            <a:br>
              <a:rPr lang="en-GB" b="0" dirty="0"/>
            </a:br>
            <a:br>
              <a:rPr lang="en-GB" dirty="0"/>
            </a:br>
            <a:br>
              <a:rPr lang="en-GB" dirty="0"/>
            </a:br>
            <a:r>
              <a:rPr lang="en-GB" b="1" dirty="0"/>
              <a:t>Procedure:</a:t>
            </a:r>
            <a:br>
              <a:rPr lang="en-GB" dirty="0"/>
            </a:br>
            <a:r>
              <a:rPr lang="en-GB" dirty="0"/>
              <a:t>1. Read teacher speech bubble: </a:t>
            </a:r>
            <a:r>
              <a:rPr lang="en-GB" i="1" dirty="0" err="1"/>
              <a:t>Seht</a:t>
            </a:r>
            <a:r>
              <a:rPr lang="en-GB" i="1" dirty="0"/>
              <a:t> </a:t>
            </a:r>
            <a:r>
              <a:rPr lang="en-GB" i="1" dirty="0" err="1"/>
              <a:t>ihr</a:t>
            </a:r>
            <a:r>
              <a:rPr lang="en-GB" i="1" dirty="0"/>
              <a:t> das Feuer? </a:t>
            </a:r>
            <a:r>
              <a:rPr lang="en-GB" b="1" i="1" dirty="0"/>
              <a:t>Note: an animation has been added here, so that if teachers can ask the question without referring to the board, students will rely on what they hear to formulate their answers, rather than what they hear AND read on the slide simultaneously.  The teacher can then click to show Q &amp; A at the same time, after students have responded. Clearly, where students need more support, the teacher can click to make the question appear as s/he says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respond chorally: </a:t>
            </a:r>
            <a:r>
              <a:rPr lang="en-GB" i="1" dirty="0" err="1"/>
              <a:t>Nein</a:t>
            </a:r>
            <a:r>
              <a:rPr lang="en-GB" i="1" dirty="0"/>
              <a:t>, </a:t>
            </a:r>
            <a:r>
              <a:rPr lang="en-GB" i="1" dirty="0" err="1"/>
              <a:t>wir</a:t>
            </a:r>
            <a:r>
              <a:rPr lang="en-GB" i="1" dirty="0"/>
              <a:t> </a:t>
            </a:r>
            <a:r>
              <a:rPr lang="en-GB" i="1" dirty="0" err="1"/>
              <a:t>sehen</a:t>
            </a:r>
            <a:r>
              <a:rPr lang="en-GB" i="1" dirty="0"/>
              <a:t> das Feuer </a:t>
            </a:r>
            <a:r>
              <a:rPr lang="en-GB" i="1" dirty="0" err="1"/>
              <a:t>nicht</a:t>
            </a:r>
            <a:r>
              <a:rPr lang="en-GB" i="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3. Click </a:t>
            </a:r>
            <a:r>
              <a:rPr lang="en-GB" dirty="0"/>
              <a:t>to reveal the correct sentence ending to reinforce learners’ understanding.</a:t>
            </a:r>
          </a:p>
          <a:p>
            <a:r>
              <a:rPr lang="en-GB" dirty="0"/>
              <a:t>4. After making sure students know when to use </a:t>
            </a:r>
            <a:r>
              <a:rPr lang="en-GB" i="1" dirty="0" err="1"/>
              <a:t>nicht</a:t>
            </a:r>
            <a:r>
              <a:rPr lang="en-GB" i="1" dirty="0"/>
              <a:t>/ </a:t>
            </a:r>
            <a:r>
              <a:rPr lang="en-GB" i="1" dirty="0" err="1"/>
              <a:t>kein</a:t>
            </a:r>
            <a:r>
              <a:rPr lang="en-GB" dirty="0"/>
              <a:t>, continue with slides 2-8. </a:t>
            </a:r>
          </a:p>
          <a:p>
            <a:r>
              <a:rPr lang="en-GB" dirty="0"/>
              <a:t>5. Each time, click to reveal the correct sentence ending to reinforce learners’ understanding.</a:t>
            </a:r>
          </a:p>
          <a:p>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6706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3951354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19233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504386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3856688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8961531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2410301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95982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6028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985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01454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33554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53369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062034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032534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34034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577102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10559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4.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4.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8.xml"/><Relationship Id="rId16"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8.svg"/><Relationship Id="rId18" Type="http://schemas.openxmlformats.org/officeDocument/2006/relationships/image" Target="../media/image73.png"/><Relationship Id="rId3" Type="http://schemas.openxmlformats.org/officeDocument/2006/relationships/image" Target="../media/image61.png"/><Relationship Id="rId7" Type="http://schemas.openxmlformats.org/officeDocument/2006/relationships/image" Target="../media/image63.png"/><Relationship Id="rId12" Type="http://schemas.openxmlformats.org/officeDocument/2006/relationships/image" Target="../media/image67.png"/><Relationship Id="rId17" Type="http://schemas.openxmlformats.org/officeDocument/2006/relationships/image" Target="../media/image72.svg"/><Relationship Id="rId2" Type="http://schemas.openxmlformats.org/officeDocument/2006/relationships/notesSlide" Target="../notesSlides/notesSlide20.xml"/><Relationship Id="rId16" Type="http://schemas.openxmlformats.org/officeDocument/2006/relationships/image" Target="../media/image71.png"/><Relationship Id="rId1" Type="http://schemas.openxmlformats.org/officeDocument/2006/relationships/slideLayout" Target="../slideLayouts/slideLayout3.xml"/><Relationship Id="rId6" Type="http://schemas.openxmlformats.org/officeDocument/2006/relationships/image" Target="../media/image62.png"/><Relationship Id="rId11" Type="http://schemas.openxmlformats.org/officeDocument/2006/relationships/image" Target="../media/image66.png"/><Relationship Id="rId5" Type="http://schemas.openxmlformats.org/officeDocument/2006/relationships/image" Target="../media/image42.png"/><Relationship Id="rId15" Type="http://schemas.openxmlformats.org/officeDocument/2006/relationships/image" Target="../media/image70.svg"/><Relationship Id="rId10" Type="http://schemas.openxmlformats.org/officeDocument/2006/relationships/image" Target="../media/image65.png"/><Relationship Id="rId19" Type="http://schemas.openxmlformats.org/officeDocument/2006/relationships/image" Target="../media/image74.svg"/><Relationship Id="rId4" Type="http://schemas.openxmlformats.org/officeDocument/2006/relationships/image" Target="../media/image38.png"/><Relationship Id="rId9" Type="http://schemas.openxmlformats.org/officeDocument/2006/relationships/image" Target="../media/image64.png"/><Relationship Id="rId14"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8.svg"/><Relationship Id="rId18" Type="http://schemas.openxmlformats.org/officeDocument/2006/relationships/image" Target="../media/image73.png"/><Relationship Id="rId3" Type="http://schemas.openxmlformats.org/officeDocument/2006/relationships/image" Target="../media/image61.png"/><Relationship Id="rId7" Type="http://schemas.openxmlformats.org/officeDocument/2006/relationships/image" Target="../media/image63.png"/><Relationship Id="rId12" Type="http://schemas.openxmlformats.org/officeDocument/2006/relationships/image" Target="../media/image67.png"/><Relationship Id="rId17" Type="http://schemas.openxmlformats.org/officeDocument/2006/relationships/image" Target="../media/image72.svg"/><Relationship Id="rId2" Type="http://schemas.openxmlformats.org/officeDocument/2006/relationships/notesSlide" Target="../notesSlides/notesSlide21.xml"/><Relationship Id="rId16" Type="http://schemas.openxmlformats.org/officeDocument/2006/relationships/image" Target="../media/image71.png"/><Relationship Id="rId1" Type="http://schemas.openxmlformats.org/officeDocument/2006/relationships/slideLayout" Target="../slideLayouts/slideLayout3.xml"/><Relationship Id="rId6" Type="http://schemas.openxmlformats.org/officeDocument/2006/relationships/image" Target="../media/image62.png"/><Relationship Id="rId11" Type="http://schemas.openxmlformats.org/officeDocument/2006/relationships/image" Target="../media/image66.png"/><Relationship Id="rId5" Type="http://schemas.openxmlformats.org/officeDocument/2006/relationships/image" Target="../media/image42.png"/><Relationship Id="rId15" Type="http://schemas.openxmlformats.org/officeDocument/2006/relationships/image" Target="../media/image70.svg"/><Relationship Id="rId10" Type="http://schemas.openxmlformats.org/officeDocument/2006/relationships/image" Target="../media/image65.png"/><Relationship Id="rId19" Type="http://schemas.openxmlformats.org/officeDocument/2006/relationships/image" Target="../media/image74.svg"/><Relationship Id="rId4" Type="http://schemas.openxmlformats.org/officeDocument/2006/relationships/image" Target="../media/image38.png"/><Relationship Id="rId9" Type="http://schemas.openxmlformats.org/officeDocument/2006/relationships/image" Target="../media/image64.png"/><Relationship Id="rId1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27.png"/><Relationship Id="rId9"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82.gif"/><Relationship Id="rId5" Type="http://schemas.openxmlformats.org/officeDocument/2006/relationships/image" Target="../media/image81.gif"/><Relationship Id="rId4" Type="http://schemas.openxmlformats.org/officeDocument/2006/relationships/image" Target="../media/image80.gif"/></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82.gif"/><Relationship Id="rId5" Type="http://schemas.openxmlformats.org/officeDocument/2006/relationships/image" Target="../media/image81.gif"/><Relationship Id="rId4" Type="http://schemas.openxmlformats.org/officeDocument/2006/relationships/image" Target="../media/image80.gif"/></Relationships>
</file>

<file path=ppt/slides/_rels/slide2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80.gif"/></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0.gif"/><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0.gif"/></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audio" Target="../media/audio10.wav"/><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14.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0.gif"/></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3.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0.gif"/><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95.jpe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94.jpeg"/><Relationship Id="rId4" Type="http://schemas.openxmlformats.org/officeDocument/2006/relationships/image" Target="../media/image80.gif"/></Relationships>
</file>

<file path=ppt/slides/_rels/slide3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6.png"/><Relationship Id="rId7"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80.gif"/><Relationship Id="rId5" Type="http://schemas.openxmlformats.org/officeDocument/2006/relationships/image" Target="../media/image84.png"/><Relationship Id="rId4" Type="http://schemas.openxmlformats.org/officeDocument/2006/relationships/image" Target="../media/image97.png"/></Relationships>
</file>

<file path=ppt/slides/_rels/slide3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audio" Target="../media/audio16.wav"/><Relationship Id="rId7" Type="http://schemas.openxmlformats.org/officeDocument/2006/relationships/audio" Target="../media/audio20.wav"/><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audio" Target="../media/audio19.wav"/><Relationship Id="rId5" Type="http://schemas.openxmlformats.org/officeDocument/2006/relationships/audio" Target="../media/audio18.wav"/><Relationship Id="rId4" Type="http://schemas.openxmlformats.org/officeDocument/2006/relationships/audio" Target="../media/audio17.wav"/><Relationship Id="rId9" Type="http://schemas.openxmlformats.org/officeDocument/2006/relationships/image" Target="../media/image31.gif"/></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101.jp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102.jpeg"/></Relationships>
</file>

<file path=ppt/slides/_rels/slide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0.png"/><Relationship Id="rId3" Type="http://schemas.openxmlformats.org/officeDocument/2006/relationships/slideLayout" Target="../slideLayouts/slideLayout3.xml"/><Relationship Id="rId7" Type="http://schemas.openxmlformats.org/officeDocument/2006/relationships/image" Target="../media/image8.png"/><Relationship Id="rId12"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1.png"/><Relationship Id="rId10" Type="http://schemas.openxmlformats.org/officeDocument/2006/relationships/image" Target="../media/image17.png"/><Relationship Id="rId4" Type="http://schemas.openxmlformats.org/officeDocument/2006/relationships/notesSlide" Target="../notesSlides/notesSlide4.xml"/><Relationship Id="rId9" Type="http://schemas.openxmlformats.org/officeDocument/2006/relationships/image" Target="../media/image16.png"/><Relationship Id="rId1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113.jpeg"/></Relationships>
</file>

<file path=ppt/slides/_rels/slide4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15.jpeg"/><Relationship Id="rId7" Type="http://schemas.openxmlformats.org/officeDocument/2006/relationships/image" Target="../media/image109.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3.jpeg"/></Relationships>
</file>

<file path=ppt/slides/_rels/slide47.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audio" Target="../media/audio22.wav"/><Relationship Id="rId7" Type="http://schemas.openxmlformats.org/officeDocument/2006/relationships/audio" Target="../media/audio26.wav"/><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audio" Target="../media/audio25.wav"/><Relationship Id="rId5" Type="http://schemas.openxmlformats.org/officeDocument/2006/relationships/audio" Target="../media/audio24.wav"/><Relationship Id="rId4" Type="http://schemas.openxmlformats.org/officeDocument/2006/relationships/audio" Target="../media/audio23.wav"/></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9.jpeg"/><Relationship Id="rId5" Type="http://schemas.openxmlformats.org/officeDocument/2006/relationships/image" Target="../media/image21.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0.jpeg"/><Relationship Id="rId5" Type="http://schemas.openxmlformats.org/officeDocument/2006/relationships/image" Target="../media/image21.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quizlet.com/gb/572586257/year-9-german-term-11-week-5-flash-cards/?x=1jqt"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122.png"/><Relationship Id="rId4" Type="http://schemas.openxmlformats.org/officeDocument/2006/relationships/hyperlink" Target="https://www.rachelhawkes.com/LDPresources/Yr9German/German_Y9_Term1i_Wk5_HW_sheet.docx"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23.png"/><Relationship Id="rId3"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20.png"/><Relationship Id="rId5" Type="http://schemas.openxmlformats.org/officeDocument/2006/relationships/image" Target="../media/image8.png"/><Relationship Id="rId10"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image" Target="../media/image31.gif"/><Relationship Id="rId7" Type="http://schemas.openxmlformats.org/officeDocument/2006/relationships/audio" Target="../media/audio13.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2.wav"/><Relationship Id="rId5" Type="http://schemas.openxmlformats.org/officeDocument/2006/relationships/image" Target="../media/image32.png"/><Relationship Id="rId10" Type="http://schemas.openxmlformats.org/officeDocument/2006/relationships/image" Target="../media/image33.gif"/><Relationship Id="rId4" Type="http://schemas.openxmlformats.org/officeDocument/2006/relationships/audio" Target="../media/audio11.wav"/><Relationship Id="rId9" Type="http://schemas.openxmlformats.org/officeDocument/2006/relationships/audio" Target="../media/audio15.wav"/></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1.1 – Week 4 - Lesson 7</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24/09/23</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797175"/>
            <a:ext cx="6742656" cy="1836494"/>
          </a:xfrm>
        </p:spPr>
        <p:txBody>
          <a:bodyPr>
            <a:normAutofit/>
          </a:bodyPr>
          <a:lstStyle/>
          <a:p>
            <a:pPr algn="l"/>
            <a:r>
              <a:rPr lang="en-GB" sz="2400" dirty="0" err="1">
                <a:solidFill>
                  <a:schemeClr val="tx1"/>
                </a:solidFill>
              </a:rPr>
              <a:t>Negataion</a:t>
            </a:r>
            <a:r>
              <a:rPr lang="en-GB" sz="2400" dirty="0">
                <a:solidFill>
                  <a:schemeClr val="tx1"/>
                </a:solidFill>
              </a:rPr>
              <a:t> with </a:t>
            </a:r>
            <a:r>
              <a:rPr lang="en-GB" b="1" i="1" dirty="0" err="1">
                <a:solidFill>
                  <a:schemeClr val="tx1"/>
                </a:solidFill>
              </a:rPr>
              <a:t>kein</a:t>
            </a:r>
            <a:r>
              <a:rPr lang="en-GB" b="1" i="1" dirty="0">
                <a:solidFill>
                  <a:schemeClr val="tx1"/>
                </a:solidFill>
              </a:rPr>
              <a:t> </a:t>
            </a:r>
            <a:r>
              <a:rPr lang="en-GB" dirty="0">
                <a:solidFill>
                  <a:schemeClr val="tx1"/>
                </a:solidFill>
              </a:rPr>
              <a:t>and</a:t>
            </a:r>
            <a:r>
              <a:rPr lang="en-GB" i="1" dirty="0">
                <a:solidFill>
                  <a:schemeClr val="tx1"/>
                </a:solidFill>
              </a:rPr>
              <a:t> </a:t>
            </a:r>
            <a:r>
              <a:rPr lang="en-GB" b="1" i="1" dirty="0" err="1">
                <a:solidFill>
                  <a:schemeClr val="tx1"/>
                </a:solidFill>
              </a:rPr>
              <a:t>nicht</a:t>
            </a:r>
            <a:r>
              <a:rPr lang="en-GB" sz="2400" dirty="0">
                <a:solidFill>
                  <a:schemeClr val="tx1"/>
                </a:solidFill>
              </a:rPr>
              <a:t> [revisited]</a:t>
            </a:r>
          </a:p>
          <a:p>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Several SSC [revisited]</a:t>
            </a:r>
          </a:p>
          <a:p>
            <a:pPr algn="l"/>
            <a:endParaRPr lang="en-GB" sz="2400" dirty="0">
              <a:solidFill>
                <a:schemeClr val="tx1"/>
              </a:solidFill>
            </a:endParaRPr>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7" y="1952625"/>
            <a:ext cx="7599337" cy="844550"/>
          </a:xfrm>
        </p:spPr>
        <p:txBody>
          <a:bodyPr>
            <a:normAutofit fontScale="47500" lnSpcReduction="20000"/>
          </a:bodyPr>
          <a:lstStyle/>
          <a:p>
            <a:r>
              <a:rPr lang="en-GB" sz="6700" dirty="0"/>
              <a:t>Was </a:t>
            </a:r>
            <a:r>
              <a:rPr lang="en-GB" sz="6700" dirty="0" err="1"/>
              <a:t>siehst</a:t>
            </a:r>
            <a:r>
              <a:rPr lang="en-GB" sz="6700" dirty="0"/>
              <a:t> du?</a:t>
            </a:r>
          </a:p>
          <a:p>
            <a:r>
              <a:rPr lang="en-GB" sz="4500" b="0" dirty="0"/>
              <a:t>Saying what you see</a:t>
            </a:r>
            <a:endParaRPr lang="en-GB" dirty="0"/>
          </a:p>
        </p:txBody>
      </p:sp>
      <p:pic>
        <p:nvPicPr>
          <p:cNvPr id="10" name="Picture 9" descr="A picture containing text&#10;&#10;Description automatically generated">
            <a:extLst>
              <a:ext uri="{FF2B5EF4-FFF2-40B4-BE49-F238E27FC236}">
                <a16:creationId xmlns:a16="http://schemas.microsoft.com/office/drawing/2014/main" id="{8263090F-6A52-4B0E-BC1B-114EEFDF1B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4318" y="5018154"/>
            <a:ext cx="1335325" cy="1839846"/>
          </a:xfrm>
          <a:prstGeom prst="rect">
            <a:avLst/>
          </a:prstGeom>
        </p:spPr>
      </p:pic>
      <p:sp>
        <p:nvSpPr>
          <p:cNvPr id="12" name="Speech Bubble: Rectangle with Corners Rounded 11">
            <a:extLst>
              <a:ext uri="{FF2B5EF4-FFF2-40B4-BE49-F238E27FC236}">
                <a16:creationId xmlns:a16="http://schemas.microsoft.com/office/drawing/2014/main" id="{AE198164-71E0-4086-99E7-BE4BD014EA16}"/>
              </a:ext>
            </a:extLst>
          </p:cNvPr>
          <p:cNvSpPr/>
          <p:nvPr/>
        </p:nvSpPr>
        <p:spPr>
          <a:xfrm>
            <a:off x="6626071" y="4633669"/>
            <a:ext cx="3497382" cy="986369"/>
          </a:xfrm>
          <a:prstGeom prst="wedgeRoundRectCallout">
            <a:avLst>
              <a:gd name="adj1" fmla="val -39678"/>
              <a:gd name="adj2" fmla="val 83005"/>
              <a:gd name="adj3" fmla="val 16667"/>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t>Wieso bin ich kein Haus,</a:t>
            </a:r>
          </a:p>
          <a:p>
            <a:r>
              <a:rPr lang="de-DE" sz="2000" dirty="0"/>
              <a:t>kein Pfirsich, keine Maus?</a:t>
            </a:r>
          </a:p>
        </p:txBody>
      </p:sp>
      <p:pic>
        <p:nvPicPr>
          <p:cNvPr id="8" name="Picture 7" descr="A picture containing text&#10;&#10;Description automatically generated">
            <a:extLst>
              <a:ext uri="{FF2B5EF4-FFF2-40B4-BE49-F238E27FC236}">
                <a16:creationId xmlns:a16="http://schemas.microsoft.com/office/drawing/2014/main" id="{F11C3E7B-A710-468C-9322-E46A059654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2858" y="4180930"/>
            <a:ext cx="757320" cy="733653"/>
          </a:xfrm>
          <a:prstGeom prst="rect">
            <a:avLst/>
          </a:prstGeom>
        </p:spPr>
      </p:pic>
      <p:pic>
        <p:nvPicPr>
          <p:cNvPr id="9" name="Picture 8" descr="Icon&#10;&#10;Description automatically generated">
            <a:extLst>
              <a:ext uri="{FF2B5EF4-FFF2-40B4-BE49-F238E27FC236}">
                <a16:creationId xmlns:a16="http://schemas.microsoft.com/office/drawing/2014/main" id="{785ED4D3-6B95-4DEF-953F-2379A22D46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0910" y="5367322"/>
            <a:ext cx="625085" cy="616295"/>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F9287A7F-2DBF-4C18-844B-CDEA64092F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7777" y="5478219"/>
            <a:ext cx="876985" cy="900193"/>
          </a:xfrm>
          <a:prstGeom prst="rect">
            <a:avLst/>
          </a:prstGeom>
        </p:spPr>
      </p:pic>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377381" cy="647577"/>
          </a:xfrm>
        </p:spPr>
        <p:txBody>
          <a:bodyPr>
            <a:normAutofit/>
          </a:bodyPr>
          <a:lstStyle/>
          <a:p>
            <a:r>
              <a:rPr lang="en-GB" sz="2800" b="1" dirty="0" err="1">
                <a:solidFill>
                  <a:schemeClr val="bg1"/>
                </a:solidFill>
              </a:rPr>
              <a:t>Seht</a:t>
            </a:r>
            <a:r>
              <a:rPr lang="en-GB" sz="2800" b="1" dirty="0">
                <a:solidFill>
                  <a:schemeClr val="bg1"/>
                </a:solidFill>
              </a:rPr>
              <a:t> </a:t>
            </a:r>
            <a:r>
              <a:rPr lang="en-GB" sz="2800" b="1" dirty="0" err="1">
                <a:solidFill>
                  <a:schemeClr val="bg1"/>
                </a:solidFill>
              </a:rPr>
              <a:t>ihr</a:t>
            </a:r>
            <a:r>
              <a:rPr lang="en-GB" sz="2800" b="1" dirty="0">
                <a:solidFill>
                  <a:schemeClr val="bg1"/>
                </a:solidFill>
              </a:rPr>
              <a:t>…? [2/8]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3144932" y="1805716"/>
            <a:ext cx="2655877" cy="1036639"/>
          </a:xfrm>
          <a:prstGeom prst="wedgeRoundRectCallout">
            <a:avLst>
              <a:gd name="adj1" fmla="val -73547"/>
              <a:gd name="adj2" fmla="val 32326"/>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6" name="TextBox 5">
            <a:extLst>
              <a:ext uri="{FF2B5EF4-FFF2-40B4-BE49-F238E27FC236}">
                <a16:creationId xmlns:a16="http://schemas.microsoft.com/office/drawing/2014/main" id="{1BA820CC-E22B-41F1-8AE0-0647B9F89368}"/>
              </a:ext>
            </a:extLst>
          </p:cNvPr>
          <p:cNvSpPr txBox="1"/>
          <p:nvPr/>
        </p:nvSpPr>
        <p:spPr>
          <a:xfrm>
            <a:off x="3266596" y="1908536"/>
            <a:ext cx="2353235" cy="830997"/>
          </a:xfrm>
          <a:prstGeom prst="rect">
            <a:avLst/>
          </a:prstGeom>
          <a:noFill/>
        </p:spPr>
        <p:txBody>
          <a:bodyPr wrap="square" rtlCol="0">
            <a:spAutoFit/>
          </a:bodyPr>
          <a:lstStyle/>
          <a:p>
            <a:pPr algn="ctr"/>
            <a:r>
              <a:rPr lang="en-US" sz="2400" dirty="0" err="1"/>
              <a:t>Seht</a:t>
            </a:r>
            <a:r>
              <a:rPr lang="en-US" sz="2400" dirty="0"/>
              <a:t> </a:t>
            </a:r>
            <a:r>
              <a:rPr lang="en-US" sz="2400" dirty="0" err="1"/>
              <a:t>ihr</a:t>
            </a:r>
            <a:r>
              <a:rPr lang="en-US" sz="2400" dirty="0"/>
              <a:t> </a:t>
            </a:r>
            <a:r>
              <a:rPr lang="en-US" sz="2400" dirty="0" err="1"/>
              <a:t>ein</a:t>
            </a:r>
            <a:r>
              <a:rPr lang="en-US" sz="2400" dirty="0"/>
              <a:t> Boot?</a:t>
            </a:r>
            <a:endParaRPr lang="en-GB" sz="2400" dirty="0"/>
          </a:p>
        </p:txBody>
      </p:sp>
      <p:pic>
        <p:nvPicPr>
          <p:cNvPr id="3074" name="Picture 2" descr="Cartoon, Glasses, Teacher, Woman">
            <a:extLst>
              <a:ext uri="{FF2B5EF4-FFF2-40B4-BE49-F238E27FC236}">
                <a16:creationId xmlns:a16="http://schemas.microsoft.com/office/drawing/2014/main" id="{50745961-AD99-4D07-BB79-9260A30CA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05" y="2237638"/>
            <a:ext cx="1977366" cy="30617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ds, Students, Back To School, Boy, Girl, Children">
            <a:extLst>
              <a:ext uri="{FF2B5EF4-FFF2-40B4-BE49-F238E27FC236}">
                <a16:creationId xmlns:a16="http://schemas.microsoft.com/office/drawing/2014/main" id="{A05C761C-654A-4782-B8F6-FC33656FF9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675323" y="3429000"/>
            <a:ext cx="3951890" cy="2674463"/>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30" y="1632920"/>
            <a:ext cx="2655877" cy="1036639"/>
          </a:xfrm>
          <a:prstGeom prst="wedgeRoundRectCallout">
            <a:avLst>
              <a:gd name="adj1" fmla="val 37464"/>
              <a:gd name="adj2" fmla="val 146404"/>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Nein</a:t>
            </a:r>
            <a:r>
              <a:rPr lang="en-GB" sz="2400" dirty="0">
                <a:solidFill>
                  <a:schemeClr val="tx1"/>
                </a:solidFill>
              </a:rPr>
              <a:t>, </a:t>
            </a:r>
            <a:r>
              <a:rPr lang="en-GB" sz="2400" dirty="0" err="1">
                <a:solidFill>
                  <a:schemeClr val="tx1"/>
                </a:solidFill>
              </a:rPr>
              <a:t>wir</a:t>
            </a:r>
            <a:r>
              <a:rPr lang="en-GB" sz="2400" dirty="0">
                <a:solidFill>
                  <a:schemeClr val="tx1"/>
                </a:solidFill>
              </a:rPr>
              <a:t> </a:t>
            </a:r>
            <a:r>
              <a:rPr lang="en-GB" sz="2400" dirty="0" err="1">
                <a:solidFill>
                  <a:schemeClr val="tx1"/>
                </a:solidFill>
              </a:rPr>
              <a:t>sehen</a:t>
            </a:r>
            <a:r>
              <a:rPr lang="en-GB" sz="2400" dirty="0">
                <a:solidFill>
                  <a:schemeClr val="tx1"/>
                </a:solidFill>
              </a:rPr>
              <a:t> </a:t>
            </a:r>
            <a:r>
              <a:rPr lang="en-GB" sz="2400" b="1" dirty="0" err="1">
                <a:solidFill>
                  <a:schemeClr val="tx1"/>
                </a:solidFill>
              </a:rPr>
              <a:t>kein</a:t>
            </a:r>
            <a:r>
              <a:rPr lang="en-GB" sz="2400" b="1" dirty="0">
                <a:solidFill>
                  <a:schemeClr val="tx1"/>
                </a:solidFill>
              </a:rPr>
              <a:t> Boot</a:t>
            </a:r>
            <a:r>
              <a:rPr lang="en-GB" sz="2400" dirty="0">
                <a:solidFill>
                  <a:schemeClr val="tx1"/>
                </a:solidFill>
              </a:rPr>
              <a:t>.</a:t>
            </a:r>
          </a:p>
        </p:txBody>
      </p:sp>
      <p:sp>
        <p:nvSpPr>
          <p:cNvPr id="10" name="TextBox 9">
            <a:extLst>
              <a:ext uri="{FF2B5EF4-FFF2-40B4-BE49-F238E27FC236}">
                <a16:creationId xmlns:a16="http://schemas.microsoft.com/office/drawing/2014/main" id="{E17E7BC2-26A5-4817-BC4A-2F25ECE65652}"/>
              </a:ext>
            </a:extLst>
          </p:cNvPr>
          <p:cNvSpPr txBox="1"/>
          <p:nvPr/>
        </p:nvSpPr>
        <p:spPr>
          <a:xfrm>
            <a:off x="7819626" y="1735740"/>
            <a:ext cx="2454884" cy="830997"/>
          </a:xfrm>
          <a:prstGeom prst="rect">
            <a:avLst/>
          </a:prstGeom>
          <a:solidFill>
            <a:schemeClr val="bg2"/>
          </a:solidFill>
        </p:spPr>
        <p:txBody>
          <a:bodyPr wrap="square" rtlCol="0">
            <a:spAutoFit/>
          </a:bodyPr>
          <a:lstStyle/>
          <a:p>
            <a:pPr algn="l"/>
            <a:r>
              <a:rPr lang="en-US" sz="2400" dirty="0" err="1"/>
              <a:t>Nein</a:t>
            </a:r>
            <a:r>
              <a:rPr lang="en-US" sz="2400" dirty="0"/>
              <a:t>, </a:t>
            </a:r>
            <a:r>
              <a:rPr lang="en-US" sz="2400" dirty="0" err="1"/>
              <a:t>wir</a:t>
            </a:r>
            <a:r>
              <a:rPr lang="en-US" sz="2400" dirty="0"/>
              <a:t> </a:t>
            </a:r>
            <a:r>
              <a:rPr lang="en-US" sz="2400" dirty="0" err="1"/>
              <a:t>sehen</a:t>
            </a:r>
            <a:r>
              <a:rPr lang="en-US" sz="2400" dirty="0"/>
              <a:t> …</a:t>
            </a:r>
            <a:endParaRPr lang="en-GB" sz="2400" dirty="0"/>
          </a:p>
        </p:txBody>
      </p:sp>
      <p:pic>
        <p:nvPicPr>
          <p:cNvPr id="2050" name="Picture 2" descr="Dinghy, Boat, Lifeboat, Rubber Dinghy, Inflatable Boat">
            <a:extLst>
              <a:ext uri="{FF2B5EF4-FFF2-40B4-BE49-F238E27FC236}">
                <a16:creationId xmlns:a16="http://schemas.microsoft.com/office/drawing/2014/main" id="{56384ABF-2134-4582-9FEE-0ED928ADB6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2320" y="341281"/>
            <a:ext cx="1673003" cy="1358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80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229897" cy="647577"/>
          </a:xfrm>
        </p:spPr>
        <p:txBody>
          <a:bodyPr>
            <a:normAutofit/>
          </a:bodyPr>
          <a:lstStyle/>
          <a:p>
            <a:r>
              <a:rPr lang="en-GB" sz="2800" b="1" dirty="0" err="1">
                <a:solidFill>
                  <a:schemeClr val="bg1"/>
                </a:solidFill>
              </a:rPr>
              <a:t>Seht</a:t>
            </a:r>
            <a:r>
              <a:rPr lang="en-GB" sz="2800" b="1" dirty="0">
                <a:solidFill>
                  <a:schemeClr val="bg1"/>
                </a:solidFill>
              </a:rPr>
              <a:t> </a:t>
            </a:r>
            <a:r>
              <a:rPr lang="en-GB" sz="2800" b="1" dirty="0" err="1">
                <a:solidFill>
                  <a:schemeClr val="bg1"/>
                </a:solidFill>
              </a:rPr>
              <a:t>ihr</a:t>
            </a:r>
            <a:r>
              <a:rPr lang="en-GB" sz="2800" b="1" dirty="0">
                <a:solidFill>
                  <a:schemeClr val="bg1"/>
                </a:solidFill>
              </a:rPr>
              <a:t>…? [3/8]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823648" y="1568742"/>
            <a:ext cx="2655877" cy="1100817"/>
          </a:xfrm>
          <a:prstGeom prst="wedgeRoundRectCallout">
            <a:avLst>
              <a:gd name="adj1" fmla="val -57322"/>
              <a:gd name="adj2" fmla="val 101177"/>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6" name="TextBox 5">
            <a:extLst>
              <a:ext uri="{FF2B5EF4-FFF2-40B4-BE49-F238E27FC236}">
                <a16:creationId xmlns:a16="http://schemas.microsoft.com/office/drawing/2014/main" id="{1BA820CC-E22B-41F1-8AE0-0647B9F89368}"/>
              </a:ext>
            </a:extLst>
          </p:cNvPr>
          <p:cNvSpPr txBox="1"/>
          <p:nvPr/>
        </p:nvSpPr>
        <p:spPr>
          <a:xfrm>
            <a:off x="2974968" y="1703651"/>
            <a:ext cx="2353235" cy="830997"/>
          </a:xfrm>
          <a:prstGeom prst="rect">
            <a:avLst/>
          </a:prstGeom>
          <a:noFill/>
        </p:spPr>
        <p:txBody>
          <a:bodyPr wrap="square" rtlCol="0">
            <a:spAutoFit/>
          </a:bodyPr>
          <a:lstStyle/>
          <a:p>
            <a:pPr algn="ctr"/>
            <a:r>
              <a:rPr lang="en-US" sz="2400" dirty="0" err="1"/>
              <a:t>Seht</a:t>
            </a:r>
            <a:r>
              <a:rPr lang="en-US" sz="2400" dirty="0"/>
              <a:t> </a:t>
            </a:r>
            <a:r>
              <a:rPr lang="en-US" sz="2400" dirty="0" err="1"/>
              <a:t>ihr</a:t>
            </a:r>
            <a:r>
              <a:rPr lang="en-US" sz="2400" dirty="0"/>
              <a:t> den Himmel?</a:t>
            </a:r>
            <a:endParaRPr lang="en-GB" sz="2400" dirty="0"/>
          </a:p>
        </p:txBody>
      </p:sp>
      <p:pic>
        <p:nvPicPr>
          <p:cNvPr id="3074" name="Picture 2" descr="Cartoon, Glasses, Teacher, Woman">
            <a:extLst>
              <a:ext uri="{FF2B5EF4-FFF2-40B4-BE49-F238E27FC236}">
                <a16:creationId xmlns:a16="http://schemas.microsoft.com/office/drawing/2014/main" id="{50745961-AD99-4D07-BB79-9260A30CA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05" y="2237638"/>
            <a:ext cx="1977366" cy="30617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ds, Students, Back To School, Boy, Girl, Children">
            <a:extLst>
              <a:ext uri="{FF2B5EF4-FFF2-40B4-BE49-F238E27FC236}">
                <a16:creationId xmlns:a16="http://schemas.microsoft.com/office/drawing/2014/main" id="{A05C761C-654A-4782-B8F6-FC33656FF9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675323" y="3429000"/>
            <a:ext cx="3951890" cy="2674463"/>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30" y="1568742"/>
            <a:ext cx="3159077" cy="1100817"/>
          </a:xfrm>
          <a:prstGeom prst="wedgeRoundRectCallout">
            <a:avLst>
              <a:gd name="adj1" fmla="val 23490"/>
              <a:gd name="adj2" fmla="val 128263"/>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Nein</a:t>
            </a:r>
            <a:r>
              <a:rPr lang="en-GB" sz="2400" dirty="0">
                <a:solidFill>
                  <a:schemeClr val="tx1"/>
                </a:solidFill>
              </a:rPr>
              <a:t>, </a:t>
            </a:r>
            <a:r>
              <a:rPr lang="en-GB" sz="2400" dirty="0" err="1">
                <a:solidFill>
                  <a:schemeClr val="tx1"/>
                </a:solidFill>
              </a:rPr>
              <a:t>wir</a:t>
            </a:r>
            <a:r>
              <a:rPr lang="en-GB" sz="2400" dirty="0">
                <a:solidFill>
                  <a:schemeClr val="tx1"/>
                </a:solidFill>
              </a:rPr>
              <a:t> </a:t>
            </a:r>
            <a:r>
              <a:rPr lang="en-GB" sz="2400" dirty="0" err="1">
                <a:solidFill>
                  <a:schemeClr val="tx1"/>
                </a:solidFill>
              </a:rPr>
              <a:t>sehen</a:t>
            </a:r>
            <a:r>
              <a:rPr lang="en-GB" sz="2400" dirty="0">
                <a:solidFill>
                  <a:schemeClr val="tx1"/>
                </a:solidFill>
              </a:rPr>
              <a:t> </a:t>
            </a:r>
            <a:br>
              <a:rPr lang="en-GB" sz="2400" dirty="0">
                <a:solidFill>
                  <a:schemeClr val="tx1"/>
                </a:solidFill>
              </a:rPr>
            </a:br>
            <a:r>
              <a:rPr lang="en-GB" sz="2400" dirty="0">
                <a:solidFill>
                  <a:schemeClr val="tx1"/>
                </a:solidFill>
              </a:rPr>
              <a:t>den Himmel </a:t>
            </a:r>
            <a:r>
              <a:rPr lang="en-GB" sz="2400" dirty="0" err="1">
                <a:solidFill>
                  <a:schemeClr val="tx1"/>
                </a:solidFill>
              </a:rPr>
              <a:t>nicht.n</a:t>
            </a:r>
            <a:endParaRPr lang="en-GB" sz="2400" dirty="0">
              <a:solidFill>
                <a:schemeClr val="tx1"/>
              </a:solidFill>
            </a:endParaRPr>
          </a:p>
        </p:txBody>
      </p:sp>
      <p:sp>
        <p:nvSpPr>
          <p:cNvPr id="10" name="TextBox 9">
            <a:extLst>
              <a:ext uri="{FF2B5EF4-FFF2-40B4-BE49-F238E27FC236}">
                <a16:creationId xmlns:a16="http://schemas.microsoft.com/office/drawing/2014/main" id="{E17E7BC2-26A5-4817-BC4A-2F25ECE65652}"/>
              </a:ext>
            </a:extLst>
          </p:cNvPr>
          <p:cNvSpPr txBox="1"/>
          <p:nvPr/>
        </p:nvSpPr>
        <p:spPr>
          <a:xfrm>
            <a:off x="7838921" y="1703651"/>
            <a:ext cx="2902651" cy="830997"/>
          </a:xfrm>
          <a:prstGeom prst="rect">
            <a:avLst/>
          </a:prstGeom>
          <a:solidFill>
            <a:schemeClr val="bg2"/>
          </a:solidFill>
        </p:spPr>
        <p:txBody>
          <a:bodyPr wrap="square" rtlCol="0">
            <a:spAutoFit/>
          </a:bodyPr>
          <a:lstStyle/>
          <a:p>
            <a:pPr algn="l"/>
            <a:r>
              <a:rPr lang="en-US" sz="2400" dirty="0" err="1"/>
              <a:t>Nein</a:t>
            </a:r>
            <a:r>
              <a:rPr lang="en-US" sz="2400" dirty="0"/>
              <a:t>, </a:t>
            </a:r>
            <a:r>
              <a:rPr lang="en-US" sz="2400" dirty="0" err="1"/>
              <a:t>wir</a:t>
            </a:r>
            <a:r>
              <a:rPr lang="en-US" sz="2400" dirty="0"/>
              <a:t> </a:t>
            </a:r>
            <a:r>
              <a:rPr lang="en-US" sz="2400" dirty="0" err="1"/>
              <a:t>sehen</a:t>
            </a:r>
            <a:r>
              <a:rPr lang="en-US" sz="2400" dirty="0"/>
              <a:t> </a:t>
            </a:r>
            <a:br>
              <a:rPr lang="en-US" sz="2400" dirty="0"/>
            </a:br>
            <a:r>
              <a:rPr lang="en-US" sz="2400" dirty="0"/>
              <a:t>…</a:t>
            </a:r>
            <a:endParaRPr lang="en-GB" sz="2400" dirty="0"/>
          </a:p>
        </p:txBody>
      </p:sp>
      <p:pic>
        <p:nvPicPr>
          <p:cNvPr id="8" name="Picture 4" descr="Landscape, Twilight, Light, Night, Dusk, Sky, Highway">
            <a:extLst>
              <a:ext uri="{FF2B5EF4-FFF2-40B4-BE49-F238E27FC236}">
                <a16:creationId xmlns:a16="http://schemas.microsoft.com/office/drawing/2014/main" id="{70160594-C7CB-411C-B8A7-4F4C69A2EE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80" y="447505"/>
            <a:ext cx="1237298" cy="956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94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215148" cy="647577"/>
          </a:xfrm>
        </p:spPr>
        <p:txBody>
          <a:bodyPr>
            <a:normAutofit/>
          </a:bodyPr>
          <a:lstStyle/>
          <a:p>
            <a:r>
              <a:rPr lang="en-GB" sz="2800" b="1" dirty="0" err="1">
                <a:solidFill>
                  <a:schemeClr val="bg1"/>
                </a:solidFill>
              </a:rPr>
              <a:t>Seht</a:t>
            </a:r>
            <a:r>
              <a:rPr lang="en-GB" sz="2800" b="1" dirty="0">
                <a:solidFill>
                  <a:schemeClr val="bg1"/>
                </a:solidFill>
              </a:rPr>
              <a:t> </a:t>
            </a:r>
            <a:r>
              <a:rPr lang="en-GB" sz="2800" b="1" dirty="0" err="1">
                <a:solidFill>
                  <a:schemeClr val="bg1"/>
                </a:solidFill>
              </a:rPr>
              <a:t>ihr</a:t>
            </a:r>
            <a:r>
              <a:rPr lang="en-GB" sz="2800" b="1" dirty="0">
                <a:solidFill>
                  <a:schemeClr val="bg1"/>
                </a:solidFill>
              </a:rPr>
              <a:t>…? [4/8]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781605" y="1707403"/>
            <a:ext cx="2655877" cy="1100817"/>
          </a:xfrm>
          <a:prstGeom prst="wedgeRoundRectCallout">
            <a:avLst>
              <a:gd name="adj1" fmla="val -46637"/>
              <a:gd name="adj2" fmla="val 119977"/>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TextBox 5">
            <a:extLst>
              <a:ext uri="{FF2B5EF4-FFF2-40B4-BE49-F238E27FC236}">
                <a16:creationId xmlns:a16="http://schemas.microsoft.com/office/drawing/2014/main" id="{1BA820CC-E22B-41F1-8AE0-0647B9F89368}"/>
              </a:ext>
            </a:extLst>
          </p:cNvPr>
          <p:cNvSpPr txBox="1"/>
          <p:nvPr/>
        </p:nvSpPr>
        <p:spPr>
          <a:xfrm>
            <a:off x="2972793" y="1842314"/>
            <a:ext cx="2353235" cy="830997"/>
          </a:xfrm>
          <a:prstGeom prst="rect">
            <a:avLst/>
          </a:prstGeom>
          <a:noFill/>
        </p:spPr>
        <p:txBody>
          <a:bodyPr wrap="square" rtlCol="0">
            <a:spAutoFit/>
          </a:bodyPr>
          <a:lstStyle/>
          <a:p>
            <a:pPr algn="ctr"/>
            <a:r>
              <a:rPr lang="en-US" sz="2400" dirty="0" err="1"/>
              <a:t>Seht</a:t>
            </a:r>
            <a:r>
              <a:rPr lang="en-US" sz="2400" dirty="0"/>
              <a:t> </a:t>
            </a:r>
            <a:r>
              <a:rPr lang="en-US" sz="2400" dirty="0" err="1"/>
              <a:t>ihr</a:t>
            </a:r>
            <a:r>
              <a:rPr lang="en-US" sz="2400" dirty="0"/>
              <a:t> </a:t>
            </a:r>
            <a:r>
              <a:rPr lang="en-US" sz="2400" dirty="0" err="1"/>
              <a:t>einen</a:t>
            </a:r>
            <a:r>
              <a:rPr lang="en-US" sz="2400" dirty="0"/>
              <a:t> </a:t>
            </a:r>
            <a:r>
              <a:rPr lang="en-US" sz="2400" dirty="0" err="1"/>
              <a:t>Preis</a:t>
            </a:r>
            <a:r>
              <a:rPr lang="en-US" sz="2400" dirty="0"/>
              <a:t>?</a:t>
            </a:r>
            <a:endParaRPr lang="en-GB" sz="2400" dirty="0"/>
          </a:p>
        </p:txBody>
      </p:sp>
      <p:pic>
        <p:nvPicPr>
          <p:cNvPr id="3074" name="Picture 2" descr="Cartoon, Glasses, Teacher, Woman">
            <a:extLst>
              <a:ext uri="{FF2B5EF4-FFF2-40B4-BE49-F238E27FC236}">
                <a16:creationId xmlns:a16="http://schemas.microsoft.com/office/drawing/2014/main" id="{50745961-AD99-4D07-BB79-9260A30CA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05" y="2237638"/>
            <a:ext cx="1977366" cy="30617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ds, Students, Back To School, Boy, Girl, Children">
            <a:extLst>
              <a:ext uri="{FF2B5EF4-FFF2-40B4-BE49-F238E27FC236}">
                <a16:creationId xmlns:a16="http://schemas.microsoft.com/office/drawing/2014/main" id="{A05C761C-654A-4782-B8F6-FC33656FF9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675323" y="3429000"/>
            <a:ext cx="3951890" cy="2674463"/>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30" y="1568742"/>
            <a:ext cx="2655877" cy="1100817"/>
          </a:xfrm>
          <a:prstGeom prst="wedgeRoundRectCallout">
            <a:avLst>
              <a:gd name="adj1" fmla="val 37464"/>
              <a:gd name="adj2" fmla="val 146404"/>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Nein</a:t>
            </a:r>
            <a:r>
              <a:rPr lang="en-GB" sz="2400" dirty="0">
                <a:solidFill>
                  <a:schemeClr val="tx1"/>
                </a:solidFill>
              </a:rPr>
              <a:t>, </a:t>
            </a:r>
            <a:r>
              <a:rPr lang="en-GB" sz="2400" dirty="0" err="1">
                <a:solidFill>
                  <a:schemeClr val="tx1"/>
                </a:solidFill>
              </a:rPr>
              <a:t>wir</a:t>
            </a:r>
            <a:r>
              <a:rPr lang="en-GB" sz="2400" dirty="0">
                <a:solidFill>
                  <a:schemeClr val="tx1"/>
                </a:solidFill>
              </a:rPr>
              <a:t> </a:t>
            </a:r>
            <a:r>
              <a:rPr lang="en-GB" sz="2400" dirty="0" err="1">
                <a:solidFill>
                  <a:schemeClr val="tx1"/>
                </a:solidFill>
              </a:rPr>
              <a:t>sehen</a:t>
            </a:r>
            <a:r>
              <a:rPr lang="en-GB" sz="2400" dirty="0">
                <a:solidFill>
                  <a:schemeClr val="tx1"/>
                </a:solidFill>
              </a:rPr>
              <a:t> </a:t>
            </a:r>
            <a:r>
              <a:rPr lang="en-GB" sz="2400" b="1" dirty="0" err="1">
                <a:solidFill>
                  <a:schemeClr val="tx1"/>
                </a:solidFill>
              </a:rPr>
              <a:t>keinen</a:t>
            </a:r>
            <a:r>
              <a:rPr lang="en-GB" sz="2400" b="1" dirty="0">
                <a:solidFill>
                  <a:schemeClr val="tx1"/>
                </a:solidFill>
              </a:rPr>
              <a:t> </a:t>
            </a:r>
            <a:r>
              <a:rPr lang="en-GB" sz="2400" b="1" dirty="0" err="1">
                <a:solidFill>
                  <a:schemeClr val="tx1"/>
                </a:solidFill>
              </a:rPr>
              <a:t>Preis</a:t>
            </a:r>
            <a:r>
              <a:rPr lang="en-GB" sz="2400" dirty="0">
                <a:solidFill>
                  <a:schemeClr val="tx1"/>
                </a:solidFill>
              </a:rPr>
              <a:t>.</a:t>
            </a:r>
          </a:p>
        </p:txBody>
      </p:sp>
      <p:sp>
        <p:nvSpPr>
          <p:cNvPr id="10" name="TextBox 9">
            <a:extLst>
              <a:ext uri="{FF2B5EF4-FFF2-40B4-BE49-F238E27FC236}">
                <a16:creationId xmlns:a16="http://schemas.microsoft.com/office/drawing/2014/main" id="{E17E7BC2-26A5-4817-BC4A-2F25ECE65652}"/>
              </a:ext>
            </a:extLst>
          </p:cNvPr>
          <p:cNvSpPr txBox="1"/>
          <p:nvPr/>
        </p:nvSpPr>
        <p:spPr>
          <a:xfrm>
            <a:off x="7794790" y="1703651"/>
            <a:ext cx="2504555" cy="830997"/>
          </a:xfrm>
          <a:prstGeom prst="rect">
            <a:avLst/>
          </a:prstGeom>
          <a:solidFill>
            <a:schemeClr val="bg2"/>
          </a:solidFill>
        </p:spPr>
        <p:txBody>
          <a:bodyPr wrap="square" rtlCol="0">
            <a:spAutoFit/>
          </a:bodyPr>
          <a:lstStyle/>
          <a:p>
            <a:pPr algn="l"/>
            <a:r>
              <a:rPr lang="en-US" sz="2400" dirty="0" err="1"/>
              <a:t>Nein</a:t>
            </a:r>
            <a:r>
              <a:rPr lang="en-US" sz="2400" dirty="0"/>
              <a:t>, </a:t>
            </a:r>
            <a:r>
              <a:rPr lang="en-US" sz="2400" dirty="0" err="1"/>
              <a:t>wir</a:t>
            </a:r>
            <a:r>
              <a:rPr lang="en-US" sz="2400" dirty="0"/>
              <a:t> </a:t>
            </a:r>
            <a:r>
              <a:rPr lang="en-US" sz="2400" dirty="0" err="1"/>
              <a:t>sehen</a:t>
            </a:r>
            <a:r>
              <a:rPr lang="en-US" sz="2400" dirty="0"/>
              <a:t> …</a:t>
            </a:r>
            <a:endParaRPr lang="en-GB" sz="2400" dirty="0"/>
          </a:p>
        </p:txBody>
      </p:sp>
      <p:pic>
        <p:nvPicPr>
          <p:cNvPr id="4098" name="Picture 2" descr="Award, Prize, Ribbon, Winner, Win, Competition, Honor">
            <a:extLst>
              <a:ext uri="{FF2B5EF4-FFF2-40B4-BE49-F238E27FC236}">
                <a16:creationId xmlns:a16="http://schemas.microsoft.com/office/drawing/2014/main" id="{0A01AFF8-9FFD-4DE2-9518-D044818A75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6468" y="396243"/>
            <a:ext cx="1089447" cy="1172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9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303639" cy="647577"/>
          </a:xfrm>
        </p:spPr>
        <p:txBody>
          <a:bodyPr>
            <a:normAutofit/>
          </a:bodyPr>
          <a:lstStyle/>
          <a:p>
            <a:r>
              <a:rPr lang="en-GB" sz="2800" b="1" dirty="0" err="1">
                <a:solidFill>
                  <a:schemeClr val="bg1"/>
                </a:solidFill>
              </a:rPr>
              <a:t>Seht</a:t>
            </a:r>
            <a:r>
              <a:rPr lang="en-GB" sz="2800" b="1" dirty="0">
                <a:solidFill>
                  <a:schemeClr val="bg1"/>
                </a:solidFill>
              </a:rPr>
              <a:t> </a:t>
            </a:r>
            <a:r>
              <a:rPr lang="en-GB" sz="2800" b="1" dirty="0" err="1">
                <a:solidFill>
                  <a:schemeClr val="bg1"/>
                </a:solidFill>
              </a:rPr>
              <a:t>ihr</a:t>
            </a:r>
            <a:r>
              <a:rPr lang="en-GB" sz="2800" b="1" dirty="0">
                <a:solidFill>
                  <a:schemeClr val="bg1"/>
                </a:solidFill>
              </a:rPr>
              <a:t>…? [5/8]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718543" y="1687229"/>
            <a:ext cx="2655877" cy="1100817"/>
          </a:xfrm>
          <a:prstGeom prst="wedgeRoundRectCallout">
            <a:avLst>
              <a:gd name="adj1" fmla="val -45054"/>
              <a:gd name="adj2" fmla="val 111679"/>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6" name="TextBox 5">
            <a:extLst>
              <a:ext uri="{FF2B5EF4-FFF2-40B4-BE49-F238E27FC236}">
                <a16:creationId xmlns:a16="http://schemas.microsoft.com/office/drawing/2014/main" id="{1BA820CC-E22B-41F1-8AE0-0647B9F89368}"/>
              </a:ext>
            </a:extLst>
          </p:cNvPr>
          <p:cNvSpPr txBox="1"/>
          <p:nvPr/>
        </p:nvSpPr>
        <p:spPr>
          <a:xfrm>
            <a:off x="2869863" y="1848400"/>
            <a:ext cx="2353235" cy="830997"/>
          </a:xfrm>
          <a:prstGeom prst="rect">
            <a:avLst/>
          </a:prstGeom>
          <a:noFill/>
        </p:spPr>
        <p:txBody>
          <a:bodyPr wrap="square" rtlCol="0">
            <a:spAutoFit/>
          </a:bodyPr>
          <a:lstStyle/>
          <a:p>
            <a:pPr algn="ctr"/>
            <a:r>
              <a:rPr lang="en-US" sz="2400" dirty="0" err="1"/>
              <a:t>Seht</a:t>
            </a:r>
            <a:r>
              <a:rPr lang="en-US" sz="2400" dirty="0"/>
              <a:t> </a:t>
            </a:r>
            <a:r>
              <a:rPr lang="en-US" sz="2400" dirty="0" err="1"/>
              <a:t>ihr</a:t>
            </a:r>
            <a:r>
              <a:rPr lang="en-US" sz="2400" dirty="0"/>
              <a:t> die </a:t>
            </a:r>
            <a:r>
              <a:rPr lang="en-US" sz="2400" dirty="0" err="1"/>
              <a:t>Sonne</a:t>
            </a:r>
            <a:r>
              <a:rPr lang="en-US" sz="2400" dirty="0"/>
              <a:t>?</a:t>
            </a:r>
            <a:endParaRPr lang="en-GB" sz="2400" dirty="0"/>
          </a:p>
        </p:txBody>
      </p:sp>
      <p:pic>
        <p:nvPicPr>
          <p:cNvPr id="3074" name="Picture 2" descr="Cartoon, Glasses, Teacher, Woman">
            <a:extLst>
              <a:ext uri="{FF2B5EF4-FFF2-40B4-BE49-F238E27FC236}">
                <a16:creationId xmlns:a16="http://schemas.microsoft.com/office/drawing/2014/main" id="{50745961-AD99-4D07-BB79-9260A30CA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05" y="2237638"/>
            <a:ext cx="1977366" cy="30617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ds, Students, Back To School, Boy, Girl, Children">
            <a:extLst>
              <a:ext uri="{FF2B5EF4-FFF2-40B4-BE49-F238E27FC236}">
                <a16:creationId xmlns:a16="http://schemas.microsoft.com/office/drawing/2014/main" id="{A05C761C-654A-4782-B8F6-FC33656FF9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675323" y="3429000"/>
            <a:ext cx="3951890" cy="2674463"/>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30" y="1460938"/>
            <a:ext cx="2808058" cy="1208621"/>
          </a:xfrm>
          <a:prstGeom prst="wedgeRoundRectCallout">
            <a:avLst>
              <a:gd name="adj1" fmla="val 37464"/>
              <a:gd name="adj2" fmla="val 146404"/>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Nein</a:t>
            </a:r>
            <a:r>
              <a:rPr lang="en-GB" sz="2400" dirty="0">
                <a:solidFill>
                  <a:schemeClr val="tx1"/>
                </a:solidFill>
              </a:rPr>
              <a:t>, </a:t>
            </a:r>
            <a:r>
              <a:rPr lang="en-GB" sz="2400" dirty="0" err="1">
                <a:solidFill>
                  <a:schemeClr val="tx1"/>
                </a:solidFill>
              </a:rPr>
              <a:t>wir</a:t>
            </a:r>
            <a:r>
              <a:rPr lang="en-GB" sz="2400" dirty="0">
                <a:solidFill>
                  <a:schemeClr val="tx1"/>
                </a:solidFill>
              </a:rPr>
              <a:t> </a:t>
            </a:r>
            <a:r>
              <a:rPr lang="en-GB" sz="2400" dirty="0" err="1">
                <a:solidFill>
                  <a:schemeClr val="tx1"/>
                </a:solidFill>
              </a:rPr>
              <a:t>sehen</a:t>
            </a:r>
            <a:r>
              <a:rPr lang="en-GB" sz="2400" dirty="0">
                <a:solidFill>
                  <a:schemeClr val="tx1"/>
                </a:solidFill>
              </a:rPr>
              <a:t> </a:t>
            </a:r>
            <a:r>
              <a:rPr lang="en-GB" sz="2400" b="1" dirty="0">
                <a:solidFill>
                  <a:schemeClr val="tx1"/>
                </a:solidFill>
              </a:rPr>
              <a:t>die </a:t>
            </a:r>
            <a:r>
              <a:rPr lang="en-GB" sz="2400" b="1" dirty="0" err="1">
                <a:solidFill>
                  <a:schemeClr val="tx1"/>
                </a:solidFill>
              </a:rPr>
              <a:t>Sonne</a:t>
            </a:r>
            <a:r>
              <a:rPr lang="en-GB" sz="2400" b="1" dirty="0">
                <a:solidFill>
                  <a:schemeClr val="tx1"/>
                </a:solidFill>
              </a:rPr>
              <a:t> </a:t>
            </a:r>
            <a:r>
              <a:rPr lang="en-GB" sz="2400" b="1" dirty="0" err="1">
                <a:solidFill>
                  <a:schemeClr val="tx1"/>
                </a:solidFill>
              </a:rPr>
              <a:t>nicht</a:t>
            </a:r>
            <a:r>
              <a:rPr lang="en-GB" sz="2400" dirty="0">
                <a:solidFill>
                  <a:schemeClr val="tx1"/>
                </a:solidFill>
              </a:rPr>
              <a:t>.</a:t>
            </a:r>
          </a:p>
        </p:txBody>
      </p:sp>
      <p:sp>
        <p:nvSpPr>
          <p:cNvPr id="10" name="TextBox 9">
            <a:extLst>
              <a:ext uri="{FF2B5EF4-FFF2-40B4-BE49-F238E27FC236}">
                <a16:creationId xmlns:a16="http://schemas.microsoft.com/office/drawing/2014/main" id="{E17E7BC2-26A5-4817-BC4A-2F25ECE65652}"/>
              </a:ext>
            </a:extLst>
          </p:cNvPr>
          <p:cNvSpPr txBox="1"/>
          <p:nvPr/>
        </p:nvSpPr>
        <p:spPr>
          <a:xfrm>
            <a:off x="7798871" y="1622984"/>
            <a:ext cx="2648575" cy="830997"/>
          </a:xfrm>
          <a:prstGeom prst="rect">
            <a:avLst/>
          </a:prstGeom>
          <a:solidFill>
            <a:schemeClr val="bg2"/>
          </a:solidFill>
        </p:spPr>
        <p:txBody>
          <a:bodyPr wrap="square" rtlCol="0">
            <a:spAutoFit/>
          </a:bodyPr>
          <a:lstStyle/>
          <a:p>
            <a:pPr algn="l"/>
            <a:r>
              <a:rPr lang="en-US" sz="2400" dirty="0" err="1"/>
              <a:t>Nein</a:t>
            </a:r>
            <a:r>
              <a:rPr lang="en-US" sz="2400" dirty="0"/>
              <a:t>, </a:t>
            </a:r>
            <a:r>
              <a:rPr lang="en-US" sz="2400" dirty="0" err="1"/>
              <a:t>wir</a:t>
            </a:r>
            <a:r>
              <a:rPr lang="en-US" sz="2400" dirty="0"/>
              <a:t> </a:t>
            </a:r>
            <a:r>
              <a:rPr lang="en-US" sz="2400" dirty="0" err="1"/>
              <a:t>sehen</a:t>
            </a:r>
            <a:r>
              <a:rPr lang="en-US" sz="2400" dirty="0"/>
              <a:t> </a:t>
            </a:r>
          </a:p>
          <a:p>
            <a:pPr algn="l"/>
            <a:r>
              <a:rPr lang="en-US" sz="2400" dirty="0"/>
              <a:t>…</a:t>
            </a:r>
            <a:endParaRPr lang="en-GB" sz="2400" dirty="0"/>
          </a:p>
        </p:txBody>
      </p:sp>
      <p:pic>
        <p:nvPicPr>
          <p:cNvPr id="5122" name="Picture 2" descr="Sun, Cool, Sunshine, Glossy, Smile, Summer, Heat">
            <a:extLst>
              <a:ext uri="{FF2B5EF4-FFF2-40B4-BE49-F238E27FC236}">
                <a16:creationId xmlns:a16="http://schemas.microsoft.com/office/drawing/2014/main" id="{8C1BACF4-B77A-4219-9048-FD0AAC9926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1509" y="415446"/>
            <a:ext cx="1172887" cy="1172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24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281466" cy="647577"/>
          </a:xfrm>
        </p:spPr>
        <p:txBody>
          <a:bodyPr>
            <a:normAutofit/>
          </a:bodyPr>
          <a:lstStyle/>
          <a:p>
            <a:r>
              <a:rPr lang="en-GB" sz="2800" b="1" dirty="0" err="1">
                <a:solidFill>
                  <a:schemeClr val="bg1"/>
                </a:solidFill>
              </a:rPr>
              <a:t>Seht</a:t>
            </a:r>
            <a:r>
              <a:rPr lang="en-GB" sz="2800" b="1" dirty="0">
                <a:solidFill>
                  <a:schemeClr val="bg1"/>
                </a:solidFill>
              </a:rPr>
              <a:t> </a:t>
            </a:r>
            <a:r>
              <a:rPr lang="en-GB" sz="2800" b="1" dirty="0" err="1">
                <a:solidFill>
                  <a:schemeClr val="bg1"/>
                </a:solidFill>
              </a:rPr>
              <a:t>ihr</a:t>
            </a:r>
            <a:r>
              <a:rPr lang="en-GB" sz="2800" b="1" dirty="0">
                <a:solidFill>
                  <a:schemeClr val="bg1"/>
                </a:solidFill>
              </a:rPr>
              <a:t>…? [6/8]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3096307" y="1560530"/>
            <a:ext cx="2655877" cy="1291069"/>
          </a:xfrm>
          <a:prstGeom prst="wedgeRoundRectCallout">
            <a:avLst>
              <a:gd name="adj1" fmla="val -48615"/>
              <a:gd name="adj2" fmla="val 91789"/>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6" name="TextBox 5">
            <a:extLst>
              <a:ext uri="{FF2B5EF4-FFF2-40B4-BE49-F238E27FC236}">
                <a16:creationId xmlns:a16="http://schemas.microsoft.com/office/drawing/2014/main" id="{1BA820CC-E22B-41F1-8AE0-0647B9F89368}"/>
              </a:ext>
            </a:extLst>
          </p:cNvPr>
          <p:cNvSpPr txBox="1"/>
          <p:nvPr/>
        </p:nvSpPr>
        <p:spPr>
          <a:xfrm>
            <a:off x="3281466" y="1783690"/>
            <a:ext cx="2353235" cy="830997"/>
          </a:xfrm>
          <a:prstGeom prst="rect">
            <a:avLst/>
          </a:prstGeom>
          <a:noFill/>
        </p:spPr>
        <p:txBody>
          <a:bodyPr wrap="square" rtlCol="0">
            <a:spAutoFit/>
          </a:bodyPr>
          <a:lstStyle/>
          <a:p>
            <a:pPr algn="ctr"/>
            <a:r>
              <a:rPr lang="en-US" sz="2400" dirty="0" err="1"/>
              <a:t>Seht</a:t>
            </a:r>
            <a:r>
              <a:rPr lang="en-US" sz="2400" dirty="0"/>
              <a:t> </a:t>
            </a:r>
            <a:r>
              <a:rPr lang="en-US" sz="2400" dirty="0" err="1"/>
              <a:t>ihr</a:t>
            </a:r>
            <a:r>
              <a:rPr lang="en-US" sz="2400" dirty="0"/>
              <a:t> </a:t>
            </a:r>
            <a:r>
              <a:rPr lang="en-US" sz="2400" dirty="0" err="1"/>
              <a:t>einen</a:t>
            </a:r>
            <a:r>
              <a:rPr lang="en-US" sz="2400" dirty="0"/>
              <a:t> Gast?</a:t>
            </a:r>
            <a:endParaRPr lang="en-GB" sz="2400" dirty="0"/>
          </a:p>
        </p:txBody>
      </p:sp>
      <p:pic>
        <p:nvPicPr>
          <p:cNvPr id="3074" name="Picture 2" descr="Cartoon, Glasses, Teacher, Woman">
            <a:extLst>
              <a:ext uri="{FF2B5EF4-FFF2-40B4-BE49-F238E27FC236}">
                <a16:creationId xmlns:a16="http://schemas.microsoft.com/office/drawing/2014/main" id="{50745961-AD99-4D07-BB79-9260A30CA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05" y="2237638"/>
            <a:ext cx="1977366" cy="30617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ds, Students, Back To School, Boy, Girl, Children">
            <a:extLst>
              <a:ext uri="{FF2B5EF4-FFF2-40B4-BE49-F238E27FC236}">
                <a16:creationId xmlns:a16="http://schemas.microsoft.com/office/drawing/2014/main" id="{A05C761C-654A-4782-B8F6-FC33656FF9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675323" y="3429000"/>
            <a:ext cx="3951890" cy="2674463"/>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870450" y="1765965"/>
            <a:ext cx="2655877" cy="1291069"/>
          </a:xfrm>
          <a:prstGeom prst="wedgeRoundRectCallout">
            <a:avLst>
              <a:gd name="adj1" fmla="val 35881"/>
              <a:gd name="adj2" fmla="val 106514"/>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Nein</a:t>
            </a:r>
            <a:r>
              <a:rPr lang="en-GB" sz="2400" dirty="0">
                <a:solidFill>
                  <a:schemeClr val="tx1"/>
                </a:solidFill>
              </a:rPr>
              <a:t>, </a:t>
            </a:r>
            <a:r>
              <a:rPr lang="en-GB" sz="2400" dirty="0" err="1">
                <a:solidFill>
                  <a:schemeClr val="tx1"/>
                </a:solidFill>
              </a:rPr>
              <a:t>wir</a:t>
            </a:r>
            <a:r>
              <a:rPr lang="en-GB" sz="2400" dirty="0">
                <a:solidFill>
                  <a:schemeClr val="tx1"/>
                </a:solidFill>
              </a:rPr>
              <a:t> </a:t>
            </a:r>
            <a:r>
              <a:rPr lang="en-GB" sz="2400" dirty="0" err="1">
                <a:solidFill>
                  <a:schemeClr val="tx1"/>
                </a:solidFill>
              </a:rPr>
              <a:t>sehen</a:t>
            </a:r>
            <a:r>
              <a:rPr lang="en-GB" sz="2400" dirty="0">
                <a:solidFill>
                  <a:schemeClr val="tx1"/>
                </a:solidFill>
              </a:rPr>
              <a:t> </a:t>
            </a:r>
            <a:r>
              <a:rPr lang="en-GB" sz="2400" b="1" dirty="0" err="1">
                <a:solidFill>
                  <a:schemeClr val="tx1"/>
                </a:solidFill>
              </a:rPr>
              <a:t>keinen</a:t>
            </a:r>
            <a:r>
              <a:rPr lang="en-GB" sz="2400" b="1" dirty="0">
                <a:solidFill>
                  <a:schemeClr val="tx1"/>
                </a:solidFill>
              </a:rPr>
              <a:t> Gast</a:t>
            </a:r>
            <a:r>
              <a:rPr lang="en-GB" sz="2400" dirty="0">
                <a:solidFill>
                  <a:schemeClr val="tx1"/>
                </a:solidFill>
              </a:rPr>
              <a:t>.</a:t>
            </a:r>
          </a:p>
        </p:txBody>
      </p:sp>
      <p:sp>
        <p:nvSpPr>
          <p:cNvPr id="10" name="TextBox 9">
            <a:extLst>
              <a:ext uri="{FF2B5EF4-FFF2-40B4-BE49-F238E27FC236}">
                <a16:creationId xmlns:a16="http://schemas.microsoft.com/office/drawing/2014/main" id="{E17E7BC2-26A5-4817-BC4A-2F25ECE65652}"/>
              </a:ext>
            </a:extLst>
          </p:cNvPr>
          <p:cNvSpPr txBox="1"/>
          <p:nvPr/>
        </p:nvSpPr>
        <p:spPr>
          <a:xfrm>
            <a:off x="7919358" y="2020602"/>
            <a:ext cx="2606969" cy="830997"/>
          </a:xfrm>
          <a:prstGeom prst="rect">
            <a:avLst/>
          </a:prstGeom>
          <a:solidFill>
            <a:schemeClr val="bg2"/>
          </a:solidFill>
        </p:spPr>
        <p:txBody>
          <a:bodyPr wrap="square" rtlCol="0">
            <a:spAutoFit/>
          </a:bodyPr>
          <a:lstStyle/>
          <a:p>
            <a:pPr algn="l"/>
            <a:r>
              <a:rPr lang="en-US" sz="2400" dirty="0" err="1"/>
              <a:t>Nein</a:t>
            </a:r>
            <a:r>
              <a:rPr lang="en-US" sz="2400" dirty="0"/>
              <a:t>, </a:t>
            </a:r>
            <a:r>
              <a:rPr lang="en-US" sz="2400" dirty="0" err="1"/>
              <a:t>wir</a:t>
            </a:r>
            <a:r>
              <a:rPr lang="en-US" sz="2400" dirty="0"/>
              <a:t> </a:t>
            </a:r>
            <a:r>
              <a:rPr lang="en-US" sz="2400" dirty="0" err="1"/>
              <a:t>sehen</a:t>
            </a:r>
            <a:r>
              <a:rPr lang="en-US" sz="2400" dirty="0"/>
              <a:t> …</a:t>
            </a:r>
            <a:endParaRPr lang="en-GB" sz="2400" dirty="0"/>
          </a:p>
        </p:txBody>
      </p:sp>
      <p:pic>
        <p:nvPicPr>
          <p:cNvPr id="7170" name="Picture 2" descr="Hospitality, Serve, Room, Service, Relax, Traveler">
            <a:extLst>
              <a:ext uri="{FF2B5EF4-FFF2-40B4-BE49-F238E27FC236}">
                <a16:creationId xmlns:a16="http://schemas.microsoft.com/office/drawing/2014/main" id="{AFB99430-7FDF-4B91-B120-25ED2C627F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3640" y="452309"/>
            <a:ext cx="1606810" cy="1198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48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315261" cy="647577"/>
          </a:xfrm>
        </p:spPr>
        <p:txBody>
          <a:bodyPr>
            <a:normAutofit/>
          </a:bodyPr>
          <a:lstStyle/>
          <a:p>
            <a:r>
              <a:rPr lang="en-GB" sz="2800" b="1" dirty="0" err="1">
                <a:solidFill>
                  <a:schemeClr val="bg1"/>
                </a:solidFill>
              </a:rPr>
              <a:t>Seht</a:t>
            </a:r>
            <a:r>
              <a:rPr lang="en-GB" sz="2800" b="1" dirty="0">
                <a:solidFill>
                  <a:schemeClr val="bg1"/>
                </a:solidFill>
              </a:rPr>
              <a:t> </a:t>
            </a:r>
            <a:r>
              <a:rPr lang="en-GB" sz="2800" b="1" dirty="0" err="1">
                <a:solidFill>
                  <a:schemeClr val="bg1"/>
                </a:solidFill>
              </a:rPr>
              <a:t>ihr</a:t>
            </a:r>
            <a:r>
              <a:rPr lang="en-GB" sz="2800" b="1" dirty="0">
                <a:solidFill>
                  <a:schemeClr val="bg1"/>
                </a:solidFill>
              </a:rPr>
              <a:t>…? [7/8]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3163898" y="2000663"/>
            <a:ext cx="2655877" cy="1141930"/>
          </a:xfrm>
          <a:prstGeom prst="wedgeRoundRectCallout">
            <a:avLst>
              <a:gd name="adj1" fmla="val -40305"/>
              <a:gd name="adj2" fmla="val 93657"/>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6" name="TextBox 5">
            <a:extLst>
              <a:ext uri="{FF2B5EF4-FFF2-40B4-BE49-F238E27FC236}">
                <a16:creationId xmlns:a16="http://schemas.microsoft.com/office/drawing/2014/main" id="{1BA820CC-E22B-41F1-8AE0-0647B9F89368}"/>
              </a:ext>
            </a:extLst>
          </p:cNvPr>
          <p:cNvSpPr txBox="1"/>
          <p:nvPr/>
        </p:nvSpPr>
        <p:spPr>
          <a:xfrm>
            <a:off x="3315261" y="2156129"/>
            <a:ext cx="2353235" cy="830997"/>
          </a:xfrm>
          <a:prstGeom prst="rect">
            <a:avLst/>
          </a:prstGeom>
          <a:noFill/>
        </p:spPr>
        <p:txBody>
          <a:bodyPr wrap="square" rtlCol="0">
            <a:spAutoFit/>
          </a:bodyPr>
          <a:lstStyle/>
          <a:p>
            <a:pPr algn="ctr"/>
            <a:r>
              <a:rPr lang="en-US" sz="2400" dirty="0" err="1"/>
              <a:t>Seht</a:t>
            </a:r>
            <a:r>
              <a:rPr lang="en-US" sz="2400" dirty="0"/>
              <a:t> </a:t>
            </a:r>
            <a:r>
              <a:rPr lang="en-US" sz="2400" dirty="0" err="1"/>
              <a:t>ihr</a:t>
            </a:r>
            <a:r>
              <a:rPr lang="en-US" sz="2400" dirty="0"/>
              <a:t> die </a:t>
            </a:r>
            <a:r>
              <a:rPr lang="en-US" sz="2400" dirty="0" err="1"/>
              <a:t>Küste</a:t>
            </a:r>
            <a:r>
              <a:rPr lang="en-US" sz="2400" dirty="0"/>
              <a:t>?</a:t>
            </a:r>
            <a:endParaRPr lang="en-GB" sz="2400" dirty="0"/>
          </a:p>
        </p:txBody>
      </p:sp>
      <p:pic>
        <p:nvPicPr>
          <p:cNvPr id="3074" name="Picture 2" descr="Cartoon, Glasses, Teacher, Woman">
            <a:extLst>
              <a:ext uri="{FF2B5EF4-FFF2-40B4-BE49-F238E27FC236}">
                <a16:creationId xmlns:a16="http://schemas.microsoft.com/office/drawing/2014/main" id="{50745961-AD99-4D07-BB79-9260A30CA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05" y="2237638"/>
            <a:ext cx="1977366" cy="30617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ds, Students, Back To School, Boy, Girl, Children">
            <a:extLst>
              <a:ext uri="{FF2B5EF4-FFF2-40B4-BE49-F238E27FC236}">
                <a16:creationId xmlns:a16="http://schemas.microsoft.com/office/drawing/2014/main" id="{A05C761C-654A-4782-B8F6-FC33656FF9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675323" y="3429000"/>
            <a:ext cx="3951890" cy="2674463"/>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30" y="1527629"/>
            <a:ext cx="2655877" cy="1141930"/>
          </a:xfrm>
          <a:prstGeom prst="wedgeRoundRectCallout">
            <a:avLst>
              <a:gd name="adj1" fmla="val 37464"/>
              <a:gd name="adj2" fmla="val 146404"/>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Nein</a:t>
            </a:r>
            <a:r>
              <a:rPr lang="en-GB" sz="2400" dirty="0">
                <a:solidFill>
                  <a:schemeClr val="tx1"/>
                </a:solidFill>
              </a:rPr>
              <a:t>, </a:t>
            </a:r>
            <a:r>
              <a:rPr lang="en-GB" sz="2400" dirty="0" err="1">
                <a:solidFill>
                  <a:schemeClr val="tx1"/>
                </a:solidFill>
              </a:rPr>
              <a:t>wir</a:t>
            </a:r>
            <a:r>
              <a:rPr lang="en-GB" sz="2400" dirty="0">
                <a:solidFill>
                  <a:schemeClr val="tx1"/>
                </a:solidFill>
              </a:rPr>
              <a:t> </a:t>
            </a:r>
            <a:r>
              <a:rPr lang="en-GB" sz="2400" dirty="0" err="1">
                <a:solidFill>
                  <a:schemeClr val="tx1"/>
                </a:solidFill>
              </a:rPr>
              <a:t>sehen</a:t>
            </a:r>
            <a:r>
              <a:rPr lang="en-GB" sz="2400" dirty="0">
                <a:solidFill>
                  <a:schemeClr val="tx1"/>
                </a:solidFill>
              </a:rPr>
              <a:t> </a:t>
            </a:r>
            <a:r>
              <a:rPr lang="en-GB" sz="2400" b="1" dirty="0">
                <a:solidFill>
                  <a:schemeClr val="tx1"/>
                </a:solidFill>
              </a:rPr>
              <a:t>die </a:t>
            </a:r>
            <a:r>
              <a:rPr lang="en-GB" sz="2400" b="1" dirty="0" err="1">
                <a:solidFill>
                  <a:schemeClr val="tx1"/>
                </a:solidFill>
              </a:rPr>
              <a:t>Küste</a:t>
            </a:r>
            <a:r>
              <a:rPr lang="en-GB" sz="2400" b="1" dirty="0">
                <a:solidFill>
                  <a:schemeClr val="tx1"/>
                </a:solidFill>
              </a:rPr>
              <a:t> </a:t>
            </a:r>
            <a:r>
              <a:rPr lang="en-GB" sz="2400" b="1" dirty="0" err="1">
                <a:solidFill>
                  <a:schemeClr val="tx1"/>
                </a:solidFill>
              </a:rPr>
              <a:t>nicht</a:t>
            </a:r>
            <a:r>
              <a:rPr lang="en-GB" sz="2400" dirty="0">
                <a:solidFill>
                  <a:schemeClr val="tx1"/>
                </a:solidFill>
              </a:rPr>
              <a:t>.</a:t>
            </a:r>
          </a:p>
        </p:txBody>
      </p:sp>
      <p:sp>
        <p:nvSpPr>
          <p:cNvPr id="10" name="TextBox 9">
            <a:extLst>
              <a:ext uri="{FF2B5EF4-FFF2-40B4-BE49-F238E27FC236}">
                <a16:creationId xmlns:a16="http://schemas.microsoft.com/office/drawing/2014/main" id="{E17E7BC2-26A5-4817-BC4A-2F25ECE65652}"/>
              </a:ext>
            </a:extLst>
          </p:cNvPr>
          <p:cNvSpPr txBox="1"/>
          <p:nvPr/>
        </p:nvSpPr>
        <p:spPr>
          <a:xfrm>
            <a:off x="7761174" y="1740630"/>
            <a:ext cx="2571793" cy="830997"/>
          </a:xfrm>
          <a:prstGeom prst="rect">
            <a:avLst/>
          </a:prstGeom>
          <a:solidFill>
            <a:schemeClr val="bg2"/>
          </a:solidFill>
        </p:spPr>
        <p:txBody>
          <a:bodyPr wrap="square" rtlCol="0">
            <a:spAutoFit/>
          </a:bodyPr>
          <a:lstStyle/>
          <a:p>
            <a:pPr algn="l"/>
            <a:r>
              <a:rPr lang="en-US" sz="2400" dirty="0" err="1"/>
              <a:t>Nein</a:t>
            </a:r>
            <a:r>
              <a:rPr lang="en-US" sz="2400" dirty="0"/>
              <a:t>, </a:t>
            </a:r>
            <a:r>
              <a:rPr lang="en-US" sz="2400" dirty="0" err="1"/>
              <a:t>wir</a:t>
            </a:r>
            <a:r>
              <a:rPr lang="en-US" sz="2400" dirty="0"/>
              <a:t> </a:t>
            </a:r>
            <a:r>
              <a:rPr lang="en-US" sz="2400" dirty="0" err="1"/>
              <a:t>sehen</a:t>
            </a:r>
            <a:r>
              <a:rPr lang="en-US" sz="2400" dirty="0"/>
              <a:t> …</a:t>
            </a:r>
            <a:endParaRPr lang="en-GB" sz="2400" dirty="0"/>
          </a:p>
        </p:txBody>
      </p:sp>
      <p:pic>
        <p:nvPicPr>
          <p:cNvPr id="8194" name="Picture 2" descr="Coast, Lighthouse, Sea, Bay, Sand, Shore, Seashore">
            <a:extLst>
              <a:ext uri="{FF2B5EF4-FFF2-40B4-BE49-F238E27FC236}">
                <a16:creationId xmlns:a16="http://schemas.microsoft.com/office/drawing/2014/main" id="{3A2E62C1-0EF3-4D7A-8E3C-51B3994A4E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9535" y="325529"/>
            <a:ext cx="1146688" cy="1141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88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247629" cy="647577"/>
          </a:xfrm>
        </p:spPr>
        <p:txBody>
          <a:bodyPr>
            <a:normAutofit/>
          </a:bodyPr>
          <a:lstStyle/>
          <a:p>
            <a:r>
              <a:rPr lang="en-GB" sz="2800" b="1" dirty="0" err="1">
                <a:solidFill>
                  <a:schemeClr val="bg1"/>
                </a:solidFill>
              </a:rPr>
              <a:t>Seht</a:t>
            </a:r>
            <a:r>
              <a:rPr lang="en-GB" sz="2800" b="1" dirty="0">
                <a:solidFill>
                  <a:schemeClr val="bg1"/>
                </a:solidFill>
              </a:rPr>
              <a:t> </a:t>
            </a:r>
            <a:r>
              <a:rPr lang="en-GB" sz="2800" b="1" dirty="0" err="1">
                <a:solidFill>
                  <a:schemeClr val="bg1"/>
                </a:solidFill>
              </a:rPr>
              <a:t>ihr</a:t>
            </a:r>
            <a:r>
              <a:rPr lang="en-GB" sz="2800" b="1" dirty="0">
                <a:solidFill>
                  <a:schemeClr val="bg1"/>
                </a:solidFill>
              </a:rPr>
              <a:t>…? [8/8]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3096309" y="1136820"/>
            <a:ext cx="2655877" cy="1100817"/>
          </a:xfrm>
          <a:prstGeom prst="wedgeRoundRectCallout">
            <a:avLst>
              <a:gd name="adj1" fmla="val -70381"/>
              <a:gd name="adj2" fmla="val 147961"/>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6" name="TextBox 5">
            <a:extLst>
              <a:ext uri="{FF2B5EF4-FFF2-40B4-BE49-F238E27FC236}">
                <a16:creationId xmlns:a16="http://schemas.microsoft.com/office/drawing/2014/main" id="{1BA820CC-E22B-41F1-8AE0-0647B9F89368}"/>
              </a:ext>
            </a:extLst>
          </p:cNvPr>
          <p:cNvSpPr txBox="1"/>
          <p:nvPr/>
        </p:nvSpPr>
        <p:spPr>
          <a:xfrm>
            <a:off x="3247629" y="1295523"/>
            <a:ext cx="2353235" cy="830997"/>
          </a:xfrm>
          <a:prstGeom prst="rect">
            <a:avLst/>
          </a:prstGeom>
          <a:noFill/>
        </p:spPr>
        <p:txBody>
          <a:bodyPr wrap="square" rtlCol="0">
            <a:spAutoFit/>
          </a:bodyPr>
          <a:lstStyle/>
          <a:p>
            <a:pPr algn="ctr"/>
            <a:r>
              <a:rPr lang="en-US" sz="2400" dirty="0" err="1"/>
              <a:t>Seht</a:t>
            </a:r>
            <a:r>
              <a:rPr lang="en-US" sz="2400" dirty="0"/>
              <a:t> </a:t>
            </a:r>
            <a:r>
              <a:rPr lang="en-US" sz="2400" dirty="0" err="1"/>
              <a:t>ihr</a:t>
            </a:r>
            <a:r>
              <a:rPr lang="en-US" sz="2400" dirty="0"/>
              <a:t> das Ende?</a:t>
            </a:r>
            <a:endParaRPr lang="en-GB" sz="2400" dirty="0"/>
          </a:p>
        </p:txBody>
      </p:sp>
      <p:pic>
        <p:nvPicPr>
          <p:cNvPr id="3074" name="Picture 2" descr="Cartoon, Glasses, Teacher, Woman">
            <a:extLst>
              <a:ext uri="{FF2B5EF4-FFF2-40B4-BE49-F238E27FC236}">
                <a16:creationId xmlns:a16="http://schemas.microsoft.com/office/drawing/2014/main" id="{50745961-AD99-4D07-BB79-9260A30CA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05" y="2237638"/>
            <a:ext cx="1977366" cy="30617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ds, Students, Back To School, Boy, Girl, Children">
            <a:extLst>
              <a:ext uri="{FF2B5EF4-FFF2-40B4-BE49-F238E27FC236}">
                <a16:creationId xmlns:a16="http://schemas.microsoft.com/office/drawing/2014/main" id="{A05C761C-654A-4782-B8F6-FC33656FF9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675323" y="3429000"/>
            <a:ext cx="3951890" cy="2674463"/>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30" y="1568742"/>
            <a:ext cx="2655877" cy="1100817"/>
          </a:xfrm>
          <a:prstGeom prst="wedgeRoundRectCallout">
            <a:avLst>
              <a:gd name="adj1" fmla="val 37464"/>
              <a:gd name="adj2" fmla="val 146404"/>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Nein</a:t>
            </a:r>
            <a:r>
              <a:rPr lang="en-GB" sz="2400" dirty="0">
                <a:solidFill>
                  <a:schemeClr val="tx1"/>
                </a:solidFill>
              </a:rPr>
              <a:t>, </a:t>
            </a:r>
            <a:r>
              <a:rPr lang="en-GB" sz="2400" dirty="0" err="1">
                <a:solidFill>
                  <a:schemeClr val="tx1"/>
                </a:solidFill>
              </a:rPr>
              <a:t>wir</a:t>
            </a:r>
            <a:r>
              <a:rPr lang="en-GB" sz="2400" dirty="0">
                <a:solidFill>
                  <a:schemeClr val="tx1"/>
                </a:solidFill>
              </a:rPr>
              <a:t> </a:t>
            </a:r>
            <a:r>
              <a:rPr lang="en-GB" sz="2400" dirty="0" err="1">
                <a:solidFill>
                  <a:schemeClr val="tx1"/>
                </a:solidFill>
              </a:rPr>
              <a:t>sehen</a:t>
            </a:r>
            <a:r>
              <a:rPr lang="en-GB" sz="2400" dirty="0">
                <a:solidFill>
                  <a:schemeClr val="tx1"/>
                </a:solidFill>
              </a:rPr>
              <a:t> </a:t>
            </a:r>
            <a:r>
              <a:rPr lang="en-GB" sz="2400" b="1" dirty="0">
                <a:solidFill>
                  <a:schemeClr val="tx1"/>
                </a:solidFill>
              </a:rPr>
              <a:t>das Ende </a:t>
            </a:r>
            <a:r>
              <a:rPr lang="en-GB" sz="2400" b="1" dirty="0" err="1">
                <a:solidFill>
                  <a:schemeClr val="tx1"/>
                </a:solidFill>
              </a:rPr>
              <a:t>nicht</a:t>
            </a:r>
            <a:r>
              <a:rPr lang="en-GB" sz="2400" dirty="0">
                <a:solidFill>
                  <a:schemeClr val="tx1"/>
                </a:solidFill>
              </a:rPr>
              <a:t>.</a:t>
            </a:r>
          </a:p>
        </p:txBody>
      </p:sp>
      <p:sp>
        <p:nvSpPr>
          <p:cNvPr id="12" name="Speech Bubble: Rectangle with Corners Rounded 11">
            <a:extLst>
              <a:ext uri="{FF2B5EF4-FFF2-40B4-BE49-F238E27FC236}">
                <a16:creationId xmlns:a16="http://schemas.microsoft.com/office/drawing/2014/main" id="{3EC42AD1-FE4F-4B04-A322-AA5E93F0859E}"/>
              </a:ext>
            </a:extLst>
          </p:cNvPr>
          <p:cNvSpPr/>
          <p:nvPr/>
        </p:nvSpPr>
        <p:spPr>
          <a:xfrm>
            <a:off x="3794073" y="3655903"/>
            <a:ext cx="2655877" cy="863842"/>
          </a:xfrm>
          <a:prstGeom prst="wedgeRoundRectCallout">
            <a:avLst>
              <a:gd name="adj1" fmla="val -94684"/>
              <a:gd name="adj2" fmla="val -51291"/>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13" name="TextBox 12">
            <a:extLst>
              <a:ext uri="{FF2B5EF4-FFF2-40B4-BE49-F238E27FC236}">
                <a16:creationId xmlns:a16="http://schemas.microsoft.com/office/drawing/2014/main" id="{5CCE13FF-1EE0-45D2-80B0-343967F33720}"/>
              </a:ext>
            </a:extLst>
          </p:cNvPr>
          <p:cNvSpPr txBox="1"/>
          <p:nvPr/>
        </p:nvSpPr>
        <p:spPr>
          <a:xfrm>
            <a:off x="3869733" y="3711761"/>
            <a:ext cx="2353235" cy="830997"/>
          </a:xfrm>
          <a:prstGeom prst="rect">
            <a:avLst/>
          </a:prstGeom>
          <a:noFill/>
        </p:spPr>
        <p:txBody>
          <a:bodyPr wrap="square" rtlCol="0">
            <a:spAutoFit/>
          </a:bodyPr>
          <a:lstStyle/>
          <a:p>
            <a:pPr algn="l"/>
            <a:r>
              <a:rPr lang="en-US" sz="2400" dirty="0" err="1"/>
              <a:t>Falsch</a:t>
            </a:r>
            <a:r>
              <a:rPr lang="en-US" sz="2400" dirty="0"/>
              <a:t>! Das </a:t>
            </a:r>
            <a:r>
              <a:rPr lang="en-US" sz="2400" dirty="0" err="1"/>
              <a:t>ist</a:t>
            </a:r>
            <a:r>
              <a:rPr lang="en-US" sz="2400" dirty="0"/>
              <a:t> das Ende </a:t>
            </a:r>
            <a:r>
              <a:rPr lang="en-US" sz="2400" dirty="0">
                <a:sym typeface="Wingdings" panose="05000000000000000000" pitchFamily="2" charset="2"/>
              </a:rPr>
              <a:t></a:t>
            </a:r>
            <a:endParaRPr lang="en-GB" sz="2400" dirty="0"/>
          </a:p>
        </p:txBody>
      </p:sp>
      <p:pic>
        <p:nvPicPr>
          <p:cNvPr id="4098" name="Picture 2" descr="Checker, Flag, Race, Checkered Flag, Checkered, Win">
            <a:extLst>
              <a:ext uri="{FF2B5EF4-FFF2-40B4-BE49-F238E27FC236}">
                <a16:creationId xmlns:a16="http://schemas.microsoft.com/office/drawing/2014/main" id="{422ECC53-F7A1-4CF0-AB0F-CCFE92E5318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4073" y="4766231"/>
            <a:ext cx="2797548" cy="13987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17E7BC2-26A5-4817-BC4A-2F25ECE65652}"/>
              </a:ext>
            </a:extLst>
          </p:cNvPr>
          <p:cNvSpPr txBox="1"/>
          <p:nvPr/>
        </p:nvSpPr>
        <p:spPr>
          <a:xfrm>
            <a:off x="7794790" y="1652307"/>
            <a:ext cx="2504555" cy="830997"/>
          </a:xfrm>
          <a:prstGeom prst="rect">
            <a:avLst/>
          </a:prstGeom>
          <a:solidFill>
            <a:schemeClr val="bg2"/>
          </a:solidFill>
        </p:spPr>
        <p:txBody>
          <a:bodyPr wrap="square" rtlCol="0">
            <a:spAutoFit/>
          </a:bodyPr>
          <a:lstStyle/>
          <a:p>
            <a:pPr algn="l"/>
            <a:r>
              <a:rPr lang="en-US" sz="2400" dirty="0" err="1"/>
              <a:t>Nein</a:t>
            </a:r>
            <a:r>
              <a:rPr lang="en-US" sz="2400" dirty="0"/>
              <a:t>, </a:t>
            </a:r>
            <a:r>
              <a:rPr lang="en-US" sz="2400" dirty="0" err="1"/>
              <a:t>wir</a:t>
            </a:r>
            <a:r>
              <a:rPr lang="en-US" sz="2400" dirty="0"/>
              <a:t> </a:t>
            </a:r>
            <a:r>
              <a:rPr lang="en-US" sz="2400" dirty="0" err="1"/>
              <a:t>sehen</a:t>
            </a:r>
            <a:r>
              <a:rPr lang="en-US" sz="2400" dirty="0"/>
              <a:t> …</a:t>
            </a:r>
            <a:endParaRPr lang="en-GB" sz="2400" dirty="0"/>
          </a:p>
        </p:txBody>
      </p:sp>
    </p:spTree>
    <p:extLst>
      <p:ext uri="{BB962C8B-B14F-4D97-AF65-F5344CB8AC3E}">
        <p14:creationId xmlns:p14="http://schemas.microsoft.com/office/powerpoint/2010/main" val="331488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3"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43200" cy="647577"/>
          </a:xfrm>
        </p:spPr>
        <p:txBody>
          <a:bodyPr>
            <a:normAutofit/>
          </a:bodyPr>
          <a:lstStyle/>
          <a:p>
            <a:r>
              <a:rPr lang="en-GB" sz="2800" b="1" dirty="0" err="1">
                <a:solidFill>
                  <a:schemeClr val="bg1"/>
                </a:solidFill>
              </a:rPr>
              <a:t>Siehst</a:t>
            </a:r>
            <a:r>
              <a:rPr lang="en-GB" sz="28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2775878" y="20813"/>
            <a:ext cx="6775302" cy="1323439"/>
          </a:xfrm>
          <a:prstGeom prst="rect">
            <a:avLst/>
          </a:prstGeom>
          <a:noFill/>
        </p:spPr>
        <p:txBody>
          <a:bodyPr wrap="square" rtlCol="0">
            <a:spAutoFit/>
          </a:bodyPr>
          <a:lstStyle/>
          <a:p>
            <a:pPr lvl="0">
              <a:defRPr/>
            </a:pPr>
            <a:r>
              <a:rPr lang="en-GB" sz="2000" dirty="0"/>
              <a:t>Ein </a:t>
            </a:r>
            <a:r>
              <a:rPr lang="en-GB" sz="2000" dirty="0" err="1"/>
              <a:t>Unfall</a:t>
            </a:r>
            <a:r>
              <a:rPr lang="en-GB" sz="2000" dirty="0"/>
              <a:t>! A non-German speaking tourist in Germany witnesses an accident and calls the police. Luckily a passer-by acts as an interpreter, to answer the police questions about the tourist’s location.</a:t>
            </a:r>
            <a:endParaRPr kumimoji="0" lang="en-US" sz="2000" b="0" i="0" u="none" strike="noStrike" kern="1200" cap="none" spc="0" normalizeH="0" baseline="0" noProof="0" dirty="0">
              <a:ln>
                <a:noFill/>
              </a:ln>
              <a:effectLst/>
              <a:uLnTx/>
              <a:uFillTx/>
              <a:latin typeface="Century Gothic" panose="020F0302020204030204"/>
              <a:ea typeface="+mn-ea"/>
              <a:cs typeface="+mn-cs"/>
            </a:endParaRPr>
          </a:p>
        </p:txBody>
      </p:sp>
      <p:pic>
        <p:nvPicPr>
          <p:cNvPr id="12290" name="Picture 2" descr="Police Officer, Female, Police, Woman, Blue, Uniform">
            <a:extLst>
              <a:ext uri="{FF2B5EF4-FFF2-40B4-BE49-F238E27FC236}">
                <a16:creationId xmlns:a16="http://schemas.microsoft.com/office/drawing/2014/main" id="{B95BFA6B-6D57-4106-B9B4-E24B8197D0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93" y="1903211"/>
            <a:ext cx="1162973" cy="2325946"/>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9A2604E5-7EAD-4A56-9902-2D905380ACC6}"/>
              </a:ext>
            </a:extLst>
          </p:cNvPr>
          <p:cNvSpPr/>
          <p:nvPr/>
        </p:nvSpPr>
        <p:spPr>
          <a:xfrm>
            <a:off x="2058018" y="1687356"/>
            <a:ext cx="2353235" cy="1494627"/>
          </a:xfrm>
          <a:prstGeom prst="wedgeRoundRectCallout">
            <a:avLst>
              <a:gd name="adj1" fmla="val -89951"/>
              <a:gd name="adj2" fmla="val -4446"/>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10" name="Speech Bubble: Rectangle with Corners Rounded 9">
            <a:extLst>
              <a:ext uri="{FF2B5EF4-FFF2-40B4-BE49-F238E27FC236}">
                <a16:creationId xmlns:a16="http://schemas.microsoft.com/office/drawing/2014/main" id="{C4AE55B3-5D9A-485F-8A80-F7F2A7091446}"/>
              </a:ext>
            </a:extLst>
          </p:cNvPr>
          <p:cNvSpPr/>
          <p:nvPr/>
        </p:nvSpPr>
        <p:spPr>
          <a:xfrm>
            <a:off x="4842730" y="1757687"/>
            <a:ext cx="2776941" cy="1200329"/>
          </a:xfrm>
          <a:prstGeom prst="wedgeRoundRectCallout">
            <a:avLst>
              <a:gd name="adj1" fmla="val 5860"/>
              <a:gd name="adj2" fmla="val 85862"/>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pic>
        <p:nvPicPr>
          <p:cNvPr id="12292" name="Picture 4" descr="Man, Person, Headphone, Voice, Call, Helpdesk">
            <a:extLst>
              <a:ext uri="{FF2B5EF4-FFF2-40B4-BE49-F238E27FC236}">
                <a16:creationId xmlns:a16="http://schemas.microsoft.com/office/drawing/2014/main" id="{CF0F9890-9695-4EC4-9731-C65ABF66DD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1117" y="3018986"/>
            <a:ext cx="779626" cy="13115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3FA61B2-DD42-4D80-8AD6-64A8CB49D942}"/>
              </a:ext>
            </a:extLst>
          </p:cNvPr>
          <p:cNvSpPr txBox="1"/>
          <p:nvPr/>
        </p:nvSpPr>
        <p:spPr>
          <a:xfrm>
            <a:off x="5054582" y="1757687"/>
            <a:ext cx="2353235" cy="1200329"/>
          </a:xfrm>
          <a:prstGeom prst="rect">
            <a:avLst/>
          </a:prstGeom>
          <a:noFill/>
        </p:spPr>
        <p:txBody>
          <a:bodyPr wrap="square" rtlCol="0">
            <a:spAutoFit/>
          </a:bodyPr>
          <a:lstStyle/>
          <a:p>
            <a:pPr algn="l"/>
            <a:r>
              <a:rPr lang="en-US" sz="2400" dirty="0"/>
              <a:t>Do you see a market square?  </a:t>
            </a:r>
            <a:endParaRPr lang="en-GB" sz="2400" dirty="0"/>
          </a:p>
        </p:txBody>
      </p:sp>
      <p:sp>
        <p:nvSpPr>
          <p:cNvPr id="13" name="TextBox 12">
            <a:extLst>
              <a:ext uri="{FF2B5EF4-FFF2-40B4-BE49-F238E27FC236}">
                <a16:creationId xmlns:a16="http://schemas.microsoft.com/office/drawing/2014/main" id="{440B2035-D41C-45A4-BD83-EAFA01A45DC6}"/>
              </a:ext>
            </a:extLst>
          </p:cNvPr>
          <p:cNvSpPr txBox="1"/>
          <p:nvPr/>
        </p:nvSpPr>
        <p:spPr>
          <a:xfrm>
            <a:off x="2277746" y="1769279"/>
            <a:ext cx="2353235" cy="1200329"/>
          </a:xfrm>
          <a:prstGeom prst="rect">
            <a:avLst/>
          </a:prstGeom>
          <a:noFill/>
        </p:spPr>
        <p:txBody>
          <a:bodyPr wrap="square" rtlCol="0">
            <a:spAutoFit/>
          </a:bodyPr>
          <a:lstStyle/>
          <a:p>
            <a:pPr algn="l"/>
            <a:r>
              <a:rPr lang="en-US" sz="2400" dirty="0" err="1"/>
              <a:t>Siehst</a:t>
            </a:r>
            <a:r>
              <a:rPr lang="en-US" sz="2400" dirty="0"/>
              <a:t> du </a:t>
            </a:r>
            <a:r>
              <a:rPr lang="en-US" sz="2400" b="1" dirty="0" err="1"/>
              <a:t>einen</a:t>
            </a:r>
            <a:r>
              <a:rPr lang="en-US" sz="2400" b="1" dirty="0"/>
              <a:t> </a:t>
            </a:r>
            <a:r>
              <a:rPr lang="en-US" sz="2400" dirty="0" err="1"/>
              <a:t>Marktplatz</a:t>
            </a:r>
            <a:r>
              <a:rPr lang="en-US" sz="2400" dirty="0"/>
              <a:t>?  </a:t>
            </a:r>
            <a:endParaRPr lang="en-GB" sz="2400" dirty="0"/>
          </a:p>
        </p:txBody>
      </p:sp>
      <p:pic>
        <p:nvPicPr>
          <p:cNvPr id="12294" name="Picture 6" descr="Woman, Girl, Vacation, Summer, Beach, Leisure, Orange">
            <a:extLst>
              <a:ext uri="{FF2B5EF4-FFF2-40B4-BE49-F238E27FC236}">
                <a16:creationId xmlns:a16="http://schemas.microsoft.com/office/drawing/2014/main" id="{D2D91FE5-7AF7-4230-9563-68B6F8281D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66669" y="2889495"/>
            <a:ext cx="1162973" cy="2300386"/>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extLst>
              <a:ext uri="{FF2B5EF4-FFF2-40B4-BE49-F238E27FC236}">
                <a16:creationId xmlns:a16="http://schemas.microsoft.com/office/drawing/2014/main" id="{902F5AF2-FCDB-40FB-A135-E9CE5D40196C}"/>
              </a:ext>
            </a:extLst>
          </p:cNvPr>
          <p:cNvSpPr/>
          <p:nvPr/>
        </p:nvSpPr>
        <p:spPr>
          <a:xfrm>
            <a:off x="8457370" y="1511022"/>
            <a:ext cx="3605685" cy="1015564"/>
          </a:xfrm>
          <a:prstGeom prst="wedgeRoundRectCallout">
            <a:avLst>
              <a:gd name="adj1" fmla="val 18376"/>
              <a:gd name="adj2" fmla="val 103440"/>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17" name="TextBox 16">
            <a:extLst>
              <a:ext uri="{FF2B5EF4-FFF2-40B4-BE49-F238E27FC236}">
                <a16:creationId xmlns:a16="http://schemas.microsoft.com/office/drawing/2014/main" id="{64FD9488-91AA-4B1A-9609-8A5E010DF221}"/>
              </a:ext>
            </a:extLst>
          </p:cNvPr>
          <p:cNvSpPr txBox="1"/>
          <p:nvPr/>
        </p:nvSpPr>
        <p:spPr>
          <a:xfrm>
            <a:off x="8866581" y="1558976"/>
            <a:ext cx="3018342" cy="830997"/>
          </a:xfrm>
          <a:prstGeom prst="rect">
            <a:avLst/>
          </a:prstGeom>
          <a:noFill/>
        </p:spPr>
        <p:txBody>
          <a:bodyPr wrap="square" rtlCol="0">
            <a:spAutoFit/>
          </a:bodyPr>
          <a:lstStyle/>
          <a:p>
            <a:pPr algn="l"/>
            <a:r>
              <a:rPr lang="en-US" sz="2400" dirty="0"/>
              <a:t>I don’t see any market square. </a:t>
            </a:r>
            <a:endParaRPr lang="en-GB" sz="2400" dirty="0"/>
          </a:p>
        </p:txBody>
      </p:sp>
      <p:sp>
        <p:nvSpPr>
          <p:cNvPr id="18" name="TextBox 17">
            <a:extLst>
              <a:ext uri="{FF2B5EF4-FFF2-40B4-BE49-F238E27FC236}">
                <a16:creationId xmlns:a16="http://schemas.microsoft.com/office/drawing/2014/main" id="{89008C52-4F48-4727-B159-28ED5571B713}"/>
              </a:ext>
            </a:extLst>
          </p:cNvPr>
          <p:cNvSpPr txBox="1"/>
          <p:nvPr/>
        </p:nvSpPr>
        <p:spPr>
          <a:xfrm>
            <a:off x="2516528" y="4309425"/>
            <a:ext cx="2353235" cy="1200329"/>
          </a:xfrm>
          <a:prstGeom prst="rect">
            <a:avLst/>
          </a:prstGeom>
          <a:noFill/>
        </p:spPr>
        <p:txBody>
          <a:bodyPr wrap="square" rtlCol="0">
            <a:spAutoFit/>
          </a:bodyPr>
          <a:lstStyle/>
          <a:p>
            <a:pPr algn="l"/>
            <a:r>
              <a:rPr lang="en-US" sz="2400" dirty="0"/>
              <a:t>Sie </a:t>
            </a:r>
            <a:r>
              <a:rPr lang="en-US" sz="2400" dirty="0" err="1"/>
              <a:t>sieht</a:t>
            </a:r>
            <a:r>
              <a:rPr lang="en-US" sz="2400" dirty="0"/>
              <a:t> </a:t>
            </a:r>
            <a:r>
              <a:rPr lang="en-US" sz="2400" b="1" dirty="0" err="1"/>
              <a:t>kein</a:t>
            </a:r>
            <a:r>
              <a:rPr lang="en-US" sz="2400" b="1" u="sng" dirty="0" err="1"/>
              <a:t>en</a:t>
            </a:r>
            <a:r>
              <a:rPr lang="en-US" sz="2400" b="1" dirty="0"/>
              <a:t> </a:t>
            </a:r>
            <a:r>
              <a:rPr lang="en-US" sz="2400" dirty="0" err="1"/>
              <a:t>Marktplatz</a:t>
            </a:r>
            <a:r>
              <a:rPr lang="en-US" sz="2400" dirty="0"/>
              <a:t>. </a:t>
            </a:r>
            <a:endParaRPr lang="en-GB" sz="2400" dirty="0"/>
          </a:p>
        </p:txBody>
      </p:sp>
      <p:pic>
        <p:nvPicPr>
          <p:cNvPr id="19" name="Picture 4" descr="Man, Person, Headphone, Voice, Call, Helpdesk">
            <a:extLst>
              <a:ext uri="{FF2B5EF4-FFF2-40B4-BE49-F238E27FC236}">
                <a16:creationId xmlns:a16="http://schemas.microsoft.com/office/drawing/2014/main" id="{74EE1529-E148-4687-AFB3-F4AEBF37D5E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468069" y="5013901"/>
            <a:ext cx="885723" cy="1311519"/>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19F8262B-AA54-4CC2-B3D7-558F5B587EE8}"/>
              </a:ext>
            </a:extLst>
          </p:cNvPr>
          <p:cNvSpPr/>
          <p:nvPr/>
        </p:nvSpPr>
        <p:spPr>
          <a:xfrm>
            <a:off x="2250934" y="4329470"/>
            <a:ext cx="2776941" cy="1200329"/>
          </a:xfrm>
          <a:prstGeom prst="wedgeRoundRectCallout">
            <a:avLst>
              <a:gd name="adj1" fmla="val 61239"/>
              <a:gd name="adj2" fmla="val 38538"/>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6" name="TextBox 5">
            <a:extLst>
              <a:ext uri="{FF2B5EF4-FFF2-40B4-BE49-F238E27FC236}">
                <a16:creationId xmlns:a16="http://schemas.microsoft.com/office/drawing/2014/main" id="{7CB4E0D6-AD1A-493A-ABD6-23E73955DCC2}"/>
              </a:ext>
            </a:extLst>
          </p:cNvPr>
          <p:cNvSpPr txBox="1"/>
          <p:nvPr/>
        </p:nvSpPr>
        <p:spPr>
          <a:xfrm>
            <a:off x="1213909" y="3212585"/>
            <a:ext cx="406145" cy="465619"/>
          </a:xfrm>
          <a:prstGeom prst="rect">
            <a:avLst/>
          </a:prstGeom>
          <a:solidFill>
            <a:srgbClr val="FFE8CB"/>
          </a:solidFill>
          <a:ln>
            <a:solidFill>
              <a:schemeClr val="accent1">
                <a:shade val="50000"/>
              </a:schemeClr>
            </a:solidFill>
          </a:ln>
        </p:spPr>
        <p:txBody>
          <a:bodyPr wrap="square" rtlCol="0">
            <a:spAutoFit/>
          </a:bodyPr>
          <a:lstStyle/>
          <a:p>
            <a:pPr algn="ctr"/>
            <a:r>
              <a:rPr lang="en-US" sz="2400" b="1" dirty="0"/>
              <a:t>1</a:t>
            </a:r>
            <a:endParaRPr lang="en-GB" sz="2400" b="1" dirty="0"/>
          </a:p>
        </p:txBody>
      </p:sp>
      <p:sp>
        <p:nvSpPr>
          <p:cNvPr id="22" name="TextBox 21">
            <a:extLst>
              <a:ext uri="{FF2B5EF4-FFF2-40B4-BE49-F238E27FC236}">
                <a16:creationId xmlns:a16="http://schemas.microsoft.com/office/drawing/2014/main" id="{E3868A24-862B-45CE-ACA4-50381EB4DF1D}"/>
              </a:ext>
            </a:extLst>
          </p:cNvPr>
          <p:cNvSpPr txBox="1"/>
          <p:nvPr/>
        </p:nvSpPr>
        <p:spPr>
          <a:xfrm>
            <a:off x="4912047" y="3509528"/>
            <a:ext cx="406145" cy="465619"/>
          </a:xfrm>
          <a:prstGeom prst="rect">
            <a:avLst/>
          </a:prstGeom>
          <a:solidFill>
            <a:srgbClr val="FFE8CB"/>
          </a:solidFill>
          <a:ln>
            <a:solidFill>
              <a:schemeClr val="accent1">
                <a:shade val="50000"/>
              </a:schemeClr>
            </a:solidFill>
          </a:ln>
        </p:spPr>
        <p:txBody>
          <a:bodyPr wrap="square" rtlCol="0">
            <a:spAutoFit/>
          </a:bodyPr>
          <a:lstStyle/>
          <a:p>
            <a:pPr algn="ctr"/>
            <a:r>
              <a:rPr lang="en-US" sz="2400" b="1" dirty="0"/>
              <a:t>2</a:t>
            </a:r>
            <a:endParaRPr lang="en-GB" sz="2400" b="1" dirty="0"/>
          </a:p>
        </p:txBody>
      </p:sp>
      <p:sp>
        <p:nvSpPr>
          <p:cNvPr id="23" name="TextBox 22">
            <a:extLst>
              <a:ext uri="{FF2B5EF4-FFF2-40B4-BE49-F238E27FC236}">
                <a16:creationId xmlns:a16="http://schemas.microsoft.com/office/drawing/2014/main" id="{E7EBE402-4051-4B8B-AF04-315DF3E33B01}"/>
              </a:ext>
            </a:extLst>
          </p:cNvPr>
          <p:cNvSpPr txBox="1"/>
          <p:nvPr/>
        </p:nvSpPr>
        <p:spPr>
          <a:xfrm>
            <a:off x="9258024" y="3156833"/>
            <a:ext cx="406145" cy="465619"/>
          </a:xfrm>
          <a:prstGeom prst="rect">
            <a:avLst/>
          </a:prstGeom>
          <a:solidFill>
            <a:srgbClr val="FFE8CB"/>
          </a:solidFill>
          <a:ln>
            <a:solidFill>
              <a:schemeClr val="accent1">
                <a:shade val="50000"/>
              </a:schemeClr>
            </a:solidFill>
          </a:ln>
        </p:spPr>
        <p:txBody>
          <a:bodyPr wrap="square" rtlCol="0">
            <a:spAutoFit/>
          </a:bodyPr>
          <a:lstStyle/>
          <a:p>
            <a:pPr algn="ctr"/>
            <a:r>
              <a:rPr lang="en-US" sz="2400" b="1" dirty="0"/>
              <a:t>3</a:t>
            </a:r>
            <a:endParaRPr lang="en-GB" sz="2400" b="1" dirty="0"/>
          </a:p>
        </p:txBody>
      </p:sp>
      <p:sp>
        <p:nvSpPr>
          <p:cNvPr id="24" name="TextBox 23">
            <a:extLst>
              <a:ext uri="{FF2B5EF4-FFF2-40B4-BE49-F238E27FC236}">
                <a16:creationId xmlns:a16="http://schemas.microsoft.com/office/drawing/2014/main" id="{32FA28C4-F8C2-416D-A520-8EA13CD432EE}"/>
              </a:ext>
            </a:extLst>
          </p:cNvPr>
          <p:cNvSpPr txBox="1"/>
          <p:nvPr/>
        </p:nvSpPr>
        <p:spPr>
          <a:xfrm>
            <a:off x="6487780" y="5680235"/>
            <a:ext cx="406145" cy="465619"/>
          </a:xfrm>
          <a:prstGeom prst="rect">
            <a:avLst/>
          </a:prstGeom>
          <a:solidFill>
            <a:srgbClr val="FFE8CB"/>
          </a:solidFill>
          <a:ln>
            <a:solidFill>
              <a:schemeClr val="accent1">
                <a:shade val="50000"/>
              </a:schemeClr>
            </a:solidFill>
          </a:ln>
        </p:spPr>
        <p:txBody>
          <a:bodyPr wrap="square" rtlCol="0">
            <a:spAutoFit/>
          </a:bodyPr>
          <a:lstStyle/>
          <a:p>
            <a:pPr algn="ctr"/>
            <a:r>
              <a:rPr lang="en-US" sz="2400" b="1" dirty="0"/>
              <a:t>4</a:t>
            </a:r>
            <a:endParaRPr lang="en-GB" sz="2400" b="1" dirty="0"/>
          </a:p>
        </p:txBody>
      </p:sp>
      <p:sp>
        <p:nvSpPr>
          <p:cNvPr id="11" name="Arrow: Notched Right 10">
            <a:extLst>
              <a:ext uri="{FF2B5EF4-FFF2-40B4-BE49-F238E27FC236}">
                <a16:creationId xmlns:a16="http://schemas.microsoft.com/office/drawing/2014/main" id="{CB3D3EEF-4BFE-41F0-82EE-313845C913C1}"/>
              </a:ext>
            </a:extLst>
          </p:cNvPr>
          <p:cNvSpPr/>
          <p:nvPr/>
        </p:nvSpPr>
        <p:spPr>
          <a:xfrm rot="187624">
            <a:off x="2019308" y="3334257"/>
            <a:ext cx="243065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Notched Right 24">
            <a:extLst>
              <a:ext uri="{FF2B5EF4-FFF2-40B4-BE49-F238E27FC236}">
                <a16:creationId xmlns:a16="http://schemas.microsoft.com/office/drawing/2014/main" id="{2953E4C4-07CC-464F-BF32-F4A53907D9BF}"/>
              </a:ext>
            </a:extLst>
          </p:cNvPr>
          <p:cNvSpPr/>
          <p:nvPr/>
        </p:nvSpPr>
        <p:spPr>
          <a:xfrm rot="20992315">
            <a:off x="6529286" y="3345117"/>
            <a:ext cx="243065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Notched Right 25">
            <a:extLst>
              <a:ext uri="{FF2B5EF4-FFF2-40B4-BE49-F238E27FC236}">
                <a16:creationId xmlns:a16="http://schemas.microsoft.com/office/drawing/2014/main" id="{BA4FA75D-F504-4EEA-B663-0C92DDBA7C1A}"/>
              </a:ext>
            </a:extLst>
          </p:cNvPr>
          <p:cNvSpPr/>
          <p:nvPr/>
        </p:nvSpPr>
        <p:spPr>
          <a:xfrm rot="8323281">
            <a:off x="6748265" y="4509357"/>
            <a:ext cx="2750991"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4" descr="Place, Building, History, City, Old Town, Architecture">
            <a:extLst>
              <a:ext uri="{FF2B5EF4-FFF2-40B4-BE49-F238E27FC236}">
                <a16:creationId xmlns:a16="http://schemas.microsoft.com/office/drawing/2014/main" id="{1A369F47-2C2A-4948-BDD7-73FA17FCA93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5211" y="5073368"/>
            <a:ext cx="1163782" cy="5818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ross, Delete, Remove, Cancel, Abort, Red, Reject, Tick">
            <a:extLst>
              <a:ext uri="{FF2B5EF4-FFF2-40B4-BE49-F238E27FC236}">
                <a16:creationId xmlns:a16="http://schemas.microsoft.com/office/drawing/2014/main" id="{E960ED9F-07AB-4487-8B59-92CDE41AE6C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6549" y="5118017"/>
            <a:ext cx="725292" cy="49259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2D2C223-FE78-4E81-B02F-A405BA28D6FB}"/>
              </a:ext>
            </a:extLst>
          </p:cNvPr>
          <p:cNvSpPr txBox="1"/>
          <p:nvPr/>
        </p:nvSpPr>
        <p:spPr>
          <a:xfrm>
            <a:off x="113598" y="4233015"/>
            <a:ext cx="1478848" cy="400110"/>
          </a:xfrm>
          <a:prstGeom prst="rect">
            <a:avLst/>
          </a:prstGeom>
          <a:noFill/>
          <a:ln>
            <a:noFill/>
          </a:ln>
        </p:spPr>
        <p:txBody>
          <a:bodyPr wrap="square" rtlCol="0">
            <a:spAutoFit/>
          </a:bodyPr>
          <a:lstStyle/>
          <a:p>
            <a:pPr algn="l"/>
            <a:r>
              <a:rPr lang="en-US" sz="2000" b="1" dirty="0" err="1"/>
              <a:t>Polizist</a:t>
            </a:r>
            <a:r>
              <a:rPr lang="en-US" sz="2000" b="1" dirty="0"/>
              <a:t>(in)</a:t>
            </a:r>
            <a:endParaRPr lang="en-GB" sz="2000" b="1" dirty="0"/>
          </a:p>
        </p:txBody>
      </p:sp>
      <p:sp>
        <p:nvSpPr>
          <p:cNvPr id="30" name="TextBox 29">
            <a:extLst>
              <a:ext uri="{FF2B5EF4-FFF2-40B4-BE49-F238E27FC236}">
                <a16:creationId xmlns:a16="http://schemas.microsoft.com/office/drawing/2014/main" id="{CF2C137D-58FA-4540-9DBF-758CA0784FC8}"/>
              </a:ext>
            </a:extLst>
          </p:cNvPr>
          <p:cNvSpPr txBox="1"/>
          <p:nvPr/>
        </p:nvSpPr>
        <p:spPr>
          <a:xfrm>
            <a:off x="9461096" y="5309699"/>
            <a:ext cx="1972312" cy="400110"/>
          </a:xfrm>
          <a:prstGeom prst="rect">
            <a:avLst/>
          </a:prstGeom>
          <a:noFill/>
          <a:ln>
            <a:noFill/>
          </a:ln>
        </p:spPr>
        <p:txBody>
          <a:bodyPr wrap="square" rtlCol="0">
            <a:spAutoFit/>
          </a:bodyPr>
          <a:lstStyle/>
          <a:p>
            <a:pPr algn="ctr"/>
            <a:r>
              <a:rPr lang="en-US" sz="2000" b="1" dirty="0"/>
              <a:t>Tourist(in)</a:t>
            </a:r>
            <a:endParaRPr lang="en-GB" sz="2000" b="1" dirty="0"/>
          </a:p>
        </p:txBody>
      </p:sp>
      <p:sp>
        <p:nvSpPr>
          <p:cNvPr id="31" name="TextBox 30">
            <a:extLst>
              <a:ext uri="{FF2B5EF4-FFF2-40B4-BE49-F238E27FC236}">
                <a16:creationId xmlns:a16="http://schemas.microsoft.com/office/drawing/2014/main" id="{71F2643F-EC5D-48A2-9BB1-912D5367DAC9}"/>
              </a:ext>
            </a:extLst>
          </p:cNvPr>
          <p:cNvSpPr txBox="1"/>
          <p:nvPr/>
        </p:nvSpPr>
        <p:spPr>
          <a:xfrm>
            <a:off x="5308716" y="4448225"/>
            <a:ext cx="1972312" cy="400110"/>
          </a:xfrm>
          <a:prstGeom prst="rect">
            <a:avLst/>
          </a:prstGeom>
          <a:noFill/>
          <a:ln>
            <a:noFill/>
          </a:ln>
        </p:spPr>
        <p:txBody>
          <a:bodyPr wrap="square" rtlCol="0">
            <a:spAutoFit/>
          </a:bodyPr>
          <a:lstStyle/>
          <a:p>
            <a:pPr algn="l"/>
            <a:r>
              <a:rPr lang="en-US" sz="2000" b="1" dirty="0" err="1"/>
              <a:t>Übersetzer</a:t>
            </a:r>
            <a:r>
              <a:rPr lang="en-US" sz="2000" b="1" dirty="0"/>
              <a:t>(in)</a:t>
            </a:r>
            <a:endParaRPr lang="en-GB" sz="2000" b="1" dirty="0"/>
          </a:p>
        </p:txBody>
      </p:sp>
    </p:spTree>
    <p:extLst>
      <p:ext uri="{BB962C8B-B14F-4D97-AF65-F5344CB8AC3E}">
        <p14:creationId xmlns:p14="http://schemas.microsoft.com/office/powerpoint/2010/main" val="245323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29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29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3" grpId="0"/>
      <p:bldP spid="16" grpId="0" animBg="1"/>
      <p:bldP spid="17" grpId="0"/>
      <p:bldP spid="18" grpId="0"/>
      <p:bldP spid="20" grpId="0" animBg="1"/>
      <p:bldP spid="6" grpId="0" animBg="1"/>
      <p:bldP spid="22" grpId="0" animBg="1"/>
      <p:bldP spid="23" grpId="0" animBg="1"/>
      <p:bldP spid="24" grpId="0" animBg="1"/>
      <p:bldP spid="11" grpId="0" animBg="1"/>
      <p:bldP spid="25" grpId="0" animBg="1"/>
      <p:bldP spid="26" grpId="0" animBg="1"/>
      <p:bldP spid="14" grpId="0" animBg="1"/>
      <p:bldP spid="30" grpId="0"/>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625213" cy="647577"/>
          </a:xfrm>
        </p:spPr>
        <p:txBody>
          <a:bodyPr>
            <a:normAutofit/>
          </a:bodyPr>
          <a:lstStyle/>
          <a:p>
            <a:r>
              <a:rPr lang="en-GB" sz="2800" b="1" dirty="0" err="1">
                <a:solidFill>
                  <a:schemeClr val="bg1"/>
                </a:solidFill>
              </a:rPr>
              <a:t>Siehst</a:t>
            </a:r>
            <a:r>
              <a:rPr lang="en-GB" sz="28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7" name="Table 5">
            <a:extLst>
              <a:ext uri="{FF2B5EF4-FFF2-40B4-BE49-F238E27FC236}">
                <a16:creationId xmlns:a16="http://schemas.microsoft.com/office/drawing/2014/main" id="{095783CB-0F4E-45C7-9A15-D554926AF73C}"/>
              </a:ext>
            </a:extLst>
          </p:cNvPr>
          <p:cNvGraphicFramePr>
            <a:graphicFrameLocks noGrp="1"/>
          </p:cNvGraphicFramePr>
          <p:nvPr>
            <p:extLst>
              <p:ext uri="{D42A27DB-BD31-4B8C-83A1-F6EECF244321}">
                <p14:modId xmlns:p14="http://schemas.microsoft.com/office/powerpoint/2010/main" val="257385473"/>
              </p:ext>
            </p:extLst>
          </p:nvPr>
        </p:nvGraphicFramePr>
        <p:xfrm>
          <a:off x="1408818" y="2121211"/>
          <a:ext cx="9024052" cy="3977454"/>
        </p:xfrm>
        <a:graphic>
          <a:graphicData uri="http://schemas.openxmlformats.org/drawingml/2006/table">
            <a:tbl>
              <a:tblPr firstRow="1" bandRow="1">
                <a:tableStyleId>{5940675A-B579-460E-94D1-54222C63F5DA}</a:tableStyleId>
              </a:tblPr>
              <a:tblGrid>
                <a:gridCol w="2256013">
                  <a:extLst>
                    <a:ext uri="{9D8B030D-6E8A-4147-A177-3AD203B41FA5}">
                      <a16:colId xmlns:a16="http://schemas.microsoft.com/office/drawing/2014/main" val="3394431623"/>
                    </a:ext>
                  </a:extLst>
                </a:gridCol>
                <a:gridCol w="2256013">
                  <a:extLst>
                    <a:ext uri="{9D8B030D-6E8A-4147-A177-3AD203B41FA5}">
                      <a16:colId xmlns:a16="http://schemas.microsoft.com/office/drawing/2014/main" val="1868380237"/>
                    </a:ext>
                  </a:extLst>
                </a:gridCol>
                <a:gridCol w="2256013">
                  <a:extLst>
                    <a:ext uri="{9D8B030D-6E8A-4147-A177-3AD203B41FA5}">
                      <a16:colId xmlns:a16="http://schemas.microsoft.com/office/drawing/2014/main" val="3381827036"/>
                    </a:ext>
                  </a:extLst>
                </a:gridCol>
                <a:gridCol w="2256013">
                  <a:extLst>
                    <a:ext uri="{9D8B030D-6E8A-4147-A177-3AD203B41FA5}">
                      <a16:colId xmlns:a16="http://schemas.microsoft.com/office/drawing/2014/main" val="1762458426"/>
                    </a:ext>
                  </a:extLst>
                </a:gridCol>
              </a:tblGrid>
              <a:tr h="1988727">
                <a:tc>
                  <a:txBody>
                    <a:bodyPr/>
                    <a:lstStyle/>
                    <a:p>
                      <a:r>
                        <a:rPr lang="en-GB" sz="2400" b="1" dirty="0">
                          <a:solidFill>
                            <a:schemeClr val="tx1"/>
                          </a:solidFill>
                        </a:rPr>
                        <a:t>1</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tc>
                  <a:txBody>
                    <a:bodyPr/>
                    <a:lstStyle/>
                    <a:p>
                      <a:r>
                        <a:rPr lang="en-GB" sz="2400" b="1" dirty="0">
                          <a:solidFill>
                            <a:schemeClr val="tx1"/>
                          </a:solidFill>
                        </a:rPr>
                        <a:t>2</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tc>
                  <a:txBody>
                    <a:bodyPr/>
                    <a:lstStyle/>
                    <a:p>
                      <a:r>
                        <a:rPr lang="en-GB" sz="2400" b="1" dirty="0">
                          <a:solidFill>
                            <a:schemeClr val="tx1"/>
                          </a:solidFill>
                        </a:rPr>
                        <a:t>3</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tc>
                  <a:txBody>
                    <a:bodyPr/>
                    <a:lstStyle/>
                    <a:p>
                      <a:r>
                        <a:rPr lang="en-GB" sz="2400" b="1" dirty="0">
                          <a:solidFill>
                            <a:schemeClr val="tx1"/>
                          </a:solidFill>
                        </a:rPr>
                        <a:t>4</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extLst>
                  <a:ext uri="{0D108BD9-81ED-4DB2-BD59-A6C34878D82A}">
                    <a16:rowId xmlns:a16="http://schemas.microsoft.com/office/drawing/2014/main" val="3770745302"/>
                  </a:ext>
                </a:extLst>
              </a:tr>
              <a:tr h="1988727">
                <a:tc>
                  <a:txBody>
                    <a:bodyPr/>
                    <a:lstStyle/>
                    <a:p>
                      <a:r>
                        <a:rPr lang="en-GB" sz="2400" b="1" dirty="0">
                          <a:solidFill>
                            <a:schemeClr val="tx1"/>
                          </a:solidFill>
                        </a:rPr>
                        <a:t>5</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tc>
                  <a:txBody>
                    <a:bodyPr/>
                    <a:lstStyle/>
                    <a:p>
                      <a:r>
                        <a:rPr lang="en-GB" sz="2400" b="1" dirty="0">
                          <a:solidFill>
                            <a:schemeClr val="tx1"/>
                          </a:solidFill>
                        </a:rPr>
                        <a:t>6</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tc>
                  <a:txBody>
                    <a:bodyPr/>
                    <a:lstStyle/>
                    <a:p>
                      <a:r>
                        <a:rPr lang="en-GB" sz="2400" b="1" dirty="0">
                          <a:solidFill>
                            <a:schemeClr val="tx1"/>
                          </a:solidFill>
                        </a:rPr>
                        <a:t>7</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tc>
                  <a:txBody>
                    <a:bodyPr/>
                    <a:lstStyle/>
                    <a:p>
                      <a:r>
                        <a:rPr lang="en-GB" sz="2400" b="1" dirty="0">
                          <a:solidFill>
                            <a:schemeClr val="tx1"/>
                          </a:solidFill>
                        </a:rPr>
                        <a:t>8</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extLst>
                  <a:ext uri="{0D108BD9-81ED-4DB2-BD59-A6C34878D82A}">
                    <a16:rowId xmlns:a16="http://schemas.microsoft.com/office/drawing/2014/main" val="2443640007"/>
                  </a:ext>
                </a:extLst>
              </a:tr>
            </a:tbl>
          </a:graphicData>
        </a:graphic>
      </p:graphicFrame>
      <p:sp>
        <p:nvSpPr>
          <p:cNvPr id="28" name="TextBox 27">
            <a:extLst>
              <a:ext uri="{FF2B5EF4-FFF2-40B4-BE49-F238E27FC236}">
                <a16:creationId xmlns:a16="http://schemas.microsoft.com/office/drawing/2014/main" id="{0FA87D6D-A944-4D24-BB14-35E430F6D92F}"/>
              </a:ext>
            </a:extLst>
          </p:cNvPr>
          <p:cNvSpPr txBox="1"/>
          <p:nvPr/>
        </p:nvSpPr>
        <p:spPr>
          <a:xfrm>
            <a:off x="3464755" y="322274"/>
            <a:ext cx="7110480" cy="1569660"/>
          </a:xfrm>
          <a:prstGeom prst="rect">
            <a:avLst/>
          </a:prstGeom>
          <a:noFill/>
        </p:spPr>
        <p:txBody>
          <a:bodyPr wrap="square" rtlCol="0">
            <a:spAutoFit/>
          </a:bodyPr>
          <a:lstStyle/>
          <a:p>
            <a:pPr lvl="0">
              <a:defRPr/>
            </a:pPr>
            <a:r>
              <a:rPr lang="en-GB" sz="2400" i="1" dirty="0" err="1"/>
              <a:t>Polizist</a:t>
            </a:r>
            <a:r>
              <a:rPr lang="en-GB" sz="2400" i="1" dirty="0"/>
              <a:t>(in):</a:t>
            </a:r>
            <a:r>
              <a:rPr lang="en-GB" sz="2400" dirty="0"/>
              <a:t>	</a:t>
            </a:r>
            <a:r>
              <a:rPr lang="en-GB" sz="2400" b="1" i="1" dirty="0" err="1"/>
              <a:t>Siehst</a:t>
            </a:r>
            <a:r>
              <a:rPr lang="en-GB" sz="2400" b="1" i="1" dirty="0"/>
              <a:t> du …?</a:t>
            </a:r>
          </a:p>
          <a:p>
            <a:pPr lvl="0">
              <a:defRPr/>
            </a:pPr>
            <a:r>
              <a:rPr kumimoji="0" lang="en-GB" sz="2400" i="1" u="none" strike="noStrike" kern="1200" cap="none" spc="0" normalizeH="0" baseline="0" noProof="0" dirty="0" err="1">
                <a:ln>
                  <a:noFill/>
                </a:ln>
                <a:solidFill>
                  <a:srgbClr val="C00000"/>
                </a:solidFill>
                <a:effectLst/>
                <a:uLnTx/>
                <a:uFillTx/>
                <a:latin typeface="Century Gothic" panose="020F0302020204030204"/>
                <a:ea typeface="+mn-ea"/>
                <a:cs typeface="+mn-cs"/>
              </a:rPr>
              <a:t>Übersetzer</a:t>
            </a:r>
            <a:r>
              <a:rPr kumimoji="0" lang="en-GB" sz="2400" i="1" u="none" strike="noStrike" kern="1200" cap="none" spc="0" normalizeH="0" baseline="0" noProof="0" dirty="0">
                <a:ln>
                  <a:noFill/>
                </a:ln>
                <a:solidFill>
                  <a:srgbClr val="C00000"/>
                </a:solidFill>
                <a:effectLst/>
                <a:uLnTx/>
                <a:uFillTx/>
                <a:latin typeface="Century Gothic" panose="020F0302020204030204"/>
                <a:ea typeface="+mn-ea"/>
                <a:cs typeface="+mn-cs"/>
              </a:rPr>
              <a:t>(in):</a:t>
            </a:r>
            <a:r>
              <a:rPr lang="en-GB" sz="2400" dirty="0">
                <a:solidFill>
                  <a:schemeClr val="accent5">
                    <a:lumMod val="50000"/>
                  </a:schemeClr>
                </a:solidFill>
                <a:latin typeface="Century Gothic" panose="020F0302020204030204"/>
              </a:rPr>
              <a:t>	</a:t>
            </a:r>
            <a:r>
              <a:rPr kumimoji="0" lang="en-GB" sz="2400" b="1" i="1" u="none" strike="noStrike" kern="1200" cap="none" spc="0" normalizeH="0" baseline="0" noProof="0" dirty="0">
                <a:ln>
                  <a:noFill/>
                </a:ln>
                <a:solidFill>
                  <a:srgbClr val="C00000"/>
                </a:solidFill>
                <a:effectLst/>
                <a:uLnTx/>
                <a:uFillTx/>
                <a:latin typeface="Century Gothic" panose="020F0302020204030204"/>
                <a:ea typeface="+mn-ea"/>
                <a:cs typeface="+mn-cs"/>
              </a:rPr>
              <a:t>Do you see …?</a:t>
            </a:r>
          </a:p>
          <a:p>
            <a:pPr lvl="0">
              <a:defRPr/>
            </a:pPr>
            <a:r>
              <a:rPr lang="en-GB" sz="2400" i="1" dirty="0">
                <a:solidFill>
                  <a:srgbClr val="0070C0"/>
                </a:solidFill>
                <a:latin typeface="Century Gothic" panose="020F0302020204030204"/>
              </a:rPr>
              <a:t>Tourist(in):</a:t>
            </a:r>
            <a:r>
              <a:rPr lang="en-GB" sz="2400" dirty="0">
                <a:solidFill>
                  <a:srgbClr val="0070C0"/>
                </a:solidFill>
                <a:latin typeface="Century Gothic" panose="020F0302020204030204"/>
              </a:rPr>
              <a:t>	</a:t>
            </a:r>
            <a:r>
              <a:rPr lang="en-GB" sz="2400" b="1" i="1" dirty="0">
                <a:solidFill>
                  <a:srgbClr val="0070C0"/>
                </a:solidFill>
                <a:latin typeface="Century Gothic" panose="020F0302020204030204"/>
              </a:rPr>
              <a:t>I don’t see any…/ I see a…</a:t>
            </a:r>
          </a:p>
          <a:p>
            <a:pPr lvl="0">
              <a:defRPr/>
            </a:pPr>
            <a:r>
              <a:rPr kumimoji="0" lang="en-GB" sz="2400" i="1" u="none" strike="noStrike" kern="1200" cap="none" spc="0" normalizeH="0" baseline="0" noProof="0" dirty="0" err="1">
                <a:ln>
                  <a:noFill/>
                </a:ln>
                <a:solidFill>
                  <a:srgbClr val="C00000"/>
                </a:solidFill>
                <a:effectLst/>
                <a:uLnTx/>
                <a:uFillTx/>
                <a:latin typeface="Century Gothic" panose="020F0302020204030204"/>
                <a:ea typeface="+mn-ea"/>
                <a:cs typeface="+mn-cs"/>
              </a:rPr>
              <a:t>Übersetzer</a:t>
            </a:r>
            <a:r>
              <a:rPr kumimoji="0" lang="en-GB" sz="2400" i="1" u="none" strike="noStrike" kern="1200" cap="none" spc="0" normalizeH="0" baseline="0" noProof="0" dirty="0">
                <a:ln>
                  <a:noFill/>
                </a:ln>
                <a:solidFill>
                  <a:srgbClr val="C00000"/>
                </a:solidFill>
                <a:effectLst/>
                <a:uLnTx/>
                <a:uFillTx/>
                <a:latin typeface="Century Gothic" panose="020F0302020204030204"/>
                <a:ea typeface="+mn-ea"/>
                <a:cs typeface="+mn-cs"/>
              </a:rPr>
              <a:t>(in):</a:t>
            </a:r>
            <a:r>
              <a:rPr kumimoji="0" lang="en-GB" sz="2400" i="0" u="none" strike="noStrike" kern="1200" cap="none" spc="0" normalizeH="0" baseline="0" noProof="0" dirty="0">
                <a:ln>
                  <a:noFill/>
                </a:ln>
                <a:solidFill>
                  <a:srgbClr val="C00000"/>
                </a:solidFill>
                <a:effectLst/>
                <a:uLnTx/>
                <a:uFillTx/>
                <a:latin typeface="Century Gothic" panose="020F0302020204030204"/>
                <a:ea typeface="+mn-ea"/>
                <a:cs typeface="+mn-cs"/>
              </a:rPr>
              <a:t>	</a:t>
            </a:r>
            <a:r>
              <a:rPr kumimoji="0" lang="en-GB" sz="2400" b="1" i="1" u="none" strike="noStrike" kern="1200" cap="none" spc="0" normalizeH="0" baseline="0" noProof="0" dirty="0">
                <a:ln>
                  <a:noFill/>
                </a:ln>
                <a:solidFill>
                  <a:srgbClr val="C00000"/>
                </a:solidFill>
                <a:effectLst/>
                <a:uLnTx/>
                <a:uFillTx/>
                <a:latin typeface="Century Gothic" panose="020F0302020204030204"/>
                <a:ea typeface="+mn-ea"/>
                <a:cs typeface="+mn-cs"/>
              </a:rPr>
              <a:t>E</a:t>
            </a:r>
            <a:r>
              <a:rPr lang="en-GB" sz="2400" b="1" i="1" dirty="0">
                <a:solidFill>
                  <a:srgbClr val="C00000"/>
                </a:solidFill>
                <a:latin typeface="Century Gothic" panose="020F0302020204030204"/>
              </a:rPr>
              <a:t>r/</a:t>
            </a:r>
            <a:r>
              <a:rPr lang="en-GB" sz="2400" b="1" i="1" dirty="0" err="1">
                <a:solidFill>
                  <a:srgbClr val="C00000"/>
                </a:solidFill>
                <a:latin typeface="Century Gothic" panose="020F0302020204030204"/>
              </a:rPr>
              <a:t>sie</a:t>
            </a:r>
            <a:r>
              <a:rPr lang="en-GB" sz="2400" b="1" i="1" dirty="0">
                <a:solidFill>
                  <a:srgbClr val="C00000"/>
                </a:solidFill>
                <a:latin typeface="Century Gothic" panose="020F0302020204030204"/>
              </a:rPr>
              <a:t> …..</a:t>
            </a:r>
          </a:p>
        </p:txBody>
      </p:sp>
      <p:pic>
        <p:nvPicPr>
          <p:cNvPr id="29" name="Picture 2" descr="Police Officer, Female, Police, Woman, Blue, Uniform">
            <a:extLst>
              <a:ext uri="{FF2B5EF4-FFF2-40B4-BE49-F238E27FC236}">
                <a16:creationId xmlns:a16="http://schemas.microsoft.com/office/drawing/2014/main" id="{8457CED7-F1FD-4AC3-AEEF-E407E87CDF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053" y="1435062"/>
            <a:ext cx="1162973" cy="232594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Man, Person, Headphone, Voice, Call, Helpdesk">
            <a:extLst>
              <a:ext uri="{FF2B5EF4-FFF2-40B4-BE49-F238E27FC236}">
                <a16:creationId xmlns:a16="http://schemas.microsoft.com/office/drawing/2014/main" id="{F5C1F5EA-8340-439C-BAA9-25B15BF46C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5244" y="1169473"/>
            <a:ext cx="517137" cy="8699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Man, Person, Headphone, Voice, Call, Helpdesk">
            <a:extLst>
              <a:ext uri="{FF2B5EF4-FFF2-40B4-BE49-F238E27FC236}">
                <a16:creationId xmlns:a16="http://schemas.microsoft.com/office/drawing/2014/main" id="{FF3D63CB-DC7A-4F82-936F-5AFA400714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245855" y="1163991"/>
            <a:ext cx="584049" cy="86482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Woman, Girl, Vacation, Summer, Beach, Leisure, Orange">
            <a:extLst>
              <a:ext uri="{FF2B5EF4-FFF2-40B4-BE49-F238E27FC236}">
                <a16:creationId xmlns:a16="http://schemas.microsoft.com/office/drawing/2014/main" id="{ECFB00EC-7E2C-46CF-99FE-01A88ED702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77609" y="1001890"/>
            <a:ext cx="1081022" cy="213828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nterrogation Point, Interrogation Mark, Question Mark">
            <a:extLst>
              <a:ext uri="{FF2B5EF4-FFF2-40B4-BE49-F238E27FC236}">
                <a16:creationId xmlns:a16="http://schemas.microsoft.com/office/drawing/2014/main" id="{38D6D58B-FAAF-47BE-9749-FDE21485F40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3538" y="1331711"/>
            <a:ext cx="306681" cy="497321"/>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F76815F8-C5BF-4221-B77E-A560F63AB14D}"/>
              </a:ext>
            </a:extLst>
          </p:cNvPr>
          <p:cNvSpPr/>
          <p:nvPr/>
        </p:nvSpPr>
        <p:spPr>
          <a:xfrm>
            <a:off x="754265" y="1249923"/>
            <a:ext cx="1132488" cy="690293"/>
          </a:xfrm>
          <a:prstGeom prst="wedgeEllipseCallout">
            <a:avLst>
              <a:gd name="adj1" fmla="val -54139"/>
              <a:gd name="adj2" fmla="val 45942"/>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20" name="Picture 4" descr="Map, Pin, Icon, Map Pin, Travel, Pinpoint, Destination">
            <a:extLst>
              <a:ext uri="{FF2B5EF4-FFF2-40B4-BE49-F238E27FC236}">
                <a16:creationId xmlns:a16="http://schemas.microsoft.com/office/drawing/2014/main" id="{4250FFEB-D2D1-4814-A189-F17E7D6EC9B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429" y="4032079"/>
            <a:ext cx="1182015" cy="67227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useum, Granite, Columns, Trajan Pro, Vector, Basic">
            <a:extLst>
              <a:ext uri="{FF2B5EF4-FFF2-40B4-BE49-F238E27FC236}">
                <a16:creationId xmlns:a16="http://schemas.microsoft.com/office/drawing/2014/main" id="{9F57F84C-3503-4AC5-BCD7-868463501C9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77281" y="2446028"/>
            <a:ext cx="1542941" cy="1070416"/>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Swimming Pool, Swimming, Pool, Ladder, Summer">
            <a:extLst>
              <a:ext uri="{FF2B5EF4-FFF2-40B4-BE49-F238E27FC236}">
                <a16:creationId xmlns:a16="http://schemas.microsoft.com/office/drawing/2014/main" id="{3AEB7A75-3D4E-42DC-84D4-27B12AF8393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18670" y="4170664"/>
            <a:ext cx="1963941" cy="1157907"/>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Park, Out, City, Road, Green, Green Space, Bike, Space">
            <a:extLst>
              <a:ext uri="{FF2B5EF4-FFF2-40B4-BE49-F238E27FC236}">
                <a16:creationId xmlns:a16="http://schemas.microsoft.com/office/drawing/2014/main" id="{431183BE-A458-4AC0-B393-8D3725E12E7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37666" y="4296692"/>
            <a:ext cx="1569613" cy="105785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236" name="Picture 20" descr="Savings Box, Pig, Piggy Bank, Money, Savings, Finance">
            <a:extLst>
              <a:ext uri="{FF2B5EF4-FFF2-40B4-BE49-F238E27FC236}">
                <a16:creationId xmlns:a16="http://schemas.microsoft.com/office/drawing/2014/main" id="{913CCB41-FF47-4AC4-B8F4-135189F92FF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73313" y="2318593"/>
            <a:ext cx="1422726" cy="1184234"/>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4092F1BD-8131-485B-8232-12A32D567544}"/>
              </a:ext>
            </a:extLst>
          </p:cNvPr>
          <p:cNvSpPr txBox="1"/>
          <p:nvPr/>
        </p:nvSpPr>
        <p:spPr>
          <a:xfrm>
            <a:off x="1625342" y="3643499"/>
            <a:ext cx="1901304" cy="400110"/>
          </a:xfrm>
          <a:prstGeom prst="rect">
            <a:avLst/>
          </a:prstGeom>
          <a:noFill/>
          <a:ln>
            <a:noFill/>
          </a:ln>
        </p:spPr>
        <p:txBody>
          <a:bodyPr wrap="square" rtlCol="0">
            <a:spAutoFit/>
          </a:bodyPr>
          <a:lstStyle/>
          <a:p>
            <a:pPr algn="ctr"/>
            <a:r>
              <a:rPr lang="en-US" sz="2000" dirty="0"/>
              <a:t>das Museum</a:t>
            </a:r>
            <a:endParaRPr lang="en-GB" sz="2000" dirty="0"/>
          </a:p>
        </p:txBody>
      </p:sp>
      <p:sp>
        <p:nvSpPr>
          <p:cNvPr id="48" name="TextBox 47">
            <a:extLst>
              <a:ext uri="{FF2B5EF4-FFF2-40B4-BE49-F238E27FC236}">
                <a16:creationId xmlns:a16="http://schemas.microsoft.com/office/drawing/2014/main" id="{2AAD9504-4502-49D5-83C5-E5B9D5210D52}"/>
              </a:ext>
            </a:extLst>
          </p:cNvPr>
          <p:cNvSpPr txBox="1"/>
          <p:nvPr/>
        </p:nvSpPr>
        <p:spPr>
          <a:xfrm>
            <a:off x="3860265" y="3620639"/>
            <a:ext cx="1901304" cy="400110"/>
          </a:xfrm>
          <a:prstGeom prst="rect">
            <a:avLst/>
          </a:prstGeom>
          <a:noFill/>
          <a:ln>
            <a:noFill/>
          </a:ln>
        </p:spPr>
        <p:txBody>
          <a:bodyPr wrap="square" rtlCol="0">
            <a:spAutoFit/>
          </a:bodyPr>
          <a:lstStyle/>
          <a:p>
            <a:pPr algn="ctr"/>
            <a:r>
              <a:rPr lang="en-US" sz="2000" dirty="0"/>
              <a:t>der </a:t>
            </a:r>
            <a:r>
              <a:rPr lang="en-US" sz="2000" dirty="0" err="1"/>
              <a:t>Bahnhof</a:t>
            </a:r>
            <a:endParaRPr lang="en-GB" sz="2000" dirty="0"/>
          </a:p>
        </p:txBody>
      </p:sp>
      <p:sp>
        <p:nvSpPr>
          <p:cNvPr id="49" name="TextBox 48">
            <a:extLst>
              <a:ext uri="{FF2B5EF4-FFF2-40B4-BE49-F238E27FC236}">
                <a16:creationId xmlns:a16="http://schemas.microsoft.com/office/drawing/2014/main" id="{28A528D3-4570-4C5F-BFA3-9E5ABC03A95C}"/>
              </a:ext>
            </a:extLst>
          </p:cNvPr>
          <p:cNvSpPr txBox="1"/>
          <p:nvPr/>
        </p:nvSpPr>
        <p:spPr>
          <a:xfrm>
            <a:off x="6069343" y="3631969"/>
            <a:ext cx="1901304" cy="400110"/>
          </a:xfrm>
          <a:prstGeom prst="rect">
            <a:avLst/>
          </a:prstGeom>
          <a:noFill/>
          <a:ln>
            <a:noFill/>
          </a:ln>
        </p:spPr>
        <p:txBody>
          <a:bodyPr wrap="square" rtlCol="0">
            <a:spAutoFit/>
          </a:bodyPr>
          <a:lstStyle/>
          <a:p>
            <a:pPr algn="ctr"/>
            <a:r>
              <a:rPr lang="en-US" sz="2000" dirty="0"/>
              <a:t>die Bank</a:t>
            </a:r>
            <a:endParaRPr lang="en-GB" sz="2000" dirty="0"/>
          </a:p>
        </p:txBody>
      </p:sp>
      <p:sp>
        <p:nvSpPr>
          <p:cNvPr id="50" name="TextBox 49">
            <a:extLst>
              <a:ext uri="{FF2B5EF4-FFF2-40B4-BE49-F238E27FC236}">
                <a16:creationId xmlns:a16="http://schemas.microsoft.com/office/drawing/2014/main" id="{47B0B895-432F-402D-A5A2-91566C84C79F}"/>
              </a:ext>
            </a:extLst>
          </p:cNvPr>
          <p:cNvSpPr txBox="1"/>
          <p:nvPr/>
        </p:nvSpPr>
        <p:spPr>
          <a:xfrm>
            <a:off x="8319599" y="3620639"/>
            <a:ext cx="1901304" cy="400110"/>
          </a:xfrm>
          <a:prstGeom prst="rect">
            <a:avLst/>
          </a:prstGeom>
          <a:noFill/>
          <a:ln>
            <a:noFill/>
          </a:ln>
        </p:spPr>
        <p:txBody>
          <a:bodyPr wrap="square" rtlCol="0">
            <a:spAutoFit/>
          </a:bodyPr>
          <a:lstStyle/>
          <a:p>
            <a:pPr algn="ctr"/>
            <a:r>
              <a:rPr lang="en-US" sz="2000" dirty="0"/>
              <a:t>das Kino</a:t>
            </a:r>
            <a:endParaRPr lang="en-GB" sz="2000" dirty="0"/>
          </a:p>
        </p:txBody>
      </p:sp>
      <p:sp>
        <p:nvSpPr>
          <p:cNvPr id="51" name="TextBox 50">
            <a:extLst>
              <a:ext uri="{FF2B5EF4-FFF2-40B4-BE49-F238E27FC236}">
                <a16:creationId xmlns:a16="http://schemas.microsoft.com/office/drawing/2014/main" id="{E66AC488-7C32-4DB4-9783-2914176B9CAC}"/>
              </a:ext>
            </a:extLst>
          </p:cNvPr>
          <p:cNvSpPr txBox="1"/>
          <p:nvPr/>
        </p:nvSpPr>
        <p:spPr>
          <a:xfrm>
            <a:off x="1660516" y="5317591"/>
            <a:ext cx="1901304" cy="707886"/>
          </a:xfrm>
          <a:prstGeom prst="rect">
            <a:avLst/>
          </a:prstGeom>
          <a:noFill/>
          <a:ln>
            <a:noFill/>
          </a:ln>
        </p:spPr>
        <p:txBody>
          <a:bodyPr wrap="square" rtlCol="0">
            <a:spAutoFit/>
          </a:bodyPr>
          <a:lstStyle/>
          <a:p>
            <a:pPr algn="ctr"/>
            <a:r>
              <a:rPr lang="en-US" sz="2000" dirty="0"/>
              <a:t>das </a:t>
            </a:r>
            <a:r>
              <a:rPr lang="en-US" sz="2000" dirty="0" err="1"/>
              <a:t>Schwimmbad</a:t>
            </a:r>
            <a:endParaRPr lang="en-GB" sz="2000" dirty="0"/>
          </a:p>
        </p:txBody>
      </p:sp>
      <p:sp>
        <p:nvSpPr>
          <p:cNvPr id="52" name="TextBox 51">
            <a:extLst>
              <a:ext uri="{FF2B5EF4-FFF2-40B4-BE49-F238E27FC236}">
                <a16:creationId xmlns:a16="http://schemas.microsoft.com/office/drawing/2014/main" id="{76A72E50-CC86-4072-881E-1BA32041F518}"/>
              </a:ext>
            </a:extLst>
          </p:cNvPr>
          <p:cNvSpPr txBox="1"/>
          <p:nvPr/>
        </p:nvSpPr>
        <p:spPr>
          <a:xfrm>
            <a:off x="3870129" y="5564633"/>
            <a:ext cx="1901304" cy="400110"/>
          </a:xfrm>
          <a:prstGeom prst="rect">
            <a:avLst/>
          </a:prstGeom>
          <a:noFill/>
          <a:ln>
            <a:noFill/>
          </a:ln>
        </p:spPr>
        <p:txBody>
          <a:bodyPr wrap="square" rtlCol="0">
            <a:spAutoFit/>
          </a:bodyPr>
          <a:lstStyle/>
          <a:p>
            <a:pPr algn="ctr"/>
            <a:r>
              <a:rPr lang="en-US" sz="2000" dirty="0"/>
              <a:t>der Park</a:t>
            </a:r>
            <a:endParaRPr lang="en-GB" sz="2000" dirty="0"/>
          </a:p>
        </p:txBody>
      </p:sp>
      <p:sp>
        <p:nvSpPr>
          <p:cNvPr id="53" name="TextBox 52">
            <a:extLst>
              <a:ext uri="{FF2B5EF4-FFF2-40B4-BE49-F238E27FC236}">
                <a16:creationId xmlns:a16="http://schemas.microsoft.com/office/drawing/2014/main" id="{5FD155F2-7EE4-4DF6-9A03-89A6F70FC3D3}"/>
              </a:ext>
            </a:extLst>
          </p:cNvPr>
          <p:cNvSpPr txBox="1"/>
          <p:nvPr/>
        </p:nvSpPr>
        <p:spPr>
          <a:xfrm>
            <a:off x="6128535" y="5564633"/>
            <a:ext cx="1901304" cy="400110"/>
          </a:xfrm>
          <a:prstGeom prst="rect">
            <a:avLst/>
          </a:prstGeom>
          <a:noFill/>
          <a:ln>
            <a:noFill/>
          </a:ln>
        </p:spPr>
        <p:txBody>
          <a:bodyPr wrap="square" rtlCol="0">
            <a:spAutoFit/>
          </a:bodyPr>
          <a:lstStyle/>
          <a:p>
            <a:pPr algn="ctr"/>
            <a:r>
              <a:rPr lang="en-US" sz="2000" dirty="0"/>
              <a:t>der </a:t>
            </a:r>
            <a:r>
              <a:rPr lang="en-US" sz="2000" dirty="0" err="1"/>
              <a:t>Markt</a:t>
            </a:r>
            <a:endParaRPr lang="en-GB" sz="2000" dirty="0"/>
          </a:p>
        </p:txBody>
      </p:sp>
      <p:pic>
        <p:nvPicPr>
          <p:cNvPr id="1028" name="Picture 4" descr="Theater, Play, Drama, Cinema, Film, Movie, Show">
            <a:extLst>
              <a:ext uri="{FF2B5EF4-FFF2-40B4-BE49-F238E27FC236}">
                <a16:creationId xmlns:a16="http://schemas.microsoft.com/office/drawing/2014/main" id="{1CB4C5AA-F2C4-4288-9FFE-B15AE7FC6D8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86232" y="2348158"/>
            <a:ext cx="1203199" cy="1164386"/>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5A6E00F7-2671-464B-B827-E127ABF290B0}"/>
              </a:ext>
            </a:extLst>
          </p:cNvPr>
          <p:cNvSpPr txBox="1"/>
          <p:nvPr/>
        </p:nvSpPr>
        <p:spPr>
          <a:xfrm>
            <a:off x="8315357" y="5584160"/>
            <a:ext cx="1901304" cy="400110"/>
          </a:xfrm>
          <a:prstGeom prst="rect">
            <a:avLst/>
          </a:prstGeom>
          <a:noFill/>
          <a:ln>
            <a:noFill/>
          </a:ln>
        </p:spPr>
        <p:txBody>
          <a:bodyPr wrap="square" rtlCol="0">
            <a:spAutoFit/>
          </a:bodyPr>
          <a:lstStyle/>
          <a:p>
            <a:pPr algn="ctr"/>
            <a:r>
              <a:rPr lang="en-US" sz="2000" dirty="0"/>
              <a:t>die </a:t>
            </a:r>
            <a:r>
              <a:rPr lang="en-US" sz="2000" dirty="0" err="1"/>
              <a:t>Moschee</a:t>
            </a:r>
            <a:endParaRPr lang="en-GB" sz="2000" dirty="0"/>
          </a:p>
        </p:txBody>
      </p:sp>
      <p:pic>
        <p:nvPicPr>
          <p:cNvPr id="1026" name="Picture 2" descr="Clock, Departure, Destination, Display, Station, Train">
            <a:extLst>
              <a:ext uri="{FF2B5EF4-FFF2-40B4-BE49-F238E27FC236}">
                <a16:creationId xmlns:a16="http://schemas.microsoft.com/office/drawing/2014/main" id="{3EA41C5F-81E8-47D4-8D44-ED963D62A02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04941" y="2442128"/>
            <a:ext cx="1502338" cy="10704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sket, Full, Vegetables, Food, Market, Shopping">
            <a:extLst>
              <a:ext uri="{FF2B5EF4-FFF2-40B4-BE49-F238E27FC236}">
                <a16:creationId xmlns:a16="http://schemas.microsoft.com/office/drawing/2014/main" id="{F1B77723-D55D-4D13-B803-2D73AF1F871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75168" y="4296692"/>
            <a:ext cx="1342847" cy="126716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2" name="Picture 8" descr="Mosque, Ramadan, Holy, Eid-Ul-Fitr, Eid-Ul-Adha">
            <a:extLst>
              <a:ext uri="{FF2B5EF4-FFF2-40B4-BE49-F238E27FC236}">
                <a16:creationId xmlns:a16="http://schemas.microsoft.com/office/drawing/2014/main" id="{CEEB910D-04A5-4DA9-BAF6-65A631CE1F9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785904" y="4355131"/>
            <a:ext cx="928509" cy="98894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49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4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4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4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5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5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5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5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737123" cy="647577"/>
          </a:xfrm>
        </p:spPr>
        <p:txBody>
          <a:bodyPr>
            <a:normAutofit/>
          </a:bodyPr>
          <a:lstStyle/>
          <a:p>
            <a:r>
              <a:rPr lang="en-GB" sz="2400" b="1" dirty="0">
                <a:solidFill>
                  <a:schemeClr val="bg1"/>
                </a:solidFill>
              </a:rPr>
              <a:t>Wie </a:t>
            </a:r>
            <a:r>
              <a:rPr lang="en-GB" sz="2400" b="1" dirty="0" err="1">
                <a:solidFill>
                  <a:schemeClr val="bg1"/>
                </a:solidFill>
              </a:rPr>
              <a:t>sagt</a:t>
            </a:r>
            <a:r>
              <a:rPr lang="en-GB" sz="2400" b="1" dirty="0">
                <a:solidFill>
                  <a:schemeClr val="bg1"/>
                </a:solidFill>
              </a:rPr>
              <a:t> man das auf Deutsch?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03744" y="247046"/>
            <a:ext cx="2453584"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5B9B2F86-CC5F-4079-92B4-63EFE8F816FB}"/>
              </a:ext>
            </a:extLst>
          </p:cNvPr>
          <p:cNvSpPr/>
          <p:nvPr/>
        </p:nvSpPr>
        <p:spPr>
          <a:xfrm>
            <a:off x="80010" y="1341437"/>
            <a:ext cx="2390816" cy="869950"/>
          </a:xfrm>
          <a:prstGeom prst="round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chemeClr val="tx1"/>
                </a:solidFill>
                <a:effectLst/>
                <a:uLnTx/>
                <a:uFillTx/>
                <a:latin typeface="Century Gothic" panose="020F0302020204030204"/>
                <a:ea typeface="+mn-ea"/>
                <a:cs typeface="+mn-cs"/>
              </a:rPr>
              <a:t>bezahlen</a:t>
            </a:r>
            <a:endPar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EF6EF712-4936-415D-A19B-18E029DB704F}"/>
              </a:ext>
            </a:extLst>
          </p:cNvPr>
          <p:cNvSpPr/>
          <p:nvPr/>
        </p:nvSpPr>
        <p:spPr>
          <a:xfrm>
            <a:off x="2675046" y="1356721"/>
            <a:ext cx="2140086" cy="869950"/>
          </a:xfrm>
          <a:prstGeom prst="round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rPr>
              <a:t>Himmel</a:t>
            </a:r>
          </a:p>
        </p:txBody>
      </p:sp>
      <p:sp>
        <p:nvSpPr>
          <p:cNvPr id="11" name="Rectangle: Rounded Corners 10">
            <a:extLst>
              <a:ext uri="{FF2B5EF4-FFF2-40B4-BE49-F238E27FC236}">
                <a16:creationId xmlns:a16="http://schemas.microsoft.com/office/drawing/2014/main" id="{3403EC23-5406-439B-B8ED-F6A6F4FCD960}"/>
              </a:ext>
            </a:extLst>
          </p:cNvPr>
          <p:cNvSpPr/>
          <p:nvPr/>
        </p:nvSpPr>
        <p:spPr>
          <a:xfrm>
            <a:off x="5019352" y="1356721"/>
            <a:ext cx="2140086" cy="869950"/>
          </a:xfrm>
          <a:prstGeom prst="round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chemeClr val="tx1"/>
                </a:solidFill>
                <a:effectLst/>
                <a:uLnTx/>
                <a:uFillTx/>
                <a:latin typeface="Century Gothic" panose="020F0302020204030204"/>
                <a:ea typeface="+mn-ea"/>
                <a:cs typeface="+mn-cs"/>
              </a:rPr>
              <a:t>Küste</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BDB1FFFC-7936-45C2-A29F-402D16E9954B}"/>
              </a:ext>
            </a:extLst>
          </p:cNvPr>
          <p:cNvSpPr/>
          <p:nvPr/>
        </p:nvSpPr>
        <p:spPr>
          <a:xfrm>
            <a:off x="7363658" y="1356720"/>
            <a:ext cx="2140086" cy="869951"/>
          </a:xfrm>
          <a:prstGeom prst="round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chemeClr val="tx1"/>
                </a:solidFill>
                <a:effectLst/>
                <a:uLnTx/>
                <a:uFillTx/>
                <a:latin typeface="Century Gothic" panose="020F0302020204030204"/>
                <a:ea typeface="+mn-ea"/>
                <a:cs typeface="+mn-cs"/>
              </a:rPr>
              <a:t>böse</a:t>
            </a:r>
            <a:endPar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6FC93869-D232-46AB-A217-155110705217}"/>
              </a:ext>
            </a:extLst>
          </p:cNvPr>
          <p:cNvSpPr/>
          <p:nvPr/>
        </p:nvSpPr>
        <p:spPr>
          <a:xfrm>
            <a:off x="9707964" y="1356721"/>
            <a:ext cx="2140086" cy="869950"/>
          </a:xfrm>
          <a:prstGeom prst="round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rPr>
              <a:t>schwarz </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4" name="Rectangle: Rounded Corners 13">
            <a:extLst>
              <a:ext uri="{FF2B5EF4-FFF2-40B4-BE49-F238E27FC236}">
                <a16:creationId xmlns:a16="http://schemas.microsoft.com/office/drawing/2014/main" id="{3BDE24F0-34E0-4142-B2C8-5414AA9D7F09}"/>
              </a:ext>
            </a:extLst>
          </p:cNvPr>
          <p:cNvSpPr/>
          <p:nvPr/>
        </p:nvSpPr>
        <p:spPr>
          <a:xfrm>
            <a:off x="80010" y="2668965"/>
            <a:ext cx="2390816" cy="869950"/>
          </a:xfrm>
          <a:prstGeom prst="round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chemeClr val="tx1"/>
                </a:solidFill>
                <a:effectLst/>
                <a:uLnTx/>
                <a:uFillTx/>
                <a:latin typeface="Century Gothic" panose="020F0302020204030204"/>
                <a:ea typeface="+mn-ea"/>
                <a:cs typeface="+mn-cs"/>
              </a:rPr>
              <a:t>hoch</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C564D05E-1697-47DE-AD52-EE9FD0D66FA4}"/>
              </a:ext>
            </a:extLst>
          </p:cNvPr>
          <p:cNvSpPr/>
          <p:nvPr/>
        </p:nvSpPr>
        <p:spPr>
          <a:xfrm>
            <a:off x="80010" y="3977814"/>
            <a:ext cx="2448101" cy="869950"/>
          </a:xfrm>
          <a:prstGeom prst="round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rPr>
              <a:t>bunt</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B81479FC-DDD8-47EE-A595-F526431CC5CB}"/>
              </a:ext>
            </a:extLst>
          </p:cNvPr>
          <p:cNvSpPr/>
          <p:nvPr/>
        </p:nvSpPr>
        <p:spPr>
          <a:xfrm>
            <a:off x="80010" y="5286664"/>
            <a:ext cx="2448101" cy="869950"/>
          </a:xfrm>
          <a:prstGeom prst="round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chemeClr val="tx1"/>
                </a:solidFill>
                <a:effectLst/>
                <a:uLnTx/>
                <a:uFillTx/>
                <a:latin typeface="Century Gothic" panose="020F0302020204030204"/>
                <a:ea typeface="+mn-ea"/>
                <a:cs typeface="+mn-cs"/>
              </a:rPr>
              <a:t>Figur</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7" name="Rectangle: Rounded Corners 16">
            <a:extLst>
              <a:ext uri="{FF2B5EF4-FFF2-40B4-BE49-F238E27FC236}">
                <a16:creationId xmlns:a16="http://schemas.microsoft.com/office/drawing/2014/main" id="{5C705D5A-945D-4522-B6A1-E9D4AB911517}"/>
              </a:ext>
            </a:extLst>
          </p:cNvPr>
          <p:cNvSpPr/>
          <p:nvPr/>
        </p:nvSpPr>
        <p:spPr>
          <a:xfrm>
            <a:off x="9707964" y="2662754"/>
            <a:ext cx="2140086" cy="962416"/>
          </a:xfrm>
          <a:prstGeom prst="round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chemeClr val="tx1"/>
                </a:solidFill>
                <a:effectLst/>
                <a:uLnTx/>
                <a:uFillTx/>
                <a:latin typeface="Century Gothic" panose="020F0302020204030204"/>
                <a:ea typeface="+mn-ea"/>
                <a:cs typeface="+mn-cs"/>
              </a:rPr>
              <a:t>hinten</a:t>
            </a:r>
            <a:endPar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C25C9019-2CB4-4D42-A087-72624BA8B9B2}"/>
              </a:ext>
            </a:extLst>
          </p:cNvPr>
          <p:cNvSpPr/>
          <p:nvPr/>
        </p:nvSpPr>
        <p:spPr>
          <a:xfrm>
            <a:off x="9707964" y="4020942"/>
            <a:ext cx="2140086" cy="869950"/>
          </a:xfrm>
          <a:prstGeom prst="round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chemeClr val="tx1"/>
                </a:solidFill>
                <a:effectLst/>
                <a:uLnTx/>
                <a:uFillTx/>
                <a:latin typeface="Century Gothic" panose="020F0302020204030204"/>
                <a:ea typeface="+mn-ea"/>
                <a:cs typeface="+mn-cs"/>
              </a:rPr>
              <a:t>Fahrzeug</a:t>
            </a:r>
            <a:endPar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9" name="Rectangle: Rounded Corners 18">
            <a:extLst>
              <a:ext uri="{FF2B5EF4-FFF2-40B4-BE49-F238E27FC236}">
                <a16:creationId xmlns:a16="http://schemas.microsoft.com/office/drawing/2014/main" id="{4ED5FF32-460B-494B-A353-F46FD9A56366}"/>
              </a:ext>
            </a:extLst>
          </p:cNvPr>
          <p:cNvSpPr/>
          <p:nvPr/>
        </p:nvSpPr>
        <p:spPr>
          <a:xfrm>
            <a:off x="9707964" y="5286664"/>
            <a:ext cx="2140086" cy="869950"/>
          </a:xfrm>
          <a:prstGeom prst="round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chemeClr val="tx1"/>
                </a:solidFill>
                <a:effectLst/>
                <a:uLnTx/>
                <a:uFillTx/>
                <a:latin typeface="Century Gothic" panose="020F0302020204030204"/>
                <a:ea typeface="+mn-ea"/>
                <a:cs typeface="+mn-cs"/>
              </a:rPr>
              <a:t>Sonne</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5A3F32DA-F28C-4BD6-9432-9A4F99D79D54}"/>
              </a:ext>
            </a:extLst>
          </p:cNvPr>
          <p:cNvSpPr/>
          <p:nvPr/>
        </p:nvSpPr>
        <p:spPr>
          <a:xfrm>
            <a:off x="2675046" y="5286664"/>
            <a:ext cx="2140086" cy="869950"/>
          </a:xfrm>
          <a:prstGeom prst="round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chemeClr val="tx1"/>
                </a:solidFill>
                <a:effectLst/>
                <a:uLnTx/>
                <a:uFillTx/>
                <a:latin typeface="Century Gothic" panose="020F0302020204030204"/>
                <a:ea typeface="+mn-ea"/>
                <a:cs typeface="+mn-cs"/>
              </a:rPr>
              <a:t>offiziell</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213FFFA9-D92A-4A10-9530-B9915476B056}"/>
              </a:ext>
            </a:extLst>
          </p:cNvPr>
          <p:cNvSpPr/>
          <p:nvPr/>
        </p:nvSpPr>
        <p:spPr>
          <a:xfrm>
            <a:off x="4951079" y="5280453"/>
            <a:ext cx="2140086" cy="869950"/>
          </a:xfrm>
          <a:prstGeom prst="round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chemeClr val="tx1"/>
                </a:solidFill>
                <a:effectLst/>
                <a:uLnTx/>
                <a:uFillTx/>
                <a:latin typeface="Century Gothic" panose="020F0302020204030204"/>
                <a:ea typeface="+mn-ea"/>
                <a:cs typeface="+mn-cs"/>
              </a:rPr>
              <a:t>Staat</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44FF275D-FA0C-4ECB-9355-1447215F8B9F}"/>
              </a:ext>
            </a:extLst>
          </p:cNvPr>
          <p:cNvSpPr/>
          <p:nvPr/>
        </p:nvSpPr>
        <p:spPr>
          <a:xfrm>
            <a:off x="7329521" y="5280453"/>
            <a:ext cx="2140086" cy="869950"/>
          </a:xfrm>
          <a:prstGeom prst="round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chemeClr val="tx1"/>
                </a:solidFill>
                <a:effectLst/>
                <a:uLnTx/>
                <a:uFillTx/>
                <a:latin typeface="Century Gothic" panose="020F0302020204030204"/>
                <a:ea typeface="+mn-ea"/>
                <a:cs typeface="+mn-cs"/>
              </a:rPr>
              <a:t>vorne</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EF706482-F62F-48FA-B990-B4C7E60B45AB}"/>
              </a:ext>
            </a:extLst>
          </p:cNvPr>
          <p:cNvSpPr/>
          <p:nvPr/>
        </p:nvSpPr>
        <p:spPr>
          <a:xfrm rot="20827266">
            <a:off x="4604366" y="3063222"/>
            <a:ext cx="2791898" cy="1338084"/>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tx1"/>
                </a:solidFill>
                <a:effectLst/>
                <a:uLnTx/>
                <a:uFillTx/>
                <a:latin typeface="Century Gothic" panose="020F0302020204030204"/>
                <a:ea typeface="+mn-ea"/>
                <a:cs typeface="+mn-cs"/>
              </a:rPr>
              <a:t>bad</a:t>
            </a:r>
          </a:p>
        </p:txBody>
      </p:sp>
      <p:sp>
        <p:nvSpPr>
          <p:cNvPr id="24" name="Rectangle: Rounded Corners 23">
            <a:extLst>
              <a:ext uri="{FF2B5EF4-FFF2-40B4-BE49-F238E27FC236}">
                <a16:creationId xmlns:a16="http://schemas.microsoft.com/office/drawing/2014/main" id="{1BA55718-355E-4AE3-A02C-8D70D2D7956E}"/>
              </a:ext>
            </a:extLst>
          </p:cNvPr>
          <p:cNvSpPr/>
          <p:nvPr/>
        </p:nvSpPr>
        <p:spPr>
          <a:xfrm rot="20827266">
            <a:off x="4625173" y="3053542"/>
            <a:ext cx="2791898" cy="1338084"/>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tx1"/>
                </a:solidFill>
                <a:effectLst/>
                <a:uLnTx/>
                <a:uFillTx/>
                <a:latin typeface="Century Gothic" panose="020F0302020204030204"/>
                <a:ea typeface="+mn-ea"/>
                <a:cs typeface="+mn-cs"/>
              </a:rPr>
              <a:t>at/to</a:t>
            </a:r>
            <a:r>
              <a:rPr kumimoji="0" lang="en-GB" sz="4000" b="0" i="0" u="none" strike="noStrike" kern="1200" cap="none" spc="0" normalizeH="0" noProof="0" dirty="0">
                <a:ln>
                  <a:noFill/>
                </a:ln>
                <a:solidFill>
                  <a:schemeClr val="tx1"/>
                </a:solidFill>
                <a:effectLst/>
                <a:uLnTx/>
                <a:uFillTx/>
                <a:latin typeface="Century Gothic" panose="020F0302020204030204"/>
                <a:ea typeface="+mn-ea"/>
                <a:cs typeface="+mn-cs"/>
              </a:rPr>
              <a:t> </a:t>
            </a:r>
            <a:r>
              <a:rPr kumimoji="0" lang="en-GB" sz="4000" b="0" i="0" u="none" strike="noStrike" kern="1200" cap="none" spc="0" normalizeH="0" baseline="0" noProof="0" dirty="0">
                <a:ln>
                  <a:noFill/>
                </a:ln>
                <a:solidFill>
                  <a:schemeClr val="tx1"/>
                </a:solidFill>
                <a:effectLst/>
                <a:uLnTx/>
                <a:uFillTx/>
                <a:latin typeface="Century Gothic" panose="020F0302020204030204"/>
                <a:ea typeface="+mn-ea"/>
                <a:cs typeface="+mn-cs"/>
              </a:rPr>
              <a:t>the front</a:t>
            </a:r>
          </a:p>
        </p:txBody>
      </p:sp>
      <p:sp>
        <p:nvSpPr>
          <p:cNvPr id="25" name="Rectangle: Rounded Corners 24">
            <a:extLst>
              <a:ext uri="{FF2B5EF4-FFF2-40B4-BE49-F238E27FC236}">
                <a16:creationId xmlns:a16="http://schemas.microsoft.com/office/drawing/2014/main" id="{32F4C88F-C92C-4166-9A10-ED9619E68C71}"/>
              </a:ext>
            </a:extLst>
          </p:cNvPr>
          <p:cNvSpPr/>
          <p:nvPr/>
        </p:nvSpPr>
        <p:spPr>
          <a:xfrm rot="20827266">
            <a:off x="4614770" y="3057377"/>
            <a:ext cx="2791898" cy="1338084"/>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tx1"/>
                </a:solidFill>
                <a:effectLst/>
                <a:uLnTx/>
                <a:uFillTx/>
                <a:latin typeface="Century Gothic" panose="020F0302020204030204"/>
                <a:ea typeface="+mn-ea"/>
                <a:cs typeface="+mn-cs"/>
              </a:rPr>
              <a:t>at/in the back</a:t>
            </a:r>
          </a:p>
        </p:txBody>
      </p:sp>
      <p:sp>
        <p:nvSpPr>
          <p:cNvPr id="26" name="Rectangle: Rounded Corners 25">
            <a:extLst>
              <a:ext uri="{FF2B5EF4-FFF2-40B4-BE49-F238E27FC236}">
                <a16:creationId xmlns:a16="http://schemas.microsoft.com/office/drawing/2014/main" id="{188CCBBC-0D1A-4880-BC05-C12E24B399DE}"/>
              </a:ext>
            </a:extLst>
          </p:cNvPr>
          <p:cNvSpPr/>
          <p:nvPr/>
        </p:nvSpPr>
        <p:spPr>
          <a:xfrm rot="20827266">
            <a:off x="4625174" y="3039071"/>
            <a:ext cx="2791898" cy="1338084"/>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to pay</a:t>
            </a:r>
          </a:p>
        </p:txBody>
      </p:sp>
      <p:sp>
        <p:nvSpPr>
          <p:cNvPr id="27" name="Rectangle: Rounded Corners 26">
            <a:extLst>
              <a:ext uri="{FF2B5EF4-FFF2-40B4-BE49-F238E27FC236}">
                <a16:creationId xmlns:a16="http://schemas.microsoft.com/office/drawing/2014/main" id="{8E169540-F112-4CD2-9FF9-A0BA3B4DB636}"/>
              </a:ext>
            </a:extLst>
          </p:cNvPr>
          <p:cNvSpPr/>
          <p:nvPr/>
        </p:nvSpPr>
        <p:spPr>
          <a:xfrm rot="20827266">
            <a:off x="4625270" y="3045137"/>
            <a:ext cx="2791898" cy="1338084"/>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Century Gothic" panose="020F0302020204030204"/>
              </a:rPr>
              <a:t>state (nation state)</a:t>
            </a:r>
            <a:endParaRPr kumimoji="0" lang="en-GB" sz="3200" b="0" i="0" u="none" strike="noStrike" kern="1200" cap="none" spc="0" normalizeH="0" baseline="0" noProof="0" dirty="0">
              <a:ln>
                <a:noFill/>
              </a:ln>
              <a:solidFill>
                <a:schemeClr val="tx1"/>
              </a:solidFill>
              <a:effectLst/>
              <a:uLnTx/>
              <a:uFillTx/>
              <a:latin typeface="Century Gothic" panose="020F0302020204030204"/>
            </a:endParaRPr>
          </a:p>
        </p:txBody>
      </p:sp>
      <p:sp>
        <p:nvSpPr>
          <p:cNvPr id="28" name="Rectangle: Rounded Corners 27">
            <a:extLst>
              <a:ext uri="{FF2B5EF4-FFF2-40B4-BE49-F238E27FC236}">
                <a16:creationId xmlns:a16="http://schemas.microsoft.com/office/drawing/2014/main" id="{BE89B786-3964-4AAC-8FDD-E65D1D7DC32F}"/>
              </a:ext>
            </a:extLst>
          </p:cNvPr>
          <p:cNvSpPr/>
          <p:nvPr/>
        </p:nvSpPr>
        <p:spPr>
          <a:xfrm rot="20827266">
            <a:off x="4607358" y="3039071"/>
            <a:ext cx="2791898" cy="1338084"/>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figure</a:t>
            </a:r>
          </a:p>
        </p:txBody>
      </p:sp>
      <p:sp>
        <p:nvSpPr>
          <p:cNvPr id="29" name="Rectangle: Rounded Corners 28">
            <a:extLst>
              <a:ext uri="{FF2B5EF4-FFF2-40B4-BE49-F238E27FC236}">
                <a16:creationId xmlns:a16="http://schemas.microsoft.com/office/drawing/2014/main" id="{C11927C4-0A59-4C28-97C4-7B954E1F1385}"/>
              </a:ext>
            </a:extLst>
          </p:cNvPr>
          <p:cNvSpPr/>
          <p:nvPr/>
        </p:nvSpPr>
        <p:spPr>
          <a:xfrm rot="20827266">
            <a:off x="4625076" y="3032446"/>
            <a:ext cx="2791898" cy="1338084"/>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rPr>
              <a:t>black</a:t>
            </a:r>
          </a:p>
        </p:txBody>
      </p:sp>
      <p:sp>
        <p:nvSpPr>
          <p:cNvPr id="30" name="Rectangle: Rounded Corners 29">
            <a:extLst>
              <a:ext uri="{FF2B5EF4-FFF2-40B4-BE49-F238E27FC236}">
                <a16:creationId xmlns:a16="http://schemas.microsoft.com/office/drawing/2014/main" id="{7D451DA6-0BEB-4F95-8342-CD83D61FE440}"/>
              </a:ext>
            </a:extLst>
          </p:cNvPr>
          <p:cNvSpPr/>
          <p:nvPr/>
        </p:nvSpPr>
        <p:spPr>
          <a:xfrm rot="20827266">
            <a:off x="4628537" y="3045696"/>
            <a:ext cx="2791898" cy="1338084"/>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rPr>
              <a:t>sun</a:t>
            </a:r>
          </a:p>
        </p:txBody>
      </p:sp>
      <p:sp>
        <p:nvSpPr>
          <p:cNvPr id="31" name="Rectangle: Rounded Corners 30">
            <a:extLst>
              <a:ext uri="{FF2B5EF4-FFF2-40B4-BE49-F238E27FC236}">
                <a16:creationId xmlns:a16="http://schemas.microsoft.com/office/drawing/2014/main" id="{2275F099-2CD6-4487-8DE8-960B251AEF15}"/>
              </a:ext>
            </a:extLst>
          </p:cNvPr>
          <p:cNvSpPr/>
          <p:nvPr/>
        </p:nvSpPr>
        <p:spPr>
          <a:xfrm rot="20827266">
            <a:off x="4614575" y="3036326"/>
            <a:ext cx="2791898" cy="1338084"/>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rPr>
              <a:t>official</a:t>
            </a:r>
          </a:p>
        </p:txBody>
      </p:sp>
      <p:sp>
        <p:nvSpPr>
          <p:cNvPr id="32" name="Rectangle: Rounded Corners 31">
            <a:extLst>
              <a:ext uri="{FF2B5EF4-FFF2-40B4-BE49-F238E27FC236}">
                <a16:creationId xmlns:a16="http://schemas.microsoft.com/office/drawing/2014/main" id="{DF678399-A476-4F70-874B-F38ED3729012}"/>
              </a:ext>
            </a:extLst>
          </p:cNvPr>
          <p:cNvSpPr/>
          <p:nvPr/>
        </p:nvSpPr>
        <p:spPr>
          <a:xfrm rot="20827266">
            <a:off x="4642795" y="3028480"/>
            <a:ext cx="2791898" cy="1338084"/>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rPr>
              <a:t>sky</a:t>
            </a:r>
          </a:p>
        </p:txBody>
      </p:sp>
      <p:sp>
        <p:nvSpPr>
          <p:cNvPr id="33" name="Rectangle: Rounded Corners 32">
            <a:extLst>
              <a:ext uri="{FF2B5EF4-FFF2-40B4-BE49-F238E27FC236}">
                <a16:creationId xmlns:a16="http://schemas.microsoft.com/office/drawing/2014/main" id="{BF90EAAE-0CBC-4C1E-BF11-647E5A63A930}"/>
              </a:ext>
            </a:extLst>
          </p:cNvPr>
          <p:cNvSpPr/>
          <p:nvPr/>
        </p:nvSpPr>
        <p:spPr>
          <a:xfrm rot="20827266">
            <a:off x="4629215" y="3045330"/>
            <a:ext cx="2791898" cy="1338084"/>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rPr>
              <a:t>vehicle</a:t>
            </a:r>
          </a:p>
        </p:txBody>
      </p:sp>
      <p:sp>
        <p:nvSpPr>
          <p:cNvPr id="34" name="Rectangle: Rounded Corners 33">
            <a:extLst>
              <a:ext uri="{FF2B5EF4-FFF2-40B4-BE49-F238E27FC236}">
                <a16:creationId xmlns:a16="http://schemas.microsoft.com/office/drawing/2014/main" id="{C43DA5F6-2FAC-4DFE-94DA-0541507ED040}"/>
              </a:ext>
            </a:extLst>
          </p:cNvPr>
          <p:cNvSpPr/>
          <p:nvPr/>
        </p:nvSpPr>
        <p:spPr>
          <a:xfrm rot="20827266">
            <a:off x="4638656" y="3041817"/>
            <a:ext cx="2791898" cy="1338084"/>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rPr>
              <a:t>colourful</a:t>
            </a:r>
          </a:p>
        </p:txBody>
      </p:sp>
      <p:sp>
        <p:nvSpPr>
          <p:cNvPr id="35" name="Rectangle: Rounded Corners 34">
            <a:extLst>
              <a:ext uri="{FF2B5EF4-FFF2-40B4-BE49-F238E27FC236}">
                <a16:creationId xmlns:a16="http://schemas.microsoft.com/office/drawing/2014/main" id="{B75738ED-03A4-43DA-829C-1587C98DE858}"/>
              </a:ext>
            </a:extLst>
          </p:cNvPr>
          <p:cNvSpPr/>
          <p:nvPr/>
        </p:nvSpPr>
        <p:spPr>
          <a:xfrm rot="20827266">
            <a:off x="4610966" y="3048373"/>
            <a:ext cx="2791898" cy="1338084"/>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Century Gothic" panose="020F0302020204030204"/>
              </a:rPr>
              <a:t>coast</a:t>
            </a:r>
            <a:endParaRPr kumimoji="0" lang="en-GB" sz="3200" b="0" i="0" u="none" strike="noStrike" kern="1200" cap="none" spc="0" normalizeH="0" baseline="0" noProof="0" dirty="0">
              <a:ln>
                <a:noFill/>
              </a:ln>
              <a:solidFill>
                <a:schemeClr val="tx1"/>
              </a:solidFill>
              <a:effectLst/>
              <a:uLnTx/>
              <a:uFillTx/>
              <a:latin typeface="Century Gothic" panose="020F0302020204030204"/>
            </a:endParaRPr>
          </a:p>
        </p:txBody>
      </p:sp>
      <p:sp>
        <p:nvSpPr>
          <p:cNvPr id="36" name="Rectangle: Rounded Corners 35">
            <a:extLst>
              <a:ext uri="{FF2B5EF4-FFF2-40B4-BE49-F238E27FC236}">
                <a16:creationId xmlns:a16="http://schemas.microsoft.com/office/drawing/2014/main" id="{138B8979-7C47-4205-BC6C-2D078BB696FE}"/>
              </a:ext>
            </a:extLst>
          </p:cNvPr>
          <p:cNvSpPr/>
          <p:nvPr/>
        </p:nvSpPr>
        <p:spPr>
          <a:xfrm rot="20827266">
            <a:off x="4646063" y="3041599"/>
            <a:ext cx="2791898" cy="1338084"/>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Century Gothic" panose="020F0302020204030204"/>
              </a:rPr>
              <a:t>high</a:t>
            </a:r>
            <a:endParaRPr kumimoji="0" lang="en-GB" sz="3200" b="0" i="0" u="none" strike="noStrike" kern="1200" cap="none" spc="0" normalizeH="0" baseline="0" noProof="0" dirty="0">
              <a:ln>
                <a:noFill/>
              </a:ln>
              <a:solidFill>
                <a:schemeClr val="tx1"/>
              </a:solidFill>
              <a:effectLst/>
              <a:uLnTx/>
              <a:uFillTx/>
              <a:latin typeface="Century Gothic" panose="020F0302020204030204"/>
            </a:endParaRPr>
          </a:p>
        </p:txBody>
      </p:sp>
    </p:spTree>
    <p:extLst>
      <p:ext uri="{BB962C8B-B14F-4D97-AF65-F5344CB8AC3E}">
        <p14:creationId xmlns:p14="http://schemas.microsoft.com/office/powerpoint/2010/main" val="66252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12"/>
                                        </p:tgtEl>
                                        <p:attrNameLst>
                                          <p:attrName>fillcolor</p:attrName>
                                        </p:attrNameLst>
                                      </p:cBhvr>
                                      <p:to>
                                        <a:srgbClr val="FCCF28"/>
                                      </p:to>
                                    </p:animClr>
                                    <p:set>
                                      <p:cBhvr>
                                        <p:cTn id="11" dur="2000" fill="hold"/>
                                        <p:tgtEl>
                                          <p:spTgt spid="12"/>
                                        </p:tgtEl>
                                        <p:attrNameLst>
                                          <p:attrName>fill.type</p:attrName>
                                        </p:attrNameLst>
                                      </p:cBhvr>
                                      <p:to>
                                        <p:strVal val="solid"/>
                                      </p:to>
                                    </p:set>
                                    <p:set>
                                      <p:cBhvr>
                                        <p:cTn id="12" dur="2000" fill="hold"/>
                                        <p:tgtEl>
                                          <p:spTgt spid="12"/>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22"/>
                                        </p:tgtEl>
                                        <p:attrNameLst>
                                          <p:attrName>fillcolor</p:attrName>
                                        </p:attrNameLst>
                                      </p:cBhvr>
                                      <p:to>
                                        <a:srgbClr val="FCCF28"/>
                                      </p:to>
                                    </p:animClr>
                                    <p:set>
                                      <p:cBhvr>
                                        <p:cTn id="21" dur="2000" fill="hold"/>
                                        <p:tgtEl>
                                          <p:spTgt spid="22"/>
                                        </p:tgtEl>
                                        <p:attrNameLst>
                                          <p:attrName>fill.type</p:attrName>
                                        </p:attrNameLst>
                                      </p:cBhvr>
                                      <p:to>
                                        <p:strVal val="solid"/>
                                      </p:to>
                                    </p:set>
                                    <p:set>
                                      <p:cBhvr>
                                        <p:cTn id="22" dur="2000" fill="hold"/>
                                        <p:tgtEl>
                                          <p:spTgt spid="22"/>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7"/>
                                        </p:tgtEl>
                                        <p:attrNameLst>
                                          <p:attrName>fillcolor</p:attrName>
                                        </p:attrNameLst>
                                      </p:cBhvr>
                                      <p:to>
                                        <a:srgbClr val="FCCF28"/>
                                      </p:to>
                                    </p:animClr>
                                    <p:set>
                                      <p:cBhvr>
                                        <p:cTn id="31" dur="2000" fill="hold"/>
                                        <p:tgtEl>
                                          <p:spTgt spid="17"/>
                                        </p:tgtEl>
                                        <p:attrNameLst>
                                          <p:attrName>fill.type</p:attrName>
                                        </p:attrNameLst>
                                      </p:cBhvr>
                                      <p:to>
                                        <p:strVal val="solid"/>
                                      </p:to>
                                    </p:set>
                                    <p:set>
                                      <p:cBhvr>
                                        <p:cTn id="32" dur="2000" fill="hold"/>
                                        <p:tgtEl>
                                          <p:spTgt spid="17"/>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9"/>
                                        </p:tgtEl>
                                        <p:attrNameLst>
                                          <p:attrName>fillcolor</p:attrName>
                                        </p:attrNameLst>
                                      </p:cBhvr>
                                      <p:to>
                                        <a:srgbClr val="FCCF28"/>
                                      </p:to>
                                    </p:animClr>
                                    <p:set>
                                      <p:cBhvr>
                                        <p:cTn id="41" dur="2000" fill="hold"/>
                                        <p:tgtEl>
                                          <p:spTgt spid="9"/>
                                        </p:tgtEl>
                                        <p:attrNameLst>
                                          <p:attrName>fill.type</p:attrName>
                                        </p:attrNameLst>
                                      </p:cBhvr>
                                      <p:to>
                                        <p:strVal val="solid"/>
                                      </p:to>
                                    </p:set>
                                    <p:set>
                                      <p:cBhvr>
                                        <p:cTn id="42" dur="2000" fill="hold"/>
                                        <p:tgtEl>
                                          <p:spTgt spid="9"/>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21"/>
                                        </p:tgtEl>
                                        <p:attrNameLst>
                                          <p:attrName>fillcolor</p:attrName>
                                        </p:attrNameLst>
                                      </p:cBhvr>
                                      <p:to>
                                        <a:srgbClr val="FCCF28"/>
                                      </p:to>
                                    </p:animClr>
                                    <p:set>
                                      <p:cBhvr>
                                        <p:cTn id="51" dur="2000" fill="hold"/>
                                        <p:tgtEl>
                                          <p:spTgt spid="21"/>
                                        </p:tgtEl>
                                        <p:attrNameLst>
                                          <p:attrName>fill.type</p:attrName>
                                        </p:attrNameLst>
                                      </p:cBhvr>
                                      <p:to>
                                        <p:strVal val="solid"/>
                                      </p:to>
                                    </p:set>
                                    <p:set>
                                      <p:cBhvr>
                                        <p:cTn id="52" dur="2000" fill="hold"/>
                                        <p:tgtEl>
                                          <p:spTgt spid="21"/>
                                        </p:tgtEl>
                                        <p:attrNameLst>
                                          <p:attrName>fill.on</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6"/>
                                        </p:tgtEl>
                                        <p:attrNameLst>
                                          <p:attrName>fillcolor</p:attrName>
                                        </p:attrNameLst>
                                      </p:cBhvr>
                                      <p:to>
                                        <a:srgbClr val="FCCF28"/>
                                      </p:to>
                                    </p:animClr>
                                    <p:set>
                                      <p:cBhvr>
                                        <p:cTn id="61" dur="2000" fill="hold"/>
                                        <p:tgtEl>
                                          <p:spTgt spid="16"/>
                                        </p:tgtEl>
                                        <p:attrNameLst>
                                          <p:attrName>fill.type</p:attrName>
                                        </p:attrNameLst>
                                      </p:cBhvr>
                                      <p:to>
                                        <p:strVal val="solid"/>
                                      </p:to>
                                    </p:set>
                                    <p:set>
                                      <p:cBhvr>
                                        <p:cTn id="62" dur="2000" fill="hold"/>
                                        <p:tgtEl>
                                          <p:spTgt spid="16"/>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3"/>
                                        </p:tgtEl>
                                        <p:attrNameLst>
                                          <p:attrName>fillcolor</p:attrName>
                                        </p:attrNameLst>
                                      </p:cBhvr>
                                      <p:to>
                                        <a:srgbClr val="FCCF28"/>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9"/>
                                        </p:tgtEl>
                                        <p:attrNameLst>
                                          <p:attrName>fillcolor</p:attrName>
                                        </p:attrNameLst>
                                      </p:cBhvr>
                                      <p:to>
                                        <a:srgbClr val="FCCF28"/>
                                      </p:to>
                                    </p:animClr>
                                    <p:set>
                                      <p:cBhvr>
                                        <p:cTn id="81" dur="2000" fill="hold"/>
                                        <p:tgtEl>
                                          <p:spTgt spid="19"/>
                                        </p:tgtEl>
                                        <p:attrNameLst>
                                          <p:attrName>fill.type</p:attrName>
                                        </p:attrNameLst>
                                      </p:cBhvr>
                                      <p:to>
                                        <p:strVal val="solid"/>
                                      </p:to>
                                    </p:set>
                                    <p:set>
                                      <p:cBhvr>
                                        <p:cTn id="82" dur="2000" fill="hold"/>
                                        <p:tgtEl>
                                          <p:spTgt spid="19"/>
                                        </p:tgtEl>
                                        <p:attrNameLst>
                                          <p:attrName>fill.on</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mph" presetSubtype="2" fill="hold" nodeType="clickEffect">
                                  <p:stCondLst>
                                    <p:cond delay="0"/>
                                  </p:stCondLst>
                                  <p:childTnLst>
                                    <p:animClr clrSpc="rgb" dir="cw">
                                      <p:cBhvr>
                                        <p:cTn id="90" dur="2000" fill="hold"/>
                                        <p:tgtEl>
                                          <p:spTgt spid="20"/>
                                        </p:tgtEl>
                                        <p:attrNameLst>
                                          <p:attrName>fillcolor</p:attrName>
                                        </p:attrNameLst>
                                      </p:cBhvr>
                                      <p:to>
                                        <a:srgbClr val="FCCF28"/>
                                      </p:to>
                                    </p:animClr>
                                    <p:set>
                                      <p:cBhvr>
                                        <p:cTn id="91" dur="2000" fill="hold"/>
                                        <p:tgtEl>
                                          <p:spTgt spid="20"/>
                                        </p:tgtEl>
                                        <p:attrNameLst>
                                          <p:attrName>fill.type</p:attrName>
                                        </p:attrNameLst>
                                      </p:cBhvr>
                                      <p:to>
                                        <p:strVal val="solid"/>
                                      </p:to>
                                    </p:set>
                                    <p:set>
                                      <p:cBhvr>
                                        <p:cTn id="92" dur="2000" fill="hold"/>
                                        <p:tgtEl>
                                          <p:spTgt spid="20"/>
                                        </p:tgtEl>
                                        <p:attrNameLst>
                                          <p:attrName>fill.on</p:attrName>
                                        </p:attrNameLst>
                                      </p:cBhvr>
                                      <p:to>
                                        <p:strVal val="tru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mph" presetSubtype="2" fill="hold" nodeType="clickEffect">
                                  <p:stCondLst>
                                    <p:cond delay="0"/>
                                  </p:stCondLst>
                                  <p:childTnLst>
                                    <p:animClr clrSpc="rgb" dir="cw">
                                      <p:cBhvr>
                                        <p:cTn id="100" dur="2000" fill="hold"/>
                                        <p:tgtEl>
                                          <p:spTgt spid="10"/>
                                        </p:tgtEl>
                                        <p:attrNameLst>
                                          <p:attrName>fillcolor</p:attrName>
                                        </p:attrNameLst>
                                      </p:cBhvr>
                                      <p:to>
                                        <a:srgbClr val="FCCF28"/>
                                      </p:to>
                                    </p:animClr>
                                    <p:set>
                                      <p:cBhvr>
                                        <p:cTn id="101" dur="2000" fill="hold"/>
                                        <p:tgtEl>
                                          <p:spTgt spid="10"/>
                                        </p:tgtEl>
                                        <p:attrNameLst>
                                          <p:attrName>fill.type</p:attrName>
                                        </p:attrNameLst>
                                      </p:cBhvr>
                                      <p:to>
                                        <p:strVal val="solid"/>
                                      </p:to>
                                    </p:set>
                                    <p:set>
                                      <p:cBhvr>
                                        <p:cTn id="102" dur="2000" fill="hold"/>
                                        <p:tgtEl>
                                          <p:spTgt spid="10"/>
                                        </p:tgtEl>
                                        <p:attrNameLst>
                                          <p:attrName>fill.on</p:attrName>
                                        </p:attrNameLst>
                                      </p:cBhvr>
                                      <p:to>
                                        <p:strVal val="tru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mph" presetSubtype="2" fill="hold" nodeType="clickEffect">
                                  <p:stCondLst>
                                    <p:cond delay="0"/>
                                  </p:stCondLst>
                                  <p:childTnLst>
                                    <p:animClr clrSpc="rgb" dir="cw">
                                      <p:cBhvr>
                                        <p:cTn id="110" dur="2000" fill="hold"/>
                                        <p:tgtEl>
                                          <p:spTgt spid="18"/>
                                        </p:tgtEl>
                                        <p:attrNameLst>
                                          <p:attrName>fillcolor</p:attrName>
                                        </p:attrNameLst>
                                      </p:cBhvr>
                                      <p:to>
                                        <a:srgbClr val="FCCF28"/>
                                      </p:to>
                                    </p:animClr>
                                    <p:set>
                                      <p:cBhvr>
                                        <p:cTn id="111" dur="2000" fill="hold"/>
                                        <p:tgtEl>
                                          <p:spTgt spid="18"/>
                                        </p:tgtEl>
                                        <p:attrNameLst>
                                          <p:attrName>fill.type</p:attrName>
                                        </p:attrNameLst>
                                      </p:cBhvr>
                                      <p:to>
                                        <p:strVal val="solid"/>
                                      </p:to>
                                    </p:set>
                                    <p:set>
                                      <p:cBhvr>
                                        <p:cTn id="112" dur="2000" fill="hold"/>
                                        <p:tgtEl>
                                          <p:spTgt spid="18"/>
                                        </p:tgtEl>
                                        <p:attrNameLst>
                                          <p:attrName>fill.on</p:attrName>
                                        </p:attrNameLst>
                                      </p:cBhvr>
                                      <p:to>
                                        <p:strVal val="tru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4"/>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mph" presetSubtype="2" fill="hold" nodeType="clickEffect">
                                  <p:stCondLst>
                                    <p:cond delay="0"/>
                                  </p:stCondLst>
                                  <p:childTnLst>
                                    <p:animClr clrSpc="rgb" dir="cw">
                                      <p:cBhvr>
                                        <p:cTn id="120" dur="2000" fill="hold"/>
                                        <p:tgtEl>
                                          <p:spTgt spid="15"/>
                                        </p:tgtEl>
                                        <p:attrNameLst>
                                          <p:attrName>fillcolor</p:attrName>
                                        </p:attrNameLst>
                                      </p:cBhvr>
                                      <p:to>
                                        <a:srgbClr val="FCCF28"/>
                                      </p:to>
                                    </p:animClr>
                                    <p:set>
                                      <p:cBhvr>
                                        <p:cTn id="121" dur="2000" fill="hold"/>
                                        <p:tgtEl>
                                          <p:spTgt spid="15"/>
                                        </p:tgtEl>
                                        <p:attrNameLst>
                                          <p:attrName>fill.type</p:attrName>
                                        </p:attrNameLst>
                                      </p:cBhvr>
                                      <p:to>
                                        <p:strVal val="solid"/>
                                      </p:to>
                                    </p:set>
                                    <p:set>
                                      <p:cBhvr>
                                        <p:cTn id="122" dur="2000" fill="hold"/>
                                        <p:tgtEl>
                                          <p:spTgt spid="15"/>
                                        </p:tgtEl>
                                        <p:attrNameLst>
                                          <p:attrName>fill.on</p:attrName>
                                        </p:attrNameLst>
                                      </p:cBhvr>
                                      <p:to>
                                        <p:strVal val="tru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mph" presetSubtype="2" fill="hold" nodeType="clickEffect">
                                  <p:stCondLst>
                                    <p:cond delay="0"/>
                                  </p:stCondLst>
                                  <p:childTnLst>
                                    <p:animClr clrSpc="rgb" dir="cw">
                                      <p:cBhvr>
                                        <p:cTn id="130" dur="2000" fill="hold"/>
                                        <p:tgtEl>
                                          <p:spTgt spid="11"/>
                                        </p:tgtEl>
                                        <p:attrNameLst>
                                          <p:attrName>fillcolor</p:attrName>
                                        </p:attrNameLst>
                                      </p:cBhvr>
                                      <p:to>
                                        <a:srgbClr val="FCCF28"/>
                                      </p:to>
                                    </p:animClr>
                                    <p:set>
                                      <p:cBhvr>
                                        <p:cTn id="131" dur="2000" fill="hold"/>
                                        <p:tgtEl>
                                          <p:spTgt spid="11"/>
                                        </p:tgtEl>
                                        <p:attrNameLst>
                                          <p:attrName>fill.type</p:attrName>
                                        </p:attrNameLst>
                                      </p:cBhvr>
                                      <p:to>
                                        <p:strVal val="solid"/>
                                      </p:to>
                                    </p:set>
                                    <p:set>
                                      <p:cBhvr>
                                        <p:cTn id="132" dur="2000" fill="hold"/>
                                        <p:tgtEl>
                                          <p:spTgt spid="11"/>
                                        </p:tgtEl>
                                        <p:attrNameLst>
                                          <p:attrName>fill.on</p:attrName>
                                        </p:attrNameLst>
                                      </p:cBhvr>
                                      <p:to>
                                        <p:strVal val="tru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6"/>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14"/>
                                        </p:tgtEl>
                                        <p:attrNameLst>
                                          <p:attrName>fillcolor</p:attrName>
                                        </p:attrNameLst>
                                      </p:cBhvr>
                                      <p:to>
                                        <a:srgbClr val="FCCF28"/>
                                      </p:to>
                                    </p:animClr>
                                    <p:set>
                                      <p:cBhvr>
                                        <p:cTn id="141" dur="2000" fill="hold"/>
                                        <p:tgtEl>
                                          <p:spTgt spid="14"/>
                                        </p:tgtEl>
                                        <p:attrNameLst>
                                          <p:attrName>fill.type</p:attrName>
                                        </p:attrNameLst>
                                      </p:cBhvr>
                                      <p:to>
                                        <p:strVal val="solid"/>
                                      </p:to>
                                    </p:set>
                                    <p:set>
                                      <p:cBhvr>
                                        <p:cTn id="142"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613"/>
            <a:ext cx="3901440" cy="647577"/>
          </a:xfrm>
        </p:spPr>
        <p:txBody>
          <a:bodyPr>
            <a:normAutofit/>
          </a:bodyPr>
          <a:lstStyle/>
          <a:p>
            <a:r>
              <a:rPr lang="en-GB" sz="2800" b="1" dirty="0" err="1">
                <a:solidFill>
                  <a:schemeClr val="bg1"/>
                </a:solidFill>
              </a:rPr>
              <a:t>Wortfamilien</a:t>
            </a:r>
            <a:endParaRPr lang="en-GB" sz="28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80822" y="247046"/>
            <a:ext cx="1678070" cy="400919"/>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8" name="Table 5">
            <a:extLst>
              <a:ext uri="{FF2B5EF4-FFF2-40B4-BE49-F238E27FC236}">
                <a16:creationId xmlns:a16="http://schemas.microsoft.com/office/drawing/2014/main" id="{C8E3AB9D-DF10-4BAD-9144-CD9503D870A3}"/>
              </a:ext>
            </a:extLst>
          </p:cNvPr>
          <p:cNvGraphicFramePr>
            <a:graphicFrameLocks noGrp="1"/>
          </p:cNvGraphicFramePr>
          <p:nvPr>
            <p:extLst>
              <p:ext uri="{D42A27DB-BD31-4B8C-83A1-F6EECF244321}">
                <p14:modId xmlns:p14="http://schemas.microsoft.com/office/powerpoint/2010/main" val="1068562265"/>
              </p:ext>
            </p:extLst>
          </p:nvPr>
        </p:nvGraphicFramePr>
        <p:xfrm>
          <a:off x="4793035" y="1653522"/>
          <a:ext cx="3065294" cy="1036320"/>
        </p:xfrm>
        <a:graphic>
          <a:graphicData uri="http://schemas.openxmlformats.org/drawingml/2006/table">
            <a:tbl>
              <a:tblPr firstRow="1" bandRow="1">
                <a:tableStyleId>{5940675A-B579-460E-94D1-54222C63F5DA}</a:tableStyleId>
              </a:tblPr>
              <a:tblGrid>
                <a:gridCol w="3065294">
                  <a:extLst>
                    <a:ext uri="{9D8B030D-6E8A-4147-A177-3AD203B41FA5}">
                      <a16:colId xmlns:a16="http://schemas.microsoft.com/office/drawing/2014/main" val="637969209"/>
                    </a:ext>
                  </a:extLst>
                </a:gridCol>
              </a:tblGrid>
              <a:tr h="370840">
                <a:tc>
                  <a:txBody>
                    <a:bodyPr/>
                    <a:lstStyle/>
                    <a:p>
                      <a:pPr algn="ctr"/>
                      <a:r>
                        <a:rPr lang="en-GB" sz="2800" dirty="0">
                          <a:solidFill>
                            <a:schemeClr val="tx1"/>
                          </a:solidFill>
                        </a:rPr>
                        <a:t>der </a:t>
                      </a:r>
                      <a:r>
                        <a:rPr lang="en-GB" sz="2800" dirty="0" err="1">
                          <a:solidFill>
                            <a:schemeClr val="tx1"/>
                          </a:solidFill>
                        </a:rPr>
                        <a:t>Bau</a:t>
                      </a:r>
                      <a:endParaRPr lang="en-GB"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extLst>
                  <a:ext uri="{0D108BD9-81ED-4DB2-BD59-A6C34878D82A}">
                    <a16:rowId xmlns:a16="http://schemas.microsoft.com/office/drawing/2014/main" val="2018070614"/>
                  </a:ext>
                </a:extLst>
              </a:tr>
              <a:tr h="370840">
                <a:tc>
                  <a:txBody>
                    <a:bodyPr/>
                    <a:lstStyle/>
                    <a:p>
                      <a:pPr algn="ctr"/>
                      <a:endParaRPr lang="en-GB"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F1FA"/>
                    </a:solidFill>
                  </a:tcPr>
                </a:tc>
                <a:extLst>
                  <a:ext uri="{0D108BD9-81ED-4DB2-BD59-A6C34878D82A}">
                    <a16:rowId xmlns:a16="http://schemas.microsoft.com/office/drawing/2014/main" val="1888769154"/>
                  </a:ext>
                </a:extLst>
              </a:tr>
            </a:tbl>
          </a:graphicData>
        </a:graphic>
      </p:graphicFrame>
      <p:graphicFrame>
        <p:nvGraphicFramePr>
          <p:cNvPr id="10" name="Table 5">
            <a:extLst>
              <a:ext uri="{FF2B5EF4-FFF2-40B4-BE49-F238E27FC236}">
                <a16:creationId xmlns:a16="http://schemas.microsoft.com/office/drawing/2014/main" id="{E7CD5C02-B720-48D7-B39A-4FEA78693378}"/>
              </a:ext>
            </a:extLst>
          </p:cNvPr>
          <p:cNvGraphicFramePr>
            <a:graphicFrameLocks noGrp="1"/>
          </p:cNvGraphicFramePr>
          <p:nvPr>
            <p:extLst>
              <p:ext uri="{D42A27DB-BD31-4B8C-83A1-F6EECF244321}">
                <p14:modId xmlns:p14="http://schemas.microsoft.com/office/powerpoint/2010/main" val="2288351621"/>
              </p:ext>
            </p:extLst>
          </p:nvPr>
        </p:nvGraphicFramePr>
        <p:xfrm>
          <a:off x="8371193" y="1653522"/>
          <a:ext cx="3065294" cy="1036320"/>
        </p:xfrm>
        <a:graphic>
          <a:graphicData uri="http://schemas.openxmlformats.org/drawingml/2006/table">
            <a:tbl>
              <a:tblPr firstRow="1" bandRow="1">
                <a:tableStyleId>{5940675A-B579-460E-94D1-54222C63F5DA}</a:tableStyleId>
              </a:tblPr>
              <a:tblGrid>
                <a:gridCol w="3065294">
                  <a:extLst>
                    <a:ext uri="{9D8B030D-6E8A-4147-A177-3AD203B41FA5}">
                      <a16:colId xmlns:a16="http://schemas.microsoft.com/office/drawing/2014/main" val="637969209"/>
                    </a:ext>
                  </a:extLst>
                </a:gridCol>
              </a:tblGrid>
              <a:tr h="370840">
                <a:tc>
                  <a:txBody>
                    <a:bodyPr/>
                    <a:lstStyle/>
                    <a:p>
                      <a:pPr algn="ctr"/>
                      <a:endParaRPr lang="en-GB"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extLst>
                  <a:ext uri="{0D108BD9-81ED-4DB2-BD59-A6C34878D82A}">
                    <a16:rowId xmlns:a16="http://schemas.microsoft.com/office/drawing/2014/main" val="2018070614"/>
                  </a:ext>
                </a:extLst>
              </a:tr>
              <a:tr h="370840">
                <a:tc>
                  <a:txBody>
                    <a:bodyPr/>
                    <a:lstStyle/>
                    <a:p>
                      <a:pPr algn="ctr"/>
                      <a:r>
                        <a:rPr lang="en-GB" sz="2800" dirty="0" err="1">
                          <a:solidFill>
                            <a:schemeClr val="tx1"/>
                          </a:solidFill>
                        </a:rPr>
                        <a:t>ausbilden</a:t>
                      </a:r>
                      <a:endParaRPr lang="en-GB"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F1FA"/>
                    </a:solidFill>
                  </a:tcPr>
                </a:tc>
                <a:extLst>
                  <a:ext uri="{0D108BD9-81ED-4DB2-BD59-A6C34878D82A}">
                    <a16:rowId xmlns:a16="http://schemas.microsoft.com/office/drawing/2014/main" val="1888769154"/>
                  </a:ext>
                </a:extLst>
              </a:tr>
            </a:tbl>
          </a:graphicData>
        </a:graphic>
      </p:graphicFrame>
      <p:graphicFrame>
        <p:nvGraphicFramePr>
          <p:cNvPr id="12" name="Table 5">
            <a:extLst>
              <a:ext uri="{FF2B5EF4-FFF2-40B4-BE49-F238E27FC236}">
                <a16:creationId xmlns:a16="http://schemas.microsoft.com/office/drawing/2014/main" id="{2CECC18A-1A3C-4F59-88AC-E6D51D6AA859}"/>
              </a:ext>
            </a:extLst>
          </p:cNvPr>
          <p:cNvGraphicFramePr>
            <a:graphicFrameLocks noGrp="1"/>
          </p:cNvGraphicFramePr>
          <p:nvPr>
            <p:extLst>
              <p:ext uri="{D42A27DB-BD31-4B8C-83A1-F6EECF244321}">
                <p14:modId xmlns:p14="http://schemas.microsoft.com/office/powerpoint/2010/main" val="1733811398"/>
              </p:ext>
            </p:extLst>
          </p:nvPr>
        </p:nvGraphicFramePr>
        <p:xfrm>
          <a:off x="1214878" y="3289386"/>
          <a:ext cx="3065294" cy="1036320"/>
        </p:xfrm>
        <a:graphic>
          <a:graphicData uri="http://schemas.openxmlformats.org/drawingml/2006/table">
            <a:tbl>
              <a:tblPr firstRow="1" bandRow="1">
                <a:tableStyleId>{5940675A-B579-460E-94D1-54222C63F5DA}</a:tableStyleId>
              </a:tblPr>
              <a:tblGrid>
                <a:gridCol w="3065294">
                  <a:extLst>
                    <a:ext uri="{9D8B030D-6E8A-4147-A177-3AD203B41FA5}">
                      <a16:colId xmlns:a16="http://schemas.microsoft.com/office/drawing/2014/main" val="637969209"/>
                    </a:ext>
                  </a:extLst>
                </a:gridCol>
              </a:tblGrid>
              <a:tr h="370840">
                <a:tc>
                  <a:txBody>
                    <a:bodyPr/>
                    <a:lstStyle/>
                    <a:p>
                      <a:pPr algn="ctr"/>
                      <a:r>
                        <a:rPr lang="en-GB" sz="2800" dirty="0">
                          <a:solidFill>
                            <a:schemeClr val="tx1"/>
                          </a:solidFill>
                        </a:rPr>
                        <a:t>die </a:t>
                      </a:r>
                      <a:r>
                        <a:rPr lang="en-GB" sz="2800" dirty="0" err="1">
                          <a:solidFill>
                            <a:schemeClr val="tx1"/>
                          </a:solidFill>
                        </a:rPr>
                        <a:t>Fahrt</a:t>
                      </a:r>
                      <a:endParaRPr lang="en-GB"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extLst>
                  <a:ext uri="{0D108BD9-81ED-4DB2-BD59-A6C34878D82A}">
                    <a16:rowId xmlns:a16="http://schemas.microsoft.com/office/drawing/2014/main" val="2018070614"/>
                  </a:ext>
                </a:extLst>
              </a:tr>
              <a:tr h="370840">
                <a:tc>
                  <a:txBody>
                    <a:bodyPr/>
                    <a:lstStyle/>
                    <a:p>
                      <a:pPr algn="ctr"/>
                      <a:endParaRPr lang="en-GB" sz="28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F1FA"/>
                    </a:solidFill>
                  </a:tcPr>
                </a:tc>
                <a:extLst>
                  <a:ext uri="{0D108BD9-81ED-4DB2-BD59-A6C34878D82A}">
                    <a16:rowId xmlns:a16="http://schemas.microsoft.com/office/drawing/2014/main" val="1888769154"/>
                  </a:ext>
                </a:extLst>
              </a:tr>
            </a:tbl>
          </a:graphicData>
        </a:graphic>
      </p:graphicFrame>
      <p:graphicFrame>
        <p:nvGraphicFramePr>
          <p:cNvPr id="13" name="Table 5">
            <a:extLst>
              <a:ext uri="{FF2B5EF4-FFF2-40B4-BE49-F238E27FC236}">
                <a16:creationId xmlns:a16="http://schemas.microsoft.com/office/drawing/2014/main" id="{CA3042A5-66C2-4DB2-9A96-967447832811}"/>
              </a:ext>
            </a:extLst>
          </p:cNvPr>
          <p:cNvGraphicFramePr>
            <a:graphicFrameLocks noGrp="1"/>
          </p:cNvGraphicFramePr>
          <p:nvPr>
            <p:extLst>
              <p:ext uri="{D42A27DB-BD31-4B8C-83A1-F6EECF244321}">
                <p14:modId xmlns:p14="http://schemas.microsoft.com/office/powerpoint/2010/main" val="3406864324"/>
              </p:ext>
            </p:extLst>
          </p:nvPr>
        </p:nvGraphicFramePr>
        <p:xfrm>
          <a:off x="4793035" y="3289386"/>
          <a:ext cx="3065294" cy="1036320"/>
        </p:xfrm>
        <a:graphic>
          <a:graphicData uri="http://schemas.openxmlformats.org/drawingml/2006/table">
            <a:tbl>
              <a:tblPr firstRow="1" bandRow="1">
                <a:tableStyleId>{5940675A-B579-460E-94D1-54222C63F5DA}</a:tableStyleId>
              </a:tblPr>
              <a:tblGrid>
                <a:gridCol w="3065294">
                  <a:extLst>
                    <a:ext uri="{9D8B030D-6E8A-4147-A177-3AD203B41FA5}">
                      <a16:colId xmlns:a16="http://schemas.microsoft.com/office/drawing/2014/main" val="637969209"/>
                    </a:ext>
                  </a:extLst>
                </a:gridCol>
              </a:tblGrid>
              <a:tr h="370840">
                <a:tc>
                  <a:txBody>
                    <a:bodyPr/>
                    <a:lstStyle/>
                    <a:p>
                      <a:pPr algn="ctr"/>
                      <a:r>
                        <a:rPr lang="en-GB" sz="2800" dirty="0">
                          <a:solidFill>
                            <a:schemeClr val="tx1"/>
                          </a:solidFill>
                        </a:rPr>
                        <a:t>das </a:t>
                      </a:r>
                      <a:r>
                        <a:rPr lang="en-GB" sz="2800" dirty="0" err="1">
                          <a:solidFill>
                            <a:schemeClr val="tx1"/>
                          </a:solidFill>
                        </a:rPr>
                        <a:t>Studium</a:t>
                      </a:r>
                      <a:endParaRPr lang="en-GB"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extLst>
                  <a:ext uri="{0D108BD9-81ED-4DB2-BD59-A6C34878D82A}">
                    <a16:rowId xmlns:a16="http://schemas.microsoft.com/office/drawing/2014/main" val="2018070614"/>
                  </a:ext>
                </a:extLst>
              </a:tr>
              <a:tr h="370840">
                <a:tc>
                  <a:txBody>
                    <a:bodyPr/>
                    <a:lstStyle/>
                    <a:p>
                      <a:pPr algn="ctr"/>
                      <a:endParaRPr lang="en-GB"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F1FA"/>
                    </a:solidFill>
                  </a:tcPr>
                </a:tc>
                <a:extLst>
                  <a:ext uri="{0D108BD9-81ED-4DB2-BD59-A6C34878D82A}">
                    <a16:rowId xmlns:a16="http://schemas.microsoft.com/office/drawing/2014/main" val="1888769154"/>
                  </a:ext>
                </a:extLst>
              </a:tr>
            </a:tbl>
          </a:graphicData>
        </a:graphic>
      </p:graphicFrame>
      <p:graphicFrame>
        <p:nvGraphicFramePr>
          <p:cNvPr id="14" name="Table 5">
            <a:extLst>
              <a:ext uri="{FF2B5EF4-FFF2-40B4-BE49-F238E27FC236}">
                <a16:creationId xmlns:a16="http://schemas.microsoft.com/office/drawing/2014/main" id="{3A6CA7F9-6221-430C-A5B0-99AA0AE0C1A4}"/>
              </a:ext>
            </a:extLst>
          </p:cNvPr>
          <p:cNvGraphicFramePr>
            <a:graphicFrameLocks noGrp="1"/>
          </p:cNvGraphicFramePr>
          <p:nvPr>
            <p:extLst>
              <p:ext uri="{D42A27DB-BD31-4B8C-83A1-F6EECF244321}">
                <p14:modId xmlns:p14="http://schemas.microsoft.com/office/powerpoint/2010/main" val="756936442"/>
              </p:ext>
            </p:extLst>
          </p:nvPr>
        </p:nvGraphicFramePr>
        <p:xfrm>
          <a:off x="8371193" y="3289386"/>
          <a:ext cx="3065294" cy="1036320"/>
        </p:xfrm>
        <a:graphic>
          <a:graphicData uri="http://schemas.openxmlformats.org/drawingml/2006/table">
            <a:tbl>
              <a:tblPr firstRow="1" bandRow="1">
                <a:tableStyleId>{5940675A-B579-460E-94D1-54222C63F5DA}</a:tableStyleId>
              </a:tblPr>
              <a:tblGrid>
                <a:gridCol w="3065294">
                  <a:extLst>
                    <a:ext uri="{9D8B030D-6E8A-4147-A177-3AD203B41FA5}">
                      <a16:colId xmlns:a16="http://schemas.microsoft.com/office/drawing/2014/main" val="637969209"/>
                    </a:ext>
                  </a:extLst>
                </a:gridCol>
              </a:tblGrid>
              <a:tr h="370840">
                <a:tc>
                  <a:txBody>
                    <a:bodyPr/>
                    <a:lstStyle/>
                    <a:p>
                      <a:pPr algn="ctr"/>
                      <a:endParaRPr lang="en-GB"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extLst>
                  <a:ext uri="{0D108BD9-81ED-4DB2-BD59-A6C34878D82A}">
                    <a16:rowId xmlns:a16="http://schemas.microsoft.com/office/drawing/2014/main" val="2018070614"/>
                  </a:ext>
                </a:extLst>
              </a:tr>
              <a:tr h="370840">
                <a:tc>
                  <a:txBody>
                    <a:bodyPr/>
                    <a:lstStyle/>
                    <a:p>
                      <a:pPr algn="ctr"/>
                      <a:r>
                        <a:rPr lang="en-GB" sz="2800" dirty="0" err="1">
                          <a:solidFill>
                            <a:schemeClr val="tx1"/>
                          </a:solidFill>
                        </a:rPr>
                        <a:t>eintreten</a:t>
                      </a:r>
                      <a:endParaRPr lang="en-GB"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F1FA"/>
                    </a:solidFill>
                  </a:tcPr>
                </a:tc>
                <a:extLst>
                  <a:ext uri="{0D108BD9-81ED-4DB2-BD59-A6C34878D82A}">
                    <a16:rowId xmlns:a16="http://schemas.microsoft.com/office/drawing/2014/main" val="1888769154"/>
                  </a:ext>
                </a:extLst>
              </a:tr>
            </a:tbl>
          </a:graphicData>
        </a:graphic>
      </p:graphicFrame>
      <p:graphicFrame>
        <p:nvGraphicFramePr>
          <p:cNvPr id="15" name="Table 5">
            <a:extLst>
              <a:ext uri="{FF2B5EF4-FFF2-40B4-BE49-F238E27FC236}">
                <a16:creationId xmlns:a16="http://schemas.microsoft.com/office/drawing/2014/main" id="{4214DD7E-601A-4C7E-B4F9-4AD84F501B65}"/>
              </a:ext>
            </a:extLst>
          </p:cNvPr>
          <p:cNvGraphicFramePr>
            <a:graphicFrameLocks noGrp="1"/>
          </p:cNvGraphicFramePr>
          <p:nvPr>
            <p:extLst>
              <p:ext uri="{D42A27DB-BD31-4B8C-83A1-F6EECF244321}">
                <p14:modId xmlns:p14="http://schemas.microsoft.com/office/powerpoint/2010/main" val="292251238"/>
              </p:ext>
            </p:extLst>
          </p:nvPr>
        </p:nvGraphicFramePr>
        <p:xfrm>
          <a:off x="1214878" y="4892618"/>
          <a:ext cx="3065294" cy="1036320"/>
        </p:xfrm>
        <a:graphic>
          <a:graphicData uri="http://schemas.openxmlformats.org/drawingml/2006/table">
            <a:tbl>
              <a:tblPr firstRow="1" bandRow="1">
                <a:tableStyleId>{5940675A-B579-460E-94D1-54222C63F5DA}</a:tableStyleId>
              </a:tblPr>
              <a:tblGrid>
                <a:gridCol w="3065294">
                  <a:extLst>
                    <a:ext uri="{9D8B030D-6E8A-4147-A177-3AD203B41FA5}">
                      <a16:colId xmlns:a16="http://schemas.microsoft.com/office/drawing/2014/main" val="637969209"/>
                    </a:ext>
                  </a:extLst>
                </a:gridCol>
              </a:tblGrid>
              <a:tr h="370840">
                <a:tc>
                  <a:txBody>
                    <a:bodyPr/>
                    <a:lstStyle/>
                    <a:p>
                      <a:pPr algn="ctr"/>
                      <a:endParaRPr lang="en-GB" sz="28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extLst>
                  <a:ext uri="{0D108BD9-81ED-4DB2-BD59-A6C34878D82A}">
                    <a16:rowId xmlns:a16="http://schemas.microsoft.com/office/drawing/2014/main" val="2018070614"/>
                  </a:ext>
                </a:extLst>
              </a:tr>
              <a:tr h="370840">
                <a:tc>
                  <a:txBody>
                    <a:bodyPr/>
                    <a:lstStyle/>
                    <a:p>
                      <a:pPr algn="ctr"/>
                      <a:r>
                        <a:rPr lang="en-GB" sz="2800" dirty="0" err="1">
                          <a:solidFill>
                            <a:schemeClr val="tx1"/>
                          </a:solidFill>
                        </a:rPr>
                        <a:t>träumen</a:t>
                      </a:r>
                      <a:endParaRPr lang="en-GB"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F1FA"/>
                    </a:solidFill>
                  </a:tcPr>
                </a:tc>
                <a:extLst>
                  <a:ext uri="{0D108BD9-81ED-4DB2-BD59-A6C34878D82A}">
                    <a16:rowId xmlns:a16="http://schemas.microsoft.com/office/drawing/2014/main" val="1888769154"/>
                  </a:ext>
                </a:extLst>
              </a:tr>
            </a:tbl>
          </a:graphicData>
        </a:graphic>
      </p:graphicFrame>
      <p:graphicFrame>
        <p:nvGraphicFramePr>
          <p:cNvPr id="16" name="Table 5">
            <a:extLst>
              <a:ext uri="{FF2B5EF4-FFF2-40B4-BE49-F238E27FC236}">
                <a16:creationId xmlns:a16="http://schemas.microsoft.com/office/drawing/2014/main" id="{353E2146-82A7-42B9-8973-DEB3971E7B0B}"/>
              </a:ext>
            </a:extLst>
          </p:cNvPr>
          <p:cNvGraphicFramePr>
            <a:graphicFrameLocks noGrp="1"/>
          </p:cNvGraphicFramePr>
          <p:nvPr>
            <p:extLst>
              <p:ext uri="{D42A27DB-BD31-4B8C-83A1-F6EECF244321}">
                <p14:modId xmlns:p14="http://schemas.microsoft.com/office/powerpoint/2010/main" val="1395635581"/>
              </p:ext>
            </p:extLst>
          </p:nvPr>
        </p:nvGraphicFramePr>
        <p:xfrm>
          <a:off x="4793035" y="4892618"/>
          <a:ext cx="3065294" cy="1036320"/>
        </p:xfrm>
        <a:graphic>
          <a:graphicData uri="http://schemas.openxmlformats.org/drawingml/2006/table">
            <a:tbl>
              <a:tblPr firstRow="1" bandRow="1">
                <a:tableStyleId>{5940675A-B579-460E-94D1-54222C63F5DA}</a:tableStyleId>
              </a:tblPr>
              <a:tblGrid>
                <a:gridCol w="3065294">
                  <a:extLst>
                    <a:ext uri="{9D8B030D-6E8A-4147-A177-3AD203B41FA5}">
                      <a16:colId xmlns:a16="http://schemas.microsoft.com/office/drawing/2014/main" val="637969209"/>
                    </a:ext>
                  </a:extLst>
                </a:gridCol>
              </a:tblGrid>
              <a:tr h="370840">
                <a:tc>
                  <a:txBody>
                    <a:bodyPr/>
                    <a:lstStyle/>
                    <a:p>
                      <a:pPr algn="ctr"/>
                      <a:r>
                        <a:rPr lang="en-GB" sz="2800" dirty="0">
                          <a:solidFill>
                            <a:schemeClr val="tx1"/>
                          </a:solidFill>
                        </a:rPr>
                        <a:t>der Plan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extLst>
                  <a:ext uri="{0D108BD9-81ED-4DB2-BD59-A6C34878D82A}">
                    <a16:rowId xmlns:a16="http://schemas.microsoft.com/office/drawing/2014/main" val="2018070614"/>
                  </a:ext>
                </a:extLst>
              </a:tr>
              <a:tr h="370840">
                <a:tc>
                  <a:txBody>
                    <a:bodyPr/>
                    <a:lstStyle/>
                    <a:p>
                      <a:pPr algn="ctr"/>
                      <a:endParaRPr lang="en-GB"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F1FA"/>
                    </a:solidFill>
                  </a:tcPr>
                </a:tc>
                <a:extLst>
                  <a:ext uri="{0D108BD9-81ED-4DB2-BD59-A6C34878D82A}">
                    <a16:rowId xmlns:a16="http://schemas.microsoft.com/office/drawing/2014/main" val="1888769154"/>
                  </a:ext>
                </a:extLst>
              </a:tr>
            </a:tbl>
          </a:graphicData>
        </a:graphic>
      </p:graphicFrame>
      <p:graphicFrame>
        <p:nvGraphicFramePr>
          <p:cNvPr id="17" name="Table 5">
            <a:extLst>
              <a:ext uri="{FF2B5EF4-FFF2-40B4-BE49-F238E27FC236}">
                <a16:creationId xmlns:a16="http://schemas.microsoft.com/office/drawing/2014/main" id="{2EC44339-96DD-4040-8169-299A0FCB064A}"/>
              </a:ext>
            </a:extLst>
          </p:cNvPr>
          <p:cNvGraphicFramePr>
            <a:graphicFrameLocks noGrp="1"/>
          </p:cNvGraphicFramePr>
          <p:nvPr>
            <p:extLst>
              <p:ext uri="{D42A27DB-BD31-4B8C-83A1-F6EECF244321}">
                <p14:modId xmlns:p14="http://schemas.microsoft.com/office/powerpoint/2010/main" val="2267854576"/>
              </p:ext>
            </p:extLst>
          </p:nvPr>
        </p:nvGraphicFramePr>
        <p:xfrm>
          <a:off x="8371193" y="4892618"/>
          <a:ext cx="3065294" cy="1036320"/>
        </p:xfrm>
        <a:graphic>
          <a:graphicData uri="http://schemas.openxmlformats.org/drawingml/2006/table">
            <a:tbl>
              <a:tblPr firstRow="1" bandRow="1">
                <a:tableStyleId>{5940675A-B579-460E-94D1-54222C63F5DA}</a:tableStyleId>
              </a:tblPr>
              <a:tblGrid>
                <a:gridCol w="3065294">
                  <a:extLst>
                    <a:ext uri="{9D8B030D-6E8A-4147-A177-3AD203B41FA5}">
                      <a16:colId xmlns:a16="http://schemas.microsoft.com/office/drawing/2014/main" val="637969209"/>
                    </a:ext>
                  </a:extLst>
                </a:gridCol>
              </a:tblGrid>
              <a:tr h="370840">
                <a:tc>
                  <a:txBody>
                    <a:bodyPr/>
                    <a:lstStyle/>
                    <a:p>
                      <a:pPr algn="ctr"/>
                      <a:r>
                        <a:rPr lang="en-GB" sz="2800" dirty="0">
                          <a:solidFill>
                            <a:schemeClr val="tx1"/>
                          </a:solidFill>
                        </a:rPr>
                        <a:t>die </a:t>
                      </a:r>
                      <a:r>
                        <a:rPr lang="en-GB" sz="2800" dirty="0" err="1">
                          <a:solidFill>
                            <a:schemeClr val="tx1"/>
                          </a:solidFill>
                        </a:rPr>
                        <a:t>Bezahlung</a:t>
                      </a:r>
                      <a:endParaRPr lang="en-GB"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extLst>
                  <a:ext uri="{0D108BD9-81ED-4DB2-BD59-A6C34878D82A}">
                    <a16:rowId xmlns:a16="http://schemas.microsoft.com/office/drawing/2014/main" val="2018070614"/>
                  </a:ext>
                </a:extLst>
              </a:tr>
              <a:tr h="370840">
                <a:tc>
                  <a:txBody>
                    <a:bodyPr/>
                    <a:lstStyle/>
                    <a:p>
                      <a:pPr algn="ctr"/>
                      <a:endParaRPr lang="en-GB"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F1FA"/>
                    </a:solidFill>
                  </a:tcPr>
                </a:tc>
                <a:extLst>
                  <a:ext uri="{0D108BD9-81ED-4DB2-BD59-A6C34878D82A}">
                    <a16:rowId xmlns:a16="http://schemas.microsoft.com/office/drawing/2014/main" val="1888769154"/>
                  </a:ext>
                </a:extLst>
              </a:tr>
            </a:tbl>
          </a:graphicData>
        </a:graphic>
      </p:graphicFrame>
      <p:sp>
        <p:nvSpPr>
          <p:cNvPr id="7" name="TextBox 6">
            <a:extLst>
              <a:ext uri="{FF2B5EF4-FFF2-40B4-BE49-F238E27FC236}">
                <a16:creationId xmlns:a16="http://schemas.microsoft.com/office/drawing/2014/main" id="{D86ADC38-F423-4D5A-A34D-3E07E5EA5CB4}"/>
              </a:ext>
            </a:extLst>
          </p:cNvPr>
          <p:cNvSpPr txBox="1"/>
          <p:nvPr/>
        </p:nvSpPr>
        <p:spPr>
          <a:xfrm>
            <a:off x="5080540" y="2086833"/>
            <a:ext cx="2490280" cy="584775"/>
          </a:xfrm>
          <a:prstGeom prst="rect">
            <a:avLst/>
          </a:prstGeom>
          <a:noFill/>
        </p:spPr>
        <p:txBody>
          <a:bodyPr wrap="square" rtlCol="0">
            <a:spAutoFit/>
          </a:bodyPr>
          <a:lstStyle/>
          <a:p>
            <a:pPr algn="ctr"/>
            <a:r>
              <a:rPr lang="en-GB" sz="3200" b="1" dirty="0" err="1"/>
              <a:t>bauen</a:t>
            </a:r>
            <a:endParaRPr lang="en-GB" sz="3200" b="1" dirty="0"/>
          </a:p>
        </p:txBody>
      </p:sp>
      <p:sp>
        <p:nvSpPr>
          <p:cNvPr id="18" name="TextBox 17">
            <a:extLst>
              <a:ext uri="{FF2B5EF4-FFF2-40B4-BE49-F238E27FC236}">
                <a16:creationId xmlns:a16="http://schemas.microsoft.com/office/drawing/2014/main" id="{10FA0782-3B61-440C-A3A9-BF6D29470EB0}"/>
              </a:ext>
            </a:extLst>
          </p:cNvPr>
          <p:cNvSpPr txBox="1"/>
          <p:nvPr/>
        </p:nvSpPr>
        <p:spPr>
          <a:xfrm>
            <a:off x="8282023" y="1606163"/>
            <a:ext cx="3243633" cy="584775"/>
          </a:xfrm>
          <a:prstGeom prst="rect">
            <a:avLst/>
          </a:prstGeom>
          <a:noFill/>
        </p:spPr>
        <p:txBody>
          <a:bodyPr wrap="square" rtlCol="0">
            <a:spAutoFit/>
          </a:bodyPr>
          <a:lstStyle/>
          <a:p>
            <a:pPr algn="ctr"/>
            <a:r>
              <a:rPr lang="en-GB" sz="3200" b="1" dirty="0"/>
              <a:t>die </a:t>
            </a:r>
            <a:r>
              <a:rPr lang="en-GB" sz="3200" b="1" dirty="0" err="1"/>
              <a:t>Ausbildung</a:t>
            </a:r>
            <a:endParaRPr lang="en-GB" sz="3200" b="1" dirty="0"/>
          </a:p>
        </p:txBody>
      </p:sp>
      <p:sp>
        <p:nvSpPr>
          <p:cNvPr id="19" name="TextBox 18">
            <a:extLst>
              <a:ext uri="{FF2B5EF4-FFF2-40B4-BE49-F238E27FC236}">
                <a16:creationId xmlns:a16="http://schemas.microsoft.com/office/drawing/2014/main" id="{75CA4DDC-E367-4895-B81F-B4ED686A0362}"/>
              </a:ext>
            </a:extLst>
          </p:cNvPr>
          <p:cNvSpPr txBox="1"/>
          <p:nvPr/>
        </p:nvSpPr>
        <p:spPr>
          <a:xfrm>
            <a:off x="1125708" y="3740931"/>
            <a:ext cx="3243633" cy="584775"/>
          </a:xfrm>
          <a:prstGeom prst="rect">
            <a:avLst/>
          </a:prstGeom>
          <a:noFill/>
        </p:spPr>
        <p:txBody>
          <a:bodyPr wrap="square" rtlCol="0">
            <a:spAutoFit/>
          </a:bodyPr>
          <a:lstStyle/>
          <a:p>
            <a:pPr algn="ctr"/>
            <a:r>
              <a:rPr lang="en-GB" sz="3200" b="1" dirty="0" err="1"/>
              <a:t>fahren</a:t>
            </a:r>
            <a:endParaRPr lang="en-GB" sz="3200" b="1" dirty="0"/>
          </a:p>
        </p:txBody>
      </p:sp>
      <p:sp>
        <p:nvSpPr>
          <p:cNvPr id="20" name="TextBox 19">
            <a:extLst>
              <a:ext uri="{FF2B5EF4-FFF2-40B4-BE49-F238E27FC236}">
                <a16:creationId xmlns:a16="http://schemas.microsoft.com/office/drawing/2014/main" id="{D736C0D8-9587-4CE1-9C2B-B36A2FAB8042}"/>
              </a:ext>
            </a:extLst>
          </p:cNvPr>
          <p:cNvSpPr txBox="1"/>
          <p:nvPr/>
        </p:nvSpPr>
        <p:spPr>
          <a:xfrm>
            <a:off x="4703866" y="3708299"/>
            <a:ext cx="3243633" cy="584775"/>
          </a:xfrm>
          <a:prstGeom prst="rect">
            <a:avLst/>
          </a:prstGeom>
          <a:noFill/>
        </p:spPr>
        <p:txBody>
          <a:bodyPr wrap="square" rtlCol="0">
            <a:spAutoFit/>
          </a:bodyPr>
          <a:lstStyle/>
          <a:p>
            <a:pPr algn="ctr"/>
            <a:r>
              <a:rPr lang="en-GB" sz="3200" b="1" dirty="0" err="1"/>
              <a:t>studieren</a:t>
            </a:r>
            <a:endParaRPr lang="en-GB" sz="3200" b="1" dirty="0"/>
          </a:p>
        </p:txBody>
      </p:sp>
      <p:sp>
        <p:nvSpPr>
          <p:cNvPr id="21" name="TextBox 20">
            <a:extLst>
              <a:ext uri="{FF2B5EF4-FFF2-40B4-BE49-F238E27FC236}">
                <a16:creationId xmlns:a16="http://schemas.microsoft.com/office/drawing/2014/main" id="{8BD5EEEE-F62E-4E18-86FA-782643D43FD9}"/>
              </a:ext>
            </a:extLst>
          </p:cNvPr>
          <p:cNvSpPr txBox="1"/>
          <p:nvPr/>
        </p:nvSpPr>
        <p:spPr>
          <a:xfrm>
            <a:off x="8192854" y="3265363"/>
            <a:ext cx="3243633" cy="584775"/>
          </a:xfrm>
          <a:prstGeom prst="rect">
            <a:avLst/>
          </a:prstGeom>
          <a:noFill/>
        </p:spPr>
        <p:txBody>
          <a:bodyPr wrap="square" rtlCol="0">
            <a:spAutoFit/>
          </a:bodyPr>
          <a:lstStyle/>
          <a:p>
            <a:pPr algn="ctr"/>
            <a:r>
              <a:rPr lang="en-GB" sz="3200" b="1" dirty="0"/>
              <a:t>der </a:t>
            </a:r>
            <a:r>
              <a:rPr lang="en-GB" sz="3200" b="1" dirty="0" err="1"/>
              <a:t>Eintritt</a:t>
            </a:r>
            <a:endParaRPr lang="en-GB" sz="3200" b="1" dirty="0"/>
          </a:p>
        </p:txBody>
      </p:sp>
      <p:sp>
        <p:nvSpPr>
          <p:cNvPr id="22" name="TextBox 21">
            <a:extLst>
              <a:ext uri="{FF2B5EF4-FFF2-40B4-BE49-F238E27FC236}">
                <a16:creationId xmlns:a16="http://schemas.microsoft.com/office/drawing/2014/main" id="{1BA5EBD6-562C-4DB4-B99B-B3164DD269D8}"/>
              </a:ext>
            </a:extLst>
          </p:cNvPr>
          <p:cNvSpPr txBox="1"/>
          <p:nvPr/>
        </p:nvSpPr>
        <p:spPr>
          <a:xfrm>
            <a:off x="1075449" y="4826003"/>
            <a:ext cx="3243633" cy="584775"/>
          </a:xfrm>
          <a:prstGeom prst="rect">
            <a:avLst/>
          </a:prstGeom>
          <a:noFill/>
        </p:spPr>
        <p:txBody>
          <a:bodyPr wrap="square" rtlCol="0">
            <a:spAutoFit/>
          </a:bodyPr>
          <a:lstStyle/>
          <a:p>
            <a:pPr algn="ctr"/>
            <a:r>
              <a:rPr lang="en-GB" sz="3200" b="1" dirty="0"/>
              <a:t>der </a:t>
            </a:r>
            <a:r>
              <a:rPr lang="en-GB" sz="3200" b="1" dirty="0" err="1"/>
              <a:t>Traum</a:t>
            </a:r>
            <a:endParaRPr lang="en-GB" sz="3200" b="1" dirty="0"/>
          </a:p>
        </p:txBody>
      </p:sp>
      <p:sp>
        <p:nvSpPr>
          <p:cNvPr id="23" name="TextBox 22">
            <a:extLst>
              <a:ext uri="{FF2B5EF4-FFF2-40B4-BE49-F238E27FC236}">
                <a16:creationId xmlns:a16="http://schemas.microsoft.com/office/drawing/2014/main" id="{DA8282BA-B51B-4DEC-9921-2144E2B94E56}"/>
              </a:ext>
            </a:extLst>
          </p:cNvPr>
          <p:cNvSpPr txBox="1"/>
          <p:nvPr/>
        </p:nvSpPr>
        <p:spPr>
          <a:xfrm>
            <a:off x="4668197" y="5344163"/>
            <a:ext cx="3243633" cy="584775"/>
          </a:xfrm>
          <a:prstGeom prst="rect">
            <a:avLst/>
          </a:prstGeom>
          <a:noFill/>
        </p:spPr>
        <p:txBody>
          <a:bodyPr wrap="square" rtlCol="0">
            <a:spAutoFit/>
          </a:bodyPr>
          <a:lstStyle/>
          <a:p>
            <a:pPr algn="ctr"/>
            <a:r>
              <a:rPr lang="en-GB" sz="3200" b="1" dirty="0" err="1"/>
              <a:t>planen</a:t>
            </a:r>
            <a:endParaRPr lang="en-GB" sz="3200" b="1" dirty="0"/>
          </a:p>
        </p:txBody>
      </p:sp>
      <p:sp>
        <p:nvSpPr>
          <p:cNvPr id="24" name="TextBox 23">
            <a:extLst>
              <a:ext uri="{FF2B5EF4-FFF2-40B4-BE49-F238E27FC236}">
                <a16:creationId xmlns:a16="http://schemas.microsoft.com/office/drawing/2014/main" id="{431F1AF7-B0EE-4CB8-A59B-DDFEB79EDCA6}"/>
              </a:ext>
            </a:extLst>
          </p:cNvPr>
          <p:cNvSpPr txBox="1"/>
          <p:nvPr/>
        </p:nvSpPr>
        <p:spPr>
          <a:xfrm>
            <a:off x="8371189" y="5380746"/>
            <a:ext cx="3243633" cy="584775"/>
          </a:xfrm>
          <a:prstGeom prst="rect">
            <a:avLst/>
          </a:prstGeom>
          <a:noFill/>
        </p:spPr>
        <p:txBody>
          <a:bodyPr wrap="square" rtlCol="0">
            <a:spAutoFit/>
          </a:bodyPr>
          <a:lstStyle/>
          <a:p>
            <a:pPr algn="ctr"/>
            <a:r>
              <a:rPr lang="en-GB" sz="3200" b="1" dirty="0" err="1"/>
              <a:t>bezahlen</a:t>
            </a:r>
            <a:endParaRPr lang="en-GB" sz="3200" b="1" dirty="0"/>
          </a:p>
        </p:txBody>
      </p:sp>
      <p:sp>
        <p:nvSpPr>
          <p:cNvPr id="25" name="TextBox 24">
            <a:extLst>
              <a:ext uri="{FF2B5EF4-FFF2-40B4-BE49-F238E27FC236}">
                <a16:creationId xmlns:a16="http://schemas.microsoft.com/office/drawing/2014/main" id="{BAB2E9D8-8150-4A9D-8C1F-F77DE0541009}"/>
              </a:ext>
            </a:extLst>
          </p:cNvPr>
          <p:cNvSpPr txBox="1"/>
          <p:nvPr/>
        </p:nvSpPr>
        <p:spPr>
          <a:xfrm>
            <a:off x="3725362" y="107043"/>
            <a:ext cx="6731539" cy="523220"/>
          </a:xfrm>
          <a:prstGeom prst="rect">
            <a:avLst/>
          </a:prstGeom>
          <a:noFill/>
        </p:spPr>
        <p:txBody>
          <a:bodyPr wrap="square" rtlCol="0">
            <a:spAutoFit/>
          </a:bodyPr>
          <a:lstStyle/>
          <a:p>
            <a:pPr algn="l"/>
            <a:r>
              <a:rPr lang="en-GB" sz="2800" dirty="0" err="1"/>
              <a:t>Schreib</a:t>
            </a:r>
            <a:r>
              <a:rPr lang="en-GB" sz="2800" dirty="0"/>
              <a:t> das Verb </a:t>
            </a:r>
            <a:r>
              <a:rPr lang="en-GB" sz="2800" dirty="0" err="1"/>
              <a:t>oder</a:t>
            </a:r>
            <a:r>
              <a:rPr lang="en-GB" sz="2800" dirty="0"/>
              <a:t> das </a:t>
            </a:r>
            <a:r>
              <a:rPr lang="en-GB" sz="2800" dirty="0" err="1"/>
              <a:t>Dingwort</a:t>
            </a:r>
            <a:r>
              <a:rPr lang="en-GB" sz="2800" dirty="0"/>
              <a:t>.</a:t>
            </a:r>
          </a:p>
        </p:txBody>
      </p:sp>
      <p:sp>
        <p:nvSpPr>
          <p:cNvPr id="26" name="Speech Bubble: Rectangle with Corners Rounded 25">
            <a:extLst>
              <a:ext uri="{FF2B5EF4-FFF2-40B4-BE49-F238E27FC236}">
                <a16:creationId xmlns:a16="http://schemas.microsoft.com/office/drawing/2014/main" id="{8EC9C352-A00C-400B-B4C6-BBF70CC6CDFD}"/>
              </a:ext>
            </a:extLst>
          </p:cNvPr>
          <p:cNvSpPr/>
          <p:nvPr/>
        </p:nvSpPr>
        <p:spPr>
          <a:xfrm>
            <a:off x="241234" y="1580626"/>
            <a:ext cx="4020664" cy="1138518"/>
          </a:xfrm>
          <a:prstGeom prst="wedgeRoundRectCallout">
            <a:avLst>
              <a:gd name="adj1" fmla="val -14488"/>
              <a:gd name="adj2" fmla="val 81169"/>
              <a:gd name="adj3" fmla="val 16667"/>
            </a:avLst>
          </a:prstGeom>
          <a:solidFill>
            <a:schemeClr val="accent4">
              <a:lumMod val="75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Think about the ways you know to change nouns into verbs and verbs into nouns.</a:t>
            </a:r>
          </a:p>
        </p:txBody>
      </p:sp>
      <p:sp>
        <p:nvSpPr>
          <p:cNvPr id="27" name="Speech Bubble: Rectangle with Corners Rounded 26">
            <a:extLst>
              <a:ext uri="{FF2B5EF4-FFF2-40B4-BE49-F238E27FC236}">
                <a16:creationId xmlns:a16="http://schemas.microsoft.com/office/drawing/2014/main" id="{EEE8A6AC-8B3F-4D5B-89CD-391C843958C1}"/>
              </a:ext>
            </a:extLst>
          </p:cNvPr>
          <p:cNvSpPr/>
          <p:nvPr/>
        </p:nvSpPr>
        <p:spPr>
          <a:xfrm>
            <a:off x="5080540" y="714959"/>
            <a:ext cx="6878791" cy="707850"/>
          </a:xfrm>
          <a:prstGeom prst="wedgeRoundRectCallout">
            <a:avLst>
              <a:gd name="adj1" fmla="val 8931"/>
              <a:gd name="adj2" fmla="val -67696"/>
              <a:gd name="adj3" fmla="val 16667"/>
            </a:avLst>
          </a:prstGeom>
          <a:solidFill>
            <a:schemeClr val="accent4">
              <a:lumMod val="75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What does the compound </a:t>
            </a:r>
            <a:r>
              <a:rPr lang="en-GB" sz="2000" b="1" i="1" dirty="0"/>
              <a:t>Ding </a:t>
            </a:r>
            <a:r>
              <a:rPr lang="en-GB" sz="2000" dirty="0"/>
              <a:t>+ </a:t>
            </a:r>
            <a:r>
              <a:rPr lang="en-GB" sz="2000" b="1" i="1" dirty="0"/>
              <a:t>Wort</a:t>
            </a:r>
            <a:r>
              <a:rPr lang="en-GB" sz="2000" dirty="0"/>
              <a:t> mean literally?</a:t>
            </a:r>
            <a:br>
              <a:rPr lang="en-GB" sz="2000" dirty="0"/>
            </a:br>
            <a:r>
              <a:rPr lang="en-GB" sz="2000" dirty="0"/>
              <a:t>You have already met the synonym </a:t>
            </a:r>
            <a:r>
              <a:rPr lang="en-GB" sz="2000" b="1" i="1" dirty="0" err="1"/>
              <a:t>Nomen</a:t>
            </a:r>
            <a:r>
              <a:rPr lang="en-GB" sz="2000" dirty="0"/>
              <a:t>. </a:t>
            </a:r>
          </a:p>
        </p:txBody>
      </p:sp>
      <p:pic>
        <p:nvPicPr>
          <p:cNvPr id="6" name="Graphic 5" descr="Network">
            <a:extLst>
              <a:ext uri="{FF2B5EF4-FFF2-40B4-BE49-F238E27FC236}">
                <a16:creationId xmlns:a16="http://schemas.microsoft.com/office/drawing/2014/main" id="{FBF43624-E077-4E9D-A9B5-BCA9CA7AC99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40065" y="-76272"/>
            <a:ext cx="914400" cy="914400"/>
          </a:xfrm>
          <a:prstGeom prst="rect">
            <a:avLst/>
          </a:prstGeom>
        </p:spPr>
      </p:pic>
    </p:spTree>
    <p:extLst>
      <p:ext uri="{BB962C8B-B14F-4D97-AF65-F5344CB8AC3E}">
        <p14:creationId xmlns:p14="http://schemas.microsoft.com/office/powerpoint/2010/main" val="87202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P spid="20" grpId="0"/>
      <p:bldP spid="21" grpId="0"/>
      <p:bldP spid="22" grpId="0"/>
      <p:bldP spid="23"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2" descr="Gnome, Garden, Dwarf, Beard, Hat, Old, Man, Cartoon">
            <a:extLst>
              <a:ext uri="{FF2B5EF4-FFF2-40B4-BE49-F238E27FC236}">
                <a16:creationId xmlns:a16="http://schemas.microsoft.com/office/drawing/2014/main" id="{40B1648C-6DDC-4737-95D5-CA87F0FA54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5175" y="4695698"/>
            <a:ext cx="900601" cy="141270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Landscape, Twilight, Light, Night, Dusk, Sky, Highway">
            <a:extLst>
              <a:ext uri="{FF2B5EF4-FFF2-40B4-BE49-F238E27FC236}">
                <a16:creationId xmlns:a16="http://schemas.microsoft.com/office/drawing/2014/main" id="{4D270F45-C830-4B2C-9687-C1B7C00338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8839" y="2910924"/>
            <a:ext cx="1558355" cy="120517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Coast, Lighthouse, Sea, Bay, Sand, Shore, Seashore">
            <a:extLst>
              <a:ext uri="{FF2B5EF4-FFF2-40B4-BE49-F238E27FC236}">
                <a16:creationId xmlns:a16="http://schemas.microsoft.com/office/drawing/2014/main" id="{3657E1CC-6E25-4C3F-9C1A-676A78ADA2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2996" y="1065463"/>
            <a:ext cx="1236812" cy="123168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923E499E-20E4-5B40-8548-E558C0B60A37}"/>
              </a:ext>
            </a:extLst>
          </p:cNvPr>
          <p:cNvSpPr/>
          <p:nvPr/>
        </p:nvSpPr>
        <p:spPr>
          <a:xfrm>
            <a:off x="2348323" y="884601"/>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4305680" y="89529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36" name="Rounded Rectangle 35">
            <a:extLst>
              <a:ext uri="{FF2B5EF4-FFF2-40B4-BE49-F238E27FC236}">
                <a16:creationId xmlns:a16="http://schemas.microsoft.com/office/drawing/2014/main" id="{3A6F8417-5454-3941-BC19-54C930B70CCA}"/>
              </a:ext>
            </a:extLst>
          </p:cNvPr>
          <p:cNvSpPr/>
          <p:nvPr/>
        </p:nvSpPr>
        <p:spPr>
          <a:xfrm>
            <a:off x="2348322" y="272569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2348322" y="462122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5" name="Rounded Rectangle 44">
            <a:extLst>
              <a:ext uri="{FF2B5EF4-FFF2-40B4-BE49-F238E27FC236}">
                <a16:creationId xmlns:a16="http://schemas.microsoft.com/office/drawing/2014/main" id="{EE7A561A-9D16-444B-B078-13205908D781}"/>
              </a:ext>
            </a:extLst>
          </p:cNvPr>
          <p:cNvSpPr/>
          <p:nvPr/>
        </p:nvSpPr>
        <p:spPr>
          <a:xfrm>
            <a:off x="4305678" y="2716372"/>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6" name="Rounded Rectangle 55">
            <a:extLst>
              <a:ext uri="{FF2B5EF4-FFF2-40B4-BE49-F238E27FC236}">
                <a16:creationId xmlns:a16="http://schemas.microsoft.com/office/drawing/2014/main" id="{5CCC377C-E53F-864D-AD44-4AE045581591}"/>
              </a:ext>
            </a:extLst>
          </p:cNvPr>
          <p:cNvSpPr/>
          <p:nvPr/>
        </p:nvSpPr>
        <p:spPr>
          <a:xfrm>
            <a:off x="6290027" y="89529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8261982" y="90598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6290028" y="272453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8289676" y="273087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0" name="Rounded Rectangle 59">
            <a:extLst>
              <a:ext uri="{FF2B5EF4-FFF2-40B4-BE49-F238E27FC236}">
                <a16:creationId xmlns:a16="http://schemas.microsoft.com/office/drawing/2014/main" id="{BF693C99-49B3-AB40-B842-C1CD09ABEEE5}"/>
              </a:ext>
            </a:extLst>
          </p:cNvPr>
          <p:cNvSpPr/>
          <p:nvPr/>
        </p:nvSpPr>
        <p:spPr>
          <a:xfrm>
            <a:off x="4321811" y="461768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6322390" y="461791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2" name="Rounded Rectangle 61">
            <a:extLst>
              <a:ext uri="{FF2B5EF4-FFF2-40B4-BE49-F238E27FC236}">
                <a16:creationId xmlns:a16="http://schemas.microsoft.com/office/drawing/2014/main" id="{206B44FA-740A-9047-9617-0C7B6E264DC5}"/>
              </a:ext>
            </a:extLst>
          </p:cNvPr>
          <p:cNvSpPr/>
          <p:nvPr/>
        </p:nvSpPr>
        <p:spPr>
          <a:xfrm>
            <a:off x="8273843" y="463090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72" name="TextBox 71"/>
          <p:cNvSpPr txBox="1"/>
          <p:nvPr/>
        </p:nvSpPr>
        <p:spPr>
          <a:xfrm>
            <a:off x="2530789" y="3625495"/>
            <a:ext cx="13605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official</a:t>
            </a:r>
            <a:endParaRPr kumimoji="0" lang="en-GB" sz="2400" b="1" i="0" u="none" strike="noStrike" kern="1200" cap="none" spc="0" normalizeH="0" baseline="0" noProof="0" dirty="0">
              <a:ln>
                <a:noFill/>
              </a:ln>
              <a:effectLst/>
              <a:uLnTx/>
              <a:uFillTx/>
              <a:latin typeface="Century Gothic" panose="020F0302020204030204"/>
            </a:endParaRPr>
          </a:p>
        </p:txBody>
      </p:sp>
      <p:sp>
        <p:nvSpPr>
          <p:cNvPr id="79" name="TextBox 78"/>
          <p:cNvSpPr txBox="1"/>
          <p:nvPr/>
        </p:nvSpPr>
        <p:spPr>
          <a:xfrm>
            <a:off x="8386351" y="5739833"/>
            <a:ext cx="15321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high</a:t>
            </a:r>
            <a:endParaRPr kumimoji="0" lang="en-GB" sz="2400" b="1" i="0" u="none" strike="noStrike" kern="1200" cap="none" spc="0" normalizeH="0" baseline="0" noProof="0" dirty="0">
              <a:ln>
                <a:noFill/>
              </a:ln>
              <a:effectLst/>
              <a:uLnTx/>
              <a:uFillTx/>
              <a:latin typeface="Century Gothic" panose="020F0302020204030204"/>
            </a:endParaRPr>
          </a:p>
        </p:txBody>
      </p:sp>
      <p:sp>
        <p:nvSpPr>
          <p:cNvPr id="84" name="TextBox 83"/>
          <p:cNvSpPr txBox="1"/>
          <p:nvPr/>
        </p:nvSpPr>
        <p:spPr>
          <a:xfrm>
            <a:off x="4386562" y="5606606"/>
            <a:ext cx="16446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colourful</a:t>
            </a:r>
            <a:endParaRPr kumimoji="0" lang="en-GB" sz="2400" b="1" u="none" strike="noStrike" kern="1200" cap="none" spc="0" normalizeH="0" baseline="0" noProof="0" dirty="0">
              <a:ln>
                <a:noFill/>
              </a:ln>
              <a:effectLst/>
              <a:uLnTx/>
              <a:uFillTx/>
              <a:latin typeface="Century Gothic" panose="020F0302020204030204"/>
            </a:endParaRP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620260" y="158883"/>
            <a:ext cx="1342052" cy="366897"/>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tx1"/>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53" name="TextBox 52"/>
          <p:cNvSpPr txBox="1"/>
          <p:nvPr/>
        </p:nvSpPr>
        <p:spPr>
          <a:xfrm>
            <a:off x="8188487" y="1435702"/>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bad</a:t>
            </a:r>
          </a:p>
        </p:txBody>
      </p:sp>
      <p:sp>
        <p:nvSpPr>
          <p:cNvPr id="39" name="Rounded Rectangle 38">
            <a:extLst>
              <a:ext uri="{FF2B5EF4-FFF2-40B4-BE49-F238E27FC236}">
                <a16:creationId xmlns:a16="http://schemas.microsoft.com/office/drawing/2014/main" id="{FDE1FA54-BEC9-504C-AE35-60509D07AAEF}"/>
              </a:ext>
            </a:extLst>
          </p:cNvPr>
          <p:cNvSpPr/>
          <p:nvPr/>
        </p:nvSpPr>
        <p:spPr>
          <a:xfrm>
            <a:off x="8220716" y="844012"/>
            <a:ext cx="1811383" cy="1674581"/>
          </a:xfrm>
          <a:prstGeom prst="roundRect">
            <a:avLst/>
          </a:prstGeom>
          <a:solidFill>
            <a:schemeClr val="bg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D</a:t>
            </a:r>
          </a:p>
        </p:txBody>
      </p:sp>
      <p:sp>
        <p:nvSpPr>
          <p:cNvPr id="46" name="Rounded Rectangle 45">
            <a:extLst>
              <a:ext uri="{FF2B5EF4-FFF2-40B4-BE49-F238E27FC236}">
                <a16:creationId xmlns:a16="http://schemas.microsoft.com/office/drawing/2014/main" id="{578D22FC-BFAD-534E-B6F9-F050A36A2FDF}"/>
              </a:ext>
            </a:extLst>
          </p:cNvPr>
          <p:cNvSpPr/>
          <p:nvPr/>
        </p:nvSpPr>
        <p:spPr>
          <a:xfrm>
            <a:off x="8271330" y="2717764"/>
            <a:ext cx="1805241" cy="1645071"/>
          </a:xfrm>
          <a:prstGeom prst="round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I</a:t>
            </a:r>
          </a:p>
        </p:txBody>
      </p:sp>
      <p:sp>
        <p:nvSpPr>
          <p:cNvPr id="17" name="Title 16"/>
          <p:cNvSpPr>
            <a:spLocks noGrp="1"/>
          </p:cNvSpPr>
          <p:nvPr>
            <p:ph type="title"/>
          </p:nvPr>
        </p:nvSpPr>
        <p:spPr/>
        <p:txBody>
          <a:bodyPr>
            <a:normAutofit/>
          </a:bodyPr>
          <a:lstStyle/>
          <a:p>
            <a:r>
              <a:rPr lang="en-GB" sz="2800" b="1" dirty="0" err="1">
                <a:solidFill>
                  <a:schemeClr val="bg1"/>
                </a:solidFill>
              </a:rPr>
              <a:t>Wie</a:t>
            </a:r>
            <a:r>
              <a:rPr lang="en-GB" sz="2800" b="1" dirty="0">
                <a:solidFill>
                  <a:schemeClr val="bg1"/>
                </a:solidFill>
              </a:rPr>
              <a:t> </a:t>
            </a:r>
            <a:r>
              <a:rPr lang="en-GB" sz="2800" b="1" dirty="0" err="1">
                <a:solidFill>
                  <a:schemeClr val="bg1"/>
                </a:solidFill>
              </a:rPr>
              <a:t>schreibt</a:t>
            </a:r>
            <a:r>
              <a:rPr lang="en-GB" sz="2800" b="1" dirty="0">
                <a:solidFill>
                  <a:schemeClr val="bg1"/>
                </a:solidFill>
              </a:rPr>
              <a:t> man das?</a:t>
            </a:r>
          </a:p>
        </p:txBody>
      </p:sp>
      <p:sp>
        <p:nvSpPr>
          <p:cNvPr id="3" name="Rounded Rectangle 2">
            <a:extLst>
              <a:ext uri="{FF2B5EF4-FFF2-40B4-BE49-F238E27FC236}">
                <a16:creationId xmlns:a16="http://schemas.microsoft.com/office/drawing/2014/main" id="{92328F57-76B0-D348-833E-8D535BF4B1A9}"/>
              </a:ext>
            </a:extLst>
          </p:cNvPr>
          <p:cNvSpPr/>
          <p:nvPr/>
        </p:nvSpPr>
        <p:spPr>
          <a:xfrm>
            <a:off x="2305381" y="822655"/>
            <a:ext cx="1811383" cy="1674580"/>
          </a:xfrm>
          <a:prstGeom prst="round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A</a:t>
            </a:r>
          </a:p>
        </p:txBody>
      </p:sp>
      <p:sp>
        <p:nvSpPr>
          <p:cNvPr id="50" name="Rounded Rectangle 58">
            <a:extLst>
              <a:ext uri="{FF2B5EF4-FFF2-40B4-BE49-F238E27FC236}">
                <a16:creationId xmlns:a16="http://schemas.microsoft.com/office/drawing/2014/main" id="{BCFF21AC-AEB7-45F5-8053-32D26B3C78B5}"/>
              </a:ext>
            </a:extLst>
          </p:cNvPr>
          <p:cNvSpPr/>
          <p:nvPr/>
        </p:nvSpPr>
        <p:spPr>
          <a:xfrm>
            <a:off x="10264402" y="2701332"/>
            <a:ext cx="1725503" cy="1594277"/>
          </a:xfrm>
          <a:prstGeom prst="roundRec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1" name="Rounded Rectangle 58">
            <a:extLst>
              <a:ext uri="{FF2B5EF4-FFF2-40B4-BE49-F238E27FC236}">
                <a16:creationId xmlns:a16="http://schemas.microsoft.com/office/drawing/2014/main" id="{868D5DC7-153A-404D-827E-F2A3C915D7EC}"/>
              </a:ext>
            </a:extLst>
          </p:cNvPr>
          <p:cNvSpPr/>
          <p:nvPr/>
        </p:nvSpPr>
        <p:spPr>
          <a:xfrm>
            <a:off x="344842" y="2716372"/>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5" name="Rounded Rectangle 48">
            <a:extLst>
              <a:ext uri="{FF2B5EF4-FFF2-40B4-BE49-F238E27FC236}">
                <a16:creationId xmlns:a16="http://schemas.microsoft.com/office/drawing/2014/main" id="{9EB61FB0-AA75-4B91-83EE-93C8AD1FB752}"/>
              </a:ext>
            </a:extLst>
          </p:cNvPr>
          <p:cNvSpPr/>
          <p:nvPr/>
        </p:nvSpPr>
        <p:spPr>
          <a:xfrm>
            <a:off x="6292285" y="4608109"/>
            <a:ext cx="1817734" cy="1674580"/>
          </a:xfrm>
          <a:prstGeom prst="round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M</a:t>
            </a:r>
          </a:p>
        </p:txBody>
      </p:sp>
      <p:pic>
        <p:nvPicPr>
          <p:cNvPr id="2050" name="Picture 2" descr="Euro, Hands, Money, Pay">
            <a:extLst>
              <a:ext uri="{FF2B5EF4-FFF2-40B4-BE49-F238E27FC236}">
                <a16:creationId xmlns:a16="http://schemas.microsoft.com/office/drawing/2014/main" id="{7F6C2E10-290D-406A-8CDE-B91E15D416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7628" y="3202040"/>
            <a:ext cx="1460739" cy="9890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uildings, Offices, Glass, Towers, Skyscrapers, Urban">
            <a:extLst>
              <a:ext uri="{FF2B5EF4-FFF2-40B4-BE49-F238E27FC236}">
                <a16:creationId xmlns:a16="http://schemas.microsoft.com/office/drawing/2014/main" id="{F2484BE7-9B76-4CCB-95D6-D35E14C6FC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31563" y="4695894"/>
            <a:ext cx="841728" cy="97749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un, Cool, Sunshine, Glossy, Smile, Summer, Heat">
            <a:extLst>
              <a:ext uri="{FF2B5EF4-FFF2-40B4-BE49-F238E27FC236}">
                <a16:creationId xmlns:a16="http://schemas.microsoft.com/office/drawing/2014/main" id="{C5969FD9-C325-473A-A655-B76E00EEEAF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47233" y="4769316"/>
            <a:ext cx="1265473" cy="12654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ainbow, Colorful, Prism, Chromatic, Hope, Joy, Clouds">
            <a:extLst>
              <a:ext uri="{FF2B5EF4-FFF2-40B4-BE49-F238E27FC236}">
                <a16:creationId xmlns:a16="http://schemas.microsoft.com/office/drawing/2014/main" id="{2F61D254-2A85-48A4-BD48-2B92633A411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37005" y="4764239"/>
            <a:ext cx="1061712" cy="7852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al, Sticker, Stamp, Red, Sale Sign, Info, Information">
            <a:extLst>
              <a:ext uri="{FF2B5EF4-FFF2-40B4-BE49-F238E27FC236}">
                <a16:creationId xmlns:a16="http://schemas.microsoft.com/office/drawing/2014/main" id="{7FC2B15C-5D9D-481C-AC35-A72B6B3500A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66131" y="2892783"/>
            <a:ext cx="858589" cy="6938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BDFDA4C-CCD9-4D6F-B55B-95C244B03872}"/>
              </a:ext>
            </a:extLst>
          </p:cNvPr>
          <p:cNvSpPr txBox="1"/>
          <p:nvPr/>
        </p:nvSpPr>
        <p:spPr>
          <a:xfrm>
            <a:off x="4419850" y="1056113"/>
            <a:ext cx="1496021" cy="1323439"/>
          </a:xfrm>
          <a:prstGeom prst="rect">
            <a:avLst/>
          </a:prstGeom>
          <a:solidFill>
            <a:schemeClr val="bg1">
              <a:lumMod val="50000"/>
            </a:schemeClr>
          </a:solidFill>
        </p:spPr>
        <p:txBody>
          <a:bodyPr wrap="square" rtlCol="0">
            <a:spAutoFit/>
          </a:bodyPr>
          <a:lstStyle/>
          <a:p>
            <a:endParaRPr lang="en-GB" sz="2000" dirty="0"/>
          </a:p>
          <a:p>
            <a:endParaRPr lang="en-GB" sz="2000" dirty="0"/>
          </a:p>
          <a:p>
            <a:endParaRPr lang="en-GB" sz="2000" dirty="0"/>
          </a:p>
          <a:p>
            <a:endParaRPr lang="en-GB" sz="2000" dirty="0"/>
          </a:p>
        </p:txBody>
      </p:sp>
      <p:sp>
        <p:nvSpPr>
          <p:cNvPr id="69" name="TextBox 68">
            <a:extLst>
              <a:ext uri="{FF2B5EF4-FFF2-40B4-BE49-F238E27FC236}">
                <a16:creationId xmlns:a16="http://schemas.microsoft.com/office/drawing/2014/main" id="{DB738939-A56F-441A-9455-910C8D684B16}"/>
              </a:ext>
            </a:extLst>
          </p:cNvPr>
          <p:cNvSpPr txBox="1"/>
          <p:nvPr/>
        </p:nvSpPr>
        <p:spPr>
          <a:xfrm>
            <a:off x="537218" y="3464612"/>
            <a:ext cx="16446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at/ to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the front</a:t>
            </a:r>
            <a:endParaRPr kumimoji="0" lang="en-GB" sz="2400" b="1" u="none" strike="noStrike" kern="1200" cap="none" spc="0" normalizeH="0" baseline="0" noProof="0" dirty="0">
              <a:ln>
                <a:noFill/>
              </a:ln>
              <a:effectLst/>
              <a:uLnTx/>
              <a:uFillTx/>
              <a:latin typeface="Century Gothic" panose="020F0302020204030204"/>
            </a:endParaRPr>
          </a:p>
        </p:txBody>
      </p:sp>
      <p:sp>
        <p:nvSpPr>
          <p:cNvPr id="6" name="Arrow: Down 5">
            <a:extLst>
              <a:ext uri="{FF2B5EF4-FFF2-40B4-BE49-F238E27FC236}">
                <a16:creationId xmlns:a16="http://schemas.microsoft.com/office/drawing/2014/main" id="{8A489A29-0510-4F1E-BCF6-472F57EC6343}"/>
              </a:ext>
            </a:extLst>
          </p:cNvPr>
          <p:cNvSpPr/>
          <p:nvPr/>
        </p:nvSpPr>
        <p:spPr>
          <a:xfrm>
            <a:off x="863342" y="2800550"/>
            <a:ext cx="474706" cy="6288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0" name="Arrow: Down 69">
            <a:extLst>
              <a:ext uri="{FF2B5EF4-FFF2-40B4-BE49-F238E27FC236}">
                <a16:creationId xmlns:a16="http://schemas.microsoft.com/office/drawing/2014/main" id="{674DD0BA-F4EE-49FC-962D-9CD8154FF56D}"/>
              </a:ext>
            </a:extLst>
          </p:cNvPr>
          <p:cNvSpPr/>
          <p:nvPr/>
        </p:nvSpPr>
        <p:spPr>
          <a:xfrm rot="10800000">
            <a:off x="10867569" y="2756741"/>
            <a:ext cx="474706" cy="628892"/>
          </a:xfrm>
          <a:prstGeom prst="down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1" name="TextBox 70">
            <a:extLst>
              <a:ext uri="{FF2B5EF4-FFF2-40B4-BE49-F238E27FC236}">
                <a16:creationId xmlns:a16="http://schemas.microsoft.com/office/drawing/2014/main" id="{6828B2A2-323B-40D6-ACB6-2F9A1350E47C}"/>
              </a:ext>
            </a:extLst>
          </p:cNvPr>
          <p:cNvSpPr txBox="1"/>
          <p:nvPr/>
        </p:nvSpPr>
        <p:spPr>
          <a:xfrm>
            <a:off x="10506200" y="3455083"/>
            <a:ext cx="16446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at/ in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the back</a:t>
            </a:r>
            <a:endParaRPr kumimoji="0" lang="en-GB" sz="2400" b="1" u="none" strike="noStrike" kern="1200" cap="none" spc="0" normalizeH="0" baseline="0" noProof="0" dirty="0">
              <a:ln>
                <a:noFill/>
              </a:ln>
              <a:effectLst/>
              <a:uLnTx/>
              <a:uFillTx/>
              <a:latin typeface="Century Gothic" panose="020F0302020204030204"/>
            </a:endParaRPr>
          </a:p>
        </p:txBody>
      </p:sp>
      <p:sp>
        <p:nvSpPr>
          <p:cNvPr id="37" name="Rounded Rectangle 36">
            <a:extLst>
              <a:ext uri="{FF2B5EF4-FFF2-40B4-BE49-F238E27FC236}">
                <a16:creationId xmlns:a16="http://schemas.microsoft.com/office/drawing/2014/main" id="{B55332C8-B400-4D42-9614-F77F0D1EC641}"/>
              </a:ext>
            </a:extLst>
          </p:cNvPr>
          <p:cNvSpPr/>
          <p:nvPr/>
        </p:nvSpPr>
        <p:spPr>
          <a:xfrm>
            <a:off x="4275816" y="814991"/>
            <a:ext cx="1811383" cy="1683985"/>
          </a:xfrm>
          <a:prstGeom prst="roundRect">
            <a:avLst/>
          </a:prstGeom>
          <a:solidFill>
            <a:schemeClr val="bg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B</a:t>
            </a:r>
          </a:p>
        </p:txBody>
      </p:sp>
      <p:sp>
        <p:nvSpPr>
          <p:cNvPr id="40" name="Rounded Rectangle 39">
            <a:extLst>
              <a:ext uri="{FF2B5EF4-FFF2-40B4-BE49-F238E27FC236}">
                <a16:creationId xmlns:a16="http://schemas.microsoft.com/office/drawing/2014/main" id="{B2128A51-AC73-0F4A-A2FF-37029B469359}"/>
              </a:ext>
            </a:extLst>
          </p:cNvPr>
          <p:cNvSpPr/>
          <p:nvPr/>
        </p:nvSpPr>
        <p:spPr>
          <a:xfrm>
            <a:off x="333848" y="2670155"/>
            <a:ext cx="1811383" cy="1687167"/>
          </a:xfrm>
          <a:prstGeom prst="round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E</a:t>
            </a:r>
          </a:p>
        </p:txBody>
      </p:sp>
      <p:sp>
        <p:nvSpPr>
          <p:cNvPr id="41" name="Rounded Rectangle 40">
            <a:extLst>
              <a:ext uri="{FF2B5EF4-FFF2-40B4-BE49-F238E27FC236}">
                <a16:creationId xmlns:a16="http://schemas.microsoft.com/office/drawing/2014/main" id="{22A6BD2D-F877-4E4D-8A10-4AE6B1EBEFFA}"/>
              </a:ext>
            </a:extLst>
          </p:cNvPr>
          <p:cNvSpPr/>
          <p:nvPr/>
        </p:nvSpPr>
        <p:spPr>
          <a:xfrm>
            <a:off x="2298601" y="2627156"/>
            <a:ext cx="1811383" cy="1683886"/>
          </a:xfrm>
          <a:prstGeom prst="roundRect">
            <a:avLst/>
          </a:prstGeom>
          <a:solidFill>
            <a:schemeClr val="bg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F</a:t>
            </a:r>
          </a:p>
        </p:txBody>
      </p:sp>
      <p:sp>
        <p:nvSpPr>
          <p:cNvPr id="42" name="Rounded Rectangle 41">
            <a:extLst>
              <a:ext uri="{FF2B5EF4-FFF2-40B4-BE49-F238E27FC236}">
                <a16:creationId xmlns:a16="http://schemas.microsoft.com/office/drawing/2014/main" id="{11F231BA-18E2-B241-8A85-F80048CA19C6}"/>
              </a:ext>
            </a:extLst>
          </p:cNvPr>
          <p:cNvSpPr/>
          <p:nvPr/>
        </p:nvSpPr>
        <p:spPr>
          <a:xfrm>
            <a:off x="4282494" y="2636124"/>
            <a:ext cx="1803515" cy="1674580"/>
          </a:xfrm>
          <a:prstGeom prst="round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G</a:t>
            </a:r>
          </a:p>
        </p:txBody>
      </p:sp>
      <p:pic>
        <p:nvPicPr>
          <p:cNvPr id="2060" name="Picture 12" descr="World, Map, Countries, Flags, Nations">
            <a:extLst>
              <a:ext uri="{FF2B5EF4-FFF2-40B4-BE49-F238E27FC236}">
                <a16:creationId xmlns:a16="http://schemas.microsoft.com/office/drawing/2014/main" id="{EE22D091-7C2C-4311-98DC-AD997B32974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74327" y="2981331"/>
            <a:ext cx="1357960" cy="678980"/>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1746CF33-639C-43C0-84BE-147DC37B6E2C}"/>
              </a:ext>
            </a:extLst>
          </p:cNvPr>
          <p:cNvSpPr txBox="1"/>
          <p:nvPr/>
        </p:nvSpPr>
        <p:spPr>
          <a:xfrm>
            <a:off x="6489596" y="3760387"/>
            <a:ext cx="12938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Century Gothic" panose="020F0302020204030204"/>
              </a:rPr>
              <a:t>s</a:t>
            </a:r>
            <a:r>
              <a:rPr lang="en-GB" sz="2400" b="1" dirty="0" err="1">
                <a:latin typeface="Century Gothic" panose="020F0302020204030204"/>
              </a:rPr>
              <a:t>tate</a:t>
            </a:r>
            <a:endParaRPr kumimoji="0" lang="en-GB" sz="2400" b="1" i="0" u="none" strike="noStrike" kern="1200" cap="none" spc="0" normalizeH="0" baseline="0" noProof="0" dirty="0">
              <a:ln>
                <a:noFill/>
              </a:ln>
              <a:effectLst/>
              <a:uLnTx/>
              <a:uFillTx/>
              <a:latin typeface="Century Gothic" panose="020F0302020204030204"/>
            </a:endParaRPr>
          </a:p>
        </p:txBody>
      </p:sp>
      <p:sp>
        <p:nvSpPr>
          <p:cNvPr id="43" name="Rounded Rectangle 42">
            <a:extLst>
              <a:ext uri="{FF2B5EF4-FFF2-40B4-BE49-F238E27FC236}">
                <a16:creationId xmlns:a16="http://schemas.microsoft.com/office/drawing/2014/main" id="{6F0204D1-18D3-6744-9248-8DD3887EE8C1}"/>
              </a:ext>
            </a:extLst>
          </p:cNvPr>
          <p:cNvSpPr/>
          <p:nvPr/>
        </p:nvSpPr>
        <p:spPr>
          <a:xfrm>
            <a:off x="6279542" y="2694791"/>
            <a:ext cx="1811383" cy="1691018"/>
          </a:xfrm>
          <a:prstGeom prst="roundRect">
            <a:avLst/>
          </a:prstGeom>
          <a:solidFill>
            <a:schemeClr val="bg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H</a:t>
            </a:r>
          </a:p>
        </p:txBody>
      </p:sp>
      <p:sp>
        <p:nvSpPr>
          <p:cNvPr id="47" name="Rounded Rectangle 46">
            <a:extLst>
              <a:ext uri="{FF2B5EF4-FFF2-40B4-BE49-F238E27FC236}">
                <a16:creationId xmlns:a16="http://schemas.microsoft.com/office/drawing/2014/main" id="{DB369CDD-2655-D446-AD48-353DAD27FF48}"/>
              </a:ext>
            </a:extLst>
          </p:cNvPr>
          <p:cNvSpPr/>
          <p:nvPr/>
        </p:nvSpPr>
        <p:spPr>
          <a:xfrm>
            <a:off x="10220320" y="2656526"/>
            <a:ext cx="1818402" cy="1683887"/>
          </a:xfrm>
          <a:prstGeom prst="roundRect">
            <a:avLst/>
          </a:prstGeom>
          <a:solidFill>
            <a:schemeClr val="bg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J</a:t>
            </a:r>
          </a:p>
        </p:txBody>
      </p:sp>
      <p:sp>
        <p:nvSpPr>
          <p:cNvPr id="48" name="Rounded Rectangle 47">
            <a:extLst>
              <a:ext uri="{FF2B5EF4-FFF2-40B4-BE49-F238E27FC236}">
                <a16:creationId xmlns:a16="http://schemas.microsoft.com/office/drawing/2014/main" id="{0FCD82F3-2759-5149-A51B-B37A8E70CE37}"/>
              </a:ext>
            </a:extLst>
          </p:cNvPr>
          <p:cNvSpPr/>
          <p:nvPr/>
        </p:nvSpPr>
        <p:spPr>
          <a:xfrm>
            <a:off x="2334150" y="4590757"/>
            <a:ext cx="1817734" cy="1674580"/>
          </a:xfrm>
          <a:prstGeom prst="round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K</a:t>
            </a:r>
          </a:p>
        </p:txBody>
      </p:sp>
      <p:sp>
        <p:nvSpPr>
          <p:cNvPr id="49" name="Rounded Rectangle 48">
            <a:extLst>
              <a:ext uri="{FF2B5EF4-FFF2-40B4-BE49-F238E27FC236}">
                <a16:creationId xmlns:a16="http://schemas.microsoft.com/office/drawing/2014/main" id="{8F937E00-FBDB-0D4E-BCCC-234A27EE8685}"/>
              </a:ext>
            </a:extLst>
          </p:cNvPr>
          <p:cNvSpPr/>
          <p:nvPr/>
        </p:nvSpPr>
        <p:spPr>
          <a:xfrm>
            <a:off x="4296007" y="4608109"/>
            <a:ext cx="1817734" cy="1674580"/>
          </a:xfrm>
          <a:prstGeom prst="roundRect">
            <a:avLst/>
          </a:prstGeom>
          <a:solidFill>
            <a:schemeClr val="bg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L</a:t>
            </a:r>
          </a:p>
        </p:txBody>
      </p:sp>
      <p:sp>
        <p:nvSpPr>
          <p:cNvPr id="63" name="Rounded Rectangle 48">
            <a:extLst>
              <a:ext uri="{FF2B5EF4-FFF2-40B4-BE49-F238E27FC236}">
                <a16:creationId xmlns:a16="http://schemas.microsoft.com/office/drawing/2014/main" id="{9C5707F0-5769-4888-966F-5F1D8D776F92}"/>
              </a:ext>
            </a:extLst>
          </p:cNvPr>
          <p:cNvSpPr/>
          <p:nvPr/>
        </p:nvSpPr>
        <p:spPr>
          <a:xfrm>
            <a:off x="8271330" y="4590757"/>
            <a:ext cx="1817734" cy="1674580"/>
          </a:xfrm>
          <a:prstGeom prst="roundRect">
            <a:avLst/>
          </a:prstGeom>
          <a:solidFill>
            <a:schemeClr val="bg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N</a:t>
            </a:r>
          </a:p>
        </p:txBody>
      </p:sp>
      <p:pic>
        <p:nvPicPr>
          <p:cNvPr id="73" name="Graphic 72" descr="Bus">
            <a:extLst>
              <a:ext uri="{FF2B5EF4-FFF2-40B4-BE49-F238E27FC236}">
                <a16:creationId xmlns:a16="http://schemas.microsoft.com/office/drawing/2014/main" id="{436E8BFA-292E-4D49-A31F-7A8C5FF314E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04291" y="1475882"/>
            <a:ext cx="808245" cy="808245"/>
          </a:xfrm>
          <a:prstGeom prst="rect">
            <a:avLst/>
          </a:prstGeom>
        </p:spPr>
      </p:pic>
      <p:pic>
        <p:nvPicPr>
          <p:cNvPr id="74" name="Graphic 73" descr="Car">
            <a:extLst>
              <a:ext uri="{FF2B5EF4-FFF2-40B4-BE49-F238E27FC236}">
                <a16:creationId xmlns:a16="http://schemas.microsoft.com/office/drawing/2014/main" id="{0023819D-7200-4FB6-9C8D-7EECF7A8241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71454" y="892816"/>
            <a:ext cx="851973" cy="851973"/>
          </a:xfrm>
          <a:prstGeom prst="rect">
            <a:avLst/>
          </a:prstGeom>
        </p:spPr>
      </p:pic>
      <p:pic>
        <p:nvPicPr>
          <p:cNvPr id="75" name="Graphic 74" descr="Motorcycle">
            <a:extLst>
              <a:ext uri="{FF2B5EF4-FFF2-40B4-BE49-F238E27FC236}">
                <a16:creationId xmlns:a16="http://schemas.microsoft.com/office/drawing/2014/main" id="{C96BEF41-21A2-47C3-97EE-90FB23ADFCA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274149" y="1523734"/>
            <a:ext cx="727847" cy="727847"/>
          </a:xfrm>
          <a:prstGeom prst="rect">
            <a:avLst/>
          </a:prstGeom>
        </p:spPr>
      </p:pic>
      <p:pic>
        <p:nvPicPr>
          <p:cNvPr id="76" name="Graphic 75" descr="Airplane">
            <a:extLst>
              <a:ext uri="{FF2B5EF4-FFF2-40B4-BE49-F238E27FC236}">
                <a16:creationId xmlns:a16="http://schemas.microsoft.com/office/drawing/2014/main" id="{1D09752E-1366-4430-A7EA-581761048B5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237116" y="928376"/>
            <a:ext cx="775747" cy="775747"/>
          </a:xfrm>
          <a:prstGeom prst="rect">
            <a:avLst/>
          </a:prstGeom>
        </p:spPr>
      </p:pic>
      <p:sp>
        <p:nvSpPr>
          <p:cNvPr id="38" name="Rounded Rectangle 37">
            <a:extLst>
              <a:ext uri="{FF2B5EF4-FFF2-40B4-BE49-F238E27FC236}">
                <a16:creationId xmlns:a16="http://schemas.microsoft.com/office/drawing/2014/main" id="{D6B98A7C-709F-0B43-AF11-C1DD5D1AD0E0}"/>
              </a:ext>
            </a:extLst>
          </p:cNvPr>
          <p:cNvSpPr/>
          <p:nvPr/>
        </p:nvSpPr>
        <p:spPr>
          <a:xfrm>
            <a:off x="6276274" y="814991"/>
            <a:ext cx="1817734" cy="1674580"/>
          </a:xfrm>
          <a:prstGeom prst="round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C</a:t>
            </a:r>
          </a:p>
        </p:txBody>
      </p:sp>
    </p:spTree>
    <p:extLst>
      <p:ext uri="{BB962C8B-B14F-4D97-AF65-F5344CB8AC3E}">
        <p14:creationId xmlns:p14="http://schemas.microsoft.com/office/powerpoint/2010/main" val="240424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3"/>
                                        </p:tgtEl>
                                        <p:attrNameLst>
                                          <p:attrName>style.opacity</p:attrName>
                                        </p:attrNameLst>
                                      </p:cBhvr>
                                      <p:to>
                                        <p:strVal val="0"/>
                                      </p:to>
                                    </p:set>
                                    <p:animEffect filter="image" prLst="opacity: 0">
                                      <p:cBhvr rctx="IE">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42"/>
                                        </p:tgtEl>
                                        <p:attrNameLst>
                                          <p:attrName>style.opacity</p:attrName>
                                        </p:attrNameLst>
                                      </p:cBhvr>
                                      <p:to>
                                        <p:strVal val="0"/>
                                      </p:to>
                                    </p:set>
                                    <p:animEffect filter="image" prLst="opacity: 0">
                                      <p:cBhvr rctx="IE">
                                        <p:cTn id="12" dur="3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46"/>
                                        </p:tgtEl>
                                        <p:attrNameLst>
                                          <p:attrName>style.opacity</p:attrName>
                                        </p:attrNameLst>
                                      </p:cBhvr>
                                      <p:to>
                                        <p:strVal val="0"/>
                                      </p:to>
                                    </p:set>
                                    <p:animEffect filter="image" prLst="opacity: 0">
                                      <p:cBhvr rctx="IE">
                                        <p:cTn id="17" dur="30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39"/>
                                        </p:tgtEl>
                                        <p:attrNameLst>
                                          <p:attrName>style.opacity</p:attrName>
                                        </p:attrNameLst>
                                      </p:cBhvr>
                                      <p:to>
                                        <p:strVal val="0"/>
                                      </p:to>
                                    </p:set>
                                    <p:animEffect filter="image" prLst="opacity: 0">
                                      <p:cBhvr rctx="IE">
                                        <p:cTn id="22" dur="3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37"/>
                                        </p:tgtEl>
                                        <p:attrNameLst>
                                          <p:attrName>style.opacity</p:attrName>
                                        </p:attrNameLst>
                                      </p:cBhvr>
                                      <p:to>
                                        <p:strVal val="0"/>
                                      </p:to>
                                    </p:set>
                                    <p:animEffect filter="image" prLst="opacity: 0">
                                      <p:cBhvr rctx="IE">
                                        <p:cTn id="27" dur="30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43"/>
                                        </p:tgtEl>
                                        <p:attrNameLst>
                                          <p:attrName>style.opacity</p:attrName>
                                        </p:attrNameLst>
                                      </p:cBhvr>
                                      <p:to>
                                        <p:strVal val="0"/>
                                      </p:to>
                                    </p:set>
                                    <p:animEffect filter="image" prLst="opacity: 0">
                                      <p:cBhvr rctx="IE">
                                        <p:cTn id="32" dur="30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48"/>
                                        </p:tgtEl>
                                        <p:attrNameLst>
                                          <p:attrName>style.opacity</p:attrName>
                                        </p:attrNameLst>
                                      </p:cBhvr>
                                      <p:to>
                                        <p:strVal val="0"/>
                                      </p:to>
                                    </p:set>
                                    <p:animEffect filter="image" prLst="opacity: 0">
                                      <p:cBhvr rctx="IE">
                                        <p:cTn id="37" dur="30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38"/>
                                        </p:tgtEl>
                                        <p:attrNameLst>
                                          <p:attrName>style.opacity</p:attrName>
                                        </p:attrNameLst>
                                      </p:cBhvr>
                                      <p:to>
                                        <p:strVal val="0"/>
                                      </p:to>
                                    </p:set>
                                    <p:animEffect filter="image" prLst="opacity: 0">
                                      <p:cBhvr rctx="IE">
                                        <p:cTn id="42" dur="30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40"/>
                                        </p:tgtEl>
                                        <p:attrNameLst>
                                          <p:attrName>style.opacity</p:attrName>
                                        </p:attrNameLst>
                                      </p:cBhvr>
                                      <p:to>
                                        <p:strVal val="0"/>
                                      </p:to>
                                    </p:set>
                                    <p:animEffect filter="image" prLst="opacity: 0">
                                      <p:cBhvr rctx="IE">
                                        <p:cTn id="47" dur="30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41"/>
                                        </p:tgtEl>
                                        <p:attrNameLst>
                                          <p:attrName>style.opacity</p:attrName>
                                        </p:attrNameLst>
                                      </p:cBhvr>
                                      <p:to>
                                        <p:strVal val="0"/>
                                      </p:to>
                                    </p:set>
                                    <p:animEffect filter="image" prLst="opacity: 0">
                                      <p:cBhvr rctx="IE">
                                        <p:cTn id="52" dur="3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47"/>
                                        </p:tgtEl>
                                        <p:attrNameLst>
                                          <p:attrName>style.opacity</p:attrName>
                                        </p:attrNameLst>
                                      </p:cBhvr>
                                      <p:to>
                                        <p:strVal val="0"/>
                                      </p:to>
                                    </p:set>
                                    <p:animEffect filter="image" prLst="opacity: 0">
                                      <p:cBhvr rctx="IE">
                                        <p:cTn id="57" dur="30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49"/>
                                        </p:tgtEl>
                                        <p:attrNameLst>
                                          <p:attrName>style.opacity</p:attrName>
                                        </p:attrNameLst>
                                      </p:cBhvr>
                                      <p:to>
                                        <p:strVal val="0"/>
                                      </p:to>
                                    </p:set>
                                    <p:animEffect filter="image" prLst="opacity: 0">
                                      <p:cBhvr rctx="IE">
                                        <p:cTn id="62" dur="30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mph" presetSubtype="0" grpId="0" nodeType="clickEffect">
                                  <p:stCondLst>
                                    <p:cond delay="0"/>
                                  </p:stCondLst>
                                  <p:childTnLst>
                                    <p:set>
                                      <p:cBhvr>
                                        <p:cTn id="66" dur="3000"/>
                                        <p:tgtEl>
                                          <p:spTgt spid="55"/>
                                        </p:tgtEl>
                                        <p:attrNameLst>
                                          <p:attrName>style.opacity</p:attrName>
                                        </p:attrNameLst>
                                      </p:cBhvr>
                                      <p:to>
                                        <p:strVal val="0"/>
                                      </p:to>
                                    </p:set>
                                    <p:animEffect filter="image" prLst="opacity: 0">
                                      <p:cBhvr rctx="IE">
                                        <p:cTn id="67" dur="3000"/>
                                        <p:tgtEl>
                                          <p:spTgt spid="55"/>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mph" presetSubtype="0" grpId="0" nodeType="clickEffect">
                                  <p:stCondLst>
                                    <p:cond delay="0"/>
                                  </p:stCondLst>
                                  <p:childTnLst>
                                    <p:set>
                                      <p:cBhvr>
                                        <p:cTn id="71" dur="3000"/>
                                        <p:tgtEl>
                                          <p:spTgt spid="63"/>
                                        </p:tgtEl>
                                        <p:attrNameLst>
                                          <p:attrName>style.opacity</p:attrName>
                                        </p:attrNameLst>
                                      </p:cBhvr>
                                      <p:to>
                                        <p:strVal val="0"/>
                                      </p:to>
                                    </p:set>
                                    <p:animEffect filter="image" prLst="opacity: 0">
                                      <p:cBhvr rctx="IE">
                                        <p:cTn id="72" dur="3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6" grpId="0" animBg="1"/>
      <p:bldP spid="3" grpId="0" animBg="1"/>
      <p:bldP spid="55" grpId="0" animBg="1"/>
      <p:bldP spid="37" grpId="0" animBg="1"/>
      <p:bldP spid="40" grpId="0" animBg="1"/>
      <p:bldP spid="41" grpId="0" animBg="1"/>
      <p:bldP spid="42" grpId="0" animBg="1"/>
      <p:bldP spid="43" grpId="0" animBg="1"/>
      <p:bldP spid="47" grpId="0" animBg="1"/>
      <p:bldP spid="48" grpId="0" animBg="1"/>
      <p:bldP spid="49" grpId="0" animBg="1"/>
      <p:bldP spid="63"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2" descr="Gnome, Garden, Dwarf, Beard, Hat, Old, Man, Cartoon">
            <a:extLst>
              <a:ext uri="{FF2B5EF4-FFF2-40B4-BE49-F238E27FC236}">
                <a16:creationId xmlns:a16="http://schemas.microsoft.com/office/drawing/2014/main" id="{40B1648C-6DDC-4737-95D5-CA87F0FA54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1473" y="4702842"/>
            <a:ext cx="775014" cy="121570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Landscape, Twilight, Light, Night, Dusk, Sky, Highway">
            <a:extLst>
              <a:ext uri="{FF2B5EF4-FFF2-40B4-BE49-F238E27FC236}">
                <a16:creationId xmlns:a16="http://schemas.microsoft.com/office/drawing/2014/main" id="{4D270F45-C830-4B2C-9687-C1B7C00338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9263" y="2851474"/>
            <a:ext cx="1384350" cy="107060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Coast, Lighthouse, Sea, Bay, Sand, Shore, Seashore">
            <a:extLst>
              <a:ext uri="{FF2B5EF4-FFF2-40B4-BE49-F238E27FC236}">
                <a16:creationId xmlns:a16="http://schemas.microsoft.com/office/drawing/2014/main" id="{3657E1CC-6E25-4C3F-9C1A-676A78ADA2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7044" y="981722"/>
            <a:ext cx="1236812" cy="123168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923E499E-20E4-5B40-8548-E558C0B60A37}"/>
              </a:ext>
            </a:extLst>
          </p:cNvPr>
          <p:cNvSpPr/>
          <p:nvPr/>
        </p:nvSpPr>
        <p:spPr>
          <a:xfrm>
            <a:off x="2297334" y="957822"/>
            <a:ext cx="1725502" cy="1594277"/>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4254691" y="968515"/>
            <a:ext cx="1725503" cy="1594277"/>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36" name="Rounded Rectangle 35">
            <a:extLst>
              <a:ext uri="{FF2B5EF4-FFF2-40B4-BE49-F238E27FC236}">
                <a16:creationId xmlns:a16="http://schemas.microsoft.com/office/drawing/2014/main" id="{3A6F8417-5454-3941-BC19-54C930B70CCA}"/>
              </a:ext>
            </a:extLst>
          </p:cNvPr>
          <p:cNvSpPr/>
          <p:nvPr/>
        </p:nvSpPr>
        <p:spPr>
          <a:xfrm>
            <a:off x="2297333" y="2798912"/>
            <a:ext cx="1725503" cy="1594277"/>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2297333" y="4694446"/>
            <a:ext cx="1725503" cy="1594277"/>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5" name="Rounded Rectangle 44">
            <a:extLst>
              <a:ext uri="{FF2B5EF4-FFF2-40B4-BE49-F238E27FC236}">
                <a16:creationId xmlns:a16="http://schemas.microsoft.com/office/drawing/2014/main" id="{EE7A561A-9D16-444B-B078-13205908D781}"/>
              </a:ext>
            </a:extLst>
          </p:cNvPr>
          <p:cNvSpPr/>
          <p:nvPr/>
        </p:nvSpPr>
        <p:spPr>
          <a:xfrm>
            <a:off x="4254689" y="2789593"/>
            <a:ext cx="1725503" cy="1594277"/>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6" name="Rounded Rectangle 55">
            <a:extLst>
              <a:ext uri="{FF2B5EF4-FFF2-40B4-BE49-F238E27FC236}">
                <a16:creationId xmlns:a16="http://schemas.microsoft.com/office/drawing/2014/main" id="{5CCC377C-E53F-864D-AD44-4AE045581591}"/>
              </a:ext>
            </a:extLst>
          </p:cNvPr>
          <p:cNvSpPr/>
          <p:nvPr/>
        </p:nvSpPr>
        <p:spPr>
          <a:xfrm>
            <a:off x="6239038" y="968515"/>
            <a:ext cx="1725503" cy="1594277"/>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8210993" y="979210"/>
            <a:ext cx="1725503" cy="1594277"/>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6239039" y="2797758"/>
            <a:ext cx="1725503" cy="1594277"/>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8238687" y="2804097"/>
            <a:ext cx="1725503" cy="1594277"/>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0" name="Rounded Rectangle 59">
            <a:extLst>
              <a:ext uri="{FF2B5EF4-FFF2-40B4-BE49-F238E27FC236}">
                <a16:creationId xmlns:a16="http://schemas.microsoft.com/office/drawing/2014/main" id="{BF693C99-49B3-AB40-B842-C1CD09ABEEE5}"/>
              </a:ext>
            </a:extLst>
          </p:cNvPr>
          <p:cNvSpPr/>
          <p:nvPr/>
        </p:nvSpPr>
        <p:spPr>
          <a:xfrm>
            <a:off x="4270822" y="4690907"/>
            <a:ext cx="1725503" cy="1594277"/>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6271401" y="4691137"/>
            <a:ext cx="1725503" cy="1594277"/>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2" name="Rounded Rectangle 61">
            <a:extLst>
              <a:ext uri="{FF2B5EF4-FFF2-40B4-BE49-F238E27FC236}">
                <a16:creationId xmlns:a16="http://schemas.microsoft.com/office/drawing/2014/main" id="{206B44FA-740A-9047-9617-0C7B6E264DC5}"/>
              </a:ext>
            </a:extLst>
          </p:cNvPr>
          <p:cNvSpPr/>
          <p:nvPr/>
        </p:nvSpPr>
        <p:spPr>
          <a:xfrm>
            <a:off x="8222854" y="4704130"/>
            <a:ext cx="1725503" cy="1594277"/>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72" name="TextBox 71"/>
          <p:cNvSpPr txBox="1"/>
          <p:nvPr/>
        </p:nvSpPr>
        <p:spPr>
          <a:xfrm>
            <a:off x="2479800" y="3526069"/>
            <a:ext cx="13605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official</a:t>
            </a:r>
            <a:endParaRPr kumimoji="0" lang="en-GB" sz="2400" b="1" i="0" u="none" strike="noStrike" kern="1200" cap="none" spc="0" normalizeH="0" baseline="0" noProof="0" dirty="0">
              <a:ln>
                <a:noFill/>
              </a:ln>
              <a:effectLst/>
              <a:uLnTx/>
              <a:uFillTx/>
              <a:latin typeface="Century Gothic" panose="020F0302020204030204"/>
            </a:endParaRPr>
          </a:p>
        </p:txBody>
      </p:sp>
      <p:sp>
        <p:nvSpPr>
          <p:cNvPr id="79" name="TextBox 78"/>
          <p:cNvSpPr txBox="1"/>
          <p:nvPr/>
        </p:nvSpPr>
        <p:spPr>
          <a:xfrm>
            <a:off x="8335362" y="5622685"/>
            <a:ext cx="15321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high</a:t>
            </a:r>
            <a:endParaRPr kumimoji="0" lang="en-GB" sz="2400" b="1" i="0" u="none" strike="noStrike" kern="1200" cap="none" spc="0" normalizeH="0" baseline="0" noProof="0" dirty="0">
              <a:ln>
                <a:noFill/>
              </a:ln>
              <a:effectLst/>
              <a:uLnTx/>
              <a:uFillTx/>
              <a:latin typeface="Century Gothic" panose="020F0302020204030204"/>
            </a:endParaRPr>
          </a:p>
        </p:txBody>
      </p:sp>
      <p:sp>
        <p:nvSpPr>
          <p:cNvPr id="84" name="TextBox 83"/>
          <p:cNvSpPr txBox="1"/>
          <p:nvPr/>
        </p:nvSpPr>
        <p:spPr>
          <a:xfrm>
            <a:off x="4390198" y="5558696"/>
            <a:ext cx="16446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colourful</a:t>
            </a:r>
            <a:endParaRPr kumimoji="0" lang="en-GB" sz="2400" b="1" u="none" strike="noStrike" kern="1200" cap="none" spc="0" normalizeH="0" baseline="0" noProof="0" dirty="0">
              <a:ln>
                <a:noFill/>
              </a:ln>
              <a:effectLst/>
              <a:uLnTx/>
              <a:uFillTx/>
              <a:latin typeface="Century Gothic" panose="020F0302020204030204"/>
            </a:endParaRP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620260" y="158883"/>
            <a:ext cx="1342052" cy="366897"/>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tx1"/>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53" name="TextBox 52"/>
          <p:cNvSpPr txBox="1"/>
          <p:nvPr/>
        </p:nvSpPr>
        <p:spPr>
          <a:xfrm>
            <a:off x="8137498" y="1508923"/>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bad</a:t>
            </a:r>
          </a:p>
        </p:txBody>
      </p:sp>
      <p:sp>
        <p:nvSpPr>
          <p:cNvPr id="17" name="Title 16"/>
          <p:cNvSpPr>
            <a:spLocks noGrp="1"/>
          </p:cNvSpPr>
          <p:nvPr>
            <p:ph type="title"/>
          </p:nvPr>
        </p:nvSpPr>
        <p:spPr>
          <a:xfrm>
            <a:off x="0" y="213557"/>
            <a:ext cx="2297333" cy="647577"/>
          </a:xfrm>
        </p:spPr>
        <p:txBody>
          <a:bodyPr>
            <a:normAutofit/>
          </a:bodyPr>
          <a:lstStyle/>
          <a:p>
            <a:r>
              <a:rPr lang="en-GB" sz="2800" b="1" dirty="0" err="1">
                <a:solidFill>
                  <a:schemeClr val="bg1"/>
                </a:solidFill>
              </a:rPr>
              <a:t>Antworten</a:t>
            </a:r>
            <a:endParaRPr lang="en-GB" sz="2800" b="1" dirty="0">
              <a:solidFill>
                <a:schemeClr val="bg1"/>
              </a:solidFill>
            </a:endParaRPr>
          </a:p>
        </p:txBody>
      </p:sp>
      <p:sp>
        <p:nvSpPr>
          <p:cNvPr id="50" name="Rounded Rectangle 58">
            <a:extLst>
              <a:ext uri="{FF2B5EF4-FFF2-40B4-BE49-F238E27FC236}">
                <a16:creationId xmlns:a16="http://schemas.microsoft.com/office/drawing/2014/main" id="{BCFF21AC-AEB7-45F5-8053-32D26B3C78B5}"/>
              </a:ext>
            </a:extLst>
          </p:cNvPr>
          <p:cNvSpPr/>
          <p:nvPr/>
        </p:nvSpPr>
        <p:spPr>
          <a:xfrm>
            <a:off x="10213413" y="2774553"/>
            <a:ext cx="1725503" cy="1594277"/>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1" name="Rounded Rectangle 58">
            <a:extLst>
              <a:ext uri="{FF2B5EF4-FFF2-40B4-BE49-F238E27FC236}">
                <a16:creationId xmlns:a16="http://schemas.microsoft.com/office/drawing/2014/main" id="{868D5DC7-153A-404D-827E-F2A3C915D7EC}"/>
              </a:ext>
            </a:extLst>
          </p:cNvPr>
          <p:cNvSpPr/>
          <p:nvPr/>
        </p:nvSpPr>
        <p:spPr>
          <a:xfrm>
            <a:off x="293853" y="2789593"/>
            <a:ext cx="1725503" cy="1594277"/>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pic>
        <p:nvPicPr>
          <p:cNvPr id="2050" name="Picture 2" descr="Euro, Hands, Money, Pay">
            <a:extLst>
              <a:ext uri="{FF2B5EF4-FFF2-40B4-BE49-F238E27FC236}">
                <a16:creationId xmlns:a16="http://schemas.microsoft.com/office/drawing/2014/main" id="{7F6C2E10-290D-406A-8CDE-B91E15D416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98997" y="2892255"/>
            <a:ext cx="1460739" cy="9890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uildings, Offices, Glass, Towers, Skyscrapers, Urban">
            <a:extLst>
              <a:ext uri="{FF2B5EF4-FFF2-40B4-BE49-F238E27FC236}">
                <a16:creationId xmlns:a16="http://schemas.microsoft.com/office/drawing/2014/main" id="{F2484BE7-9B76-4CCB-95D6-D35E14C6FC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80574" y="4735814"/>
            <a:ext cx="841728" cy="97749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un, Cool, Sunshine, Glossy, Smile, Summer, Heat">
            <a:extLst>
              <a:ext uri="{FF2B5EF4-FFF2-40B4-BE49-F238E27FC236}">
                <a16:creationId xmlns:a16="http://schemas.microsoft.com/office/drawing/2014/main" id="{C5969FD9-C325-473A-A655-B76E00EEEAF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27347" y="4761119"/>
            <a:ext cx="1265473" cy="12654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ainbow, Colorful, Prism, Chromatic, Hope, Joy, Clouds">
            <a:extLst>
              <a:ext uri="{FF2B5EF4-FFF2-40B4-BE49-F238E27FC236}">
                <a16:creationId xmlns:a16="http://schemas.microsoft.com/office/drawing/2014/main" id="{2F61D254-2A85-48A4-BD48-2B92633A411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86016" y="4837460"/>
            <a:ext cx="1061712" cy="7852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al, Sticker, Stamp, Red, Sale Sign, Info, Information">
            <a:extLst>
              <a:ext uri="{FF2B5EF4-FFF2-40B4-BE49-F238E27FC236}">
                <a16:creationId xmlns:a16="http://schemas.microsoft.com/office/drawing/2014/main" id="{7FC2B15C-5D9D-481C-AC35-A72B6B3500A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15142" y="2966004"/>
            <a:ext cx="858589" cy="6938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BDFDA4C-CCD9-4D6F-B55B-95C244B03872}"/>
              </a:ext>
            </a:extLst>
          </p:cNvPr>
          <p:cNvSpPr txBox="1"/>
          <p:nvPr/>
        </p:nvSpPr>
        <p:spPr>
          <a:xfrm>
            <a:off x="4368861" y="1153892"/>
            <a:ext cx="1496021" cy="1015663"/>
          </a:xfrm>
          <a:prstGeom prst="rect">
            <a:avLst/>
          </a:prstGeom>
          <a:solidFill>
            <a:schemeClr val="bg1">
              <a:lumMod val="50000"/>
            </a:schemeClr>
          </a:solidFill>
        </p:spPr>
        <p:txBody>
          <a:bodyPr wrap="square" rtlCol="0">
            <a:spAutoFit/>
          </a:bodyPr>
          <a:lstStyle/>
          <a:p>
            <a:endParaRPr lang="en-GB" sz="2000" dirty="0"/>
          </a:p>
          <a:p>
            <a:endParaRPr lang="en-GB" sz="2000" dirty="0"/>
          </a:p>
          <a:p>
            <a:endParaRPr lang="en-GB" sz="2000" dirty="0"/>
          </a:p>
        </p:txBody>
      </p:sp>
      <p:sp>
        <p:nvSpPr>
          <p:cNvPr id="69" name="TextBox 68">
            <a:extLst>
              <a:ext uri="{FF2B5EF4-FFF2-40B4-BE49-F238E27FC236}">
                <a16:creationId xmlns:a16="http://schemas.microsoft.com/office/drawing/2014/main" id="{DB738939-A56F-441A-9455-910C8D684B16}"/>
              </a:ext>
            </a:extLst>
          </p:cNvPr>
          <p:cNvSpPr txBox="1"/>
          <p:nvPr/>
        </p:nvSpPr>
        <p:spPr>
          <a:xfrm>
            <a:off x="340232" y="2902535"/>
            <a:ext cx="164461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at/ to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the front</a:t>
            </a:r>
            <a:endParaRPr kumimoji="0" lang="en-GB" sz="2400" b="1" u="none" strike="noStrike" kern="1200" cap="none" spc="0" normalizeH="0" baseline="0" noProof="0" dirty="0">
              <a:ln>
                <a:noFill/>
              </a:ln>
              <a:effectLst/>
              <a:uLnTx/>
              <a:uFillTx/>
              <a:latin typeface="Century Gothic" panose="020F0302020204030204"/>
            </a:endParaRPr>
          </a:p>
        </p:txBody>
      </p:sp>
      <p:sp>
        <p:nvSpPr>
          <p:cNvPr id="71" name="TextBox 70">
            <a:extLst>
              <a:ext uri="{FF2B5EF4-FFF2-40B4-BE49-F238E27FC236}">
                <a16:creationId xmlns:a16="http://schemas.microsoft.com/office/drawing/2014/main" id="{6828B2A2-323B-40D6-ACB6-2F9A1350E47C}"/>
              </a:ext>
            </a:extLst>
          </p:cNvPr>
          <p:cNvSpPr txBox="1"/>
          <p:nvPr/>
        </p:nvSpPr>
        <p:spPr>
          <a:xfrm>
            <a:off x="10231364" y="2892255"/>
            <a:ext cx="164461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at/ in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the back</a:t>
            </a:r>
            <a:endParaRPr kumimoji="0" lang="en-GB" sz="2400" b="1" u="none" strike="noStrike" kern="1200" cap="none" spc="0" normalizeH="0" baseline="0" noProof="0" dirty="0">
              <a:ln>
                <a:noFill/>
              </a:ln>
              <a:effectLst/>
              <a:uLnTx/>
              <a:uFillTx/>
              <a:latin typeface="Century Gothic" panose="020F0302020204030204"/>
            </a:endParaRPr>
          </a:p>
        </p:txBody>
      </p:sp>
      <p:pic>
        <p:nvPicPr>
          <p:cNvPr id="2060" name="Picture 12" descr="World, Map, Countries, Flags, Nations">
            <a:extLst>
              <a:ext uri="{FF2B5EF4-FFF2-40B4-BE49-F238E27FC236}">
                <a16:creationId xmlns:a16="http://schemas.microsoft.com/office/drawing/2014/main" id="{EE22D091-7C2C-4311-98DC-AD997B32974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23338" y="3054552"/>
            <a:ext cx="1357960" cy="678980"/>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1746CF33-639C-43C0-84BE-147DC37B6E2C}"/>
              </a:ext>
            </a:extLst>
          </p:cNvPr>
          <p:cNvSpPr txBox="1"/>
          <p:nvPr/>
        </p:nvSpPr>
        <p:spPr>
          <a:xfrm>
            <a:off x="6437546" y="3571691"/>
            <a:ext cx="12938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Century Gothic" panose="020F0302020204030204"/>
              </a:rPr>
              <a:t>s</a:t>
            </a:r>
            <a:r>
              <a:rPr lang="en-GB" sz="2400" b="1" dirty="0" err="1">
                <a:latin typeface="Century Gothic" panose="020F0302020204030204"/>
              </a:rPr>
              <a:t>tate</a:t>
            </a:r>
            <a:endParaRPr kumimoji="0" lang="en-GB" sz="2400" b="1" i="0" u="none" strike="noStrike" kern="1200" cap="none" spc="0" normalizeH="0" baseline="0" noProof="0" dirty="0">
              <a:ln>
                <a:noFill/>
              </a:ln>
              <a:effectLst/>
              <a:uLnTx/>
              <a:uFillTx/>
              <a:latin typeface="Century Gothic" panose="020F0302020204030204"/>
            </a:endParaRPr>
          </a:p>
        </p:txBody>
      </p:sp>
      <p:sp>
        <p:nvSpPr>
          <p:cNvPr id="4" name="TextBox 3">
            <a:extLst>
              <a:ext uri="{FF2B5EF4-FFF2-40B4-BE49-F238E27FC236}">
                <a16:creationId xmlns:a16="http://schemas.microsoft.com/office/drawing/2014/main" id="{66260744-F0CF-4760-87F0-68CB51D59E50}"/>
              </a:ext>
            </a:extLst>
          </p:cNvPr>
          <p:cNvSpPr txBox="1"/>
          <p:nvPr/>
        </p:nvSpPr>
        <p:spPr>
          <a:xfrm>
            <a:off x="2106839" y="2164046"/>
            <a:ext cx="2064906" cy="400110"/>
          </a:xfrm>
          <a:prstGeom prst="rect">
            <a:avLst/>
          </a:prstGeom>
          <a:noFill/>
        </p:spPr>
        <p:txBody>
          <a:bodyPr wrap="square" rtlCol="0">
            <a:spAutoFit/>
          </a:bodyPr>
          <a:lstStyle/>
          <a:p>
            <a:pPr algn="ctr"/>
            <a:r>
              <a:rPr lang="en-GB" sz="2000" dirty="0"/>
              <a:t>die </a:t>
            </a:r>
            <a:r>
              <a:rPr lang="en-GB" sz="2000" dirty="0" err="1"/>
              <a:t>Küste</a:t>
            </a:r>
            <a:endParaRPr lang="en-GB" sz="2000" dirty="0"/>
          </a:p>
        </p:txBody>
      </p:sp>
      <p:sp>
        <p:nvSpPr>
          <p:cNvPr id="73" name="TextBox 72">
            <a:extLst>
              <a:ext uri="{FF2B5EF4-FFF2-40B4-BE49-F238E27FC236}">
                <a16:creationId xmlns:a16="http://schemas.microsoft.com/office/drawing/2014/main" id="{CB5424AF-41C0-454C-B006-30909BE9CB32}"/>
              </a:ext>
            </a:extLst>
          </p:cNvPr>
          <p:cNvSpPr txBox="1"/>
          <p:nvPr/>
        </p:nvSpPr>
        <p:spPr>
          <a:xfrm>
            <a:off x="4050906" y="2195317"/>
            <a:ext cx="2064906" cy="400110"/>
          </a:xfrm>
          <a:prstGeom prst="rect">
            <a:avLst/>
          </a:prstGeom>
          <a:noFill/>
        </p:spPr>
        <p:txBody>
          <a:bodyPr wrap="square" rtlCol="0">
            <a:spAutoFit/>
          </a:bodyPr>
          <a:lstStyle/>
          <a:p>
            <a:pPr algn="ctr"/>
            <a:r>
              <a:rPr lang="en-GB" sz="2000" dirty="0"/>
              <a:t>schwarz</a:t>
            </a:r>
          </a:p>
        </p:txBody>
      </p:sp>
      <p:sp>
        <p:nvSpPr>
          <p:cNvPr id="74" name="TextBox 73">
            <a:extLst>
              <a:ext uri="{FF2B5EF4-FFF2-40B4-BE49-F238E27FC236}">
                <a16:creationId xmlns:a16="http://schemas.microsoft.com/office/drawing/2014/main" id="{C44D1637-E756-4E77-91F1-0CB226F234A8}"/>
              </a:ext>
            </a:extLst>
          </p:cNvPr>
          <p:cNvSpPr txBox="1"/>
          <p:nvPr/>
        </p:nvSpPr>
        <p:spPr>
          <a:xfrm>
            <a:off x="6055803" y="2145782"/>
            <a:ext cx="2064906" cy="400110"/>
          </a:xfrm>
          <a:prstGeom prst="rect">
            <a:avLst/>
          </a:prstGeom>
          <a:noFill/>
        </p:spPr>
        <p:txBody>
          <a:bodyPr wrap="square" rtlCol="0">
            <a:spAutoFit/>
          </a:bodyPr>
          <a:lstStyle/>
          <a:p>
            <a:pPr algn="ctr"/>
            <a:r>
              <a:rPr lang="en-GB" sz="2000" dirty="0"/>
              <a:t>das </a:t>
            </a:r>
            <a:r>
              <a:rPr lang="en-GB" sz="2000" dirty="0" err="1"/>
              <a:t>Fahrzeug</a:t>
            </a:r>
            <a:endParaRPr lang="en-GB" sz="2000" dirty="0"/>
          </a:p>
        </p:txBody>
      </p:sp>
      <p:sp>
        <p:nvSpPr>
          <p:cNvPr id="75" name="TextBox 74">
            <a:extLst>
              <a:ext uri="{FF2B5EF4-FFF2-40B4-BE49-F238E27FC236}">
                <a16:creationId xmlns:a16="http://schemas.microsoft.com/office/drawing/2014/main" id="{0B478605-4B0A-46BD-9762-E9BE28FC2719}"/>
              </a:ext>
            </a:extLst>
          </p:cNvPr>
          <p:cNvSpPr txBox="1"/>
          <p:nvPr/>
        </p:nvSpPr>
        <p:spPr>
          <a:xfrm>
            <a:off x="8041291" y="2194930"/>
            <a:ext cx="2064906" cy="400110"/>
          </a:xfrm>
          <a:prstGeom prst="rect">
            <a:avLst/>
          </a:prstGeom>
          <a:noFill/>
        </p:spPr>
        <p:txBody>
          <a:bodyPr wrap="square" rtlCol="0">
            <a:spAutoFit/>
          </a:bodyPr>
          <a:lstStyle/>
          <a:p>
            <a:pPr algn="ctr"/>
            <a:r>
              <a:rPr lang="en-GB" sz="2000" dirty="0" err="1"/>
              <a:t>böse</a:t>
            </a:r>
            <a:endParaRPr lang="en-GB" sz="2000" dirty="0"/>
          </a:p>
        </p:txBody>
      </p:sp>
      <p:sp>
        <p:nvSpPr>
          <p:cNvPr id="76" name="TextBox 75">
            <a:extLst>
              <a:ext uri="{FF2B5EF4-FFF2-40B4-BE49-F238E27FC236}">
                <a16:creationId xmlns:a16="http://schemas.microsoft.com/office/drawing/2014/main" id="{7FFD3966-CCF7-461C-BDA2-30E465C86E97}"/>
              </a:ext>
            </a:extLst>
          </p:cNvPr>
          <p:cNvSpPr txBox="1"/>
          <p:nvPr/>
        </p:nvSpPr>
        <p:spPr>
          <a:xfrm>
            <a:off x="442007" y="3959191"/>
            <a:ext cx="1328808" cy="400110"/>
          </a:xfrm>
          <a:prstGeom prst="rect">
            <a:avLst/>
          </a:prstGeom>
          <a:noFill/>
        </p:spPr>
        <p:txBody>
          <a:bodyPr wrap="square" rtlCol="0">
            <a:spAutoFit/>
          </a:bodyPr>
          <a:lstStyle/>
          <a:p>
            <a:pPr algn="ctr"/>
            <a:r>
              <a:rPr lang="en-GB" sz="2000" dirty="0" err="1"/>
              <a:t>vorne</a:t>
            </a:r>
            <a:endParaRPr lang="en-GB" sz="2000" dirty="0"/>
          </a:p>
        </p:txBody>
      </p:sp>
      <p:sp>
        <p:nvSpPr>
          <p:cNvPr id="77" name="TextBox 76">
            <a:extLst>
              <a:ext uri="{FF2B5EF4-FFF2-40B4-BE49-F238E27FC236}">
                <a16:creationId xmlns:a16="http://schemas.microsoft.com/office/drawing/2014/main" id="{012AF7DD-ACA8-4CDF-8CD8-1BA41B086AE7}"/>
              </a:ext>
            </a:extLst>
          </p:cNvPr>
          <p:cNvSpPr txBox="1"/>
          <p:nvPr/>
        </p:nvSpPr>
        <p:spPr>
          <a:xfrm>
            <a:off x="2145202" y="3983760"/>
            <a:ext cx="2064906" cy="400110"/>
          </a:xfrm>
          <a:prstGeom prst="rect">
            <a:avLst/>
          </a:prstGeom>
          <a:noFill/>
        </p:spPr>
        <p:txBody>
          <a:bodyPr wrap="square" rtlCol="0">
            <a:spAutoFit/>
          </a:bodyPr>
          <a:lstStyle/>
          <a:p>
            <a:pPr algn="ctr"/>
            <a:r>
              <a:rPr lang="en-GB" sz="2000" dirty="0" err="1"/>
              <a:t>offiziell</a:t>
            </a:r>
            <a:endParaRPr lang="en-GB" sz="2000" dirty="0"/>
          </a:p>
        </p:txBody>
      </p:sp>
      <p:sp>
        <p:nvSpPr>
          <p:cNvPr id="78" name="TextBox 77">
            <a:extLst>
              <a:ext uri="{FF2B5EF4-FFF2-40B4-BE49-F238E27FC236}">
                <a16:creationId xmlns:a16="http://schemas.microsoft.com/office/drawing/2014/main" id="{42A09AC7-E95E-4449-8BFE-D4ADBADDB500}"/>
              </a:ext>
            </a:extLst>
          </p:cNvPr>
          <p:cNvSpPr txBox="1"/>
          <p:nvPr/>
        </p:nvSpPr>
        <p:spPr>
          <a:xfrm>
            <a:off x="4091585" y="3989447"/>
            <a:ext cx="2064906" cy="400110"/>
          </a:xfrm>
          <a:prstGeom prst="rect">
            <a:avLst/>
          </a:prstGeom>
          <a:noFill/>
        </p:spPr>
        <p:txBody>
          <a:bodyPr wrap="square" rtlCol="0">
            <a:spAutoFit/>
          </a:bodyPr>
          <a:lstStyle/>
          <a:p>
            <a:pPr algn="ctr"/>
            <a:r>
              <a:rPr lang="en-GB" sz="2000" dirty="0" err="1"/>
              <a:t>bezahlen</a:t>
            </a:r>
            <a:endParaRPr lang="en-GB" sz="2000" dirty="0"/>
          </a:p>
        </p:txBody>
      </p:sp>
      <p:sp>
        <p:nvSpPr>
          <p:cNvPr id="80" name="TextBox 79">
            <a:extLst>
              <a:ext uri="{FF2B5EF4-FFF2-40B4-BE49-F238E27FC236}">
                <a16:creationId xmlns:a16="http://schemas.microsoft.com/office/drawing/2014/main" id="{92F283B4-26F3-4501-BE88-A0549C9721DA}"/>
              </a:ext>
            </a:extLst>
          </p:cNvPr>
          <p:cNvSpPr txBox="1"/>
          <p:nvPr/>
        </p:nvSpPr>
        <p:spPr>
          <a:xfrm>
            <a:off x="6107959" y="3989447"/>
            <a:ext cx="2064906" cy="400110"/>
          </a:xfrm>
          <a:prstGeom prst="rect">
            <a:avLst/>
          </a:prstGeom>
          <a:noFill/>
        </p:spPr>
        <p:txBody>
          <a:bodyPr wrap="square" rtlCol="0">
            <a:spAutoFit/>
          </a:bodyPr>
          <a:lstStyle/>
          <a:p>
            <a:pPr algn="ctr"/>
            <a:r>
              <a:rPr lang="en-GB" sz="2000" dirty="0"/>
              <a:t>der </a:t>
            </a:r>
            <a:r>
              <a:rPr lang="en-GB" sz="2000" dirty="0" err="1"/>
              <a:t>Staat</a:t>
            </a:r>
            <a:endParaRPr lang="en-GB" sz="2000" dirty="0"/>
          </a:p>
        </p:txBody>
      </p:sp>
      <p:sp>
        <p:nvSpPr>
          <p:cNvPr id="81" name="TextBox 80">
            <a:extLst>
              <a:ext uri="{FF2B5EF4-FFF2-40B4-BE49-F238E27FC236}">
                <a16:creationId xmlns:a16="http://schemas.microsoft.com/office/drawing/2014/main" id="{3683162D-D09C-4226-A628-585F5D527F19}"/>
              </a:ext>
            </a:extLst>
          </p:cNvPr>
          <p:cNvSpPr txBox="1"/>
          <p:nvPr/>
        </p:nvSpPr>
        <p:spPr>
          <a:xfrm>
            <a:off x="8074692" y="3989447"/>
            <a:ext cx="2064906" cy="400110"/>
          </a:xfrm>
          <a:prstGeom prst="rect">
            <a:avLst/>
          </a:prstGeom>
          <a:noFill/>
        </p:spPr>
        <p:txBody>
          <a:bodyPr wrap="square" rtlCol="0">
            <a:spAutoFit/>
          </a:bodyPr>
          <a:lstStyle/>
          <a:p>
            <a:pPr algn="ctr"/>
            <a:r>
              <a:rPr lang="en-GB" sz="2000" dirty="0"/>
              <a:t>der Himmel</a:t>
            </a:r>
          </a:p>
        </p:txBody>
      </p:sp>
      <p:sp>
        <p:nvSpPr>
          <p:cNvPr id="82" name="TextBox 81">
            <a:extLst>
              <a:ext uri="{FF2B5EF4-FFF2-40B4-BE49-F238E27FC236}">
                <a16:creationId xmlns:a16="http://schemas.microsoft.com/office/drawing/2014/main" id="{E2FD02EF-EBE6-4336-A281-6CCBEB7352F6}"/>
              </a:ext>
            </a:extLst>
          </p:cNvPr>
          <p:cNvSpPr txBox="1"/>
          <p:nvPr/>
        </p:nvSpPr>
        <p:spPr>
          <a:xfrm>
            <a:off x="10054215" y="3994423"/>
            <a:ext cx="2064906" cy="400110"/>
          </a:xfrm>
          <a:prstGeom prst="rect">
            <a:avLst/>
          </a:prstGeom>
          <a:noFill/>
        </p:spPr>
        <p:txBody>
          <a:bodyPr wrap="square" rtlCol="0">
            <a:spAutoFit/>
          </a:bodyPr>
          <a:lstStyle/>
          <a:p>
            <a:pPr algn="ctr"/>
            <a:r>
              <a:rPr lang="en-GB" sz="2000" dirty="0" err="1"/>
              <a:t>hinten</a:t>
            </a:r>
            <a:endParaRPr lang="en-GB" sz="2000" dirty="0"/>
          </a:p>
        </p:txBody>
      </p:sp>
      <p:sp>
        <p:nvSpPr>
          <p:cNvPr id="83" name="TextBox 82">
            <a:extLst>
              <a:ext uri="{FF2B5EF4-FFF2-40B4-BE49-F238E27FC236}">
                <a16:creationId xmlns:a16="http://schemas.microsoft.com/office/drawing/2014/main" id="{9B28B5DF-98AB-4FCC-933D-63CD5AFAF359}"/>
              </a:ext>
            </a:extLst>
          </p:cNvPr>
          <p:cNvSpPr txBox="1"/>
          <p:nvPr/>
        </p:nvSpPr>
        <p:spPr>
          <a:xfrm>
            <a:off x="2132582" y="5922916"/>
            <a:ext cx="2064906" cy="400110"/>
          </a:xfrm>
          <a:prstGeom prst="rect">
            <a:avLst/>
          </a:prstGeom>
          <a:noFill/>
        </p:spPr>
        <p:txBody>
          <a:bodyPr wrap="square" rtlCol="0">
            <a:spAutoFit/>
          </a:bodyPr>
          <a:lstStyle/>
          <a:p>
            <a:pPr algn="ctr"/>
            <a:r>
              <a:rPr lang="en-GB" sz="2000" dirty="0"/>
              <a:t>die </a:t>
            </a:r>
            <a:r>
              <a:rPr lang="en-GB" sz="2000" dirty="0" err="1"/>
              <a:t>Sonne</a:t>
            </a:r>
            <a:endParaRPr lang="en-GB" sz="2000" dirty="0"/>
          </a:p>
        </p:txBody>
      </p:sp>
      <p:sp>
        <p:nvSpPr>
          <p:cNvPr id="85" name="TextBox 84">
            <a:extLst>
              <a:ext uri="{FF2B5EF4-FFF2-40B4-BE49-F238E27FC236}">
                <a16:creationId xmlns:a16="http://schemas.microsoft.com/office/drawing/2014/main" id="{BBD230FC-6727-452E-A602-DA8CD11B7AA6}"/>
              </a:ext>
            </a:extLst>
          </p:cNvPr>
          <p:cNvSpPr txBox="1"/>
          <p:nvPr/>
        </p:nvSpPr>
        <p:spPr>
          <a:xfrm>
            <a:off x="4101120" y="5904652"/>
            <a:ext cx="2064906" cy="400110"/>
          </a:xfrm>
          <a:prstGeom prst="rect">
            <a:avLst/>
          </a:prstGeom>
          <a:noFill/>
        </p:spPr>
        <p:txBody>
          <a:bodyPr wrap="square" rtlCol="0">
            <a:spAutoFit/>
          </a:bodyPr>
          <a:lstStyle/>
          <a:p>
            <a:pPr algn="ctr"/>
            <a:r>
              <a:rPr lang="en-GB" sz="2000" dirty="0"/>
              <a:t>bunt</a:t>
            </a:r>
          </a:p>
        </p:txBody>
      </p:sp>
      <p:sp>
        <p:nvSpPr>
          <p:cNvPr id="86" name="TextBox 85">
            <a:extLst>
              <a:ext uri="{FF2B5EF4-FFF2-40B4-BE49-F238E27FC236}">
                <a16:creationId xmlns:a16="http://schemas.microsoft.com/office/drawing/2014/main" id="{95230FB1-9C36-47E2-B912-AD112E1D6161}"/>
              </a:ext>
            </a:extLst>
          </p:cNvPr>
          <p:cNvSpPr txBox="1"/>
          <p:nvPr/>
        </p:nvSpPr>
        <p:spPr>
          <a:xfrm>
            <a:off x="6055803" y="5922916"/>
            <a:ext cx="2064906" cy="400110"/>
          </a:xfrm>
          <a:prstGeom prst="rect">
            <a:avLst/>
          </a:prstGeom>
          <a:noFill/>
        </p:spPr>
        <p:txBody>
          <a:bodyPr wrap="square" rtlCol="0">
            <a:spAutoFit/>
          </a:bodyPr>
          <a:lstStyle/>
          <a:p>
            <a:pPr algn="ctr"/>
            <a:r>
              <a:rPr lang="en-GB" sz="2000" dirty="0"/>
              <a:t>die </a:t>
            </a:r>
            <a:r>
              <a:rPr lang="en-GB" sz="2000" dirty="0" err="1"/>
              <a:t>Figur</a:t>
            </a:r>
            <a:endParaRPr lang="en-GB" sz="2000" dirty="0"/>
          </a:p>
        </p:txBody>
      </p:sp>
      <p:sp>
        <p:nvSpPr>
          <p:cNvPr id="87" name="TextBox 86">
            <a:extLst>
              <a:ext uri="{FF2B5EF4-FFF2-40B4-BE49-F238E27FC236}">
                <a16:creationId xmlns:a16="http://schemas.microsoft.com/office/drawing/2014/main" id="{A96AF4B7-2959-4E9D-B01B-02D82D18F9B0}"/>
              </a:ext>
            </a:extLst>
          </p:cNvPr>
          <p:cNvSpPr txBox="1"/>
          <p:nvPr/>
        </p:nvSpPr>
        <p:spPr>
          <a:xfrm>
            <a:off x="8114714" y="5941180"/>
            <a:ext cx="2064906" cy="400110"/>
          </a:xfrm>
          <a:prstGeom prst="rect">
            <a:avLst/>
          </a:prstGeom>
          <a:noFill/>
        </p:spPr>
        <p:txBody>
          <a:bodyPr wrap="square" rtlCol="0">
            <a:spAutoFit/>
          </a:bodyPr>
          <a:lstStyle/>
          <a:p>
            <a:pPr algn="ctr"/>
            <a:r>
              <a:rPr lang="en-GB" sz="2000" dirty="0" err="1"/>
              <a:t>hoch</a:t>
            </a:r>
            <a:endParaRPr lang="en-GB" sz="2000" dirty="0"/>
          </a:p>
        </p:txBody>
      </p:sp>
      <p:pic>
        <p:nvPicPr>
          <p:cNvPr id="6" name="Graphic 5" descr="Bus">
            <a:extLst>
              <a:ext uri="{FF2B5EF4-FFF2-40B4-BE49-F238E27FC236}">
                <a16:creationId xmlns:a16="http://schemas.microsoft.com/office/drawing/2014/main" id="{409D514E-4FA4-40C9-A2C1-1A221995013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53302" y="1549103"/>
            <a:ext cx="808245" cy="808245"/>
          </a:xfrm>
          <a:prstGeom prst="rect">
            <a:avLst/>
          </a:prstGeom>
        </p:spPr>
      </p:pic>
      <p:pic>
        <p:nvPicPr>
          <p:cNvPr id="8" name="Graphic 7" descr="Car">
            <a:extLst>
              <a:ext uri="{FF2B5EF4-FFF2-40B4-BE49-F238E27FC236}">
                <a16:creationId xmlns:a16="http://schemas.microsoft.com/office/drawing/2014/main" id="{C1262217-931D-415B-92C8-6B03423910E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20465" y="966037"/>
            <a:ext cx="851973" cy="851973"/>
          </a:xfrm>
          <a:prstGeom prst="rect">
            <a:avLst/>
          </a:prstGeom>
        </p:spPr>
      </p:pic>
      <p:pic>
        <p:nvPicPr>
          <p:cNvPr id="10" name="Graphic 9" descr="Motorcycle">
            <a:extLst>
              <a:ext uri="{FF2B5EF4-FFF2-40B4-BE49-F238E27FC236}">
                <a16:creationId xmlns:a16="http://schemas.microsoft.com/office/drawing/2014/main" id="{2BCE537A-345F-4E06-AC3D-96DE86FF75D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223160" y="1596955"/>
            <a:ext cx="727847" cy="727847"/>
          </a:xfrm>
          <a:prstGeom prst="rect">
            <a:avLst/>
          </a:prstGeom>
        </p:spPr>
      </p:pic>
      <p:pic>
        <p:nvPicPr>
          <p:cNvPr id="12" name="Graphic 11" descr="Airplane">
            <a:extLst>
              <a:ext uri="{FF2B5EF4-FFF2-40B4-BE49-F238E27FC236}">
                <a16:creationId xmlns:a16="http://schemas.microsoft.com/office/drawing/2014/main" id="{1BEEB161-5FE2-4B48-9035-8359FCE8019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186127" y="1001597"/>
            <a:ext cx="775747" cy="775747"/>
          </a:xfrm>
          <a:prstGeom prst="rect">
            <a:avLst/>
          </a:prstGeom>
        </p:spPr>
      </p:pic>
    </p:spTree>
    <p:extLst>
      <p:ext uri="{BB962C8B-B14F-4D97-AF65-F5344CB8AC3E}">
        <p14:creationId xmlns:p14="http://schemas.microsoft.com/office/powerpoint/2010/main" val="2116686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1.1 – Week 4 - Lesson 8</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24/09/23</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797175"/>
            <a:ext cx="6742656" cy="1836494"/>
          </a:xfrm>
        </p:spPr>
        <p:txBody>
          <a:bodyPr>
            <a:normAutofit/>
          </a:bodyPr>
          <a:lstStyle/>
          <a:p>
            <a:pPr algn="l"/>
            <a:r>
              <a:rPr lang="en-GB" sz="2400" dirty="0">
                <a:solidFill>
                  <a:schemeClr val="tx1"/>
                </a:solidFill>
              </a:rPr>
              <a:t>Adjective endings with indefinite articles [revisited]</a:t>
            </a:r>
          </a:p>
          <a:p>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Several SSC [revisited]</a:t>
            </a:r>
          </a:p>
          <a:p>
            <a:pPr algn="l"/>
            <a:endParaRPr lang="en-GB" sz="2400" dirty="0">
              <a:solidFill>
                <a:schemeClr val="tx1"/>
              </a:solidFill>
            </a:endParaRPr>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7" y="1952625"/>
            <a:ext cx="7599337" cy="844550"/>
          </a:xfrm>
        </p:spPr>
        <p:txBody>
          <a:bodyPr>
            <a:normAutofit fontScale="47500" lnSpcReduction="20000"/>
          </a:bodyPr>
          <a:lstStyle/>
          <a:p>
            <a:r>
              <a:rPr lang="en-GB" sz="6700" dirty="0"/>
              <a:t>Was </a:t>
            </a:r>
            <a:r>
              <a:rPr lang="en-GB" sz="6700" dirty="0" err="1"/>
              <a:t>siehst</a:t>
            </a:r>
            <a:r>
              <a:rPr lang="en-GB" sz="6700" dirty="0"/>
              <a:t> du?</a:t>
            </a:r>
          </a:p>
          <a:p>
            <a:r>
              <a:rPr lang="en-GB" sz="4500" b="0" dirty="0"/>
              <a:t>Saying what you see</a:t>
            </a:r>
            <a:endParaRPr lang="en-GB" dirty="0"/>
          </a:p>
        </p:txBody>
      </p:sp>
      <p:pic>
        <p:nvPicPr>
          <p:cNvPr id="13" name="Picture 12">
            <a:extLst>
              <a:ext uri="{FF2B5EF4-FFF2-40B4-BE49-F238E27FC236}">
                <a16:creationId xmlns:a16="http://schemas.microsoft.com/office/drawing/2014/main" id="{5CF3DF19-1CEC-4151-9F86-93953005EBF7}"/>
              </a:ext>
            </a:extLst>
          </p:cNvPr>
          <p:cNvPicPr>
            <a:picLocks noChangeAspect="1"/>
          </p:cNvPicPr>
          <p:nvPr/>
        </p:nvPicPr>
        <p:blipFill>
          <a:blip r:embed="rId3"/>
          <a:stretch>
            <a:fillRect/>
          </a:stretch>
        </p:blipFill>
        <p:spPr>
          <a:xfrm>
            <a:off x="7726682" y="1952625"/>
            <a:ext cx="4532467" cy="3866312"/>
          </a:xfrm>
          <a:prstGeom prst="rect">
            <a:avLst/>
          </a:prstGeom>
        </p:spPr>
      </p:pic>
      <p:sp>
        <p:nvSpPr>
          <p:cNvPr id="14" name="Speech Bubble: Rectangle with Corners Rounded 13">
            <a:extLst>
              <a:ext uri="{FF2B5EF4-FFF2-40B4-BE49-F238E27FC236}">
                <a16:creationId xmlns:a16="http://schemas.microsoft.com/office/drawing/2014/main" id="{2FC30A64-AD3E-4540-96CE-0AAD2E750F17}"/>
              </a:ext>
            </a:extLst>
          </p:cNvPr>
          <p:cNvSpPr/>
          <p:nvPr/>
        </p:nvSpPr>
        <p:spPr>
          <a:xfrm>
            <a:off x="6366164" y="4820363"/>
            <a:ext cx="2138634" cy="1330393"/>
          </a:xfrm>
          <a:prstGeom prst="wedgeRoundRectCallout">
            <a:avLst>
              <a:gd name="adj1" fmla="val 75606"/>
              <a:gd name="adj2" fmla="val 40187"/>
              <a:gd name="adj3" fmla="val 16667"/>
            </a:avLst>
          </a:prstGeom>
          <a:solidFill>
            <a:schemeClr val="accent4">
              <a:lumMod val="75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Das </a:t>
            </a:r>
            <a:r>
              <a:rPr lang="en-GB" sz="2400" dirty="0" err="1"/>
              <a:t>ist</a:t>
            </a:r>
            <a:r>
              <a:rPr lang="en-GB" sz="2400" dirty="0"/>
              <a:t> </a:t>
            </a:r>
            <a:r>
              <a:rPr lang="en-GB" sz="2400" dirty="0" err="1"/>
              <a:t>ein</a:t>
            </a:r>
            <a:r>
              <a:rPr lang="en-GB" sz="2400" dirty="0"/>
              <a:t> Bild </a:t>
            </a:r>
            <a:r>
              <a:rPr lang="en-GB" sz="2400" dirty="0" err="1"/>
              <a:t>mit</a:t>
            </a:r>
            <a:r>
              <a:rPr lang="en-GB" sz="2400" dirty="0"/>
              <a:t> </a:t>
            </a:r>
            <a:r>
              <a:rPr lang="en-GB" sz="2400" dirty="0" err="1"/>
              <a:t>einer</a:t>
            </a:r>
            <a:r>
              <a:rPr lang="en-GB" sz="2400" dirty="0"/>
              <a:t>…</a:t>
            </a:r>
          </a:p>
        </p:txBody>
      </p:sp>
    </p:spTree>
    <p:extLst>
      <p:ext uri="{BB962C8B-B14F-4D97-AF65-F5344CB8AC3E}">
        <p14:creationId xmlns:p14="http://schemas.microsoft.com/office/powerpoint/2010/main" val="3200793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662545" cy="647577"/>
          </a:xfrm>
        </p:spPr>
        <p:txBody>
          <a:bodyPr>
            <a:normAutofit/>
          </a:bodyPr>
          <a:lstStyle/>
          <a:p>
            <a:r>
              <a:rPr lang="en-GB" sz="2800" b="1" dirty="0" err="1">
                <a:solidFill>
                  <a:schemeClr val="bg1"/>
                </a:solidFill>
              </a:rPr>
              <a:t>Auftakt</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9114" y="247046"/>
            <a:ext cx="2409778"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662545" y="155153"/>
            <a:ext cx="7777452" cy="830997"/>
          </a:xfrm>
          <a:prstGeom prst="rect">
            <a:avLst/>
          </a:prstGeom>
          <a:noFill/>
        </p:spPr>
        <p:txBody>
          <a:bodyPr wrap="square" rtlCol="0">
            <a:spAutoFit/>
          </a:bodyPr>
          <a:lstStyle/>
          <a:p>
            <a:r>
              <a:rPr lang="en-US" sz="2400" dirty="0"/>
              <a:t>Was bin ich? Person A </a:t>
            </a:r>
            <a:r>
              <a:rPr lang="en-US" sz="2400" dirty="0" err="1"/>
              <a:t>liest</a:t>
            </a:r>
            <a:r>
              <a:rPr lang="en-US" sz="2400" dirty="0"/>
              <a:t> </a:t>
            </a:r>
            <a:r>
              <a:rPr lang="en-US" sz="2400" dirty="0" err="1"/>
              <a:t>vor</a:t>
            </a:r>
            <a:r>
              <a:rPr lang="en-US" sz="2400" dirty="0"/>
              <a:t>, Person B </a:t>
            </a:r>
            <a:r>
              <a:rPr lang="en-US" sz="2400" dirty="0" err="1"/>
              <a:t>antwortet</a:t>
            </a:r>
            <a:r>
              <a:rPr lang="en-US" sz="2400" dirty="0"/>
              <a:t>.</a:t>
            </a:r>
          </a:p>
          <a:p>
            <a:r>
              <a:rPr lang="en-US" sz="2400" dirty="0"/>
              <a:t>Dann </a:t>
            </a:r>
            <a:r>
              <a:rPr lang="en-US" sz="2400" dirty="0" err="1"/>
              <a:t>tauscht</a:t>
            </a:r>
            <a:r>
              <a:rPr lang="en-US" sz="2400" dirty="0"/>
              <a:t> </a:t>
            </a:r>
            <a:r>
              <a:rPr lang="en-US" sz="2400" dirty="0" err="1"/>
              <a:t>ihr</a:t>
            </a:r>
            <a:r>
              <a:rPr lang="en-US" sz="2400" dirty="0"/>
              <a:t> die </a:t>
            </a:r>
            <a:r>
              <a:rPr lang="en-US" sz="2400" dirty="0" err="1"/>
              <a:t>Rollen</a:t>
            </a:r>
            <a:r>
              <a:rPr lang="en-US" sz="2400" dirty="0"/>
              <a:t>.</a:t>
            </a:r>
          </a:p>
        </p:txBody>
      </p:sp>
      <p:graphicFrame>
        <p:nvGraphicFramePr>
          <p:cNvPr id="2" name="Table 5">
            <a:extLst>
              <a:ext uri="{FF2B5EF4-FFF2-40B4-BE49-F238E27FC236}">
                <a16:creationId xmlns:a16="http://schemas.microsoft.com/office/drawing/2014/main" id="{2619C4C7-D6F2-4C52-8E91-967AB10D157A}"/>
              </a:ext>
            </a:extLst>
          </p:cNvPr>
          <p:cNvGraphicFramePr>
            <a:graphicFrameLocks noGrp="1"/>
          </p:cNvGraphicFramePr>
          <p:nvPr>
            <p:extLst>
              <p:ext uri="{D42A27DB-BD31-4B8C-83A1-F6EECF244321}">
                <p14:modId xmlns:p14="http://schemas.microsoft.com/office/powerpoint/2010/main" val="687732184"/>
              </p:ext>
            </p:extLst>
          </p:nvPr>
        </p:nvGraphicFramePr>
        <p:xfrm>
          <a:off x="370247" y="1260393"/>
          <a:ext cx="11459080" cy="4983358"/>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5729540">
                  <a:extLst>
                    <a:ext uri="{9D8B030D-6E8A-4147-A177-3AD203B41FA5}">
                      <a16:colId xmlns:a16="http://schemas.microsoft.com/office/drawing/2014/main" val="734390213"/>
                    </a:ext>
                  </a:extLst>
                </a:gridCol>
                <a:gridCol w="5729540">
                  <a:extLst>
                    <a:ext uri="{9D8B030D-6E8A-4147-A177-3AD203B41FA5}">
                      <a16:colId xmlns:a16="http://schemas.microsoft.com/office/drawing/2014/main" val="745758535"/>
                    </a:ext>
                  </a:extLst>
                </a:gridCol>
              </a:tblGrid>
              <a:tr h="2491679">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545743125"/>
                  </a:ext>
                </a:extLst>
              </a:tr>
              <a:tr h="2491679">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EFFFEF"/>
                    </a:solidFill>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FEF8F8"/>
                    </a:solidFill>
                  </a:tcPr>
                </a:tc>
                <a:extLst>
                  <a:ext uri="{0D108BD9-81ED-4DB2-BD59-A6C34878D82A}">
                    <a16:rowId xmlns:a16="http://schemas.microsoft.com/office/drawing/2014/main" val="3766294848"/>
                  </a:ext>
                </a:extLst>
              </a:tr>
            </a:tbl>
          </a:graphicData>
        </a:graphic>
      </p:graphicFrame>
      <p:sp>
        <p:nvSpPr>
          <p:cNvPr id="8" name="TextBox 7">
            <a:extLst>
              <a:ext uri="{FF2B5EF4-FFF2-40B4-BE49-F238E27FC236}">
                <a16:creationId xmlns:a16="http://schemas.microsoft.com/office/drawing/2014/main" id="{D010A909-5DE1-4104-BECA-9AE842AF0827}"/>
              </a:ext>
            </a:extLst>
          </p:cNvPr>
          <p:cNvSpPr txBox="1"/>
          <p:nvPr/>
        </p:nvSpPr>
        <p:spPr>
          <a:xfrm>
            <a:off x="370248" y="1247801"/>
            <a:ext cx="5725751" cy="461665"/>
          </a:xfrm>
          <a:prstGeom prst="rect">
            <a:avLst/>
          </a:prstGeom>
          <a:noFill/>
        </p:spPr>
        <p:txBody>
          <a:bodyPr wrap="square" rtlCol="0">
            <a:spAutoFit/>
          </a:bodyPr>
          <a:lstStyle/>
          <a:p>
            <a:pPr algn="ctr"/>
            <a:r>
              <a:rPr lang="en-US" sz="2400" b="1" u="sng" dirty="0"/>
              <a:t>Person A:</a:t>
            </a:r>
          </a:p>
        </p:txBody>
      </p:sp>
      <p:sp>
        <p:nvSpPr>
          <p:cNvPr id="9" name="TextBox 8">
            <a:extLst>
              <a:ext uri="{FF2B5EF4-FFF2-40B4-BE49-F238E27FC236}">
                <a16:creationId xmlns:a16="http://schemas.microsoft.com/office/drawing/2014/main" id="{36255CF8-5F66-4F6B-B3B6-AD6088BC2A02}"/>
              </a:ext>
            </a:extLst>
          </p:cNvPr>
          <p:cNvSpPr txBox="1"/>
          <p:nvPr/>
        </p:nvSpPr>
        <p:spPr>
          <a:xfrm>
            <a:off x="6452886" y="1268945"/>
            <a:ext cx="5376441" cy="461665"/>
          </a:xfrm>
          <a:prstGeom prst="rect">
            <a:avLst/>
          </a:prstGeom>
          <a:solidFill>
            <a:srgbClr val="EBEFF7"/>
          </a:solidFill>
        </p:spPr>
        <p:txBody>
          <a:bodyPr wrap="square" rtlCol="0">
            <a:spAutoFit/>
          </a:bodyPr>
          <a:lstStyle/>
          <a:p>
            <a:pPr algn="ctr"/>
            <a:r>
              <a:rPr lang="en-US" sz="2400" b="1" u="sng" dirty="0"/>
              <a:t>Person B:</a:t>
            </a:r>
          </a:p>
        </p:txBody>
      </p:sp>
      <p:sp>
        <p:nvSpPr>
          <p:cNvPr id="11" name="TextBox 10">
            <a:extLst>
              <a:ext uri="{FF2B5EF4-FFF2-40B4-BE49-F238E27FC236}">
                <a16:creationId xmlns:a16="http://schemas.microsoft.com/office/drawing/2014/main" id="{00345AA5-5178-46AA-9E56-B1BFD70835BA}"/>
              </a:ext>
            </a:extLst>
          </p:cNvPr>
          <p:cNvSpPr txBox="1"/>
          <p:nvPr/>
        </p:nvSpPr>
        <p:spPr>
          <a:xfrm>
            <a:off x="349314" y="3777625"/>
            <a:ext cx="5746685" cy="461665"/>
          </a:xfrm>
          <a:prstGeom prst="rect">
            <a:avLst/>
          </a:prstGeom>
          <a:noFill/>
        </p:spPr>
        <p:txBody>
          <a:bodyPr wrap="square" rtlCol="0">
            <a:spAutoFit/>
          </a:bodyPr>
          <a:lstStyle/>
          <a:p>
            <a:pPr algn="ctr"/>
            <a:r>
              <a:rPr lang="en-US" sz="2400" b="1" u="sng" dirty="0"/>
              <a:t>Person A:</a:t>
            </a:r>
          </a:p>
        </p:txBody>
      </p:sp>
      <p:sp>
        <p:nvSpPr>
          <p:cNvPr id="12" name="TextBox 11">
            <a:extLst>
              <a:ext uri="{FF2B5EF4-FFF2-40B4-BE49-F238E27FC236}">
                <a16:creationId xmlns:a16="http://schemas.microsoft.com/office/drawing/2014/main" id="{BBBB5C36-6FE2-49D2-88C0-5474C8FAF8D3}"/>
              </a:ext>
            </a:extLst>
          </p:cNvPr>
          <p:cNvSpPr txBox="1"/>
          <p:nvPr/>
        </p:nvSpPr>
        <p:spPr>
          <a:xfrm>
            <a:off x="6445312" y="3757304"/>
            <a:ext cx="5376441" cy="461665"/>
          </a:xfrm>
          <a:prstGeom prst="rect">
            <a:avLst/>
          </a:prstGeom>
          <a:noFill/>
        </p:spPr>
        <p:txBody>
          <a:bodyPr wrap="square" rtlCol="0">
            <a:spAutoFit/>
          </a:bodyPr>
          <a:lstStyle/>
          <a:p>
            <a:pPr algn="ctr"/>
            <a:r>
              <a:rPr lang="en-US" sz="2400" b="1" u="sng" dirty="0"/>
              <a:t>Person B:</a:t>
            </a:r>
          </a:p>
        </p:txBody>
      </p:sp>
      <p:sp>
        <p:nvSpPr>
          <p:cNvPr id="94" name="TextBox 93">
            <a:extLst>
              <a:ext uri="{FF2B5EF4-FFF2-40B4-BE49-F238E27FC236}">
                <a16:creationId xmlns:a16="http://schemas.microsoft.com/office/drawing/2014/main" id="{988CDCAC-7200-4E13-8D4C-140FC04A2CDD}"/>
              </a:ext>
            </a:extLst>
          </p:cNvPr>
          <p:cNvSpPr txBox="1"/>
          <p:nvPr/>
        </p:nvSpPr>
        <p:spPr>
          <a:xfrm>
            <a:off x="460114" y="4107936"/>
            <a:ext cx="5515296" cy="1446550"/>
          </a:xfrm>
          <a:prstGeom prst="rect">
            <a:avLst/>
          </a:prstGeom>
          <a:noFill/>
        </p:spPr>
        <p:txBody>
          <a:bodyPr wrap="square" rtlCol="0">
            <a:spAutoFit/>
          </a:bodyPr>
          <a:lstStyle/>
          <a:p>
            <a:pPr marL="457200" indent="-457200">
              <a:buAutoNum type="arabicPeriod"/>
            </a:pPr>
            <a:r>
              <a:rPr lang="en-GB" sz="2200" dirty="0"/>
              <a:t>Man </a:t>
            </a:r>
            <a:r>
              <a:rPr lang="en-GB" sz="2200" dirty="0" err="1"/>
              <a:t>bezahlt</a:t>
            </a:r>
            <a:r>
              <a:rPr lang="en-GB" sz="2200" dirty="0"/>
              <a:t> </a:t>
            </a:r>
            <a:r>
              <a:rPr lang="en-GB" sz="2200" dirty="0" err="1"/>
              <a:t>mich.</a:t>
            </a:r>
            <a:endParaRPr lang="en-GB" sz="2200" dirty="0"/>
          </a:p>
          <a:p>
            <a:pPr marL="457200" indent="-457200">
              <a:buAutoNum type="arabicPeriod"/>
            </a:pPr>
            <a:r>
              <a:rPr lang="en-GB" sz="2200" dirty="0"/>
              <a:t>Ich bin </a:t>
            </a:r>
            <a:r>
              <a:rPr lang="en-GB" sz="2200" dirty="0" err="1"/>
              <a:t>aber</a:t>
            </a:r>
            <a:r>
              <a:rPr lang="en-GB" sz="2200" dirty="0"/>
              <a:t> </a:t>
            </a:r>
            <a:r>
              <a:rPr lang="en-GB" sz="2200" dirty="0" err="1"/>
              <a:t>kein</a:t>
            </a:r>
            <a:r>
              <a:rPr lang="en-GB" sz="2200" dirty="0"/>
              <a:t> </a:t>
            </a:r>
            <a:r>
              <a:rPr lang="en-GB" sz="2200" dirty="0" err="1"/>
              <a:t>Eintritt</a:t>
            </a:r>
            <a:r>
              <a:rPr lang="en-GB" sz="2200" dirty="0"/>
              <a:t>.</a:t>
            </a:r>
          </a:p>
          <a:p>
            <a:pPr marL="457200" indent="-457200">
              <a:buAutoNum type="arabicPeriod"/>
            </a:pPr>
            <a:r>
              <a:rPr lang="en-GB" sz="2200" dirty="0"/>
              <a:t>Ich bin </a:t>
            </a:r>
            <a:r>
              <a:rPr lang="en-GB" sz="2200" dirty="0" err="1"/>
              <a:t>aber</a:t>
            </a:r>
            <a:r>
              <a:rPr lang="en-GB" sz="2200" dirty="0"/>
              <a:t> </a:t>
            </a:r>
            <a:r>
              <a:rPr lang="en-GB" sz="2200" dirty="0" err="1"/>
              <a:t>auch</a:t>
            </a:r>
            <a:r>
              <a:rPr lang="en-GB" sz="2200" dirty="0"/>
              <a:t> </a:t>
            </a:r>
            <a:r>
              <a:rPr lang="en-GB" sz="2200" dirty="0" err="1"/>
              <a:t>keine</a:t>
            </a:r>
            <a:r>
              <a:rPr lang="en-GB" sz="2200" dirty="0"/>
              <a:t> </a:t>
            </a:r>
            <a:r>
              <a:rPr lang="en-GB" sz="2200" dirty="0" err="1"/>
              <a:t>Karte</a:t>
            </a:r>
            <a:r>
              <a:rPr lang="en-GB" sz="2200" dirty="0"/>
              <a:t>.</a:t>
            </a:r>
          </a:p>
          <a:p>
            <a:pPr marL="457200" indent="-457200">
              <a:buAutoNum type="arabicPeriod"/>
            </a:pPr>
            <a:r>
              <a:rPr lang="en-GB" sz="2200" dirty="0"/>
              <a:t>Ich bin </a:t>
            </a:r>
            <a:r>
              <a:rPr lang="en-GB" sz="2200" dirty="0" err="1"/>
              <a:t>ein</a:t>
            </a:r>
            <a:r>
              <a:rPr lang="en-GB" sz="2200" dirty="0"/>
              <a:t> P____.</a:t>
            </a:r>
          </a:p>
        </p:txBody>
      </p:sp>
      <p:sp>
        <p:nvSpPr>
          <p:cNvPr id="110" name="TextBox 109">
            <a:extLst>
              <a:ext uri="{FF2B5EF4-FFF2-40B4-BE49-F238E27FC236}">
                <a16:creationId xmlns:a16="http://schemas.microsoft.com/office/drawing/2014/main" id="{C6B40529-4757-4FBB-8FE5-B876FA2C7901}"/>
              </a:ext>
            </a:extLst>
          </p:cNvPr>
          <p:cNvSpPr txBox="1"/>
          <p:nvPr/>
        </p:nvSpPr>
        <p:spPr>
          <a:xfrm>
            <a:off x="6487999" y="4170464"/>
            <a:ext cx="5515296" cy="2123658"/>
          </a:xfrm>
          <a:prstGeom prst="rect">
            <a:avLst/>
          </a:prstGeom>
          <a:noFill/>
        </p:spPr>
        <p:txBody>
          <a:bodyPr wrap="square" rtlCol="0">
            <a:spAutoFit/>
          </a:bodyPr>
          <a:lstStyle/>
          <a:p>
            <a:pPr marL="457200" indent="-457200">
              <a:buAutoNum type="arabicPeriod"/>
            </a:pPr>
            <a:r>
              <a:rPr lang="en-GB" sz="2200" dirty="0"/>
              <a:t>Man </a:t>
            </a:r>
            <a:r>
              <a:rPr lang="en-GB" sz="2200" dirty="0" err="1"/>
              <a:t>fährt</a:t>
            </a:r>
            <a:r>
              <a:rPr lang="en-GB" sz="2200" dirty="0"/>
              <a:t> in mir.</a:t>
            </a:r>
          </a:p>
          <a:p>
            <a:pPr marL="457200" indent="-457200">
              <a:buAutoNum type="arabicPeriod"/>
            </a:pPr>
            <a:r>
              <a:rPr lang="en-GB" sz="2200" dirty="0"/>
              <a:t>Ich </a:t>
            </a:r>
            <a:r>
              <a:rPr lang="en-GB" sz="2200" dirty="0" err="1"/>
              <a:t>kann</a:t>
            </a:r>
            <a:r>
              <a:rPr lang="en-GB" sz="2200" dirty="0"/>
              <a:t> </a:t>
            </a:r>
            <a:r>
              <a:rPr lang="en-GB" sz="2200" dirty="0" err="1"/>
              <a:t>ein</a:t>
            </a:r>
            <a:r>
              <a:rPr lang="en-GB" sz="2200" dirty="0"/>
              <a:t> Auto sein…</a:t>
            </a:r>
          </a:p>
          <a:p>
            <a:pPr marL="457200" indent="-457200">
              <a:buAutoNum type="arabicPeriod"/>
            </a:pPr>
            <a:r>
              <a:rPr lang="en-GB" sz="2200" dirty="0"/>
              <a:t>Ich muss </a:t>
            </a:r>
            <a:r>
              <a:rPr lang="en-GB" sz="2200" dirty="0" err="1"/>
              <a:t>aber</a:t>
            </a:r>
            <a:r>
              <a:rPr lang="en-GB" sz="2200" dirty="0"/>
              <a:t> </a:t>
            </a:r>
            <a:r>
              <a:rPr lang="en-GB" sz="2200" dirty="0" err="1"/>
              <a:t>kein</a:t>
            </a:r>
            <a:r>
              <a:rPr lang="en-GB" sz="2200" dirty="0"/>
              <a:t> Auto sein!</a:t>
            </a:r>
          </a:p>
          <a:p>
            <a:pPr marL="457200" indent="-457200">
              <a:buAutoNum type="arabicPeriod"/>
            </a:pPr>
            <a:r>
              <a:rPr lang="en-GB" sz="2200" dirty="0"/>
              <a:t>Ich bin </a:t>
            </a:r>
            <a:r>
              <a:rPr lang="en-GB" sz="2200" dirty="0" err="1"/>
              <a:t>ein</a:t>
            </a:r>
            <a:r>
              <a:rPr lang="en-GB" sz="2200" dirty="0"/>
              <a:t> F_______. </a:t>
            </a:r>
          </a:p>
          <a:p>
            <a:pPr marL="457200" indent="-457200">
              <a:buAutoNum type="arabicPeriod"/>
            </a:pPr>
            <a:endParaRPr lang="en-GB" sz="2200" dirty="0"/>
          </a:p>
          <a:p>
            <a:pPr marL="457200" indent="-457200">
              <a:buAutoNum type="arabicPeriod"/>
            </a:pPr>
            <a:endParaRPr lang="en-GB" sz="2200" dirty="0"/>
          </a:p>
        </p:txBody>
      </p:sp>
      <p:sp>
        <p:nvSpPr>
          <p:cNvPr id="111" name="TextBox 110">
            <a:extLst>
              <a:ext uri="{FF2B5EF4-FFF2-40B4-BE49-F238E27FC236}">
                <a16:creationId xmlns:a16="http://schemas.microsoft.com/office/drawing/2014/main" id="{F9475905-B97C-4397-9AAD-C7D3A8060802}"/>
              </a:ext>
            </a:extLst>
          </p:cNvPr>
          <p:cNvSpPr txBox="1"/>
          <p:nvPr/>
        </p:nvSpPr>
        <p:spPr>
          <a:xfrm>
            <a:off x="6334964" y="1712449"/>
            <a:ext cx="5515296" cy="2123658"/>
          </a:xfrm>
          <a:prstGeom prst="rect">
            <a:avLst/>
          </a:prstGeom>
          <a:noFill/>
        </p:spPr>
        <p:txBody>
          <a:bodyPr wrap="square" rtlCol="0">
            <a:spAutoFit/>
          </a:bodyPr>
          <a:lstStyle/>
          <a:p>
            <a:pPr marL="457200" indent="-457200">
              <a:buAutoNum type="arabicPeriod"/>
            </a:pPr>
            <a:r>
              <a:rPr lang="en-GB" sz="2200" dirty="0"/>
              <a:t>Man </a:t>
            </a:r>
            <a:r>
              <a:rPr lang="en-GB" sz="2200" dirty="0" err="1"/>
              <a:t>schwimmt</a:t>
            </a:r>
            <a:r>
              <a:rPr lang="en-GB" sz="2200" dirty="0"/>
              <a:t> in mir.</a:t>
            </a:r>
          </a:p>
          <a:p>
            <a:pPr marL="457200" indent="-457200">
              <a:buAutoNum type="arabicPeriod"/>
            </a:pPr>
            <a:r>
              <a:rPr lang="en-GB" sz="2200" dirty="0"/>
              <a:t>Ich </a:t>
            </a:r>
            <a:r>
              <a:rPr lang="en-GB" sz="2200" dirty="0" err="1"/>
              <a:t>habe</a:t>
            </a:r>
            <a:r>
              <a:rPr lang="en-GB" sz="2200" dirty="0"/>
              <a:t> </a:t>
            </a:r>
            <a:r>
              <a:rPr lang="en-GB" sz="2200" dirty="0" err="1"/>
              <a:t>viel</a:t>
            </a:r>
            <a:r>
              <a:rPr lang="en-GB" sz="2200" dirty="0"/>
              <a:t> Wasser.</a:t>
            </a:r>
          </a:p>
          <a:p>
            <a:pPr marL="457200" indent="-457200">
              <a:buFontTx/>
              <a:buAutoNum type="arabicPeriod"/>
            </a:pPr>
            <a:r>
              <a:rPr lang="en-GB" sz="2200" dirty="0"/>
              <a:t>Ich bin </a:t>
            </a:r>
            <a:r>
              <a:rPr lang="en-GB" sz="2200" dirty="0" err="1"/>
              <a:t>aber</a:t>
            </a:r>
            <a:r>
              <a:rPr lang="en-GB" sz="2200" dirty="0"/>
              <a:t> </a:t>
            </a:r>
            <a:r>
              <a:rPr lang="en-GB" sz="2200" dirty="0" err="1"/>
              <a:t>kein</a:t>
            </a:r>
            <a:r>
              <a:rPr lang="en-GB" sz="2200" dirty="0"/>
              <a:t> </a:t>
            </a:r>
            <a:r>
              <a:rPr lang="en-GB" sz="2200" dirty="0" err="1"/>
              <a:t>Fluss</a:t>
            </a:r>
            <a:r>
              <a:rPr lang="en-GB" sz="2200" dirty="0"/>
              <a:t> und </a:t>
            </a:r>
            <a:r>
              <a:rPr lang="en-GB" sz="2200" dirty="0" err="1"/>
              <a:t>auch</a:t>
            </a:r>
            <a:r>
              <a:rPr lang="en-GB" sz="2200" dirty="0"/>
              <a:t> </a:t>
            </a:r>
            <a:r>
              <a:rPr lang="en-GB" sz="2200" dirty="0" err="1"/>
              <a:t>kein</a:t>
            </a:r>
            <a:r>
              <a:rPr lang="en-GB" sz="2200" dirty="0"/>
              <a:t> See.</a:t>
            </a:r>
          </a:p>
          <a:p>
            <a:pPr marL="457200" indent="-457200">
              <a:buAutoNum type="arabicPeriod"/>
            </a:pPr>
            <a:r>
              <a:rPr lang="en-GB" sz="2200" dirty="0"/>
              <a:t>Ich bin </a:t>
            </a:r>
            <a:r>
              <a:rPr lang="en-GB" sz="2200" dirty="0" err="1"/>
              <a:t>ein</a:t>
            </a:r>
            <a:r>
              <a:rPr lang="en-GB" sz="2200" dirty="0"/>
              <a:t> S_________.</a:t>
            </a:r>
          </a:p>
          <a:p>
            <a:pPr marL="457200" indent="-457200">
              <a:buAutoNum type="arabicPeriod"/>
            </a:pPr>
            <a:endParaRPr lang="en-GB" sz="2200" dirty="0"/>
          </a:p>
        </p:txBody>
      </p:sp>
      <p:sp>
        <p:nvSpPr>
          <p:cNvPr id="112" name="TextBox 111">
            <a:extLst>
              <a:ext uri="{FF2B5EF4-FFF2-40B4-BE49-F238E27FC236}">
                <a16:creationId xmlns:a16="http://schemas.microsoft.com/office/drawing/2014/main" id="{547EE23D-B4E9-44AD-8B70-E52F526E3E7C}"/>
              </a:ext>
            </a:extLst>
          </p:cNvPr>
          <p:cNvSpPr txBox="1"/>
          <p:nvPr/>
        </p:nvSpPr>
        <p:spPr>
          <a:xfrm>
            <a:off x="460114" y="1585567"/>
            <a:ext cx="5515296" cy="2123658"/>
          </a:xfrm>
          <a:prstGeom prst="rect">
            <a:avLst/>
          </a:prstGeom>
          <a:noFill/>
        </p:spPr>
        <p:txBody>
          <a:bodyPr wrap="square" rtlCol="0">
            <a:spAutoFit/>
          </a:bodyPr>
          <a:lstStyle/>
          <a:p>
            <a:pPr marL="457200" indent="-457200">
              <a:buAutoNum type="arabicPeriod"/>
            </a:pPr>
            <a:r>
              <a:rPr lang="en-GB" sz="2200" dirty="0"/>
              <a:t>Man </a:t>
            </a:r>
            <a:r>
              <a:rPr lang="en-GB" sz="2200" dirty="0" err="1"/>
              <a:t>liest</a:t>
            </a:r>
            <a:r>
              <a:rPr lang="en-GB" sz="2200" dirty="0"/>
              <a:t> </a:t>
            </a:r>
            <a:r>
              <a:rPr lang="en-GB" sz="2200" dirty="0" err="1"/>
              <a:t>mich.</a:t>
            </a:r>
            <a:endParaRPr lang="en-GB" sz="2200" dirty="0"/>
          </a:p>
          <a:p>
            <a:pPr marL="457200" indent="-457200">
              <a:buAutoNum type="arabicPeriod"/>
            </a:pPr>
            <a:r>
              <a:rPr lang="en-GB" sz="2200" dirty="0"/>
              <a:t>Ich bin </a:t>
            </a:r>
            <a:r>
              <a:rPr lang="en-GB" sz="2200" dirty="0" err="1"/>
              <a:t>aber</a:t>
            </a:r>
            <a:r>
              <a:rPr lang="en-GB" sz="2200" dirty="0"/>
              <a:t> </a:t>
            </a:r>
            <a:r>
              <a:rPr lang="en-GB" sz="2200" dirty="0" err="1"/>
              <a:t>kein</a:t>
            </a:r>
            <a:r>
              <a:rPr lang="en-GB" sz="2200" dirty="0"/>
              <a:t> Buch.</a:t>
            </a:r>
          </a:p>
          <a:p>
            <a:pPr marL="457200" indent="-457200">
              <a:buAutoNum type="arabicPeriod"/>
            </a:pPr>
            <a:r>
              <a:rPr lang="en-GB" sz="2200" dirty="0"/>
              <a:t>Ich bin schwarz und </a:t>
            </a:r>
            <a:r>
              <a:rPr lang="en-GB" sz="2200" dirty="0" err="1"/>
              <a:t>weiß</a:t>
            </a:r>
            <a:r>
              <a:rPr lang="en-GB" sz="2200" dirty="0"/>
              <a:t>, </a:t>
            </a:r>
            <a:r>
              <a:rPr lang="en-GB" sz="2200" dirty="0" err="1"/>
              <a:t>nicht</a:t>
            </a:r>
            <a:r>
              <a:rPr lang="en-GB" sz="2200" dirty="0"/>
              <a:t> bunt.</a:t>
            </a:r>
          </a:p>
          <a:p>
            <a:pPr marL="457200" indent="-457200">
              <a:buAutoNum type="arabicPeriod"/>
            </a:pPr>
            <a:r>
              <a:rPr lang="en-GB" sz="2200" dirty="0"/>
              <a:t>Ich bin </a:t>
            </a:r>
            <a:r>
              <a:rPr lang="en-GB" sz="2200" dirty="0" err="1"/>
              <a:t>eine</a:t>
            </a:r>
            <a:r>
              <a:rPr lang="en-GB" sz="2200" dirty="0"/>
              <a:t> Z______. </a:t>
            </a:r>
          </a:p>
          <a:p>
            <a:r>
              <a:rPr lang="en-GB" sz="2200" dirty="0"/>
              <a:t>  </a:t>
            </a:r>
          </a:p>
        </p:txBody>
      </p:sp>
      <p:sp>
        <p:nvSpPr>
          <p:cNvPr id="6" name="TextBox 5">
            <a:extLst>
              <a:ext uri="{FF2B5EF4-FFF2-40B4-BE49-F238E27FC236}">
                <a16:creationId xmlns:a16="http://schemas.microsoft.com/office/drawing/2014/main" id="{3DE7A452-2266-414B-B1CF-C471DF906C3E}"/>
              </a:ext>
            </a:extLst>
          </p:cNvPr>
          <p:cNvSpPr txBox="1"/>
          <p:nvPr/>
        </p:nvSpPr>
        <p:spPr>
          <a:xfrm>
            <a:off x="2634746" y="2966139"/>
            <a:ext cx="2220686" cy="430887"/>
          </a:xfrm>
          <a:prstGeom prst="rect">
            <a:avLst/>
          </a:prstGeom>
          <a:solidFill>
            <a:schemeClr val="accent4">
              <a:lumMod val="20000"/>
              <a:lumOff val="80000"/>
            </a:schemeClr>
          </a:solidFill>
        </p:spPr>
        <p:txBody>
          <a:bodyPr wrap="square" rtlCol="0">
            <a:spAutoFit/>
          </a:bodyPr>
          <a:lstStyle/>
          <a:p>
            <a:pPr algn="l"/>
            <a:r>
              <a:rPr lang="en-US" sz="2200" b="1" dirty="0"/>
              <a:t>Zeitung.</a:t>
            </a:r>
            <a:endParaRPr lang="en-GB" sz="2200" b="1" dirty="0"/>
          </a:p>
        </p:txBody>
      </p:sp>
      <p:sp>
        <p:nvSpPr>
          <p:cNvPr id="10" name="TextBox 9">
            <a:extLst>
              <a:ext uri="{FF2B5EF4-FFF2-40B4-BE49-F238E27FC236}">
                <a16:creationId xmlns:a16="http://schemas.microsoft.com/office/drawing/2014/main" id="{EFAF7693-C6A2-41A7-9AFC-BD8E05D51F38}"/>
              </a:ext>
            </a:extLst>
          </p:cNvPr>
          <p:cNvSpPr txBox="1"/>
          <p:nvPr/>
        </p:nvSpPr>
        <p:spPr>
          <a:xfrm>
            <a:off x="8287182" y="3048918"/>
            <a:ext cx="2670629" cy="430887"/>
          </a:xfrm>
          <a:prstGeom prst="rect">
            <a:avLst/>
          </a:prstGeom>
          <a:solidFill>
            <a:srgbClr val="EBEFF7"/>
          </a:solidFill>
        </p:spPr>
        <p:txBody>
          <a:bodyPr wrap="square" rtlCol="0">
            <a:spAutoFit/>
          </a:bodyPr>
          <a:lstStyle/>
          <a:p>
            <a:pPr algn="l"/>
            <a:r>
              <a:rPr lang="en-US" sz="2200" b="1" dirty="0" err="1"/>
              <a:t>Schwimmbad</a:t>
            </a:r>
            <a:r>
              <a:rPr lang="en-US" sz="2200" b="1" dirty="0"/>
              <a:t>.</a:t>
            </a:r>
            <a:endParaRPr lang="en-GB" sz="2200" b="1" dirty="0"/>
          </a:p>
        </p:txBody>
      </p:sp>
      <p:sp>
        <p:nvSpPr>
          <p:cNvPr id="17" name="TextBox 16">
            <a:extLst>
              <a:ext uri="{FF2B5EF4-FFF2-40B4-BE49-F238E27FC236}">
                <a16:creationId xmlns:a16="http://schemas.microsoft.com/office/drawing/2014/main" id="{3A278BEC-DE2B-457A-884D-1E7E72AE42A4}"/>
              </a:ext>
            </a:extLst>
          </p:cNvPr>
          <p:cNvSpPr txBox="1"/>
          <p:nvPr/>
        </p:nvSpPr>
        <p:spPr>
          <a:xfrm>
            <a:off x="2455584" y="5105012"/>
            <a:ext cx="2220686" cy="430887"/>
          </a:xfrm>
          <a:prstGeom prst="rect">
            <a:avLst/>
          </a:prstGeom>
          <a:solidFill>
            <a:srgbClr val="EFFFEF"/>
          </a:solidFill>
        </p:spPr>
        <p:txBody>
          <a:bodyPr wrap="square" rtlCol="0">
            <a:spAutoFit/>
          </a:bodyPr>
          <a:lstStyle/>
          <a:p>
            <a:pPr algn="l"/>
            <a:r>
              <a:rPr lang="en-US" sz="2200" b="1" dirty="0" err="1"/>
              <a:t>Preis</a:t>
            </a:r>
            <a:r>
              <a:rPr lang="en-US" sz="2200" b="1" dirty="0"/>
              <a:t>.</a:t>
            </a:r>
            <a:endParaRPr lang="en-GB" sz="2200" b="1" dirty="0"/>
          </a:p>
        </p:txBody>
      </p:sp>
      <p:sp>
        <p:nvSpPr>
          <p:cNvPr id="18" name="TextBox 17">
            <a:extLst>
              <a:ext uri="{FF2B5EF4-FFF2-40B4-BE49-F238E27FC236}">
                <a16:creationId xmlns:a16="http://schemas.microsoft.com/office/drawing/2014/main" id="{09636F49-00B6-4014-BE8D-AC294BB1C650}"/>
              </a:ext>
            </a:extLst>
          </p:cNvPr>
          <p:cNvSpPr txBox="1"/>
          <p:nvPr/>
        </p:nvSpPr>
        <p:spPr>
          <a:xfrm>
            <a:off x="8498299" y="5166720"/>
            <a:ext cx="2220686" cy="430887"/>
          </a:xfrm>
          <a:prstGeom prst="rect">
            <a:avLst/>
          </a:prstGeom>
          <a:solidFill>
            <a:srgbClr val="FEF8F8"/>
          </a:solidFill>
        </p:spPr>
        <p:txBody>
          <a:bodyPr wrap="square" rtlCol="0">
            <a:spAutoFit/>
          </a:bodyPr>
          <a:lstStyle/>
          <a:p>
            <a:pPr algn="l"/>
            <a:r>
              <a:rPr lang="en-US" sz="2200" b="1" dirty="0" err="1"/>
              <a:t>Fahrzeug</a:t>
            </a:r>
            <a:r>
              <a:rPr lang="en-US" sz="2200" b="1" dirty="0"/>
              <a:t>.</a:t>
            </a:r>
            <a:endParaRPr lang="en-GB" sz="2200" b="1" dirty="0"/>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19DA2FB4-28FD-44CE-83EF-FC1F62BEF5DC}"/>
              </a:ext>
            </a:extLst>
          </p:cNvPr>
          <p:cNvGraphicFramePr>
            <a:graphicFrameLocks noGrp="1"/>
          </p:cNvGraphicFramePr>
          <p:nvPr>
            <p:extLst>
              <p:ext uri="{D42A27DB-BD31-4B8C-83A1-F6EECF244321}">
                <p14:modId xmlns:p14="http://schemas.microsoft.com/office/powerpoint/2010/main" val="3063330043"/>
              </p:ext>
            </p:extLst>
          </p:nvPr>
        </p:nvGraphicFramePr>
        <p:xfrm>
          <a:off x="1811042" y="1408757"/>
          <a:ext cx="10132338" cy="3407848"/>
        </p:xfrm>
        <a:graphic>
          <a:graphicData uri="http://schemas.openxmlformats.org/drawingml/2006/table">
            <a:tbl>
              <a:tblPr firstRow="1" bandRow="1">
                <a:tableStyleId>{5940675A-B579-460E-94D1-54222C63F5DA}</a:tableStyleId>
              </a:tblPr>
              <a:tblGrid>
                <a:gridCol w="3428618">
                  <a:extLst>
                    <a:ext uri="{9D8B030D-6E8A-4147-A177-3AD203B41FA5}">
                      <a16:colId xmlns:a16="http://schemas.microsoft.com/office/drawing/2014/main" val="2673335464"/>
                    </a:ext>
                  </a:extLst>
                </a:gridCol>
                <a:gridCol w="3326274">
                  <a:extLst>
                    <a:ext uri="{9D8B030D-6E8A-4147-A177-3AD203B41FA5}">
                      <a16:colId xmlns:a16="http://schemas.microsoft.com/office/drawing/2014/main" val="1104364582"/>
                    </a:ext>
                  </a:extLst>
                </a:gridCol>
                <a:gridCol w="3377446">
                  <a:extLst>
                    <a:ext uri="{9D8B030D-6E8A-4147-A177-3AD203B41FA5}">
                      <a16:colId xmlns:a16="http://schemas.microsoft.com/office/drawing/2014/main" val="3013977045"/>
                    </a:ext>
                  </a:extLst>
                </a:gridCol>
              </a:tblGrid>
              <a:tr h="561658">
                <a:tc>
                  <a:txBody>
                    <a:bodyPr/>
                    <a:lstStyle/>
                    <a:p>
                      <a:pPr algn="ctr"/>
                      <a:r>
                        <a:rPr kumimoji="0" lang="en-GB" sz="2000" b="1" i="0" u="none" strike="noStrike" kern="1200" cap="none" spc="0" normalizeH="0" baseline="0" noProof="0" dirty="0">
                          <a:ln>
                            <a:noFill/>
                          </a:ln>
                          <a:solidFill>
                            <a:schemeClr val="tx1"/>
                          </a:solidFill>
                          <a:effectLst/>
                          <a:uLnTx/>
                          <a:uFillTx/>
                          <a:latin typeface="+mn-lt"/>
                          <a:ea typeface="+mn-ea"/>
                          <a:cs typeface="+mn-cs"/>
                        </a:rPr>
                        <a:t>masculine</a:t>
                      </a:r>
                      <a:endParaRPr lang="en-GB" sz="2000" dirty="0">
                        <a:solidFill>
                          <a:schemeClr val="tx1"/>
                        </a:solidFill>
                      </a:endParaRPr>
                    </a:p>
                  </a:txBody>
                  <a:tcPr anchor="ctr">
                    <a:lnL w="12700" cmpd="sng">
                      <a:noFill/>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r>
                        <a:rPr kumimoji="0" lang="en-GB" sz="2000" b="1" i="0" u="none" strike="noStrike" kern="1200" cap="none" spc="0" normalizeH="0" baseline="0" noProof="0" dirty="0">
                          <a:ln>
                            <a:noFill/>
                          </a:ln>
                          <a:solidFill>
                            <a:schemeClr val="tx1"/>
                          </a:solidFill>
                          <a:effectLst/>
                          <a:uLnTx/>
                          <a:uFillTx/>
                          <a:latin typeface="+mn-lt"/>
                          <a:ea typeface="+mn-ea"/>
                          <a:cs typeface="+mn-cs"/>
                        </a:rPr>
                        <a:t>feminine</a:t>
                      </a:r>
                      <a:endParaRPr lang="en-GB" sz="2000" dirty="0">
                        <a:solidFill>
                          <a:schemeClr val="tx1"/>
                        </a:solidFill>
                      </a:endParaRPr>
                    </a:p>
                  </a:txBody>
                  <a:tcPr anchor="ctr">
                    <a:lnL w="6350" cap="flat" cmpd="sng" algn="ctr">
                      <a:solidFill>
                        <a:srgbClr val="002060"/>
                      </a:solidFill>
                      <a:prstDash val="sysDot"/>
                      <a:round/>
                      <a:headEnd type="none" w="med" len="med"/>
                      <a:tailEnd type="none" w="med" len="med"/>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r>
                        <a:rPr kumimoji="0" lang="en-GB" sz="2000" b="1" i="0" u="none" strike="noStrike" kern="1200" cap="none" spc="0" normalizeH="0" baseline="0" noProof="0" dirty="0">
                          <a:ln>
                            <a:noFill/>
                          </a:ln>
                          <a:solidFill>
                            <a:schemeClr val="tx1"/>
                          </a:solidFill>
                          <a:effectLst/>
                          <a:uLnTx/>
                          <a:uFillTx/>
                          <a:latin typeface="+mn-lt"/>
                          <a:ea typeface="+mn-ea"/>
                          <a:cs typeface="+mn-cs"/>
                        </a:rPr>
                        <a:t>neuter</a:t>
                      </a:r>
                      <a:endParaRPr lang="en-GB" sz="2000" dirty="0">
                        <a:solidFill>
                          <a:schemeClr val="tx1"/>
                        </a:solidFill>
                      </a:endParaRPr>
                    </a:p>
                  </a:txBody>
                  <a:tcPr anchor="ctr">
                    <a:lnL w="6350" cap="flat" cmpd="sng" algn="ctr">
                      <a:solidFill>
                        <a:srgbClr val="002060"/>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4E7">
                        <a:alpha val="24000"/>
                      </a:srgbClr>
                    </a:solidFill>
                  </a:tcPr>
                </a:tc>
                <a:extLst>
                  <a:ext uri="{0D108BD9-81ED-4DB2-BD59-A6C34878D82A}">
                    <a16:rowId xmlns:a16="http://schemas.microsoft.com/office/drawing/2014/main" val="3778516741"/>
                  </a:ext>
                </a:extLst>
              </a:tr>
              <a:tr h="948730">
                <a:tc>
                  <a:txBody>
                    <a:bodyPr/>
                    <a:lstStyle/>
                    <a:p>
                      <a:pPr algn="ctr"/>
                      <a:endParaRPr lang="en-GB" sz="2000" dirty="0"/>
                    </a:p>
                  </a:txBody>
                  <a:tcPr anchor="ctr">
                    <a:lnL w="12700" cmpd="sng">
                      <a:noFill/>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endParaRPr lang="en-GB" sz="2000"/>
                    </a:p>
                  </a:txBody>
                  <a:tcPr anchor="ctr">
                    <a:lnL w="6350" cap="flat" cmpd="sng" algn="ctr">
                      <a:solidFill>
                        <a:srgbClr val="002060"/>
                      </a:solidFill>
                      <a:prstDash val="sysDot"/>
                      <a:round/>
                      <a:headEnd type="none" w="med" len="med"/>
                      <a:tailEnd type="none" w="med" len="med"/>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endParaRPr lang="en-GB" sz="2000" dirty="0"/>
                    </a:p>
                  </a:txBody>
                  <a:tcPr anchor="ctr">
                    <a:lnL w="6350" cap="flat" cmpd="sng" algn="ctr">
                      <a:solidFill>
                        <a:srgbClr val="002060"/>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4E7">
                        <a:alpha val="24000"/>
                      </a:srgbClr>
                    </a:solidFill>
                  </a:tcPr>
                </a:tc>
                <a:extLst>
                  <a:ext uri="{0D108BD9-81ED-4DB2-BD59-A6C34878D82A}">
                    <a16:rowId xmlns:a16="http://schemas.microsoft.com/office/drawing/2014/main" val="2741597359"/>
                  </a:ext>
                </a:extLst>
              </a:tr>
              <a:tr h="948730">
                <a:tc>
                  <a:txBody>
                    <a:bodyPr/>
                    <a:lstStyle/>
                    <a:p>
                      <a:pPr algn="ctr"/>
                      <a:endParaRPr lang="en-GB" sz="2000" dirty="0"/>
                    </a:p>
                  </a:txBody>
                  <a:tcPr anchor="ctr">
                    <a:lnL w="12700" cmpd="sng">
                      <a:noFill/>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endParaRPr lang="en-GB" sz="2000"/>
                    </a:p>
                  </a:txBody>
                  <a:tcPr anchor="ctr">
                    <a:lnL w="6350" cap="flat" cmpd="sng" algn="ctr">
                      <a:solidFill>
                        <a:srgbClr val="002060"/>
                      </a:solidFill>
                      <a:prstDash val="sysDot"/>
                      <a:round/>
                      <a:headEnd type="none" w="med" len="med"/>
                      <a:tailEnd type="none" w="med" len="med"/>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endParaRPr lang="en-GB" sz="2000" dirty="0"/>
                    </a:p>
                  </a:txBody>
                  <a:tcPr anchor="ctr">
                    <a:lnL w="6350" cap="flat" cmpd="sng" algn="ctr">
                      <a:solidFill>
                        <a:srgbClr val="002060"/>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4E7">
                        <a:alpha val="24000"/>
                      </a:srgbClr>
                    </a:solidFill>
                  </a:tcPr>
                </a:tc>
                <a:extLst>
                  <a:ext uri="{0D108BD9-81ED-4DB2-BD59-A6C34878D82A}">
                    <a16:rowId xmlns:a16="http://schemas.microsoft.com/office/drawing/2014/main" val="3031588680"/>
                  </a:ext>
                </a:extLst>
              </a:tr>
              <a:tr h="948730">
                <a:tc>
                  <a:txBody>
                    <a:bodyPr/>
                    <a:lstStyle/>
                    <a:p>
                      <a:pPr algn="ctr"/>
                      <a:endParaRPr lang="en-GB" sz="2000" dirty="0"/>
                    </a:p>
                  </a:txBody>
                  <a:tcPr anchor="ctr">
                    <a:lnL w="12700" cmpd="sng">
                      <a:noFill/>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endParaRPr lang="en-GB" sz="2000"/>
                    </a:p>
                  </a:txBody>
                  <a:tcPr anchor="ctr">
                    <a:lnL w="6350" cap="flat" cmpd="sng" algn="ctr">
                      <a:solidFill>
                        <a:srgbClr val="002060"/>
                      </a:solidFill>
                      <a:prstDash val="sysDot"/>
                      <a:round/>
                      <a:headEnd type="none" w="med" len="med"/>
                      <a:tailEnd type="none" w="med" len="med"/>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endParaRPr lang="en-GB" sz="2000" dirty="0"/>
                    </a:p>
                  </a:txBody>
                  <a:tcPr anchor="ctr">
                    <a:lnL w="6350" cap="flat" cmpd="sng" algn="ctr">
                      <a:solidFill>
                        <a:srgbClr val="002060"/>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4E7">
                        <a:alpha val="24000"/>
                      </a:srgbClr>
                    </a:solidFill>
                  </a:tcPr>
                </a:tc>
                <a:extLst>
                  <a:ext uri="{0D108BD9-81ED-4DB2-BD59-A6C34878D82A}">
                    <a16:rowId xmlns:a16="http://schemas.microsoft.com/office/drawing/2014/main" val="1789702998"/>
                  </a:ext>
                </a:extLst>
              </a:tr>
            </a:tbl>
          </a:graphicData>
        </a:graphic>
      </p:graphicFrame>
      <p:pic>
        <p:nvPicPr>
          <p:cNvPr id="24" name="Picture 4" descr="Place, Building, History, City, Old Town, Architecture">
            <a:extLst>
              <a:ext uri="{FF2B5EF4-FFF2-40B4-BE49-F238E27FC236}">
                <a16:creationId xmlns:a16="http://schemas.microsoft.com/office/drawing/2014/main" id="{08D027A8-E6B7-4F65-9725-674E647188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000" y="4368174"/>
            <a:ext cx="1057791" cy="52889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 y="213557"/>
            <a:ext cx="5424055" cy="647577"/>
          </a:xfrm>
        </p:spPr>
        <p:txBody>
          <a:bodyPr>
            <a:noAutofit/>
          </a:bodyPr>
          <a:lstStyle/>
          <a:p>
            <a:r>
              <a:rPr lang="en-GB" sz="2800" b="1" dirty="0" err="1">
                <a:solidFill>
                  <a:schemeClr val="bg1"/>
                </a:solidFill>
              </a:rPr>
              <a:t>Adjektivendungen</a:t>
            </a:r>
            <a:r>
              <a:rPr lang="en-GB" sz="2800" b="1" dirty="0">
                <a:solidFill>
                  <a:schemeClr val="bg1"/>
                </a:solidFill>
              </a:rPr>
              <a:t> R1 &amp; R2</a:t>
            </a:r>
            <a:endParaRPr lang="en-GB" sz="28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80822" y="247046"/>
            <a:ext cx="1678070"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C8C77C08-5026-0447-B022-A3A477524218}"/>
              </a:ext>
            </a:extLst>
          </p:cNvPr>
          <p:cNvSpPr txBox="1"/>
          <p:nvPr/>
        </p:nvSpPr>
        <p:spPr>
          <a:xfrm>
            <a:off x="143442" y="1039871"/>
            <a:ext cx="12048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You know adjectives change their spelling when they go before a noun:</a:t>
            </a:r>
          </a:p>
        </p:txBody>
      </p:sp>
      <p:pic>
        <p:nvPicPr>
          <p:cNvPr id="2052" name="Picture 4" descr="Place, Building, History, City, Old Town, Architecture">
            <a:extLst>
              <a:ext uri="{FF2B5EF4-FFF2-40B4-BE49-F238E27FC236}">
                <a16:creationId xmlns:a16="http://schemas.microsoft.com/office/drawing/2014/main" id="{278503C4-1937-4FEE-B6B5-0A722B88AE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6100" y="2175247"/>
            <a:ext cx="1163782" cy="5818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lace, Building, History, City, Old Town, Architecture">
            <a:extLst>
              <a:ext uri="{FF2B5EF4-FFF2-40B4-BE49-F238E27FC236}">
                <a16:creationId xmlns:a16="http://schemas.microsoft.com/office/drawing/2014/main" id="{41250E7C-FB27-4C68-BAC4-86BDE96495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0991" y="3912637"/>
            <a:ext cx="1057791" cy="5288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Pocket, Clock, Watch, Tattoo, Time, Oldschool">
            <a:extLst>
              <a:ext uri="{FF2B5EF4-FFF2-40B4-BE49-F238E27FC236}">
                <a16:creationId xmlns:a16="http://schemas.microsoft.com/office/drawing/2014/main" id="{7B0D822F-6AB4-4018-B3A1-05B7C65675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635" y="1684744"/>
            <a:ext cx="888930" cy="120760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Building, Office, Hotel, Government, Structure">
            <a:extLst>
              <a:ext uri="{FF2B5EF4-FFF2-40B4-BE49-F238E27FC236}">
                <a16:creationId xmlns:a16="http://schemas.microsoft.com/office/drawing/2014/main" id="{775A09E9-1624-45B5-BB97-D2B8B7C20B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82134" y="1636572"/>
            <a:ext cx="693755" cy="11300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uilding, Office, Hotel, Government, Structure">
            <a:extLst>
              <a:ext uri="{FF2B5EF4-FFF2-40B4-BE49-F238E27FC236}">
                <a16:creationId xmlns:a16="http://schemas.microsoft.com/office/drawing/2014/main" id="{B1EB527F-B6FC-40B9-9EF5-60E2AD1B2F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80069" y="4040636"/>
            <a:ext cx="433763" cy="70658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B02B654E-3B21-4E1D-B553-005B9743321F}"/>
              </a:ext>
            </a:extLst>
          </p:cNvPr>
          <p:cNvSpPr/>
          <p:nvPr/>
        </p:nvSpPr>
        <p:spPr>
          <a:xfrm>
            <a:off x="106929" y="2266385"/>
            <a:ext cx="529571"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entury Gothic" panose="020F0302020204030204"/>
                <a:ea typeface="+mn-ea"/>
                <a:cs typeface="+mn-cs"/>
              </a:rPr>
              <a:t>R1</a:t>
            </a:r>
            <a:endPar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527C92A8-0DD2-4F9B-92F2-42584C826B57}"/>
              </a:ext>
            </a:extLst>
          </p:cNvPr>
          <p:cNvSpPr/>
          <p:nvPr/>
        </p:nvSpPr>
        <p:spPr>
          <a:xfrm>
            <a:off x="109348" y="3258672"/>
            <a:ext cx="529571"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entury Gothic" panose="020F0302020204030204"/>
                <a:ea typeface="+mn-ea"/>
                <a:cs typeface="+mn-cs"/>
              </a:rPr>
              <a:t>R2</a:t>
            </a:r>
            <a:endPar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6C172807-3FAA-4F8C-946B-C9815046353E}"/>
              </a:ext>
            </a:extLst>
          </p:cNvPr>
          <p:cNvSpPr/>
          <p:nvPr/>
        </p:nvSpPr>
        <p:spPr>
          <a:xfrm>
            <a:off x="1095" y="4347238"/>
            <a:ext cx="1003855"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entury Gothic" panose="020F0302020204030204"/>
                <a:ea typeface="+mn-ea"/>
                <a:cs typeface="+mn-cs"/>
              </a:rPr>
              <a:t>R1+ R2</a:t>
            </a:r>
            <a:endPar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36" name="Picture 12" descr="Building, Office, Hotel, Government, Structure">
            <a:extLst>
              <a:ext uri="{FF2B5EF4-FFF2-40B4-BE49-F238E27FC236}">
                <a16:creationId xmlns:a16="http://schemas.microsoft.com/office/drawing/2014/main" id="{17A707A2-228B-4C83-8141-263A9CE95C6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79517" y="2787883"/>
            <a:ext cx="703135" cy="11453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EF41905-FCBF-492B-AD0F-1805B515CC77}"/>
              </a:ext>
            </a:extLst>
          </p:cNvPr>
          <p:cNvSpPr txBox="1"/>
          <p:nvPr/>
        </p:nvSpPr>
        <p:spPr>
          <a:xfrm>
            <a:off x="780429" y="2259296"/>
            <a:ext cx="10489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Dort </a:t>
            </a:r>
            <a:r>
              <a:rPr kumimoji="0" lang="en-GB" sz="2000" b="1" i="0" u="none" strike="noStrike" kern="1200" cap="none" spc="0" normalizeH="0" baseline="0" noProof="0" dirty="0" err="1">
                <a:ln>
                  <a:noFill/>
                </a:ln>
                <a:effectLst/>
                <a:uLnTx/>
                <a:uFillTx/>
                <a:latin typeface="Century Gothic" panose="020F0302020204030204"/>
                <a:ea typeface="+mn-ea"/>
                <a:cs typeface="+mn-cs"/>
              </a:rPr>
              <a:t>ist</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AA83F36B-595F-4B97-86B5-0FFB2AD626F5}"/>
              </a:ext>
            </a:extLst>
          </p:cNvPr>
          <p:cNvSpPr txBox="1"/>
          <p:nvPr/>
        </p:nvSpPr>
        <p:spPr>
          <a:xfrm>
            <a:off x="594202" y="3258672"/>
            <a:ext cx="12813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Ich </a:t>
            </a:r>
            <a:r>
              <a:rPr kumimoji="0" lang="en-GB" sz="2000" b="1" i="0" u="none" strike="noStrike" kern="1200" cap="none" spc="0" normalizeH="0" baseline="0" noProof="0" dirty="0" err="1">
                <a:ln>
                  <a:noFill/>
                </a:ln>
                <a:effectLst/>
                <a:uLnTx/>
                <a:uFillTx/>
                <a:latin typeface="Century Gothic" panose="020F0302020204030204"/>
                <a:ea typeface="+mn-ea"/>
                <a:cs typeface="+mn-cs"/>
              </a:rPr>
              <a:t>sehe</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5468903B-6BA0-4823-862A-CD79980E1CCE}"/>
              </a:ext>
            </a:extLst>
          </p:cNvPr>
          <p:cNvSpPr/>
          <p:nvPr/>
        </p:nvSpPr>
        <p:spPr>
          <a:xfrm>
            <a:off x="1839014" y="2246346"/>
            <a:ext cx="222528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ein</a:t>
            </a:r>
            <a:r>
              <a:rPr lang="en-GB" sz="2000" dirty="0">
                <a:latin typeface="Century Gothic" panose="020F0302020204030204"/>
              </a:rPr>
              <a:t> </a:t>
            </a:r>
            <a:r>
              <a:rPr lang="en-GB" sz="2000" dirty="0" err="1">
                <a:latin typeface="Century Gothic" panose="020F0302020204030204"/>
              </a:rPr>
              <a:t>groß</a:t>
            </a:r>
            <a:r>
              <a:rPr lang="en-GB" sz="2000" b="1" u="sng" dirty="0" err="1">
                <a:latin typeface="Century Gothic" panose="020F0302020204030204"/>
              </a:rPr>
              <a:t>er</a:t>
            </a:r>
            <a:r>
              <a:rPr lang="en-GB" sz="2000" dirty="0">
                <a:latin typeface="Century Gothic" panose="020F0302020204030204"/>
              </a:rPr>
              <a:t>  </a:t>
            </a:r>
            <a:r>
              <a:rPr kumimoji="0" lang="en-GB" sz="2000" b="0" i="0" u="none" strike="noStrike" kern="1200" cap="none" spc="0" normalizeH="0" baseline="0" noProof="0" dirty="0">
                <a:ln>
                  <a:noFill/>
                </a:ln>
                <a:effectLst/>
                <a:uLnTx/>
                <a:uFillTx/>
                <a:latin typeface="Century Gothic" panose="020F0302020204030204"/>
                <a:ea typeface="+mn-ea"/>
                <a:cs typeface="+mn-cs"/>
              </a:rPr>
              <a:t>Platz </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113EE00C-3F2E-4D7B-A864-FBC9B15CAEA9}"/>
              </a:ext>
            </a:extLst>
          </p:cNvPr>
          <p:cNvSpPr/>
          <p:nvPr/>
        </p:nvSpPr>
        <p:spPr>
          <a:xfrm>
            <a:off x="5240295" y="2255561"/>
            <a:ext cx="2285891"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ein</a:t>
            </a:r>
            <a:r>
              <a:rPr kumimoji="0" lang="en-GB" sz="2000" b="1" i="0" u="sng" strike="noStrike" kern="1200" cap="none" spc="0" normalizeH="0" baseline="0" noProof="0" dirty="0" err="1">
                <a:ln>
                  <a:noFill/>
                </a:ln>
                <a:effectLst/>
                <a:uLnTx/>
                <a:uFillTx/>
                <a:latin typeface="Century Gothic" panose="020F0302020204030204"/>
                <a:ea typeface="+mn-ea"/>
                <a:cs typeface="+mn-cs"/>
              </a:rPr>
              <a:t>e</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i="0" u="none" strike="noStrike" kern="1200" cap="none" spc="0" normalizeH="0" baseline="0" noProof="0" dirty="0" err="1">
                <a:ln>
                  <a:noFill/>
                </a:ln>
                <a:effectLst/>
                <a:uLnTx/>
                <a:uFillTx/>
                <a:latin typeface="Century Gothic" panose="020F0302020204030204"/>
                <a:ea typeface="+mn-ea"/>
                <a:cs typeface="+mn-cs"/>
              </a:rPr>
              <a:t>groß</a:t>
            </a:r>
            <a:r>
              <a:rPr kumimoji="0" lang="en-GB" sz="2000" b="1" i="0" u="sng" strike="noStrike" kern="1200" cap="none" spc="0" normalizeH="0" baseline="0" noProof="0" dirty="0" err="1">
                <a:ln>
                  <a:noFill/>
                </a:ln>
                <a:effectLst/>
                <a:uLnTx/>
                <a:uFillTx/>
                <a:latin typeface="Century Gothic" panose="020F0302020204030204"/>
                <a:ea typeface="+mn-ea"/>
                <a:cs typeface="+mn-cs"/>
              </a:rPr>
              <a:t>e</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Uhr</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574AAD6D-0BF1-4D5D-A85D-3A6C4C19E423}"/>
              </a:ext>
            </a:extLst>
          </p:cNvPr>
          <p:cNvSpPr/>
          <p:nvPr/>
        </p:nvSpPr>
        <p:spPr>
          <a:xfrm>
            <a:off x="8594331" y="2255561"/>
            <a:ext cx="2852063" cy="400110"/>
          </a:xfrm>
          <a:prstGeom prst="rect">
            <a:avLst/>
          </a:prstGeom>
        </p:spPr>
        <p:txBody>
          <a:bodyPr wrap="none">
            <a:spAutoFit/>
          </a:bodyPr>
          <a:lstStyle/>
          <a:p>
            <a:pPr lvl="0" algn="ctr">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ein</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lang="en-GB" sz="2000" dirty="0" err="1"/>
              <a:t>groß</a:t>
            </a:r>
            <a:r>
              <a:rPr lang="en-GB" sz="2000" b="1" u="sng" dirty="0" err="1"/>
              <a:t>es</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Gebäude</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5A9C1E7A-76A3-412B-B576-1A358746A4EB}"/>
              </a:ext>
            </a:extLst>
          </p:cNvPr>
          <p:cNvSpPr/>
          <p:nvPr/>
        </p:nvSpPr>
        <p:spPr>
          <a:xfrm>
            <a:off x="5190958" y="4146937"/>
            <a:ext cx="1851789" cy="400110"/>
          </a:xfrm>
          <a:prstGeom prst="rect">
            <a:avLst/>
          </a:prstGeom>
        </p:spPr>
        <p:txBody>
          <a:bodyPr wrap="none">
            <a:spAutoFit/>
          </a:bodyPr>
          <a:lstStyle/>
          <a:p>
            <a:pPr lvl="0"/>
            <a:r>
              <a:rPr lang="en-GB" sz="2000" dirty="0" err="1"/>
              <a:t>groß</a:t>
            </a:r>
            <a:r>
              <a:rPr kumimoji="0" lang="en-GB" sz="2000" b="1" i="0" u="sng" strike="noStrike" kern="1200" cap="none" spc="0" normalizeH="0" baseline="0" noProof="0" dirty="0">
                <a:ln>
                  <a:noFill/>
                </a:ln>
                <a:effectLst/>
                <a:uLnTx/>
                <a:uFillTx/>
                <a:latin typeface="Century Gothic" panose="020F0302020204030204"/>
                <a:ea typeface="+mn-ea"/>
                <a:cs typeface="+mn-cs"/>
              </a:rPr>
              <a:t>e</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Uhren</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F56BD6CB-3D78-44D3-902E-849EB20F16AF}"/>
              </a:ext>
            </a:extLst>
          </p:cNvPr>
          <p:cNvSpPr/>
          <p:nvPr/>
        </p:nvSpPr>
        <p:spPr>
          <a:xfrm>
            <a:off x="8535536" y="4189661"/>
            <a:ext cx="2364750" cy="400110"/>
          </a:xfrm>
          <a:prstGeom prst="rect">
            <a:avLst/>
          </a:prstGeom>
        </p:spPr>
        <p:txBody>
          <a:bodyPr wrap="none">
            <a:spAutoFit/>
          </a:bodyPr>
          <a:lstStyle/>
          <a:p>
            <a:pPr lvl="0" algn="ctr">
              <a:defRPr/>
            </a:pPr>
            <a:r>
              <a:rPr lang="en-GB" sz="2000" dirty="0" err="1"/>
              <a:t>groß</a:t>
            </a:r>
            <a:r>
              <a:rPr kumimoji="0" lang="en-GB" sz="2000" b="1" i="0" u="sng" strike="noStrike" kern="1200" cap="none" spc="0" normalizeH="0" baseline="0" noProof="0" dirty="0">
                <a:ln>
                  <a:noFill/>
                </a:ln>
                <a:effectLst/>
                <a:uLnTx/>
                <a:uFillTx/>
                <a:latin typeface="Century Gothic" panose="020F0302020204030204"/>
                <a:ea typeface="+mn-ea"/>
                <a:cs typeface="+mn-cs"/>
              </a:rPr>
              <a:t>e </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Gebäude</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2C07B3E1-8E07-4814-BC84-239384CB7800}"/>
              </a:ext>
            </a:extLst>
          </p:cNvPr>
          <p:cNvSpPr/>
          <p:nvPr/>
        </p:nvSpPr>
        <p:spPr>
          <a:xfrm>
            <a:off x="1813461" y="3241344"/>
            <a:ext cx="2544286" cy="400110"/>
          </a:xfrm>
          <a:prstGeom prst="rect">
            <a:avLst/>
          </a:prstGeom>
        </p:spPr>
        <p:txBody>
          <a:bodyPr wrap="none">
            <a:spAutoFit/>
          </a:bodyPr>
          <a:lstStyle/>
          <a:p>
            <a:pPr lvl="0"/>
            <a:r>
              <a:rPr kumimoji="0" lang="en-GB" sz="2000" b="1" i="0" u="none" strike="noStrike" kern="1200" cap="none" spc="0" normalizeH="0" baseline="0" noProof="0" dirty="0" err="1">
                <a:ln>
                  <a:noFill/>
                </a:ln>
                <a:effectLst/>
                <a:uLnTx/>
                <a:uFillTx/>
                <a:latin typeface="Century Gothic" panose="020F0302020204030204"/>
                <a:ea typeface="+mn-ea"/>
                <a:cs typeface="+mn-cs"/>
              </a:rPr>
              <a:t>ein</a:t>
            </a:r>
            <a:r>
              <a:rPr kumimoji="0" lang="en-GB" sz="2000" b="1" i="0" u="sng" strike="noStrike" kern="1200" cap="none" spc="0" normalizeH="0" baseline="0" noProof="0" dirty="0" err="1">
                <a:ln>
                  <a:noFill/>
                </a:ln>
                <a:effectLst/>
                <a:uLnTx/>
                <a:uFillTx/>
                <a:latin typeface="Century Gothic" panose="020F0302020204030204"/>
                <a:ea typeface="+mn-ea"/>
                <a:cs typeface="+mn-cs"/>
              </a:rPr>
              <a:t>en</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lang="en-GB" sz="2000" dirty="0" err="1"/>
              <a:t>groß</a:t>
            </a:r>
            <a:r>
              <a:rPr lang="en-GB" sz="2000" b="1" u="sng" dirty="0" err="1"/>
              <a:t>en</a:t>
            </a:r>
            <a:r>
              <a:rPr lang="en-GB" sz="2000" dirty="0"/>
              <a:t> </a:t>
            </a:r>
            <a:r>
              <a:rPr kumimoji="0" lang="en-GB" sz="2000" b="0" i="0" u="none" strike="noStrike" kern="1200" cap="none" spc="0" normalizeH="0" baseline="0" noProof="0" dirty="0">
                <a:ln>
                  <a:noFill/>
                </a:ln>
                <a:effectLst/>
                <a:uLnTx/>
                <a:uFillTx/>
                <a:latin typeface="Century Gothic" panose="020F0302020204030204"/>
                <a:ea typeface="+mn-ea"/>
                <a:cs typeface="+mn-cs"/>
              </a:rPr>
              <a:t>Platz </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900E4EDD-D9DA-40D2-B1DF-CC70EA9DF217}"/>
              </a:ext>
            </a:extLst>
          </p:cNvPr>
          <p:cNvSpPr/>
          <p:nvPr/>
        </p:nvSpPr>
        <p:spPr>
          <a:xfrm>
            <a:off x="5231779" y="3217879"/>
            <a:ext cx="2214068" cy="400110"/>
          </a:xfrm>
          <a:prstGeom prst="rect">
            <a:avLst/>
          </a:prstGeom>
        </p:spPr>
        <p:txBody>
          <a:bodyPr wrap="none">
            <a:spAutoFit/>
          </a:bodyPr>
          <a:lstStyle/>
          <a:p>
            <a:pPr lvl="0" algn="ctr">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ein</a:t>
            </a:r>
            <a:r>
              <a:rPr kumimoji="0" lang="en-GB" sz="2000" b="1" i="0" u="sng" strike="noStrike" kern="1200" cap="none" spc="0" normalizeH="0" baseline="0" noProof="0" dirty="0" err="1">
                <a:ln>
                  <a:noFill/>
                </a:ln>
                <a:effectLst/>
                <a:uLnTx/>
                <a:uFillTx/>
                <a:latin typeface="Century Gothic" panose="020F0302020204030204"/>
                <a:ea typeface="+mn-ea"/>
                <a:cs typeface="+mn-cs"/>
              </a:rPr>
              <a:t>e</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lang="en-GB" sz="2000" dirty="0" err="1"/>
              <a:t>groß</a:t>
            </a:r>
            <a:r>
              <a:rPr lang="en-GB" sz="2000" b="1" u="sng" dirty="0" err="1"/>
              <a:t>e</a:t>
            </a:r>
            <a:r>
              <a:rPr lang="en-GB" sz="2000" b="1" dirty="0"/>
              <a:t>   </a:t>
            </a:r>
            <a:r>
              <a:rPr lang="en-GB" sz="2000" dirty="0" err="1"/>
              <a:t>Uhr</a:t>
            </a:r>
            <a:endParaRPr kumimoji="0" lang="en-GB" sz="2000" b="0" i="0" strike="noStrike" kern="1200" cap="none" spc="0" normalizeH="0" baseline="0" noProof="0" dirty="0">
              <a:ln>
                <a:noFill/>
              </a:ln>
              <a:effectLst/>
              <a:uLnTx/>
              <a:uFillTx/>
              <a:latin typeface="Century Gothic" panose="020F0302020204030204"/>
            </a:endParaRPr>
          </a:p>
        </p:txBody>
      </p:sp>
      <p:sp>
        <p:nvSpPr>
          <p:cNvPr id="46" name="Rectangle 45">
            <a:extLst>
              <a:ext uri="{FF2B5EF4-FFF2-40B4-BE49-F238E27FC236}">
                <a16:creationId xmlns:a16="http://schemas.microsoft.com/office/drawing/2014/main" id="{1AECAA9A-DF43-47E2-BA06-93C8C414FB74}"/>
              </a:ext>
            </a:extLst>
          </p:cNvPr>
          <p:cNvSpPr/>
          <p:nvPr/>
        </p:nvSpPr>
        <p:spPr>
          <a:xfrm>
            <a:off x="8578006" y="3196269"/>
            <a:ext cx="2850460" cy="400110"/>
          </a:xfrm>
          <a:prstGeom prst="rect">
            <a:avLst/>
          </a:prstGeom>
        </p:spPr>
        <p:txBody>
          <a:bodyPr wrap="none">
            <a:spAutoFit/>
          </a:bodyPr>
          <a:lstStyle/>
          <a:p>
            <a:pPr lvl="0" algn="ctr">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ein</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lang="en-GB" sz="2000" dirty="0" err="1"/>
              <a:t>groß</a:t>
            </a:r>
            <a:r>
              <a:rPr lang="en-GB" sz="2000" b="1" u="sng" dirty="0" err="1"/>
              <a:t>es</a:t>
            </a:r>
            <a:r>
              <a:rPr lang="en-GB" sz="2000" dirty="0"/>
              <a:t>  </a:t>
            </a:r>
            <a:r>
              <a:rPr lang="en-GB" sz="2000" dirty="0" err="1"/>
              <a:t>Gebäude</a:t>
            </a:r>
            <a:endParaRPr kumimoji="0" lang="en-GB" sz="2000" b="0" i="0" u="none" strike="noStrike" kern="1200" cap="none" spc="0" normalizeH="0" baseline="0" noProof="0" dirty="0">
              <a:ln>
                <a:noFill/>
              </a:ln>
              <a:effectLst/>
              <a:uLnTx/>
              <a:uFillTx/>
              <a:latin typeface="Century Gothic" panose="020F0302020204030204"/>
            </a:endParaRPr>
          </a:p>
        </p:txBody>
      </p:sp>
      <p:pic>
        <p:nvPicPr>
          <p:cNvPr id="47" name="Picture 4" descr="Place, Building, History, City, Old Town, Architecture">
            <a:extLst>
              <a:ext uri="{FF2B5EF4-FFF2-40B4-BE49-F238E27FC236}">
                <a16:creationId xmlns:a16="http://schemas.microsoft.com/office/drawing/2014/main" id="{99B147E0-E429-47EE-84C0-8B7893831B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6601" y="3218578"/>
            <a:ext cx="1057792" cy="52889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Pocket, Clock, Watch, Tattoo, Time, Oldschool">
            <a:extLst>
              <a:ext uri="{FF2B5EF4-FFF2-40B4-BE49-F238E27FC236}">
                <a16:creationId xmlns:a16="http://schemas.microsoft.com/office/drawing/2014/main" id="{78BD180A-04D7-4868-B35F-3DB6E7C43D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1900" y="2640563"/>
            <a:ext cx="888930" cy="120760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Pocket, Clock, Watch, Tattoo, Time, Oldschool">
            <a:extLst>
              <a:ext uri="{FF2B5EF4-FFF2-40B4-BE49-F238E27FC236}">
                <a16:creationId xmlns:a16="http://schemas.microsoft.com/office/drawing/2014/main" id="{EA62D293-8224-4442-9A43-125478663FE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19636" y="3985799"/>
            <a:ext cx="545721" cy="74135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Pocket, Clock, Watch, Tattoo, Time, Oldschool">
            <a:extLst>
              <a:ext uri="{FF2B5EF4-FFF2-40B4-BE49-F238E27FC236}">
                <a16:creationId xmlns:a16="http://schemas.microsoft.com/office/drawing/2014/main" id="{1B5B5967-6412-42DE-BE94-74F58B4EB20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48136" y="3962468"/>
            <a:ext cx="545721" cy="74135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Building, Office, Hotel, Government, Structure">
            <a:extLst>
              <a:ext uri="{FF2B5EF4-FFF2-40B4-BE49-F238E27FC236}">
                <a16:creationId xmlns:a16="http://schemas.microsoft.com/office/drawing/2014/main" id="{9E506D32-E0D6-42D8-9E8B-BF9947B395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73170" y="4025059"/>
            <a:ext cx="433763" cy="70658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6F619D81-09E2-45A2-903F-F4AC92D91F8D}"/>
              </a:ext>
            </a:extLst>
          </p:cNvPr>
          <p:cNvSpPr/>
          <p:nvPr/>
        </p:nvSpPr>
        <p:spPr>
          <a:xfrm>
            <a:off x="2906227" y="2209770"/>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1" name="Rectangle: Rounded Corners 60">
            <a:extLst>
              <a:ext uri="{FF2B5EF4-FFF2-40B4-BE49-F238E27FC236}">
                <a16:creationId xmlns:a16="http://schemas.microsoft.com/office/drawing/2014/main" id="{A06B94DE-5BEB-4714-AC4B-61E98CD09133}"/>
              </a:ext>
            </a:extLst>
          </p:cNvPr>
          <p:cNvSpPr/>
          <p:nvPr/>
        </p:nvSpPr>
        <p:spPr>
          <a:xfrm>
            <a:off x="6489977" y="2308860"/>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2" name="Rectangle: Rounded Corners 61">
            <a:extLst>
              <a:ext uri="{FF2B5EF4-FFF2-40B4-BE49-F238E27FC236}">
                <a16:creationId xmlns:a16="http://schemas.microsoft.com/office/drawing/2014/main" id="{7422AE9E-56CB-40C4-89A7-819C9982B9B0}"/>
              </a:ext>
            </a:extLst>
          </p:cNvPr>
          <p:cNvSpPr/>
          <p:nvPr/>
        </p:nvSpPr>
        <p:spPr>
          <a:xfrm>
            <a:off x="9709531" y="2315832"/>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6" name="Rectangle: Rounded Corners 65">
            <a:extLst>
              <a:ext uri="{FF2B5EF4-FFF2-40B4-BE49-F238E27FC236}">
                <a16:creationId xmlns:a16="http://schemas.microsoft.com/office/drawing/2014/main" id="{33D50D71-325E-4B2B-843D-FE96F38A1D7A}"/>
              </a:ext>
            </a:extLst>
          </p:cNvPr>
          <p:cNvSpPr/>
          <p:nvPr/>
        </p:nvSpPr>
        <p:spPr>
          <a:xfrm>
            <a:off x="2680964" y="4347085"/>
            <a:ext cx="731580"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7" name="Rectangle: Rounded Corners 66">
            <a:extLst>
              <a:ext uri="{FF2B5EF4-FFF2-40B4-BE49-F238E27FC236}">
                <a16:creationId xmlns:a16="http://schemas.microsoft.com/office/drawing/2014/main" id="{6193A952-5942-4B2C-870F-457F2A4A2785}"/>
              </a:ext>
            </a:extLst>
          </p:cNvPr>
          <p:cNvSpPr/>
          <p:nvPr/>
        </p:nvSpPr>
        <p:spPr>
          <a:xfrm>
            <a:off x="5835922" y="4201943"/>
            <a:ext cx="343427"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8" name="Rectangle: Rounded Corners 67">
            <a:extLst>
              <a:ext uri="{FF2B5EF4-FFF2-40B4-BE49-F238E27FC236}">
                <a16:creationId xmlns:a16="http://schemas.microsoft.com/office/drawing/2014/main" id="{A4B4EE6C-2FC1-47D9-B100-223E73263384}"/>
              </a:ext>
            </a:extLst>
          </p:cNvPr>
          <p:cNvSpPr/>
          <p:nvPr/>
        </p:nvSpPr>
        <p:spPr>
          <a:xfrm>
            <a:off x="9181125" y="4188314"/>
            <a:ext cx="286689"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BAABB867-49FC-455A-AAA3-980521F57C5E}"/>
              </a:ext>
            </a:extLst>
          </p:cNvPr>
          <p:cNvSpPr txBox="1"/>
          <p:nvPr/>
        </p:nvSpPr>
        <p:spPr>
          <a:xfrm>
            <a:off x="-41105" y="4008161"/>
            <a:ext cx="12813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Plural</a:t>
            </a:r>
          </a:p>
        </p:txBody>
      </p:sp>
      <p:sp>
        <p:nvSpPr>
          <p:cNvPr id="70" name="Rectangle: Rounded Corners 69">
            <a:extLst>
              <a:ext uri="{FF2B5EF4-FFF2-40B4-BE49-F238E27FC236}">
                <a16:creationId xmlns:a16="http://schemas.microsoft.com/office/drawing/2014/main" id="{A758477C-609A-49D6-ACE8-64512CC529A8}"/>
              </a:ext>
            </a:extLst>
          </p:cNvPr>
          <p:cNvSpPr/>
          <p:nvPr/>
        </p:nvSpPr>
        <p:spPr>
          <a:xfrm>
            <a:off x="3222310" y="3267881"/>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6" name="Rectangle: Rounded Corners 75">
            <a:extLst>
              <a:ext uri="{FF2B5EF4-FFF2-40B4-BE49-F238E27FC236}">
                <a16:creationId xmlns:a16="http://schemas.microsoft.com/office/drawing/2014/main" id="{4BD02F95-DF47-4074-AE27-8C0BC38E7094}"/>
              </a:ext>
            </a:extLst>
          </p:cNvPr>
          <p:cNvSpPr/>
          <p:nvPr/>
        </p:nvSpPr>
        <p:spPr>
          <a:xfrm>
            <a:off x="6525877" y="3258672"/>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7" name="Rectangle: Rounded Corners 76">
            <a:extLst>
              <a:ext uri="{FF2B5EF4-FFF2-40B4-BE49-F238E27FC236}">
                <a16:creationId xmlns:a16="http://schemas.microsoft.com/office/drawing/2014/main" id="{FA720A09-69CE-43CC-924F-9773A1310AED}"/>
              </a:ext>
            </a:extLst>
          </p:cNvPr>
          <p:cNvSpPr/>
          <p:nvPr/>
        </p:nvSpPr>
        <p:spPr>
          <a:xfrm>
            <a:off x="9686142" y="3221644"/>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8" name="TextBox 77">
            <a:extLst>
              <a:ext uri="{FF2B5EF4-FFF2-40B4-BE49-F238E27FC236}">
                <a16:creationId xmlns:a16="http://schemas.microsoft.com/office/drawing/2014/main" id="{A8856EF5-0F93-4319-A987-1D765E6120AF}"/>
              </a:ext>
            </a:extLst>
          </p:cNvPr>
          <p:cNvSpPr txBox="1"/>
          <p:nvPr/>
        </p:nvSpPr>
        <p:spPr>
          <a:xfrm>
            <a:off x="218654" y="4947252"/>
            <a:ext cx="120485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noProof="0" dirty="0">
                <a:latin typeface="Century Gothic" panose="020F0302020204030204"/>
              </a:rPr>
              <a:t>Use plural nouns without an article, as in English. There are big squares, clocks, buildings. </a:t>
            </a:r>
            <a:endParaRPr kumimoji="0" lang="en-US" sz="2000" b="0" i="0" u="none" strike="noStrike" kern="1200" cap="none" spc="0" normalizeH="0" baseline="0" noProof="0" dirty="0">
              <a:ln>
                <a:noFill/>
              </a:ln>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The adjective</a:t>
            </a:r>
            <a:r>
              <a:rPr kumimoji="0" lang="en-US" sz="2000" b="0" i="0" u="none" strike="noStrike" kern="1200" cap="none" spc="0" normalizeH="0" noProof="0" dirty="0">
                <a:ln>
                  <a:noFill/>
                </a:ln>
                <a:effectLst/>
                <a:uLnTx/>
                <a:uFillTx/>
                <a:latin typeface="Century Gothic" panose="020F0302020204030204"/>
                <a:ea typeface="+mn-ea"/>
                <a:cs typeface="+mn-cs"/>
              </a:rPr>
              <a:t> ending is –</a:t>
            </a:r>
            <a:r>
              <a:rPr kumimoji="0" lang="en-US" sz="2000" b="1" i="0" u="none" strike="noStrike" kern="1200" cap="none" spc="0" normalizeH="0" noProof="0" dirty="0">
                <a:ln>
                  <a:noFill/>
                </a:ln>
                <a:effectLst/>
                <a:uLnTx/>
                <a:uFillTx/>
                <a:latin typeface="Century Gothic" panose="020F0302020204030204"/>
                <a:ea typeface="+mn-ea"/>
                <a:cs typeface="+mn-cs"/>
              </a:rPr>
              <a:t>e</a:t>
            </a:r>
            <a:r>
              <a:rPr kumimoji="0" lang="en-US" sz="2000" b="0" i="0" u="none" strike="noStrike" kern="1200" cap="none" spc="0" normalizeH="0" noProof="0" dirty="0">
                <a:ln>
                  <a:noFill/>
                </a:ln>
                <a:effectLst/>
                <a:uLnTx/>
                <a:uFillTx/>
                <a:latin typeface="Century Gothic" panose="020F0302020204030204"/>
                <a:ea typeface="+mn-ea"/>
                <a:cs typeface="+mn-cs"/>
              </a:rPr>
              <a:t>.</a:t>
            </a:r>
            <a:endParaRPr kumimoji="0" lang="en-US" sz="2000" b="0" i="0" u="none" strike="noStrike" kern="1200" cap="none" spc="0" normalizeH="0" baseline="0" noProof="0" dirty="0">
              <a:ln>
                <a:noFill/>
              </a:ln>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71B63239-C102-4C5E-B50B-7CA9AF378CA3}"/>
              </a:ext>
            </a:extLst>
          </p:cNvPr>
          <p:cNvSpPr txBox="1"/>
          <p:nvPr/>
        </p:nvSpPr>
        <p:spPr>
          <a:xfrm>
            <a:off x="266921" y="5623994"/>
            <a:ext cx="120485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noProof="0" dirty="0">
                <a:latin typeface="Century Gothic" panose="020F0302020204030204"/>
              </a:rPr>
              <a:t>When you use plural nouns with an article, the ending on the adjective is always –</a:t>
            </a:r>
            <a:r>
              <a:rPr lang="en-US" sz="2000" b="1" noProof="0" dirty="0" err="1">
                <a:latin typeface="Century Gothic" panose="020F0302020204030204"/>
              </a:rPr>
              <a:t>en</a:t>
            </a:r>
            <a:r>
              <a:rPr lang="en-US" sz="2000" noProof="0" dirty="0">
                <a:latin typeface="Century Gothic" panose="020F0302020204030204"/>
              </a:rPr>
              <a:t>.</a:t>
            </a:r>
            <a:endParaRPr kumimoji="0" lang="en-US" sz="2000" b="0" i="0" u="none" strike="noStrike" kern="1200" cap="none" spc="0" normalizeH="0" baseline="0" noProof="0" dirty="0">
              <a:ln>
                <a:noFill/>
              </a:ln>
              <a:effectLst/>
              <a:uLnTx/>
              <a:uFillTx/>
              <a:latin typeface="Century Gothic" panose="020F0302020204030204"/>
            </a:endParaRPr>
          </a:p>
        </p:txBody>
      </p:sp>
      <p:sp>
        <p:nvSpPr>
          <p:cNvPr id="80" name="Rectangle: Rounded Corners 79">
            <a:extLst>
              <a:ext uri="{FF2B5EF4-FFF2-40B4-BE49-F238E27FC236}">
                <a16:creationId xmlns:a16="http://schemas.microsoft.com/office/drawing/2014/main" id="{48C3F2FB-C8E1-472C-873C-BD1F99ECEBD5}"/>
              </a:ext>
            </a:extLst>
          </p:cNvPr>
          <p:cNvSpPr/>
          <p:nvPr/>
        </p:nvSpPr>
        <p:spPr>
          <a:xfrm>
            <a:off x="1845732" y="4339703"/>
            <a:ext cx="731580"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81" name="Rectangle: Rounded Corners 80">
            <a:extLst>
              <a:ext uri="{FF2B5EF4-FFF2-40B4-BE49-F238E27FC236}">
                <a16:creationId xmlns:a16="http://schemas.microsoft.com/office/drawing/2014/main" id="{6CBC6B32-5278-4A60-902B-DFD03A20EBB5}"/>
              </a:ext>
            </a:extLst>
          </p:cNvPr>
          <p:cNvSpPr/>
          <p:nvPr/>
        </p:nvSpPr>
        <p:spPr>
          <a:xfrm>
            <a:off x="3428099" y="4365715"/>
            <a:ext cx="220600"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82" name="Speech Bubble: Rectangle with Corners Rounded 81">
            <a:extLst>
              <a:ext uri="{FF2B5EF4-FFF2-40B4-BE49-F238E27FC236}">
                <a16:creationId xmlns:a16="http://schemas.microsoft.com/office/drawing/2014/main" id="{3C958883-2536-49DF-8503-31E52D71B260}"/>
              </a:ext>
            </a:extLst>
          </p:cNvPr>
          <p:cNvSpPr/>
          <p:nvPr/>
        </p:nvSpPr>
        <p:spPr>
          <a:xfrm>
            <a:off x="116111" y="1568136"/>
            <a:ext cx="2278720" cy="573576"/>
          </a:xfrm>
          <a:prstGeom prst="wedgeRoundRectCallout">
            <a:avLst>
              <a:gd name="adj1" fmla="val 21582"/>
              <a:gd name="adj2" fmla="val 62692"/>
              <a:gd name="adj3" fmla="val 16667"/>
            </a:avLst>
          </a:prstGeom>
          <a:solidFill>
            <a:schemeClr val="accent4">
              <a:lumMod val="75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After </a:t>
            </a:r>
            <a:r>
              <a:rPr kumimoji="0" lang="en-GB" sz="2000" b="1" i="1" u="none" strike="noStrike" kern="1200" cap="none" spc="0" normalizeH="0" baseline="0" noProof="0" dirty="0">
                <a:ln>
                  <a:noFill/>
                </a:ln>
                <a:solidFill>
                  <a:schemeClr val="tx1"/>
                </a:solidFill>
                <a:effectLst/>
                <a:uLnTx/>
                <a:uFillTx/>
                <a:latin typeface="Century Gothic" panose="020F0302020204030204"/>
                <a:ea typeface="+mn-ea"/>
                <a:cs typeface="+mn-cs"/>
              </a:rPr>
              <a:t>sein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use R1 (nominative)</a:t>
            </a:r>
          </a:p>
        </p:txBody>
      </p:sp>
      <p:sp>
        <p:nvSpPr>
          <p:cNvPr id="83" name="Speech Bubble: Rectangle with Corners Rounded 82">
            <a:extLst>
              <a:ext uri="{FF2B5EF4-FFF2-40B4-BE49-F238E27FC236}">
                <a16:creationId xmlns:a16="http://schemas.microsoft.com/office/drawing/2014/main" id="{301CF3D3-A161-4C22-B842-1075AA51223D}"/>
              </a:ext>
            </a:extLst>
          </p:cNvPr>
          <p:cNvSpPr/>
          <p:nvPr/>
        </p:nvSpPr>
        <p:spPr>
          <a:xfrm>
            <a:off x="683457" y="2655269"/>
            <a:ext cx="2964346" cy="563818"/>
          </a:xfrm>
          <a:prstGeom prst="wedgeRoundRectCallout">
            <a:avLst>
              <a:gd name="adj1" fmla="val -23262"/>
              <a:gd name="adj2" fmla="val 69825"/>
              <a:gd name="adj3" fmla="val 16667"/>
            </a:avLst>
          </a:prstGeom>
          <a:solidFill>
            <a:schemeClr val="accent4">
              <a:lumMod val="75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After most other verbs use R2 (accusative)</a:t>
            </a:r>
          </a:p>
        </p:txBody>
      </p:sp>
      <p:sp>
        <p:nvSpPr>
          <p:cNvPr id="52" name="TextBox 51">
            <a:extLst>
              <a:ext uri="{FF2B5EF4-FFF2-40B4-BE49-F238E27FC236}">
                <a16:creationId xmlns:a16="http://schemas.microsoft.com/office/drawing/2014/main" id="{14ACB513-845E-4F66-8400-154A0A644A85}"/>
              </a:ext>
            </a:extLst>
          </p:cNvPr>
          <p:cNvSpPr txBox="1"/>
          <p:nvPr/>
        </p:nvSpPr>
        <p:spPr>
          <a:xfrm>
            <a:off x="901408" y="4066718"/>
            <a:ext cx="14052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Dort </a:t>
            </a:r>
            <a:r>
              <a:rPr lang="en-GB" sz="2000" b="1" dirty="0" err="1">
                <a:latin typeface="Century Gothic" panose="020F0302020204030204"/>
              </a:rPr>
              <a:t>sind</a:t>
            </a:r>
            <a:endParaRPr kumimoji="0" lang="en-GB" sz="2000" b="1" i="0" u="none" strike="noStrike" kern="1200" cap="none" spc="0" normalizeH="0" baseline="0" noProof="0" dirty="0">
              <a:ln>
                <a:noFill/>
              </a:ln>
              <a:effectLst/>
              <a:uLnTx/>
              <a:uFillTx/>
              <a:latin typeface="Century Gothic" panose="020F0302020204030204"/>
            </a:endParaRPr>
          </a:p>
        </p:txBody>
      </p:sp>
      <p:sp>
        <p:nvSpPr>
          <p:cNvPr id="54" name="TextBox 53">
            <a:extLst>
              <a:ext uri="{FF2B5EF4-FFF2-40B4-BE49-F238E27FC236}">
                <a16:creationId xmlns:a16="http://schemas.microsoft.com/office/drawing/2014/main" id="{6E4F3302-B2AB-4C7C-9B8D-782D15C62F3A}"/>
              </a:ext>
            </a:extLst>
          </p:cNvPr>
          <p:cNvSpPr txBox="1"/>
          <p:nvPr/>
        </p:nvSpPr>
        <p:spPr>
          <a:xfrm>
            <a:off x="981218" y="4391979"/>
            <a:ext cx="14052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Century Gothic" panose="020F0302020204030204"/>
              </a:rPr>
              <a:t>Ich </a:t>
            </a:r>
            <a:r>
              <a:rPr lang="en-GB" sz="2000" b="1" dirty="0" err="1">
                <a:latin typeface="Century Gothic" panose="020F0302020204030204"/>
              </a:rPr>
              <a:t>sehe</a:t>
            </a:r>
            <a:endParaRPr kumimoji="0" lang="en-GB" sz="2000" b="1" i="0" u="none" strike="noStrike" kern="1200" cap="none" spc="0" normalizeH="0" baseline="0" noProof="0" dirty="0">
              <a:ln>
                <a:noFill/>
              </a:ln>
              <a:effectLst/>
              <a:uLnTx/>
              <a:uFillTx/>
              <a:latin typeface="Century Gothic" panose="020F0302020204030204"/>
            </a:endParaRPr>
          </a:p>
        </p:txBody>
      </p:sp>
      <p:sp>
        <p:nvSpPr>
          <p:cNvPr id="55" name="Rectangle 54">
            <a:extLst>
              <a:ext uri="{FF2B5EF4-FFF2-40B4-BE49-F238E27FC236}">
                <a16:creationId xmlns:a16="http://schemas.microsoft.com/office/drawing/2014/main" id="{FE075DD1-42AD-4C4C-8FBA-C12FDDCE4654}"/>
              </a:ext>
            </a:extLst>
          </p:cNvPr>
          <p:cNvSpPr/>
          <p:nvPr/>
        </p:nvSpPr>
        <p:spPr>
          <a:xfrm>
            <a:off x="2138520" y="4205995"/>
            <a:ext cx="2002471" cy="400110"/>
          </a:xfrm>
          <a:prstGeom prst="rect">
            <a:avLst/>
          </a:prstGeom>
        </p:spPr>
        <p:txBody>
          <a:bodyPr wrap="none">
            <a:spAutoFit/>
          </a:bodyPr>
          <a:lstStyle/>
          <a:p>
            <a:pPr lvl="0"/>
            <a:r>
              <a:rPr lang="en-GB" sz="2000" dirty="0" err="1"/>
              <a:t>groß</a:t>
            </a:r>
            <a:r>
              <a:rPr lang="en-GB" sz="2000" b="1" u="sng" dirty="0" err="1"/>
              <a:t>e</a:t>
            </a:r>
            <a:r>
              <a:rPr lang="en-GB" sz="2000" dirty="0"/>
              <a:t>    </a:t>
            </a:r>
            <a:r>
              <a:rPr kumimoji="0" lang="en-GB" sz="2000" b="0" i="0" u="none" strike="noStrike" kern="1200" cap="none" spc="0" normalizeH="0" baseline="0" noProof="0" dirty="0" err="1">
                <a:ln>
                  <a:noFill/>
                </a:ln>
                <a:effectLst/>
                <a:uLnTx/>
                <a:uFillTx/>
                <a:latin typeface="Century Gothic" panose="020F0302020204030204"/>
                <a:ea typeface="+mn-ea"/>
                <a:cs typeface="+mn-cs"/>
              </a:rPr>
              <a:t>Plätze</a:t>
            </a:r>
            <a:r>
              <a:rPr kumimoji="0" lang="en-GB" sz="2000" b="0" i="0" u="none" strike="noStrike" kern="1200" cap="none" spc="0" normalizeH="0" baseline="0" noProof="0" dirty="0">
                <a:ln>
                  <a:noFill/>
                </a:ln>
                <a:effectLst/>
                <a:uLnTx/>
                <a:uFillTx/>
                <a:latin typeface="Century Gothic" panose="020F0302020204030204"/>
                <a:ea typeface="+mn-ea"/>
                <a:cs typeface="+mn-cs"/>
              </a:rPr>
              <a:t> </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sp>
        <p:nvSpPr>
          <p:cNvPr id="56" name="Rectangle: Rounded Corners 55">
            <a:extLst>
              <a:ext uri="{FF2B5EF4-FFF2-40B4-BE49-F238E27FC236}">
                <a16:creationId xmlns:a16="http://schemas.microsoft.com/office/drawing/2014/main" id="{C221999C-C242-4057-A5B8-ADFB96F8643F}"/>
              </a:ext>
            </a:extLst>
          </p:cNvPr>
          <p:cNvSpPr/>
          <p:nvPr/>
        </p:nvSpPr>
        <p:spPr>
          <a:xfrm>
            <a:off x="2775228" y="4216014"/>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1603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7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7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4"/>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5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66"/>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8"/>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50"/>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5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0" nodeType="clickEffect">
                                  <p:stCondLst>
                                    <p:cond delay="0"/>
                                  </p:stCondLst>
                                  <p:childTnLst>
                                    <p:set>
                                      <p:cBhvr>
                                        <p:cTn id="128" dur="1" fill="hold">
                                          <p:stCondLst>
                                            <p:cond delay="0"/>
                                          </p:stCondLst>
                                        </p:cTn>
                                        <p:tgtEl>
                                          <p:spTgt spid="67"/>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20"/>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2062"/>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53"/>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68"/>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78"/>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6" grpId="0"/>
      <p:bldP spid="39" grpId="0"/>
      <p:bldP spid="11" grpId="0"/>
      <p:bldP spid="13" grpId="0"/>
      <p:bldP spid="15" grpId="0"/>
      <p:bldP spid="18" grpId="0"/>
      <p:bldP spid="20" grpId="0"/>
      <p:bldP spid="44" grpId="0"/>
      <p:bldP spid="45" grpId="0"/>
      <p:bldP spid="46" grpId="0"/>
      <p:bldP spid="21" grpId="0" animBg="1"/>
      <p:bldP spid="21" grpId="1" animBg="1"/>
      <p:bldP spid="61" grpId="0" animBg="1"/>
      <p:bldP spid="62" grpId="0" animBg="1"/>
      <p:bldP spid="66" grpId="0" animBg="1"/>
      <p:bldP spid="67" grpId="0" animBg="1"/>
      <p:bldP spid="68" grpId="0" animBg="1"/>
      <p:bldP spid="74" grpId="0"/>
      <p:bldP spid="70" grpId="0" animBg="1"/>
      <p:bldP spid="76" grpId="0" animBg="1"/>
      <p:bldP spid="77" grpId="0" animBg="1"/>
      <p:bldP spid="78" grpId="0"/>
      <p:bldP spid="79" grpId="0"/>
      <p:bldP spid="82" grpId="0" animBg="1"/>
      <p:bldP spid="83" grpId="0" animBg="1"/>
      <p:bldP spid="52" grpId="0"/>
      <p:bldP spid="54" grpId="0"/>
      <p:bldP spid="55" grpId="0"/>
      <p:bldP spid="5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 shot of a computer&#10;&#10;Description automatically generated">
            <a:extLst>
              <a:ext uri="{FF2B5EF4-FFF2-40B4-BE49-F238E27FC236}">
                <a16:creationId xmlns:a16="http://schemas.microsoft.com/office/drawing/2014/main" id="{DD41C73B-181C-4080-B37D-2A88F8E83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89810" y="-1499542"/>
            <a:ext cx="5008677" cy="10600494"/>
          </a:xfrm>
          <a:prstGeom prst="rect">
            <a:avLst/>
          </a:prstGeom>
        </p:spPr>
      </p:pic>
      <p:sp>
        <p:nvSpPr>
          <p:cNvPr id="4" name="Title 3"/>
          <p:cNvSpPr>
            <a:spLocks noGrp="1"/>
          </p:cNvSpPr>
          <p:nvPr>
            <p:ph type="title"/>
          </p:nvPr>
        </p:nvSpPr>
        <p:spPr>
          <a:xfrm>
            <a:off x="0" y="213557"/>
            <a:ext cx="5554416" cy="647577"/>
          </a:xfrm>
        </p:spPr>
        <p:txBody>
          <a:bodyPr>
            <a:noAutofit/>
          </a:bodyPr>
          <a:lstStyle/>
          <a:p>
            <a:r>
              <a:rPr lang="en-GB" sz="2800" b="1" dirty="0">
                <a:solidFill>
                  <a:schemeClr val="bg1"/>
                </a:solidFill>
              </a:rPr>
              <a:t>Du </a:t>
            </a:r>
            <a:r>
              <a:rPr lang="en-GB" sz="2800" b="1" dirty="0" err="1">
                <a:solidFill>
                  <a:schemeClr val="bg1"/>
                </a:solidFill>
              </a:rPr>
              <a:t>wirst</a:t>
            </a:r>
            <a:r>
              <a:rPr lang="en-GB" sz="2800" b="1" dirty="0">
                <a:solidFill>
                  <a:schemeClr val="bg1"/>
                </a:solidFill>
              </a:rPr>
              <a:t> </a:t>
            </a:r>
            <a:r>
              <a:rPr lang="en-GB" sz="2800" b="1" dirty="0" err="1">
                <a:solidFill>
                  <a:schemeClr val="bg1"/>
                </a:solidFill>
              </a:rPr>
              <a:t>viel</a:t>
            </a:r>
            <a:r>
              <a:rPr lang="en-GB" sz="2800" b="1" dirty="0">
                <a:solidFill>
                  <a:schemeClr val="bg1"/>
                </a:solidFill>
              </a:rPr>
              <a:t> </a:t>
            </a:r>
            <a:r>
              <a:rPr lang="en-GB" sz="2800" b="1" dirty="0" err="1">
                <a:solidFill>
                  <a:schemeClr val="bg1"/>
                </a:solidFill>
              </a:rPr>
              <a:t>Spaß</a:t>
            </a:r>
            <a:r>
              <a:rPr lang="en-GB" sz="2800" b="1" dirty="0">
                <a:solidFill>
                  <a:schemeClr val="bg1"/>
                </a:solidFill>
              </a:rPr>
              <a:t> </a:t>
            </a:r>
            <a:r>
              <a:rPr lang="en-GB" sz="2800" b="1" dirty="0" err="1">
                <a:solidFill>
                  <a:schemeClr val="bg1"/>
                </a:solidFill>
              </a:rPr>
              <a:t>haben</a:t>
            </a:r>
            <a:r>
              <a:rPr lang="en-GB" sz="2800" b="1" dirty="0">
                <a:solidFill>
                  <a:schemeClr val="bg1"/>
                </a:solidFill>
              </a:rPr>
              <a:t>!</a:t>
            </a:r>
          </a:p>
        </p:txBody>
      </p:sp>
      <p:sp>
        <p:nvSpPr>
          <p:cNvPr id="8" name="TextBox 7">
            <a:extLst>
              <a:ext uri="{FF2B5EF4-FFF2-40B4-BE49-F238E27FC236}">
                <a16:creationId xmlns:a16="http://schemas.microsoft.com/office/drawing/2014/main" id="{3784BF6F-F4C1-463C-8CD0-F3EBE85CAC74}"/>
              </a:ext>
            </a:extLst>
          </p:cNvPr>
          <p:cNvSpPr txBox="1"/>
          <p:nvPr/>
        </p:nvSpPr>
        <p:spPr>
          <a:xfrm>
            <a:off x="2030581" y="1650291"/>
            <a:ext cx="8301087" cy="4290662"/>
          </a:xfrm>
          <a:prstGeom prst="rect">
            <a:avLst/>
          </a:prstGeom>
          <a:noFill/>
        </p:spPr>
        <p:txBody>
          <a:bodyPr wrap="square" rtlCol="0">
            <a:spAutoFit/>
          </a:bodyPr>
          <a:lstStyle/>
          <a:p>
            <a:pPr lvl="0">
              <a:lnSpc>
                <a:spcPts val="3000"/>
              </a:lnSpc>
              <a:spcBef>
                <a:spcPts val="800"/>
              </a:spcBef>
              <a:spcAft>
                <a:spcPts val="800"/>
              </a:spcAft>
            </a:pPr>
            <a:r>
              <a:rPr kumimoji="0" lang="en-GB" sz="2200" b="0" i="0" u="none" strike="noStrike" kern="1200" cap="none" spc="0" normalizeH="0" baseline="0" noProof="0" dirty="0" err="1">
                <a:ln>
                  <a:noFill/>
                </a:ln>
                <a:effectLst/>
                <a:uLnTx/>
                <a:uFillTx/>
                <a:latin typeface="Century Gothic" panose="020F0302020204030204"/>
                <a:ea typeface="+mn-ea"/>
                <a:cs typeface="+mn-cs"/>
              </a:rPr>
              <a:t>Onkel</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Wir</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planen</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einen</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tollen</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Ausflug</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lang="en-GB" sz="2200" dirty="0" err="1"/>
              <a:t>für</a:t>
            </a:r>
            <a:r>
              <a:rPr lang="en-GB" sz="2200" dirty="0"/>
              <a:t> dich </a:t>
            </a:r>
            <a:r>
              <a:rPr kumimoji="0" lang="en-GB" sz="2200" i="0" u="none" strike="noStrike" kern="1200" cap="none" spc="0" normalizeH="0" baseline="0" noProof="0" dirty="0">
                <a:ln>
                  <a:noFill/>
                </a:ln>
                <a:effectLst/>
                <a:uLnTx/>
                <a:uFillTx/>
                <a:latin typeface="Century Gothic" panose="020F0302020204030204"/>
                <a:ea typeface="+mn-ea"/>
                <a:cs typeface="+mn-cs"/>
              </a:rPr>
              <a:t>in Berlin</a:t>
            </a:r>
            <a:r>
              <a:rPr kumimoji="0" lang="en-GB" sz="2200" b="0" i="0" u="none" strike="noStrike" kern="1200" cap="none" spc="0" normalizeH="0" baseline="0" noProof="0" dirty="0">
                <a:ln>
                  <a:noFill/>
                </a:ln>
                <a:effectLst/>
                <a:uLnTx/>
                <a:uFillTx/>
                <a:latin typeface="Century Gothic" panose="020F0302020204030204"/>
                <a:ea typeface="+mn-ea"/>
                <a:cs typeface="+mn-cs"/>
              </a:rPr>
              <a:t>.  </a:t>
            </a:r>
            <a:br>
              <a:rPr kumimoji="0" lang="en-GB" sz="2200" b="0" i="0" u="none" strike="noStrike" kern="1200" cap="none" spc="0" normalizeH="0" baseline="0" noProof="0" dirty="0">
                <a:ln>
                  <a:noFill/>
                </a:ln>
                <a:effectLst/>
                <a:uLnTx/>
                <a:uFillTx/>
                <a:latin typeface="Century Gothic" panose="020F0302020204030204"/>
                <a:ea typeface="+mn-ea"/>
                <a:cs typeface="+mn-cs"/>
              </a:rPr>
            </a:br>
            <a:r>
              <a:rPr kumimoji="0" lang="en-GB" sz="2200" b="0" i="0" u="none" strike="noStrike" kern="1200" cap="none" spc="0" normalizeH="0" baseline="0" noProof="0" dirty="0">
                <a:ln>
                  <a:noFill/>
                </a:ln>
                <a:effectLst/>
                <a:uLnTx/>
                <a:uFillTx/>
                <a:latin typeface="Century Gothic" panose="020F0302020204030204"/>
                <a:ea typeface="+mn-ea"/>
                <a:cs typeface="+mn-cs"/>
              </a:rPr>
              <a:t>Du </a:t>
            </a:r>
            <a:r>
              <a:rPr kumimoji="0" lang="en-GB" sz="2200" b="0" i="0" u="none" strike="noStrike" kern="1200" cap="none" spc="0" normalizeH="0" baseline="0" noProof="0" dirty="0" err="1">
                <a:ln>
                  <a:noFill/>
                </a:ln>
                <a:effectLst/>
                <a:uLnTx/>
                <a:uFillTx/>
                <a:latin typeface="Century Gothic" panose="020F0302020204030204"/>
                <a:ea typeface="+mn-ea"/>
                <a:cs typeface="+mn-cs"/>
              </a:rPr>
              <a:t>wirst</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ein</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altes</a:t>
            </a:r>
            <a:r>
              <a:rPr kumimoji="0" lang="en-GB" sz="2200" b="1" i="0" u="none" strike="noStrike" kern="1200" cap="none" spc="0" normalizeH="0" baseline="0" noProof="0" dirty="0">
                <a:ln>
                  <a:noFill/>
                </a:ln>
                <a:effectLst/>
                <a:uLnTx/>
                <a:uFillTx/>
                <a:latin typeface="Century Gothic" panose="020F0302020204030204"/>
                <a:ea typeface="+mn-ea"/>
                <a:cs typeface="+mn-cs"/>
              </a:rPr>
              <a:t> Boot   </a:t>
            </a:r>
            <a:r>
              <a:rPr kumimoji="0" lang="en-GB" sz="2200" b="0" i="0" u="none" strike="noStrike" kern="1200" cap="none" spc="0" normalizeH="0" baseline="0" noProof="0" dirty="0" err="1">
                <a:ln>
                  <a:noFill/>
                </a:ln>
                <a:effectLst/>
                <a:uLnTx/>
                <a:uFillTx/>
                <a:latin typeface="Century Gothic" panose="020F0302020204030204"/>
                <a:ea typeface="+mn-ea"/>
                <a:cs typeface="+mn-cs"/>
              </a:rPr>
              <a:t>nehmen</a:t>
            </a:r>
            <a:r>
              <a:rPr kumimoji="0" lang="en-GB" sz="2200" b="0" i="0" u="none" strike="noStrike" kern="1200" cap="none" spc="0" normalizeH="0" baseline="0" noProof="0" dirty="0">
                <a:ln>
                  <a:noFill/>
                </a:ln>
                <a:effectLst/>
                <a:uLnTx/>
                <a:uFillTx/>
                <a:latin typeface="Century Gothic" panose="020F0302020204030204"/>
                <a:ea typeface="+mn-ea"/>
                <a:cs typeface="+mn-cs"/>
              </a:rPr>
              <a:t>.  </a:t>
            </a:r>
            <a:br>
              <a:rPr kumimoji="0" lang="en-GB" sz="2200" b="0" i="0" u="none" strike="noStrike" kern="1200" cap="none" spc="0" normalizeH="0" baseline="0" noProof="0" dirty="0">
                <a:ln>
                  <a:noFill/>
                </a:ln>
                <a:effectLst/>
                <a:uLnTx/>
                <a:uFillTx/>
                <a:latin typeface="Century Gothic" panose="020F0302020204030204"/>
                <a:ea typeface="+mn-ea"/>
                <a:cs typeface="+mn-cs"/>
              </a:rPr>
            </a:br>
            <a:r>
              <a:rPr kumimoji="0" lang="en-GB" sz="2200" b="0" i="0" u="none" strike="noStrike" kern="1200" cap="none" spc="0" normalizeH="0" baseline="0" noProof="0" dirty="0" err="1">
                <a:ln>
                  <a:noFill/>
                </a:ln>
                <a:effectLst/>
                <a:uLnTx/>
                <a:uFillTx/>
                <a:latin typeface="Century Gothic" panose="020F0302020204030204"/>
                <a:ea typeface="+mn-ea"/>
                <a:cs typeface="+mn-cs"/>
              </a:rPr>
              <a:t>Wir</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haben</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schon</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eine</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teure</a:t>
            </a:r>
            <a:r>
              <a:rPr kumimoji="0" lang="en-GB" sz="2200" b="1" i="0" u="none" strike="noStrike" kern="1200" cap="none" spc="0" normalizeH="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Eintrittskarte</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für</a:t>
            </a:r>
            <a:r>
              <a:rPr kumimoji="0" lang="en-GB" sz="2200" b="0" i="0" u="none" strike="noStrike" kern="1200" cap="none" spc="0" normalizeH="0" baseline="0" noProof="0" dirty="0">
                <a:ln>
                  <a:noFill/>
                </a:ln>
                <a:effectLst/>
                <a:uLnTx/>
                <a:uFillTx/>
                <a:latin typeface="Century Gothic" panose="020F0302020204030204"/>
                <a:ea typeface="+mn-ea"/>
                <a:cs typeface="+mn-cs"/>
              </a:rPr>
              <a:t> dich </a:t>
            </a:r>
            <a:r>
              <a:rPr kumimoji="0" lang="en-GB" sz="2200" b="0" i="0" u="none" strike="noStrike" kern="1200" cap="none" spc="0" normalizeH="0" baseline="0" noProof="0" dirty="0" err="1">
                <a:ln>
                  <a:noFill/>
                </a:ln>
                <a:effectLst/>
                <a:uLnTx/>
                <a:uFillTx/>
                <a:latin typeface="Century Gothic" panose="020F0302020204030204"/>
                <a:ea typeface="+mn-ea"/>
                <a:cs typeface="+mn-cs"/>
              </a:rPr>
              <a:t>gekauft</a:t>
            </a:r>
            <a:r>
              <a:rPr kumimoji="0" lang="en-GB" sz="2200" b="0" i="0" u="none" strike="noStrike" kern="1200" cap="none" spc="0" normalizeH="0" baseline="0" noProof="0" dirty="0">
                <a:ln>
                  <a:noFill/>
                </a:ln>
                <a:effectLst/>
                <a:uLnTx/>
                <a:uFillTx/>
                <a:latin typeface="Century Gothic" panose="020F0302020204030204"/>
                <a:ea typeface="+mn-ea"/>
                <a:cs typeface="+mn-cs"/>
              </a:rPr>
              <a:t> </a:t>
            </a:r>
            <a:br>
              <a:rPr kumimoji="0" lang="en-GB" sz="2200" b="0" i="0" u="none" strike="noStrike" kern="1200" cap="none" spc="0" normalizeH="0" baseline="0" noProof="0" dirty="0">
                <a:ln>
                  <a:noFill/>
                </a:ln>
                <a:effectLst/>
                <a:uLnTx/>
                <a:uFillTx/>
                <a:latin typeface="Century Gothic" panose="020F0302020204030204"/>
                <a:ea typeface="+mn-ea"/>
                <a:cs typeface="+mn-cs"/>
              </a:rPr>
            </a:br>
            <a:r>
              <a:rPr kumimoji="0" lang="en-GB" sz="2200" b="0" i="0" u="none" strike="noStrike" kern="1200" cap="none" spc="0" normalizeH="0" baseline="0" noProof="0" dirty="0">
                <a:ln>
                  <a:noFill/>
                </a:ln>
                <a:effectLst/>
                <a:uLnTx/>
                <a:uFillTx/>
                <a:latin typeface="Century Gothic" panose="020F0302020204030204"/>
                <a:ea typeface="+mn-ea"/>
                <a:cs typeface="+mn-cs"/>
              </a:rPr>
              <a:t>und </a:t>
            </a:r>
            <a:r>
              <a:rPr kumimoji="0" lang="en-GB" sz="2200" b="1" i="0" u="none" strike="noStrike" kern="1200" cap="none" spc="0" normalizeH="0" baseline="0" noProof="0" dirty="0" err="1">
                <a:ln>
                  <a:noFill/>
                </a:ln>
                <a:effectLst/>
                <a:uLnTx/>
                <a:uFillTx/>
                <a:latin typeface="Century Gothic" panose="020F0302020204030204"/>
                <a:ea typeface="+mn-ea"/>
                <a:cs typeface="+mn-cs"/>
              </a:rPr>
              <a:t>einen</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hohen</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Preis</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dafür</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bezahlt</a:t>
            </a:r>
            <a:r>
              <a:rPr kumimoji="0" lang="en-GB" sz="2200" b="0" i="0" u="none" strike="noStrike" kern="1200" cap="none" spc="0" normalizeH="0" baseline="0" noProof="0" dirty="0">
                <a:ln>
                  <a:noFill/>
                </a:ln>
                <a:effectLst/>
                <a:uLnTx/>
                <a:uFillTx/>
                <a:latin typeface="Century Gothic" panose="020F0302020204030204"/>
                <a:ea typeface="+mn-ea"/>
                <a:cs typeface="+mn-cs"/>
              </a:rPr>
              <a:t>.  </a:t>
            </a:r>
            <a:br>
              <a:rPr kumimoji="0" lang="en-GB" sz="2200" b="0" i="0" u="none" strike="noStrike" kern="1200" cap="none" spc="0" normalizeH="0" baseline="0" noProof="0" dirty="0">
                <a:ln>
                  <a:noFill/>
                </a:ln>
                <a:effectLst/>
                <a:uLnTx/>
                <a:uFillTx/>
                <a:latin typeface="Century Gothic" panose="020F0302020204030204"/>
                <a:ea typeface="+mn-ea"/>
                <a:cs typeface="+mn-cs"/>
              </a:rPr>
            </a:br>
            <a:r>
              <a:rPr kumimoji="0" lang="en-GB" sz="2200" b="0" i="0" u="none" strike="noStrike" kern="1200" cap="none" spc="0" normalizeH="0" baseline="0" noProof="0" dirty="0">
                <a:ln>
                  <a:noFill/>
                </a:ln>
                <a:effectLst/>
                <a:uLnTx/>
                <a:uFillTx/>
                <a:latin typeface="Century Gothic" panose="020F0302020204030204"/>
                <a:ea typeface="+mn-ea"/>
                <a:cs typeface="+mn-cs"/>
              </a:rPr>
              <a:t>Du </a:t>
            </a:r>
            <a:r>
              <a:rPr kumimoji="0" lang="en-GB" sz="2200" b="0" i="0" u="none" strike="noStrike" kern="1200" cap="none" spc="0" normalizeH="0" baseline="0" noProof="0" dirty="0" err="1">
                <a:ln>
                  <a:noFill/>
                </a:ln>
                <a:effectLst/>
                <a:uLnTx/>
                <a:uFillTx/>
                <a:latin typeface="Century Gothic" panose="020F0302020204030204"/>
                <a:ea typeface="+mn-ea"/>
                <a:cs typeface="+mn-cs"/>
              </a:rPr>
              <a:t>musst</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lang="en-GB" sz="2200" b="1" dirty="0">
                <a:latin typeface="Century Gothic" panose="020F0302020204030204"/>
              </a:rPr>
              <a:t>de</a:t>
            </a:r>
            <a:r>
              <a:rPr kumimoji="0" lang="en-GB" sz="2200" b="1" i="0" u="none" strike="noStrike" kern="1200" cap="none" spc="0" normalizeH="0" baseline="0" noProof="0" dirty="0">
                <a:ln>
                  <a:noFill/>
                </a:ln>
                <a:effectLst/>
                <a:uLnTx/>
                <a:uFillTx/>
                <a:latin typeface="Century Gothic" panose="020F0302020204030204"/>
                <a:ea typeface="+mn-ea"/>
                <a:cs typeface="+mn-cs"/>
              </a:rPr>
              <a:t>in </a:t>
            </a:r>
            <a:r>
              <a:rPr lang="en-GB" sz="2200" b="1" dirty="0" err="1">
                <a:latin typeface="Century Gothic" panose="020F0302020204030204"/>
              </a:rPr>
              <a:t>eige</a:t>
            </a:r>
            <a:r>
              <a:rPr kumimoji="0" lang="en-GB" sz="2200" b="1" i="0" u="none" strike="noStrike" kern="1200" cap="none" spc="0" normalizeH="0" baseline="0" noProof="0" dirty="0" err="1">
                <a:ln>
                  <a:noFill/>
                </a:ln>
                <a:effectLst/>
                <a:uLnTx/>
                <a:uFillTx/>
                <a:latin typeface="Century Gothic" panose="020F0302020204030204"/>
                <a:ea typeface="+mn-ea"/>
                <a:cs typeface="+mn-cs"/>
              </a:rPr>
              <a:t>nes</a:t>
            </a:r>
            <a:r>
              <a:rPr kumimoji="0" lang="en-GB" sz="2200" b="1" i="0" u="none" strike="noStrike" kern="1200" cap="none" spc="0" normalizeH="0" baseline="0" noProof="0" dirty="0">
                <a:ln>
                  <a:noFill/>
                </a:ln>
                <a:effectLst/>
                <a:uLnTx/>
                <a:uFillTx/>
                <a:latin typeface="Century Gothic" panose="020F0302020204030204"/>
                <a:ea typeface="+mn-ea"/>
                <a:cs typeface="+mn-cs"/>
              </a:rPr>
              <a:t> Essen  </a:t>
            </a:r>
            <a:r>
              <a:rPr kumimoji="0" lang="en-GB" sz="2200" b="0" i="0" u="none" strike="noStrike" kern="1200" cap="none" spc="0" normalizeH="0" baseline="0" noProof="0" dirty="0" err="1">
                <a:ln>
                  <a:noFill/>
                </a:ln>
                <a:effectLst/>
                <a:uLnTx/>
                <a:uFillTx/>
                <a:latin typeface="Century Gothic" panose="020F0302020204030204"/>
                <a:ea typeface="+mn-ea"/>
                <a:cs typeface="+mn-cs"/>
              </a:rPr>
              <a:t>mitnehmen</a:t>
            </a:r>
            <a:r>
              <a:rPr kumimoji="0" lang="en-GB" sz="2200" b="0" i="0" u="none" strike="noStrike" kern="1200" cap="none" spc="0" normalizeH="0" baseline="0" noProof="0" dirty="0">
                <a:ln>
                  <a:noFill/>
                </a:ln>
                <a:effectLst/>
                <a:uLnTx/>
                <a:uFillTx/>
                <a:latin typeface="Century Gothic" panose="020F0302020204030204"/>
                <a:ea typeface="+mn-ea"/>
                <a:cs typeface="+mn-cs"/>
              </a:rPr>
              <a:t>.  </a:t>
            </a:r>
            <a:br>
              <a:rPr kumimoji="0" lang="en-GB" sz="2200" b="0" i="0" u="none" strike="noStrike" kern="1200" cap="none" spc="0" normalizeH="0" baseline="0" noProof="0" dirty="0">
                <a:ln>
                  <a:noFill/>
                </a:ln>
                <a:effectLst/>
                <a:uLnTx/>
                <a:uFillTx/>
                <a:latin typeface="Century Gothic" panose="020F0302020204030204"/>
                <a:ea typeface="+mn-ea"/>
                <a:cs typeface="+mn-cs"/>
              </a:rPr>
            </a:br>
            <a:r>
              <a:rPr kumimoji="0" lang="en-GB" sz="2200" b="0" i="0" u="none" strike="noStrike" kern="1200" cap="none" spc="0" normalizeH="0" baseline="0" noProof="0" dirty="0" err="1">
                <a:ln>
                  <a:noFill/>
                </a:ln>
                <a:effectLst/>
                <a:uLnTx/>
                <a:uFillTx/>
                <a:latin typeface="Century Gothic" panose="020F0302020204030204"/>
                <a:ea typeface="+mn-ea"/>
                <a:cs typeface="+mn-cs"/>
              </a:rPr>
              <a:t>Danach</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wirst</a:t>
            </a:r>
            <a:r>
              <a:rPr kumimoji="0" lang="en-GB" sz="2200" b="0" i="0" u="none" strike="noStrike" kern="1200" cap="none" spc="0" normalizeH="0" baseline="0" noProof="0" dirty="0">
                <a:ln>
                  <a:noFill/>
                </a:ln>
                <a:effectLst/>
                <a:uLnTx/>
                <a:uFillTx/>
                <a:latin typeface="Century Gothic" panose="020F0302020204030204"/>
                <a:ea typeface="+mn-ea"/>
                <a:cs typeface="+mn-cs"/>
              </a:rPr>
              <a:t> du </a:t>
            </a:r>
            <a:r>
              <a:rPr kumimoji="0" lang="en-GB" sz="2200" b="1" i="0" u="none" strike="noStrike" kern="1200" cap="none" spc="0" normalizeH="0" baseline="0" noProof="0" dirty="0" err="1">
                <a:ln>
                  <a:noFill/>
                </a:ln>
                <a:effectLst/>
                <a:uLnTx/>
                <a:uFillTx/>
                <a:latin typeface="Century Gothic" panose="020F0302020204030204"/>
                <a:ea typeface="+mn-ea"/>
                <a:cs typeface="+mn-cs"/>
              </a:rPr>
              <a:t>einen</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kurzen</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Kunstkurs</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machen</a:t>
            </a:r>
            <a:r>
              <a:rPr kumimoji="0" lang="en-GB" sz="2200" b="0" i="0" u="none" strike="noStrike" kern="1200" cap="none" spc="0" normalizeH="0" baseline="0" noProof="0" dirty="0">
                <a:ln>
                  <a:noFill/>
                </a:ln>
                <a:effectLst/>
                <a:uLnTx/>
                <a:uFillTx/>
                <a:latin typeface="Century Gothic" panose="020F0302020204030204"/>
                <a:ea typeface="+mn-ea"/>
                <a:cs typeface="+mn-cs"/>
              </a:rPr>
              <a:t>.  </a:t>
            </a:r>
            <a:br>
              <a:rPr kumimoji="0" lang="en-GB" sz="2200" b="0" i="0" u="none" strike="noStrike" kern="1200" cap="none" spc="0" normalizeH="0" baseline="0" noProof="0" dirty="0">
                <a:ln>
                  <a:noFill/>
                </a:ln>
                <a:effectLst/>
                <a:uLnTx/>
                <a:uFillTx/>
                <a:latin typeface="Century Gothic" panose="020F0302020204030204"/>
                <a:ea typeface="+mn-ea"/>
                <a:cs typeface="+mn-cs"/>
              </a:rPr>
            </a:br>
            <a:r>
              <a:rPr kumimoji="0" lang="en-GB" sz="2200" b="0" i="0" u="none" strike="noStrike" kern="1200" cap="none" spc="0" normalizeH="0" baseline="0" noProof="0" dirty="0">
                <a:ln>
                  <a:noFill/>
                </a:ln>
                <a:effectLst/>
                <a:uLnTx/>
                <a:uFillTx/>
                <a:latin typeface="Century Gothic" panose="020F0302020204030204"/>
                <a:ea typeface="+mn-ea"/>
                <a:cs typeface="+mn-cs"/>
              </a:rPr>
              <a:t>Das </a:t>
            </a:r>
            <a:r>
              <a:rPr kumimoji="0" lang="en-GB" sz="2200" b="0" i="0" u="none" strike="noStrike" kern="1200" cap="none" spc="0" normalizeH="0" baseline="0" noProof="0" dirty="0" err="1">
                <a:ln>
                  <a:noFill/>
                </a:ln>
                <a:effectLst/>
                <a:uLnTx/>
                <a:uFillTx/>
                <a:latin typeface="Century Gothic" panose="020F0302020204030204"/>
                <a:ea typeface="+mn-ea"/>
                <a:cs typeface="+mn-cs"/>
              </a:rPr>
              <a:t>wird</a:t>
            </a:r>
            <a:r>
              <a:rPr kumimoji="0" lang="en-GB" sz="2200" b="0" i="0" u="none" strike="noStrike" kern="1200" cap="none" spc="0" normalizeH="0" baseline="0" noProof="0" dirty="0">
                <a:ln>
                  <a:noFill/>
                </a:ln>
                <a:effectLst/>
                <a:uLnTx/>
                <a:uFillTx/>
                <a:latin typeface="Century Gothic" panose="020F0302020204030204"/>
                <a:ea typeface="+mn-ea"/>
                <a:cs typeface="+mn-cs"/>
              </a:rPr>
              <a:t> in der Alten </a:t>
            </a:r>
            <a:r>
              <a:rPr kumimoji="0" lang="en-GB" sz="2200" b="0" i="0" u="none" strike="noStrike" kern="1200" cap="none" spc="0" normalizeH="0" baseline="0" noProof="0" dirty="0" err="1">
                <a:ln>
                  <a:noFill/>
                </a:ln>
                <a:effectLst/>
                <a:uLnTx/>
                <a:uFillTx/>
                <a:latin typeface="Century Gothic" panose="020F0302020204030204"/>
                <a:ea typeface="+mn-ea"/>
                <a:cs typeface="+mn-cs"/>
              </a:rPr>
              <a:t>Nationalgalerie</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stattfinden</a:t>
            </a:r>
            <a:r>
              <a:rPr kumimoji="0" lang="en-GB" sz="2200" b="0" i="0" u="none" strike="noStrike" kern="1200" cap="none" spc="0" normalizeH="0" baseline="0" noProof="0" dirty="0">
                <a:ln>
                  <a:noFill/>
                </a:ln>
                <a:effectLst/>
                <a:uLnTx/>
                <a:uFillTx/>
                <a:latin typeface="Century Gothic" panose="020F0302020204030204"/>
                <a:ea typeface="+mn-ea"/>
                <a:cs typeface="+mn-cs"/>
              </a:rPr>
              <a:t>.  </a:t>
            </a:r>
            <a:br>
              <a:rPr kumimoji="0" lang="en-GB" sz="2200" b="0" i="0" u="none" strike="noStrike" kern="1200" cap="none" spc="0" normalizeH="0" baseline="0" noProof="0" dirty="0">
                <a:ln>
                  <a:noFill/>
                </a:ln>
                <a:effectLst/>
                <a:uLnTx/>
                <a:uFillTx/>
                <a:latin typeface="Century Gothic" panose="020F0302020204030204"/>
                <a:ea typeface="+mn-ea"/>
                <a:cs typeface="+mn-cs"/>
              </a:rPr>
            </a:br>
            <a:r>
              <a:rPr kumimoji="0" lang="en-GB" sz="2200" b="1" i="0" u="none" strike="noStrike" kern="1200" cap="none" spc="0" normalizeH="0" baseline="0" noProof="0" dirty="0" err="1">
                <a:ln>
                  <a:noFill/>
                </a:ln>
                <a:effectLst/>
                <a:uLnTx/>
                <a:uFillTx/>
                <a:latin typeface="Century Gothic" panose="020F0302020204030204"/>
                <a:ea typeface="+mn-ea"/>
                <a:cs typeface="+mn-cs"/>
              </a:rPr>
              <a:t>Vielleicht</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kannst</a:t>
            </a:r>
            <a:r>
              <a:rPr kumimoji="0" lang="en-GB" sz="2200" b="0" i="0" u="none" strike="noStrike" kern="1200" cap="none" spc="0" normalizeH="0" baseline="0" noProof="0" dirty="0">
                <a:ln>
                  <a:noFill/>
                </a:ln>
                <a:effectLst/>
                <a:uLnTx/>
                <a:uFillTx/>
                <a:latin typeface="Century Gothic" panose="020F0302020204030204"/>
                <a:ea typeface="+mn-ea"/>
                <a:cs typeface="+mn-cs"/>
              </a:rPr>
              <a:t> du  </a:t>
            </a:r>
            <a:r>
              <a:rPr kumimoji="0" lang="en-GB" sz="2200" b="1" i="0" u="none" strike="noStrike" kern="1200" cap="none" spc="0" normalizeH="0" baseline="0" noProof="0" dirty="0" err="1">
                <a:ln>
                  <a:noFill/>
                </a:ln>
                <a:effectLst/>
                <a:uLnTx/>
                <a:uFillTx/>
                <a:latin typeface="Century Gothic" panose="020F0302020204030204"/>
                <a:ea typeface="+mn-ea"/>
                <a:cs typeface="+mn-cs"/>
              </a:rPr>
              <a:t>ein</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schönes</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Foto</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a:ln>
                  <a:noFill/>
                </a:ln>
                <a:effectLst/>
                <a:uLnTx/>
                <a:uFillTx/>
                <a:latin typeface="Century Gothic" panose="020F0302020204030204"/>
                <a:ea typeface="+mn-ea"/>
                <a:cs typeface="+mn-cs"/>
              </a:rPr>
              <a:t>von der </a:t>
            </a:r>
            <a:r>
              <a:rPr kumimoji="0" lang="en-GB" sz="2200" b="0" i="0" u="none" strike="noStrike" kern="1200" cap="none" spc="0" normalizeH="0" baseline="0" noProof="0" dirty="0" err="1">
                <a:ln>
                  <a:noFill/>
                </a:ln>
                <a:effectLst/>
                <a:uLnTx/>
                <a:uFillTx/>
                <a:latin typeface="Century Gothic" panose="020F0302020204030204"/>
                <a:ea typeface="+mn-ea"/>
                <a:cs typeface="+mn-cs"/>
              </a:rPr>
              <a:t>Museuminsel</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machen</a:t>
            </a:r>
            <a:r>
              <a:rPr kumimoji="0" lang="en-GB" sz="2200" b="0" i="0" u="none" strike="noStrike" kern="1200" cap="none" spc="0" normalizeH="0" baseline="0" noProof="0" dirty="0">
                <a:ln>
                  <a:noFill/>
                </a:ln>
                <a:effectLst/>
                <a:uLnTx/>
                <a:uFillTx/>
                <a:latin typeface="Century Gothic" panose="020F0302020204030204"/>
                <a:ea typeface="+mn-ea"/>
                <a:cs typeface="+mn-cs"/>
              </a:rPr>
              <a:t>?  </a:t>
            </a:r>
            <a:br>
              <a:rPr kumimoji="0" lang="en-GB" sz="2200" b="0" i="0" u="none" strike="noStrike" kern="1200" cap="none" spc="0" normalizeH="0" baseline="0" noProof="0" dirty="0">
                <a:ln>
                  <a:noFill/>
                </a:ln>
                <a:effectLst/>
                <a:uLnTx/>
                <a:uFillTx/>
                <a:latin typeface="Century Gothic" panose="020F0302020204030204"/>
                <a:ea typeface="+mn-ea"/>
                <a:cs typeface="+mn-cs"/>
              </a:rPr>
            </a:br>
            <a:r>
              <a:rPr kumimoji="0" lang="en-GB" sz="2200" b="0" i="0" u="none" strike="noStrike" kern="1200" cap="none" spc="0" normalizeH="0" baseline="0" noProof="0" dirty="0">
                <a:ln>
                  <a:noFill/>
                </a:ln>
                <a:effectLst/>
                <a:uLnTx/>
                <a:uFillTx/>
                <a:latin typeface="Century Gothic" panose="020F0302020204030204"/>
                <a:ea typeface="+mn-ea"/>
                <a:cs typeface="+mn-cs"/>
              </a:rPr>
              <a:t>Bis </a:t>
            </a:r>
            <a:r>
              <a:rPr kumimoji="0" lang="en-GB" sz="2200" b="1" i="0" u="none" strike="noStrike" kern="1200" cap="none" spc="0" normalizeH="0" baseline="0" noProof="0" dirty="0">
                <a:ln>
                  <a:noFill/>
                </a:ln>
                <a:effectLst/>
                <a:uLnTx/>
                <a:uFillTx/>
                <a:latin typeface="Century Gothic" panose="020F0302020204030204"/>
                <a:ea typeface="+mn-ea"/>
                <a:cs typeface="+mn-cs"/>
              </a:rPr>
              <a:t>bald</a:t>
            </a:r>
            <a:r>
              <a:rPr kumimoji="0" lang="en-GB" sz="2200" b="0" i="0" u="none" strike="noStrike" kern="1200" cap="none" spc="0" normalizeH="0" baseline="0" noProof="0" dirty="0">
                <a:ln>
                  <a:noFill/>
                </a:ln>
                <a:effectLst/>
                <a:uLnTx/>
                <a:uFillTx/>
                <a:latin typeface="Century Gothic" panose="020F0302020204030204"/>
                <a:ea typeface="+mn-ea"/>
                <a:cs typeface="+mn-cs"/>
              </a:rPr>
              <a:t>, </a:t>
            </a:r>
            <a:br>
              <a:rPr kumimoji="0" lang="en-GB" sz="2200" b="0" i="0" u="none" strike="noStrike" kern="1200" cap="none" spc="0" normalizeH="0" baseline="0" noProof="0" dirty="0">
                <a:ln>
                  <a:noFill/>
                </a:ln>
                <a:effectLst/>
                <a:uLnTx/>
                <a:uFillTx/>
                <a:latin typeface="Century Gothic" panose="020F0302020204030204"/>
                <a:ea typeface="+mn-ea"/>
                <a:cs typeface="+mn-cs"/>
              </a:rPr>
            </a:br>
            <a:r>
              <a:rPr kumimoji="0" lang="en-GB" sz="2200" b="0" i="0" u="none" strike="noStrike" kern="1200" cap="none" spc="0" normalizeH="0" baseline="0" noProof="0" dirty="0">
                <a:ln>
                  <a:noFill/>
                </a:ln>
                <a:effectLst/>
                <a:uLnTx/>
                <a:uFillTx/>
                <a:latin typeface="Century Gothic" panose="020F0302020204030204"/>
                <a:ea typeface="+mn-ea"/>
                <a:cs typeface="+mn-cs"/>
              </a:rPr>
              <a:t>Mia und Wolf </a:t>
            </a:r>
          </a:p>
        </p:txBody>
      </p:sp>
      <p:sp>
        <p:nvSpPr>
          <p:cNvPr id="33" name="Rounded Rectangle 11">
            <a:extLst>
              <a:ext uri="{FF2B5EF4-FFF2-40B4-BE49-F238E27FC236}">
                <a16:creationId xmlns:a16="http://schemas.microsoft.com/office/drawing/2014/main" id="{C384A037-507D-4481-9171-9A813CF9111A}"/>
              </a:ext>
            </a:extLst>
          </p:cNvPr>
          <p:cNvSpPr/>
          <p:nvPr/>
        </p:nvSpPr>
        <p:spPr>
          <a:xfrm>
            <a:off x="10508974" y="247046"/>
            <a:ext cx="1448353"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24" name="Picture 23" descr="Logo&#10;&#10;Description automatically generated">
            <a:extLst>
              <a:ext uri="{FF2B5EF4-FFF2-40B4-BE49-F238E27FC236}">
                <a16:creationId xmlns:a16="http://schemas.microsoft.com/office/drawing/2014/main" id="{53136322-ED0E-49BB-B40E-54B99A15A1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53" y="893269"/>
            <a:ext cx="1205317" cy="1577437"/>
          </a:xfrm>
          <a:prstGeom prst="rect">
            <a:avLst/>
          </a:prstGeom>
        </p:spPr>
      </p:pic>
      <p:pic>
        <p:nvPicPr>
          <p:cNvPr id="27" name="Picture 26">
            <a:extLst>
              <a:ext uri="{FF2B5EF4-FFF2-40B4-BE49-F238E27FC236}">
                <a16:creationId xmlns:a16="http://schemas.microsoft.com/office/drawing/2014/main" id="{7BCB07C0-6A3E-4863-BDBD-F720411B07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0078" y="353985"/>
            <a:ext cx="995027" cy="1015559"/>
          </a:xfrm>
          <a:prstGeom prst="rect">
            <a:avLst/>
          </a:prstGeom>
        </p:spPr>
      </p:pic>
      <p:pic>
        <p:nvPicPr>
          <p:cNvPr id="34" name="Picture 33" descr="A picture containing text, vector graphics&#10;&#10;Description automatically generated">
            <a:extLst>
              <a:ext uri="{FF2B5EF4-FFF2-40B4-BE49-F238E27FC236}">
                <a16:creationId xmlns:a16="http://schemas.microsoft.com/office/drawing/2014/main" id="{E79C7A99-0458-4339-B18F-7BB4DD084F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7430" y="309253"/>
            <a:ext cx="1088212" cy="1047147"/>
          </a:xfrm>
          <a:prstGeom prst="rect">
            <a:avLst/>
          </a:prstGeom>
        </p:spPr>
      </p:pic>
      <p:sp>
        <p:nvSpPr>
          <p:cNvPr id="35" name="Speech Bubble: Rectangle with Corners Rounded 34">
            <a:extLst>
              <a:ext uri="{FF2B5EF4-FFF2-40B4-BE49-F238E27FC236}">
                <a16:creationId xmlns:a16="http://schemas.microsoft.com/office/drawing/2014/main" id="{4E79A71C-EA67-4910-A44F-359F4FD4CE97}"/>
              </a:ext>
            </a:extLst>
          </p:cNvPr>
          <p:cNvSpPr/>
          <p:nvPr/>
        </p:nvSpPr>
        <p:spPr>
          <a:xfrm>
            <a:off x="7059829" y="171443"/>
            <a:ext cx="1943732" cy="986369"/>
          </a:xfrm>
          <a:prstGeom prst="wedgeRoundRectCallout">
            <a:avLst>
              <a:gd name="adj1" fmla="val 43054"/>
              <a:gd name="adj2" fmla="val 71284"/>
              <a:gd name="adj3" fmla="val 16667"/>
            </a:avLst>
          </a:prstGeom>
          <a:solidFill>
            <a:schemeClr val="accent4">
              <a:lumMod val="75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Wir</a:t>
            </a:r>
            <a:r>
              <a:rPr lang="en-GB" sz="2000" dirty="0"/>
              <a:t> </a:t>
            </a:r>
            <a:r>
              <a:rPr lang="en-GB" sz="2000" dirty="0" err="1"/>
              <a:t>haben</a:t>
            </a:r>
            <a:r>
              <a:rPr lang="en-GB" sz="2000" dirty="0"/>
              <a:t> </a:t>
            </a:r>
            <a:r>
              <a:rPr lang="en-GB" sz="2000" dirty="0" err="1"/>
              <a:t>eine</a:t>
            </a:r>
            <a:r>
              <a:rPr lang="en-GB" sz="2000" dirty="0"/>
              <a:t> </a:t>
            </a:r>
            <a:r>
              <a:rPr lang="en-GB" sz="2000" dirty="0" err="1"/>
              <a:t>tolle</a:t>
            </a:r>
            <a:r>
              <a:rPr lang="en-GB" sz="2000" dirty="0"/>
              <a:t> </a:t>
            </a:r>
            <a:r>
              <a:rPr lang="en-GB" sz="2000" dirty="0" err="1"/>
              <a:t>Idee</a:t>
            </a:r>
            <a:r>
              <a:rPr lang="en-GB" sz="2000" dirty="0"/>
              <a:t>!</a:t>
            </a:r>
          </a:p>
        </p:txBody>
      </p:sp>
      <p:sp>
        <p:nvSpPr>
          <p:cNvPr id="2" name="Rectangle: Rounded Corners 1">
            <a:extLst>
              <a:ext uri="{FF2B5EF4-FFF2-40B4-BE49-F238E27FC236}">
                <a16:creationId xmlns:a16="http://schemas.microsoft.com/office/drawing/2014/main" id="{3FE3F2D9-0489-4A26-94B9-1639B7567E15}"/>
              </a:ext>
            </a:extLst>
          </p:cNvPr>
          <p:cNvSpPr/>
          <p:nvPr/>
        </p:nvSpPr>
        <p:spPr>
          <a:xfrm>
            <a:off x="4572005" y="1695023"/>
            <a:ext cx="2712787" cy="37465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1  [a great trip]</a:t>
            </a:r>
          </a:p>
        </p:txBody>
      </p:sp>
      <p:sp>
        <p:nvSpPr>
          <p:cNvPr id="36" name="Rectangle: Rounded Corners 35">
            <a:extLst>
              <a:ext uri="{FF2B5EF4-FFF2-40B4-BE49-F238E27FC236}">
                <a16:creationId xmlns:a16="http://schemas.microsoft.com/office/drawing/2014/main" id="{8347C15E-2FFE-4DA7-9D3B-054A3E0746E3}"/>
              </a:ext>
            </a:extLst>
          </p:cNvPr>
          <p:cNvSpPr/>
          <p:nvPr/>
        </p:nvSpPr>
        <p:spPr>
          <a:xfrm>
            <a:off x="3255884" y="2064397"/>
            <a:ext cx="2051845" cy="37465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2 [an old boat]</a:t>
            </a:r>
          </a:p>
        </p:txBody>
      </p:sp>
      <p:sp>
        <p:nvSpPr>
          <p:cNvPr id="37" name="Rectangle: Rounded Corners 36">
            <a:extLst>
              <a:ext uri="{FF2B5EF4-FFF2-40B4-BE49-F238E27FC236}">
                <a16:creationId xmlns:a16="http://schemas.microsoft.com/office/drawing/2014/main" id="{4B39FC30-2616-411C-8AE5-ABECA904D1B3}"/>
              </a:ext>
            </a:extLst>
          </p:cNvPr>
          <p:cNvSpPr/>
          <p:nvPr/>
        </p:nvSpPr>
        <p:spPr>
          <a:xfrm>
            <a:off x="4459922" y="2441369"/>
            <a:ext cx="3621102" cy="37465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950" b="1" dirty="0">
                <a:solidFill>
                  <a:schemeClr val="tx1"/>
                </a:solidFill>
              </a:rPr>
              <a:t>3 [an expensive entry ticket]</a:t>
            </a:r>
          </a:p>
        </p:txBody>
      </p:sp>
      <p:sp>
        <p:nvSpPr>
          <p:cNvPr id="38" name="Rectangle: Rounded Corners 37">
            <a:extLst>
              <a:ext uri="{FF2B5EF4-FFF2-40B4-BE49-F238E27FC236}">
                <a16:creationId xmlns:a16="http://schemas.microsoft.com/office/drawing/2014/main" id="{29D44F3C-BF4A-4737-BD5C-CD907E7F7B85}"/>
              </a:ext>
            </a:extLst>
          </p:cNvPr>
          <p:cNvSpPr/>
          <p:nvPr/>
        </p:nvSpPr>
        <p:spPr>
          <a:xfrm>
            <a:off x="2735621" y="2818341"/>
            <a:ext cx="2431503" cy="37465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4 [a high price]</a:t>
            </a:r>
          </a:p>
        </p:txBody>
      </p:sp>
      <p:sp>
        <p:nvSpPr>
          <p:cNvPr id="39" name="Rectangle: Rounded Corners 38">
            <a:extLst>
              <a:ext uri="{FF2B5EF4-FFF2-40B4-BE49-F238E27FC236}">
                <a16:creationId xmlns:a16="http://schemas.microsoft.com/office/drawing/2014/main" id="{CB8299B4-3730-4587-B2F4-F01F62E8ADE8}"/>
              </a:ext>
            </a:extLst>
          </p:cNvPr>
          <p:cNvSpPr/>
          <p:nvPr/>
        </p:nvSpPr>
        <p:spPr>
          <a:xfrm>
            <a:off x="3318635" y="3211851"/>
            <a:ext cx="2777365" cy="37465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5 [your own meal]</a:t>
            </a:r>
          </a:p>
        </p:txBody>
      </p:sp>
      <p:sp>
        <p:nvSpPr>
          <p:cNvPr id="40" name="Rectangle: Rounded Corners 39">
            <a:extLst>
              <a:ext uri="{FF2B5EF4-FFF2-40B4-BE49-F238E27FC236}">
                <a16:creationId xmlns:a16="http://schemas.microsoft.com/office/drawing/2014/main" id="{06531FBD-3A22-425B-B8E8-29A14CD4FDF0}"/>
              </a:ext>
            </a:extLst>
          </p:cNvPr>
          <p:cNvSpPr/>
          <p:nvPr/>
        </p:nvSpPr>
        <p:spPr>
          <a:xfrm>
            <a:off x="4370093" y="3547644"/>
            <a:ext cx="3116610" cy="37465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6 [a short art course]</a:t>
            </a:r>
          </a:p>
        </p:txBody>
      </p:sp>
      <p:sp>
        <p:nvSpPr>
          <p:cNvPr id="41" name="Rectangle: Rounded Corners 40">
            <a:extLst>
              <a:ext uri="{FF2B5EF4-FFF2-40B4-BE49-F238E27FC236}">
                <a16:creationId xmlns:a16="http://schemas.microsoft.com/office/drawing/2014/main" id="{5633DD1B-AC5C-4DA0-BEB4-A6B7D3CAA222}"/>
              </a:ext>
            </a:extLst>
          </p:cNvPr>
          <p:cNvSpPr/>
          <p:nvPr/>
        </p:nvSpPr>
        <p:spPr>
          <a:xfrm>
            <a:off x="2104152" y="4361046"/>
            <a:ext cx="1542939" cy="37465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7 [Maybe]</a:t>
            </a:r>
          </a:p>
        </p:txBody>
      </p:sp>
      <p:sp>
        <p:nvSpPr>
          <p:cNvPr id="42" name="Rectangle: Rounded Corners 41">
            <a:extLst>
              <a:ext uri="{FF2B5EF4-FFF2-40B4-BE49-F238E27FC236}">
                <a16:creationId xmlns:a16="http://schemas.microsoft.com/office/drawing/2014/main" id="{AFFDC669-1CD5-4CD5-A336-F48F2F491046}"/>
              </a:ext>
            </a:extLst>
          </p:cNvPr>
          <p:cNvSpPr/>
          <p:nvPr/>
        </p:nvSpPr>
        <p:spPr>
          <a:xfrm>
            <a:off x="4990257" y="4354671"/>
            <a:ext cx="2560433" cy="37465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8 [a lovely photo]</a:t>
            </a:r>
          </a:p>
        </p:txBody>
      </p:sp>
      <p:sp>
        <p:nvSpPr>
          <p:cNvPr id="43" name="Rectangle: Rounded Corners 42">
            <a:extLst>
              <a:ext uri="{FF2B5EF4-FFF2-40B4-BE49-F238E27FC236}">
                <a16:creationId xmlns:a16="http://schemas.microsoft.com/office/drawing/2014/main" id="{3B74910C-09F5-4C67-B2E0-3FA6B843C922}"/>
              </a:ext>
            </a:extLst>
          </p:cNvPr>
          <p:cNvSpPr/>
          <p:nvPr/>
        </p:nvSpPr>
        <p:spPr>
          <a:xfrm>
            <a:off x="2507431" y="5089627"/>
            <a:ext cx="1318339" cy="37465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9 [soon]</a:t>
            </a:r>
          </a:p>
        </p:txBody>
      </p:sp>
      <p:sp>
        <p:nvSpPr>
          <p:cNvPr id="44" name="Speech Bubble: Rectangle with Corners Rounded 43">
            <a:extLst>
              <a:ext uri="{FF2B5EF4-FFF2-40B4-BE49-F238E27FC236}">
                <a16:creationId xmlns:a16="http://schemas.microsoft.com/office/drawing/2014/main" id="{C4041466-D413-4607-9AB1-4D36D97FF13F}"/>
              </a:ext>
            </a:extLst>
          </p:cNvPr>
          <p:cNvSpPr/>
          <p:nvPr/>
        </p:nvSpPr>
        <p:spPr>
          <a:xfrm>
            <a:off x="7550690" y="5007536"/>
            <a:ext cx="2564495" cy="986369"/>
          </a:xfrm>
          <a:prstGeom prst="wedgeRoundRectCallout">
            <a:avLst>
              <a:gd name="adj1" fmla="val 19693"/>
              <a:gd name="adj2" fmla="val -76829"/>
              <a:gd name="adj3" fmla="val 16667"/>
            </a:avLst>
          </a:prstGeom>
          <a:solidFill>
            <a:schemeClr val="accent4">
              <a:lumMod val="75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Note: </a:t>
            </a:r>
            <a:r>
              <a:rPr lang="en-GB" sz="2000" b="1" i="1" dirty="0" err="1"/>
              <a:t>hoch</a:t>
            </a:r>
            <a:r>
              <a:rPr lang="en-GB" sz="2000" dirty="0"/>
              <a:t> drops its </a:t>
            </a:r>
            <a:r>
              <a:rPr lang="en-GB" sz="2000" b="1" i="1" dirty="0"/>
              <a:t>c</a:t>
            </a:r>
            <a:r>
              <a:rPr lang="en-GB" sz="2000" dirty="0"/>
              <a:t> when it goes before the noun!</a:t>
            </a:r>
          </a:p>
        </p:txBody>
      </p:sp>
      <p:cxnSp>
        <p:nvCxnSpPr>
          <p:cNvPr id="7" name="Straight Connector 6">
            <a:extLst>
              <a:ext uri="{FF2B5EF4-FFF2-40B4-BE49-F238E27FC236}">
                <a16:creationId xmlns:a16="http://schemas.microsoft.com/office/drawing/2014/main" id="{BCACA552-25FB-4A13-A054-18072A2CACAD}"/>
              </a:ext>
            </a:extLst>
          </p:cNvPr>
          <p:cNvCxnSpPr>
            <a:cxnSpLocks/>
          </p:cNvCxnSpPr>
          <p:nvPr/>
        </p:nvCxnSpPr>
        <p:spPr>
          <a:xfrm>
            <a:off x="6156793" y="2818341"/>
            <a:ext cx="1408387"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7D41315-DB7D-4BD2-BD15-2495160F33CD}"/>
              </a:ext>
            </a:extLst>
          </p:cNvPr>
          <p:cNvCxnSpPr>
            <a:cxnSpLocks/>
          </p:cNvCxnSpPr>
          <p:nvPr/>
        </p:nvCxnSpPr>
        <p:spPr>
          <a:xfrm>
            <a:off x="6181124" y="3981716"/>
            <a:ext cx="1359727"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2A75BFB-D98B-4714-B969-C147A500C33E}"/>
              </a:ext>
            </a:extLst>
          </p:cNvPr>
          <p:cNvCxnSpPr>
            <a:cxnSpLocks/>
          </p:cNvCxnSpPr>
          <p:nvPr/>
        </p:nvCxnSpPr>
        <p:spPr>
          <a:xfrm>
            <a:off x="4990257" y="4354671"/>
            <a:ext cx="2122097"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079F160-C84D-4C26-A2AB-D10735E14E55}"/>
              </a:ext>
            </a:extLst>
          </p:cNvPr>
          <p:cNvCxnSpPr>
            <a:cxnSpLocks/>
          </p:cNvCxnSpPr>
          <p:nvPr/>
        </p:nvCxnSpPr>
        <p:spPr>
          <a:xfrm>
            <a:off x="2156185" y="5089627"/>
            <a:ext cx="1795188"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62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 shot of a computer&#10;&#10;Description automatically generated">
            <a:extLst>
              <a:ext uri="{FF2B5EF4-FFF2-40B4-BE49-F238E27FC236}">
                <a16:creationId xmlns:a16="http://schemas.microsoft.com/office/drawing/2014/main" id="{DD41C73B-181C-4080-B37D-2A88F8E83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21276" y="-1731008"/>
            <a:ext cx="5008677" cy="11063427"/>
          </a:xfrm>
          <a:prstGeom prst="rect">
            <a:avLst/>
          </a:prstGeom>
        </p:spPr>
      </p:pic>
      <p:sp>
        <p:nvSpPr>
          <p:cNvPr id="4" name="Title 3"/>
          <p:cNvSpPr>
            <a:spLocks noGrp="1"/>
          </p:cNvSpPr>
          <p:nvPr>
            <p:ph type="title"/>
          </p:nvPr>
        </p:nvSpPr>
        <p:spPr>
          <a:xfrm>
            <a:off x="0" y="213557"/>
            <a:ext cx="4996594" cy="647577"/>
          </a:xfrm>
        </p:spPr>
        <p:txBody>
          <a:bodyPr>
            <a:noAutofit/>
          </a:bodyPr>
          <a:lstStyle/>
          <a:p>
            <a:r>
              <a:rPr lang="en-GB" sz="2800" b="1" dirty="0">
                <a:solidFill>
                  <a:schemeClr val="bg1"/>
                </a:solidFill>
              </a:rPr>
              <a:t>Du </a:t>
            </a:r>
            <a:r>
              <a:rPr lang="en-GB" sz="2800" b="1" dirty="0" err="1">
                <a:solidFill>
                  <a:schemeClr val="bg1"/>
                </a:solidFill>
              </a:rPr>
              <a:t>wirst</a:t>
            </a:r>
            <a:r>
              <a:rPr lang="en-GB" sz="2800" b="1" dirty="0">
                <a:solidFill>
                  <a:schemeClr val="bg1"/>
                </a:solidFill>
              </a:rPr>
              <a:t> </a:t>
            </a:r>
            <a:r>
              <a:rPr lang="en-GB" sz="2800" b="1" dirty="0" err="1">
                <a:solidFill>
                  <a:schemeClr val="bg1"/>
                </a:solidFill>
              </a:rPr>
              <a:t>viel</a:t>
            </a:r>
            <a:r>
              <a:rPr lang="en-GB" sz="2800" b="1" dirty="0">
                <a:solidFill>
                  <a:schemeClr val="bg1"/>
                </a:solidFill>
              </a:rPr>
              <a:t> </a:t>
            </a:r>
            <a:r>
              <a:rPr lang="en-GB" sz="2800" b="1" dirty="0" err="1">
                <a:solidFill>
                  <a:schemeClr val="bg1"/>
                </a:solidFill>
              </a:rPr>
              <a:t>Spaß</a:t>
            </a:r>
            <a:r>
              <a:rPr lang="en-GB" sz="2800" b="1" dirty="0">
                <a:solidFill>
                  <a:schemeClr val="bg1"/>
                </a:solidFill>
              </a:rPr>
              <a:t> </a:t>
            </a:r>
            <a:r>
              <a:rPr lang="en-GB" sz="2800" b="1" dirty="0" err="1">
                <a:solidFill>
                  <a:schemeClr val="bg1"/>
                </a:solidFill>
              </a:rPr>
              <a:t>haben</a:t>
            </a:r>
            <a:r>
              <a:rPr lang="en-GB" sz="2800" b="1" dirty="0">
                <a:solidFill>
                  <a:schemeClr val="bg1"/>
                </a:solidFill>
              </a:rPr>
              <a:t>!</a:t>
            </a:r>
          </a:p>
        </p:txBody>
      </p:sp>
      <p:sp>
        <p:nvSpPr>
          <p:cNvPr id="8" name="TextBox 7">
            <a:extLst>
              <a:ext uri="{FF2B5EF4-FFF2-40B4-BE49-F238E27FC236}">
                <a16:creationId xmlns:a16="http://schemas.microsoft.com/office/drawing/2014/main" id="{3784BF6F-F4C1-463C-8CD0-F3EBE85CAC74}"/>
              </a:ext>
            </a:extLst>
          </p:cNvPr>
          <p:cNvSpPr txBox="1"/>
          <p:nvPr/>
        </p:nvSpPr>
        <p:spPr>
          <a:xfrm>
            <a:off x="2062111" y="1650291"/>
            <a:ext cx="8763543" cy="4290662"/>
          </a:xfrm>
          <a:prstGeom prst="rect">
            <a:avLst/>
          </a:prstGeom>
          <a:noFill/>
        </p:spPr>
        <p:txBody>
          <a:bodyPr wrap="square" rtlCol="0">
            <a:spAutoFit/>
          </a:bodyPr>
          <a:lstStyle/>
          <a:p>
            <a:pPr lvl="0">
              <a:lnSpc>
                <a:spcPts val="3000"/>
              </a:lnSpc>
              <a:spcBef>
                <a:spcPts val="800"/>
              </a:spcBef>
              <a:spcAft>
                <a:spcPts val="800"/>
              </a:spcAft>
              <a:defRPr/>
            </a:pPr>
            <a:r>
              <a:rPr kumimoji="0" lang="en-GB" sz="2200" b="0" i="0" u="none" strike="noStrike" kern="1200" cap="none" spc="0" normalizeH="0" baseline="0" noProof="0" dirty="0" err="1">
                <a:ln>
                  <a:noFill/>
                </a:ln>
                <a:effectLst/>
                <a:uLnTx/>
                <a:uFillTx/>
                <a:latin typeface="Century Gothic" panose="020F0302020204030204"/>
                <a:ea typeface="+mn-ea"/>
                <a:cs typeface="+mn-cs"/>
              </a:rPr>
              <a:t>Onkel</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Wir</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planen</a:t>
            </a:r>
            <a:r>
              <a:rPr kumimoji="0" lang="en-GB" sz="2200" b="0" i="0" u="none" strike="noStrike" kern="1200" cap="none" spc="0" normalizeH="0" baseline="0" noProof="0" dirty="0">
                <a:ln>
                  <a:noFill/>
                </a:ln>
                <a:effectLst/>
                <a:uLnTx/>
                <a:uFillTx/>
                <a:latin typeface="Century Gothic" panose="020F0302020204030204"/>
                <a:ea typeface="+mn-ea"/>
                <a:cs typeface="+mn-cs"/>
              </a:rPr>
              <a:t> [1] </a:t>
            </a:r>
            <a:r>
              <a:rPr kumimoji="0" lang="en-GB" sz="2200" b="1" i="0" u="none" strike="noStrike" kern="1200" cap="none" spc="0" normalizeH="0" baseline="0" noProof="0" dirty="0" err="1">
                <a:ln>
                  <a:noFill/>
                </a:ln>
                <a:effectLst/>
                <a:uLnTx/>
                <a:uFillTx/>
                <a:latin typeface="Century Gothic" panose="020F0302020204030204"/>
                <a:ea typeface="+mn-ea"/>
                <a:cs typeface="+mn-cs"/>
              </a:rPr>
              <a:t>einen</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tollen</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Ausflug</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lang="en-GB" sz="2200" dirty="0" err="1"/>
              <a:t>für</a:t>
            </a:r>
            <a:r>
              <a:rPr lang="en-GB" sz="2200" dirty="0"/>
              <a:t> dich </a:t>
            </a:r>
            <a:r>
              <a:rPr kumimoji="0" lang="en-GB" sz="2200" i="0" u="none" strike="noStrike" kern="1200" cap="none" spc="0" normalizeH="0" baseline="0" noProof="0" dirty="0">
                <a:ln>
                  <a:noFill/>
                </a:ln>
                <a:effectLst/>
                <a:uLnTx/>
                <a:uFillTx/>
                <a:latin typeface="Century Gothic" panose="020F0302020204030204"/>
                <a:ea typeface="+mn-ea"/>
                <a:cs typeface="+mn-cs"/>
              </a:rPr>
              <a:t>in Berlin.</a:t>
            </a:r>
            <a:r>
              <a:rPr kumimoji="0" lang="en-GB" sz="2200" b="0" i="0" u="none" strike="noStrike" kern="1200" cap="none" spc="0" normalizeH="0" baseline="0" noProof="0" dirty="0">
                <a:ln>
                  <a:noFill/>
                </a:ln>
                <a:effectLst/>
                <a:uLnTx/>
                <a:uFillTx/>
                <a:latin typeface="Century Gothic" panose="020F0302020204030204"/>
                <a:ea typeface="+mn-ea"/>
                <a:cs typeface="+mn-cs"/>
              </a:rPr>
              <a:t>  </a:t>
            </a:r>
            <a:br>
              <a:rPr kumimoji="0" lang="en-GB" sz="2200" b="0" i="0" u="none" strike="noStrike" kern="1200" cap="none" spc="0" normalizeH="0" baseline="0" noProof="0" dirty="0">
                <a:ln>
                  <a:noFill/>
                </a:ln>
                <a:effectLst/>
                <a:uLnTx/>
                <a:uFillTx/>
                <a:latin typeface="Century Gothic" panose="020F0302020204030204"/>
                <a:ea typeface="+mn-ea"/>
                <a:cs typeface="+mn-cs"/>
              </a:rPr>
            </a:br>
            <a:r>
              <a:rPr kumimoji="0" lang="en-GB" sz="2200" b="0" i="0" u="none" strike="noStrike" kern="1200" cap="none" spc="0" normalizeH="0" baseline="0" noProof="0" dirty="0">
                <a:ln>
                  <a:noFill/>
                </a:ln>
                <a:effectLst/>
                <a:uLnTx/>
                <a:uFillTx/>
                <a:latin typeface="Century Gothic" panose="020F0302020204030204"/>
                <a:ea typeface="+mn-ea"/>
                <a:cs typeface="+mn-cs"/>
              </a:rPr>
              <a:t>Du </a:t>
            </a:r>
            <a:r>
              <a:rPr kumimoji="0" lang="en-GB" sz="2200" b="0" i="0" u="none" strike="noStrike" kern="1200" cap="none" spc="0" normalizeH="0" baseline="0" noProof="0" dirty="0" err="1">
                <a:ln>
                  <a:noFill/>
                </a:ln>
                <a:effectLst/>
                <a:uLnTx/>
                <a:uFillTx/>
                <a:latin typeface="Century Gothic" panose="020F0302020204030204"/>
                <a:ea typeface="+mn-ea"/>
                <a:cs typeface="+mn-cs"/>
              </a:rPr>
              <a:t>wirst</a:t>
            </a:r>
            <a:r>
              <a:rPr lang="en-GB" sz="2200" dirty="0"/>
              <a:t> [2] </a:t>
            </a:r>
            <a:r>
              <a:rPr kumimoji="0" lang="en-GB" sz="2200" b="1" i="0" u="none" strike="noStrike" kern="1200" cap="none" spc="0" normalizeH="0" baseline="0" noProof="0" dirty="0" err="1">
                <a:ln>
                  <a:noFill/>
                </a:ln>
                <a:effectLst/>
                <a:uLnTx/>
                <a:uFillTx/>
                <a:latin typeface="Century Gothic" panose="020F0302020204030204"/>
                <a:ea typeface="+mn-ea"/>
                <a:cs typeface="+mn-cs"/>
              </a:rPr>
              <a:t>ein</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altes</a:t>
            </a:r>
            <a:r>
              <a:rPr kumimoji="0" lang="en-GB" sz="2200" b="1" i="0" u="none" strike="noStrike" kern="1200" cap="none" spc="0" normalizeH="0" baseline="0" noProof="0" dirty="0">
                <a:ln>
                  <a:noFill/>
                </a:ln>
                <a:effectLst/>
                <a:uLnTx/>
                <a:uFillTx/>
                <a:latin typeface="Century Gothic" panose="020F0302020204030204"/>
                <a:ea typeface="+mn-ea"/>
                <a:cs typeface="+mn-cs"/>
              </a:rPr>
              <a:t>  Boot </a:t>
            </a:r>
            <a:r>
              <a:rPr kumimoji="0" lang="en-GB" sz="2200" b="0" i="0" u="none" strike="noStrike" kern="1200" cap="none" spc="0" normalizeH="0" baseline="0" noProof="0" dirty="0" err="1">
                <a:ln>
                  <a:noFill/>
                </a:ln>
                <a:effectLst/>
                <a:uLnTx/>
                <a:uFillTx/>
                <a:latin typeface="Century Gothic" panose="020F0302020204030204"/>
                <a:ea typeface="+mn-ea"/>
                <a:cs typeface="+mn-cs"/>
              </a:rPr>
              <a:t>nehmen</a:t>
            </a:r>
            <a:r>
              <a:rPr kumimoji="0" lang="en-GB" sz="2200" b="0" i="0" u="none" strike="noStrike" kern="1200" cap="none" spc="0" normalizeH="0" baseline="0" noProof="0" dirty="0">
                <a:ln>
                  <a:noFill/>
                </a:ln>
                <a:effectLst/>
                <a:uLnTx/>
                <a:uFillTx/>
                <a:latin typeface="Century Gothic" panose="020F0302020204030204"/>
                <a:ea typeface="+mn-ea"/>
                <a:cs typeface="+mn-cs"/>
              </a:rPr>
              <a:t>.  </a:t>
            </a:r>
            <a:br>
              <a:rPr kumimoji="0" lang="en-GB" sz="2200" b="0" i="0" u="none" strike="noStrike" kern="1200" cap="none" spc="0" normalizeH="0" baseline="0" noProof="0" dirty="0">
                <a:ln>
                  <a:noFill/>
                </a:ln>
                <a:effectLst/>
                <a:uLnTx/>
                <a:uFillTx/>
                <a:latin typeface="Century Gothic" panose="020F0302020204030204"/>
                <a:ea typeface="+mn-ea"/>
                <a:cs typeface="+mn-cs"/>
              </a:rPr>
            </a:br>
            <a:r>
              <a:rPr kumimoji="0" lang="en-GB" sz="2200" b="0" i="0" u="none" strike="noStrike" kern="1200" cap="none" spc="0" normalizeH="0" baseline="0" noProof="0" dirty="0" err="1">
                <a:ln>
                  <a:noFill/>
                </a:ln>
                <a:effectLst/>
                <a:uLnTx/>
                <a:uFillTx/>
                <a:latin typeface="Century Gothic" panose="020F0302020204030204"/>
                <a:ea typeface="+mn-ea"/>
                <a:cs typeface="+mn-cs"/>
              </a:rPr>
              <a:t>Wir</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haben</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schon</a:t>
            </a:r>
            <a:r>
              <a:rPr kumimoji="0" lang="en-GB" sz="2200" b="0" i="0" u="none" strike="noStrike" kern="1200" cap="none" spc="0" normalizeH="0" baseline="0" noProof="0" dirty="0">
                <a:ln>
                  <a:noFill/>
                </a:ln>
                <a:effectLst/>
                <a:uLnTx/>
                <a:uFillTx/>
                <a:latin typeface="Century Gothic" panose="020F0302020204030204"/>
                <a:ea typeface="+mn-ea"/>
                <a:cs typeface="+mn-cs"/>
              </a:rPr>
              <a:t> [3]</a:t>
            </a:r>
            <a:r>
              <a:rPr lang="en-GB" sz="2200" dirty="0">
                <a:latin typeface="Century Gothic" panose="020F0302020204030204"/>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eine</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teure</a:t>
            </a:r>
            <a:r>
              <a:rPr kumimoji="0" lang="en-GB" sz="2200" b="1" i="0" u="none" strike="noStrike" kern="1200" cap="none" spc="0" normalizeH="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Eintrittskarte</a:t>
            </a:r>
            <a:r>
              <a:rPr lang="en-GB" sz="2200" b="1" dirty="0">
                <a:latin typeface="Century Gothic" panose="020F0302020204030204"/>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für</a:t>
            </a:r>
            <a:r>
              <a:rPr kumimoji="0" lang="en-GB" sz="2200" b="0" i="0" u="none" strike="noStrike" kern="1200" cap="none" spc="0" normalizeH="0" baseline="0" noProof="0" dirty="0">
                <a:ln>
                  <a:noFill/>
                </a:ln>
                <a:effectLst/>
                <a:uLnTx/>
                <a:uFillTx/>
                <a:latin typeface="Century Gothic" panose="020F0302020204030204"/>
                <a:ea typeface="+mn-ea"/>
                <a:cs typeface="+mn-cs"/>
              </a:rPr>
              <a:t> dich </a:t>
            </a:r>
            <a:r>
              <a:rPr kumimoji="0" lang="en-GB" sz="2200" b="0" i="0" u="none" strike="noStrike" kern="1200" cap="none" spc="0" normalizeH="0" baseline="0" noProof="0" dirty="0" err="1">
                <a:ln>
                  <a:noFill/>
                </a:ln>
                <a:effectLst/>
                <a:uLnTx/>
                <a:uFillTx/>
                <a:latin typeface="Century Gothic" panose="020F0302020204030204"/>
                <a:ea typeface="+mn-ea"/>
                <a:cs typeface="+mn-cs"/>
              </a:rPr>
              <a:t>gekauft</a:t>
            </a:r>
            <a:r>
              <a:rPr kumimoji="0" lang="en-GB" sz="2200" b="0" i="0" u="none" strike="noStrike" kern="1200" cap="none" spc="0" normalizeH="0" baseline="0" noProof="0" dirty="0">
                <a:ln>
                  <a:noFill/>
                </a:ln>
                <a:effectLst/>
                <a:uLnTx/>
                <a:uFillTx/>
                <a:latin typeface="Century Gothic" panose="020F0302020204030204"/>
                <a:ea typeface="+mn-ea"/>
                <a:cs typeface="+mn-cs"/>
              </a:rPr>
              <a:t> </a:t>
            </a:r>
            <a:br>
              <a:rPr kumimoji="0" lang="en-GB" sz="2200" b="0" i="0" u="none" strike="noStrike" kern="1200" cap="none" spc="0" normalizeH="0" baseline="0" noProof="0" dirty="0">
                <a:ln>
                  <a:noFill/>
                </a:ln>
                <a:effectLst/>
                <a:uLnTx/>
                <a:uFillTx/>
                <a:latin typeface="Century Gothic" panose="020F0302020204030204"/>
                <a:ea typeface="+mn-ea"/>
                <a:cs typeface="+mn-cs"/>
              </a:rPr>
            </a:br>
            <a:r>
              <a:rPr kumimoji="0" lang="en-GB" sz="2200" b="0" i="0" u="none" strike="noStrike" kern="1200" cap="none" spc="0" normalizeH="0" baseline="0" noProof="0" dirty="0">
                <a:ln>
                  <a:noFill/>
                </a:ln>
                <a:effectLst/>
                <a:uLnTx/>
                <a:uFillTx/>
                <a:latin typeface="Century Gothic" panose="020F0302020204030204"/>
                <a:ea typeface="+mn-ea"/>
                <a:cs typeface="+mn-cs"/>
              </a:rPr>
              <a:t>und [4] </a:t>
            </a:r>
            <a:r>
              <a:rPr kumimoji="0" lang="en-GB" sz="2200" b="1" i="0" u="none" strike="noStrike" kern="1200" cap="none" spc="0" normalizeH="0" baseline="0" noProof="0" dirty="0" err="1">
                <a:ln>
                  <a:noFill/>
                </a:ln>
                <a:effectLst/>
                <a:uLnTx/>
                <a:uFillTx/>
                <a:latin typeface="Century Gothic" panose="020F0302020204030204"/>
                <a:ea typeface="+mn-ea"/>
                <a:cs typeface="+mn-cs"/>
              </a:rPr>
              <a:t>einen</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hohen</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Preis</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dafür</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bezahlt</a:t>
            </a:r>
            <a:r>
              <a:rPr kumimoji="0" lang="en-GB" sz="2200" b="0" i="0" u="none" strike="noStrike" kern="1200" cap="none" spc="0" normalizeH="0" baseline="0" noProof="0" dirty="0">
                <a:ln>
                  <a:noFill/>
                </a:ln>
                <a:effectLst/>
                <a:uLnTx/>
                <a:uFillTx/>
                <a:latin typeface="Century Gothic" panose="020F0302020204030204"/>
                <a:ea typeface="+mn-ea"/>
                <a:cs typeface="+mn-cs"/>
              </a:rPr>
              <a:t>.  </a:t>
            </a:r>
            <a:br>
              <a:rPr kumimoji="0" lang="en-GB" sz="2200" b="0" i="0" u="none" strike="noStrike" kern="1200" cap="none" spc="0" normalizeH="0" baseline="0" noProof="0" dirty="0">
                <a:ln>
                  <a:noFill/>
                </a:ln>
                <a:effectLst/>
                <a:uLnTx/>
                <a:uFillTx/>
                <a:latin typeface="Century Gothic" panose="020F0302020204030204"/>
                <a:ea typeface="+mn-ea"/>
                <a:cs typeface="+mn-cs"/>
              </a:rPr>
            </a:br>
            <a:r>
              <a:rPr kumimoji="0" lang="en-GB" sz="2200" b="0" i="0" u="none" strike="noStrike" kern="1200" cap="none" spc="0" normalizeH="0" baseline="0" noProof="0" dirty="0">
                <a:ln>
                  <a:noFill/>
                </a:ln>
                <a:effectLst/>
                <a:uLnTx/>
                <a:uFillTx/>
                <a:latin typeface="Century Gothic" panose="020F0302020204030204"/>
                <a:ea typeface="+mn-ea"/>
                <a:cs typeface="+mn-cs"/>
              </a:rPr>
              <a:t>Du </a:t>
            </a:r>
            <a:r>
              <a:rPr kumimoji="0" lang="en-GB" sz="2200" b="0" i="0" u="none" strike="noStrike" kern="1200" cap="none" spc="0" normalizeH="0" baseline="0" noProof="0" dirty="0" err="1">
                <a:ln>
                  <a:noFill/>
                </a:ln>
                <a:effectLst/>
                <a:uLnTx/>
                <a:uFillTx/>
                <a:latin typeface="Century Gothic" panose="020F0302020204030204"/>
                <a:ea typeface="+mn-ea"/>
                <a:cs typeface="+mn-cs"/>
              </a:rPr>
              <a:t>musst</a:t>
            </a:r>
            <a:r>
              <a:rPr kumimoji="0" lang="en-GB" sz="2200" b="0" i="0" u="none" strike="noStrike" kern="1200" cap="none" spc="0" normalizeH="0" baseline="0" noProof="0" dirty="0">
                <a:ln>
                  <a:noFill/>
                </a:ln>
                <a:effectLst/>
                <a:uLnTx/>
                <a:uFillTx/>
                <a:latin typeface="Century Gothic" panose="020F0302020204030204"/>
                <a:ea typeface="+mn-ea"/>
                <a:cs typeface="+mn-cs"/>
              </a:rPr>
              <a:t> [5] </a:t>
            </a:r>
            <a:r>
              <a:rPr kumimoji="0" lang="en-GB" sz="2200" b="1" i="0" u="none" strike="noStrike" kern="1200" cap="none" spc="0" normalizeH="0" baseline="0" noProof="0" dirty="0" err="1">
                <a:ln>
                  <a:noFill/>
                </a:ln>
                <a:effectLst/>
                <a:uLnTx/>
                <a:uFillTx/>
                <a:latin typeface="Century Gothic" panose="020F0302020204030204"/>
                <a:ea typeface="+mn-ea"/>
                <a:cs typeface="+mn-cs"/>
              </a:rPr>
              <a:t>dein</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lang="en-GB" sz="2200" b="1" dirty="0" err="1">
                <a:latin typeface="Century Gothic" panose="020F0302020204030204"/>
              </a:rPr>
              <a:t>eige</a:t>
            </a:r>
            <a:r>
              <a:rPr kumimoji="0" lang="en-GB" sz="2200" b="1" i="0" u="none" strike="noStrike" kern="1200" cap="none" spc="0" normalizeH="0" baseline="0" noProof="0" dirty="0" err="1">
                <a:ln>
                  <a:noFill/>
                </a:ln>
                <a:effectLst/>
                <a:uLnTx/>
                <a:uFillTx/>
                <a:latin typeface="Century Gothic" panose="020F0302020204030204"/>
                <a:ea typeface="+mn-ea"/>
                <a:cs typeface="+mn-cs"/>
              </a:rPr>
              <a:t>nes</a:t>
            </a:r>
            <a:r>
              <a:rPr kumimoji="0" lang="en-GB" sz="2200" b="1" i="0" u="none" strike="noStrike" kern="1200" cap="none" spc="0" normalizeH="0" baseline="0" noProof="0" dirty="0">
                <a:ln>
                  <a:noFill/>
                </a:ln>
                <a:effectLst/>
                <a:uLnTx/>
                <a:uFillTx/>
                <a:latin typeface="Century Gothic" panose="020F0302020204030204"/>
                <a:ea typeface="+mn-ea"/>
                <a:cs typeface="+mn-cs"/>
              </a:rPr>
              <a:t>   Essen </a:t>
            </a:r>
            <a:r>
              <a:rPr kumimoji="0" lang="en-GB" sz="2200" b="0" i="0" u="none" strike="noStrike" kern="1200" cap="none" spc="0" normalizeH="0" baseline="0" noProof="0" dirty="0" err="1">
                <a:ln>
                  <a:noFill/>
                </a:ln>
                <a:effectLst/>
                <a:uLnTx/>
                <a:uFillTx/>
                <a:latin typeface="Century Gothic" panose="020F0302020204030204"/>
                <a:ea typeface="+mn-ea"/>
                <a:cs typeface="+mn-cs"/>
              </a:rPr>
              <a:t>mitnehmen</a:t>
            </a:r>
            <a:r>
              <a:rPr kumimoji="0" lang="en-GB" sz="2200" b="0" i="0" u="none" strike="noStrike" kern="1200" cap="none" spc="0" normalizeH="0" baseline="0" noProof="0" dirty="0">
                <a:ln>
                  <a:noFill/>
                </a:ln>
                <a:effectLst/>
                <a:uLnTx/>
                <a:uFillTx/>
                <a:latin typeface="Century Gothic" panose="020F0302020204030204"/>
                <a:ea typeface="+mn-ea"/>
                <a:cs typeface="+mn-cs"/>
              </a:rPr>
              <a:t>.  </a:t>
            </a:r>
            <a:br>
              <a:rPr kumimoji="0" lang="en-GB" sz="2200" b="0" i="0" u="none" strike="noStrike" kern="1200" cap="none" spc="0" normalizeH="0" baseline="0" noProof="0" dirty="0">
                <a:ln>
                  <a:noFill/>
                </a:ln>
                <a:effectLst/>
                <a:uLnTx/>
                <a:uFillTx/>
                <a:latin typeface="Century Gothic" panose="020F0302020204030204"/>
                <a:ea typeface="+mn-ea"/>
                <a:cs typeface="+mn-cs"/>
              </a:rPr>
            </a:br>
            <a:r>
              <a:rPr kumimoji="0" lang="en-GB" sz="2200" b="0" i="0" u="none" strike="noStrike" kern="1200" cap="none" spc="0" normalizeH="0" baseline="0" noProof="0" dirty="0" err="1">
                <a:ln>
                  <a:noFill/>
                </a:ln>
                <a:effectLst/>
                <a:uLnTx/>
                <a:uFillTx/>
                <a:latin typeface="Century Gothic" panose="020F0302020204030204"/>
                <a:ea typeface="+mn-ea"/>
                <a:cs typeface="+mn-cs"/>
              </a:rPr>
              <a:t>Danach</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wirst</a:t>
            </a:r>
            <a:r>
              <a:rPr kumimoji="0" lang="en-GB" sz="2200" b="0" i="0" u="none" strike="noStrike" kern="1200" cap="none" spc="0" normalizeH="0" baseline="0" noProof="0" dirty="0">
                <a:ln>
                  <a:noFill/>
                </a:ln>
                <a:effectLst/>
                <a:uLnTx/>
                <a:uFillTx/>
                <a:latin typeface="Century Gothic" panose="020F0302020204030204"/>
                <a:ea typeface="+mn-ea"/>
                <a:cs typeface="+mn-cs"/>
              </a:rPr>
              <a:t> du [6] </a:t>
            </a:r>
            <a:r>
              <a:rPr kumimoji="0" lang="en-GB" sz="2200" b="1" i="0" u="none" strike="noStrike" kern="1200" cap="none" spc="0" normalizeH="0" baseline="0" noProof="0" dirty="0" err="1">
                <a:ln>
                  <a:noFill/>
                </a:ln>
                <a:effectLst/>
                <a:uLnTx/>
                <a:uFillTx/>
                <a:latin typeface="Century Gothic" panose="020F0302020204030204"/>
                <a:ea typeface="+mn-ea"/>
                <a:cs typeface="+mn-cs"/>
              </a:rPr>
              <a:t>einen</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kurzen</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Kunstkurs</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machen</a:t>
            </a:r>
            <a:r>
              <a:rPr kumimoji="0" lang="en-GB" sz="2200" b="0" i="0" u="none" strike="noStrike" kern="1200" cap="none" spc="0" normalizeH="0" baseline="0" noProof="0" dirty="0">
                <a:ln>
                  <a:noFill/>
                </a:ln>
                <a:effectLst/>
                <a:uLnTx/>
                <a:uFillTx/>
                <a:latin typeface="Century Gothic" panose="020F0302020204030204"/>
                <a:ea typeface="+mn-ea"/>
                <a:cs typeface="+mn-cs"/>
              </a:rPr>
              <a:t>.  </a:t>
            </a:r>
            <a:br>
              <a:rPr kumimoji="0" lang="en-GB" sz="2200" b="0" i="0" u="none" strike="noStrike" kern="1200" cap="none" spc="0" normalizeH="0" baseline="0" noProof="0" dirty="0">
                <a:ln>
                  <a:noFill/>
                </a:ln>
                <a:effectLst/>
                <a:uLnTx/>
                <a:uFillTx/>
                <a:latin typeface="Century Gothic" panose="020F0302020204030204"/>
                <a:ea typeface="+mn-ea"/>
                <a:cs typeface="+mn-cs"/>
              </a:rPr>
            </a:br>
            <a:r>
              <a:rPr kumimoji="0" lang="en-GB" sz="2200" b="0" i="0" u="none" strike="noStrike" kern="1200" cap="none" spc="0" normalizeH="0" baseline="0" noProof="0" dirty="0">
                <a:ln>
                  <a:noFill/>
                </a:ln>
                <a:effectLst/>
                <a:uLnTx/>
                <a:uFillTx/>
                <a:latin typeface="Century Gothic" panose="020F0302020204030204"/>
                <a:ea typeface="+mn-ea"/>
                <a:cs typeface="+mn-cs"/>
              </a:rPr>
              <a:t>Das </a:t>
            </a:r>
            <a:r>
              <a:rPr kumimoji="0" lang="en-GB" sz="2200" b="0" i="0" u="none" strike="noStrike" kern="1200" cap="none" spc="0" normalizeH="0" baseline="0" noProof="0" dirty="0" err="1">
                <a:ln>
                  <a:noFill/>
                </a:ln>
                <a:effectLst/>
                <a:uLnTx/>
                <a:uFillTx/>
                <a:latin typeface="Century Gothic" panose="020F0302020204030204"/>
                <a:ea typeface="+mn-ea"/>
                <a:cs typeface="+mn-cs"/>
              </a:rPr>
              <a:t>wird</a:t>
            </a:r>
            <a:r>
              <a:rPr kumimoji="0" lang="en-GB" sz="2200" b="0" i="0" u="none" strike="noStrike" kern="1200" cap="none" spc="0" normalizeH="0" baseline="0" noProof="0" dirty="0">
                <a:ln>
                  <a:noFill/>
                </a:ln>
                <a:effectLst/>
                <a:uLnTx/>
                <a:uFillTx/>
                <a:latin typeface="Century Gothic" panose="020F0302020204030204"/>
                <a:ea typeface="+mn-ea"/>
                <a:cs typeface="+mn-cs"/>
              </a:rPr>
              <a:t> in der Alten </a:t>
            </a:r>
            <a:r>
              <a:rPr kumimoji="0" lang="en-GB" sz="2200" b="0" i="0" u="none" strike="noStrike" kern="1200" cap="none" spc="0" normalizeH="0" baseline="0" noProof="0" dirty="0" err="1">
                <a:ln>
                  <a:noFill/>
                </a:ln>
                <a:effectLst/>
                <a:uLnTx/>
                <a:uFillTx/>
                <a:latin typeface="Century Gothic" panose="020F0302020204030204"/>
                <a:ea typeface="+mn-ea"/>
                <a:cs typeface="+mn-cs"/>
              </a:rPr>
              <a:t>Nationalgalerie</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stattfinden</a:t>
            </a:r>
            <a:r>
              <a:rPr kumimoji="0" lang="en-GB" sz="2200" b="0" i="0" u="none" strike="noStrike" kern="1200" cap="none" spc="0" normalizeH="0" baseline="0" noProof="0" dirty="0">
                <a:ln>
                  <a:noFill/>
                </a:ln>
                <a:effectLst/>
                <a:uLnTx/>
                <a:uFillTx/>
                <a:latin typeface="Century Gothic" panose="020F0302020204030204"/>
                <a:ea typeface="+mn-ea"/>
                <a:cs typeface="+mn-cs"/>
              </a:rPr>
              <a:t>.  </a:t>
            </a:r>
            <a:br>
              <a:rPr kumimoji="0" lang="en-GB" sz="2200" b="0" i="0" u="none" strike="noStrike" kern="1200" cap="none" spc="0" normalizeH="0" baseline="0" noProof="0" dirty="0">
                <a:ln>
                  <a:noFill/>
                </a:ln>
                <a:effectLst/>
                <a:uLnTx/>
                <a:uFillTx/>
                <a:latin typeface="Century Gothic" panose="020F0302020204030204"/>
                <a:ea typeface="+mn-ea"/>
                <a:cs typeface="+mn-cs"/>
              </a:rPr>
            </a:br>
            <a:r>
              <a:rPr kumimoji="0" lang="en-GB" sz="2200" b="1" i="0" u="none" strike="noStrike" kern="1200" cap="none" spc="0" normalizeH="0" baseline="0" noProof="0" dirty="0" err="1">
                <a:ln>
                  <a:noFill/>
                </a:ln>
                <a:effectLst/>
                <a:uLnTx/>
                <a:uFillTx/>
                <a:latin typeface="Century Gothic" panose="020F0302020204030204"/>
                <a:ea typeface="+mn-ea"/>
                <a:cs typeface="+mn-cs"/>
              </a:rPr>
              <a:t>Vielleicht</a:t>
            </a:r>
            <a:r>
              <a:rPr lang="en-GB" sz="2200" b="1" dirty="0">
                <a:latin typeface="Century Gothic" panose="020F0302020204030204"/>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kannst</a:t>
            </a:r>
            <a:r>
              <a:rPr kumimoji="0" lang="en-GB" sz="2200" b="0" i="0" u="none" strike="noStrike" kern="1200" cap="none" spc="0" normalizeH="0" baseline="0" noProof="0" dirty="0">
                <a:ln>
                  <a:noFill/>
                </a:ln>
                <a:effectLst/>
                <a:uLnTx/>
                <a:uFillTx/>
                <a:latin typeface="Century Gothic" panose="020F0302020204030204"/>
                <a:ea typeface="+mn-ea"/>
                <a:cs typeface="+mn-cs"/>
              </a:rPr>
              <a:t> du [8]</a:t>
            </a:r>
            <a:r>
              <a:rPr kumimoji="0" lang="en-GB" sz="2200" b="1" i="0" u="none" strike="noStrike" kern="1200" cap="none" spc="0" normalizeH="0" baseline="0" noProof="0" dirty="0" err="1">
                <a:ln>
                  <a:noFill/>
                </a:ln>
                <a:effectLst/>
                <a:uLnTx/>
                <a:uFillTx/>
                <a:latin typeface="Century Gothic" panose="020F0302020204030204"/>
                <a:ea typeface="+mn-ea"/>
                <a:cs typeface="+mn-cs"/>
              </a:rPr>
              <a:t>ein</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schönes</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Foto</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a:ln>
                  <a:noFill/>
                </a:ln>
                <a:effectLst/>
                <a:uLnTx/>
                <a:uFillTx/>
                <a:latin typeface="Century Gothic" panose="020F0302020204030204"/>
                <a:ea typeface="+mn-ea"/>
                <a:cs typeface="+mn-cs"/>
              </a:rPr>
              <a:t>von der </a:t>
            </a:r>
            <a:r>
              <a:rPr kumimoji="0" lang="en-GB" sz="2200" b="0" i="0" u="none" strike="noStrike" kern="1200" cap="none" spc="0" normalizeH="0" baseline="0" noProof="0" dirty="0" err="1">
                <a:ln>
                  <a:noFill/>
                </a:ln>
                <a:effectLst/>
                <a:uLnTx/>
                <a:uFillTx/>
                <a:latin typeface="Century Gothic" panose="020F0302020204030204"/>
                <a:ea typeface="+mn-ea"/>
                <a:cs typeface="+mn-cs"/>
              </a:rPr>
              <a:t>Museuminsel</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machen</a:t>
            </a:r>
            <a:r>
              <a:rPr kumimoji="0" lang="en-GB" sz="2200" b="0" i="0" u="none" strike="noStrike" kern="1200" cap="none" spc="0" normalizeH="0" baseline="0" noProof="0" dirty="0">
                <a:ln>
                  <a:noFill/>
                </a:ln>
                <a:effectLst/>
                <a:uLnTx/>
                <a:uFillTx/>
                <a:latin typeface="Century Gothic" panose="020F0302020204030204"/>
                <a:ea typeface="+mn-ea"/>
                <a:cs typeface="+mn-cs"/>
              </a:rPr>
              <a:t>?  </a:t>
            </a:r>
            <a:br>
              <a:rPr kumimoji="0" lang="en-GB" sz="2200" b="0" i="0" u="none" strike="noStrike" kern="1200" cap="none" spc="0" normalizeH="0" baseline="0" noProof="0" dirty="0">
                <a:ln>
                  <a:noFill/>
                </a:ln>
                <a:effectLst/>
                <a:uLnTx/>
                <a:uFillTx/>
                <a:latin typeface="Century Gothic" panose="020F0302020204030204"/>
                <a:ea typeface="+mn-ea"/>
                <a:cs typeface="+mn-cs"/>
              </a:rPr>
            </a:br>
            <a:r>
              <a:rPr kumimoji="0" lang="en-GB" sz="2200" b="0" i="0" u="none" strike="noStrike" kern="1200" cap="none" spc="0" normalizeH="0" baseline="0" noProof="0" dirty="0">
                <a:ln>
                  <a:noFill/>
                </a:ln>
                <a:effectLst/>
                <a:uLnTx/>
                <a:uFillTx/>
                <a:latin typeface="Century Gothic" panose="020F0302020204030204"/>
                <a:ea typeface="+mn-ea"/>
                <a:cs typeface="+mn-cs"/>
              </a:rPr>
              <a:t>Bis </a:t>
            </a:r>
            <a:r>
              <a:rPr kumimoji="0" lang="en-GB" sz="2200" b="1" i="0" u="none" strike="noStrike" kern="1200" cap="none" spc="0" normalizeH="0" baseline="0" noProof="0" dirty="0">
                <a:ln>
                  <a:noFill/>
                </a:ln>
                <a:effectLst/>
                <a:uLnTx/>
                <a:uFillTx/>
                <a:latin typeface="Century Gothic" panose="020F0302020204030204"/>
                <a:ea typeface="+mn-ea"/>
                <a:cs typeface="+mn-cs"/>
              </a:rPr>
              <a:t>bald</a:t>
            </a:r>
            <a:r>
              <a:rPr kumimoji="0" lang="en-GB" sz="2200" b="0" i="0" u="none" strike="noStrike" kern="1200" cap="none" spc="0" normalizeH="0" baseline="0" noProof="0" dirty="0">
                <a:ln>
                  <a:noFill/>
                </a:ln>
                <a:effectLst/>
                <a:uLnTx/>
                <a:uFillTx/>
                <a:latin typeface="Century Gothic" panose="020F0302020204030204"/>
                <a:ea typeface="+mn-ea"/>
                <a:cs typeface="+mn-cs"/>
              </a:rPr>
              <a:t>, </a:t>
            </a:r>
            <a:br>
              <a:rPr kumimoji="0" lang="en-GB" sz="2200" b="0" i="0" u="none" strike="noStrike" kern="1200" cap="none" spc="0" normalizeH="0" baseline="0" noProof="0" dirty="0">
                <a:ln>
                  <a:noFill/>
                </a:ln>
                <a:effectLst/>
                <a:uLnTx/>
                <a:uFillTx/>
                <a:latin typeface="Century Gothic" panose="020F0302020204030204"/>
                <a:ea typeface="+mn-ea"/>
                <a:cs typeface="+mn-cs"/>
              </a:rPr>
            </a:br>
            <a:r>
              <a:rPr kumimoji="0" lang="en-GB" sz="2200" b="0" i="0" u="none" strike="noStrike" kern="1200" cap="none" spc="0" normalizeH="0" baseline="0" noProof="0" dirty="0">
                <a:ln>
                  <a:noFill/>
                </a:ln>
                <a:effectLst/>
                <a:uLnTx/>
                <a:uFillTx/>
                <a:latin typeface="Century Gothic" panose="020F0302020204030204"/>
                <a:ea typeface="+mn-ea"/>
                <a:cs typeface="+mn-cs"/>
              </a:rPr>
              <a:t>Mia und Wolf </a:t>
            </a:r>
          </a:p>
        </p:txBody>
      </p:sp>
      <p:sp>
        <p:nvSpPr>
          <p:cNvPr id="33" name="Rounded Rectangle 11">
            <a:extLst>
              <a:ext uri="{FF2B5EF4-FFF2-40B4-BE49-F238E27FC236}">
                <a16:creationId xmlns:a16="http://schemas.microsoft.com/office/drawing/2014/main" id="{C384A037-507D-4481-9171-9A813CF9111A}"/>
              </a:ext>
            </a:extLst>
          </p:cNvPr>
          <p:cNvSpPr/>
          <p:nvPr/>
        </p:nvSpPr>
        <p:spPr>
          <a:xfrm>
            <a:off x="10508974" y="247046"/>
            <a:ext cx="1448353"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24" name="Picture 23" descr="Logo&#10;&#10;Description automatically generated">
            <a:extLst>
              <a:ext uri="{FF2B5EF4-FFF2-40B4-BE49-F238E27FC236}">
                <a16:creationId xmlns:a16="http://schemas.microsoft.com/office/drawing/2014/main" id="{53136322-ED0E-49BB-B40E-54B99A15A1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53" y="893269"/>
            <a:ext cx="1205317" cy="1577437"/>
          </a:xfrm>
          <a:prstGeom prst="rect">
            <a:avLst/>
          </a:prstGeom>
        </p:spPr>
      </p:pic>
      <p:pic>
        <p:nvPicPr>
          <p:cNvPr id="27" name="Picture 26">
            <a:extLst>
              <a:ext uri="{FF2B5EF4-FFF2-40B4-BE49-F238E27FC236}">
                <a16:creationId xmlns:a16="http://schemas.microsoft.com/office/drawing/2014/main" id="{7BCB07C0-6A3E-4863-BDBD-F720411B07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0078" y="353985"/>
            <a:ext cx="995027" cy="1015559"/>
          </a:xfrm>
          <a:prstGeom prst="rect">
            <a:avLst/>
          </a:prstGeom>
        </p:spPr>
      </p:pic>
      <p:pic>
        <p:nvPicPr>
          <p:cNvPr id="34" name="Picture 33" descr="A picture containing text, vector graphics&#10;&#10;Description automatically generated">
            <a:extLst>
              <a:ext uri="{FF2B5EF4-FFF2-40B4-BE49-F238E27FC236}">
                <a16:creationId xmlns:a16="http://schemas.microsoft.com/office/drawing/2014/main" id="{E79C7A99-0458-4339-B18F-7BB4DD084F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7430" y="309253"/>
            <a:ext cx="1088212" cy="1047147"/>
          </a:xfrm>
          <a:prstGeom prst="rect">
            <a:avLst/>
          </a:prstGeom>
        </p:spPr>
      </p:pic>
      <p:sp>
        <p:nvSpPr>
          <p:cNvPr id="35" name="Speech Bubble: Rectangle with Corners Rounded 34">
            <a:extLst>
              <a:ext uri="{FF2B5EF4-FFF2-40B4-BE49-F238E27FC236}">
                <a16:creationId xmlns:a16="http://schemas.microsoft.com/office/drawing/2014/main" id="{4E79A71C-EA67-4910-A44F-359F4FD4CE97}"/>
              </a:ext>
            </a:extLst>
          </p:cNvPr>
          <p:cNvSpPr/>
          <p:nvPr/>
        </p:nvSpPr>
        <p:spPr>
          <a:xfrm>
            <a:off x="7059829" y="171443"/>
            <a:ext cx="1943732" cy="986369"/>
          </a:xfrm>
          <a:prstGeom prst="wedgeRoundRectCallout">
            <a:avLst>
              <a:gd name="adj1" fmla="val 43054"/>
              <a:gd name="adj2" fmla="val 71284"/>
              <a:gd name="adj3" fmla="val 16667"/>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Wir</a:t>
            </a:r>
            <a:r>
              <a:rPr lang="en-GB" sz="2000" dirty="0"/>
              <a:t> </a:t>
            </a:r>
            <a:r>
              <a:rPr lang="en-GB" sz="2000" dirty="0" err="1"/>
              <a:t>haben</a:t>
            </a:r>
            <a:r>
              <a:rPr lang="en-GB" sz="2000" dirty="0"/>
              <a:t> </a:t>
            </a:r>
            <a:r>
              <a:rPr lang="en-GB" sz="2000" dirty="0" err="1"/>
              <a:t>eine</a:t>
            </a:r>
            <a:r>
              <a:rPr lang="en-GB" sz="2000" dirty="0"/>
              <a:t> </a:t>
            </a:r>
            <a:r>
              <a:rPr lang="en-GB" sz="2000" dirty="0" err="1"/>
              <a:t>tolle</a:t>
            </a:r>
            <a:r>
              <a:rPr lang="en-GB" sz="2000" dirty="0"/>
              <a:t> </a:t>
            </a:r>
            <a:r>
              <a:rPr lang="en-GB" sz="2000" dirty="0" err="1"/>
              <a:t>Idee</a:t>
            </a:r>
            <a:r>
              <a:rPr lang="en-GB" sz="2000" dirty="0"/>
              <a:t>!</a:t>
            </a:r>
          </a:p>
        </p:txBody>
      </p:sp>
      <p:sp>
        <p:nvSpPr>
          <p:cNvPr id="44" name="Speech Bubble: Rectangle with Corners Rounded 43">
            <a:extLst>
              <a:ext uri="{FF2B5EF4-FFF2-40B4-BE49-F238E27FC236}">
                <a16:creationId xmlns:a16="http://schemas.microsoft.com/office/drawing/2014/main" id="{C4041466-D413-4607-9AB1-4D36D97FF13F}"/>
              </a:ext>
            </a:extLst>
          </p:cNvPr>
          <p:cNvSpPr/>
          <p:nvPr/>
        </p:nvSpPr>
        <p:spPr>
          <a:xfrm>
            <a:off x="7550690" y="5007536"/>
            <a:ext cx="2564495" cy="986369"/>
          </a:xfrm>
          <a:prstGeom prst="wedgeRoundRectCallout">
            <a:avLst>
              <a:gd name="adj1" fmla="val 19693"/>
              <a:gd name="adj2" fmla="val -76829"/>
              <a:gd name="adj3" fmla="val 16667"/>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Note: </a:t>
            </a:r>
            <a:r>
              <a:rPr lang="en-GB" sz="2000" b="1" i="1" dirty="0" err="1">
                <a:solidFill>
                  <a:schemeClr val="tx1"/>
                </a:solidFill>
              </a:rPr>
              <a:t>hoch</a:t>
            </a:r>
            <a:r>
              <a:rPr lang="en-GB" sz="2000" dirty="0">
                <a:solidFill>
                  <a:schemeClr val="tx1"/>
                </a:solidFill>
              </a:rPr>
              <a:t> drops its </a:t>
            </a:r>
            <a:r>
              <a:rPr lang="en-GB" sz="2000" b="1" i="1" dirty="0">
                <a:solidFill>
                  <a:schemeClr val="tx1"/>
                </a:solidFill>
              </a:rPr>
              <a:t>c</a:t>
            </a:r>
            <a:r>
              <a:rPr lang="en-GB" sz="2000" dirty="0">
                <a:solidFill>
                  <a:schemeClr val="tx1"/>
                </a:solidFill>
              </a:rPr>
              <a:t> when it goes before the noun!</a:t>
            </a:r>
          </a:p>
        </p:txBody>
      </p:sp>
      <p:cxnSp>
        <p:nvCxnSpPr>
          <p:cNvPr id="7" name="Straight Connector 6">
            <a:extLst>
              <a:ext uri="{FF2B5EF4-FFF2-40B4-BE49-F238E27FC236}">
                <a16:creationId xmlns:a16="http://schemas.microsoft.com/office/drawing/2014/main" id="{BCACA552-25FB-4A13-A054-18072A2CACAD}"/>
              </a:ext>
            </a:extLst>
          </p:cNvPr>
          <p:cNvCxnSpPr>
            <a:cxnSpLocks/>
          </p:cNvCxnSpPr>
          <p:nvPr/>
        </p:nvCxnSpPr>
        <p:spPr>
          <a:xfrm>
            <a:off x="6846496" y="2764754"/>
            <a:ext cx="1645863"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7D41315-DB7D-4BD2-BD15-2495160F33CD}"/>
              </a:ext>
            </a:extLst>
          </p:cNvPr>
          <p:cNvCxnSpPr>
            <a:cxnSpLocks/>
          </p:cNvCxnSpPr>
          <p:nvPr/>
        </p:nvCxnSpPr>
        <p:spPr>
          <a:xfrm>
            <a:off x="6918510" y="3933112"/>
            <a:ext cx="1264359"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4802141B-B84C-40DA-8963-385CCC05AA8F}"/>
              </a:ext>
            </a:extLst>
          </p:cNvPr>
          <p:cNvSpPr/>
          <p:nvPr/>
        </p:nvSpPr>
        <p:spPr>
          <a:xfrm>
            <a:off x="6367051" y="1663421"/>
            <a:ext cx="434665" cy="37465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26" name="Rectangle: Rounded Corners 25">
            <a:extLst>
              <a:ext uri="{FF2B5EF4-FFF2-40B4-BE49-F238E27FC236}">
                <a16:creationId xmlns:a16="http://schemas.microsoft.com/office/drawing/2014/main" id="{F8ACFF1B-082A-47B6-A863-028F56076DEF}"/>
              </a:ext>
            </a:extLst>
          </p:cNvPr>
          <p:cNvSpPr/>
          <p:nvPr/>
        </p:nvSpPr>
        <p:spPr>
          <a:xfrm>
            <a:off x="4996594" y="2024867"/>
            <a:ext cx="434665" cy="37465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28" name="Rectangle: Rounded Corners 27">
            <a:extLst>
              <a:ext uri="{FF2B5EF4-FFF2-40B4-BE49-F238E27FC236}">
                <a16:creationId xmlns:a16="http://schemas.microsoft.com/office/drawing/2014/main" id="{DF151B2A-C11E-449F-A584-B9409CC15F7D}"/>
              </a:ext>
            </a:extLst>
          </p:cNvPr>
          <p:cNvSpPr/>
          <p:nvPr/>
        </p:nvSpPr>
        <p:spPr>
          <a:xfrm>
            <a:off x="6348412" y="2428984"/>
            <a:ext cx="434665" cy="37465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29" name="Rectangle: Rounded Corners 28">
            <a:extLst>
              <a:ext uri="{FF2B5EF4-FFF2-40B4-BE49-F238E27FC236}">
                <a16:creationId xmlns:a16="http://schemas.microsoft.com/office/drawing/2014/main" id="{D15658F7-65C2-49C4-87E7-5AEE195BDF4C}"/>
              </a:ext>
            </a:extLst>
          </p:cNvPr>
          <p:cNvSpPr/>
          <p:nvPr/>
        </p:nvSpPr>
        <p:spPr>
          <a:xfrm>
            <a:off x="4643058" y="2780212"/>
            <a:ext cx="434665" cy="37465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30" name="Rectangle: Rounded Corners 29">
            <a:extLst>
              <a:ext uri="{FF2B5EF4-FFF2-40B4-BE49-F238E27FC236}">
                <a16:creationId xmlns:a16="http://schemas.microsoft.com/office/drawing/2014/main" id="{BB003B25-A799-4D72-9E36-9DF6020D15F5}"/>
              </a:ext>
            </a:extLst>
          </p:cNvPr>
          <p:cNvSpPr/>
          <p:nvPr/>
        </p:nvSpPr>
        <p:spPr>
          <a:xfrm>
            <a:off x="5716747" y="3211515"/>
            <a:ext cx="434665" cy="37465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31" name="Rectangle: Rounded Corners 30">
            <a:extLst>
              <a:ext uri="{FF2B5EF4-FFF2-40B4-BE49-F238E27FC236}">
                <a16:creationId xmlns:a16="http://schemas.microsoft.com/office/drawing/2014/main" id="{2A2D4846-2DE3-4153-8F8E-06DAEC9B96B2}"/>
              </a:ext>
            </a:extLst>
          </p:cNvPr>
          <p:cNvSpPr/>
          <p:nvPr/>
        </p:nvSpPr>
        <p:spPr>
          <a:xfrm>
            <a:off x="6415103" y="3558456"/>
            <a:ext cx="434665" cy="37465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32" name="Rectangle: Rounded Corners 31">
            <a:extLst>
              <a:ext uri="{FF2B5EF4-FFF2-40B4-BE49-F238E27FC236}">
                <a16:creationId xmlns:a16="http://schemas.microsoft.com/office/drawing/2014/main" id="{1249009B-F3B7-443F-BD4A-55B8247B7872}"/>
              </a:ext>
            </a:extLst>
          </p:cNvPr>
          <p:cNvSpPr/>
          <p:nvPr/>
        </p:nvSpPr>
        <p:spPr>
          <a:xfrm>
            <a:off x="7218755" y="4343019"/>
            <a:ext cx="434665" cy="37465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48" name="Rectangle: Rounded Corners 47">
            <a:extLst>
              <a:ext uri="{FF2B5EF4-FFF2-40B4-BE49-F238E27FC236}">
                <a16:creationId xmlns:a16="http://schemas.microsoft.com/office/drawing/2014/main" id="{F19209D7-6F04-41E4-A6F2-B13711F24DA1}"/>
              </a:ext>
            </a:extLst>
          </p:cNvPr>
          <p:cNvSpPr/>
          <p:nvPr/>
        </p:nvSpPr>
        <p:spPr>
          <a:xfrm>
            <a:off x="5478231" y="1662256"/>
            <a:ext cx="434665" cy="37465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49" name="Rectangle: Rounded Corners 48">
            <a:extLst>
              <a:ext uri="{FF2B5EF4-FFF2-40B4-BE49-F238E27FC236}">
                <a16:creationId xmlns:a16="http://schemas.microsoft.com/office/drawing/2014/main" id="{4C6B2645-5BB6-4365-9AEC-FB9EC50626D2}"/>
              </a:ext>
            </a:extLst>
          </p:cNvPr>
          <p:cNvSpPr/>
          <p:nvPr/>
        </p:nvSpPr>
        <p:spPr>
          <a:xfrm>
            <a:off x="4154746" y="2016606"/>
            <a:ext cx="434665" cy="37465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50" name="Rectangle: Rounded Corners 49">
            <a:extLst>
              <a:ext uri="{FF2B5EF4-FFF2-40B4-BE49-F238E27FC236}">
                <a16:creationId xmlns:a16="http://schemas.microsoft.com/office/drawing/2014/main" id="{05CC1686-056A-4655-970B-93E851D3BD28}"/>
              </a:ext>
            </a:extLst>
          </p:cNvPr>
          <p:cNvSpPr/>
          <p:nvPr/>
        </p:nvSpPr>
        <p:spPr>
          <a:xfrm>
            <a:off x="5365769" y="2428984"/>
            <a:ext cx="434665" cy="37465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51" name="Rectangle: Rounded Corners 50">
            <a:extLst>
              <a:ext uri="{FF2B5EF4-FFF2-40B4-BE49-F238E27FC236}">
                <a16:creationId xmlns:a16="http://schemas.microsoft.com/office/drawing/2014/main" id="{EAD3D1AD-C53F-4593-8488-190E82FEDFBC}"/>
              </a:ext>
            </a:extLst>
          </p:cNvPr>
          <p:cNvSpPr/>
          <p:nvPr/>
        </p:nvSpPr>
        <p:spPr>
          <a:xfrm>
            <a:off x="3616948" y="2798998"/>
            <a:ext cx="434665" cy="37465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52" name="Rectangle: Rounded Corners 51">
            <a:extLst>
              <a:ext uri="{FF2B5EF4-FFF2-40B4-BE49-F238E27FC236}">
                <a16:creationId xmlns:a16="http://schemas.microsoft.com/office/drawing/2014/main" id="{FFCECF00-1624-4C8B-AF8A-C1172F22FB51}"/>
              </a:ext>
            </a:extLst>
          </p:cNvPr>
          <p:cNvSpPr/>
          <p:nvPr/>
        </p:nvSpPr>
        <p:spPr>
          <a:xfrm>
            <a:off x="4445046" y="3222320"/>
            <a:ext cx="434665" cy="37465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53" name="Rectangle: Rounded Corners 52">
            <a:extLst>
              <a:ext uri="{FF2B5EF4-FFF2-40B4-BE49-F238E27FC236}">
                <a16:creationId xmlns:a16="http://schemas.microsoft.com/office/drawing/2014/main" id="{C2148C6F-7F1F-468C-A7AE-F4749AA4B82D}"/>
              </a:ext>
            </a:extLst>
          </p:cNvPr>
          <p:cNvSpPr/>
          <p:nvPr/>
        </p:nvSpPr>
        <p:spPr>
          <a:xfrm>
            <a:off x="5282082" y="3561734"/>
            <a:ext cx="434665" cy="37465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54" name="Rectangle: Rounded Corners 53">
            <a:extLst>
              <a:ext uri="{FF2B5EF4-FFF2-40B4-BE49-F238E27FC236}">
                <a16:creationId xmlns:a16="http://schemas.microsoft.com/office/drawing/2014/main" id="{72CB8D7A-6B30-4F17-B112-DE5712126CF0}"/>
              </a:ext>
            </a:extLst>
          </p:cNvPr>
          <p:cNvSpPr/>
          <p:nvPr/>
        </p:nvSpPr>
        <p:spPr>
          <a:xfrm>
            <a:off x="2156647" y="4344302"/>
            <a:ext cx="1523291" cy="37465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[7] </a:t>
            </a:r>
            <a:r>
              <a:rPr lang="en-GB" sz="2000" b="1" u="sng" dirty="0">
                <a:solidFill>
                  <a:schemeClr val="tx1"/>
                </a:solidFill>
              </a:rPr>
              <a:t>Maybe</a:t>
            </a:r>
          </a:p>
        </p:txBody>
      </p:sp>
      <p:sp>
        <p:nvSpPr>
          <p:cNvPr id="55" name="Rectangle: Rounded Corners 54">
            <a:extLst>
              <a:ext uri="{FF2B5EF4-FFF2-40B4-BE49-F238E27FC236}">
                <a16:creationId xmlns:a16="http://schemas.microsoft.com/office/drawing/2014/main" id="{CA1FEAB1-EE84-41F5-BA6D-45C8C0907BCC}"/>
              </a:ext>
            </a:extLst>
          </p:cNvPr>
          <p:cNvSpPr/>
          <p:nvPr/>
        </p:nvSpPr>
        <p:spPr>
          <a:xfrm>
            <a:off x="5878667" y="4340780"/>
            <a:ext cx="434665" cy="34808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cxnSp>
        <p:nvCxnSpPr>
          <p:cNvPr id="46" name="Straight Connector 45">
            <a:extLst>
              <a:ext uri="{FF2B5EF4-FFF2-40B4-BE49-F238E27FC236}">
                <a16:creationId xmlns:a16="http://schemas.microsoft.com/office/drawing/2014/main" id="{F2A75BFB-D98B-4714-B969-C147A500C33E}"/>
              </a:ext>
            </a:extLst>
          </p:cNvPr>
          <p:cNvCxnSpPr>
            <a:cxnSpLocks/>
          </p:cNvCxnSpPr>
          <p:nvPr/>
        </p:nvCxnSpPr>
        <p:spPr>
          <a:xfrm>
            <a:off x="4937732" y="4344265"/>
            <a:ext cx="2122097"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DD48D5A6-A6AF-40C6-AF6F-AAADB8EE01AF}"/>
              </a:ext>
            </a:extLst>
          </p:cNvPr>
          <p:cNvSpPr/>
          <p:nvPr/>
        </p:nvSpPr>
        <p:spPr>
          <a:xfrm>
            <a:off x="2479187" y="5088192"/>
            <a:ext cx="1262498" cy="37465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[9] </a:t>
            </a:r>
            <a:r>
              <a:rPr lang="en-GB" sz="2000" b="1" u="sng" dirty="0">
                <a:solidFill>
                  <a:schemeClr val="tx1"/>
                </a:solidFill>
              </a:rPr>
              <a:t>soon</a:t>
            </a:r>
          </a:p>
        </p:txBody>
      </p:sp>
      <p:cxnSp>
        <p:nvCxnSpPr>
          <p:cNvPr id="47" name="Straight Connector 46">
            <a:extLst>
              <a:ext uri="{FF2B5EF4-FFF2-40B4-BE49-F238E27FC236}">
                <a16:creationId xmlns:a16="http://schemas.microsoft.com/office/drawing/2014/main" id="{B079F160-C84D-4C26-A2AB-D10735E14E55}"/>
              </a:ext>
            </a:extLst>
          </p:cNvPr>
          <p:cNvCxnSpPr>
            <a:cxnSpLocks/>
          </p:cNvCxnSpPr>
          <p:nvPr/>
        </p:nvCxnSpPr>
        <p:spPr>
          <a:xfrm>
            <a:off x="2156647" y="5102275"/>
            <a:ext cx="1711163"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30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P spid="29" grpId="0" animBg="1"/>
      <p:bldP spid="30" grpId="0" animBg="1"/>
      <p:bldP spid="31" grpId="0" animBg="1"/>
      <p:bldP spid="32"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A2900B-52C2-4F89-A87F-F1C5BEBC6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960" y="-15053"/>
            <a:ext cx="10234159" cy="6396349"/>
          </a:xfrm>
          <a:prstGeom prst="rect">
            <a:avLst/>
          </a:prstGeom>
        </p:spPr>
      </p:pic>
      <p:sp>
        <p:nvSpPr>
          <p:cNvPr id="4" name="Title 3"/>
          <p:cNvSpPr>
            <a:spLocks noGrp="1"/>
          </p:cNvSpPr>
          <p:nvPr>
            <p:ph type="title"/>
          </p:nvPr>
        </p:nvSpPr>
        <p:spPr/>
        <p:txBody>
          <a:bodyPr>
            <a:normAutofit/>
          </a:bodyPr>
          <a:lstStyle/>
          <a:p>
            <a:r>
              <a:rPr lang="en-GB" sz="2800" b="1" dirty="0" err="1">
                <a:solidFill>
                  <a:schemeClr val="bg1"/>
                </a:solidFill>
              </a:rPr>
              <a:t>Artikel</a:t>
            </a:r>
            <a:r>
              <a:rPr lang="en-GB" sz="2800" b="1" dirty="0">
                <a:solidFill>
                  <a:schemeClr val="bg1"/>
                </a:solidFill>
              </a:rPr>
              <a:t>: R3 (</a:t>
            </a:r>
            <a:r>
              <a:rPr lang="en-GB" sz="2800" b="1" dirty="0" err="1">
                <a:solidFill>
                  <a:schemeClr val="bg1"/>
                </a:solidFill>
              </a:rPr>
              <a:t>Dativ</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40" name="TextBox 39">
            <a:extLst>
              <a:ext uri="{FF2B5EF4-FFF2-40B4-BE49-F238E27FC236}">
                <a16:creationId xmlns:a16="http://schemas.microsoft.com/office/drawing/2014/main" id="{5BE03149-F918-4CD5-BA5B-E8BBA0A9CFBF}"/>
              </a:ext>
            </a:extLst>
          </p:cNvPr>
          <p:cNvSpPr txBox="1"/>
          <p:nvPr/>
        </p:nvSpPr>
        <p:spPr>
          <a:xfrm>
            <a:off x="83299" y="1263543"/>
            <a:ext cx="6138826" cy="707886"/>
          </a:xfrm>
          <a:prstGeom prst="rect">
            <a:avLst/>
          </a:prstGeom>
          <a:solidFill>
            <a:srgbClr val="FFF4E7"/>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panose="020F0302020204030204"/>
                <a:ea typeface="+mn-ea"/>
                <a:cs typeface="+mn-cs"/>
              </a:rPr>
              <a:t>R1 </a:t>
            </a:r>
            <a:r>
              <a:rPr kumimoji="0" lang="en-US" sz="2000" i="0" u="none" strike="noStrike" kern="1200" cap="none" spc="0" normalizeH="0" baseline="0" noProof="0" dirty="0">
                <a:ln>
                  <a:noFill/>
                </a:ln>
                <a:effectLst/>
                <a:uLnTx/>
                <a:uFillTx/>
                <a:latin typeface="Century Gothic" panose="020F0302020204030204"/>
                <a:ea typeface="+mn-ea"/>
                <a:cs typeface="+mn-cs"/>
              </a:rPr>
              <a:t>indefinite articles are </a:t>
            </a:r>
            <a:r>
              <a:rPr kumimoji="0" lang="en-US" sz="2000" b="1" i="0" u="none" strike="noStrike" kern="1200" cap="none" spc="0" normalizeH="0" baseline="0" noProof="0" dirty="0" err="1">
                <a:ln>
                  <a:noFill/>
                </a:ln>
                <a:effectLst/>
                <a:uLnTx/>
                <a:uFillTx/>
                <a:latin typeface="Century Gothic" panose="020F0302020204030204"/>
                <a:ea typeface="+mn-ea"/>
                <a:cs typeface="+mn-cs"/>
              </a:rPr>
              <a:t>ein</a:t>
            </a:r>
            <a:r>
              <a:rPr kumimoji="0" lang="en-US" sz="2000" b="1" i="0" u="none" strike="noStrike" kern="1200" cap="none" spc="0" normalizeH="0" baseline="0" noProof="0" dirty="0">
                <a:ln>
                  <a:noFill/>
                </a:ln>
                <a:effectLst/>
                <a:uLnTx/>
                <a:uFillTx/>
                <a:latin typeface="Century Gothic" panose="020F0302020204030204"/>
                <a:ea typeface="+mn-ea"/>
                <a:cs typeface="+mn-cs"/>
              </a:rPr>
              <a:t> </a:t>
            </a:r>
            <a:r>
              <a:rPr kumimoji="0" lang="en-US" sz="2000" i="0" u="none" strike="noStrike" kern="1200" cap="none" spc="0" normalizeH="0" baseline="0" noProof="0" dirty="0">
                <a:ln>
                  <a:noFill/>
                </a:ln>
                <a:effectLst/>
                <a:uLnTx/>
                <a:uFillTx/>
                <a:latin typeface="Century Gothic" panose="020F0302020204030204"/>
                <a:ea typeface="+mn-ea"/>
                <a:cs typeface="+mn-cs"/>
              </a:rPr>
              <a:t>(m), </a:t>
            </a:r>
            <a:r>
              <a:rPr kumimoji="0" lang="en-US" sz="2000" b="1" i="0" u="none" strike="noStrike" kern="1200" cap="none" spc="0" normalizeH="0" baseline="0" noProof="0" dirty="0" err="1">
                <a:ln>
                  <a:noFill/>
                </a:ln>
                <a:effectLst/>
                <a:uLnTx/>
                <a:uFillTx/>
                <a:latin typeface="Century Gothic" panose="020F0302020204030204"/>
                <a:ea typeface="+mn-ea"/>
                <a:cs typeface="+mn-cs"/>
              </a:rPr>
              <a:t>eine</a:t>
            </a:r>
            <a:r>
              <a:rPr kumimoji="0" lang="en-US" sz="2000" b="1" i="0" u="none" strike="noStrike" kern="1200" cap="none" spc="0" normalizeH="0" baseline="0" noProof="0" dirty="0">
                <a:ln>
                  <a:noFill/>
                </a:ln>
                <a:effectLst/>
                <a:uLnTx/>
                <a:uFillTx/>
                <a:latin typeface="Century Gothic" panose="020F0302020204030204"/>
                <a:ea typeface="+mn-ea"/>
                <a:cs typeface="+mn-cs"/>
              </a:rPr>
              <a:t> </a:t>
            </a:r>
            <a:r>
              <a:rPr kumimoji="0" lang="en-US" sz="2000" i="0" u="none" strike="noStrike" kern="1200" cap="none" spc="0" normalizeH="0" baseline="0" noProof="0" dirty="0">
                <a:ln>
                  <a:noFill/>
                </a:ln>
                <a:effectLst/>
                <a:uLnTx/>
                <a:uFillTx/>
                <a:latin typeface="Century Gothic" panose="020F0302020204030204"/>
                <a:ea typeface="+mn-ea"/>
                <a:cs typeface="+mn-cs"/>
              </a:rPr>
              <a:t>(f), </a:t>
            </a:r>
            <a:r>
              <a:rPr kumimoji="0" lang="en-US" sz="2000" b="1" i="0" u="none" strike="noStrike" kern="1200" cap="none" spc="0" normalizeH="0" baseline="0" noProof="0" dirty="0" err="1">
                <a:ln>
                  <a:noFill/>
                </a:ln>
                <a:effectLst/>
                <a:uLnTx/>
                <a:uFillTx/>
                <a:latin typeface="Century Gothic" panose="020F0302020204030204"/>
                <a:ea typeface="+mn-ea"/>
                <a:cs typeface="+mn-cs"/>
              </a:rPr>
              <a:t>ein</a:t>
            </a:r>
            <a:r>
              <a:rPr kumimoji="0" lang="en-US" sz="2000" b="1" i="0" u="none" strike="noStrike" kern="1200" cap="none" spc="0" normalizeH="0" baseline="0" noProof="0" dirty="0">
                <a:ln>
                  <a:noFill/>
                </a:ln>
                <a:effectLst/>
                <a:uLnTx/>
                <a:uFillTx/>
                <a:latin typeface="Century Gothic" panose="020F0302020204030204"/>
                <a:ea typeface="+mn-ea"/>
                <a:cs typeface="+mn-cs"/>
              </a:rPr>
              <a:t> </a:t>
            </a:r>
            <a:r>
              <a:rPr kumimoji="0" lang="en-US" sz="2000" i="0" u="none" strike="noStrike" kern="1200" cap="none" spc="0" normalizeH="0" baseline="0" noProof="0" dirty="0">
                <a:ln>
                  <a:noFill/>
                </a:ln>
                <a:effectLst/>
                <a:uLnTx/>
                <a:uFillTx/>
                <a:latin typeface="Century Gothic" panose="020F0302020204030204"/>
                <a:ea typeface="+mn-ea"/>
                <a:cs typeface="+mn-cs"/>
              </a:rPr>
              <a:t>(</a:t>
            </a:r>
            <a:r>
              <a:rPr kumimoji="0" lang="en-US" sz="2000" i="0" u="none" strike="noStrike" kern="1200" cap="none" spc="0" normalizeH="0" baseline="0" noProof="0" dirty="0" err="1">
                <a:ln>
                  <a:noFill/>
                </a:ln>
                <a:effectLst/>
                <a:uLnTx/>
                <a:uFillTx/>
                <a:latin typeface="Century Gothic" panose="020F0302020204030204"/>
                <a:ea typeface="+mn-ea"/>
                <a:cs typeface="+mn-cs"/>
              </a:rPr>
              <a:t>nt</a:t>
            </a:r>
            <a:r>
              <a:rPr kumimoji="0" lang="en-US" sz="2000" i="0" u="none" strike="noStrike" kern="1200" cap="none" spc="0" normalizeH="0" baseline="0" noProof="0" dirty="0">
                <a:ln>
                  <a:noFill/>
                </a:ln>
                <a:effectLst/>
                <a:uLnTx/>
                <a:uFillTx/>
                <a:latin typeface="Century Gothic" panose="020F0302020204030204"/>
                <a:ea typeface="+mn-ea"/>
                <a:cs typeface="+mn-cs"/>
              </a:rPr>
              <a:t>).  </a:t>
            </a:r>
            <a:br>
              <a:rPr kumimoji="0" lang="en-US" sz="2000" i="0" u="none" strike="noStrike" kern="1200" cap="none" spc="0" normalizeH="0" baseline="0" noProof="0" dirty="0">
                <a:ln>
                  <a:noFill/>
                </a:ln>
                <a:effectLst/>
                <a:uLnTx/>
                <a:uFillTx/>
                <a:latin typeface="Century Gothic" panose="020F0302020204030204"/>
                <a:ea typeface="+mn-ea"/>
                <a:cs typeface="+mn-cs"/>
              </a:rPr>
            </a:br>
            <a:endParaRPr kumimoji="0" lang="en-US" sz="2000" b="1" i="0" u="none" strike="noStrike" kern="1200" cap="none" spc="0" normalizeH="0" baseline="0" noProof="0" dirty="0">
              <a:ln>
                <a:noFill/>
              </a:ln>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2D09732C-87F2-4B64-B180-9A0AE0D021C1}"/>
              </a:ext>
            </a:extLst>
          </p:cNvPr>
          <p:cNvSpPr txBox="1"/>
          <p:nvPr/>
        </p:nvSpPr>
        <p:spPr>
          <a:xfrm>
            <a:off x="1102445" y="3690677"/>
            <a:ext cx="968534" cy="461665"/>
          </a:xfrm>
          <a:prstGeom prst="rect">
            <a:avLst/>
          </a:prstGeom>
          <a:solidFill>
            <a:schemeClr val="accent4">
              <a:lumMod val="75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mit</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82E630C1-0A07-4519-A642-301F19E7AC4D}"/>
              </a:ext>
            </a:extLst>
          </p:cNvPr>
          <p:cNvSpPr/>
          <p:nvPr/>
        </p:nvSpPr>
        <p:spPr>
          <a:xfrm>
            <a:off x="268923" y="3693155"/>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2AC2FF0D-D707-4003-A61D-B694C8CE950A}"/>
              </a:ext>
            </a:extLst>
          </p:cNvPr>
          <p:cNvSpPr txBox="1"/>
          <p:nvPr/>
        </p:nvSpPr>
        <p:spPr>
          <a:xfrm>
            <a:off x="221156" y="3704577"/>
            <a:ext cx="646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R3:</a:t>
            </a:r>
          </a:p>
        </p:txBody>
      </p:sp>
      <p:sp>
        <p:nvSpPr>
          <p:cNvPr id="57" name="Rectangle 56">
            <a:extLst>
              <a:ext uri="{FF2B5EF4-FFF2-40B4-BE49-F238E27FC236}">
                <a16:creationId xmlns:a16="http://schemas.microsoft.com/office/drawing/2014/main" id="{7FB75296-E6BD-45B8-970F-A8589DF9AC36}"/>
              </a:ext>
            </a:extLst>
          </p:cNvPr>
          <p:cNvSpPr/>
          <p:nvPr/>
        </p:nvSpPr>
        <p:spPr>
          <a:xfrm>
            <a:off x="2212925" y="3681489"/>
            <a:ext cx="3517281"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ED1CD92F-43F2-4AE6-92AB-C1022D93B08A}"/>
              </a:ext>
            </a:extLst>
          </p:cNvPr>
          <p:cNvSpPr txBox="1"/>
          <p:nvPr/>
        </p:nvSpPr>
        <p:spPr>
          <a:xfrm>
            <a:off x="2151487" y="3688201"/>
            <a:ext cx="35126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ein</a:t>
            </a:r>
            <a:r>
              <a:rPr kumimoji="0" lang="en-GB" sz="2400" b="1" i="0" u="none" strike="noStrike" kern="1200" cap="none" spc="0" normalizeH="0" baseline="0" noProof="0" dirty="0" err="1">
                <a:ln>
                  <a:noFill/>
                </a:ln>
                <a:effectLst/>
                <a:uLnTx/>
                <a:uFillTx/>
                <a:latin typeface="Century Gothic" panose="020F0302020204030204"/>
                <a:ea typeface="+mn-ea"/>
                <a:cs typeface="+mn-cs"/>
              </a:rPr>
              <a:t>em</a:t>
            </a:r>
            <a:r>
              <a:rPr kumimoji="0" lang="en-GB" sz="2400" b="0" i="0" u="none" strike="noStrike" kern="1200" cap="none" spc="0" normalizeH="0" baseline="0" noProof="0" dirty="0">
                <a:ln>
                  <a:noFill/>
                </a:ln>
                <a:effectLst/>
                <a:uLnTx/>
                <a:uFillTx/>
                <a:latin typeface="Century Gothic" panose="020F0302020204030204"/>
                <a:ea typeface="+mn-ea"/>
                <a:cs typeface="+mn-cs"/>
              </a:rPr>
              <a:t> Himmel</a:t>
            </a:r>
          </a:p>
        </p:txBody>
      </p:sp>
      <p:sp>
        <p:nvSpPr>
          <p:cNvPr id="59" name="Rectangle 58">
            <a:extLst>
              <a:ext uri="{FF2B5EF4-FFF2-40B4-BE49-F238E27FC236}">
                <a16:creationId xmlns:a16="http://schemas.microsoft.com/office/drawing/2014/main" id="{7D70EE8D-3E41-4424-A7E9-1B3132DC059A}"/>
              </a:ext>
            </a:extLst>
          </p:cNvPr>
          <p:cNvSpPr/>
          <p:nvPr/>
        </p:nvSpPr>
        <p:spPr>
          <a:xfrm>
            <a:off x="5868758" y="3681488"/>
            <a:ext cx="312634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10FC6DF2-7B3B-4D12-8A65-2192A146D851}"/>
              </a:ext>
            </a:extLst>
          </p:cNvPr>
          <p:cNvSpPr txBox="1"/>
          <p:nvPr/>
        </p:nvSpPr>
        <p:spPr>
          <a:xfrm>
            <a:off x="5874878" y="3674301"/>
            <a:ext cx="312675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effectLst/>
                <a:uLnTx/>
                <a:uFillTx/>
                <a:latin typeface="Century Gothic" panose="020F0302020204030204"/>
                <a:ea typeface="+mn-ea"/>
                <a:cs typeface="+mn-cs"/>
              </a:rPr>
              <a:t>ein</a:t>
            </a:r>
            <a:r>
              <a:rPr kumimoji="0" lang="en-GB" sz="2200" i="0" u="none" strike="noStrike" kern="1200" cap="none" spc="0" normalizeH="0" baseline="0" noProof="0" dirty="0" err="1">
                <a:ln>
                  <a:noFill/>
                </a:ln>
                <a:effectLst/>
                <a:uLnTx/>
                <a:uFillTx/>
                <a:latin typeface="Century Gothic" panose="020F0302020204030204"/>
                <a:ea typeface="+mn-ea"/>
                <a:cs typeface="+mn-cs"/>
              </a:rPr>
              <a:t>e</a:t>
            </a:r>
            <a:r>
              <a:rPr kumimoji="0" lang="en-GB" sz="2200" b="1" i="0" u="none" strike="noStrike" kern="1200" cap="none" spc="0" normalizeH="0" baseline="0" noProof="0" dirty="0" err="1">
                <a:ln>
                  <a:noFill/>
                </a:ln>
                <a:effectLst/>
                <a:uLnTx/>
                <a:uFillTx/>
                <a:latin typeface="Century Gothic" panose="020F0302020204030204"/>
                <a:ea typeface="+mn-ea"/>
                <a:cs typeface="+mn-cs"/>
              </a:rPr>
              <a:t>r</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Kirche</a:t>
            </a:r>
            <a:endParaRPr kumimoji="0" lang="en-GB" sz="2200" b="0" i="0" u="none" strike="noStrike" kern="1200" cap="none" spc="0" normalizeH="0" baseline="0" noProof="0" dirty="0">
              <a:ln>
                <a:noFill/>
              </a:ln>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8100E5C7-8277-4D5F-A0E2-C09BA83528F9}"/>
              </a:ext>
            </a:extLst>
          </p:cNvPr>
          <p:cNvSpPr/>
          <p:nvPr/>
        </p:nvSpPr>
        <p:spPr>
          <a:xfrm>
            <a:off x="9067737" y="3674301"/>
            <a:ext cx="3047829"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A6ED0F4E-FC86-4462-AB57-2CED7E574AA1}"/>
              </a:ext>
            </a:extLst>
          </p:cNvPr>
          <p:cNvSpPr txBox="1"/>
          <p:nvPr/>
        </p:nvSpPr>
        <p:spPr>
          <a:xfrm>
            <a:off x="9135295" y="3681488"/>
            <a:ext cx="293274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effectLst/>
                <a:uLnTx/>
                <a:uFillTx/>
                <a:latin typeface="Century Gothic" panose="020F0302020204030204"/>
                <a:ea typeface="+mn-ea"/>
                <a:cs typeface="+mn-cs"/>
              </a:rPr>
              <a:t>ein</a:t>
            </a:r>
            <a:r>
              <a:rPr kumimoji="0" lang="en-GB" sz="2200" b="1" i="0" u="none" strike="noStrike" kern="1200" cap="none" spc="0" normalizeH="0" baseline="0" noProof="0" dirty="0" err="1">
                <a:ln>
                  <a:noFill/>
                </a:ln>
                <a:effectLst/>
                <a:uLnTx/>
                <a:uFillTx/>
                <a:latin typeface="Century Gothic" panose="020F0302020204030204"/>
                <a:ea typeface="+mn-ea"/>
                <a:cs typeface="+mn-cs"/>
              </a:rPr>
              <a:t>em</a:t>
            </a:r>
            <a:r>
              <a:rPr kumimoji="0" lang="en-GB" sz="2200" b="0" i="0" u="none" strike="noStrike" kern="1200" cap="none" spc="0" normalizeH="0" baseline="0" noProof="0" dirty="0">
                <a:ln>
                  <a:noFill/>
                </a:ln>
                <a:effectLst/>
                <a:uLnTx/>
                <a:uFillTx/>
                <a:latin typeface="Century Gothic" panose="020F0302020204030204"/>
                <a:ea typeface="+mn-ea"/>
                <a:cs typeface="+mn-cs"/>
              </a:rPr>
              <a:t>  Feld</a:t>
            </a:r>
          </a:p>
        </p:txBody>
      </p:sp>
      <p:sp>
        <p:nvSpPr>
          <p:cNvPr id="7" name="TextBox 6">
            <a:extLst>
              <a:ext uri="{FF2B5EF4-FFF2-40B4-BE49-F238E27FC236}">
                <a16:creationId xmlns:a16="http://schemas.microsoft.com/office/drawing/2014/main" id="{6247CA45-A11E-48E9-929D-194857DF7755}"/>
              </a:ext>
            </a:extLst>
          </p:cNvPr>
          <p:cNvSpPr txBox="1"/>
          <p:nvPr/>
        </p:nvSpPr>
        <p:spPr>
          <a:xfrm>
            <a:off x="3005068" y="3198135"/>
            <a:ext cx="1917315" cy="461665"/>
          </a:xfrm>
          <a:prstGeom prst="rect">
            <a:avLst/>
          </a:prstGeom>
          <a:solidFill>
            <a:schemeClr val="bg1"/>
          </a:solidFill>
        </p:spPr>
        <p:txBody>
          <a:bodyPr wrap="square" rtlCol="0">
            <a:spAutoFit/>
          </a:bodyPr>
          <a:lstStyle/>
          <a:p>
            <a:pPr algn="ctr"/>
            <a:r>
              <a:rPr lang="en-GB" sz="2400" b="1" dirty="0">
                <a:solidFill>
                  <a:schemeClr val="bg2"/>
                </a:solidFill>
              </a:rPr>
              <a:t>masculine</a:t>
            </a:r>
          </a:p>
        </p:txBody>
      </p:sp>
      <p:sp>
        <p:nvSpPr>
          <p:cNvPr id="102" name="TextBox 101">
            <a:extLst>
              <a:ext uri="{FF2B5EF4-FFF2-40B4-BE49-F238E27FC236}">
                <a16:creationId xmlns:a16="http://schemas.microsoft.com/office/drawing/2014/main" id="{237E7481-589E-4E8D-AE03-033E019EC6B5}"/>
              </a:ext>
            </a:extLst>
          </p:cNvPr>
          <p:cNvSpPr txBox="1"/>
          <p:nvPr/>
        </p:nvSpPr>
        <p:spPr>
          <a:xfrm>
            <a:off x="6376334" y="3194314"/>
            <a:ext cx="1917315" cy="461665"/>
          </a:xfrm>
          <a:prstGeom prst="rect">
            <a:avLst/>
          </a:prstGeom>
          <a:solidFill>
            <a:schemeClr val="bg1"/>
          </a:solidFill>
        </p:spPr>
        <p:txBody>
          <a:bodyPr wrap="square" rtlCol="0">
            <a:spAutoFit/>
          </a:bodyPr>
          <a:lstStyle/>
          <a:p>
            <a:pPr algn="ctr"/>
            <a:r>
              <a:rPr lang="en-GB" sz="2400" b="1" dirty="0">
                <a:solidFill>
                  <a:schemeClr val="bg2"/>
                </a:solidFill>
              </a:rPr>
              <a:t>feminine</a:t>
            </a:r>
          </a:p>
        </p:txBody>
      </p:sp>
      <p:sp>
        <p:nvSpPr>
          <p:cNvPr id="103" name="TextBox 102">
            <a:extLst>
              <a:ext uri="{FF2B5EF4-FFF2-40B4-BE49-F238E27FC236}">
                <a16:creationId xmlns:a16="http://schemas.microsoft.com/office/drawing/2014/main" id="{C7BD7954-EFEF-4093-97BC-EA162E6AAAAB}"/>
              </a:ext>
            </a:extLst>
          </p:cNvPr>
          <p:cNvSpPr txBox="1"/>
          <p:nvPr/>
        </p:nvSpPr>
        <p:spPr>
          <a:xfrm>
            <a:off x="9792406" y="3181608"/>
            <a:ext cx="1917315" cy="461665"/>
          </a:xfrm>
          <a:prstGeom prst="rect">
            <a:avLst/>
          </a:prstGeom>
          <a:solidFill>
            <a:schemeClr val="bg1"/>
          </a:solidFill>
        </p:spPr>
        <p:txBody>
          <a:bodyPr wrap="square" rtlCol="0">
            <a:spAutoFit/>
          </a:bodyPr>
          <a:lstStyle/>
          <a:p>
            <a:pPr algn="ctr"/>
            <a:r>
              <a:rPr lang="en-GB" sz="2400" b="1" dirty="0">
                <a:solidFill>
                  <a:schemeClr val="bg2"/>
                </a:solidFill>
              </a:rPr>
              <a:t>neuter</a:t>
            </a:r>
          </a:p>
        </p:txBody>
      </p:sp>
      <p:sp>
        <p:nvSpPr>
          <p:cNvPr id="105" name="Rectangle: Rounded Corners 104">
            <a:extLst>
              <a:ext uri="{FF2B5EF4-FFF2-40B4-BE49-F238E27FC236}">
                <a16:creationId xmlns:a16="http://schemas.microsoft.com/office/drawing/2014/main" id="{09BE93B5-A28A-4B40-9B8B-40C95E73A948}"/>
              </a:ext>
            </a:extLst>
          </p:cNvPr>
          <p:cNvSpPr/>
          <p:nvPr/>
        </p:nvSpPr>
        <p:spPr>
          <a:xfrm>
            <a:off x="3274645" y="3713699"/>
            <a:ext cx="500099"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_</a:t>
            </a:r>
          </a:p>
        </p:txBody>
      </p:sp>
      <p:sp>
        <p:nvSpPr>
          <p:cNvPr id="106" name="Rectangle: Rounded Corners 105">
            <a:extLst>
              <a:ext uri="{FF2B5EF4-FFF2-40B4-BE49-F238E27FC236}">
                <a16:creationId xmlns:a16="http://schemas.microsoft.com/office/drawing/2014/main" id="{BB5F5B66-0AA0-45FC-B8EA-04B012E15A07}"/>
              </a:ext>
            </a:extLst>
          </p:cNvPr>
          <p:cNvSpPr/>
          <p:nvPr/>
        </p:nvSpPr>
        <p:spPr>
          <a:xfrm>
            <a:off x="7113053" y="3716246"/>
            <a:ext cx="375683"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_</a:t>
            </a:r>
          </a:p>
        </p:txBody>
      </p:sp>
      <p:sp>
        <p:nvSpPr>
          <p:cNvPr id="107" name="Rectangle: Rounded Corners 106">
            <a:extLst>
              <a:ext uri="{FF2B5EF4-FFF2-40B4-BE49-F238E27FC236}">
                <a16:creationId xmlns:a16="http://schemas.microsoft.com/office/drawing/2014/main" id="{C86E6FB4-7B74-4C1C-BDAD-59DA2A00D701}"/>
              </a:ext>
            </a:extLst>
          </p:cNvPr>
          <p:cNvSpPr/>
          <p:nvPr/>
        </p:nvSpPr>
        <p:spPr>
          <a:xfrm>
            <a:off x="10233280" y="3689480"/>
            <a:ext cx="443865"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_</a:t>
            </a:r>
          </a:p>
        </p:txBody>
      </p:sp>
      <p:sp>
        <p:nvSpPr>
          <p:cNvPr id="108" name="Speech Bubble: Rectangle with Corners Rounded 107">
            <a:extLst>
              <a:ext uri="{FF2B5EF4-FFF2-40B4-BE49-F238E27FC236}">
                <a16:creationId xmlns:a16="http://schemas.microsoft.com/office/drawing/2014/main" id="{9BDF3D42-8346-4297-ABF9-6F7F3744C7EC}"/>
              </a:ext>
            </a:extLst>
          </p:cNvPr>
          <p:cNvSpPr/>
          <p:nvPr/>
        </p:nvSpPr>
        <p:spPr>
          <a:xfrm>
            <a:off x="936669" y="2223599"/>
            <a:ext cx="2033761" cy="687808"/>
          </a:xfrm>
          <a:prstGeom prst="wedgeRoundRectCallout">
            <a:avLst>
              <a:gd name="adj1" fmla="val -45626"/>
              <a:gd name="adj2" fmla="val 104316"/>
              <a:gd name="adj3" fmla="val 16667"/>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Das </a:t>
            </a:r>
            <a:r>
              <a:rPr lang="en-GB" sz="2000" dirty="0" err="1"/>
              <a:t>ist</a:t>
            </a:r>
            <a:r>
              <a:rPr lang="en-GB" sz="2000" dirty="0"/>
              <a:t> </a:t>
            </a:r>
            <a:r>
              <a:rPr lang="en-GB" sz="2000" dirty="0" err="1"/>
              <a:t>ein</a:t>
            </a:r>
            <a:r>
              <a:rPr lang="en-GB" sz="2000" dirty="0"/>
              <a:t> Bild </a:t>
            </a:r>
            <a:r>
              <a:rPr lang="en-GB" sz="2000" dirty="0" err="1"/>
              <a:t>mit</a:t>
            </a:r>
            <a:r>
              <a:rPr lang="en-GB" sz="2000" dirty="0"/>
              <a:t> …</a:t>
            </a:r>
          </a:p>
        </p:txBody>
      </p:sp>
      <p:pic>
        <p:nvPicPr>
          <p:cNvPr id="109" name="Picture 108" descr="Logo&#10;&#10;Description automatically generated">
            <a:extLst>
              <a:ext uri="{FF2B5EF4-FFF2-40B4-BE49-F238E27FC236}">
                <a16:creationId xmlns:a16="http://schemas.microsoft.com/office/drawing/2014/main" id="{D8FF0B1C-879A-4291-BF91-65FD0FF1B1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0" y="2332652"/>
            <a:ext cx="1035194" cy="1354792"/>
          </a:xfrm>
          <a:prstGeom prst="rect">
            <a:avLst/>
          </a:prstGeom>
        </p:spPr>
      </p:pic>
      <p:sp>
        <p:nvSpPr>
          <p:cNvPr id="8" name="Rectangle 7">
            <a:extLst>
              <a:ext uri="{FF2B5EF4-FFF2-40B4-BE49-F238E27FC236}">
                <a16:creationId xmlns:a16="http://schemas.microsoft.com/office/drawing/2014/main" id="{8959AB4E-22E4-432B-8747-6913EDF98B88}"/>
              </a:ext>
            </a:extLst>
          </p:cNvPr>
          <p:cNvSpPr/>
          <p:nvPr/>
        </p:nvSpPr>
        <p:spPr>
          <a:xfrm>
            <a:off x="83299" y="1555121"/>
            <a:ext cx="3196709" cy="400110"/>
          </a:xfrm>
          <a:prstGeom prst="rect">
            <a:avLst/>
          </a:prstGeom>
          <a:noFill/>
        </p:spPr>
        <p:txBody>
          <a:bodyPr wrap="none">
            <a:spAutoFit/>
          </a:bodyPr>
          <a:lstStyle/>
          <a:p>
            <a:r>
              <a:rPr lang="en-US" sz="2000" b="1" dirty="0">
                <a:solidFill>
                  <a:srgbClr val="4472C4">
                    <a:lumMod val="50000"/>
                  </a:srgbClr>
                </a:solidFill>
              </a:rPr>
              <a:t>R3</a:t>
            </a:r>
            <a:r>
              <a:rPr lang="en-US" sz="2000" dirty="0">
                <a:solidFill>
                  <a:srgbClr val="4472C4">
                    <a:lumMod val="50000"/>
                  </a:srgbClr>
                </a:solidFill>
              </a:rPr>
              <a:t> indefinite articles are:</a:t>
            </a:r>
            <a:endParaRPr lang="en-GB" dirty="0"/>
          </a:p>
        </p:txBody>
      </p:sp>
    </p:spTree>
    <p:extLst>
      <p:ext uri="{BB962C8B-B14F-4D97-AF65-F5344CB8AC3E}">
        <p14:creationId xmlns:p14="http://schemas.microsoft.com/office/powerpoint/2010/main" val="205025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0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0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4" grpId="0" animBg="1"/>
      <p:bldP spid="55" grpId="0" animBg="1"/>
      <p:bldP spid="56" grpId="0"/>
      <p:bldP spid="57" grpId="0" animBg="1"/>
      <p:bldP spid="58" grpId="0"/>
      <p:bldP spid="59" grpId="0" animBg="1"/>
      <p:bldP spid="60" grpId="0"/>
      <p:bldP spid="61" grpId="0" animBg="1"/>
      <p:bldP spid="62" grpId="0"/>
      <p:bldP spid="7" grpId="0" animBg="1"/>
      <p:bldP spid="102" grpId="0" animBg="1"/>
      <p:bldP spid="103" grpId="0" animBg="1"/>
      <p:bldP spid="105" grpId="0" animBg="1"/>
      <p:bldP spid="105" grpId="1" animBg="1"/>
      <p:bldP spid="106" grpId="0" animBg="1"/>
      <p:bldP spid="106" grpId="1" animBg="1"/>
      <p:bldP spid="107" grpId="0" animBg="1"/>
      <p:bldP spid="107" grpId="1" animBg="1"/>
      <p:bldP spid="108"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 white&#10;&#10;Description automatically generated">
            <a:extLst>
              <a:ext uri="{FF2B5EF4-FFF2-40B4-BE49-F238E27FC236}">
                <a16:creationId xmlns:a16="http://schemas.microsoft.com/office/drawing/2014/main" id="{A8E9CCC3-04D2-4F5D-AF03-F7C7BFAD0B3F}"/>
              </a:ext>
            </a:extLst>
          </p:cNvPr>
          <p:cNvPicPr>
            <a:picLocks noChangeAspect="1"/>
          </p:cNvPicPr>
          <p:nvPr/>
        </p:nvPicPr>
        <p:blipFill rotWithShape="1">
          <a:blip r:embed="rId3">
            <a:extLst>
              <a:ext uri="{28A0092B-C50C-407E-A947-70E740481C1C}">
                <a14:useLocalDpi xmlns:a14="http://schemas.microsoft.com/office/drawing/2010/main" val="0"/>
              </a:ext>
            </a:extLst>
          </a:blip>
          <a:srcRect t="14609" r="34392" b="6384"/>
          <a:stretch/>
        </p:blipFill>
        <p:spPr>
          <a:xfrm>
            <a:off x="3402726" y="949138"/>
            <a:ext cx="5829199" cy="5418299"/>
          </a:xfrm>
          <a:prstGeom prst="rect">
            <a:avLst/>
          </a:prstGeom>
        </p:spPr>
      </p:pic>
      <p:sp>
        <p:nvSpPr>
          <p:cNvPr id="4" name="Title 3"/>
          <p:cNvSpPr>
            <a:spLocks noGrp="1"/>
          </p:cNvSpPr>
          <p:nvPr>
            <p:ph type="title"/>
          </p:nvPr>
        </p:nvSpPr>
        <p:spPr>
          <a:xfrm>
            <a:off x="0" y="213557"/>
            <a:ext cx="3764971" cy="647577"/>
          </a:xfrm>
        </p:spPr>
        <p:txBody>
          <a:bodyPr>
            <a:normAutofit/>
          </a:bodyPr>
          <a:lstStyle/>
          <a:p>
            <a:r>
              <a:rPr lang="en-GB" sz="2800" b="1" dirty="0">
                <a:solidFill>
                  <a:schemeClr val="bg1"/>
                </a:solidFill>
              </a:rPr>
              <a:t>Was </a:t>
            </a:r>
            <a:r>
              <a:rPr lang="en-GB" sz="2800" b="1" dirty="0" err="1">
                <a:solidFill>
                  <a:schemeClr val="bg1"/>
                </a:solidFill>
              </a:rPr>
              <a:t>ist</a:t>
            </a:r>
            <a:r>
              <a:rPr lang="en-GB" sz="2800" b="1" dirty="0">
                <a:solidFill>
                  <a:schemeClr val="bg1"/>
                </a:solidFill>
              </a:rPr>
              <a:t> das? </a:t>
            </a:r>
            <a:r>
              <a:rPr lang="en-GB" sz="2800" dirty="0">
                <a:solidFill>
                  <a:schemeClr val="bg1"/>
                </a:solidFill>
              </a:rPr>
              <a:t>[1/6]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132720"/>
            <a:ext cx="950400"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3740534" y="115411"/>
            <a:ext cx="81942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Onkel</a:t>
            </a:r>
            <a:r>
              <a:rPr kumimoji="0" lang="en-US" sz="2400" b="0" i="0" u="none" strike="noStrike" kern="1200" cap="none" spc="0" normalizeH="0" baseline="0" noProof="0" dirty="0">
                <a:ln>
                  <a:noFill/>
                </a:ln>
                <a:effectLst/>
                <a:uLnTx/>
                <a:uFillTx/>
                <a:latin typeface="Century Gothic" panose="020F0302020204030204"/>
                <a:ea typeface="+mn-ea"/>
                <a:cs typeface="+mn-cs"/>
              </a:rPr>
              <a:t> Heinrich </a:t>
            </a:r>
            <a:r>
              <a:rPr kumimoji="0" lang="en-US" sz="2400" b="0" i="0" u="none" strike="noStrike" kern="1200" cap="none" spc="0" normalizeH="0" baseline="0" noProof="0" dirty="0" err="1">
                <a:ln>
                  <a:noFill/>
                </a:ln>
                <a:effectLst/>
                <a:uLnTx/>
                <a:uFillTx/>
                <a:latin typeface="Century Gothic" panose="020F0302020204030204"/>
                <a:ea typeface="+mn-ea"/>
                <a:cs typeface="+mn-cs"/>
              </a:rPr>
              <a:t>ist</a:t>
            </a:r>
            <a:r>
              <a:rPr kumimoji="0" lang="en-US" sz="2400" b="0" i="0" u="none" strike="noStrike" kern="1200" cap="none" spc="0" normalizeH="0" baseline="0" noProof="0" dirty="0">
                <a:ln>
                  <a:noFill/>
                </a:ln>
                <a:effectLst/>
                <a:uLnTx/>
                <a:uFillTx/>
                <a:latin typeface="Century Gothic" panose="020F0302020204030204"/>
                <a:ea typeface="+mn-ea"/>
                <a:cs typeface="+mn-cs"/>
              </a:rPr>
              <a:t> in der Galerie… </a:t>
            </a:r>
            <a:br>
              <a:rPr kumimoji="0" lang="en-US" sz="2400" b="0" i="0" u="none" strike="noStrike" kern="1200" cap="none" spc="0" normalizeH="0" baseline="0" noProof="0" dirty="0">
                <a:ln>
                  <a:noFill/>
                </a:ln>
                <a:effectLst/>
                <a:uLnTx/>
                <a:uFillTx/>
                <a:latin typeface="Century Gothic" panose="020F0302020204030204"/>
                <a:ea typeface="+mn-ea"/>
                <a:cs typeface="+mn-cs"/>
              </a:rPr>
            </a:br>
            <a:r>
              <a:rPr kumimoji="0" lang="en-US" sz="2400" b="0" i="0" u="none" strike="noStrike" kern="1200" cap="none" spc="0" normalizeH="0" baseline="0" noProof="0" dirty="0">
                <a:ln>
                  <a:noFill/>
                </a:ln>
                <a:effectLst/>
                <a:uLnTx/>
                <a:uFillTx/>
                <a:latin typeface="Century Gothic" panose="020F0302020204030204"/>
                <a:ea typeface="+mn-ea"/>
                <a:cs typeface="+mn-cs"/>
              </a:rPr>
              <a:t>Welches Bild </a:t>
            </a:r>
            <a:r>
              <a:rPr kumimoji="0" lang="en-US" sz="2400" b="0" i="0" u="none" strike="noStrike" kern="1200" cap="none" spc="0" normalizeH="0" baseline="0" noProof="0" dirty="0" err="1">
                <a:ln>
                  <a:noFill/>
                </a:ln>
                <a:effectLst/>
                <a:uLnTx/>
                <a:uFillTx/>
                <a:latin typeface="Century Gothic" panose="020F0302020204030204"/>
                <a:ea typeface="+mn-ea"/>
                <a:cs typeface="+mn-cs"/>
              </a:rPr>
              <a:t>beschreibt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a:ln>
                  <a:noFill/>
                </a:ln>
                <a:effectLst/>
                <a:uLnTx/>
                <a:uFillTx/>
                <a:latin typeface="Century Gothic" panose="020F0302020204030204"/>
                <a:ea typeface="+mn-ea"/>
                <a:cs typeface="+mn-cs"/>
              </a:rPr>
              <a:t>A</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oder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a:ln>
                  <a:noFill/>
                </a:ln>
                <a:effectLst/>
                <a:uLnTx/>
                <a:uFillTx/>
                <a:latin typeface="Century Gothic" panose="020F0302020204030204"/>
                <a:ea typeface="+mn-ea"/>
                <a:cs typeface="+mn-cs"/>
              </a:rPr>
              <a:t>B</a:t>
            </a:r>
            <a:r>
              <a:rPr kumimoji="0" lang="en-US" sz="2400" b="0" i="0" u="none" strike="noStrike" kern="1200" cap="none" spc="0" normalizeH="0" baseline="0" noProof="0" dirty="0">
                <a:ln>
                  <a:noFill/>
                </a:ln>
                <a:effectLst/>
                <a:uLnTx/>
                <a:uFillTx/>
                <a:latin typeface="Century Gothic" panose="020F0302020204030204"/>
                <a:ea typeface="+mn-ea"/>
                <a:cs typeface="+mn-cs"/>
              </a:rPr>
              <a:t>? Was </a:t>
            </a:r>
            <a:r>
              <a:rPr kumimoji="0" lang="en-US" sz="2400" b="0" i="0" u="none" strike="noStrike" kern="1200" cap="none" spc="0" normalizeH="0" baseline="0" noProof="0" dirty="0" err="1">
                <a:ln>
                  <a:noFill/>
                </a:ln>
                <a:effectLst/>
                <a:uLnTx/>
                <a:uFillTx/>
                <a:latin typeface="Century Gothic" panose="020F0302020204030204"/>
                <a:ea typeface="+mn-ea"/>
                <a:cs typeface="+mn-cs"/>
              </a:rPr>
              <a:t>sagt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er</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10" name="Speech Bubble: Rectangle with Corners Rounded 9">
            <a:extLst>
              <a:ext uri="{FF2B5EF4-FFF2-40B4-BE49-F238E27FC236}">
                <a16:creationId xmlns:a16="http://schemas.microsoft.com/office/drawing/2014/main" id="{25BB4F0A-DE7F-4028-9E1B-9059C6035267}"/>
              </a:ext>
            </a:extLst>
          </p:cNvPr>
          <p:cNvSpPr/>
          <p:nvPr/>
        </p:nvSpPr>
        <p:spPr>
          <a:xfrm>
            <a:off x="580760" y="1502630"/>
            <a:ext cx="2583568" cy="1645016"/>
          </a:xfrm>
          <a:prstGeom prst="wedgeRoundRectCallout">
            <a:avLst>
              <a:gd name="adj1" fmla="val -27250"/>
              <a:gd name="adj2" fmla="val 116075"/>
              <a:gd name="adj3" fmla="val 16667"/>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Das </a:t>
            </a:r>
            <a:r>
              <a:rPr lang="en-GB" sz="2800" dirty="0" err="1"/>
              <a:t>ist</a:t>
            </a:r>
            <a:r>
              <a:rPr lang="en-GB" sz="2800" dirty="0"/>
              <a:t> </a:t>
            </a:r>
            <a:r>
              <a:rPr lang="en-GB" sz="2800" dirty="0" err="1"/>
              <a:t>ein</a:t>
            </a:r>
            <a:r>
              <a:rPr lang="en-GB" sz="2800" dirty="0"/>
              <a:t> Himmel </a:t>
            </a:r>
            <a:r>
              <a:rPr lang="en-GB" sz="2800" dirty="0" err="1"/>
              <a:t>mit</a:t>
            </a:r>
            <a:r>
              <a:rPr lang="en-GB" sz="2800" dirty="0"/>
              <a:t> </a:t>
            </a:r>
            <a:r>
              <a:rPr lang="en-GB" sz="2800" dirty="0" err="1"/>
              <a:t>einer</a:t>
            </a:r>
            <a:r>
              <a:rPr lang="en-GB" sz="2800" dirty="0"/>
              <a:t> </a:t>
            </a:r>
            <a:r>
              <a:rPr lang="en-GB" sz="2800" b="1" dirty="0" err="1"/>
              <a:t>Sonne</a:t>
            </a:r>
            <a:endParaRPr lang="en-GB" sz="2800" b="1" dirty="0"/>
          </a:p>
        </p:txBody>
      </p:sp>
      <p:sp>
        <p:nvSpPr>
          <p:cNvPr id="11" name="Rectangle: Rounded Corners 10">
            <a:extLst>
              <a:ext uri="{FF2B5EF4-FFF2-40B4-BE49-F238E27FC236}">
                <a16:creationId xmlns:a16="http://schemas.microsoft.com/office/drawing/2014/main" id="{F4D5B48D-9051-4CF3-85B0-6F981F730EA6}"/>
              </a:ext>
            </a:extLst>
          </p:cNvPr>
          <p:cNvSpPr/>
          <p:nvPr/>
        </p:nvSpPr>
        <p:spPr>
          <a:xfrm>
            <a:off x="1802524" y="2584938"/>
            <a:ext cx="1151935" cy="333206"/>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_____</a:t>
            </a:r>
          </a:p>
        </p:txBody>
      </p:sp>
      <p:pic>
        <p:nvPicPr>
          <p:cNvPr id="14" name="Picture 13">
            <a:extLst>
              <a:ext uri="{FF2B5EF4-FFF2-40B4-BE49-F238E27FC236}">
                <a16:creationId xmlns:a16="http://schemas.microsoft.com/office/drawing/2014/main" id="{D63A2C71-601C-4D79-8990-0B7C2CF7D588}"/>
              </a:ext>
            </a:extLst>
          </p:cNvPr>
          <p:cNvPicPr>
            <a:picLocks noChangeAspect="1"/>
          </p:cNvPicPr>
          <p:nvPr/>
        </p:nvPicPr>
        <p:blipFill rotWithShape="1">
          <a:blip r:embed="rId4"/>
          <a:srcRect l="15496"/>
          <a:stretch/>
        </p:blipFill>
        <p:spPr>
          <a:xfrm>
            <a:off x="6653244" y="2149692"/>
            <a:ext cx="2481894" cy="2208074"/>
          </a:xfrm>
          <a:prstGeom prst="rect">
            <a:avLst/>
          </a:prstGeom>
        </p:spPr>
      </p:pic>
      <p:pic>
        <p:nvPicPr>
          <p:cNvPr id="12" name="Picture 11" descr="A picture containing picture frame, decorated&#10;&#10;Description automatically generated">
            <a:extLst>
              <a:ext uri="{FF2B5EF4-FFF2-40B4-BE49-F238E27FC236}">
                <a16:creationId xmlns:a16="http://schemas.microsoft.com/office/drawing/2014/main" id="{4FFAA940-E06B-4A00-A662-12DF3CCE4C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8126" y="1654257"/>
            <a:ext cx="3279047" cy="3198944"/>
          </a:xfrm>
          <a:prstGeom prst="rect">
            <a:avLst/>
          </a:prstGeom>
        </p:spPr>
      </p:pic>
      <p:sp>
        <p:nvSpPr>
          <p:cNvPr id="15" name="Speech Bubble: Rectangle with Corners Rounded 14">
            <a:extLst>
              <a:ext uri="{FF2B5EF4-FFF2-40B4-BE49-F238E27FC236}">
                <a16:creationId xmlns:a16="http://schemas.microsoft.com/office/drawing/2014/main" id="{E0EECD31-0F8B-4FEA-A07A-F44822F9703B}"/>
              </a:ext>
            </a:extLst>
          </p:cNvPr>
          <p:cNvSpPr/>
          <p:nvPr/>
        </p:nvSpPr>
        <p:spPr>
          <a:xfrm>
            <a:off x="8985738" y="5063764"/>
            <a:ext cx="2973462" cy="989111"/>
          </a:xfrm>
          <a:prstGeom prst="wedgeRoundRectCallout">
            <a:avLst>
              <a:gd name="adj1" fmla="val -11841"/>
              <a:gd name="adj2" fmla="val 49204"/>
              <a:gd name="adj3" fmla="val 16667"/>
            </a:avLst>
          </a:prstGeom>
          <a:solidFill>
            <a:schemeClr val="accent4">
              <a:lumMod val="75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der Stern – star</a:t>
            </a:r>
            <a:br>
              <a:rPr lang="en-GB" sz="2800" dirty="0">
                <a:solidFill>
                  <a:schemeClr val="tx1"/>
                </a:solidFill>
              </a:rPr>
            </a:br>
            <a:r>
              <a:rPr lang="en-GB" sz="2800" dirty="0">
                <a:solidFill>
                  <a:schemeClr val="tx1"/>
                </a:solidFill>
              </a:rPr>
              <a:t>die </a:t>
            </a:r>
            <a:r>
              <a:rPr lang="en-GB" sz="2800" dirty="0" err="1">
                <a:solidFill>
                  <a:schemeClr val="tx1"/>
                </a:solidFill>
              </a:rPr>
              <a:t>Sonne</a:t>
            </a:r>
            <a:r>
              <a:rPr lang="en-GB" sz="2800" dirty="0">
                <a:solidFill>
                  <a:schemeClr val="tx1"/>
                </a:solidFill>
              </a:rPr>
              <a:t> – sun</a:t>
            </a:r>
            <a:endParaRPr lang="en-GB" sz="2800" b="1" dirty="0">
              <a:solidFill>
                <a:schemeClr val="tx1"/>
              </a:solidFill>
            </a:endParaRPr>
          </a:p>
        </p:txBody>
      </p:sp>
      <p:sp>
        <p:nvSpPr>
          <p:cNvPr id="16" name="TextBox 15">
            <a:extLst>
              <a:ext uri="{FF2B5EF4-FFF2-40B4-BE49-F238E27FC236}">
                <a16:creationId xmlns:a16="http://schemas.microsoft.com/office/drawing/2014/main" id="{CBB777F7-EA31-4A0F-B769-AE2F2D72329C}"/>
              </a:ext>
            </a:extLst>
          </p:cNvPr>
          <p:cNvSpPr txBox="1"/>
          <p:nvPr/>
        </p:nvSpPr>
        <p:spPr>
          <a:xfrm>
            <a:off x="4308231" y="949138"/>
            <a:ext cx="1125415" cy="1015663"/>
          </a:xfrm>
          <a:prstGeom prst="rect">
            <a:avLst/>
          </a:prstGeom>
          <a:noFill/>
        </p:spPr>
        <p:txBody>
          <a:bodyPr wrap="square" rtlCol="0">
            <a:spAutoFit/>
          </a:bodyPr>
          <a:lstStyle/>
          <a:p>
            <a:pPr algn="ctr"/>
            <a:r>
              <a:rPr lang="en-GB" sz="6000" b="1" dirty="0"/>
              <a:t>A</a:t>
            </a:r>
          </a:p>
        </p:txBody>
      </p:sp>
      <p:sp>
        <p:nvSpPr>
          <p:cNvPr id="17" name="TextBox 16">
            <a:extLst>
              <a:ext uri="{FF2B5EF4-FFF2-40B4-BE49-F238E27FC236}">
                <a16:creationId xmlns:a16="http://schemas.microsoft.com/office/drawing/2014/main" id="{824AB683-7FDA-45CE-9890-C4713F764A34}"/>
              </a:ext>
            </a:extLst>
          </p:cNvPr>
          <p:cNvSpPr txBox="1"/>
          <p:nvPr/>
        </p:nvSpPr>
        <p:spPr>
          <a:xfrm>
            <a:off x="7331483" y="923466"/>
            <a:ext cx="1125415" cy="1015663"/>
          </a:xfrm>
          <a:prstGeom prst="rect">
            <a:avLst/>
          </a:prstGeom>
          <a:noFill/>
        </p:spPr>
        <p:txBody>
          <a:bodyPr wrap="square" rtlCol="0">
            <a:spAutoFit/>
          </a:bodyPr>
          <a:lstStyle/>
          <a:p>
            <a:pPr algn="ctr"/>
            <a:r>
              <a:rPr lang="en-GB" sz="6000" b="1" dirty="0"/>
              <a:t>B</a:t>
            </a:r>
          </a:p>
        </p:txBody>
      </p:sp>
      <p:pic>
        <p:nvPicPr>
          <p:cNvPr id="19" name="Picture 18" descr="A picture containing water, outdoor, sky, ocean&#10;&#10;Description automatically generated">
            <a:extLst>
              <a:ext uri="{FF2B5EF4-FFF2-40B4-BE49-F238E27FC236}">
                <a16:creationId xmlns:a16="http://schemas.microsoft.com/office/drawing/2014/main" id="{97AEB050-8610-465F-A42C-6029BAEA6D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97" r="6836"/>
          <a:stretch/>
        </p:blipFill>
        <p:spPr>
          <a:xfrm>
            <a:off x="3470851" y="2119158"/>
            <a:ext cx="2625149" cy="2208074"/>
          </a:xfrm>
          <a:prstGeom prst="rect">
            <a:avLst/>
          </a:prstGeom>
        </p:spPr>
      </p:pic>
      <p:pic>
        <p:nvPicPr>
          <p:cNvPr id="7" name="Picture 6" descr="A picture containing picture frame, decorated&#10;&#10;Description automatically generated">
            <a:extLst>
              <a:ext uri="{FF2B5EF4-FFF2-40B4-BE49-F238E27FC236}">
                <a16:creationId xmlns:a16="http://schemas.microsoft.com/office/drawing/2014/main" id="{133A3261-FE30-46BF-A9AF-E1D83977AE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4328" y="1656987"/>
            <a:ext cx="3279047" cy="3198944"/>
          </a:xfrm>
          <a:prstGeom prst="rect">
            <a:avLst/>
          </a:prstGeom>
        </p:spPr>
      </p:pic>
      <p:pic>
        <p:nvPicPr>
          <p:cNvPr id="20" name="Picture 19" descr="Logo&#10;&#10;Description automatically generated">
            <a:extLst>
              <a:ext uri="{FF2B5EF4-FFF2-40B4-BE49-F238E27FC236}">
                <a16:creationId xmlns:a16="http://schemas.microsoft.com/office/drawing/2014/main" id="{C8436E79-830F-4ECA-8B5D-BDFDAD359AC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r="1220"/>
          <a:stretch/>
        </p:blipFill>
        <p:spPr>
          <a:xfrm>
            <a:off x="27806" y="4227544"/>
            <a:ext cx="1615137" cy="2139893"/>
          </a:xfrm>
          <a:prstGeom prst="rect">
            <a:avLst/>
          </a:prstGeom>
        </p:spPr>
      </p:pic>
      <p:sp>
        <p:nvSpPr>
          <p:cNvPr id="21" name="Rectangle: Rounded Corners 20">
            <a:extLst>
              <a:ext uri="{FF2B5EF4-FFF2-40B4-BE49-F238E27FC236}">
                <a16:creationId xmlns:a16="http://schemas.microsoft.com/office/drawing/2014/main" id="{9032AD90-81C7-4A74-97F1-17A7C201F233}"/>
              </a:ext>
            </a:extLst>
          </p:cNvPr>
          <p:cNvSpPr/>
          <p:nvPr/>
        </p:nvSpPr>
        <p:spPr>
          <a:xfrm>
            <a:off x="3470851" y="1090790"/>
            <a:ext cx="2701349" cy="3564337"/>
          </a:xfrm>
          <a:prstGeom prst="round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686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 white&#10;&#10;Description automatically generated">
            <a:extLst>
              <a:ext uri="{FF2B5EF4-FFF2-40B4-BE49-F238E27FC236}">
                <a16:creationId xmlns:a16="http://schemas.microsoft.com/office/drawing/2014/main" id="{A8E9CCC3-04D2-4F5D-AF03-F7C7BFAD0B3F}"/>
              </a:ext>
            </a:extLst>
          </p:cNvPr>
          <p:cNvPicPr>
            <a:picLocks noChangeAspect="1"/>
          </p:cNvPicPr>
          <p:nvPr/>
        </p:nvPicPr>
        <p:blipFill rotWithShape="1">
          <a:blip r:embed="rId3">
            <a:extLst>
              <a:ext uri="{28A0092B-C50C-407E-A947-70E740481C1C}">
                <a14:useLocalDpi xmlns:a14="http://schemas.microsoft.com/office/drawing/2010/main" val="0"/>
              </a:ext>
            </a:extLst>
          </a:blip>
          <a:srcRect t="14609" r="34392" b="6384"/>
          <a:stretch/>
        </p:blipFill>
        <p:spPr>
          <a:xfrm>
            <a:off x="3402726" y="949138"/>
            <a:ext cx="5829199" cy="5418299"/>
          </a:xfrm>
          <a:prstGeom prst="rect">
            <a:avLst/>
          </a:prstGeom>
        </p:spPr>
      </p:pic>
      <p:sp>
        <p:nvSpPr>
          <p:cNvPr id="4" name="Title 3"/>
          <p:cNvSpPr>
            <a:spLocks noGrp="1"/>
          </p:cNvSpPr>
          <p:nvPr>
            <p:ph type="title"/>
          </p:nvPr>
        </p:nvSpPr>
        <p:spPr>
          <a:xfrm>
            <a:off x="0" y="213557"/>
            <a:ext cx="3745089" cy="647577"/>
          </a:xfrm>
        </p:spPr>
        <p:txBody>
          <a:bodyPr>
            <a:normAutofit/>
          </a:bodyPr>
          <a:lstStyle/>
          <a:p>
            <a:r>
              <a:rPr lang="en-GB" sz="2800" b="1" dirty="0">
                <a:solidFill>
                  <a:schemeClr val="bg1"/>
                </a:solidFill>
              </a:rPr>
              <a:t>Was </a:t>
            </a:r>
            <a:r>
              <a:rPr lang="en-GB" sz="2800" b="1" dirty="0" err="1">
                <a:solidFill>
                  <a:schemeClr val="bg1"/>
                </a:solidFill>
              </a:rPr>
              <a:t>ist</a:t>
            </a:r>
            <a:r>
              <a:rPr lang="en-GB" sz="2800" b="1" dirty="0">
                <a:solidFill>
                  <a:schemeClr val="bg1"/>
                </a:solidFill>
              </a:rPr>
              <a:t> das? </a:t>
            </a:r>
            <a:r>
              <a:rPr lang="en-GB" sz="2800" dirty="0">
                <a:solidFill>
                  <a:schemeClr val="bg1"/>
                </a:solidFill>
              </a:rPr>
              <a:t>[2/6]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132720"/>
            <a:ext cx="950400"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3599085" y="95641"/>
            <a:ext cx="81942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Onkel</a:t>
            </a:r>
            <a:r>
              <a:rPr kumimoji="0" lang="en-US" sz="2400" b="0" i="0" u="none" strike="noStrike" kern="1200" cap="none" spc="0" normalizeH="0" baseline="0" noProof="0" dirty="0">
                <a:ln>
                  <a:noFill/>
                </a:ln>
                <a:effectLst/>
                <a:uLnTx/>
                <a:uFillTx/>
                <a:latin typeface="Century Gothic" panose="020F0302020204030204"/>
                <a:ea typeface="+mn-ea"/>
                <a:cs typeface="+mn-cs"/>
              </a:rPr>
              <a:t> Heinrich </a:t>
            </a:r>
            <a:r>
              <a:rPr kumimoji="0" lang="en-US" sz="2400" b="0" i="0" u="none" strike="noStrike" kern="1200" cap="none" spc="0" normalizeH="0" baseline="0" noProof="0" dirty="0" err="1">
                <a:ln>
                  <a:noFill/>
                </a:ln>
                <a:effectLst/>
                <a:uLnTx/>
                <a:uFillTx/>
                <a:latin typeface="Century Gothic" panose="020F0302020204030204"/>
                <a:ea typeface="+mn-ea"/>
                <a:cs typeface="+mn-cs"/>
              </a:rPr>
              <a:t>ist</a:t>
            </a:r>
            <a:r>
              <a:rPr kumimoji="0" lang="en-US" sz="2400" b="0" i="0" u="none" strike="noStrike" kern="1200" cap="none" spc="0" normalizeH="0" baseline="0" noProof="0" dirty="0">
                <a:ln>
                  <a:noFill/>
                </a:ln>
                <a:effectLst/>
                <a:uLnTx/>
                <a:uFillTx/>
                <a:latin typeface="Century Gothic" panose="020F0302020204030204"/>
                <a:ea typeface="+mn-ea"/>
                <a:cs typeface="+mn-cs"/>
              </a:rPr>
              <a:t> in der Galerie… </a:t>
            </a:r>
            <a:br>
              <a:rPr kumimoji="0" lang="en-US" sz="2400" b="0" i="0" u="none" strike="noStrike" kern="1200" cap="none" spc="0" normalizeH="0" baseline="0" noProof="0" dirty="0">
                <a:ln>
                  <a:noFill/>
                </a:ln>
                <a:effectLst/>
                <a:uLnTx/>
                <a:uFillTx/>
                <a:latin typeface="Century Gothic" panose="020F0302020204030204"/>
                <a:ea typeface="+mn-ea"/>
                <a:cs typeface="+mn-cs"/>
              </a:rPr>
            </a:br>
            <a:r>
              <a:rPr kumimoji="0" lang="en-US" sz="2400" b="0" i="0" u="none" strike="noStrike" kern="1200" cap="none" spc="0" normalizeH="0" baseline="0" noProof="0" dirty="0">
                <a:ln>
                  <a:noFill/>
                </a:ln>
                <a:effectLst/>
                <a:uLnTx/>
                <a:uFillTx/>
                <a:latin typeface="Century Gothic" panose="020F0302020204030204"/>
                <a:ea typeface="+mn-ea"/>
                <a:cs typeface="+mn-cs"/>
              </a:rPr>
              <a:t>Welches Bild </a:t>
            </a:r>
            <a:r>
              <a:rPr kumimoji="0" lang="en-US" sz="2400" b="0" i="0" u="none" strike="noStrike" kern="1200" cap="none" spc="0" normalizeH="0" baseline="0" noProof="0" dirty="0" err="1">
                <a:ln>
                  <a:noFill/>
                </a:ln>
                <a:effectLst/>
                <a:uLnTx/>
                <a:uFillTx/>
                <a:latin typeface="Century Gothic" panose="020F0302020204030204"/>
                <a:ea typeface="+mn-ea"/>
                <a:cs typeface="+mn-cs"/>
              </a:rPr>
              <a:t>beschreibt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a:ln>
                  <a:noFill/>
                </a:ln>
                <a:effectLst/>
                <a:uLnTx/>
                <a:uFillTx/>
                <a:latin typeface="Century Gothic" panose="020F0302020204030204"/>
                <a:ea typeface="+mn-ea"/>
                <a:cs typeface="+mn-cs"/>
              </a:rPr>
              <a:t>A</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oder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a:ln>
                  <a:noFill/>
                </a:ln>
                <a:effectLst/>
                <a:uLnTx/>
                <a:uFillTx/>
                <a:latin typeface="Century Gothic" panose="020F0302020204030204"/>
                <a:ea typeface="+mn-ea"/>
                <a:cs typeface="+mn-cs"/>
              </a:rPr>
              <a:t>B</a:t>
            </a:r>
            <a:r>
              <a:rPr kumimoji="0" lang="en-US" sz="2400" b="0" i="0" u="none" strike="noStrike" kern="1200" cap="none" spc="0" normalizeH="0" baseline="0" noProof="0" dirty="0">
                <a:ln>
                  <a:noFill/>
                </a:ln>
                <a:effectLst/>
                <a:uLnTx/>
                <a:uFillTx/>
                <a:latin typeface="Century Gothic" panose="020F0302020204030204"/>
                <a:ea typeface="+mn-ea"/>
                <a:cs typeface="+mn-cs"/>
              </a:rPr>
              <a:t>? Was </a:t>
            </a:r>
            <a:r>
              <a:rPr kumimoji="0" lang="en-US" sz="2400" b="0" i="0" u="none" strike="noStrike" kern="1200" cap="none" spc="0" normalizeH="0" baseline="0" noProof="0" dirty="0" err="1">
                <a:ln>
                  <a:noFill/>
                </a:ln>
                <a:effectLst/>
                <a:uLnTx/>
                <a:uFillTx/>
                <a:latin typeface="Century Gothic" panose="020F0302020204030204"/>
                <a:ea typeface="+mn-ea"/>
                <a:cs typeface="+mn-cs"/>
              </a:rPr>
              <a:t>sagt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er</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10" name="Speech Bubble: Rectangle with Corners Rounded 9">
            <a:extLst>
              <a:ext uri="{FF2B5EF4-FFF2-40B4-BE49-F238E27FC236}">
                <a16:creationId xmlns:a16="http://schemas.microsoft.com/office/drawing/2014/main" id="{25BB4F0A-DE7F-4028-9E1B-9059C6035267}"/>
              </a:ext>
            </a:extLst>
          </p:cNvPr>
          <p:cNvSpPr/>
          <p:nvPr/>
        </p:nvSpPr>
        <p:spPr>
          <a:xfrm>
            <a:off x="580760" y="1502630"/>
            <a:ext cx="2583568" cy="1645016"/>
          </a:xfrm>
          <a:prstGeom prst="wedgeRoundRectCallout">
            <a:avLst>
              <a:gd name="adj1" fmla="val -27250"/>
              <a:gd name="adj2" fmla="val 116075"/>
              <a:gd name="adj3" fmla="val 16667"/>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Das </a:t>
            </a:r>
            <a:r>
              <a:rPr lang="en-GB" sz="2800" dirty="0" err="1"/>
              <a:t>ist</a:t>
            </a:r>
            <a:r>
              <a:rPr lang="en-GB" sz="2800" dirty="0"/>
              <a:t> </a:t>
            </a:r>
            <a:r>
              <a:rPr lang="en-GB" sz="2800" dirty="0" err="1"/>
              <a:t>ein</a:t>
            </a:r>
            <a:r>
              <a:rPr lang="en-GB" sz="2800" dirty="0"/>
              <a:t> Bild </a:t>
            </a:r>
            <a:r>
              <a:rPr lang="en-GB" sz="2800" dirty="0" err="1"/>
              <a:t>mit</a:t>
            </a:r>
            <a:r>
              <a:rPr lang="en-GB" sz="2800" dirty="0"/>
              <a:t> </a:t>
            </a:r>
            <a:r>
              <a:rPr lang="en-GB" sz="2800" dirty="0" err="1"/>
              <a:t>einer</a:t>
            </a:r>
            <a:r>
              <a:rPr lang="en-GB" sz="2800" dirty="0"/>
              <a:t> </a:t>
            </a:r>
            <a:r>
              <a:rPr lang="en-GB" sz="2800" b="1" dirty="0" err="1"/>
              <a:t>Figur</a:t>
            </a:r>
            <a:endParaRPr lang="en-GB" sz="2800" b="1" dirty="0"/>
          </a:p>
        </p:txBody>
      </p:sp>
      <p:sp>
        <p:nvSpPr>
          <p:cNvPr id="11" name="Rectangle: Rounded Corners 10">
            <a:extLst>
              <a:ext uri="{FF2B5EF4-FFF2-40B4-BE49-F238E27FC236}">
                <a16:creationId xmlns:a16="http://schemas.microsoft.com/office/drawing/2014/main" id="{F4D5B48D-9051-4CF3-85B0-6F981F730EA6}"/>
              </a:ext>
            </a:extLst>
          </p:cNvPr>
          <p:cNvSpPr/>
          <p:nvPr/>
        </p:nvSpPr>
        <p:spPr>
          <a:xfrm>
            <a:off x="714028" y="2527300"/>
            <a:ext cx="2211934" cy="46989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_______</a:t>
            </a:r>
          </a:p>
        </p:txBody>
      </p:sp>
      <p:sp>
        <p:nvSpPr>
          <p:cNvPr id="15" name="Speech Bubble: Rectangle with Corners Rounded 14">
            <a:extLst>
              <a:ext uri="{FF2B5EF4-FFF2-40B4-BE49-F238E27FC236}">
                <a16:creationId xmlns:a16="http://schemas.microsoft.com/office/drawing/2014/main" id="{E0EECD31-0F8B-4FEA-A07A-F44822F9703B}"/>
              </a:ext>
            </a:extLst>
          </p:cNvPr>
          <p:cNvSpPr/>
          <p:nvPr/>
        </p:nvSpPr>
        <p:spPr>
          <a:xfrm>
            <a:off x="7696200" y="5063764"/>
            <a:ext cx="4263000" cy="989111"/>
          </a:xfrm>
          <a:prstGeom prst="wedgeRoundRectCallout">
            <a:avLst>
              <a:gd name="adj1" fmla="val -11841"/>
              <a:gd name="adj2" fmla="val 49204"/>
              <a:gd name="adj3" fmla="val 16667"/>
            </a:avLst>
          </a:prstGeom>
          <a:solidFill>
            <a:schemeClr val="accent4">
              <a:lumMod val="75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die </a:t>
            </a:r>
            <a:r>
              <a:rPr lang="en-GB" sz="2800" dirty="0" err="1"/>
              <a:t>Figur</a:t>
            </a:r>
            <a:r>
              <a:rPr lang="en-GB" sz="2800" dirty="0"/>
              <a:t> – figure</a:t>
            </a:r>
            <a:br>
              <a:rPr lang="en-GB" sz="2800" dirty="0"/>
            </a:br>
            <a:r>
              <a:rPr lang="en-GB" sz="2800" dirty="0"/>
              <a:t>das </a:t>
            </a:r>
            <a:r>
              <a:rPr lang="en-GB" sz="2800" dirty="0" err="1"/>
              <a:t>Fahrzeug</a:t>
            </a:r>
            <a:r>
              <a:rPr lang="en-GB" sz="2800" dirty="0"/>
              <a:t> – vehicle</a:t>
            </a:r>
            <a:endParaRPr lang="en-GB" sz="2800" b="1" dirty="0"/>
          </a:p>
        </p:txBody>
      </p:sp>
      <p:sp>
        <p:nvSpPr>
          <p:cNvPr id="16" name="TextBox 15">
            <a:extLst>
              <a:ext uri="{FF2B5EF4-FFF2-40B4-BE49-F238E27FC236}">
                <a16:creationId xmlns:a16="http://schemas.microsoft.com/office/drawing/2014/main" id="{CBB777F7-EA31-4A0F-B769-AE2F2D72329C}"/>
              </a:ext>
            </a:extLst>
          </p:cNvPr>
          <p:cNvSpPr txBox="1"/>
          <p:nvPr/>
        </p:nvSpPr>
        <p:spPr>
          <a:xfrm>
            <a:off x="4295718" y="819158"/>
            <a:ext cx="1125415" cy="1015663"/>
          </a:xfrm>
          <a:prstGeom prst="rect">
            <a:avLst/>
          </a:prstGeom>
          <a:noFill/>
        </p:spPr>
        <p:txBody>
          <a:bodyPr wrap="square" rtlCol="0">
            <a:spAutoFit/>
          </a:bodyPr>
          <a:lstStyle/>
          <a:p>
            <a:pPr algn="ctr"/>
            <a:r>
              <a:rPr lang="en-GB" sz="6000" b="1" dirty="0"/>
              <a:t>A</a:t>
            </a:r>
          </a:p>
        </p:txBody>
      </p:sp>
      <p:sp>
        <p:nvSpPr>
          <p:cNvPr id="17" name="TextBox 16">
            <a:extLst>
              <a:ext uri="{FF2B5EF4-FFF2-40B4-BE49-F238E27FC236}">
                <a16:creationId xmlns:a16="http://schemas.microsoft.com/office/drawing/2014/main" id="{824AB683-7FDA-45CE-9890-C4713F764A34}"/>
              </a:ext>
            </a:extLst>
          </p:cNvPr>
          <p:cNvSpPr txBox="1"/>
          <p:nvPr/>
        </p:nvSpPr>
        <p:spPr>
          <a:xfrm>
            <a:off x="7331481" y="837053"/>
            <a:ext cx="1125415" cy="1015663"/>
          </a:xfrm>
          <a:prstGeom prst="rect">
            <a:avLst/>
          </a:prstGeom>
          <a:noFill/>
        </p:spPr>
        <p:txBody>
          <a:bodyPr wrap="square" rtlCol="0">
            <a:spAutoFit/>
          </a:bodyPr>
          <a:lstStyle/>
          <a:p>
            <a:pPr algn="ctr"/>
            <a:r>
              <a:rPr lang="en-GB" sz="6000" b="1" dirty="0"/>
              <a:t>B</a:t>
            </a:r>
          </a:p>
        </p:txBody>
      </p:sp>
      <p:pic>
        <p:nvPicPr>
          <p:cNvPr id="20" name="Picture 19" descr="Logo&#10;&#10;Description automatically generated">
            <a:extLst>
              <a:ext uri="{FF2B5EF4-FFF2-40B4-BE49-F238E27FC236}">
                <a16:creationId xmlns:a16="http://schemas.microsoft.com/office/drawing/2014/main" id="{C8436E79-830F-4ECA-8B5D-BDFDAD359A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1220"/>
          <a:stretch/>
        </p:blipFill>
        <p:spPr>
          <a:xfrm>
            <a:off x="27806" y="4227544"/>
            <a:ext cx="1615137" cy="2139893"/>
          </a:xfrm>
          <a:prstGeom prst="rect">
            <a:avLst/>
          </a:prstGeom>
        </p:spPr>
      </p:pic>
      <p:pic>
        <p:nvPicPr>
          <p:cNvPr id="8" name="Picture 7">
            <a:extLst>
              <a:ext uri="{FF2B5EF4-FFF2-40B4-BE49-F238E27FC236}">
                <a16:creationId xmlns:a16="http://schemas.microsoft.com/office/drawing/2014/main" id="{0569784E-C3D5-4CE5-9B13-5E7053CBEA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5089" y="1990473"/>
            <a:ext cx="2286700" cy="2265262"/>
          </a:xfrm>
          <a:prstGeom prst="rect">
            <a:avLst/>
          </a:prstGeom>
        </p:spPr>
      </p:pic>
      <p:pic>
        <p:nvPicPr>
          <p:cNvPr id="18" name="Picture 17">
            <a:extLst>
              <a:ext uri="{FF2B5EF4-FFF2-40B4-BE49-F238E27FC236}">
                <a16:creationId xmlns:a16="http://schemas.microsoft.com/office/drawing/2014/main" id="{85C9798D-80B0-4B53-9A96-9CB96EACEF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4861"/>
          <a:stretch/>
        </p:blipFill>
        <p:spPr>
          <a:xfrm>
            <a:off x="6668640" y="1794236"/>
            <a:ext cx="2451100" cy="2593424"/>
          </a:xfrm>
          <a:prstGeom prst="rect">
            <a:avLst/>
          </a:prstGeom>
        </p:spPr>
      </p:pic>
      <p:pic>
        <p:nvPicPr>
          <p:cNvPr id="7" name="Picture 6" descr="A picture containing picture frame, decorated&#10;&#10;Description automatically generated">
            <a:extLst>
              <a:ext uri="{FF2B5EF4-FFF2-40B4-BE49-F238E27FC236}">
                <a16:creationId xmlns:a16="http://schemas.microsoft.com/office/drawing/2014/main" id="{133A3261-FE30-46BF-A9AF-E1D83977AE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89173" y="1502630"/>
            <a:ext cx="3279047" cy="3198944"/>
          </a:xfrm>
          <a:prstGeom prst="rect">
            <a:avLst/>
          </a:prstGeom>
        </p:spPr>
      </p:pic>
      <p:pic>
        <p:nvPicPr>
          <p:cNvPr id="12" name="Picture 11" descr="A picture containing picture frame, decorated&#10;&#10;Description automatically generated">
            <a:extLst>
              <a:ext uri="{FF2B5EF4-FFF2-40B4-BE49-F238E27FC236}">
                <a16:creationId xmlns:a16="http://schemas.microsoft.com/office/drawing/2014/main" id="{4FFAA940-E06B-4A00-A662-12DF3CCE4C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4666" y="1523632"/>
            <a:ext cx="3279047" cy="3198944"/>
          </a:xfrm>
          <a:prstGeom prst="rect">
            <a:avLst/>
          </a:prstGeom>
        </p:spPr>
      </p:pic>
      <p:sp>
        <p:nvSpPr>
          <p:cNvPr id="21" name="Rectangle: Rounded Corners 20">
            <a:extLst>
              <a:ext uri="{FF2B5EF4-FFF2-40B4-BE49-F238E27FC236}">
                <a16:creationId xmlns:a16="http://schemas.microsoft.com/office/drawing/2014/main" id="{C55EA908-8423-454E-AE31-81854247C5D9}"/>
              </a:ext>
            </a:extLst>
          </p:cNvPr>
          <p:cNvSpPr/>
          <p:nvPr/>
        </p:nvSpPr>
        <p:spPr>
          <a:xfrm>
            <a:off x="6493065" y="1004464"/>
            <a:ext cx="2827096" cy="3546754"/>
          </a:xfrm>
          <a:prstGeom prst="round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914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21DA0210-541F-4702-B471-FB93D46407A2}"/>
              </a:ext>
            </a:extLst>
          </p:cNvPr>
          <p:cNvGraphicFramePr>
            <a:graphicFrameLocks noGrp="1"/>
          </p:cNvGraphicFramePr>
          <p:nvPr>
            <p:extLst>
              <p:ext uri="{D42A27DB-BD31-4B8C-83A1-F6EECF244321}">
                <p14:modId xmlns:p14="http://schemas.microsoft.com/office/powerpoint/2010/main" val="2424790532"/>
              </p:ext>
            </p:extLst>
          </p:nvPr>
        </p:nvGraphicFramePr>
        <p:xfrm>
          <a:off x="5392515" y="831746"/>
          <a:ext cx="6130289" cy="5425440"/>
        </p:xfrm>
        <a:graphic>
          <a:graphicData uri="http://schemas.openxmlformats.org/drawingml/2006/table">
            <a:tbl>
              <a:tblPr firstRow="1" bandRow="1">
                <a:tableStyleId>{5940675A-B579-460E-94D1-54222C63F5DA}</a:tableStyleId>
              </a:tblPr>
              <a:tblGrid>
                <a:gridCol w="557299">
                  <a:extLst>
                    <a:ext uri="{9D8B030D-6E8A-4147-A177-3AD203B41FA5}">
                      <a16:colId xmlns:a16="http://schemas.microsoft.com/office/drawing/2014/main" val="1049649419"/>
                    </a:ext>
                  </a:extLst>
                </a:gridCol>
                <a:gridCol w="557299">
                  <a:extLst>
                    <a:ext uri="{9D8B030D-6E8A-4147-A177-3AD203B41FA5}">
                      <a16:colId xmlns:a16="http://schemas.microsoft.com/office/drawing/2014/main" val="1248181875"/>
                    </a:ext>
                  </a:extLst>
                </a:gridCol>
                <a:gridCol w="557299">
                  <a:extLst>
                    <a:ext uri="{9D8B030D-6E8A-4147-A177-3AD203B41FA5}">
                      <a16:colId xmlns:a16="http://schemas.microsoft.com/office/drawing/2014/main" val="3564413966"/>
                    </a:ext>
                  </a:extLst>
                </a:gridCol>
                <a:gridCol w="557299">
                  <a:extLst>
                    <a:ext uri="{9D8B030D-6E8A-4147-A177-3AD203B41FA5}">
                      <a16:colId xmlns:a16="http://schemas.microsoft.com/office/drawing/2014/main" val="114711089"/>
                    </a:ext>
                  </a:extLst>
                </a:gridCol>
                <a:gridCol w="557299">
                  <a:extLst>
                    <a:ext uri="{9D8B030D-6E8A-4147-A177-3AD203B41FA5}">
                      <a16:colId xmlns:a16="http://schemas.microsoft.com/office/drawing/2014/main" val="26634639"/>
                    </a:ext>
                  </a:extLst>
                </a:gridCol>
                <a:gridCol w="557299">
                  <a:extLst>
                    <a:ext uri="{9D8B030D-6E8A-4147-A177-3AD203B41FA5}">
                      <a16:colId xmlns:a16="http://schemas.microsoft.com/office/drawing/2014/main" val="598403284"/>
                    </a:ext>
                  </a:extLst>
                </a:gridCol>
                <a:gridCol w="557299">
                  <a:extLst>
                    <a:ext uri="{9D8B030D-6E8A-4147-A177-3AD203B41FA5}">
                      <a16:colId xmlns:a16="http://schemas.microsoft.com/office/drawing/2014/main" val="1666373889"/>
                    </a:ext>
                  </a:extLst>
                </a:gridCol>
                <a:gridCol w="557299">
                  <a:extLst>
                    <a:ext uri="{9D8B030D-6E8A-4147-A177-3AD203B41FA5}">
                      <a16:colId xmlns:a16="http://schemas.microsoft.com/office/drawing/2014/main" val="2062381804"/>
                    </a:ext>
                  </a:extLst>
                </a:gridCol>
                <a:gridCol w="557299">
                  <a:extLst>
                    <a:ext uri="{9D8B030D-6E8A-4147-A177-3AD203B41FA5}">
                      <a16:colId xmlns:a16="http://schemas.microsoft.com/office/drawing/2014/main" val="235059003"/>
                    </a:ext>
                  </a:extLst>
                </a:gridCol>
                <a:gridCol w="557299">
                  <a:extLst>
                    <a:ext uri="{9D8B030D-6E8A-4147-A177-3AD203B41FA5}">
                      <a16:colId xmlns:a16="http://schemas.microsoft.com/office/drawing/2014/main" val="2639381592"/>
                    </a:ext>
                  </a:extLst>
                </a:gridCol>
                <a:gridCol w="557299">
                  <a:extLst>
                    <a:ext uri="{9D8B030D-6E8A-4147-A177-3AD203B41FA5}">
                      <a16:colId xmlns:a16="http://schemas.microsoft.com/office/drawing/2014/main" val="3837001063"/>
                    </a:ext>
                  </a:extLst>
                </a:gridCol>
              </a:tblGrid>
              <a:tr h="503229">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1994396"/>
                  </a:ext>
                </a:extLst>
              </a:tr>
              <a:tr h="503229">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271268"/>
                  </a:ext>
                </a:extLst>
              </a:tr>
              <a:tr h="503229">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1133087"/>
                  </a:ext>
                </a:extLst>
              </a:tr>
              <a:tr h="118407">
                <a:tc gridSpan="10">
                  <a:txBody>
                    <a:bodyPr/>
                    <a:lstStyle/>
                    <a:p>
                      <a:pPr algn="ctr"/>
                      <a:endParaRPr lang="en-GB" sz="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6937761"/>
                  </a:ext>
                </a:extLst>
              </a:tr>
              <a:tr h="503229">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1258709"/>
                  </a:ext>
                </a:extLst>
              </a:tr>
              <a:tr h="503229">
                <a:tc>
                  <a:txBody>
                    <a:bodyPr/>
                    <a:lstStyle/>
                    <a:p>
                      <a:pPr algn="ctr"/>
                      <a:r>
                        <a:rPr lang="en-GB" sz="2800" dirty="0">
                          <a:solidFill>
                            <a:schemeClr val="tx1"/>
                          </a:solidFill>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2531051"/>
                  </a:ext>
                </a:extLst>
              </a:tr>
              <a:tr h="503229">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9278727"/>
                  </a:ext>
                </a:extLst>
              </a:tr>
              <a:tr h="503229">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6880543"/>
                  </a:ext>
                </a:extLst>
              </a:tr>
              <a:tr h="118407">
                <a:tc gridSpan="10">
                  <a:txBody>
                    <a:bodyPr/>
                    <a:lstStyle/>
                    <a:p>
                      <a:pPr algn="ctr"/>
                      <a:endParaRPr lang="en-GB" sz="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5763457"/>
                  </a:ext>
                </a:extLst>
              </a:tr>
              <a:tr h="503229">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6413612"/>
                  </a:ext>
                </a:extLst>
              </a:tr>
              <a:tr h="503229">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703023"/>
                  </a:ext>
                </a:extLst>
              </a:tr>
              <a:tr h="503229">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381272"/>
                  </a:ext>
                </a:extLst>
              </a:tr>
            </a:tbl>
          </a:graphicData>
        </a:graphic>
      </p:graphicFrame>
      <p:sp>
        <p:nvSpPr>
          <p:cNvPr id="2" name="TextBox 1"/>
          <p:cNvSpPr txBox="1"/>
          <p:nvPr/>
        </p:nvSpPr>
        <p:spPr>
          <a:xfrm>
            <a:off x="8199582" y="862733"/>
            <a:ext cx="529247"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8761693" y="862733"/>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p:cNvSpPr txBox="1"/>
          <p:nvPr/>
        </p:nvSpPr>
        <p:spPr>
          <a:xfrm>
            <a:off x="9325849" y="862734"/>
            <a:ext cx="515117"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9883337" y="862738"/>
            <a:ext cx="49888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p:nvPr/>
        </p:nvSpPr>
        <p:spPr>
          <a:xfrm>
            <a:off x="8217996" y="1379732"/>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p:cNvSpPr txBox="1"/>
          <p:nvPr/>
        </p:nvSpPr>
        <p:spPr>
          <a:xfrm>
            <a:off x="8800934" y="1381276"/>
            <a:ext cx="457609"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p:nvPr/>
        </p:nvSpPr>
        <p:spPr>
          <a:xfrm>
            <a:off x="9322075" y="1370400"/>
            <a:ext cx="518892"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p:cNvSpPr txBox="1"/>
          <p:nvPr/>
        </p:nvSpPr>
        <p:spPr>
          <a:xfrm>
            <a:off x="6530683" y="1903713"/>
            <a:ext cx="510268"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7090500" y="1902064"/>
            <a:ext cx="516687"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7637492" y="1903713"/>
            <a:ext cx="492124"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8211271" y="1896888"/>
            <a:ext cx="516478"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8806418" y="1903715"/>
            <a:ext cx="449449"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9324060" y="1903714"/>
            <a:ext cx="51690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9870105" y="1896888"/>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8217996" y="2534204"/>
            <a:ext cx="505757"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p:cNvSpPr txBox="1"/>
          <p:nvPr/>
        </p:nvSpPr>
        <p:spPr>
          <a:xfrm>
            <a:off x="8806418" y="2545641"/>
            <a:ext cx="449449"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p:cNvSpPr txBox="1"/>
          <p:nvPr/>
        </p:nvSpPr>
        <p:spPr>
          <a:xfrm>
            <a:off x="9318494" y="2534203"/>
            <a:ext cx="506209"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p:cNvSpPr txBox="1"/>
          <p:nvPr/>
        </p:nvSpPr>
        <p:spPr>
          <a:xfrm>
            <a:off x="9876769" y="2534203"/>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p:cNvSpPr txBox="1"/>
          <p:nvPr/>
        </p:nvSpPr>
        <p:spPr>
          <a:xfrm>
            <a:off x="10440863" y="2534204"/>
            <a:ext cx="483393"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p:cNvSpPr txBox="1"/>
          <p:nvPr/>
        </p:nvSpPr>
        <p:spPr>
          <a:xfrm>
            <a:off x="5412625" y="3053914"/>
            <a:ext cx="522962"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p:cNvSpPr txBox="1"/>
          <p:nvPr/>
        </p:nvSpPr>
        <p:spPr>
          <a:xfrm>
            <a:off x="5969238" y="3053913"/>
            <a:ext cx="495821"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p:cNvSpPr txBox="1"/>
          <p:nvPr/>
        </p:nvSpPr>
        <p:spPr>
          <a:xfrm>
            <a:off x="6530683" y="3046746"/>
            <a:ext cx="520498"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p:cNvSpPr txBox="1"/>
          <p:nvPr/>
        </p:nvSpPr>
        <p:spPr>
          <a:xfrm>
            <a:off x="7095242" y="3047339"/>
            <a:ext cx="484959"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p:cNvSpPr txBox="1"/>
          <p:nvPr/>
        </p:nvSpPr>
        <p:spPr>
          <a:xfrm>
            <a:off x="7644962" y="3046747"/>
            <a:ext cx="51090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p:cNvSpPr txBox="1"/>
          <p:nvPr/>
        </p:nvSpPr>
        <p:spPr>
          <a:xfrm>
            <a:off x="8211271" y="3046746"/>
            <a:ext cx="508251"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p:nvPr/>
        </p:nvSpPr>
        <p:spPr>
          <a:xfrm>
            <a:off x="9318494" y="3046745"/>
            <a:ext cx="501191"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p:cNvSpPr txBox="1"/>
          <p:nvPr/>
        </p:nvSpPr>
        <p:spPr>
          <a:xfrm>
            <a:off x="8819379" y="3046746"/>
            <a:ext cx="449449"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p:cNvSpPr txBox="1"/>
          <p:nvPr/>
        </p:nvSpPr>
        <p:spPr>
          <a:xfrm>
            <a:off x="8790006" y="3572252"/>
            <a:ext cx="488123"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p:cNvSpPr txBox="1"/>
          <p:nvPr/>
        </p:nvSpPr>
        <p:spPr>
          <a:xfrm>
            <a:off x="9318494" y="3576566"/>
            <a:ext cx="518892"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p:cNvSpPr txBox="1"/>
          <p:nvPr/>
        </p:nvSpPr>
        <p:spPr>
          <a:xfrm>
            <a:off x="9873334" y="3576565"/>
            <a:ext cx="518892"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p:cNvSpPr txBox="1"/>
          <p:nvPr/>
        </p:nvSpPr>
        <p:spPr>
          <a:xfrm>
            <a:off x="5967450" y="4086425"/>
            <a:ext cx="509619"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p:cNvSpPr txBox="1"/>
          <p:nvPr/>
        </p:nvSpPr>
        <p:spPr>
          <a:xfrm>
            <a:off x="6531226" y="4087477"/>
            <a:ext cx="496803"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p:cNvSpPr txBox="1"/>
          <p:nvPr/>
        </p:nvSpPr>
        <p:spPr>
          <a:xfrm>
            <a:off x="7090500" y="4086425"/>
            <a:ext cx="509618"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51"/>
          <p:cNvSpPr txBox="1"/>
          <p:nvPr/>
        </p:nvSpPr>
        <p:spPr>
          <a:xfrm>
            <a:off x="7641930" y="4095632"/>
            <a:ext cx="449449"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p:cNvSpPr txBox="1"/>
          <p:nvPr/>
        </p:nvSpPr>
        <p:spPr>
          <a:xfrm>
            <a:off x="8213689" y="4087477"/>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p:cNvSpPr txBox="1"/>
          <p:nvPr/>
        </p:nvSpPr>
        <p:spPr>
          <a:xfrm>
            <a:off x="8810856" y="4078807"/>
            <a:ext cx="449449"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p:cNvSpPr txBox="1"/>
          <p:nvPr/>
        </p:nvSpPr>
        <p:spPr>
          <a:xfrm>
            <a:off x="9310932" y="4090435"/>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p:cNvSpPr txBox="1"/>
          <p:nvPr/>
        </p:nvSpPr>
        <p:spPr>
          <a:xfrm>
            <a:off x="6529316" y="4724252"/>
            <a:ext cx="520498"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p:cNvSpPr txBox="1"/>
          <p:nvPr/>
        </p:nvSpPr>
        <p:spPr>
          <a:xfrm>
            <a:off x="7083967" y="4724252"/>
            <a:ext cx="504084"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p:cNvSpPr txBox="1"/>
          <p:nvPr/>
        </p:nvSpPr>
        <p:spPr>
          <a:xfrm>
            <a:off x="7667661" y="4741565"/>
            <a:ext cx="449449"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p:cNvSpPr txBox="1"/>
          <p:nvPr/>
        </p:nvSpPr>
        <p:spPr>
          <a:xfrm>
            <a:off x="8217996" y="4736516"/>
            <a:ext cx="479325"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p:cNvSpPr txBox="1"/>
          <p:nvPr/>
        </p:nvSpPr>
        <p:spPr>
          <a:xfrm>
            <a:off x="8808438" y="4741565"/>
            <a:ext cx="449449"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p:cNvSpPr txBox="1"/>
          <p:nvPr/>
        </p:nvSpPr>
        <p:spPr>
          <a:xfrm>
            <a:off x="9318494" y="4735881"/>
            <a:ext cx="499574"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p:cNvSpPr txBox="1"/>
          <p:nvPr/>
        </p:nvSpPr>
        <p:spPr>
          <a:xfrm>
            <a:off x="9870105" y="4736516"/>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p:cNvSpPr txBox="1"/>
          <p:nvPr/>
        </p:nvSpPr>
        <p:spPr>
          <a:xfrm>
            <a:off x="10424326" y="4732164"/>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p:cNvSpPr txBox="1"/>
          <p:nvPr/>
        </p:nvSpPr>
        <p:spPr>
          <a:xfrm>
            <a:off x="7085075" y="5254603"/>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p:cNvSpPr txBox="1"/>
          <p:nvPr/>
        </p:nvSpPr>
        <p:spPr>
          <a:xfrm>
            <a:off x="7638081" y="5247273"/>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p:cNvSpPr txBox="1"/>
          <p:nvPr/>
        </p:nvSpPr>
        <p:spPr>
          <a:xfrm>
            <a:off x="8198885" y="5247273"/>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p:cNvSpPr txBox="1"/>
          <p:nvPr/>
        </p:nvSpPr>
        <p:spPr>
          <a:xfrm>
            <a:off x="8776171" y="5254603"/>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p:cNvSpPr txBox="1"/>
          <p:nvPr/>
        </p:nvSpPr>
        <p:spPr>
          <a:xfrm>
            <a:off x="9325848" y="5254603"/>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TextBox 68"/>
          <p:cNvSpPr txBox="1"/>
          <p:nvPr/>
        </p:nvSpPr>
        <p:spPr>
          <a:xfrm>
            <a:off x="9875087" y="5254603"/>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p:cNvSpPr txBox="1"/>
          <p:nvPr/>
        </p:nvSpPr>
        <p:spPr>
          <a:xfrm>
            <a:off x="10424326" y="5254603"/>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Title 3"/>
          <p:cNvSpPr>
            <a:spLocks noGrp="1"/>
          </p:cNvSpPr>
          <p:nvPr>
            <p:ph type="title"/>
          </p:nvPr>
        </p:nvSpPr>
        <p:spPr/>
        <p:txBody>
          <a:bodyPr>
            <a:normAutofit/>
          </a:bodyPr>
          <a:lstStyle/>
          <a:p>
            <a:r>
              <a:rPr lang="en-GB" sz="2800" b="1" dirty="0" err="1">
                <a:solidFill>
                  <a:schemeClr val="bg1"/>
                </a:solidFill>
              </a:rPr>
              <a:t>ein</a:t>
            </a:r>
            <a:r>
              <a:rPr lang="en-GB" sz="2800" b="1" dirty="0">
                <a:solidFill>
                  <a:schemeClr val="bg1"/>
                </a:solidFill>
              </a:rPr>
              <a:t> </a:t>
            </a:r>
            <a:r>
              <a:rPr lang="en-GB" sz="2800" b="1" dirty="0" err="1">
                <a:solidFill>
                  <a:schemeClr val="bg1"/>
                </a:solidFill>
              </a:rPr>
              <a:t>Kreuzworträtsel</a:t>
            </a:r>
            <a:endParaRPr lang="en-GB" sz="2800" b="1" i="1" dirty="0">
              <a:solidFill>
                <a:schemeClr val="bg1"/>
              </a:solidFill>
            </a:endParaRPr>
          </a:p>
        </p:txBody>
      </p:sp>
      <p:sp>
        <p:nvSpPr>
          <p:cNvPr id="72" name="TextBox 71"/>
          <p:cNvSpPr txBox="1"/>
          <p:nvPr/>
        </p:nvSpPr>
        <p:spPr>
          <a:xfrm>
            <a:off x="7648454" y="5784095"/>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p:cNvSpPr txBox="1"/>
          <p:nvPr/>
        </p:nvSpPr>
        <p:spPr>
          <a:xfrm>
            <a:off x="8208549" y="5764429"/>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p:cNvSpPr txBox="1"/>
          <p:nvPr/>
        </p:nvSpPr>
        <p:spPr>
          <a:xfrm>
            <a:off x="8790006" y="5764916"/>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80822" y="247046"/>
            <a:ext cx="1678070" cy="400919"/>
          </a:xfrm>
          <a:prstGeom prst="roundRect">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5" name="TextBox 74"/>
          <p:cNvSpPr txBox="1"/>
          <p:nvPr/>
        </p:nvSpPr>
        <p:spPr>
          <a:xfrm>
            <a:off x="10990996" y="5248503"/>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6" name="TextBox 75"/>
          <p:cNvSpPr txBox="1"/>
          <p:nvPr/>
        </p:nvSpPr>
        <p:spPr>
          <a:xfrm>
            <a:off x="8198885" y="3559901"/>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8" name="Action Button: Custom 16">
            <a:hlinkClick r:id="" action="ppaction://noaction" highlightClick="1">
              <a:snd r:embed="rId3" name="9.1.1.4 Slide 3 1.wav"/>
            </a:hlinkClick>
            <a:extLst>
              <a:ext uri="{FF2B5EF4-FFF2-40B4-BE49-F238E27FC236}">
                <a16:creationId xmlns:a16="http://schemas.microsoft.com/office/drawing/2014/main" id="{4ADE1D05-CF06-4DC3-AD23-CA8C047D8692}"/>
              </a:ext>
            </a:extLst>
          </p:cNvPr>
          <p:cNvSpPr/>
          <p:nvPr/>
        </p:nvSpPr>
        <p:spPr>
          <a:xfrm>
            <a:off x="4890195" y="831746"/>
            <a:ext cx="432000" cy="432000"/>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1</a:t>
            </a:r>
          </a:p>
        </p:txBody>
      </p:sp>
      <p:sp>
        <p:nvSpPr>
          <p:cNvPr id="79" name="Action Button: Custom 16">
            <a:hlinkClick r:id="" action="ppaction://noaction" highlightClick="1">
              <a:snd r:embed="rId4" name="9.1.1.4 Slide 3 2.wav"/>
            </a:hlinkClick>
            <a:extLst>
              <a:ext uri="{FF2B5EF4-FFF2-40B4-BE49-F238E27FC236}">
                <a16:creationId xmlns:a16="http://schemas.microsoft.com/office/drawing/2014/main" id="{4ADE1D05-CF06-4DC3-AD23-CA8C047D8692}"/>
              </a:ext>
            </a:extLst>
          </p:cNvPr>
          <p:cNvSpPr/>
          <p:nvPr/>
        </p:nvSpPr>
        <p:spPr>
          <a:xfrm>
            <a:off x="4899908" y="1374636"/>
            <a:ext cx="432000" cy="432000"/>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2</a:t>
            </a:r>
          </a:p>
        </p:txBody>
      </p:sp>
      <p:sp>
        <p:nvSpPr>
          <p:cNvPr id="80" name="Action Button: Custom 16">
            <a:hlinkClick r:id="" action="ppaction://noaction" highlightClick="1">
              <a:snd r:embed="rId5" name="9.1.1.4 Slide 3 3.wav"/>
            </a:hlinkClick>
            <a:extLst>
              <a:ext uri="{FF2B5EF4-FFF2-40B4-BE49-F238E27FC236}">
                <a16:creationId xmlns:a16="http://schemas.microsoft.com/office/drawing/2014/main" id="{4ADE1D05-CF06-4DC3-AD23-CA8C047D8692}"/>
              </a:ext>
            </a:extLst>
          </p:cNvPr>
          <p:cNvSpPr/>
          <p:nvPr/>
        </p:nvSpPr>
        <p:spPr>
          <a:xfrm>
            <a:off x="4890139" y="1896888"/>
            <a:ext cx="432000" cy="432000"/>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3</a:t>
            </a:r>
          </a:p>
        </p:txBody>
      </p:sp>
      <p:sp>
        <p:nvSpPr>
          <p:cNvPr id="81" name="Action Button: Custom 16">
            <a:hlinkClick r:id="" action="ppaction://noaction" highlightClick="1">
              <a:snd r:embed="rId6" name="9.1.1.4 Slide 3 4.wav"/>
            </a:hlinkClick>
            <a:extLst>
              <a:ext uri="{FF2B5EF4-FFF2-40B4-BE49-F238E27FC236}">
                <a16:creationId xmlns:a16="http://schemas.microsoft.com/office/drawing/2014/main" id="{4ADE1D05-CF06-4DC3-AD23-CA8C047D8692}"/>
              </a:ext>
            </a:extLst>
          </p:cNvPr>
          <p:cNvSpPr/>
          <p:nvPr/>
        </p:nvSpPr>
        <p:spPr>
          <a:xfrm>
            <a:off x="4889040" y="2544150"/>
            <a:ext cx="432000" cy="432000"/>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4</a:t>
            </a:r>
          </a:p>
        </p:txBody>
      </p:sp>
      <p:sp>
        <p:nvSpPr>
          <p:cNvPr id="82" name="Action Button: Custom 16">
            <a:hlinkClick r:id="" action="ppaction://noaction" highlightClick="1">
              <a:snd r:embed="rId7" name="9.1.1.4 Slide 3 5.wav"/>
            </a:hlinkClick>
            <a:extLst>
              <a:ext uri="{FF2B5EF4-FFF2-40B4-BE49-F238E27FC236}">
                <a16:creationId xmlns:a16="http://schemas.microsoft.com/office/drawing/2014/main" id="{4ADE1D05-CF06-4DC3-AD23-CA8C047D8692}"/>
              </a:ext>
            </a:extLst>
          </p:cNvPr>
          <p:cNvSpPr/>
          <p:nvPr/>
        </p:nvSpPr>
        <p:spPr>
          <a:xfrm>
            <a:off x="4892323" y="3061785"/>
            <a:ext cx="432000" cy="432000"/>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5</a:t>
            </a:r>
          </a:p>
        </p:txBody>
      </p:sp>
      <p:sp>
        <p:nvSpPr>
          <p:cNvPr id="83" name="Action Button: Custom 16">
            <a:hlinkClick r:id="" action="ppaction://noaction" highlightClick="1">
              <a:snd r:embed="rId8" name="9.1.1.4 Slide 3 6.wav"/>
            </a:hlinkClick>
            <a:extLst>
              <a:ext uri="{FF2B5EF4-FFF2-40B4-BE49-F238E27FC236}">
                <a16:creationId xmlns:a16="http://schemas.microsoft.com/office/drawing/2014/main" id="{4ADE1D05-CF06-4DC3-AD23-CA8C047D8692}"/>
              </a:ext>
            </a:extLst>
          </p:cNvPr>
          <p:cNvSpPr/>
          <p:nvPr/>
        </p:nvSpPr>
        <p:spPr>
          <a:xfrm>
            <a:off x="4890139" y="3584711"/>
            <a:ext cx="432000" cy="432000"/>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6</a:t>
            </a:r>
          </a:p>
        </p:txBody>
      </p:sp>
      <p:sp>
        <p:nvSpPr>
          <p:cNvPr id="84" name="Action Button: Custom 16">
            <a:hlinkClick r:id="" action="ppaction://noaction" highlightClick="1">
              <a:snd r:embed="rId9" name="9.1.1.4 Slide 3 7.wav"/>
            </a:hlinkClick>
            <a:extLst>
              <a:ext uri="{FF2B5EF4-FFF2-40B4-BE49-F238E27FC236}">
                <a16:creationId xmlns:a16="http://schemas.microsoft.com/office/drawing/2014/main" id="{4ADE1D05-CF06-4DC3-AD23-CA8C047D8692}"/>
              </a:ext>
            </a:extLst>
          </p:cNvPr>
          <p:cNvSpPr/>
          <p:nvPr/>
        </p:nvSpPr>
        <p:spPr>
          <a:xfrm>
            <a:off x="4890983" y="4111516"/>
            <a:ext cx="432000" cy="432000"/>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7</a:t>
            </a:r>
          </a:p>
        </p:txBody>
      </p:sp>
      <p:sp>
        <p:nvSpPr>
          <p:cNvPr id="85" name="Action Button: Custom 16">
            <a:hlinkClick r:id="" action="ppaction://noaction" highlightClick="1">
              <a:snd r:embed="rId10" name="9.1.1.4 Slide 3 8.wav"/>
            </a:hlinkClick>
            <a:extLst>
              <a:ext uri="{FF2B5EF4-FFF2-40B4-BE49-F238E27FC236}">
                <a16:creationId xmlns:a16="http://schemas.microsoft.com/office/drawing/2014/main" id="{4ADE1D05-CF06-4DC3-AD23-CA8C047D8692}"/>
              </a:ext>
            </a:extLst>
          </p:cNvPr>
          <p:cNvSpPr/>
          <p:nvPr/>
        </p:nvSpPr>
        <p:spPr>
          <a:xfrm>
            <a:off x="4885588" y="4720468"/>
            <a:ext cx="438653" cy="432000"/>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8</a:t>
            </a:r>
          </a:p>
        </p:txBody>
      </p:sp>
      <p:sp>
        <p:nvSpPr>
          <p:cNvPr id="86" name="Action Button: Custom 16">
            <a:hlinkClick r:id="" action="ppaction://noaction" highlightClick="1">
              <a:snd r:embed="rId11" name="9.1.1.4 Slide 3 9.wav"/>
            </a:hlinkClick>
            <a:extLst>
              <a:ext uri="{FF2B5EF4-FFF2-40B4-BE49-F238E27FC236}">
                <a16:creationId xmlns:a16="http://schemas.microsoft.com/office/drawing/2014/main" id="{4ADE1D05-CF06-4DC3-AD23-CA8C047D8692}"/>
              </a:ext>
            </a:extLst>
          </p:cNvPr>
          <p:cNvSpPr/>
          <p:nvPr/>
        </p:nvSpPr>
        <p:spPr>
          <a:xfrm>
            <a:off x="4889040" y="5247273"/>
            <a:ext cx="432000" cy="432000"/>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9</a:t>
            </a:r>
          </a:p>
        </p:txBody>
      </p:sp>
      <p:sp>
        <p:nvSpPr>
          <p:cNvPr id="87" name="Action Button: Custom 16">
            <a:hlinkClick r:id="" action="ppaction://noaction" highlightClick="1">
              <a:snd r:embed="rId12" name="9.1.1.4 Slide 3 10.wav"/>
            </a:hlinkClick>
            <a:extLst>
              <a:ext uri="{FF2B5EF4-FFF2-40B4-BE49-F238E27FC236}">
                <a16:creationId xmlns:a16="http://schemas.microsoft.com/office/drawing/2014/main" id="{4ADE1D05-CF06-4DC3-AD23-CA8C047D8692}"/>
              </a:ext>
            </a:extLst>
          </p:cNvPr>
          <p:cNvSpPr/>
          <p:nvPr/>
        </p:nvSpPr>
        <p:spPr>
          <a:xfrm>
            <a:off x="4885588" y="5764916"/>
            <a:ext cx="432000" cy="432000"/>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10</a:t>
            </a:r>
          </a:p>
        </p:txBody>
      </p:sp>
      <p:sp>
        <p:nvSpPr>
          <p:cNvPr id="6" name="Rectangle 5"/>
          <p:cNvSpPr/>
          <p:nvPr/>
        </p:nvSpPr>
        <p:spPr>
          <a:xfrm flipH="1" flipV="1">
            <a:off x="8121682" y="761999"/>
            <a:ext cx="683217" cy="5545811"/>
          </a:xfrm>
          <a:prstGeom prst="rect">
            <a:avLst/>
          </a:prstGeom>
          <a:noFill/>
          <a:ln w="762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7" descr="A picture containing text, clock&#10;&#10;Description automatically generated">
            <a:extLst>
              <a:ext uri="{FF2B5EF4-FFF2-40B4-BE49-F238E27FC236}">
                <a16:creationId xmlns:a16="http://schemas.microsoft.com/office/drawing/2014/main" id="{6951A211-36FB-4428-A1AB-DC717975FAD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746730">
            <a:off x="153844" y="1688716"/>
            <a:ext cx="2230976" cy="1898073"/>
          </a:xfrm>
          <a:prstGeom prst="rect">
            <a:avLst/>
          </a:prstGeom>
        </p:spPr>
      </p:pic>
      <p:pic>
        <p:nvPicPr>
          <p:cNvPr id="37" name="Picture 36">
            <a:extLst>
              <a:ext uri="{FF2B5EF4-FFF2-40B4-BE49-F238E27FC236}">
                <a16:creationId xmlns:a16="http://schemas.microsoft.com/office/drawing/2014/main" id="{6C85A66E-6BE7-499F-86B4-5E27C6E26C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9395" y="4202106"/>
            <a:ext cx="2014971" cy="1468724"/>
          </a:xfrm>
          <a:prstGeom prst="rect">
            <a:avLst/>
          </a:prstGeom>
        </p:spPr>
      </p:pic>
      <p:pic>
        <p:nvPicPr>
          <p:cNvPr id="39" name="Picture 38" descr="Logo&#10;&#10;Description automatically generated">
            <a:extLst>
              <a:ext uri="{FF2B5EF4-FFF2-40B4-BE49-F238E27FC236}">
                <a16:creationId xmlns:a16="http://schemas.microsoft.com/office/drawing/2014/main" id="{43921364-41C9-474C-AF04-6F1D82F7C56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39961" y="5203230"/>
            <a:ext cx="1891832" cy="1115885"/>
          </a:xfrm>
          <a:prstGeom prst="rect">
            <a:avLst/>
          </a:prstGeom>
        </p:spPr>
      </p:pic>
      <p:grpSp>
        <p:nvGrpSpPr>
          <p:cNvPr id="43" name="Group 42">
            <a:extLst>
              <a:ext uri="{FF2B5EF4-FFF2-40B4-BE49-F238E27FC236}">
                <a16:creationId xmlns:a16="http://schemas.microsoft.com/office/drawing/2014/main" id="{1221FC3F-17C8-4C13-B895-0F94881AA848}"/>
              </a:ext>
            </a:extLst>
          </p:cNvPr>
          <p:cNvGrpSpPr/>
          <p:nvPr/>
        </p:nvGrpSpPr>
        <p:grpSpPr>
          <a:xfrm>
            <a:off x="2612229" y="3403337"/>
            <a:ext cx="2046374" cy="1451538"/>
            <a:chOff x="2612229" y="3403337"/>
            <a:chExt cx="2046374" cy="1451538"/>
          </a:xfrm>
        </p:grpSpPr>
        <p:sp>
          <p:nvSpPr>
            <p:cNvPr id="42" name="Rectangle 41">
              <a:extLst>
                <a:ext uri="{FF2B5EF4-FFF2-40B4-BE49-F238E27FC236}">
                  <a16:creationId xmlns:a16="http://schemas.microsoft.com/office/drawing/2014/main" id="{AD4625E1-7215-4936-8468-5ACFF69DE33D}"/>
                </a:ext>
              </a:extLst>
            </p:cNvPr>
            <p:cNvSpPr/>
            <p:nvPr/>
          </p:nvSpPr>
          <p:spPr>
            <a:xfrm rot="21170843">
              <a:off x="2612229" y="3403337"/>
              <a:ext cx="2046374" cy="1451538"/>
            </a:xfrm>
            <a:prstGeom prst="rect">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loud 39">
              <a:extLst>
                <a:ext uri="{FF2B5EF4-FFF2-40B4-BE49-F238E27FC236}">
                  <a16:creationId xmlns:a16="http://schemas.microsoft.com/office/drawing/2014/main" id="{64799CB0-3600-43B2-9462-E0B501841151}"/>
                </a:ext>
              </a:extLst>
            </p:cNvPr>
            <p:cNvSpPr/>
            <p:nvPr/>
          </p:nvSpPr>
          <p:spPr>
            <a:xfrm>
              <a:off x="2713812" y="3469847"/>
              <a:ext cx="1826646" cy="1233155"/>
            </a:xfrm>
            <a:prstGeom prst="cloud">
              <a:avLst/>
            </a:prstGeom>
            <a:solidFill>
              <a:schemeClr val="bg2"/>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solidFill>
                  <a:srgbClr val="0070C0"/>
                </a:solidFill>
              </a:endParaRPr>
            </a:p>
          </p:txBody>
        </p:sp>
        <p:sp>
          <p:nvSpPr>
            <p:cNvPr id="41" name="Rectangle 40">
              <a:extLst>
                <a:ext uri="{FF2B5EF4-FFF2-40B4-BE49-F238E27FC236}">
                  <a16:creationId xmlns:a16="http://schemas.microsoft.com/office/drawing/2014/main" id="{5E6BE6DC-2045-4B34-B4C7-3810A580ECA4}"/>
                </a:ext>
              </a:extLst>
            </p:cNvPr>
            <p:cNvSpPr/>
            <p:nvPr/>
          </p:nvSpPr>
          <p:spPr>
            <a:xfrm>
              <a:off x="2867249" y="3685653"/>
              <a:ext cx="1447832" cy="769441"/>
            </a:xfrm>
            <a:prstGeom prst="rect">
              <a:avLst/>
            </a:prstGeom>
            <a:effectLst>
              <a:outerShdw blurRad="50800" dist="38100" dir="5400000" algn="t" rotWithShape="0">
                <a:prstClr val="black">
                  <a:alpha val="40000"/>
                </a:prstClr>
              </a:outerShdw>
            </a:effectLst>
          </p:spPr>
          <p:txBody>
            <a:bodyPr wrap="none">
              <a:spAutoFit/>
            </a:bodyPr>
            <a:lstStyle/>
            <a:p>
              <a:pPr lvl="0" algn="ctr"/>
              <a:r>
                <a:rPr lang="en-GB" sz="4400" b="1" dirty="0">
                  <a:solidFill>
                    <a:srgbClr val="7030A0"/>
                  </a:solidFill>
                </a:rPr>
                <a:t>1000</a:t>
              </a:r>
            </a:p>
          </p:txBody>
        </p:sp>
      </p:grpSp>
    </p:spTree>
    <p:extLst>
      <p:ext uri="{BB962C8B-B14F-4D97-AF65-F5344CB8AC3E}">
        <p14:creationId xmlns:p14="http://schemas.microsoft.com/office/powerpoint/2010/main" val="339881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3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5"/>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7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45"/>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46"/>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47"/>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49"/>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50"/>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51"/>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52"/>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53"/>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54"/>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55"/>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56"/>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0" nodeType="clickEffect">
                                  <p:stCondLst>
                                    <p:cond delay="0"/>
                                  </p:stCondLst>
                                  <p:childTnLst>
                                    <p:set>
                                      <p:cBhvr>
                                        <p:cTn id="162" dur="1" fill="hold">
                                          <p:stCondLst>
                                            <p:cond delay="0"/>
                                          </p:stCondLst>
                                        </p:cTn>
                                        <p:tgtEl>
                                          <p:spTgt spid="57"/>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0" nodeType="clickEffect">
                                  <p:stCondLst>
                                    <p:cond delay="0"/>
                                  </p:stCondLst>
                                  <p:childTnLst>
                                    <p:set>
                                      <p:cBhvr>
                                        <p:cTn id="166" dur="1" fill="hold">
                                          <p:stCondLst>
                                            <p:cond delay="0"/>
                                          </p:stCondLst>
                                        </p:cTn>
                                        <p:tgtEl>
                                          <p:spTgt spid="58"/>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0" nodeType="clickEffect">
                                  <p:stCondLst>
                                    <p:cond delay="0"/>
                                  </p:stCondLst>
                                  <p:childTnLst>
                                    <p:set>
                                      <p:cBhvr>
                                        <p:cTn id="170" dur="1" fill="hold">
                                          <p:stCondLst>
                                            <p:cond delay="0"/>
                                          </p:stCondLst>
                                        </p:cTn>
                                        <p:tgtEl>
                                          <p:spTgt spid="59"/>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0" nodeType="clickEffect">
                                  <p:stCondLst>
                                    <p:cond delay="0"/>
                                  </p:stCondLst>
                                  <p:childTnLst>
                                    <p:set>
                                      <p:cBhvr>
                                        <p:cTn id="174" dur="1" fill="hold">
                                          <p:stCondLst>
                                            <p:cond delay="0"/>
                                          </p:stCondLst>
                                        </p:cTn>
                                        <p:tgtEl>
                                          <p:spTgt spid="60"/>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0" nodeType="clickEffect">
                                  <p:stCondLst>
                                    <p:cond delay="0"/>
                                  </p:stCondLst>
                                  <p:childTnLst>
                                    <p:set>
                                      <p:cBhvr>
                                        <p:cTn id="178" dur="1" fill="hold">
                                          <p:stCondLst>
                                            <p:cond delay="0"/>
                                          </p:stCondLst>
                                        </p:cTn>
                                        <p:tgtEl>
                                          <p:spTgt spid="61"/>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0" nodeType="clickEffect">
                                  <p:stCondLst>
                                    <p:cond delay="0"/>
                                  </p:stCondLst>
                                  <p:childTnLst>
                                    <p:set>
                                      <p:cBhvr>
                                        <p:cTn id="182" dur="1" fill="hold">
                                          <p:stCondLst>
                                            <p:cond delay="0"/>
                                          </p:stCondLst>
                                        </p:cTn>
                                        <p:tgtEl>
                                          <p:spTgt spid="62"/>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63"/>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64"/>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0" nodeType="clickEffect">
                                  <p:stCondLst>
                                    <p:cond delay="0"/>
                                  </p:stCondLst>
                                  <p:childTnLst>
                                    <p:set>
                                      <p:cBhvr>
                                        <p:cTn id="194" dur="1" fill="hold">
                                          <p:stCondLst>
                                            <p:cond delay="0"/>
                                          </p:stCondLst>
                                        </p:cTn>
                                        <p:tgtEl>
                                          <p:spTgt spid="65"/>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0" nodeType="clickEffect">
                                  <p:stCondLst>
                                    <p:cond delay="0"/>
                                  </p:stCondLst>
                                  <p:childTnLst>
                                    <p:set>
                                      <p:cBhvr>
                                        <p:cTn id="198" dur="1" fill="hold">
                                          <p:stCondLst>
                                            <p:cond delay="0"/>
                                          </p:stCondLst>
                                        </p:cTn>
                                        <p:tgtEl>
                                          <p:spTgt spid="66"/>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xit" presetSubtype="0" fill="hold" grpId="0" nodeType="clickEffect">
                                  <p:stCondLst>
                                    <p:cond delay="0"/>
                                  </p:stCondLst>
                                  <p:childTnLst>
                                    <p:set>
                                      <p:cBhvr>
                                        <p:cTn id="202" dur="1" fill="hold">
                                          <p:stCondLst>
                                            <p:cond delay="0"/>
                                          </p:stCondLst>
                                        </p:cTn>
                                        <p:tgtEl>
                                          <p:spTgt spid="67"/>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 presetClass="exit" presetSubtype="0" fill="hold" grpId="0" nodeType="clickEffect">
                                  <p:stCondLst>
                                    <p:cond delay="0"/>
                                  </p:stCondLst>
                                  <p:childTnLst>
                                    <p:set>
                                      <p:cBhvr>
                                        <p:cTn id="206" dur="1" fill="hold">
                                          <p:stCondLst>
                                            <p:cond delay="0"/>
                                          </p:stCondLst>
                                        </p:cTn>
                                        <p:tgtEl>
                                          <p:spTgt spid="68"/>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 presetClass="exit" presetSubtype="0" fill="hold" grpId="0" nodeType="clickEffect">
                                  <p:stCondLst>
                                    <p:cond delay="0"/>
                                  </p:stCondLst>
                                  <p:childTnLst>
                                    <p:set>
                                      <p:cBhvr>
                                        <p:cTn id="210" dur="1" fill="hold">
                                          <p:stCondLst>
                                            <p:cond delay="0"/>
                                          </p:stCondLst>
                                        </p:cTn>
                                        <p:tgtEl>
                                          <p:spTgt spid="69"/>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1" presetClass="exit" presetSubtype="0" fill="hold" grpId="0" nodeType="clickEffect">
                                  <p:stCondLst>
                                    <p:cond delay="0"/>
                                  </p:stCondLst>
                                  <p:childTnLst>
                                    <p:set>
                                      <p:cBhvr>
                                        <p:cTn id="214" dur="1" fill="hold">
                                          <p:stCondLst>
                                            <p:cond delay="0"/>
                                          </p:stCondLst>
                                        </p:cTn>
                                        <p:tgtEl>
                                          <p:spTgt spid="70"/>
                                        </p:tgtEl>
                                        <p:attrNameLst>
                                          <p:attrName>style.visibility</p:attrName>
                                        </p:attrNameLst>
                                      </p:cBhvr>
                                      <p:to>
                                        <p:strVal val="hidden"/>
                                      </p:to>
                                    </p:set>
                                  </p:childTnLst>
                                </p:cTn>
                              </p:par>
                            </p:childTnLst>
                          </p:cTn>
                        </p:par>
                      </p:childTnLst>
                    </p:cTn>
                  </p:par>
                  <p:par>
                    <p:cTn id="215" fill="hold">
                      <p:stCondLst>
                        <p:cond delay="indefinite"/>
                      </p:stCondLst>
                      <p:childTnLst>
                        <p:par>
                          <p:cTn id="216" fill="hold">
                            <p:stCondLst>
                              <p:cond delay="0"/>
                            </p:stCondLst>
                            <p:childTnLst>
                              <p:par>
                                <p:cTn id="217" presetID="1" presetClass="exit" presetSubtype="0" fill="hold" grpId="0" nodeType="clickEffect">
                                  <p:stCondLst>
                                    <p:cond delay="0"/>
                                  </p:stCondLst>
                                  <p:childTnLst>
                                    <p:set>
                                      <p:cBhvr>
                                        <p:cTn id="218" dur="1" fill="hold">
                                          <p:stCondLst>
                                            <p:cond delay="0"/>
                                          </p:stCondLst>
                                        </p:cTn>
                                        <p:tgtEl>
                                          <p:spTgt spid="75"/>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 presetClass="exit" presetSubtype="0" fill="hold" grpId="0" nodeType="clickEffect">
                                  <p:stCondLst>
                                    <p:cond delay="0"/>
                                  </p:stCondLst>
                                  <p:childTnLst>
                                    <p:set>
                                      <p:cBhvr>
                                        <p:cTn id="222" dur="1" fill="hold">
                                          <p:stCondLst>
                                            <p:cond delay="0"/>
                                          </p:stCondLst>
                                        </p:cTn>
                                        <p:tgtEl>
                                          <p:spTgt spid="72"/>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0" nodeType="clickEffect">
                                  <p:stCondLst>
                                    <p:cond delay="0"/>
                                  </p:stCondLst>
                                  <p:childTnLst>
                                    <p:set>
                                      <p:cBhvr>
                                        <p:cTn id="226" dur="1" fill="hold">
                                          <p:stCondLst>
                                            <p:cond delay="0"/>
                                          </p:stCondLst>
                                        </p:cTn>
                                        <p:tgtEl>
                                          <p:spTgt spid="73"/>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1" presetClass="exit" presetSubtype="0" fill="hold" grpId="0" nodeType="clickEffect">
                                  <p:stCondLst>
                                    <p:cond delay="0"/>
                                  </p:stCondLst>
                                  <p:childTnLst>
                                    <p:set>
                                      <p:cBhvr>
                                        <p:cTn id="230" dur="1" fill="hold">
                                          <p:stCondLst>
                                            <p:cond delay="0"/>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5" grpId="0" animBg="1"/>
      <p:bldP spid="46" grpId="0" animBg="1"/>
      <p:bldP spid="47"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2" grpId="0" animBg="1"/>
      <p:bldP spid="73" grpId="0" animBg="1"/>
      <p:bldP spid="74" grpId="0" animBg="1"/>
      <p:bldP spid="75" grpId="0" animBg="1"/>
      <p:bldP spid="7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 white&#10;&#10;Description automatically generated">
            <a:extLst>
              <a:ext uri="{FF2B5EF4-FFF2-40B4-BE49-F238E27FC236}">
                <a16:creationId xmlns:a16="http://schemas.microsoft.com/office/drawing/2014/main" id="{A8E9CCC3-04D2-4F5D-AF03-F7C7BFAD0B3F}"/>
              </a:ext>
            </a:extLst>
          </p:cNvPr>
          <p:cNvPicPr>
            <a:picLocks noChangeAspect="1"/>
          </p:cNvPicPr>
          <p:nvPr/>
        </p:nvPicPr>
        <p:blipFill rotWithShape="1">
          <a:blip r:embed="rId3">
            <a:extLst>
              <a:ext uri="{28A0092B-C50C-407E-A947-70E740481C1C}">
                <a14:useLocalDpi xmlns:a14="http://schemas.microsoft.com/office/drawing/2010/main" val="0"/>
              </a:ext>
            </a:extLst>
          </a:blip>
          <a:srcRect t="14609" r="34392" b="6384"/>
          <a:stretch/>
        </p:blipFill>
        <p:spPr>
          <a:xfrm>
            <a:off x="3402726" y="949138"/>
            <a:ext cx="5829199" cy="5418299"/>
          </a:xfrm>
          <a:prstGeom prst="rect">
            <a:avLst/>
          </a:prstGeom>
        </p:spPr>
      </p:pic>
      <p:sp>
        <p:nvSpPr>
          <p:cNvPr id="4" name="Title 3"/>
          <p:cNvSpPr>
            <a:spLocks noGrp="1"/>
          </p:cNvSpPr>
          <p:nvPr>
            <p:ph type="title"/>
          </p:nvPr>
        </p:nvSpPr>
        <p:spPr/>
        <p:txBody>
          <a:bodyPr>
            <a:normAutofit/>
          </a:bodyPr>
          <a:lstStyle/>
          <a:p>
            <a:r>
              <a:rPr lang="en-GB" sz="2800" b="1" dirty="0">
                <a:solidFill>
                  <a:schemeClr val="bg1"/>
                </a:solidFill>
              </a:rPr>
              <a:t>Was </a:t>
            </a:r>
            <a:r>
              <a:rPr lang="en-GB" sz="2800" b="1" dirty="0" err="1">
                <a:solidFill>
                  <a:schemeClr val="bg1"/>
                </a:solidFill>
              </a:rPr>
              <a:t>ist</a:t>
            </a:r>
            <a:r>
              <a:rPr lang="en-GB" sz="2800" b="1" dirty="0">
                <a:solidFill>
                  <a:schemeClr val="bg1"/>
                </a:solidFill>
              </a:rPr>
              <a:t> das? </a:t>
            </a:r>
            <a:r>
              <a:rPr lang="en-GB" sz="2800" dirty="0">
                <a:solidFill>
                  <a:schemeClr val="bg1"/>
                </a:solidFill>
              </a:rPr>
              <a:t>[3/6]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132720"/>
            <a:ext cx="950400"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4308231" y="152771"/>
            <a:ext cx="81942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Onkel</a:t>
            </a:r>
            <a:r>
              <a:rPr kumimoji="0" lang="en-US" sz="2400" b="0" i="0" u="none" strike="noStrike" kern="1200" cap="none" spc="0" normalizeH="0" baseline="0" noProof="0" dirty="0">
                <a:ln>
                  <a:noFill/>
                </a:ln>
                <a:effectLst/>
                <a:uLnTx/>
                <a:uFillTx/>
                <a:latin typeface="Century Gothic" panose="020F0302020204030204"/>
                <a:ea typeface="+mn-ea"/>
                <a:cs typeface="+mn-cs"/>
              </a:rPr>
              <a:t> Heinrich </a:t>
            </a:r>
            <a:r>
              <a:rPr kumimoji="0" lang="en-US" sz="2400" b="0" i="0" u="none" strike="noStrike" kern="1200" cap="none" spc="0" normalizeH="0" baseline="0" noProof="0" dirty="0" err="1">
                <a:ln>
                  <a:noFill/>
                </a:ln>
                <a:effectLst/>
                <a:uLnTx/>
                <a:uFillTx/>
                <a:latin typeface="Century Gothic" panose="020F0302020204030204"/>
                <a:ea typeface="+mn-ea"/>
                <a:cs typeface="+mn-cs"/>
              </a:rPr>
              <a:t>ist</a:t>
            </a:r>
            <a:r>
              <a:rPr kumimoji="0" lang="en-US" sz="2400" b="0" i="0" u="none" strike="noStrike" kern="1200" cap="none" spc="0" normalizeH="0" baseline="0" noProof="0" dirty="0">
                <a:ln>
                  <a:noFill/>
                </a:ln>
                <a:effectLst/>
                <a:uLnTx/>
                <a:uFillTx/>
                <a:latin typeface="Century Gothic" panose="020F0302020204030204"/>
                <a:ea typeface="+mn-ea"/>
                <a:cs typeface="+mn-cs"/>
              </a:rPr>
              <a:t> in der Galerie… </a:t>
            </a:r>
            <a:br>
              <a:rPr kumimoji="0" lang="en-US" sz="2400" b="0" i="0" u="none" strike="noStrike" kern="1200" cap="none" spc="0" normalizeH="0" baseline="0" noProof="0" dirty="0">
                <a:ln>
                  <a:noFill/>
                </a:ln>
                <a:effectLst/>
                <a:uLnTx/>
                <a:uFillTx/>
                <a:latin typeface="Century Gothic" panose="020F0302020204030204"/>
                <a:ea typeface="+mn-ea"/>
                <a:cs typeface="+mn-cs"/>
              </a:rPr>
            </a:br>
            <a:r>
              <a:rPr kumimoji="0" lang="en-US" sz="2400" b="0" i="0" u="none" strike="noStrike" kern="1200" cap="none" spc="0" normalizeH="0" baseline="0" noProof="0" dirty="0">
                <a:ln>
                  <a:noFill/>
                </a:ln>
                <a:effectLst/>
                <a:uLnTx/>
                <a:uFillTx/>
                <a:latin typeface="Century Gothic" panose="020F0302020204030204"/>
                <a:ea typeface="+mn-ea"/>
                <a:cs typeface="+mn-cs"/>
              </a:rPr>
              <a:t>Welches Bild </a:t>
            </a:r>
            <a:r>
              <a:rPr kumimoji="0" lang="en-US" sz="2400" b="0" i="0" u="none" strike="noStrike" kern="1200" cap="none" spc="0" normalizeH="0" baseline="0" noProof="0" dirty="0" err="1">
                <a:ln>
                  <a:noFill/>
                </a:ln>
                <a:effectLst/>
                <a:uLnTx/>
                <a:uFillTx/>
                <a:latin typeface="Century Gothic" panose="020F0302020204030204"/>
                <a:ea typeface="+mn-ea"/>
                <a:cs typeface="+mn-cs"/>
              </a:rPr>
              <a:t>beschreibt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a:ln>
                  <a:noFill/>
                </a:ln>
                <a:effectLst/>
                <a:uLnTx/>
                <a:uFillTx/>
                <a:latin typeface="Century Gothic" panose="020F0302020204030204"/>
                <a:ea typeface="+mn-ea"/>
                <a:cs typeface="+mn-cs"/>
              </a:rPr>
              <a:t>A</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oder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a:ln>
                  <a:noFill/>
                </a:ln>
                <a:effectLst/>
                <a:uLnTx/>
                <a:uFillTx/>
                <a:latin typeface="Century Gothic" panose="020F0302020204030204"/>
                <a:ea typeface="+mn-ea"/>
                <a:cs typeface="+mn-cs"/>
              </a:rPr>
              <a:t>B</a:t>
            </a:r>
            <a:r>
              <a:rPr kumimoji="0" lang="en-US" sz="2400" b="0" i="0" u="none" strike="noStrike" kern="1200" cap="none" spc="0" normalizeH="0" baseline="0" noProof="0" dirty="0">
                <a:ln>
                  <a:noFill/>
                </a:ln>
                <a:effectLst/>
                <a:uLnTx/>
                <a:uFillTx/>
                <a:latin typeface="Century Gothic" panose="020F0302020204030204"/>
                <a:ea typeface="+mn-ea"/>
                <a:cs typeface="+mn-cs"/>
              </a:rPr>
              <a:t>? Was </a:t>
            </a:r>
            <a:r>
              <a:rPr kumimoji="0" lang="en-US" sz="2400" b="0" i="0" u="none" strike="noStrike" kern="1200" cap="none" spc="0" normalizeH="0" baseline="0" noProof="0" dirty="0" err="1">
                <a:ln>
                  <a:noFill/>
                </a:ln>
                <a:effectLst/>
                <a:uLnTx/>
                <a:uFillTx/>
                <a:latin typeface="Century Gothic" panose="020F0302020204030204"/>
                <a:ea typeface="+mn-ea"/>
                <a:cs typeface="+mn-cs"/>
              </a:rPr>
              <a:t>sagt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er</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10" name="Speech Bubble: Rectangle with Corners Rounded 9">
            <a:extLst>
              <a:ext uri="{FF2B5EF4-FFF2-40B4-BE49-F238E27FC236}">
                <a16:creationId xmlns:a16="http://schemas.microsoft.com/office/drawing/2014/main" id="{25BB4F0A-DE7F-4028-9E1B-9059C6035267}"/>
              </a:ext>
            </a:extLst>
          </p:cNvPr>
          <p:cNvSpPr/>
          <p:nvPr/>
        </p:nvSpPr>
        <p:spPr>
          <a:xfrm>
            <a:off x="580760" y="1502630"/>
            <a:ext cx="2583568" cy="1645016"/>
          </a:xfrm>
          <a:prstGeom prst="wedgeRoundRectCallout">
            <a:avLst>
              <a:gd name="adj1" fmla="val -27250"/>
              <a:gd name="adj2" fmla="val 116075"/>
              <a:gd name="adj3" fmla="val 16667"/>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Das </a:t>
            </a:r>
            <a:r>
              <a:rPr lang="en-GB" sz="2800" dirty="0" err="1"/>
              <a:t>ist</a:t>
            </a:r>
            <a:r>
              <a:rPr lang="en-GB" sz="2800" dirty="0"/>
              <a:t> </a:t>
            </a:r>
            <a:r>
              <a:rPr lang="en-GB" sz="2800" dirty="0" err="1"/>
              <a:t>ein</a:t>
            </a:r>
            <a:r>
              <a:rPr lang="en-GB" sz="2800" dirty="0"/>
              <a:t> Bild </a:t>
            </a:r>
            <a:r>
              <a:rPr lang="en-GB" sz="2800" dirty="0" err="1"/>
              <a:t>mit</a:t>
            </a:r>
            <a:r>
              <a:rPr lang="en-GB" sz="2800" dirty="0"/>
              <a:t> </a:t>
            </a:r>
            <a:r>
              <a:rPr lang="en-GB" sz="2800" dirty="0" err="1"/>
              <a:t>einem</a:t>
            </a:r>
            <a:r>
              <a:rPr lang="en-GB" sz="2800" dirty="0"/>
              <a:t> </a:t>
            </a:r>
            <a:r>
              <a:rPr lang="en-GB" sz="2800" b="1" dirty="0"/>
              <a:t>Baby</a:t>
            </a:r>
          </a:p>
        </p:txBody>
      </p:sp>
      <p:sp>
        <p:nvSpPr>
          <p:cNvPr id="11" name="Rectangle: Rounded Corners 10">
            <a:extLst>
              <a:ext uri="{FF2B5EF4-FFF2-40B4-BE49-F238E27FC236}">
                <a16:creationId xmlns:a16="http://schemas.microsoft.com/office/drawing/2014/main" id="{F4D5B48D-9051-4CF3-85B0-6F981F730EA6}"/>
              </a:ext>
            </a:extLst>
          </p:cNvPr>
          <p:cNvSpPr/>
          <p:nvPr/>
        </p:nvSpPr>
        <p:spPr>
          <a:xfrm>
            <a:off x="1970599" y="2552700"/>
            <a:ext cx="1030898" cy="409858"/>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_____</a:t>
            </a:r>
          </a:p>
        </p:txBody>
      </p:sp>
      <p:sp>
        <p:nvSpPr>
          <p:cNvPr id="15" name="Speech Bubble: Rectangle with Corners Rounded 14">
            <a:extLst>
              <a:ext uri="{FF2B5EF4-FFF2-40B4-BE49-F238E27FC236}">
                <a16:creationId xmlns:a16="http://schemas.microsoft.com/office/drawing/2014/main" id="{E0EECD31-0F8B-4FEA-A07A-F44822F9703B}"/>
              </a:ext>
            </a:extLst>
          </p:cNvPr>
          <p:cNvSpPr/>
          <p:nvPr/>
        </p:nvSpPr>
        <p:spPr>
          <a:xfrm>
            <a:off x="9664700" y="5297490"/>
            <a:ext cx="2294500" cy="989111"/>
          </a:xfrm>
          <a:prstGeom prst="wedgeRoundRectCallout">
            <a:avLst>
              <a:gd name="adj1" fmla="val -11841"/>
              <a:gd name="adj2" fmla="val 49204"/>
              <a:gd name="adj3" fmla="val 16667"/>
            </a:avLst>
          </a:prstGeom>
          <a:solidFill>
            <a:schemeClr val="accent4">
              <a:lumMod val="75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das Baby</a:t>
            </a:r>
            <a:br>
              <a:rPr lang="en-GB" sz="2800" dirty="0"/>
            </a:br>
            <a:r>
              <a:rPr lang="en-GB" sz="2800" dirty="0"/>
              <a:t>die Frau</a:t>
            </a:r>
            <a:endParaRPr lang="en-GB" sz="2800" b="1" dirty="0"/>
          </a:p>
        </p:txBody>
      </p:sp>
      <p:sp>
        <p:nvSpPr>
          <p:cNvPr id="16" name="TextBox 15">
            <a:extLst>
              <a:ext uri="{FF2B5EF4-FFF2-40B4-BE49-F238E27FC236}">
                <a16:creationId xmlns:a16="http://schemas.microsoft.com/office/drawing/2014/main" id="{CBB777F7-EA31-4A0F-B769-AE2F2D72329C}"/>
              </a:ext>
            </a:extLst>
          </p:cNvPr>
          <p:cNvSpPr txBox="1"/>
          <p:nvPr/>
        </p:nvSpPr>
        <p:spPr>
          <a:xfrm>
            <a:off x="4308231" y="949138"/>
            <a:ext cx="1125415" cy="1015663"/>
          </a:xfrm>
          <a:prstGeom prst="rect">
            <a:avLst/>
          </a:prstGeom>
          <a:noFill/>
        </p:spPr>
        <p:txBody>
          <a:bodyPr wrap="square" rtlCol="0">
            <a:spAutoFit/>
          </a:bodyPr>
          <a:lstStyle/>
          <a:p>
            <a:pPr algn="ctr"/>
            <a:r>
              <a:rPr lang="en-GB" sz="6000" b="1" dirty="0"/>
              <a:t>A</a:t>
            </a:r>
          </a:p>
        </p:txBody>
      </p:sp>
      <p:sp>
        <p:nvSpPr>
          <p:cNvPr id="17" name="TextBox 16">
            <a:extLst>
              <a:ext uri="{FF2B5EF4-FFF2-40B4-BE49-F238E27FC236}">
                <a16:creationId xmlns:a16="http://schemas.microsoft.com/office/drawing/2014/main" id="{824AB683-7FDA-45CE-9890-C4713F764A34}"/>
              </a:ext>
            </a:extLst>
          </p:cNvPr>
          <p:cNvSpPr txBox="1"/>
          <p:nvPr/>
        </p:nvSpPr>
        <p:spPr>
          <a:xfrm>
            <a:off x="7331483" y="923466"/>
            <a:ext cx="1125415" cy="1015663"/>
          </a:xfrm>
          <a:prstGeom prst="rect">
            <a:avLst/>
          </a:prstGeom>
          <a:noFill/>
        </p:spPr>
        <p:txBody>
          <a:bodyPr wrap="square" rtlCol="0">
            <a:spAutoFit/>
          </a:bodyPr>
          <a:lstStyle/>
          <a:p>
            <a:pPr algn="ctr"/>
            <a:r>
              <a:rPr lang="en-GB" sz="6000" b="1" dirty="0"/>
              <a:t>B</a:t>
            </a:r>
          </a:p>
        </p:txBody>
      </p:sp>
      <p:pic>
        <p:nvPicPr>
          <p:cNvPr id="20" name="Picture 19" descr="Logo&#10;&#10;Description automatically generated">
            <a:extLst>
              <a:ext uri="{FF2B5EF4-FFF2-40B4-BE49-F238E27FC236}">
                <a16:creationId xmlns:a16="http://schemas.microsoft.com/office/drawing/2014/main" id="{C8436E79-830F-4ECA-8B5D-BDFDAD359A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1220"/>
          <a:stretch/>
        </p:blipFill>
        <p:spPr>
          <a:xfrm>
            <a:off x="27806" y="4227544"/>
            <a:ext cx="1615137" cy="2139893"/>
          </a:xfrm>
          <a:prstGeom prst="rect">
            <a:avLst/>
          </a:prstGeom>
        </p:spPr>
      </p:pic>
      <p:pic>
        <p:nvPicPr>
          <p:cNvPr id="8" name="Picture 7" descr="A picture containing person, night, crowd&#10;&#10;Description automatically generated">
            <a:extLst>
              <a:ext uri="{FF2B5EF4-FFF2-40B4-BE49-F238E27FC236}">
                <a16:creationId xmlns:a16="http://schemas.microsoft.com/office/drawing/2014/main" id="{4A7D8F0E-7B41-40E1-BBC2-EDE1200665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730"/>
          <a:stretch/>
        </p:blipFill>
        <p:spPr>
          <a:xfrm>
            <a:off x="6650132" y="1937830"/>
            <a:ext cx="2420250" cy="2404270"/>
          </a:xfrm>
          <a:prstGeom prst="rect">
            <a:avLst/>
          </a:prstGeom>
        </p:spPr>
      </p:pic>
      <p:pic>
        <p:nvPicPr>
          <p:cNvPr id="14" name="Picture 13" descr="A picture containing text, drawing, colorful, fabric&#10;&#10;Description automatically generated">
            <a:extLst>
              <a:ext uri="{FF2B5EF4-FFF2-40B4-BE49-F238E27FC236}">
                <a16:creationId xmlns:a16="http://schemas.microsoft.com/office/drawing/2014/main" id="{14DFFE4B-E72C-406C-ABAF-A246E49E35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0462"/>
          <a:stretch/>
        </p:blipFill>
        <p:spPr>
          <a:xfrm>
            <a:off x="3631165" y="1939129"/>
            <a:ext cx="2420250" cy="2404271"/>
          </a:xfrm>
          <a:prstGeom prst="rect">
            <a:avLst/>
          </a:prstGeom>
        </p:spPr>
      </p:pic>
      <p:pic>
        <p:nvPicPr>
          <p:cNvPr id="12" name="Picture 11" descr="A picture containing picture frame, decorated&#10;&#10;Description automatically generated">
            <a:extLst>
              <a:ext uri="{FF2B5EF4-FFF2-40B4-BE49-F238E27FC236}">
                <a16:creationId xmlns:a16="http://schemas.microsoft.com/office/drawing/2014/main" id="{4FFAA940-E06B-4A00-A662-12DF3CCE4C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0733" y="1550258"/>
            <a:ext cx="3279047" cy="3198944"/>
          </a:xfrm>
          <a:prstGeom prst="rect">
            <a:avLst/>
          </a:prstGeom>
        </p:spPr>
      </p:pic>
      <p:pic>
        <p:nvPicPr>
          <p:cNvPr id="7" name="Picture 6" descr="A picture containing picture frame, decorated&#10;&#10;Description automatically generated">
            <a:extLst>
              <a:ext uri="{FF2B5EF4-FFF2-40B4-BE49-F238E27FC236}">
                <a16:creationId xmlns:a16="http://schemas.microsoft.com/office/drawing/2014/main" id="{133A3261-FE30-46BF-A9AF-E1D83977AE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9542" y="1575930"/>
            <a:ext cx="3279047" cy="3198944"/>
          </a:xfrm>
          <a:prstGeom prst="rect">
            <a:avLst/>
          </a:prstGeom>
        </p:spPr>
      </p:pic>
      <p:sp>
        <p:nvSpPr>
          <p:cNvPr id="19" name="Rectangle: Rounded Corners 18">
            <a:extLst>
              <a:ext uri="{FF2B5EF4-FFF2-40B4-BE49-F238E27FC236}">
                <a16:creationId xmlns:a16="http://schemas.microsoft.com/office/drawing/2014/main" id="{CE90BBD4-19C8-4CC4-B6D3-517F027C9B4D}"/>
              </a:ext>
            </a:extLst>
          </p:cNvPr>
          <p:cNvSpPr/>
          <p:nvPr/>
        </p:nvSpPr>
        <p:spPr>
          <a:xfrm>
            <a:off x="6488589" y="1114003"/>
            <a:ext cx="2743336" cy="3478779"/>
          </a:xfrm>
          <a:prstGeom prst="round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7477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ogs, Head, Race, Pet, Animal, Heads, Portrait">
            <a:extLst>
              <a:ext uri="{FF2B5EF4-FFF2-40B4-BE49-F238E27FC236}">
                <a16:creationId xmlns:a16="http://schemas.microsoft.com/office/drawing/2014/main" id="{64403B65-5F98-4221-9E8E-F106414980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0042" y="2133600"/>
            <a:ext cx="2731884" cy="22206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indoor, white&#10;&#10;Description automatically generated">
            <a:extLst>
              <a:ext uri="{FF2B5EF4-FFF2-40B4-BE49-F238E27FC236}">
                <a16:creationId xmlns:a16="http://schemas.microsoft.com/office/drawing/2014/main" id="{A8E9CCC3-04D2-4F5D-AF03-F7C7BFAD0B3F}"/>
              </a:ext>
            </a:extLst>
          </p:cNvPr>
          <p:cNvPicPr>
            <a:picLocks noChangeAspect="1"/>
          </p:cNvPicPr>
          <p:nvPr/>
        </p:nvPicPr>
        <p:blipFill rotWithShape="1">
          <a:blip r:embed="rId4">
            <a:extLst>
              <a:ext uri="{28A0092B-C50C-407E-A947-70E740481C1C}">
                <a14:useLocalDpi xmlns:a14="http://schemas.microsoft.com/office/drawing/2010/main" val="0"/>
              </a:ext>
            </a:extLst>
          </a:blip>
          <a:srcRect t="14609" r="34392" b="6384"/>
          <a:stretch/>
        </p:blipFill>
        <p:spPr>
          <a:xfrm>
            <a:off x="3344064" y="983768"/>
            <a:ext cx="6054891" cy="5383669"/>
          </a:xfrm>
          <a:prstGeom prst="rect">
            <a:avLst/>
          </a:prstGeom>
        </p:spPr>
      </p:pic>
      <p:sp>
        <p:nvSpPr>
          <p:cNvPr id="4" name="Title 3"/>
          <p:cNvSpPr>
            <a:spLocks noGrp="1"/>
          </p:cNvSpPr>
          <p:nvPr>
            <p:ph type="title"/>
          </p:nvPr>
        </p:nvSpPr>
        <p:spPr>
          <a:xfrm>
            <a:off x="0" y="213557"/>
            <a:ext cx="3540780" cy="647577"/>
          </a:xfrm>
        </p:spPr>
        <p:txBody>
          <a:bodyPr>
            <a:normAutofit/>
          </a:bodyPr>
          <a:lstStyle/>
          <a:p>
            <a:r>
              <a:rPr lang="en-GB" sz="2800" b="1" dirty="0">
                <a:solidFill>
                  <a:schemeClr val="bg1"/>
                </a:solidFill>
              </a:rPr>
              <a:t>Was </a:t>
            </a:r>
            <a:r>
              <a:rPr lang="en-GB" sz="2800" b="1" dirty="0" err="1">
                <a:solidFill>
                  <a:schemeClr val="bg1"/>
                </a:solidFill>
              </a:rPr>
              <a:t>ist</a:t>
            </a:r>
            <a:r>
              <a:rPr lang="en-GB" sz="2800" b="1" dirty="0">
                <a:solidFill>
                  <a:schemeClr val="bg1"/>
                </a:solidFill>
              </a:rPr>
              <a:t> das? </a:t>
            </a:r>
            <a:r>
              <a:rPr lang="en-GB" sz="2800" dirty="0">
                <a:solidFill>
                  <a:schemeClr val="bg1"/>
                </a:solidFill>
              </a:rPr>
              <a:t>[4/6]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132720"/>
            <a:ext cx="950400"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3468688" y="112048"/>
            <a:ext cx="81942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Onkel</a:t>
            </a:r>
            <a:r>
              <a:rPr kumimoji="0" lang="en-US" sz="2400" b="0" i="0" u="none" strike="noStrike" kern="1200" cap="none" spc="0" normalizeH="0" baseline="0" noProof="0" dirty="0">
                <a:ln>
                  <a:noFill/>
                </a:ln>
                <a:effectLst/>
                <a:uLnTx/>
                <a:uFillTx/>
                <a:latin typeface="Century Gothic" panose="020F0302020204030204"/>
                <a:ea typeface="+mn-ea"/>
                <a:cs typeface="+mn-cs"/>
              </a:rPr>
              <a:t> Heinrich </a:t>
            </a:r>
            <a:r>
              <a:rPr kumimoji="0" lang="en-US" sz="2400" b="0" i="0" u="none" strike="noStrike" kern="1200" cap="none" spc="0" normalizeH="0" baseline="0" noProof="0" dirty="0" err="1">
                <a:ln>
                  <a:noFill/>
                </a:ln>
                <a:effectLst/>
                <a:uLnTx/>
                <a:uFillTx/>
                <a:latin typeface="Century Gothic" panose="020F0302020204030204"/>
                <a:ea typeface="+mn-ea"/>
                <a:cs typeface="+mn-cs"/>
              </a:rPr>
              <a:t>ist</a:t>
            </a:r>
            <a:r>
              <a:rPr kumimoji="0" lang="en-US" sz="2400" b="0" i="0" u="none" strike="noStrike" kern="1200" cap="none" spc="0" normalizeH="0" baseline="0" noProof="0" dirty="0">
                <a:ln>
                  <a:noFill/>
                </a:ln>
                <a:effectLst/>
                <a:uLnTx/>
                <a:uFillTx/>
                <a:latin typeface="Century Gothic" panose="020F0302020204030204"/>
                <a:ea typeface="+mn-ea"/>
                <a:cs typeface="+mn-cs"/>
              </a:rPr>
              <a:t> in der Galerie… </a:t>
            </a:r>
            <a:br>
              <a:rPr kumimoji="0" lang="en-US" sz="2400" b="0" i="0" u="none" strike="noStrike" kern="1200" cap="none" spc="0" normalizeH="0" baseline="0" noProof="0" dirty="0">
                <a:ln>
                  <a:noFill/>
                </a:ln>
                <a:effectLst/>
                <a:uLnTx/>
                <a:uFillTx/>
                <a:latin typeface="Century Gothic" panose="020F0302020204030204"/>
                <a:ea typeface="+mn-ea"/>
                <a:cs typeface="+mn-cs"/>
              </a:rPr>
            </a:br>
            <a:r>
              <a:rPr kumimoji="0" lang="en-US" sz="2400" b="0" i="0" u="none" strike="noStrike" kern="1200" cap="none" spc="0" normalizeH="0" baseline="0" noProof="0" dirty="0">
                <a:ln>
                  <a:noFill/>
                </a:ln>
                <a:effectLst/>
                <a:uLnTx/>
                <a:uFillTx/>
                <a:latin typeface="Century Gothic" panose="020F0302020204030204"/>
                <a:ea typeface="+mn-ea"/>
                <a:cs typeface="+mn-cs"/>
              </a:rPr>
              <a:t>Welches Bild </a:t>
            </a:r>
            <a:r>
              <a:rPr kumimoji="0" lang="en-US" sz="2400" b="0" i="0" u="none" strike="noStrike" kern="1200" cap="none" spc="0" normalizeH="0" baseline="0" noProof="0" dirty="0" err="1">
                <a:ln>
                  <a:noFill/>
                </a:ln>
                <a:effectLst/>
                <a:uLnTx/>
                <a:uFillTx/>
                <a:latin typeface="Century Gothic" panose="020F0302020204030204"/>
                <a:ea typeface="+mn-ea"/>
                <a:cs typeface="+mn-cs"/>
              </a:rPr>
              <a:t>beschreibt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a:ln>
                  <a:noFill/>
                </a:ln>
                <a:effectLst/>
                <a:uLnTx/>
                <a:uFillTx/>
                <a:latin typeface="Century Gothic" panose="020F0302020204030204"/>
                <a:ea typeface="+mn-ea"/>
                <a:cs typeface="+mn-cs"/>
              </a:rPr>
              <a:t>A</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oder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a:ln>
                  <a:noFill/>
                </a:ln>
                <a:effectLst/>
                <a:uLnTx/>
                <a:uFillTx/>
                <a:latin typeface="Century Gothic" panose="020F0302020204030204"/>
                <a:ea typeface="+mn-ea"/>
                <a:cs typeface="+mn-cs"/>
              </a:rPr>
              <a:t>B</a:t>
            </a:r>
            <a:r>
              <a:rPr kumimoji="0" lang="en-US" sz="2400" b="0" i="0" u="none" strike="noStrike" kern="1200" cap="none" spc="0" normalizeH="0" baseline="0" noProof="0" dirty="0">
                <a:ln>
                  <a:noFill/>
                </a:ln>
                <a:effectLst/>
                <a:uLnTx/>
                <a:uFillTx/>
                <a:latin typeface="Century Gothic" panose="020F0302020204030204"/>
                <a:ea typeface="+mn-ea"/>
                <a:cs typeface="+mn-cs"/>
              </a:rPr>
              <a:t>? Was </a:t>
            </a:r>
            <a:r>
              <a:rPr kumimoji="0" lang="en-US" sz="2400" b="0" i="0" u="none" strike="noStrike" kern="1200" cap="none" spc="0" normalizeH="0" baseline="0" noProof="0" dirty="0" err="1">
                <a:ln>
                  <a:noFill/>
                </a:ln>
                <a:effectLst/>
                <a:uLnTx/>
                <a:uFillTx/>
                <a:latin typeface="Century Gothic" panose="020F0302020204030204"/>
                <a:ea typeface="+mn-ea"/>
                <a:cs typeface="+mn-cs"/>
              </a:rPr>
              <a:t>sagt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er</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10" name="Speech Bubble: Rectangle with Corners Rounded 9">
            <a:extLst>
              <a:ext uri="{FF2B5EF4-FFF2-40B4-BE49-F238E27FC236}">
                <a16:creationId xmlns:a16="http://schemas.microsoft.com/office/drawing/2014/main" id="{25BB4F0A-DE7F-4028-9E1B-9059C6035267}"/>
              </a:ext>
            </a:extLst>
          </p:cNvPr>
          <p:cNvSpPr/>
          <p:nvPr/>
        </p:nvSpPr>
        <p:spPr>
          <a:xfrm>
            <a:off x="580760" y="1502630"/>
            <a:ext cx="2583568" cy="1659670"/>
          </a:xfrm>
          <a:prstGeom prst="wedgeRoundRectCallout">
            <a:avLst>
              <a:gd name="adj1" fmla="val -27250"/>
              <a:gd name="adj2" fmla="val 116075"/>
              <a:gd name="adj3" fmla="val 16667"/>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Das </a:t>
            </a:r>
            <a:r>
              <a:rPr lang="en-GB" sz="2800" dirty="0" err="1"/>
              <a:t>ist</a:t>
            </a:r>
            <a:r>
              <a:rPr lang="en-GB" sz="2800" dirty="0"/>
              <a:t> </a:t>
            </a:r>
            <a:r>
              <a:rPr lang="en-GB" sz="2800" dirty="0" err="1"/>
              <a:t>ein</a:t>
            </a:r>
            <a:r>
              <a:rPr lang="en-GB" sz="2800" dirty="0"/>
              <a:t> Bild </a:t>
            </a:r>
            <a:r>
              <a:rPr lang="en-GB" sz="2800" dirty="0" err="1"/>
              <a:t>mit</a:t>
            </a:r>
            <a:r>
              <a:rPr lang="en-GB" sz="2800" dirty="0"/>
              <a:t> </a:t>
            </a:r>
            <a:r>
              <a:rPr lang="en-GB" sz="2800" dirty="0" err="1"/>
              <a:t>einem</a:t>
            </a:r>
            <a:r>
              <a:rPr lang="en-GB" sz="2800" dirty="0"/>
              <a:t> </a:t>
            </a:r>
            <a:r>
              <a:rPr lang="en-GB" sz="2800" b="1" dirty="0"/>
              <a:t>Essen</a:t>
            </a:r>
          </a:p>
        </p:txBody>
      </p:sp>
      <p:sp>
        <p:nvSpPr>
          <p:cNvPr id="11" name="Rectangle: Rounded Corners 10">
            <a:extLst>
              <a:ext uri="{FF2B5EF4-FFF2-40B4-BE49-F238E27FC236}">
                <a16:creationId xmlns:a16="http://schemas.microsoft.com/office/drawing/2014/main" id="{F4D5B48D-9051-4CF3-85B0-6F981F730EA6}"/>
              </a:ext>
            </a:extLst>
          </p:cNvPr>
          <p:cNvSpPr/>
          <p:nvPr/>
        </p:nvSpPr>
        <p:spPr>
          <a:xfrm>
            <a:off x="1968706" y="2576808"/>
            <a:ext cx="1030898" cy="409858"/>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_____</a:t>
            </a:r>
          </a:p>
        </p:txBody>
      </p:sp>
      <p:sp>
        <p:nvSpPr>
          <p:cNvPr id="15" name="Speech Bubble: Rectangle with Corners Rounded 14">
            <a:extLst>
              <a:ext uri="{FF2B5EF4-FFF2-40B4-BE49-F238E27FC236}">
                <a16:creationId xmlns:a16="http://schemas.microsoft.com/office/drawing/2014/main" id="{E0EECD31-0F8B-4FEA-A07A-F44822F9703B}"/>
              </a:ext>
            </a:extLst>
          </p:cNvPr>
          <p:cNvSpPr/>
          <p:nvPr/>
        </p:nvSpPr>
        <p:spPr>
          <a:xfrm>
            <a:off x="9664700" y="5297490"/>
            <a:ext cx="2294500" cy="989111"/>
          </a:xfrm>
          <a:prstGeom prst="wedgeRoundRectCallout">
            <a:avLst>
              <a:gd name="adj1" fmla="val -11841"/>
              <a:gd name="adj2" fmla="val 49204"/>
              <a:gd name="adj3" fmla="val 16667"/>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das Essen</a:t>
            </a:r>
            <a:br>
              <a:rPr lang="en-GB" sz="2800" dirty="0"/>
            </a:br>
            <a:r>
              <a:rPr lang="en-GB" sz="2800" dirty="0"/>
              <a:t>der Hund</a:t>
            </a:r>
            <a:endParaRPr lang="en-GB" sz="2800" b="1" dirty="0"/>
          </a:p>
        </p:txBody>
      </p:sp>
      <p:sp>
        <p:nvSpPr>
          <p:cNvPr id="16" name="TextBox 15">
            <a:extLst>
              <a:ext uri="{FF2B5EF4-FFF2-40B4-BE49-F238E27FC236}">
                <a16:creationId xmlns:a16="http://schemas.microsoft.com/office/drawing/2014/main" id="{CBB777F7-EA31-4A0F-B769-AE2F2D72329C}"/>
              </a:ext>
            </a:extLst>
          </p:cNvPr>
          <p:cNvSpPr txBox="1"/>
          <p:nvPr/>
        </p:nvSpPr>
        <p:spPr>
          <a:xfrm>
            <a:off x="4308231" y="949138"/>
            <a:ext cx="1125415" cy="1015663"/>
          </a:xfrm>
          <a:prstGeom prst="rect">
            <a:avLst/>
          </a:prstGeom>
          <a:noFill/>
        </p:spPr>
        <p:txBody>
          <a:bodyPr wrap="square" rtlCol="0">
            <a:spAutoFit/>
          </a:bodyPr>
          <a:lstStyle/>
          <a:p>
            <a:pPr algn="ctr"/>
            <a:r>
              <a:rPr lang="en-GB" sz="6000" b="1" dirty="0"/>
              <a:t>A</a:t>
            </a:r>
          </a:p>
        </p:txBody>
      </p:sp>
      <p:sp>
        <p:nvSpPr>
          <p:cNvPr id="17" name="TextBox 16">
            <a:extLst>
              <a:ext uri="{FF2B5EF4-FFF2-40B4-BE49-F238E27FC236}">
                <a16:creationId xmlns:a16="http://schemas.microsoft.com/office/drawing/2014/main" id="{824AB683-7FDA-45CE-9890-C4713F764A34}"/>
              </a:ext>
            </a:extLst>
          </p:cNvPr>
          <p:cNvSpPr txBox="1"/>
          <p:nvPr/>
        </p:nvSpPr>
        <p:spPr>
          <a:xfrm>
            <a:off x="7331483" y="923466"/>
            <a:ext cx="1125415" cy="1015663"/>
          </a:xfrm>
          <a:prstGeom prst="rect">
            <a:avLst/>
          </a:prstGeom>
          <a:noFill/>
        </p:spPr>
        <p:txBody>
          <a:bodyPr wrap="square" rtlCol="0">
            <a:spAutoFit/>
          </a:bodyPr>
          <a:lstStyle/>
          <a:p>
            <a:pPr algn="ctr"/>
            <a:r>
              <a:rPr lang="en-GB" sz="6000" b="1" dirty="0"/>
              <a:t>B</a:t>
            </a:r>
          </a:p>
        </p:txBody>
      </p:sp>
      <p:pic>
        <p:nvPicPr>
          <p:cNvPr id="20" name="Picture 19" descr="Logo&#10;&#10;Description automatically generated">
            <a:extLst>
              <a:ext uri="{FF2B5EF4-FFF2-40B4-BE49-F238E27FC236}">
                <a16:creationId xmlns:a16="http://schemas.microsoft.com/office/drawing/2014/main" id="{C8436E79-830F-4ECA-8B5D-BDFDAD359A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1220"/>
          <a:stretch/>
        </p:blipFill>
        <p:spPr>
          <a:xfrm>
            <a:off x="0" y="4227544"/>
            <a:ext cx="1615137" cy="2139893"/>
          </a:xfrm>
          <a:prstGeom prst="rect">
            <a:avLst/>
          </a:prstGeom>
        </p:spPr>
      </p:pic>
      <p:pic>
        <p:nvPicPr>
          <p:cNvPr id="12" name="Picture 11" descr="A picture containing picture frame, decorated&#10;&#10;Description automatically generated">
            <a:extLst>
              <a:ext uri="{FF2B5EF4-FFF2-40B4-BE49-F238E27FC236}">
                <a16:creationId xmlns:a16="http://schemas.microsoft.com/office/drawing/2014/main" id="{4FFAA940-E06B-4A00-A662-12DF3CCE4C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3311" y="1567448"/>
            <a:ext cx="3463603" cy="3378991"/>
          </a:xfrm>
          <a:prstGeom prst="rect">
            <a:avLst/>
          </a:prstGeom>
        </p:spPr>
      </p:pic>
      <p:sp>
        <p:nvSpPr>
          <p:cNvPr id="19" name="Rectangle: Rounded Corners 18">
            <a:extLst>
              <a:ext uri="{FF2B5EF4-FFF2-40B4-BE49-F238E27FC236}">
                <a16:creationId xmlns:a16="http://schemas.microsoft.com/office/drawing/2014/main" id="{CE90BBD4-19C8-4CC4-B6D3-517F027C9B4D}"/>
              </a:ext>
            </a:extLst>
          </p:cNvPr>
          <p:cNvSpPr/>
          <p:nvPr/>
        </p:nvSpPr>
        <p:spPr>
          <a:xfrm>
            <a:off x="6428085" y="1447139"/>
            <a:ext cx="2954459" cy="3697110"/>
          </a:xfrm>
          <a:prstGeom prst="round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29A3B4B9-0536-450B-B224-5177182CFDB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096" r="13331"/>
          <a:stretch/>
        </p:blipFill>
        <p:spPr>
          <a:xfrm>
            <a:off x="3540780" y="1939130"/>
            <a:ext cx="2551076" cy="2531232"/>
          </a:xfrm>
          <a:prstGeom prst="rect">
            <a:avLst/>
          </a:prstGeom>
        </p:spPr>
      </p:pic>
      <p:pic>
        <p:nvPicPr>
          <p:cNvPr id="7" name="Picture 6" descr="A picture containing picture frame, decorated&#10;&#10;Description automatically generated">
            <a:extLst>
              <a:ext uri="{FF2B5EF4-FFF2-40B4-BE49-F238E27FC236}">
                <a16:creationId xmlns:a16="http://schemas.microsoft.com/office/drawing/2014/main" id="{133A3261-FE30-46BF-A9AF-E1D83977AE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0994" y="1626001"/>
            <a:ext cx="3279047" cy="3198944"/>
          </a:xfrm>
          <a:prstGeom prst="rect">
            <a:avLst/>
          </a:prstGeom>
        </p:spPr>
      </p:pic>
      <p:sp>
        <p:nvSpPr>
          <p:cNvPr id="24" name="Rectangle: Rounded Corners 23">
            <a:extLst>
              <a:ext uri="{FF2B5EF4-FFF2-40B4-BE49-F238E27FC236}">
                <a16:creationId xmlns:a16="http://schemas.microsoft.com/office/drawing/2014/main" id="{88E860AD-B582-4F3C-8C1A-DBD2F596C990}"/>
              </a:ext>
            </a:extLst>
          </p:cNvPr>
          <p:cNvSpPr/>
          <p:nvPr/>
        </p:nvSpPr>
        <p:spPr>
          <a:xfrm>
            <a:off x="3503180" y="1504622"/>
            <a:ext cx="2954459" cy="3697110"/>
          </a:xfrm>
          <a:prstGeom prst="round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peech Bubble: Rectangle with Corners Rounded 20">
            <a:extLst>
              <a:ext uri="{FF2B5EF4-FFF2-40B4-BE49-F238E27FC236}">
                <a16:creationId xmlns:a16="http://schemas.microsoft.com/office/drawing/2014/main" id="{A6AB81A1-D298-403A-97D2-C8237C57452B}"/>
              </a:ext>
            </a:extLst>
          </p:cNvPr>
          <p:cNvSpPr/>
          <p:nvPr/>
        </p:nvSpPr>
        <p:spPr>
          <a:xfrm>
            <a:off x="1615137" y="4649178"/>
            <a:ext cx="2583568" cy="1659670"/>
          </a:xfrm>
          <a:prstGeom prst="wedgeRoundRectCallout">
            <a:avLst>
              <a:gd name="adj1" fmla="val -63766"/>
              <a:gd name="adj2" fmla="val -1112"/>
              <a:gd name="adj3" fmla="val 16667"/>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Und das </a:t>
            </a:r>
            <a:r>
              <a:rPr lang="en-GB" sz="2800" dirty="0" err="1"/>
              <a:t>ist</a:t>
            </a:r>
            <a:r>
              <a:rPr lang="en-GB" sz="2800" dirty="0"/>
              <a:t> </a:t>
            </a:r>
            <a:r>
              <a:rPr lang="en-GB" sz="2800" dirty="0" err="1"/>
              <a:t>ein</a:t>
            </a:r>
            <a:r>
              <a:rPr lang="en-GB" sz="2800" dirty="0"/>
              <a:t> Bild </a:t>
            </a:r>
            <a:r>
              <a:rPr lang="en-GB" sz="2800" dirty="0" err="1"/>
              <a:t>mit</a:t>
            </a:r>
            <a:r>
              <a:rPr lang="en-GB" sz="2800" dirty="0"/>
              <a:t> </a:t>
            </a:r>
            <a:r>
              <a:rPr lang="en-GB" sz="2800" dirty="0" err="1"/>
              <a:t>einem</a:t>
            </a:r>
            <a:r>
              <a:rPr lang="en-GB" sz="2800" dirty="0"/>
              <a:t> </a:t>
            </a:r>
            <a:r>
              <a:rPr lang="en-GB" sz="2800" b="1" dirty="0"/>
              <a:t>Hund!</a:t>
            </a:r>
          </a:p>
        </p:txBody>
      </p:sp>
    </p:spTree>
    <p:extLst>
      <p:ext uri="{BB962C8B-B14F-4D97-AF65-F5344CB8AC3E}">
        <p14:creationId xmlns:p14="http://schemas.microsoft.com/office/powerpoint/2010/main" val="406103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4"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 white&#10;&#10;Description automatically generated">
            <a:extLst>
              <a:ext uri="{FF2B5EF4-FFF2-40B4-BE49-F238E27FC236}">
                <a16:creationId xmlns:a16="http://schemas.microsoft.com/office/drawing/2014/main" id="{A8E9CCC3-04D2-4F5D-AF03-F7C7BFAD0B3F}"/>
              </a:ext>
            </a:extLst>
          </p:cNvPr>
          <p:cNvPicPr>
            <a:picLocks noChangeAspect="1"/>
          </p:cNvPicPr>
          <p:nvPr/>
        </p:nvPicPr>
        <p:blipFill rotWithShape="1">
          <a:blip r:embed="rId3">
            <a:extLst>
              <a:ext uri="{28A0092B-C50C-407E-A947-70E740481C1C}">
                <a14:useLocalDpi xmlns:a14="http://schemas.microsoft.com/office/drawing/2010/main" val="0"/>
              </a:ext>
            </a:extLst>
          </a:blip>
          <a:srcRect t="14609" r="34392" b="6384"/>
          <a:stretch/>
        </p:blipFill>
        <p:spPr>
          <a:xfrm>
            <a:off x="3402726" y="949138"/>
            <a:ext cx="5829199" cy="5418299"/>
          </a:xfrm>
          <a:prstGeom prst="rect">
            <a:avLst/>
          </a:prstGeom>
        </p:spPr>
      </p:pic>
      <p:sp>
        <p:nvSpPr>
          <p:cNvPr id="4" name="Title 3"/>
          <p:cNvSpPr>
            <a:spLocks noGrp="1"/>
          </p:cNvSpPr>
          <p:nvPr>
            <p:ph type="title"/>
          </p:nvPr>
        </p:nvSpPr>
        <p:spPr>
          <a:xfrm>
            <a:off x="0" y="213557"/>
            <a:ext cx="3764971" cy="647577"/>
          </a:xfrm>
        </p:spPr>
        <p:txBody>
          <a:bodyPr>
            <a:normAutofit/>
          </a:bodyPr>
          <a:lstStyle/>
          <a:p>
            <a:r>
              <a:rPr lang="en-GB" sz="2800" b="1" dirty="0">
                <a:solidFill>
                  <a:schemeClr val="bg1"/>
                </a:solidFill>
              </a:rPr>
              <a:t>Was </a:t>
            </a:r>
            <a:r>
              <a:rPr lang="en-GB" sz="2800" b="1" dirty="0" err="1">
                <a:solidFill>
                  <a:schemeClr val="bg1"/>
                </a:solidFill>
              </a:rPr>
              <a:t>ist</a:t>
            </a:r>
            <a:r>
              <a:rPr lang="en-GB" sz="2800" b="1" dirty="0">
                <a:solidFill>
                  <a:schemeClr val="bg1"/>
                </a:solidFill>
              </a:rPr>
              <a:t> das? </a:t>
            </a:r>
            <a:r>
              <a:rPr lang="en-GB" sz="2800" dirty="0">
                <a:solidFill>
                  <a:schemeClr val="bg1"/>
                </a:solidFill>
              </a:rPr>
              <a:t>[5/6]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132720"/>
            <a:ext cx="950400"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3748987" y="132280"/>
            <a:ext cx="81942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Onkel</a:t>
            </a:r>
            <a:r>
              <a:rPr kumimoji="0" lang="en-US" sz="2400" b="0" i="0" u="none" strike="noStrike" kern="1200" cap="none" spc="0" normalizeH="0" baseline="0" noProof="0" dirty="0">
                <a:ln>
                  <a:noFill/>
                </a:ln>
                <a:effectLst/>
                <a:uLnTx/>
                <a:uFillTx/>
                <a:latin typeface="Century Gothic" panose="020F0302020204030204"/>
                <a:ea typeface="+mn-ea"/>
                <a:cs typeface="+mn-cs"/>
              </a:rPr>
              <a:t> Heinrich </a:t>
            </a:r>
            <a:r>
              <a:rPr kumimoji="0" lang="en-US" sz="2400" b="0" i="0" u="none" strike="noStrike" kern="1200" cap="none" spc="0" normalizeH="0" baseline="0" noProof="0" dirty="0" err="1">
                <a:ln>
                  <a:noFill/>
                </a:ln>
                <a:effectLst/>
                <a:uLnTx/>
                <a:uFillTx/>
                <a:latin typeface="Century Gothic" panose="020F0302020204030204"/>
                <a:ea typeface="+mn-ea"/>
                <a:cs typeface="+mn-cs"/>
              </a:rPr>
              <a:t>ist</a:t>
            </a:r>
            <a:r>
              <a:rPr kumimoji="0" lang="en-US" sz="2400" b="0" i="0" u="none" strike="noStrike" kern="1200" cap="none" spc="0" normalizeH="0" baseline="0" noProof="0" dirty="0">
                <a:ln>
                  <a:noFill/>
                </a:ln>
                <a:effectLst/>
                <a:uLnTx/>
                <a:uFillTx/>
                <a:latin typeface="Century Gothic" panose="020F0302020204030204"/>
                <a:ea typeface="+mn-ea"/>
                <a:cs typeface="+mn-cs"/>
              </a:rPr>
              <a:t> in der Galerie… </a:t>
            </a:r>
            <a:br>
              <a:rPr kumimoji="0" lang="en-US" sz="2400" b="0" i="0" u="none" strike="noStrike" kern="1200" cap="none" spc="0" normalizeH="0" baseline="0" noProof="0" dirty="0">
                <a:ln>
                  <a:noFill/>
                </a:ln>
                <a:effectLst/>
                <a:uLnTx/>
                <a:uFillTx/>
                <a:latin typeface="Century Gothic" panose="020F0302020204030204"/>
                <a:ea typeface="+mn-ea"/>
                <a:cs typeface="+mn-cs"/>
              </a:rPr>
            </a:br>
            <a:r>
              <a:rPr kumimoji="0" lang="en-US" sz="2400" b="0" i="0" u="none" strike="noStrike" kern="1200" cap="none" spc="0" normalizeH="0" baseline="0" noProof="0" dirty="0">
                <a:ln>
                  <a:noFill/>
                </a:ln>
                <a:effectLst/>
                <a:uLnTx/>
                <a:uFillTx/>
                <a:latin typeface="Century Gothic" panose="020F0302020204030204"/>
                <a:ea typeface="+mn-ea"/>
                <a:cs typeface="+mn-cs"/>
              </a:rPr>
              <a:t>Welches Bild </a:t>
            </a:r>
            <a:r>
              <a:rPr kumimoji="0" lang="en-US" sz="2400" b="0" i="0" u="none" strike="noStrike" kern="1200" cap="none" spc="0" normalizeH="0" baseline="0" noProof="0" dirty="0" err="1">
                <a:ln>
                  <a:noFill/>
                </a:ln>
                <a:effectLst/>
                <a:uLnTx/>
                <a:uFillTx/>
                <a:latin typeface="Century Gothic" panose="020F0302020204030204"/>
                <a:ea typeface="+mn-ea"/>
                <a:cs typeface="+mn-cs"/>
              </a:rPr>
              <a:t>beschreibt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a:ln>
                  <a:noFill/>
                </a:ln>
                <a:effectLst/>
                <a:uLnTx/>
                <a:uFillTx/>
                <a:latin typeface="Century Gothic" panose="020F0302020204030204"/>
                <a:ea typeface="+mn-ea"/>
                <a:cs typeface="+mn-cs"/>
              </a:rPr>
              <a:t>A</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oder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a:ln>
                  <a:noFill/>
                </a:ln>
                <a:effectLst/>
                <a:uLnTx/>
                <a:uFillTx/>
                <a:latin typeface="Century Gothic" panose="020F0302020204030204"/>
                <a:ea typeface="+mn-ea"/>
                <a:cs typeface="+mn-cs"/>
              </a:rPr>
              <a:t>B</a:t>
            </a:r>
            <a:r>
              <a:rPr kumimoji="0" lang="en-US" sz="2400" b="0" i="0" u="none" strike="noStrike" kern="1200" cap="none" spc="0" normalizeH="0" baseline="0" noProof="0" dirty="0">
                <a:ln>
                  <a:noFill/>
                </a:ln>
                <a:effectLst/>
                <a:uLnTx/>
                <a:uFillTx/>
                <a:latin typeface="Century Gothic" panose="020F0302020204030204"/>
                <a:ea typeface="+mn-ea"/>
                <a:cs typeface="+mn-cs"/>
              </a:rPr>
              <a:t>? Was </a:t>
            </a:r>
            <a:r>
              <a:rPr kumimoji="0" lang="en-US" sz="2400" b="0" i="0" u="none" strike="noStrike" kern="1200" cap="none" spc="0" normalizeH="0" baseline="0" noProof="0" dirty="0" err="1">
                <a:ln>
                  <a:noFill/>
                </a:ln>
                <a:effectLst/>
                <a:uLnTx/>
                <a:uFillTx/>
                <a:latin typeface="Century Gothic" panose="020F0302020204030204"/>
                <a:ea typeface="+mn-ea"/>
                <a:cs typeface="+mn-cs"/>
              </a:rPr>
              <a:t>sagt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er</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10" name="Speech Bubble: Rectangle with Corners Rounded 9">
            <a:extLst>
              <a:ext uri="{FF2B5EF4-FFF2-40B4-BE49-F238E27FC236}">
                <a16:creationId xmlns:a16="http://schemas.microsoft.com/office/drawing/2014/main" id="{25BB4F0A-DE7F-4028-9E1B-9059C6035267}"/>
              </a:ext>
            </a:extLst>
          </p:cNvPr>
          <p:cNvSpPr/>
          <p:nvPr/>
        </p:nvSpPr>
        <p:spPr>
          <a:xfrm>
            <a:off x="580760" y="1502630"/>
            <a:ext cx="2583568" cy="1645016"/>
          </a:xfrm>
          <a:prstGeom prst="wedgeRoundRectCallout">
            <a:avLst>
              <a:gd name="adj1" fmla="val -27250"/>
              <a:gd name="adj2" fmla="val 116075"/>
              <a:gd name="adj3" fmla="val 16667"/>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Das </a:t>
            </a:r>
            <a:r>
              <a:rPr lang="en-GB" sz="2800" dirty="0" err="1"/>
              <a:t>ist</a:t>
            </a:r>
            <a:r>
              <a:rPr lang="en-GB" sz="2800" dirty="0"/>
              <a:t> </a:t>
            </a:r>
            <a:r>
              <a:rPr lang="en-GB" sz="2800" dirty="0" err="1"/>
              <a:t>ein</a:t>
            </a:r>
            <a:r>
              <a:rPr lang="en-GB" sz="2800" dirty="0"/>
              <a:t> Bild </a:t>
            </a:r>
            <a:r>
              <a:rPr lang="en-GB" sz="2800" dirty="0" err="1"/>
              <a:t>mit</a:t>
            </a:r>
            <a:r>
              <a:rPr lang="en-GB" sz="2800" dirty="0"/>
              <a:t> </a:t>
            </a:r>
            <a:r>
              <a:rPr lang="en-GB" sz="2800" dirty="0" err="1"/>
              <a:t>einer</a:t>
            </a:r>
            <a:r>
              <a:rPr lang="en-GB" sz="2800" dirty="0"/>
              <a:t> </a:t>
            </a:r>
            <a:r>
              <a:rPr lang="en-GB" sz="2800" b="1" dirty="0" err="1"/>
              <a:t>Küste</a:t>
            </a:r>
            <a:endParaRPr lang="en-GB" sz="2800" b="1" dirty="0"/>
          </a:p>
        </p:txBody>
      </p:sp>
      <p:sp>
        <p:nvSpPr>
          <p:cNvPr id="11" name="Rectangle: Rounded Corners 10">
            <a:extLst>
              <a:ext uri="{FF2B5EF4-FFF2-40B4-BE49-F238E27FC236}">
                <a16:creationId xmlns:a16="http://schemas.microsoft.com/office/drawing/2014/main" id="{F4D5B48D-9051-4CF3-85B0-6F981F730EA6}"/>
              </a:ext>
            </a:extLst>
          </p:cNvPr>
          <p:cNvSpPr/>
          <p:nvPr/>
        </p:nvSpPr>
        <p:spPr>
          <a:xfrm>
            <a:off x="1310205" y="2488674"/>
            <a:ext cx="1030898" cy="409858"/>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_____</a:t>
            </a:r>
          </a:p>
        </p:txBody>
      </p:sp>
      <p:sp>
        <p:nvSpPr>
          <p:cNvPr id="15" name="Speech Bubble: Rectangle with Corners Rounded 14">
            <a:extLst>
              <a:ext uri="{FF2B5EF4-FFF2-40B4-BE49-F238E27FC236}">
                <a16:creationId xmlns:a16="http://schemas.microsoft.com/office/drawing/2014/main" id="{E0EECD31-0F8B-4FEA-A07A-F44822F9703B}"/>
              </a:ext>
            </a:extLst>
          </p:cNvPr>
          <p:cNvSpPr/>
          <p:nvPr/>
        </p:nvSpPr>
        <p:spPr>
          <a:xfrm>
            <a:off x="9664700" y="5297490"/>
            <a:ext cx="2294500" cy="989111"/>
          </a:xfrm>
          <a:prstGeom prst="wedgeRoundRectCallout">
            <a:avLst>
              <a:gd name="adj1" fmla="val -11841"/>
              <a:gd name="adj2" fmla="val 49204"/>
              <a:gd name="adj3" fmla="val 16667"/>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der Mann</a:t>
            </a:r>
            <a:br>
              <a:rPr lang="en-GB" sz="2800" dirty="0"/>
            </a:br>
            <a:r>
              <a:rPr lang="en-GB" sz="2800" dirty="0"/>
              <a:t>die </a:t>
            </a:r>
            <a:r>
              <a:rPr lang="en-GB" sz="2800" dirty="0" err="1"/>
              <a:t>Küste</a:t>
            </a:r>
            <a:endParaRPr lang="en-GB" sz="2800" b="1" dirty="0"/>
          </a:p>
        </p:txBody>
      </p:sp>
      <p:sp>
        <p:nvSpPr>
          <p:cNvPr id="16" name="TextBox 15">
            <a:extLst>
              <a:ext uri="{FF2B5EF4-FFF2-40B4-BE49-F238E27FC236}">
                <a16:creationId xmlns:a16="http://schemas.microsoft.com/office/drawing/2014/main" id="{CBB777F7-EA31-4A0F-B769-AE2F2D72329C}"/>
              </a:ext>
            </a:extLst>
          </p:cNvPr>
          <p:cNvSpPr txBox="1"/>
          <p:nvPr/>
        </p:nvSpPr>
        <p:spPr>
          <a:xfrm>
            <a:off x="4308231" y="949138"/>
            <a:ext cx="1125415" cy="1015663"/>
          </a:xfrm>
          <a:prstGeom prst="rect">
            <a:avLst/>
          </a:prstGeom>
          <a:noFill/>
        </p:spPr>
        <p:txBody>
          <a:bodyPr wrap="square" rtlCol="0">
            <a:spAutoFit/>
          </a:bodyPr>
          <a:lstStyle/>
          <a:p>
            <a:pPr algn="ctr"/>
            <a:r>
              <a:rPr lang="en-GB" sz="6000" b="1" dirty="0"/>
              <a:t>A</a:t>
            </a:r>
          </a:p>
        </p:txBody>
      </p:sp>
      <p:sp>
        <p:nvSpPr>
          <p:cNvPr id="17" name="TextBox 16">
            <a:extLst>
              <a:ext uri="{FF2B5EF4-FFF2-40B4-BE49-F238E27FC236}">
                <a16:creationId xmlns:a16="http://schemas.microsoft.com/office/drawing/2014/main" id="{824AB683-7FDA-45CE-9890-C4713F764A34}"/>
              </a:ext>
            </a:extLst>
          </p:cNvPr>
          <p:cNvSpPr txBox="1"/>
          <p:nvPr/>
        </p:nvSpPr>
        <p:spPr>
          <a:xfrm>
            <a:off x="7331483" y="923466"/>
            <a:ext cx="1125415" cy="1015663"/>
          </a:xfrm>
          <a:prstGeom prst="rect">
            <a:avLst/>
          </a:prstGeom>
          <a:noFill/>
        </p:spPr>
        <p:txBody>
          <a:bodyPr wrap="square" rtlCol="0">
            <a:spAutoFit/>
          </a:bodyPr>
          <a:lstStyle/>
          <a:p>
            <a:pPr algn="ctr"/>
            <a:r>
              <a:rPr lang="en-GB" sz="6000" b="1" dirty="0"/>
              <a:t>B</a:t>
            </a:r>
          </a:p>
        </p:txBody>
      </p:sp>
      <p:pic>
        <p:nvPicPr>
          <p:cNvPr id="20" name="Picture 19" descr="Logo&#10;&#10;Description automatically generated">
            <a:extLst>
              <a:ext uri="{FF2B5EF4-FFF2-40B4-BE49-F238E27FC236}">
                <a16:creationId xmlns:a16="http://schemas.microsoft.com/office/drawing/2014/main" id="{C8436E79-830F-4ECA-8B5D-BDFDAD359A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1220"/>
          <a:stretch/>
        </p:blipFill>
        <p:spPr>
          <a:xfrm>
            <a:off x="27806" y="4227544"/>
            <a:ext cx="1615137" cy="2139893"/>
          </a:xfrm>
          <a:prstGeom prst="rect">
            <a:avLst/>
          </a:prstGeom>
        </p:spPr>
      </p:pic>
      <p:sp>
        <p:nvSpPr>
          <p:cNvPr id="19" name="Rectangle: Rounded Corners 18">
            <a:extLst>
              <a:ext uri="{FF2B5EF4-FFF2-40B4-BE49-F238E27FC236}">
                <a16:creationId xmlns:a16="http://schemas.microsoft.com/office/drawing/2014/main" id="{CE90BBD4-19C8-4CC4-B6D3-517F027C9B4D}"/>
              </a:ext>
            </a:extLst>
          </p:cNvPr>
          <p:cNvSpPr/>
          <p:nvPr/>
        </p:nvSpPr>
        <p:spPr>
          <a:xfrm>
            <a:off x="6477068" y="1049977"/>
            <a:ext cx="2796421" cy="3542805"/>
          </a:xfrm>
          <a:prstGeom prst="round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water, nature&#10;&#10;Description automatically generated">
            <a:extLst>
              <a:ext uri="{FF2B5EF4-FFF2-40B4-BE49-F238E27FC236}">
                <a16:creationId xmlns:a16="http://schemas.microsoft.com/office/drawing/2014/main" id="{D2865CE8-036F-4212-A029-D464C02ADB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554" r="17186"/>
          <a:stretch/>
        </p:blipFill>
        <p:spPr>
          <a:xfrm>
            <a:off x="6667500" y="1939129"/>
            <a:ext cx="2451100" cy="2416971"/>
          </a:xfrm>
          <a:prstGeom prst="rect">
            <a:avLst/>
          </a:prstGeom>
        </p:spPr>
      </p:pic>
      <p:pic>
        <p:nvPicPr>
          <p:cNvPr id="12" name="Picture 11" descr="A picture containing picture frame, decorated&#10;&#10;Description automatically generated">
            <a:extLst>
              <a:ext uri="{FF2B5EF4-FFF2-40B4-BE49-F238E27FC236}">
                <a16:creationId xmlns:a16="http://schemas.microsoft.com/office/drawing/2014/main" id="{4FFAA940-E06B-4A00-A662-12DF3CCE4C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3526" y="1548143"/>
            <a:ext cx="3279047" cy="3198944"/>
          </a:xfrm>
          <a:prstGeom prst="rect">
            <a:avLst/>
          </a:prstGeom>
        </p:spPr>
      </p:pic>
      <p:pic>
        <p:nvPicPr>
          <p:cNvPr id="18" name="Picture 17" descr="A picture containing text, spring, painting&#10;&#10;Description automatically generated">
            <a:extLst>
              <a:ext uri="{FF2B5EF4-FFF2-40B4-BE49-F238E27FC236}">
                <a16:creationId xmlns:a16="http://schemas.microsoft.com/office/drawing/2014/main" id="{105074E3-6134-4A58-8554-6B885B04532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066" r="17171"/>
          <a:stretch/>
        </p:blipFill>
        <p:spPr>
          <a:xfrm>
            <a:off x="3540779" y="1897738"/>
            <a:ext cx="2474349" cy="2441684"/>
          </a:xfrm>
          <a:prstGeom prst="rect">
            <a:avLst/>
          </a:prstGeom>
        </p:spPr>
      </p:pic>
      <p:pic>
        <p:nvPicPr>
          <p:cNvPr id="7" name="Picture 6" descr="A picture containing picture frame, decorated&#10;&#10;Description automatically generated">
            <a:extLst>
              <a:ext uri="{FF2B5EF4-FFF2-40B4-BE49-F238E27FC236}">
                <a16:creationId xmlns:a16="http://schemas.microsoft.com/office/drawing/2014/main" id="{133A3261-FE30-46BF-A9AF-E1D83977AE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0994" y="1559003"/>
            <a:ext cx="3279047" cy="3198944"/>
          </a:xfrm>
          <a:prstGeom prst="rect">
            <a:avLst/>
          </a:prstGeom>
        </p:spPr>
      </p:pic>
    </p:spTree>
    <p:extLst>
      <p:ext uri="{BB962C8B-B14F-4D97-AF65-F5344CB8AC3E}">
        <p14:creationId xmlns:p14="http://schemas.microsoft.com/office/powerpoint/2010/main" val="351275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Ocean, Fish, Wave, Waves, Bird, Life, Sea, Animal">
            <a:extLst>
              <a:ext uri="{FF2B5EF4-FFF2-40B4-BE49-F238E27FC236}">
                <a16:creationId xmlns:a16="http://schemas.microsoft.com/office/drawing/2014/main" id="{EE301AE8-D1AB-48BE-83FD-33B1BEB23B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5354" y="1939129"/>
            <a:ext cx="2537765" cy="242954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hip, Sea Monsters, Line Art, Sea, Sailing">
            <a:extLst>
              <a:ext uri="{FF2B5EF4-FFF2-40B4-BE49-F238E27FC236}">
                <a16:creationId xmlns:a16="http://schemas.microsoft.com/office/drawing/2014/main" id="{CD2F8429-9EF4-4392-979B-EA1D82F8C5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9657" y="1964801"/>
            <a:ext cx="2524611" cy="23749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indoor, white&#10;&#10;Description automatically generated">
            <a:extLst>
              <a:ext uri="{FF2B5EF4-FFF2-40B4-BE49-F238E27FC236}">
                <a16:creationId xmlns:a16="http://schemas.microsoft.com/office/drawing/2014/main" id="{A8E9CCC3-04D2-4F5D-AF03-F7C7BFAD0B3F}"/>
              </a:ext>
            </a:extLst>
          </p:cNvPr>
          <p:cNvPicPr>
            <a:picLocks noChangeAspect="1"/>
          </p:cNvPicPr>
          <p:nvPr/>
        </p:nvPicPr>
        <p:blipFill rotWithShape="1">
          <a:blip r:embed="rId5">
            <a:extLst>
              <a:ext uri="{28A0092B-C50C-407E-A947-70E740481C1C}">
                <a14:useLocalDpi xmlns:a14="http://schemas.microsoft.com/office/drawing/2010/main" val="0"/>
              </a:ext>
            </a:extLst>
          </a:blip>
          <a:srcRect t="14609" r="34392" b="6384"/>
          <a:stretch/>
        </p:blipFill>
        <p:spPr>
          <a:xfrm>
            <a:off x="3402726" y="949138"/>
            <a:ext cx="5829199" cy="5418299"/>
          </a:xfrm>
          <a:prstGeom prst="rect">
            <a:avLst/>
          </a:prstGeom>
        </p:spPr>
      </p:pic>
      <p:sp>
        <p:nvSpPr>
          <p:cNvPr id="4" name="Title 3"/>
          <p:cNvSpPr>
            <a:spLocks noGrp="1"/>
          </p:cNvSpPr>
          <p:nvPr>
            <p:ph type="title"/>
          </p:nvPr>
        </p:nvSpPr>
        <p:spPr>
          <a:xfrm>
            <a:off x="0" y="213557"/>
            <a:ext cx="3539657" cy="647577"/>
          </a:xfrm>
        </p:spPr>
        <p:txBody>
          <a:bodyPr>
            <a:normAutofit/>
          </a:bodyPr>
          <a:lstStyle/>
          <a:p>
            <a:r>
              <a:rPr lang="en-GB" sz="2800" b="1" dirty="0">
                <a:solidFill>
                  <a:schemeClr val="bg1"/>
                </a:solidFill>
              </a:rPr>
              <a:t>Was </a:t>
            </a:r>
            <a:r>
              <a:rPr lang="en-GB" sz="2800" b="1" dirty="0" err="1">
                <a:solidFill>
                  <a:schemeClr val="bg1"/>
                </a:solidFill>
              </a:rPr>
              <a:t>ist</a:t>
            </a:r>
            <a:r>
              <a:rPr lang="en-GB" sz="2800" b="1" dirty="0">
                <a:solidFill>
                  <a:schemeClr val="bg1"/>
                </a:solidFill>
              </a:rPr>
              <a:t> das? </a:t>
            </a:r>
            <a:r>
              <a:rPr lang="en-GB" sz="2800" dirty="0">
                <a:solidFill>
                  <a:schemeClr val="bg1"/>
                </a:solidFill>
              </a:rPr>
              <a:t>[6/6]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132720"/>
            <a:ext cx="950400"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3539657" y="152794"/>
            <a:ext cx="81942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Onkel</a:t>
            </a:r>
            <a:r>
              <a:rPr kumimoji="0" lang="en-US" sz="2400" b="0" i="0" u="none" strike="noStrike" kern="1200" cap="none" spc="0" normalizeH="0" baseline="0" noProof="0" dirty="0">
                <a:ln>
                  <a:noFill/>
                </a:ln>
                <a:effectLst/>
                <a:uLnTx/>
                <a:uFillTx/>
                <a:latin typeface="Century Gothic" panose="020F0302020204030204"/>
                <a:ea typeface="+mn-ea"/>
                <a:cs typeface="+mn-cs"/>
              </a:rPr>
              <a:t> Heinrich </a:t>
            </a:r>
            <a:r>
              <a:rPr kumimoji="0" lang="en-US" sz="2400" b="0" i="0" u="none" strike="noStrike" kern="1200" cap="none" spc="0" normalizeH="0" baseline="0" noProof="0" dirty="0" err="1">
                <a:ln>
                  <a:noFill/>
                </a:ln>
                <a:effectLst/>
                <a:uLnTx/>
                <a:uFillTx/>
                <a:latin typeface="Century Gothic" panose="020F0302020204030204"/>
                <a:ea typeface="+mn-ea"/>
                <a:cs typeface="+mn-cs"/>
              </a:rPr>
              <a:t>ist</a:t>
            </a:r>
            <a:r>
              <a:rPr kumimoji="0" lang="en-US" sz="2400" b="0" i="0" u="none" strike="noStrike" kern="1200" cap="none" spc="0" normalizeH="0" baseline="0" noProof="0" dirty="0">
                <a:ln>
                  <a:noFill/>
                </a:ln>
                <a:effectLst/>
                <a:uLnTx/>
                <a:uFillTx/>
                <a:latin typeface="Century Gothic" panose="020F0302020204030204"/>
                <a:ea typeface="+mn-ea"/>
                <a:cs typeface="+mn-cs"/>
              </a:rPr>
              <a:t> in der Galerie… </a:t>
            </a:r>
            <a:br>
              <a:rPr kumimoji="0" lang="en-US" sz="2400" b="0" i="0" u="none" strike="noStrike" kern="1200" cap="none" spc="0" normalizeH="0" baseline="0" noProof="0" dirty="0">
                <a:ln>
                  <a:noFill/>
                </a:ln>
                <a:effectLst/>
                <a:uLnTx/>
                <a:uFillTx/>
                <a:latin typeface="Century Gothic" panose="020F0302020204030204"/>
                <a:ea typeface="+mn-ea"/>
                <a:cs typeface="+mn-cs"/>
              </a:rPr>
            </a:br>
            <a:r>
              <a:rPr kumimoji="0" lang="en-US" sz="2400" b="0" i="0" u="none" strike="noStrike" kern="1200" cap="none" spc="0" normalizeH="0" baseline="0" noProof="0" dirty="0">
                <a:ln>
                  <a:noFill/>
                </a:ln>
                <a:effectLst/>
                <a:uLnTx/>
                <a:uFillTx/>
                <a:latin typeface="Century Gothic" panose="020F0302020204030204"/>
                <a:ea typeface="+mn-ea"/>
                <a:cs typeface="+mn-cs"/>
              </a:rPr>
              <a:t>Welches Bild </a:t>
            </a:r>
            <a:r>
              <a:rPr kumimoji="0" lang="en-US" sz="2400" b="0" i="0" u="none" strike="noStrike" kern="1200" cap="none" spc="0" normalizeH="0" baseline="0" noProof="0" dirty="0" err="1">
                <a:ln>
                  <a:noFill/>
                </a:ln>
                <a:effectLst/>
                <a:uLnTx/>
                <a:uFillTx/>
                <a:latin typeface="Century Gothic" panose="020F0302020204030204"/>
                <a:ea typeface="+mn-ea"/>
                <a:cs typeface="+mn-cs"/>
              </a:rPr>
              <a:t>beschreibt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a:ln>
                  <a:noFill/>
                </a:ln>
                <a:effectLst/>
                <a:uLnTx/>
                <a:uFillTx/>
                <a:latin typeface="Century Gothic" panose="020F0302020204030204"/>
                <a:ea typeface="+mn-ea"/>
                <a:cs typeface="+mn-cs"/>
              </a:rPr>
              <a:t>A</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oder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a:ln>
                  <a:noFill/>
                </a:ln>
                <a:effectLst/>
                <a:uLnTx/>
                <a:uFillTx/>
                <a:latin typeface="Century Gothic" panose="020F0302020204030204"/>
                <a:ea typeface="+mn-ea"/>
                <a:cs typeface="+mn-cs"/>
              </a:rPr>
              <a:t>B</a:t>
            </a:r>
            <a:r>
              <a:rPr kumimoji="0" lang="en-US" sz="2400" b="0" i="0" u="none" strike="noStrike" kern="1200" cap="none" spc="0" normalizeH="0" baseline="0" noProof="0" dirty="0">
                <a:ln>
                  <a:noFill/>
                </a:ln>
                <a:effectLst/>
                <a:uLnTx/>
                <a:uFillTx/>
                <a:latin typeface="Century Gothic" panose="020F0302020204030204"/>
                <a:ea typeface="+mn-ea"/>
                <a:cs typeface="+mn-cs"/>
              </a:rPr>
              <a:t>? Was </a:t>
            </a:r>
            <a:r>
              <a:rPr kumimoji="0" lang="en-US" sz="2400" b="0" i="0" u="none" strike="noStrike" kern="1200" cap="none" spc="0" normalizeH="0" baseline="0" noProof="0" dirty="0" err="1">
                <a:ln>
                  <a:noFill/>
                </a:ln>
                <a:effectLst/>
                <a:uLnTx/>
                <a:uFillTx/>
                <a:latin typeface="Century Gothic" panose="020F0302020204030204"/>
                <a:ea typeface="+mn-ea"/>
                <a:cs typeface="+mn-cs"/>
              </a:rPr>
              <a:t>sagt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er</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10" name="Speech Bubble: Rectangle with Corners Rounded 9">
            <a:extLst>
              <a:ext uri="{FF2B5EF4-FFF2-40B4-BE49-F238E27FC236}">
                <a16:creationId xmlns:a16="http://schemas.microsoft.com/office/drawing/2014/main" id="{25BB4F0A-DE7F-4028-9E1B-9059C6035267}"/>
              </a:ext>
            </a:extLst>
          </p:cNvPr>
          <p:cNvSpPr/>
          <p:nvPr/>
        </p:nvSpPr>
        <p:spPr>
          <a:xfrm>
            <a:off x="580760" y="1502630"/>
            <a:ext cx="2583568" cy="1645016"/>
          </a:xfrm>
          <a:prstGeom prst="wedgeRoundRectCallout">
            <a:avLst>
              <a:gd name="adj1" fmla="val -27250"/>
              <a:gd name="adj2" fmla="val 116075"/>
              <a:gd name="adj3" fmla="val 16667"/>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Das </a:t>
            </a:r>
            <a:r>
              <a:rPr lang="en-GB" sz="2800" dirty="0" err="1"/>
              <a:t>ist</a:t>
            </a:r>
            <a:r>
              <a:rPr lang="en-GB" sz="2800" dirty="0"/>
              <a:t> </a:t>
            </a:r>
            <a:r>
              <a:rPr lang="en-GB" sz="2800" dirty="0" err="1"/>
              <a:t>ein</a:t>
            </a:r>
            <a:r>
              <a:rPr lang="en-GB" sz="2800" dirty="0"/>
              <a:t> Bild </a:t>
            </a:r>
            <a:r>
              <a:rPr lang="en-GB" sz="2800" dirty="0" err="1"/>
              <a:t>mit</a:t>
            </a:r>
            <a:r>
              <a:rPr lang="en-GB" sz="2800" dirty="0"/>
              <a:t> </a:t>
            </a:r>
            <a:r>
              <a:rPr lang="en-GB" sz="2800" dirty="0" err="1"/>
              <a:t>einem</a:t>
            </a:r>
            <a:r>
              <a:rPr lang="en-GB" sz="2800" dirty="0"/>
              <a:t> </a:t>
            </a:r>
            <a:r>
              <a:rPr lang="en-GB" sz="2800" b="1" dirty="0"/>
              <a:t>Boot</a:t>
            </a:r>
          </a:p>
        </p:txBody>
      </p:sp>
      <p:sp>
        <p:nvSpPr>
          <p:cNvPr id="11" name="Rectangle: Rounded Corners 10">
            <a:extLst>
              <a:ext uri="{FF2B5EF4-FFF2-40B4-BE49-F238E27FC236}">
                <a16:creationId xmlns:a16="http://schemas.microsoft.com/office/drawing/2014/main" id="{F4D5B48D-9051-4CF3-85B0-6F981F730EA6}"/>
              </a:ext>
            </a:extLst>
          </p:cNvPr>
          <p:cNvSpPr/>
          <p:nvPr/>
        </p:nvSpPr>
        <p:spPr>
          <a:xfrm>
            <a:off x="1980438" y="2579426"/>
            <a:ext cx="1030898" cy="409858"/>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_____</a:t>
            </a:r>
          </a:p>
        </p:txBody>
      </p:sp>
      <p:sp>
        <p:nvSpPr>
          <p:cNvPr id="15" name="Speech Bubble: Rectangle with Corners Rounded 14">
            <a:extLst>
              <a:ext uri="{FF2B5EF4-FFF2-40B4-BE49-F238E27FC236}">
                <a16:creationId xmlns:a16="http://schemas.microsoft.com/office/drawing/2014/main" id="{E0EECD31-0F8B-4FEA-A07A-F44822F9703B}"/>
              </a:ext>
            </a:extLst>
          </p:cNvPr>
          <p:cNvSpPr/>
          <p:nvPr/>
        </p:nvSpPr>
        <p:spPr>
          <a:xfrm>
            <a:off x="9664700" y="5297490"/>
            <a:ext cx="2294500" cy="989111"/>
          </a:xfrm>
          <a:prstGeom prst="wedgeRoundRectCallout">
            <a:avLst>
              <a:gd name="adj1" fmla="val -11841"/>
              <a:gd name="adj2" fmla="val 49204"/>
              <a:gd name="adj3" fmla="val 16667"/>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das Boot</a:t>
            </a:r>
            <a:br>
              <a:rPr lang="en-GB" sz="2800" dirty="0"/>
            </a:br>
            <a:r>
              <a:rPr lang="en-GB" sz="2800" dirty="0"/>
              <a:t>der </a:t>
            </a:r>
            <a:r>
              <a:rPr lang="en-GB" sz="2800" dirty="0" err="1"/>
              <a:t>Preis</a:t>
            </a:r>
            <a:endParaRPr lang="en-GB" sz="2800" b="1" dirty="0"/>
          </a:p>
        </p:txBody>
      </p:sp>
      <p:sp>
        <p:nvSpPr>
          <p:cNvPr id="16" name="TextBox 15">
            <a:extLst>
              <a:ext uri="{FF2B5EF4-FFF2-40B4-BE49-F238E27FC236}">
                <a16:creationId xmlns:a16="http://schemas.microsoft.com/office/drawing/2014/main" id="{CBB777F7-EA31-4A0F-B769-AE2F2D72329C}"/>
              </a:ext>
            </a:extLst>
          </p:cNvPr>
          <p:cNvSpPr txBox="1"/>
          <p:nvPr/>
        </p:nvSpPr>
        <p:spPr>
          <a:xfrm>
            <a:off x="4308231" y="949138"/>
            <a:ext cx="1125415" cy="1015663"/>
          </a:xfrm>
          <a:prstGeom prst="rect">
            <a:avLst/>
          </a:prstGeom>
          <a:noFill/>
        </p:spPr>
        <p:txBody>
          <a:bodyPr wrap="square" rtlCol="0">
            <a:spAutoFit/>
          </a:bodyPr>
          <a:lstStyle/>
          <a:p>
            <a:pPr algn="ctr"/>
            <a:r>
              <a:rPr lang="en-GB" sz="6000" b="1" dirty="0"/>
              <a:t>A</a:t>
            </a:r>
          </a:p>
        </p:txBody>
      </p:sp>
      <p:sp>
        <p:nvSpPr>
          <p:cNvPr id="17" name="TextBox 16">
            <a:extLst>
              <a:ext uri="{FF2B5EF4-FFF2-40B4-BE49-F238E27FC236}">
                <a16:creationId xmlns:a16="http://schemas.microsoft.com/office/drawing/2014/main" id="{824AB683-7FDA-45CE-9890-C4713F764A34}"/>
              </a:ext>
            </a:extLst>
          </p:cNvPr>
          <p:cNvSpPr txBox="1"/>
          <p:nvPr/>
        </p:nvSpPr>
        <p:spPr>
          <a:xfrm>
            <a:off x="7331483" y="923466"/>
            <a:ext cx="1125415" cy="1015663"/>
          </a:xfrm>
          <a:prstGeom prst="rect">
            <a:avLst/>
          </a:prstGeom>
          <a:noFill/>
        </p:spPr>
        <p:txBody>
          <a:bodyPr wrap="square" rtlCol="0">
            <a:spAutoFit/>
          </a:bodyPr>
          <a:lstStyle/>
          <a:p>
            <a:pPr algn="ctr"/>
            <a:r>
              <a:rPr lang="en-GB" sz="6000" b="1" dirty="0"/>
              <a:t>B</a:t>
            </a:r>
          </a:p>
        </p:txBody>
      </p:sp>
      <p:pic>
        <p:nvPicPr>
          <p:cNvPr id="20" name="Picture 19" descr="Logo&#10;&#10;Description automatically generated">
            <a:extLst>
              <a:ext uri="{FF2B5EF4-FFF2-40B4-BE49-F238E27FC236}">
                <a16:creationId xmlns:a16="http://schemas.microsoft.com/office/drawing/2014/main" id="{C8436E79-830F-4ECA-8B5D-BDFDAD359A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1220"/>
          <a:stretch/>
        </p:blipFill>
        <p:spPr>
          <a:xfrm>
            <a:off x="27806" y="4227544"/>
            <a:ext cx="1615137" cy="2139893"/>
          </a:xfrm>
          <a:prstGeom prst="rect">
            <a:avLst/>
          </a:prstGeom>
        </p:spPr>
      </p:pic>
      <p:sp>
        <p:nvSpPr>
          <p:cNvPr id="19" name="Rectangle: Rounded Corners 18">
            <a:extLst>
              <a:ext uri="{FF2B5EF4-FFF2-40B4-BE49-F238E27FC236}">
                <a16:creationId xmlns:a16="http://schemas.microsoft.com/office/drawing/2014/main" id="{CE90BBD4-19C8-4CC4-B6D3-517F027C9B4D}"/>
              </a:ext>
            </a:extLst>
          </p:cNvPr>
          <p:cNvSpPr/>
          <p:nvPr/>
        </p:nvSpPr>
        <p:spPr>
          <a:xfrm>
            <a:off x="3383288" y="1303731"/>
            <a:ext cx="2954459" cy="3697110"/>
          </a:xfrm>
          <a:prstGeom prst="round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picture containing picture frame, decorated&#10;&#10;Description automatically generated">
            <a:extLst>
              <a:ext uri="{FF2B5EF4-FFF2-40B4-BE49-F238E27FC236}">
                <a16:creationId xmlns:a16="http://schemas.microsoft.com/office/drawing/2014/main" id="{4FFAA940-E06B-4A00-A662-12DF3CCE4C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7501" y="1606187"/>
            <a:ext cx="3279047" cy="3198944"/>
          </a:xfrm>
          <a:prstGeom prst="rect">
            <a:avLst/>
          </a:prstGeom>
        </p:spPr>
      </p:pic>
      <p:pic>
        <p:nvPicPr>
          <p:cNvPr id="7" name="Picture 6" descr="A picture containing picture frame, decorated&#10;&#10;Description automatically generated">
            <a:extLst>
              <a:ext uri="{FF2B5EF4-FFF2-40B4-BE49-F238E27FC236}">
                <a16:creationId xmlns:a16="http://schemas.microsoft.com/office/drawing/2014/main" id="{133A3261-FE30-46BF-A9AF-E1D83977AE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1199" y="1571533"/>
            <a:ext cx="3279047" cy="3198944"/>
          </a:xfrm>
          <a:prstGeom prst="rect">
            <a:avLst/>
          </a:prstGeom>
        </p:spPr>
      </p:pic>
      <p:sp>
        <p:nvSpPr>
          <p:cNvPr id="21" name="Speech Bubble: Rectangle with Corners Rounded 20">
            <a:extLst>
              <a:ext uri="{FF2B5EF4-FFF2-40B4-BE49-F238E27FC236}">
                <a16:creationId xmlns:a16="http://schemas.microsoft.com/office/drawing/2014/main" id="{48B7E498-4B76-41BF-BCAE-B27B3890AEFC}"/>
              </a:ext>
            </a:extLst>
          </p:cNvPr>
          <p:cNvSpPr/>
          <p:nvPr/>
        </p:nvSpPr>
        <p:spPr>
          <a:xfrm>
            <a:off x="1865717" y="4594059"/>
            <a:ext cx="2583568" cy="1645016"/>
          </a:xfrm>
          <a:prstGeom prst="wedgeRoundRectCallout">
            <a:avLst>
              <a:gd name="adj1" fmla="val -72193"/>
              <a:gd name="adj2" fmla="val 491"/>
              <a:gd name="adj3" fmla="val 16667"/>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Und das </a:t>
            </a:r>
            <a:r>
              <a:rPr lang="en-GB" sz="2800" dirty="0" err="1"/>
              <a:t>ist</a:t>
            </a:r>
            <a:r>
              <a:rPr lang="en-GB" sz="2800" dirty="0"/>
              <a:t> </a:t>
            </a:r>
            <a:r>
              <a:rPr lang="en-GB" sz="2800" dirty="0" err="1"/>
              <a:t>ein</a:t>
            </a:r>
            <a:r>
              <a:rPr lang="en-GB" sz="2800" dirty="0"/>
              <a:t> Bild </a:t>
            </a:r>
            <a:r>
              <a:rPr lang="en-GB" sz="2800" dirty="0" err="1"/>
              <a:t>mit</a:t>
            </a:r>
            <a:r>
              <a:rPr lang="en-GB" sz="2800" dirty="0"/>
              <a:t> </a:t>
            </a:r>
            <a:r>
              <a:rPr lang="en-GB" sz="2800" dirty="0" err="1"/>
              <a:t>einem</a:t>
            </a:r>
            <a:r>
              <a:rPr lang="en-GB" sz="2800" dirty="0"/>
              <a:t> </a:t>
            </a:r>
            <a:r>
              <a:rPr lang="en-GB" sz="2800" b="1" dirty="0" err="1"/>
              <a:t>Preis</a:t>
            </a:r>
            <a:r>
              <a:rPr lang="en-GB" sz="2800" b="1" dirty="0"/>
              <a:t>!</a:t>
            </a:r>
          </a:p>
        </p:txBody>
      </p:sp>
      <p:sp>
        <p:nvSpPr>
          <p:cNvPr id="22" name="Rectangle: Rounded Corners 21">
            <a:extLst>
              <a:ext uri="{FF2B5EF4-FFF2-40B4-BE49-F238E27FC236}">
                <a16:creationId xmlns:a16="http://schemas.microsoft.com/office/drawing/2014/main" id="{071D9D78-8B65-4B7C-9C27-42A03D399007}"/>
              </a:ext>
            </a:extLst>
          </p:cNvPr>
          <p:cNvSpPr/>
          <p:nvPr/>
        </p:nvSpPr>
        <p:spPr>
          <a:xfrm>
            <a:off x="6363492" y="1293389"/>
            <a:ext cx="2954459" cy="3697110"/>
          </a:xfrm>
          <a:prstGeom prst="round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06" name="Picture 10" descr="Award, Prize, Ribbon, Winner, Win, Competition, Honor">
            <a:extLst>
              <a:ext uri="{FF2B5EF4-FFF2-40B4-BE49-F238E27FC236}">
                <a16:creationId xmlns:a16="http://schemas.microsoft.com/office/drawing/2014/main" id="{BFF7C1A6-192F-426C-B681-670147A1E41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76682" y="2242450"/>
            <a:ext cx="1007040" cy="1083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52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1"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A2900B-52C2-4F89-A87F-F1C5BEBC6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960" y="-15053"/>
            <a:ext cx="10234159" cy="6396349"/>
          </a:xfrm>
          <a:prstGeom prst="rect">
            <a:avLst/>
          </a:prstGeom>
        </p:spPr>
      </p:pic>
      <p:sp>
        <p:nvSpPr>
          <p:cNvPr id="4" name="Title 3"/>
          <p:cNvSpPr>
            <a:spLocks noGrp="1"/>
          </p:cNvSpPr>
          <p:nvPr>
            <p:ph type="title"/>
          </p:nvPr>
        </p:nvSpPr>
        <p:spPr>
          <a:xfrm>
            <a:off x="-1" y="213557"/>
            <a:ext cx="5855499" cy="647577"/>
          </a:xfrm>
        </p:spPr>
        <p:txBody>
          <a:bodyPr>
            <a:noAutofit/>
          </a:bodyPr>
          <a:lstStyle/>
          <a:p>
            <a:r>
              <a:rPr lang="en-GB" sz="2800" b="1" dirty="0" err="1">
                <a:solidFill>
                  <a:schemeClr val="bg1"/>
                </a:solidFill>
              </a:rPr>
              <a:t>Adjektivendungen</a:t>
            </a:r>
            <a:r>
              <a:rPr lang="en-GB" sz="2800" b="1" dirty="0">
                <a:solidFill>
                  <a:schemeClr val="bg1"/>
                </a:solidFill>
              </a:rPr>
              <a:t> R3 (</a:t>
            </a:r>
            <a:r>
              <a:rPr lang="en-GB" sz="2800" b="1" dirty="0" err="1">
                <a:solidFill>
                  <a:schemeClr val="bg1"/>
                </a:solidFill>
              </a:rPr>
              <a:t>Dativ</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54" name="TextBox 53">
            <a:extLst>
              <a:ext uri="{FF2B5EF4-FFF2-40B4-BE49-F238E27FC236}">
                <a16:creationId xmlns:a16="http://schemas.microsoft.com/office/drawing/2014/main" id="{2D09732C-87F2-4B64-B180-9A0AE0D021C1}"/>
              </a:ext>
            </a:extLst>
          </p:cNvPr>
          <p:cNvSpPr txBox="1"/>
          <p:nvPr/>
        </p:nvSpPr>
        <p:spPr>
          <a:xfrm>
            <a:off x="1089186" y="2721457"/>
            <a:ext cx="968534"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mit</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82E630C1-0A07-4519-A642-301F19E7AC4D}"/>
              </a:ext>
            </a:extLst>
          </p:cNvPr>
          <p:cNvSpPr/>
          <p:nvPr/>
        </p:nvSpPr>
        <p:spPr>
          <a:xfrm>
            <a:off x="255664" y="2723935"/>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2AC2FF0D-D707-4003-A61D-B694C8CE950A}"/>
              </a:ext>
            </a:extLst>
          </p:cNvPr>
          <p:cNvSpPr txBox="1"/>
          <p:nvPr/>
        </p:nvSpPr>
        <p:spPr>
          <a:xfrm>
            <a:off x="207897" y="2735357"/>
            <a:ext cx="646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R3:</a:t>
            </a:r>
          </a:p>
        </p:txBody>
      </p:sp>
      <p:sp>
        <p:nvSpPr>
          <p:cNvPr id="57" name="Rectangle 56">
            <a:extLst>
              <a:ext uri="{FF2B5EF4-FFF2-40B4-BE49-F238E27FC236}">
                <a16:creationId xmlns:a16="http://schemas.microsoft.com/office/drawing/2014/main" id="{7FB75296-E6BD-45B8-970F-A8589DF9AC36}"/>
              </a:ext>
            </a:extLst>
          </p:cNvPr>
          <p:cNvSpPr/>
          <p:nvPr/>
        </p:nvSpPr>
        <p:spPr>
          <a:xfrm>
            <a:off x="2199666" y="2712269"/>
            <a:ext cx="3517281"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ED1CD92F-43F2-4AE6-92AB-C1022D93B08A}"/>
              </a:ext>
            </a:extLst>
          </p:cNvPr>
          <p:cNvSpPr txBox="1"/>
          <p:nvPr/>
        </p:nvSpPr>
        <p:spPr>
          <a:xfrm>
            <a:off x="2138228" y="2718981"/>
            <a:ext cx="35126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ein</a:t>
            </a:r>
            <a:r>
              <a:rPr kumimoji="0" lang="en-GB" sz="2400" b="1" i="0" u="none" strike="noStrike" kern="1200" cap="none" spc="0" normalizeH="0" baseline="0" noProof="0" dirty="0" err="1">
                <a:ln>
                  <a:noFill/>
                </a:ln>
                <a:effectLst/>
                <a:uLnTx/>
                <a:uFillTx/>
                <a:latin typeface="Century Gothic" panose="020F0302020204030204"/>
                <a:ea typeface="+mn-ea"/>
                <a:cs typeface="+mn-cs"/>
              </a:rPr>
              <a:t>em</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lang="en-GB" sz="2400" b="1" dirty="0" err="1">
                <a:latin typeface="Century Gothic" panose="020F0302020204030204"/>
              </a:rPr>
              <a:t>blau</a:t>
            </a:r>
            <a:r>
              <a:rPr kumimoji="0" lang="en-GB" sz="2400" b="1" i="0" u="none" strike="noStrike" kern="1200" cap="none" spc="0" normalizeH="0" baseline="0" noProof="0" dirty="0" err="1">
                <a:ln>
                  <a:noFill/>
                </a:ln>
                <a:effectLst/>
                <a:uLnTx/>
                <a:uFillTx/>
                <a:latin typeface="Century Gothic" panose="020F0302020204030204"/>
                <a:ea typeface="+mn-ea"/>
                <a:cs typeface="+mn-cs"/>
              </a:rPr>
              <a:t>en</a:t>
            </a:r>
            <a:r>
              <a:rPr kumimoji="0" lang="en-GB" sz="2400" b="0" i="0" u="none" strike="noStrike" kern="1200" cap="none" spc="0" normalizeH="0" baseline="0" noProof="0" dirty="0">
                <a:ln>
                  <a:noFill/>
                </a:ln>
                <a:effectLst/>
                <a:uLnTx/>
                <a:uFillTx/>
                <a:latin typeface="Century Gothic" panose="020F0302020204030204"/>
                <a:ea typeface="+mn-ea"/>
                <a:cs typeface="+mn-cs"/>
              </a:rPr>
              <a:t> Himmel</a:t>
            </a:r>
          </a:p>
        </p:txBody>
      </p:sp>
      <p:sp>
        <p:nvSpPr>
          <p:cNvPr id="59" name="Rectangle 58">
            <a:extLst>
              <a:ext uri="{FF2B5EF4-FFF2-40B4-BE49-F238E27FC236}">
                <a16:creationId xmlns:a16="http://schemas.microsoft.com/office/drawing/2014/main" id="{7D70EE8D-3E41-4424-A7E9-1B3132DC059A}"/>
              </a:ext>
            </a:extLst>
          </p:cNvPr>
          <p:cNvSpPr/>
          <p:nvPr/>
        </p:nvSpPr>
        <p:spPr>
          <a:xfrm>
            <a:off x="5855499" y="2712268"/>
            <a:ext cx="312634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10FC6DF2-7B3B-4D12-8A65-2192A146D851}"/>
              </a:ext>
            </a:extLst>
          </p:cNvPr>
          <p:cNvSpPr txBox="1"/>
          <p:nvPr/>
        </p:nvSpPr>
        <p:spPr>
          <a:xfrm>
            <a:off x="5861619" y="2705081"/>
            <a:ext cx="31267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effectLst/>
                <a:uLnTx/>
                <a:uFillTx/>
                <a:latin typeface="Century Gothic" panose="020F0302020204030204"/>
                <a:ea typeface="+mn-ea"/>
                <a:cs typeface="+mn-cs"/>
              </a:rPr>
              <a:t>ein</a:t>
            </a:r>
            <a:r>
              <a:rPr kumimoji="0" lang="en-GB" sz="2200" i="0" u="none" strike="noStrike" kern="1200" cap="none" spc="0" normalizeH="0" baseline="0" noProof="0" dirty="0" err="1">
                <a:ln>
                  <a:noFill/>
                </a:ln>
                <a:effectLst/>
                <a:uLnTx/>
                <a:uFillTx/>
                <a:latin typeface="Century Gothic" panose="020F0302020204030204"/>
                <a:ea typeface="+mn-ea"/>
                <a:cs typeface="+mn-cs"/>
              </a:rPr>
              <a:t>e</a:t>
            </a:r>
            <a:r>
              <a:rPr kumimoji="0" lang="en-GB" sz="2200" b="1" i="0" u="none" strike="noStrike" kern="1200" cap="none" spc="0" normalizeH="0" baseline="0" noProof="0" dirty="0" err="1">
                <a:ln>
                  <a:noFill/>
                </a:ln>
                <a:effectLst/>
                <a:uLnTx/>
                <a:uFillTx/>
                <a:latin typeface="Century Gothic" panose="020F0302020204030204"/>
                <a:ea typeface="+mn-ea"/>
                <a:cs typeface="+mn-cs"/>
              </a:rPr>
              <a:t>r</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kleinen</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Kirche</a:t>
            </a:r>
            <a:endParaRPr kumimoji="0" lang="en-GB" sz="2200" b="0" i="0" u="none" strike="noStrike" kern="1200" cap="none" spc="0" normalizeH="0" baseline="0" noProof="0" dirty="0">
              <a:ln>
                <a:noFill/>
              </a:ln>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8100E5C7-8277-4D5F-A0E2-C09BA83528F9}"/>
              </a:ext>
            </a:extLst>
          </p:cNvPr>
          <p:cNvSpPr/>
          <p:nvPr/>
        </p:nvSpPr>
        <p:spPr>
          <a:xfrm>
            <a:off x="9054478" y="2705081"/>
            <a:ext cx="3047829"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A6ED0F4E-FC86-4462-AB57-2CED7E574AA1}"/>
              </a:ext>
            </a:extLst>
          </p:cNvPr>
          <p:cNvSpPr txBox="1"/>
          <p:nvPr/>
        </p:nvSpPr>
        <p:spPr>
          <a:xfrm>
            <a:off x="9122036" y="2712268"/>
            <a:ext cx="34939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effectLst/>
                <a:uLnTx/>
                <a:uFillTx/>
                <a:latin typeface="Century Gothic" panose="020F0302020204030204"/>
                <a:ea typeface="+mn-ea"/>
                <a:cs typeface="+mn-cs"/>
              </a:rPr>
              <a:t>ein</a:t>
            </a:r>
            <a:r>
              <a:rPr kumimoji="0" lang="en-GB" sz="2200" b="1" i="0" u="none" strike="noStrike" kern="1200" cap="none" spc="0" normalizeH="0" baseline="0" noProof="0" dirty="0" err="1">
                <a:ln>
                  <a:noFill/>
                </a:ln>
                <a:effectLst/>
                <a:uLnTx/>
                <a:uFillTx/>
                <a:latin typeface="Century Gothic" panose="020F0302020204030204"/>
                <a:ea typeface="+mn-ea"/>
                <a:cs typeface="+mn-cs"/>
              </a:rPr>
              <a:t>em</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blauen</a:t>
            </a:r>
            <a:r>
              <a:rPr kumimoji="0" lang="en-GB" sz="2200" b="0" i="0" u="none" strike="noStrike" kern="1200" cap="none" spc="0" normalizeH="0" baseline="0" noProof="0" dirty="0">
                <a:ln>
                  <a:noFill/>
                </a:ln>
                <a:effectLst/>
                <a:uLnTx/>
                <a:uFillTx/>
                <a:latin typeface="Century Gothic" panose="020F0302020204030204"/>
                <a:ea typeface="+mn-ea"/>
                <a:cs typeface="+mn-cs"/>
              </a:rPr>
              <a:t> Feld</a:t>
            </a:r>
          </a:p>
        </p:txBody>
      </p:sp>
      <p:sp>
        <p:nvSpPr>
          <p:cNvPr id="87" name="Rectangle: Rounded Corners 86">
            <a:extLst>
              <a:ext uri="{FF2B5EF4-FFF2-40B4-BE49-F238E27FC236}">
                <a16:creationId xmlns:a16="http://schemas.microsoft.com/office/drawing/2014/main" id="{2F234B82-9AC2-4884-9769-3CF4C6675092}"/>
              </a:ext>
            </a:extLst>
          </p:cNvPr>
          <p:cNvSpPr/>
          <p:nvPr/>
        </p:nvSpPr>
        <p:spPr>
          <a:xfrm>
            <a:off x="3894537" y="2801964"/>
            <a:ext cx="375683"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_</a:t>
            </a:r>
          </a:p>
        </p:txBody>
      </p:sp>
      <p:sp>
        <p:nvSpPr>
          <p:cNvPr id="46" name="Rectangle: Rounded Corners 45">
            <a:extLst>
              <a:ext uri="{FF2B5EF4-FFF2-40B4-BE49-F238E27FC236}">
                <a16:creationId xmlns:a16="http://schemas.microsoft.com/office/drawing/2014/main" id="{A2F9A9F7-45B5-49E6-8CCC-D6DDDEF4DB63}"/>
              </a:ext>
            </a:extLst>
          </p:cNvPr>
          <p:cNvSpPr/>
          <p:nvPr/>
        </p:nvSpPr>
        <p:spPr>
          <a:xfrm>
            <a:off x="7565384" y="2735231"/>
            <a:ext cx="375683"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_</a:t>
            </a:r>
          </a:p>
        </p:txBody>
      </p:sp>
      <p:sp>
        <p:nvSpPr>
          <p:cNvPr id="48" name="Rectangle: Rounded Corners 47">
            <a:extLst>
              <a:ext uri="{FF2B5EF4-FFF2-40B4-BE49-F238E27FC236}">
                <a16:creationId xmlns:a16="http://schemas.microsoft.com/office/drawing/2014/main" id="{0621EFE7-0956-4814-9564-F7C580C06ABE}"/>
              </a:ext>
            </a:extLst>
          </p:cNvPr>
          <p:cNvSpPr/>
          <p:nvPr/>
        </p:nvSpPr>
        <p:spPr>
          <a:xfrm>
            <a:off x="10737805" y="2751015"/>
            <a:ext cx="375683"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_</a:t>
            </a:r>
          </a:p>
        </p:txBody>
      </p:sp>
      <p:sp>
        <p:nvSpPr>
          <p:cNvPr id="52" name="Speech Bubble: Rectangle with Corners Rounded 51">
            <a:extLst>
              <a:ext uri="{FF2B5EF4-FFF2-40B4-BE49-F238E27FC236}">
                <a16:creationId xmlns:a16="http://schemas.microsoft.com/office/drawing/2014/main" id="{99843F14-CFE8-4A96-B635-FB074344A627}"/>
              </a:ext>
            </a:extLst>
          </p:cNvPr>
          <p:cNvSpPr/>
          <p:nvPr/>
        </p:nvSpPr>
        <p:spPr>
          <a:xfrm>
            <a:off x="7244090" y="5394187"/>
            <a:ext cx="4893989" cy="914958"/>
          </a:xfrm>
          <a:prstGeom prst="wedgeRoundRectCallout">
            <a:avLst>
              <a:gd name="adj1" fmla="val -53611"/>
              <a:gd name="adj2" fmla="val 24213"/>
              <a:gd name="adj3" fmla="val 16667"/>
            </a:avLst>
          </a:prstGeom>
          <a:solidFill>
            <a:srgbClr val="FFF4E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Plural R3 endings</a:t>
            </a:r>
            <a:r>
              <a:rPr kumimoji="0" lang="en-GB" sz="1800" b="1" i="0" u="none" strike="noStrike" kern="1200" cap="none" spc="0" normalizeH="0" noProof="0" dirty="0">
                <a:ln>
                  <a:noFill/>
                </a:ln>
                <a:solidFill>
                  <a:schemeClr val="tx1"/>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are also always - </a:t>
            </a:r>
            <a:r>
              <a:rPr kumimoji="0" lang="en-GB" sz="1800" b="1" i="0" u="none" strike="noStrike" kern="1200" cap="none" spc="0" normalizeH="0" baseline="0" noProof="0" dirty="0" err="1">
                <a:ln>
                  <a:noFill/>
                </a:ln>
                <a:solidFill>
                  <a:schemeClr val="tx1"/>
                </a:solidFill>
                <a:effectLst/>
                <a:uLnTx/>
                <a:uFillTx/>
                <a:latin typeface="Century Gothic" panose="020F0302020204030204"/>
                <a:ea typeface="+mn-ea"/>
                <a:cs typeface="+mn-cs"/>
              </a:rPr>
              <a:t>en</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a:t>
            </a:r>
            <a:b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Remember: R3 </a:t>
            </a:r>
            <a:r>
              <a:rPr kumimoji="0" lang="en-GB" sz="1800" b="0" i="0" u="sng" strike="noStrike" kern="1200" cap="none" spc="0" normalizeH="0" baseline="0" noProof="0" dirty="0">
                <a:ln>
                  <a:noFill/>
                </a:ln>
                <a:solidFill>
                  <a:schemeClr val="tx1"/>
                </a:solidFill>
                <a:effectLst/>
                <a:uLnTx/>
                <a:uFillTx/>
                <a:latin typeface="Century Gothic" panose="020F0302020204030204"/>
                <a:ea typeface="+mn-ea"/>
                <a:cs typeface="+mn-cs"/>
              </a:rPr>
              <a:t>plural nouns </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also add</a:t>
            </a:r>
            <a:b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-n  or -</a:t>
            </a:r>
            <a:r>
              <a:rPr kumimoji="0" lang="en-GB" sz="1800" b="0" i="0" u="none" strike="noStrike" kern="1200" cap="none" spc="0" normalizeH="0" baseline="0" noProof="0" dirty="0" err="1">
                <a:ln>
                  <a:noFill/>
                </a:ln>
                <a:solidFill>
                  <a:schemeClr val="tx1"/>
                </a:solidFill>
                <a:effectLst/>
                <a:uLnTx/>
                <a:uFillTx/>
                <a:latin typeface="Century Gothic" panose="020F0302020204030204"/>
                <a:ea typeface="+mn-ea"/>
                <a:cs typeface="+mn-cs"/>
              </a:rPr>
              <a:t>en</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90" name="TextBox 89">
            <a:extLst>
              <a:ext uri="{FF2B5EF4-FFF2-40B4-BE49-F238E27FC236}">
                <a16:creationId xmlns:a16="http://schemas.microsoft.com/office/drawing/2014/main" id="{2B3D1045-E22D-4FF7-A786-EB0A37765D33}"/>
              </a:ext>
            </a:extLst>
          </p:cNvPr>
          <p:cNvSpPr txBox="1"/>
          <p:nvPr/>
        </p:nvSpPr>
        <p:spPr>
          <a:xfrm>
            <a:off x="1169694" y="5847479"/>
            <a:ext cx="968534"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mit</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F9B86F64-4C41-45A9-93F6-0CC1859A716A}"/>
              </a:ext>
            </a:extLst>
          </p:cNvPr>
          <p:cNvSpPr/>
          <p:nvPr/>
        </p:nvSpPr>
        <p:spPr>
          <a:xfrm>
            <a:off x="2398914" y="5842523"/>
            <a:ext cx="3718031"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92" name="TextBox 91">
            <a:extLst>
              <a:ext uri="{FF2B5EF4-FFF2-40B4-BE49-F238E27FC236}">
                <a16:creationId xmlns:a16="http://schemas.microsoft.com/office/drawing/2014/main" id="{09BA2503-302F-49DB-84F1-5FC403943192}"/>
              </a:ext>
            </a:extLst>
          </p:cNvPr>
          <p:cNvSpPr txBox="1"/>
          <p:nvPr/>
        </p:nvSpPr>
        <p:spPr>
          <a:xfrm>
            <a:off x="2306871" y="5834092"/>
            <a:ext cx="39717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F0302020204030204"/>
                <a:ea typeface="+mn-ea"/>
                <a:cs typeface="+mn-cs"/>
              </a:rPr>
              <a:t>braunen</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Bäume</a:t>
            </a:r>
            <a:r>
              <a:rPr kumimoji="0" lang="en-GB" sz="2400" b="1" i="0" u="none" strike="noStrike" kern="1200" cap="none" spc="0" normalizeH="0" baseline="0" noProof="0" dirty="0" err="1">
                <a:ln>
                  <a:noFill/>
                </a:ln>
                <a:effectLst/>
                <a:uLnTx/>
                <a:uFillTx/>
                <a:latin typeface="Century Gothic" panose="020F0302020204030204"/>
                <a:ea typeface="+mn-ea"/>
                <a:cs typeface="+mn-cs"/>
              </a:rPr>
              <a:t>n</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49" name="Speech Bubble: Rectangle with Corners Rounded 48">
            <a:extLst>
              <a:ext uri="{FF2B5EF4-FFF2-40B4-BE49-F238E27FC236}">
                <a16:creationId xmlns:a16="http://schemas.microsoft.com/office/drawing/2014/main" id="{9777757F-B4BB-4E3C-9D76-9495710B1159}"/>
              </a:ext>
            </a:extLst>
          </p:cNvPr>
          <p:cNvSpPr/>
          <p:nvPr/>
        </p:nvSpPr>
        <p:spPr>
          <a:xfrm>
            <a:off x="3691744" y="4069359"/>
            <a:ext cx="2434761" cy="1265071"/>
          </a:xfrm>
          <a:prstGeom prst="wedgeRoundRectCallout">
            <a:avLst>
              <a:gd name="adj1" fmla="val -59791"/>
              <a:gd name="adj2" fmla="val -21401"/>
              <a:gd name="adj3" fmla="val 16667"/>
            </a:avLst>
          </a:prstGeom>
          <a:solidFill>
            <a:schemeClr val="accent4">
              <a:lumMod val="75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After </a:t>
            </a:r>
            <a:r>
              <a:rPr kumimoji="0" lang="en-GB" sz="2000" b="1" i="1" u="none" strike="noStrike" kern="1200" cap="none" spc="0" normalizeH="0" baseline="0" noProof="0" dirty="0">
                <a:ln>
                  <a:noFill/>
                </a:ln>
                <a:solidFill>
                  <a:schemeClr val="tx1"/>
                </a:solidFill>
                <a:effectLst/>
                <a:uLnTx/>
                <a:uFillTx/>
                <a:latin typeface="Century Gothic" panose="020F0302020204030204"/>
                <a:ea typeface="+mn-ea"/>
                <a:cs typeface="+mn-cs"/>
              </a:rPr>
              <a:t>these prepositions always</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use R3 (dative) endings:</a:t>
            </a:r>
          </a:p>
        </p:txBody>
      </p:sp>
      <p:sp>
        <p:nvSpPr>
          <p:cNvPr id="69" name="Rectangle: Rounded Corners 68">
            <a:extLst>
              <a:ext uri="{FF2B5EF4-FFF2-40B4-BE49-F238E27FC236}">
                <a16:creationId xmlns:a16="http://schemas.microsoft.com/office/drawing/2014/main" id="{033A8DAF-89F0-4878-8F17-F144B9760BE7}"/>
              </a:ext>
            </a:extLst>
          </p:cNvPr>
          <p:cNvSpPr/>
          <p:nvPr/>
        </p:nvSpPr>
        <p:spPr>
          <a:xfrm>
            <a:off x="180751" y="4077531"/>
            <a:ext cx="3168071" cy="1336624"/>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0" name="TextBox 69">
            <a:extLst>
              <a:ext uri="{FF2B5EF4-FFF2-40B4-BE49-F238E27FC236}">
                <a16:creationId xmlns:a16="http://schemas.microsoft.com/office/drawing/2014/main" id="{0B364AB9-19E1-4CD0-A761-FB63F820CCAF}"/>
              </a:ext>
            </a:extLst>
          </p:cNvPr>
          <p:cNvSpPr txBox="1"/>
          <p:nvPr/>
        </p:nvSpPr>
        <p:spPr>
          <a:xfrm>
            <a:off x="324263" y="4209202"/>
            <a:ext cx="772105" cy="461665"/>
          </a:xfrm>
          <a:prstGeom prst="rect">
            <a:avLst/>
          </a:prstGeom>
          <a:solidFill>
            <a:srgbClr val="EBEFF7"/>
          </a:solidFill>
          <a:ln>
            <a:solidFill>
              <a:srgbClr val="115076"/>
            </a:solidFill>
          </a:ln>
        </p:spPr>
        <p:txBody>
          <a:bodyPr wrap="square" rtlCol="0">
            <a:spAutoFit/>
          </a:bodyPr>
          <a:lstStyle/>
          <a:p>
            <a:r>
              <a:rPr lang="en-US" sz="2400" b="1" dirty="0" err="1"/>
              <a:t>zu</a:t>
            </a:r>
            <a:endParaRPr lang="en-US" sz="2400" b="1" dirty="0"/>
          </a:p>
        </p:txBody>
      </p:sp>
      <p:sp>
        <p:nvSpPr>
          <p:cNvPr id="71" name="TextBox 70">
            <a:extLst>
              <a:ext uri="{FF2B5EF4-FFF2-40B4-BE49-F238E27FC236}">
                <a16:creationId xmlns:a16="http://schemas.microsoft.com/office/drawing/2014/main" id="{894C27FB-FF80-4EE1-B905-0786EECAB897}"/>
              </a:ext>
            </a:extLst>
          </p:cNvPr>
          <p:cNvSpPr txBox="1"/>
          <p:nvPr/>
        </p:nvSpPr>
        <p:spPr>
          <a:xfrm>
            <a:off x="1288415" y="4217477"/>
            <a:ext cx="820985" cy="461665"/>
          </a:xfrm>
          <a:prstGeom prst="rect">
            <a:avLst/>
          </a:prstGeom>
          <a:solidFill>
            <a:srgbClr val="EBEFF7"/>
          </a:solidFill>
          <a:ln>
            <a:solidFill>
              <a:srgbClr val="115076"/>
            </a:solidFill>
          </a:ln>
        </p:spPr>
        <p:txBody>
          <a:bodyPr wrap="square" rtlCol="0">
            <a:spAutoFit/>
          </a:bodyPr>
          <a:lstStyle/>
          <a:p>
            <a:r>
              <a:rPr lang="en-US" sz="2400" b="1" dirty="0" err="1"/>
              <a:t>aus</a:t>
            </a:r>
            <a:endParaRPr lang="en-US" sz="2400" b="1" dirty="0"/>
          </a:p>
        </p:txBody>
      </p:sp>
      <p:sp>
        <p:nvSpPr>
          <p:cNvPr id="82" name="TextBox 81">
            <a:extLst>
              <a:ext uri="{FF2B5EF4-FFF2-40B4-BE49-F238E27FC236}">
                <a16:creationId xmlns:a16="http://schemas.microsoft.com/office/drawing/2014/main" id="{AEFFCD5D-C628-4D21-9E72-FD38844529C7}"/>
              </a:ext>
            </a:extLst>
          </p:cNvPr>
          <p:cNvSpPr txBox="1"/>
          <p:nvPr/>
        </p:nvSpPr>
        <p:spPr>
          <a:xfrm>
            <a:off x="2195670" y="4217954"/>
            <a:ext cx="982423" cy="461665"/>
          </a:xfrm>
          <a:prstGeom prst="rect">
            <a:avLst/>
          </a:prstGeom>
          <a:solidFill>
            <a:srgbClr val="EBEFF7"/>
          </a:solidFill>
          <a:ln>
            <a:solidFill>
              <a:srgbClr val="115076"/>
            </a:solidFill>
          </a:ln>
        </p:spPr>
        <p:txBody>
          <a:bodyPr wrap="square" rtlCol="0">
            <a:spAutoFit/>
          </a:bodyPr>
          <a:lstStyle/>
          <a:p>
            <a:pPr algn="ctr"/>
            <a:r>
              <a:rPr lang="en-US" sz="2400" b="1" dirty="0" err="1"/>
              <a:t>nach</a:t>
            </a:r>
            <a:endParaRPr lang="en-US" sz="2400" b="1" dirty="0"/>
          </a:p>
        </p:txBody>
      </p:sp>
      <p:sp>
        <p:nvSpPr>
          <p:cNvPr id="83" name="TextBox 82">
            <a:extLst>
              <a:ext uri="{FF2B5EF4-FFF2-40B4-BE49-F238E27FC236}">
                <a16:creationId xmlns:a16="http://schemas.microsoft.com/office/drawing/2014/main" id="{64297671-DA64-48EF-B99E-6E6CB2A8FB35}"/>
              </a:ext>
            </a:extLst>
          </p:cNvPr>
          <p:cNvSpPr txBox="1"/>
          <p:nvPr/>
        </p:nvSpPr>
        <p:spPr>
          <a:xfrm>
            <a:off x="1288416" y="4831794"/>
            <a:ext cx="772105" cy="461665"/>
          </a:xfrm>
          <a:prstGeom prst="rect">
            <a:avLst/>
          </a:prstGeom>
          <a:solidFill>
            <a:srgbClr val="EBEFF7"/>
          </a:solidFill>
          <a:ln>
            <a:solidFill>
              <a:srgbClr val="115076"/>
            </a:solidFill>
          </a:ln>
        </p:spPr>
        <p:txBody>
          <a:bodyPr wrap="square" rtlCol="0">
            <a:spAutoFit/>
          </a:bodyPr>
          <a:lstStyle/>
          <a:p>
            <a:pPr algn="ctr"/>
            <a:r>
              <a:rPr lang="en-US" sz="2400" b="1" dirty="0"/>
              <a:t>von</a:t>
            </a:r>
          </a:p>
        </p:txBody>
      </p:sp>
      <p:sp>
        <p:nvSpPr>
          <p:cNvPr id="84" name="TextBox 83">
            <a:extLst>
              <a:ext uri="{FF2B5EF4-FFF2-40B4-BE49-F238E27FC236}">
                <a16:creationId xmlns:a16="http://schemas.microsoft.com/office/drawing/2014/main" id="{AFD0AE4C-5423-496C-ABF6-738E5AC008D3}"/>
              </a:ext>
            </a:extLst>
          </p:cNvPr>
          <p:cNvSpPr txBox="1"/>
          <p:nvPr/>
        </p:nvSpPr>
        <p:spPr>
          <a:xfrm>
            <a:off x="342682" y="4831795"/>
            <a:ext cx="772104" cy="461665"/>
          </a:xfrm>
          <a:prstGeom prst="rect">
            <a:avLst/>
          </a:prstGeom>
          <a:solidFill>
            <a:srgbClr val="EBEFF7"/>
          </a:solidFill>
          <a:ln>
            <a:solidFill>
              <a:srgbClr val="115076"/>
            </a:solidFill>
          </a:ln>
        </p:spPr>
        <p:txBody>
          <a:bodyPr wrap="square" rtlCol="0">
            <a:spAutoFit/>
          </a:bodyPr>
          <a:lstStyle/>
          <a:p>
            <a:r>
              <a:rPr lang="en-US" sz="2400" b="1" dirty="0" err="1"/>
              <a:t>bei</a:t>
            </a:r>
            <a:endParaRPr lang="en-US" sz="2400" b="1" dirty="0"/>
          </a:p>
        </p:txBody>
      </p:sp>
      <p:sp>
        <p:nvSpPr>
          <p:cNvPr id="85" name="TextBox 84">
            <a:extLst>
              <a:ext uri="{FF2B5EF4-FFF2-40B4-BE49-F238E27FC236}">
                <a16:creationId xmlns:a16="http://schemas.microsoft.com/office/drawing/2014/main" id="{FF66A6BB-B261-489E-A761-50CE0874EC31}"/>
              </a:ext>
            </a:extLst>
          </p:cNvPr>
          <p:cNvSpPr txBox="1"/>
          <p:nvPr/>
        </p:nvSpPr>
        <p:spPr>
          <a:xfrm>
            <a:off x="2195670" y="4831794"/>
            <a:ext cx="982423" cy="461665"/>
          </a:xfrm>
          <a:prstGeom prst="rect">
            <a:avLst/>
          </a:prstGeom>
          <a:solidFill>
            <a:srgbClr val="EBEFF7"/>
          </a:solidFill>
          <a:ln>
            <a:solidFill>
              <a:srgbClr val="115076"/>
            </a:solidFill>
          </a:ln>
        </p:spPr>
        <p:txBody>
          <a:bodyPr wrap="square" rtlCol="0">
            <a:spAutoFit/>
          </a:bodyPr>
          <a:lstStyle/>
          <a:p>
            <a:r>
              <a:rPr lang="en-US" sz="2400" b="1" dirty="0" err="1"/>
              <a:t>seit</a:t>
            </a:r>
            <a:endParaRPr lang="en-US" sz="2400" b="1" dirty="0"/>
          </a:p>
        </p:txBody>
      </p:sp>
      <p:sp>
        <p:nvSpPr>
          <p:cNvPr id="86" name="Rectangle: Rounded Corners 85">
            <a:extLst>
              <a:ext uri="{FF2B5EF4-FFF2-40B4-BE49-F238E27FC236}">
                <a16:creationId xmlns:a16="http://schemas.microsoft.com/office/drawing/2014/main" id="{D2A1BD85-1817-42D6-A6D6-5ABBD6A67EEA}"/>
              </a:ext>
            </a:extLst>
          </p:cNvPr>
          <p:cNvSpPr/>
          <p:nvPr/>
        </p:nvSpPr>
        <p:spPr>
          <a:xfrm>
            <a:off x="570062" y="4298644"/>
            <a:ext cx="375683"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_</a:t>
            </a:r>
          </a:p>
        </p:txBody>
      </p:sp>
      <p:sp>
        <p:nvSpPr>
          <p:cNvPr id="88" name="Rectangle: Rounded Corners 87">
            <a:extLst>
              <a:ext uri="{FF2B5EF4-FFF2-40B4-BE49-F238E27FC236}">
                <a16:creationId xmlns:a16="http://schemas.microsoft.com/office/drawing/2014/main" id="{486B359E-3924-414D-97CB-10EB4B2DA9B1}"/>
              </a:ext>
            </a:extLst>
          </p:cNvPr>
          <p:cNvSpPr/>
          <p:nvPr/>
        </p:nvSpPr>
        <p:spPr>
          <a:xfrm>
            <a:off x="1589010" y="4315076"/>
            <a:ext cx="375683"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_</a:t>
            </a:r>
          </a:p>
        </p:txBody>
      </p:sp>
      <p:sp>
        <p:nvSpPr>
          <p:cNvPr id="89" name="Rectangle: Rounded Corners 88">
            <a:extLst>
              <a:ext uri="{FF2B5EF4-FFF2-40B4-BE49-F238E27FC236}">
                <a16:creationId xmlns:a16="http://schemas.microsoft.com/office/drawing/2014/main" id="{A02C9953-9561-4F20-9C7D-1EEFB7AFEA25}"/>
              </a:ext>
            </a:extLst>
          </p:cNvPr>
          <p:cNvSpPr/>
          <p:nvPr/>
        </p:nvSpPr>
        <p:spPr>
          <a:xfrm>
            <a:off x="2484035" y="4274756"/>
            <a:ext cx="607789"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_</a:t>
            </a:r>
          </a:p>
        </p:txBody>
      </p:sp>
      <p:sp>
        <p:nvSpPr>
          <p:cNvPr id="93" name="Rectangle: Rounded Corners 92">
            <a:extLst>
              <a:ext uri="{FF2B5EF4-FFF2-40B4-BE49-F238E27FC236}">
                <a16:creationId xmlns:a16="http://schemas.microsoft.com/office/drawing/2014/main" id="{79326340-0D31-4F4C-A683-994EE9FDE401}"/>
              </a:ext>
            </a:extLst>
          </p:cNvPr>
          <p:cNvSpPr/>
          <p:nvPr/>
        </p:nvSpPr>
        <p:spPr>
          <a:xfrm>
            <a:off x="639705" y="4894576"/>
            <a:ext cx="375683"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_</a:t>
            </a:r>
          </a:p>
        </p:txBody>
      </p:sp>
      <p:sp>
        <p:nvSpPr>
          <p:cNvPr id="100" name="Rectangle: Rounded Corners 99">
            <a:extLst>
              <a:ext uri="{FF2B5EF4-FFF2-40B4-BE49-F238E27FC236}">
                <a16:creationId xmlns:a16="http://schemas.microsoft.com/office/drawing/2014/main" id="{8DDF0041-3AA7-4E13-A5F0-24D4D83CD807}"/>
              </a:ext>
            </a:extLst>
          </p:cNvPr>
          <p:cNvSpPr/>
          <p:nvPr/>
        </p:nvSpPr>
        <p:spPr>
          <a:xfrm>
            <a:off x="2426782" y="4917449"/>
            <a:ext cx="375683"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_</a:t>
            </a:r>
          </a:p>
        </p:txBody>
      </p:sp>
      <p:sp>
        <p:nvSpPr>
          <p:cNvPr id="101" name="Rectangle: Rounded Corners 100">
            <a:extLst>
              <a:ext uri="{FF2B5EF4-FFF2-40B4-BE49-F238E27FC236}">
                <a16:creationId xmlns:a16="http://schemas.microsoft.com/office/drawing/2014/main" id="{82B3C6B4-A4D5-42FE-A9F4-3521264FE78B}"/>
              </a:ext>
            </a:extLst>
          </p:cNvPr>
          <p:cNvSpPr/>
          <p:nvPr/>
        </p:nvSpPr>
        <p:spPr>
          <a:xfrm>
            <a:off x="1576944" y="4885663"/>
            <a:ext cx="375683"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_</a:t>
            </a:r>
          </a:p>
        </p:txBody>
      </p:sp>
      <p:sp>
        <p:nvSpPr>
          <p:cNvPr id="7" name="TextBox 6">
            <a:extLst>
              <a:ext uri="{FF2B5EF4-FFF2-40B4-BE49-F238E27FC236}">
                <a16:creationId xmlns:a16="http://schemas.microsoft.com/office/drawing/2014/main" id="{6247CA45-A11E-48E9-929D-194857DF7755}"/>
              </a:ext>
            </a:extLst>
          </p:cNvPr>
          <p:cNvSpPr txBox="1"/>
          <p:nvPr/>
        </p:nvSpPr>
        <p:spPr>
          <a:xfrm>
            <a:off x="2991809" y="2228915"/>
            <a:ext cx="1917315" cy="461665"/>
          </a:xfrm>
          <a:prstGeom prst="rect">
            <a:avLst/>
          </a:prstGeom>
          <a:solidFill>
            <a:schemeClr val="bg2"/>
          </a:solidFill>
        </p:spPr>
        <p:txBody>
          <a:bodyPr wrap="square" rtlCol="0">
            <a:spAutoFit/>
          </a:bodyPr>
          <a:lstStyle/>
          <a:p>
            <a:pPr algn="ctr"/>
            <a:r>
              <a:rPr lang="en-GB" sz="2400" b="1" dirty="0"/>
              <a:t>masculine</a:t>
            </a:r>
          </a:p>
        </p:txBody>
      </p:sp>
      <p:sp>
        <p:nvSpPr>
          <p:cNvPr id="102" name="TextBox 101">
            <a:extLst>
              <a:ext uri="{FF2B5EF4-FFF2-40B4-BE49-F238E27FC236}">
                <a16:creationId xmlns:a16="http://schemas.microsoft.com/office/drawing/2014/main" id="{237E7481-589E-4E8D-AE03-033E019EC6B5}"/>
              </a:ext>
            </a:extLst>
          </p:cNvPr>
          <p:cNvSpPr txBox="1"/>
          <p:nvPr/>
        </p:nvSpPr>
        <p:spPr>
          <a:xfrm>
            <a:off x="6363075" y="2225094"/>
            <a:ext cx="1917315" cy="461665"/>
          </a:xfrm>
          <a:prstGeom prst="rect">
            <a:avLst/>
          </a:prstGeom>
          <a:solidFill>
            <a:schemeClr val="bg2"/>
          </a:solidFill>
        </p:spPr>
        <p:txBody>
          <a:bodyPr wrap="square" rtlCol="0">
            <a:spAutoFit/>
          </a:bodyPr>
          <a:lstStyle/>
          <a:p>
            <a:pPr algn="ctr"/>
            <a:r>
              <a:rPr lang="en-GB" sz="2400" b="1" dirty="0"/>
              <a:t>feminine</a:t>
            </a:r>
          </a:p>
        </p:txBody>
      </p:sp>
      <p:sp>
        <p:nvSpPr>
          <p:cNvPr id="103" name="TextBox 102">
            <a:extLst>
              <a:ext uri="{FF2B5EF4-FFF2-40B4-BE49-F238E27FC236}">
                <a16:creationId xmlns:a16="http://schemas.microsoft.com/office/drawing/2014/main" id="{C7BD7954-EFEF-4093-97BC-EA162E6AAAAB}"/>
              </a:ext>
            </a:extLst>
          </p:cNvPr>
          <p:cNvSpPr txBox="1"/>
          <p:nvPr/>
        </p:nvSpPr>
        <p:spPr>
          <a:xfrm>
            <a:off x="9779147" y="2212388"/>
            <a:ext cx="1917315" cy="461665"/>
          </a:xfrm>
          <a:prstGeom prst="rect">
            <a:avLst/>
          </a:prstGeom>
          <a:solidFill>
            <a:schemeClr val="bg2"/>
          </a:solidFill>
        </p:spPr>
        <p:txBody>
          <a:bodyPr wrap="square" rtlCol="0">
            <a:spAutoFit/>
          </a:bodyPr>
          <a:lstStyle/>
          <a:p>
            <a:pPr algn="ctr"/>
            <a:r>
              <a:rPr lang="en-GB" sz="2400" b="1" dirty="0"/>
              <a:t>neuter</a:t>
            </a:r>
          </a:p>
        </p:txBody>
      </p:sp>
      <p:sp>
        <p:nvSpPr>
          <p:cNvPr id="104" name="TextBox 103">
            <a:extLst>
              <a:ext uri="{FF2B5EF4-FFF2-40B4-BE49-F238E27FC236}">
                <a16:creationId xmlns:a16="http://schemas.microsoft.com/office/drawing/2014/main" id="{BD765E82-F793-4071-B00A-EEE42E8DF575}"/>
              </a:ext>
            </a:extLst>
          </p:cNvPr>
          <p:cNvSpPr txBox="1"/>
          <p:nvPr/>
        </p:nvSpPr>
        <p:spPr>
          <a:xfrm>
            <a:off x="83298" y="1567349"/>
            <a:ext cx="10814346" cy="461665"/>
          </a:xfrm>
          <a:prstGeom prst="rect">
            <a:avLst/>
          </a:prstGeom>
          <a:solidFill>
            <a:srgbClr val="FFF4E7"/>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R3</a:t>
            </a:r>
            <a:r>
              <a:rPr kumimoji="0" lang="en-US" sz="2400" b="0" i="0" u="none" strike="noStrike" kern="1200" cap="none" spc="0" normalizeH="0" baseline="0" noProof="0" dirty="0">
                <a:ln>
                  <a:noFill/>
                </a:ln>
                <a:effectLst/>
                <a:uLnTx/>
                <a:uFillTx/>
                <a:latin typeface="Century Gothic" panose="020F0302020204030204"/>
                <a:ea typeface="+mn-ea"/>
                <a:cs typeface="+mn-cs"/>
              </a:rPr>
              <a:t> adjective endings, after an article, are the same for all genders:</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105" name="Rectangle: Rounded Corners 104">
            <a:extLst>
              <a:ext uri="{FF2B5EF4-FFF2-40B4-BE49-F238E27FC236}">
                <a16:creationId xmlns:a16="http://schemas.microsoft.com/office/drawing/2014/main" id="{09BE93B5-A28A-4B40-9B8B-40C95E73A948}"/>
              </a:ext>
            </a:extLst>
          </p:cNvPr>
          <p:cNvSpPr/>
          <p:nvPr/>
        </p:nvSpPr>
        <p:spPr>
          <a:xfrm>
            <a:off x="2677994" y="2767818"/>
            <a:ext cx="500099"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_</a:t>
            </a:r>
          </a:p>
        </p:txBody>
      </p:sp>
      <p:sp>
        <p:nvSpPr>
          <p:cNvPr id="106" name="Rectangle: Rounded Corners 105">
            <a:extLst>
              <a:ext uri="{FF2B5EF4-FFF2-40B4-BE49-F238E27FC236}">
                <a16:creationId xmlns:a16="http://schemas.microsoft.com/office/drawing/2014/main" id="{BB5F5B66-0AA0-45FC-B8EA-04B012E15A07}"/>
              </a:ext>
            </a:extLst>
          </p:cNvPr>
          <p:cNvSpPr/>
          <p:nvPr/>
        </p:nvSpPr>
        <p:spPr>
          <a:xfrm>
            <a:off x="6546145" y="2733969"/>
            <a:ext cx="375683"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_</a:t>
            </a:r>
          </a:p>
        </p:txBody>
      </p:sp>
      <p:sp>
        <p:nvSpPr>
          <p:cNvPr id="107" name="Rectangle: Rounded Corners 106">
            <a:extLst>
              <a:ext uri="{FF2B5EF4-FFF2-40B4-BE49-F238E27FC236}">
                <a16:creationId xmlns:a16="http://schemas.microsoft.com/office/drawing/2014/main" id="{C86E6FB4-7B74-4C1C-BDAD-59DA2A00D701}"/>
              </a:ext>
            </a:extLst>
          </p:cNvPr>
          <p:cNvSpPr/>
          <p:nvPr/>
        </p:nvSpPr>
        <p:spPr>
          <a:xfrm>
            <a:off x="9609907" y="2740643"/>
            <a:ext cx="443865"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_</a:t>
            </a:r>
          </a:p>
        </p:txBody>
      </p:sp>
    </p:spTree>
    <p:extLst>
      <p:ext uri="{BB962C8B-B14F-4D97-AF65-F5344CB8AC3E}">
        <p14:creationId xmlns:p14="http://schemas.microsoft.com/office/powerpoint/2010/main" val="26663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05"/>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8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0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48"/>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0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9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fade">
                                      <p:cBhvr>
                                        <p:cTn id="87" dur="500"/>
                                        <p:tgtEl>
                                          <p:spTgt spid="69"/>
                                        </p:tgtEl>
                                      </p:cBhvr>
                                    </p:animEffect>
                                  </p:childTnLst>
                                </p:cTn>
                              </p:par>
                              <p:par>
                                <p:cTn id="88" presetID="1" presetClass="entr" presetSubtype="0" fill="hold" grpId="0" nodeType="withEffect">
                                  <p:stCondLst>
                                    <p:cond delay="0"/>
                                  </p:stCondLst>
                                  <p:childTnLst>
                                    <p:set>
                                      <p:cBhvr>
                                        <p:cTn id="89" dur="1" fill="hold">
                                          <p:stCondLst>
                                            <p:cond delay="0"/>
                                          </p:stCondLst>
                                        </p:cTn>
                                        <p:tgtEl>
                                          <p:spTgt spid="71"/>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82"/>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70"/>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83"/>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84"/>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85"/>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93"/>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86"/>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101"/>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88"/>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89"/>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100"/>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grpId="1" nodeType="clickEffect">
                                  <p:stCondLst>
                                    <p:cond delay="0"/>
                                  </p:stCondLst>
                                  <p:childTnLst>
                                    <p:set>
                                      <p:cBhvr>
                                        <p:cTn id="115" dur="1" fill="hold">
                                          <p:stCondLst>
                                            <p:cond delay="0"/>
                                          </p:stCondLst>
                                        </p:cTn>
                                        <p:tgtEl>
                                          <p:spTgt spid="86"/>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grpId="1" nodeType="clickEffect">
                                  <p:stCondLst>
                                    <p:cond delay="0"/>
                                  </p:stCondLst>
                                  <p:childTnLst>
                                    <p:set>
                                      <p:cBhvr>
                                        <p:cTn id="119" dur="1" fill="hold">
                                          <p:stCondLst>
                                            <p:cond delay="0"/>
                                          </p:stCondLst>
                                        </p:cTn>
                                        <p:tgtEl>
                                          <p:spTgt spid="88"/>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 presetClass="exit" presetSubtype="0" fill="hold" grpId="1" nodeType="clickEffect">
                                  <p:stCondLst>
                                    <p:cond delay="0"/>
                                  </p:stCondLst>
                                  <p:childTnLst>
                                    <p:set>
                                      <p:cBhvr>
                                        <p:cTn id="123" dur="1" fill="hold">
                                          <p:stCondLst>
                                            <p:cond delay="0"/>
                                          </p:stCondLst>
                                        </p:cTn>
                                        <p:tgtEl>
                                          <p:spTgt spid="89"/>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 presetClass="exit" presetSubtype="0" fill="hold" grpId="1" nodeType="clickEffect">
                                  <p:stCondLst>
                                    <p:cond delay="0"/>
                                  </p:stCondLst>
                                  <p:childTnLst>
                                    <p:set>
                                      <p:cBhvr>
                                        <p:cTn id="127" dur="1" fill="hold">
                                          <p:stCondLst>
                                            <p:cond delay="0"/>
                                          </p:stCondLst>
                                        </p:cTn>
                                        <p:tgtEl>
                                          <p:spTgt spid="93"/>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 presetClass="exit" presetSubtype="0" fill="hold" grpId="1" nodeType="clickEffect">
                                  <p:stCondLst>
                                    <p:cond delay="0"/>
                                  </p:stCondLst>
                                  <p:childTnLst>
                                    <p:set>
                                      <p:cBhvr>
                                        <p:cTn id="131" dur="1" fill="hold">
                                          <p:stCondLst>
                                            <p:cond delay="0"/>
                                          </p:stCondLst>
                                        </p:cTn>
                                        <p:tgtEl>
                                          <p:spTgt spid="10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1" presetClass="exit" presetSubtype="0" fill="hold" grpId="1" nodeType="clickEffect">
                                  <p:stCondLst>
                                    <p:cond delay="0"/>
                                  </p:stCondLst>
                                  <p:childTnLst>
                                    <p:set>
                                      <p:cBhvr>
                                        <p:cTn id="135" dur="1" fill="hold">
                                          <p:stCondLst>
                                            <p:cond delay="0"/>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p:bldP spid="57" grpId="0" animBg="1"/>
      <p:bldP spid="58" grpId="0"/>
      <p:bldP spid="59" grpId="0" animBg="1"/>
      <p:bldP spid="60" grpId="0"/>
      <p:bldP spid="61" grpId="0" animBg="1"/>
      <p:bldP spid="62" grpId="0"/>
      <p:bldP spid="87" grpId="0" animBg="1"/>
      <p:bldP spid="87" grpId="1" animBg="1"/>
      <p:bldP spid="46" grpId="0" animBg="1"/>
      <p:bldP spid="46" grpId="1" animBg="1"/>
      <p:bldP spid="48" grpId="0" animBg="1"/>
      <p:bldP spid="48" grpId="1" animBg="1"/>
      <p:bldP spid="52" grpId="0" animBg="1"/>
      <p:bldP spid="90" grpId="0" animBg="1"/>
      <p:bldP spid="91" grpId="0" animBg="1"/>
      <p:bldP spid="92" grpId="0"/>
      <p:bldP spid="49" grpId="0" animBg="1"/>
      <p:bldP spid="69" grpId="0" animBg="1"/>
      <p:bldP spid="70" grpId="0" animBg="1"/>
      <p:bldP spid="71" grpId="0" animBg="1"/>
      <p:bldP spid="82" grpId="0" animBg="1"/>
      <p:bldP spid="83" grpId="0" animBg="1"/>
      <p:bldP spid="84" grpId="0" animBg="1"/>
      <p:bldP spid="85" grpId="0" animBg="1"/>
      <p:bldP spid="86" grpId="0" animBg="1"/>
      <p:bldP spid="86" grpId="1" animBg="1"/>
      <p:bldP spid="88" grpId="0" animBg="1"/>
      <p:bldP spid="88" grpId="1" animBg="1"/>
      <p:bldP spid="89" grpId="0" animBg="1"/>
      <p:bldP spid="89" grpId="1" animBg="1"/>
      <p:bldP spid="93" grpId="0" animBg="1"/>
      <p:bldP spid="93" grpId="1" animBg="1"/>
      <p:bldP spid="100" grpId="0" animBg="1"/>
      <p:bldP spid="100" grpId="1" animBg="1"/>
      <p:bldP spid="101" grpId="0" animBg="1"/>
      <p:bldP spid="101" grpId="1" animBg="1"/>
      <p:bldP spid="7" grpId="0" animBg="1"/>
      <p:bldP spid="102" grpId="0" animBg="1"/>
      <p:bldP spid="103" grpId="0" animBg="1"/>
      <p:bldP spid="104" grpId="0" animBg="1"/>
      <p:bldP spid="105" grpId="0" animBg="1"/>
      <p:bldP spid="105" grpId="1" animBg="1"/>
      <p:bldP spid="106" grpId="0" animBg="1"/>
      <p:bldP spid="106" grpId="1" animBg="1"/>
      <p:bldP spid="107" grpId="0" animBg="1"/>
      <p:bldP spid="107"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067888" cy="647577"/>
          </a:xfrm>
        </p:spPr>
        <p:txBody>
          <a:bodyPr>
            <a:normAutofit/>
          </a:bodyPr>
          <a:lstStyle/>
          <a:p>
            <a:r>
              <a:rPr lang="en-GB" sz="2800" b="1" dirty="0" err="1">
                <a:solidFill>
                  <a:schemeClr val="bg1"/>
                </a:solidFill>
              </a:rPr>
              <a:t>Onkel</a:t>
            </a:r>
            <a:r>
              <a:rPr lang="en-GB" sz="2800" b="1" dirty="0">
                <a:solidFill>
                  <a:schemeClr val="bg1"/>
                </a:solidFill>
              </a:rPr>
              <a:t> Heinrich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0" y="1033460"/>
            <a:ext cx="101256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Century Gothic" panose="020F0302020204030204"/>
                <a:ea typeface="+mn-ea"/>
                <a:cs typeface="+mn-cs"/>
              </a:rPr>
              <a:t>Schreib</a:t>
            </a:r>
            <a:r>
              <a:rPr kumimoji="0" lang="en-US" sz="2000" b="0" i="0" u="none" strike="noStrike" kern="1200" cap="none" spc="0" normalizeH="0" baseline="0" noProof="0" dirty="0">
                <a:ln>
                  <a:noFill/>
                </a:ln>
                <a:effectLst/>
                <a:uLnTx/>
                <a:uFillTx/>
                <a:latin typeface="Century Gothic" panose="020F0302020204030204"/>
                <a:ea typeface="+mn-ea"/>
                <a:cs typeface="+mn-cs"/>
              </a:rPr>
              <a:t> 1-8. </a:t>
            </a:r>
            <a:r>
              <a:rPr kumimoji="0" lang="en-US" sz="2000" b="0" i="0" u="none" strike="noStrike" kern="1200" cap="none" spc="0" normalizeH="0" baseline="0" noProof="0" dirty="0" err="1">
                <a:ln>
                  <a:noFill/>
                </a:ln>
                <a:effectLst/>
                <a:uLnTx/>
                <a:uFillTx/>
                <a:latin typeface="Century Gothic" panose="020F0302020204030204"/>
                <a:ea typeface="+mn-ea"/>
                <a:cs typeface="+mn-cs"/>
              </a:rPr>
              <a:t>Schreib</a:t>
            </a:r>
            <a:r>
              <a:rPr kumimoji="0" lang="en-US" sz="2000" b="0" i="0" u="none" strike="noStrike" kern="1200" cap="none" spc="0" normalizeH="0" baseline="0" noProof="0" dirty="0">
                <a:ln>
                  <a:noFill/>
                </a:ln>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effectLst/>
                <a:uLnTx/>
                <a:uFillTx/>
                <a:latin typeface="Century Gothic" panose="020F0302020204030204"/>
                <a:ea typeface="+mn-ea"/>
                <a:cs typeface="+mn-cs"/>
              </a:rPr>
              <a:t>Wörter</a:t>
            </a:r>
            <a:r>
              <a:rPr kumimoji="0" lang="en-US" sz="2000" b="0" i="0" u="none" strike="noStrike" kern="1200" cap="none" spc="0" normalizeH="0" baseline="0" noProof="0" dirty="0">
                <a:ln>
                  <a:noFill/>
                </a:ln>
                <a:effectLst/>
                <a:uLnTx/>
                <a:uFillTx/>
                <a:latin typeface="Century Gothic" panose="020F0302020204030204"/>
                <a:ea typeface="+mn-ea"/>
                <a:cs typeface="+mn-cs"/>
              </a:rPr>
              <a:t> auf Deutsch und </a:t>
            </a:r>
            <a:r>
              <a:rPr kumimoji="0" lang="en-US" sz="2000" b="0" i="0" u="none" strike="noStrike" kern="1200" cap="none" spc="0" normalizeH="0" baseline="0" noProof="0" dirty="0" err="1">
                <a:ln>
                  <a:noFill/>
                </a:ln>
                <a:effectLst/>
                <a:uLnTx/>
                <a:uFillTx/>
                <a:latin typeface="Century Gothic" panose="020F0302020204030204"/>
                <a:ea typeface="+mn-ea"/>
                <a:cs typeface="+mn-cs"/>
              </a:rPr>
              <a:t>Englisch</a:t>
            </a:r>
            <a:r>
              <a:rPr kumimoji="0" lang="en-US" sz="2000" b="0" i="0" u="none" strike="noStrike" kern="1200" cap="none" spc="0" normalizeH="0" baseline="0" noProof="0" dirty="0">
                <a:ln>
                  <a:noFill/>
                </a:ln>
                <a:effectLst/>
                <a:uLnTx/>
                <a:uFillTx/>
                <a:latin typeface="Century Gothic" panose="020F0302020204030204"/>
                <a:ea typeface="+mn-ea"/>
                <a:cs typeface="+mn-cs"/>
              </a:rPr>
              <a:t>. </a:t>
            </a:r>
            <a:br>
              <a:rPr kumimoji="0" lang="en-US" sz="2000" b="0" i="0" u="none" strike="noStrike" kern="1200" cap="none" spc="0" normalizeH="0" baseline="0" noProof="0" dirty="0">
                <a:ln>
                  <a:noFill/>
                </a:ln>
                <a:effectLst/>
                <a:uLnTx/>
                <a:uFillTx/>
                <a:latin typeface="Century Gothic" panose="020F0302020204030204"/>
                <a:ea typeface="+mn-ea"/>
                <a:cs typeface="+mn-cs"/>
              </a:rPr>
            </a:br>
            <a:r>
              <a:rPr kumimoji="0" lang="en-US" sz="2000" b="0" i="0" u="none" strike="noStrike" kern="1200" cap="none" spc="0" normalizeH="0" baseline="0" noProof="0" dirty="0">
                <a:ln>
                  <a:noFill/>
                </a:ln>
                <a:effectLst/>
                <a:uLnTx/>
                <a:uFillTx/>
                <a:latin typeface="Century Gothic" panose="020F0302020204030204"/>
                <a:ea typeface="+mn-ea"/>
                <a:cs typeface="+mn-cs"/>
              </a:rPr>
              <a:t>Dann </a:t>
            </a:r>
            <a:r>
              <a:rPr kumimoji="0" lang="en-US" sz="2000" b="0" i="0" u="none" strike="noStrike" kern="1200" cap="none" spc="0" normalizeH="0" baseline="0" noProof="0" dirty="0" err="1">
                <a:ln>
                  <a:noFill/>
                </a:ln>
                <a:effectLst/>
                <a:uLnTx/>
                <a:uFillTx/>
                <a:latin typeface="Century Gothic" panose="020F0302020204030204"/>
                <a:ea typeface="+mn-ea"/>
                <a:cs typeface="+mn-cs"/>
              </a:rPr>
              <a:t>schreib</a:t>
            </a:r>
            <a:r>
              <a:rPr kumimoji="0" lang="en-US" sz="2000" b="0" i="0" u="none" strike="noStrike" kern="1200" cap="none" spc="0" normalizeH="0" baseline="0" noProof="0" dirty="0">
                <a:ln>
                  <a:noFill/>
                </a:ln>
                <a:effectLst/>
                <a:uLnTx/>
                <a:uFillTx/>
                <a:latin typeface="Century Gothic" panose="020F0302020204030204"/>
                <a:ea typeface="+mn-ea"/>
                <a:cs typeface="+mn-cs"/>
              </a:rPr>
              <a:t> den </a:t>
            </a:r>
            <a:r>
              <a:rPr kumimoji="0" lang="en-US" sz="2000" b="0" i="0" u="none" strike="noStrike" kern="1200" cap="none" spc="0" normalizeH="0" baseline="0" noProof="0" dirty="0" err="1">
                <a:ln>
                  <a:noFill/>
                </a:ln>
                <a:effectLst/>
                <a:uLnTx/>
                <a:uFillTx/>
                <a:latin typeface="Century Gothic" panose="020F0302020204030204"/>
                <a:ea typeface="+mn-ea"/>
                <a:cs typeface="+mn-cs"/>
              </a:rPr>
              <a:t>Artikel</a:t>
            </a:r>
            <a:r>
              <a:rPr kumimoji="0" lang="en-US" sz="2000" b="0" i="0" u="none" strike="noStrike" kern="1200" cap="none" spc="0" normalizeH="0" baseline="0" noProof="0" dirty="0">
                <a:ln>
                  <a:noFill/>
                </a:ln>
                <a:effectLst/>
                <a:uLnTx/>
                <a:uFillTx/>
                <a:latin typeface="Century Gothic" panose="020F0302020204030204"/>
                <a:ea typeface="+mn-ea"/>
                <a:cs typeface="+mn-cs"/>
              </a:rPr>
              <a:t>.</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10553594"/>
              </p:ext>
            </p:extLst>
          </p:nvPr>
        </p:nvGraphicFramePr>
        <p:xfrm>
          <a:off x="2557949" y="2438240"/>
          <a:ext cx="9293287" cy="3479469"/>
        </p:xfrm>
        <a:graphic>
          <a:graphicData uri="http://schemas.openxmlformats.org/drawingml/2006/table">
            <a:tbl>
              <a:tblPr firstRow="1" bandRow="1">
                <a:tableStyleId>{00A15C55-8517-42AA-B614-E9B94910E393}</a:tableStyleId>
              </a:tblPr>
              <a:tblGrid>
                <a:gridCol w="631887">
                  <a:extLst>
                    <a:ext uri="{9D8B030D-6E8A-4147-A177-3AD203B41FA5}">
                      <a16:colId xmlns:a16="http://schemas.microsoft.com/office/drawing/2014/main" val="2607353726"/>
                    </a:ext>
                  </a:extLst>
                </a:gridCol>
                <a:gridCol w="1760505">
                  <a:extLst>
                    <a:ext uri="{9D8B030D-6E8A-4147-A177-3AD203B41FA5}">
                      <a16:colId xmlns:a16="http://schemas.microsoft.com/office/drawing/2014/main" val="2894180989"/>
                    </a:ext>
                  </a:extLst>
                </a:gridCol>
                <a:gridCol w="1933946">
                  <a:extLst>
                    <a:ext uri="{9D8B030D-6E8A-4147-A177-3AD203B41FA5}">
                      <a16:colId xmlns:a16="http://schemas.microsoft.com/office/drawing/2014/main" val="4128092149"/>
                    </a:ext>
                  </a:extLst>
                </a:gridCol>
                <a:gridCol w="1933946">
                  <a:extLst>
                    <a:ext uri="{9D8B030D-6E8A-4147-A177-3AD203B41FA5}">
                      <a16:colId xmlns:a16="http://schemas.microsoft.com/office/drawing/2014/main" val="2609792770"/>
                    </a:ext>
                  </a:extLst>
                </a:gridCol>
                <a:gridCol w="3033003">
                  <a:extLst>
                    <a:ext uri="{9D8B030D-6E8A-4147-A177-3AD203B41FA5}">
                      <a16:colId xmlns:a16="http://schemas.microsoft.com/office/drawing/2014/main" val="1844386104"/>
                    </a:ext>
                  </a:extLst>
                </a:gridCol>
              </a:tblGrid>
              <a:tr h="497067">
                <a:tc>
                  <a:txBody>
                    <a:bodyPr/>
                    <a:lstStyle/>
                    <a:p>
                      <a:endParaRPr lang="en-GB"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t>Artikel</a:t>
                      </a:r>
                      <a:endParaRPr lang="en-GB" sz="2400" b="1" dirty="0"/>
                    </a:p>
                  </a:txBody>
                  <a:tcP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err="1">
                          <a:ln>
                            <a:noFill/>
                          </a:ln>
                          <a:effectLst/>
                          <a:uLnTx/>
                          <a:uFillTx/>
                        </a:rPr>
                        <a:t>Adjektiv</a:t>
                      </a:r>
                      <a:endParaRPr lang="en-GB" sz="24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t>Substantiv</a:t>
                      </a:r>
                      <a:r>
                        <a:rPr lang="en-GB" sz="2400" b="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err="1"/>
                        <a:t>Englisch</a:t>
                      </a:r>
                      <a:endParaRPr lang="en-GB" sz="24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lnT w="12700" cap="flat" cmpd="sng" algn="ctr">
                      <a:solidFill>
                        <a:schemeClr val="tx1"/>
                      </a:solidFill>
                      <a:prstDash val="solid"/>
                      <a:round/>
                      <a:headEnd type="none" w="med" len="med"/>
                      <a:tailEnd type="none" w="med" len="med"/>
                    </a:lnT>
                  </a:tcPr>
                </a:tc>
                <a:tc>
                  <a:txBody>
                    <a:bodyPr/>
                    <a:lstStyle/>
                    <a:p>
                      <a:pPr algn="ctr"/>
                      <a:r>
                        <a:rPr lang="en-GB" sz="2400" dirty="0" err="1">
                          <a:solidFill>
                            <a:schemeClr val="tx1"/>
                          </a:solidFill>
                        </a:rPr>
                        <a:t>einem</a:t>
                      </a:r>
                      <a:endParaRPr lang="en-GB" sz="2400" dirty="0">
                        <a:solidFill>
                          <a:schemeClr val="tx1"/>
                        </a:solidFill>
                      </a:endParaRPr>
                    </a:p>
                  </a:txBody>
                  <a:tcPr/>
                </a:tc>
                <a:tc>
                  <a:txBody>
                    <a:bodyPr/>
                    <a:lstStyle/>
                    <a:p>
                      <a:pPr algn="ctr"/>
                      <a:r>
                        <a:rPr lang="en-GB" sz="2400" dirty="0" err="1">
                          <a:solidFill>
                            <a:schemeClr val="tx1"/>
                          </a:solidFill>
                        </a:rPr>
                        <a:t>dunklen</a:t>
                      </a:r>
                      <a:endParaRPr lang="en-GB" sz="2400" dirty="0">
                        <a:solidFill>
                          <a:schemeClr val="tx1"/>
                        </a:solidFill>
                      </a:endParaRPr>
                    </a:p>
                  </a:txBody>
                  <a:tcPr/>
                </a:tc>
                <a:tc>
                  <a:txBody>
                    <a:bodyPr/>
                    <a:lstStyle/>
                    <a:p>
                      <a:pPr algn="ctr"/>
                      <a:r>
                        <a:rPr lang="en-GB" sz="2400" dirty="0">
                          <a:solidFill>
                            <a:schemeClr val="tx1"/>
                          </a:solidFill>
                        </a:rPr>
                        <a:t>Himmel</a:t>
                      </a:r>
                    </a:p>
                  </a:txBody>
                  <a:tcPr/>
                </a:tc>
                <a:tc>
                  <a:txBody>
                    <a:bodyPr/>
                    <a:lstStyle/>
                    <a:p>
                      <a:pPr algn="ctr"/>
                      <a:r>
                        <a:rPr lang="en-GB" sz="2400" dirty="0">
                          <a:solidFill>
                            <a:schemeClr val="tx1"/>
                          </a:solidFill>
                        </a:rPr>
                        <a:t>a dark sky</a:t>
                      </a: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err="1">
                          <a:solidFill>
                            <a:schemeClr val="tx1"/>
                          </a:solidFill>
                        </a:rPr>
                        <a:t>einer</a:t>
                      </a:r>
                      <a:endParaRPr lang="en-GB" sz="2400" dirty="0">
                        <a:solidFill>
                          <a:schemeClr val="tx1"/>
                        </a:solidFill>
                      </a:endParaRPr>
                    </a:p>
                  </a:txBody>
                  <a:tcPr/>
                </a:tc>
                <a:tc>
                  <a:txBody>
                    <a:bodyPr/>
                    <a:lstStyle/>
                    <a:p>
                      <a:pPr algn="ctr"/>
                      <a:r>
                        <a:rPr lang="en-GB" sz="2400" dirty="0" err="1">
                          <a:solidFill>
                            <a:schemeClr val="tx1"/>
                          </a:solidFill>
                        </a:rPr>
                        <a:t>bunten</a:t>
                      </a:r>
                      <a:endParaRPr lang="en-GB" sz="2400" dirty="0">
                        <a:solidFill>
                          <a:schemeClr val="tx1"/>
                        </a:solidFill>
                      </a:endParaRPr>
                    </a:p>
                  </a:txBody>
                  <a:tcPr/>
                </a:tc>
                <a:tc>
                  <a:txBody>
                    <a:bodyPr/>
                    <a:lstStyle/>
                    <a:p>
                      <a:pPr algn="ctr"/>
                      <a:r>
                        <a:rPr lang="en-GB" sz="2400" dirty="0" err="1">
                          <a:solidFill>
                            <a:schemeClr val="tx1"/>
                          </a:solidFill>
                        </a:rPr>
                        <a:t>Figur</a:t>
                      </a:r>
                      <a:endParaRPr lang="en-GB" sz="2400" dirty="0">
                        <a:solidFill>
                          <a:schemeClr val="tx1"/>
                        </a:solidFill>
                      </a:endParaRPr>
                    </a:p>
                  </a:txBody>
                  <a:tcPr/>
                </a:tc>
                <a:tc>
                  <a:txBody>
                    <a:bodyPr/>
                    <a:lstStyle/>
                    <a:p>
                      <a:pPr algn="ctr"/>
                      <a:r>
                        <a:rPr lang="en-GB" sz="2400" dirty="0">
                          <a:solidFill>
                            <a:schemeClr val="tx1"/>
                          </a:solidFill>
                        </a:rPr>
                        <a:t>a colourful figure</a:t>
                      </a: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a:solidFill>
                            <a:schemeClr val="tx1"/>
                          </a:solidFill>
                        </a:rPr>
                        <a:t>--</a:t>
                      </a:r>
                    </a:p>
                  </a:txBody>
                  <a:tcPr/>
                </a:tc>
                <a:tc>
                  <a:txBody>
                    <a:bodyPr/>
                    <a:lstStyle/>
                    <a:p>
                      <a:pPr algn="ctr"/>
                      <a:r>
                        <a:rPr lang="en-GB" sz="2400" dirty="0" err="1">
                          <a:solidFill>
                            <a:schemeClr val="tx1"/>
                          </a:solidFill>
                        </a:rPr>
                        <a:t>roten</a:t>
                      </a:r>
                      <a:endParaRPr lang="en-GB" sz="2400" dirty="0">
                        <a:solidFill>
                          <a:schemeClr val="tx1"/>
                        </a:solidFill>
                      </a:endParaRPr>
                    </a:p>
                  </a:txBody>
                  <a:tcPr/>
                </a:tc>
                <a:tc>
                  <a:txBody>
                    <a:bodyPr/>
                    <a:lstStyle/>
                    <a:p>
                      <a:pPr algn="ctr"/>
                      <a:r>
                        <a:rPr lang="en-GB" sz="2400" dirty="0" err="1">
                          <a:solidFill>
                            <a:schemeClr val="tx1"/>
                          </a:solidFill>
                        </a:rPr>
                        <a:t>Figuren</a:t>
                      </a:r>
                      <a:endParaRPr lang="en-GB" sz="2400" dirty="0">
                        <a:solidFill>
                          <a:schemeClr val="tx1"/>
                        </a:solidFill>
                      </a:endParaRPr>
                    </a:p>
                  </a:txBody>
                  <a:tcPr/>
                </a:tc>
                <a:tc>
                  <a:txBody>
                    <a:bodyPr/>
                    <a:lstStyle/>
                    <a:p>
                      <a:pPr algn="ctr"/>
                      <a:r>
                        <a:rPr lang="en-GB" sz="2400" dirty="0">
                          <a:solidFill>
                            <a:schemeClr val="tx1"/>
                          </a:solidFill>
                        </a:rPr>
                        <a:t>red figures</a:t>
                      </a: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err="1">
                          <a:solidFill>
                            <a:schemeClr val="tx1"/>
                          </a:solidFill>
                        </a:rPr>
                        <a:t>einem</a:t>
                      </a:r>
                      <a:endParaRPr lang="en-GB" sz="2400" dirty="0">
                        <a:solidFill>
                          <a:schemeClr val="tx1"/>
                        </a:solidFill>
                      </a:endParaRPr>
                    </a:p>
                  </a:txBody>
                  <a:tcPr/>
                </a:tc>
                <a:tc>
                  <a:txBody>
                    <a:bodyPr/>
                    <a:lstStyle/>
                    <a:p>
                      <a:pPr algn="ctr"/>
                      <a:r>
                        <a:rPr lang="en-GB" sz="2400" dirty="0" err="1">
                          <a:solidFill>
                            <a:schemeClr val="tx1"/>
                          </a:solidFill>
                        </a:rPr>
                        <a:t>bösen</a:t>
                      </a:r>
                      <a:endParaRPr lang="en-GB" sz="2400" dirty="0">
                        <a:solidFill>
                          <a:schemeClr val="tx1"/>
                        </a:solidFill>
                      </a:endParaRPr>
                    </a:p>
                  </a:txBody>
                  <a:tcPr/>
                </a:tc>
                <a:tc>
                  <a:txBody>
                    <a:bodyPr/>
                    <a:lstStyle/>
                    <a:p>
                      <a:pPr algn="ctr"/>
                      <a:r>
                        <a:rPr lang="en-GB" sz="2400" dirty="0" err="1">
                          <a:solidFill>
                            <a:schemeClr val="tx1"/>
                          </a:solidFill>
                        </a:rPr>
                        <a:t>Gesicht</a:t>
                      </a:r>
                      <a:endParaRPr lang="en-GB" sz="2400" dirty="0">
                        <a:solidFill>
                          <a:schemeClr val="tx1"/>
                        </a:solidFill>
                      </a:endParaRPr>
                    </a:p>
                  </a:txBody>
                  <a:tcPr/>
                </a:tc>
                <a:tc>
                  <a:txBody>
                    <a:bodyPr/>
                    <a:lstStyle/>
                    <a:p>
                      <a:pPr algn="ctr"/>
                      <a:r>
                        <a:rPr lang="en-GB" sz="2400" dirty="0">
                          <a:solidFill>
                            <a:schemeClr val="tx1"/>
                          </a:solidFill>
                        </a:rPr>
                        <a:t>a bad (evil) face</a:t>
                      </a: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a:solidFill>
                            <a:schemeClr val="tx1"/>
                          </a:solidFill>
                        </a:rPr>
                        <a:t>--</a:t>
                      </a:r>
                    </a:p>
                  </a:txBody>
                  <a:tcPr/>
                </a:tc>
                <a:tc>
                  <a:txBody>
                    <a:bodyPr/>
                    <a:lstStyle/>
                    <a:p>
                      <a:pPr algn="ctr"/>
                      <a:r>
                        <a:rPr lang="en-US" sz="2400" dirty="0">
                          <a:solidFill>
                            <a:schemeClr val="tx1"/>
                          </a:solidFill>
                        </a:rPr>
                        <a:t>s</a:t>
                      </a:r>
                      <a:r>
                        <a:rPr lang="en-GB" sz="2400" dirty="0" err="1">
                          <a:solidFill>
                            <a:schemeClr val="tx1"/>
                          </a:solidFill>
                        </a:rPr>
                        <a:t>chwarzen</a:t>
                      </a:r>
                      <a:endParaRPr lang="en-GB" sz="2400" dirty="0">
                        <a:solidFill>
                          <a:schemeClr val="tx1"/>
                        </a:solidFill>
                      </a:endParaRPr>
                    </a:p>
                  </a:txBody>
                  <a:tcPr/>
                </a:tc>
                <a:tc>
                  <a:txBody>
                    <a:bodyPr/>
                    <a:lstStyle/>
                    <a:p>
                      <a:pPr algn="ctr"/>
                      <a:r>
                        <a:rPr lang="en-GB" sz="2400" dirty="0" err="1">
                          <a:solidFill>
                            <a:schemeClr val="tx1"/>
                          </a:solidFill>
                        </a:rPr>
                        <a:t>Booten</a:t>
                      </a:r>
                      <a:endParaRPr lang="en-GB" sz="2400" dirty="0">
                        <a:solidFill>
                          <a:schemeClr val="tx1"/>
                        </a:solidFill>
                      </a:endParaRPr>
                    </a:p>
                  </a:txBody>
                  <a:tcPr/>
                </a:tc>
                <a:tc>
                  <a:txBody>
                    <a:bodyPr/>
                    <a:lstStyle/>
                    <a:p>
                      <a:pPr algn="ctr"/>
                      <a:r>
                        <a:rPr lang="en-GB" sz="2400" dirty="0">
                          <a:solidFill>
                            <a:schemeClr val="tx1"/>
                          </a:solidFill>
                        </a:rPr>
                        <a:t>black boats</a:t>
                      </a: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err="1">
                          <a:solidFill>
                            <a:schemeClr val="tx1"/>
                          </a:solidFill>
                        </a:rPr>
                        <a:t>einer</a:t>
                      </a:r>
                      <a:endParaRPr lang="en-GB" sz="2400" dirty="0">
                        <a:solidFill>
                          <a:schemeClr val="tx1"/>
                        </a:solidFill>
                      </a:endParaRPr>
                    </a:p>
                  </a:txBody>
                  <a:tcPr/>
                </a:tc>
                <a:tc>
                  <a:txBody>
                    <a:bodyPr/>
                    <a:lstStyle/>
                    <a:p>
                      <a:pPr algn="ctr"/>
                      <a:r>
                        <a:rPr lang="en-GB" sz="2400" dirty="0" err="1">
                          <a:solidFill>
                            <a:schemeClr val="tx1"/>
                          </a:solidFill>
                        </a:rPr>
                        <a:t>gelben</a:t>
                      </a:r>
                      <a:endParaRPr lang="en-GB" sz="2400" dirty="0">
                        <a:solidFill>
                          <a:schemeClr val="tx1"/>
                        </a:solidFill>
                      </a:endParaRPr>
                    </a:p>
                  </a:txBody>
                  <a:tcPr/>
                </a:tc>
                <a:tc>
                  <a:txBody>
                    <a:bodyPr/>
                    <a:lstStyle/>
                    <a:p>
                      <a:pPr algn="ctr"/>
                      <a:r>
                        <a:rPr lang="en-GB" sz="2400" dirty="0" err="1">
                          <a:solidFill>
                            <a:schemeClr val="tx1"/>
                          </a:solidFill>
                        </a:rPr>
                        <a:t>Sonne</a:t>
                      </a:r>
                      <a:endParaRPr lang="en-GB" sz="2400" dirty="0">
                        <a:solidFill>
                          <a:schemeClr val="tx1"/>
                        </a:solidFill>
                      </a:endParaRPr>
                    </a:p>
                  </a:txBody>
                  <a:tcPr/>
                </a:tc>
                <a:tc>
                  <a:txBody>
                    <a:bodyPr/>
                    <a:lstStyle/>
                    <a:p>
                      <a:pPr algn="ctr"/>
                      <a:r>
                        <a:rPr lang="en-GB" sz="2400" dirty="0">
                          <a:solidFill>
                            <a:schemeClr val="tx1"/>
                          </a:solidFill>
                        </a:rPr>
                        <a:t>a yellow sun</a:t>
                      </a:r>
                    </a:p>
                  </a:txBody>
                  <a:tcPr/>
                </a:tc>
                <a:extLst>
                  <a:ext uri="{0D108BD9-81ED-4DB2-BD59-A6C34878D82A}">
                    <a16:rowId xmlns:a16="http://schemas.microsoft.com/office/drawing/2014/main" val="664931564"/>
                  </a:ext>
                </a:extLst>
              </a:tr>
            </a:tbl>
          </a:graphicData>
        </a:graphic>
      </p:graphicFrame>
      <p:sp>
        <p:nvSpPr>
          <p:cNvPr id="8" name="Action Button: Custom 16">
            <a:hlinkClick r:id="" action="ppaction://noaction" highlightClick="1">
              <a:snd r:embed="rId3" name="9.1.1.4 Slide 37 1.wav"/>
            </a:hlinkClick>
            <a:extLst>
              <a:ext uri="{FF2B5EF4-FFF2-40B4-BE49-F238E27FC236}">
                <a16:creationId xmlns:a16="http://schemas.microsoft.com/office/drawing/2014/main" id="{3B418770-1E72-B240-9307-3BBF955557C6}"/>
              </a:ext>
            </a:extLst>
          </p:cNvPr>
          <p:cNvSpPr/>
          <p:nvPr/>
        </p:nvSpPr>
        <p:spPr>
          <a:xfrm>
            <a:off x="2673966" y="2999462"/>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5122717" y="3036147"/>
            <a:ext cx="1393277" cy="289404"/>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Action Button: Custom 16">
            <a:hlinkClick r:id="" action="ppaction://noaction" highlightClick="1">
              <a:snd r:embed="rId4" name="9.1.1.4 Slide 37 2.wav"/>
            </a:hlinkClick>
            <a:extLst>
              <a:ext uri="{FF2B5EF4-FFF2-40B4-BE49-F238E27FC236}">
                <a16:creationId xmlns:a16="http://schemas.microsoft.com/office/drawing/2014/main" id="{F18D09F0-0D24-5B4F-A26E-132DCCD8073A}"/>
              </a:ext>
            </a:extLst>
          </p:cNvPr>
          <p:cNvSpPr/>
          <p:nvPr/>
        </p:nvSpPr>
        <p:spPr>
          <a:xfrm>
            <a:off x="2673966" y="3472096"/>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4985982" y="3494163"/>
            <a:ext cx="1611940" cy="355562"/>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Action Button: Custom 16">
            <a:hlinkClick r:id="" action="ppaction://noaction" highlightClick="1">
              <a:snd r:embed="rId5" name="9.1.1.4 Slide 37 3.wav"/>
            </a:hlinkClick>
            <a:extLst>
              <a:ext uri="{FF2B5EF4-FFF2-40B4-BE49-F238E27FC236}">
                <a16:creationId xmlns:a16="http://schemas.microsoft.com/office/drawing/2014/main" id="{747EFDEF-0DCF-DB44-BBF0-27990DDE521B}"/>
              </a:ext>
            </a:extLst>
          </p:cNvPr>
          <p:cNvSpPr/>
          <p:nvPr/>
        </p:nvSpPr>
        <p:spPr>
          <a:xfrm>
            <a:off x="2671888" y="3982791"/>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5304059" y="4032999"/>
            <a:ext cx="1083876"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Action Button: Custom 16">
            <a:hlinkClick r:id="" action="ppaction://noaction" highlightClick="1">
              <a:snd r:embed="rId6" name="9.1.1.4 Slide 37 4.wav"/>
            </a:hlinkClick>
            <a:extLst>
              <a:ext uri="{FF2B5EF4-FFF2-40B4-BE49-F238E27FC236}">
                <a16:creationId xmlns:a16="http://schemas.microsoft.com/office/drawing/2014/main" id="{408DED6B-8D00-7843-820C-3A35CED50594}"/>
              </a:ext>
            </a:extLst>
          </p:cNvPr>
          <p:cNvSpPr/>
          <p:nvPr/>
        </p:nvSpPr>
        <p:spPr>
          <a:xfrm>
            <a:off x="2671888" y="4464954"/>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5009796" y="4459113"/>
            <a:ext cx="1706335" cy="454362"/>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Action Button: Custom 16">
            <a:hlinkClick r:id="" action="ppaction://noaction" highlightClick="1">
              <a:snd r:embed="rId7" name="9.1.1.4 Slide 37 5.wav"/>
            </a:hlinkClick>
            <a:extLst>
              <a:ext uri="{FF2B5EF4-FFF2-40B4-BE49-F238E27FC236}">
                <a16:creationId xmlns:a16="http://schemas.microsoft.com/office/drawing/2014/main" id="{25121CCC-82F7-F14F-B30E-8A5AD31BE634}"/>
              </a:ext>
            </a:extLst>
          </p:cNvPr>
          <p:cNvSpPr/>
          <p:nvPr/>
        </p:nvSpPr>
        <p:spPr>
          <a:xfrm>
            <a:off x="2671888" y="4982492"/>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5097557" y="4967345"/>
            <a:ext cx="1706335" cy="389444"/>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Action Button: Custom 16">
            <a:hlinkClick r:id="" action="ppaction://noaction" highlightClick="1">
              <a:snd r:embed="rId8" name="9.1.1.4 Slide 37 6.wav"/>
            </a:hlinkClick>
            <a:extLst>
              <a:ext uri="{FF2B5EF4-FFF2-40B4-BE49-F238E27FC236}">
                <a16:creationId xmlns:a16="http://schemas.microsoft.com/office/drawing/2014/main" id="{DA5FAA28-0FFE-FD44-82BD-8BEA8CA05A2D}"/>
              </a:ext>
            </a:extLst>
          </p:cNvPr>
          <p:cNvSpPr/>
          <p:nvPr/>
        </p:nvSpPr>
        <p:spPr>
          <a:xfrm>
            <a:off x="2676682" y="5468418"/>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5022183" y="5496610"/>
            <a:ext cx="1518972" cy="357204"/>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D76C49AD-02B6-48AE-B648-9AABC2515228}"/>
              </a:ext>
            </a:extLst>
          </p:cNvPr>
          <p:cNvSpPr txBox="1"/>
          <p:nvPr/>
        </p:nvSpPr>
        <p:spPr>
          <a:xfrm>
            <a:off x="3018334" y="88794"/>
            <a:ext cx="81942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Onkel</a:t>
            </a:r>
            <a:r>
              <a:rPr kumimoji="0" lang="en-US" sz="2400" b="0" i="0" u="none" strike="noStrike" kern="1200" cap="none" spc="0" normalizeH="0" baseline="0" noProof="0" dirty="0">
                <a:ln>
                  <a:noFill/>
                </a:ln>
                <a:effectLst/>
                <a:uLnTx/>
                <a:uFillTx/>
                <a:latin typeface="Century Gothic" panose="020F0302020204030204"/>
                <a:ea typeface="+mn-ea"/>
                <a:cs typeface="+mn-cs"/>
              </a:rPr>
              <a:t> Heinrich </a:t>
            </a:r>
            <a:r>
              <a:rPr kumimoji="0" lang="en-US" sz="2400" b="0" i="0" u="none" strike="noStrike" kern="1200" cap="none" spc="0" normalizeH="0" baseline="0" noProof="0" dirty="0" err="1">
                <a:ln>
                  <a:noFill/>
                </a:ln>
                <a:effectLst/>
                <a:uLnTx/>
                <a:uFillTx/>
                <a:latin typeface="Century Gothic" panose="020F0302020204030204"/>
                <a:ea typeface="+mn-ea"/>
                <a:cs typeface="+mn-cs"/>
              </a:rPr>
              <a:t>macht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seinen</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Kunstkurs</a:t>
            </a:r>
            <a:r>
              <a:rPr kumimoji="0" lang="en-US" sz="2400" b="0" i="0" u="none" strike="noStrike" kern="1200" cap="none" spc="0" normalizeH="0" baseline="0" noProof="0" dirty="0">
                <a:ln>
                  <a:noFill/>
                </a:ln>
                <a:effectLst/>
                <a:uLnTx/>
                <a:uFillTx/>
                <a:latin typeface="Century Gothic" panose="020F0302020204030204"/>
                <a:ea typeface="+mn-ea"/>
                <a:cs typeface="+mn-cs"/>
              </a:rPr>
              <a:t>.</a:t>
            </a:r>
            <a:br>
              <a:rPr kumimoji="0" lang="en-US" sz="2400" b="0" i="0" u="none" strike="noStrike" kern="1200" cap="none" spc="0" normalizeH="0" baseline="0" noProof="0" dirty="0">
                <a:ln>
                  <a:noFill/>
                </a:ln>
                <a:effectLst/>
                <a:uLnTx/>
                <a:uFillTx/>
                <a:latin typeface="Century Gothic" panose="020F0302020204030204"/>
                <a:ea typeface="+mn-ea"/>
                <a:cs typeface="+mn-cs"/>
              </a:rPr>
            </a:br>
            <a:r>
              <a:rPr kumimoji="0" lang="en-US" sz="2400" b="0" i="0" u="none" strike="noStrike" kern="1200" cap="none" spc="0" normalizeH="0" baseline="0" noProof="0" dirty="0" err="1">
                <a:ln>
                  <a:noFill/>
                </a:ln>
                <a:effectLst/>
                <a:uLnTx/>
                <a:uFillTx/>
                <a:latin typeface="Century Gothic" panose="020F0302020204030204"/>
                <a:ea typeface="+mn-ea"/>
                <a:cs typeface="+mn-cs"/>
              </a:rPr>
              <a:t>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ruft</a:t>
            </a:r>
            <a:r>
              <a:rPr kumimoji="0" lang="en-US" sz="2400" b="0" i="0" u="none" strike="noStrike" kern="1200" cap="none" spc="0" normalizeH="0" baseline="0" noProof="0" dirty="0">
                <a:ln>
                  <a:noFill/>
                </a:ln>
                <a:effectLst/>
                <a:uLnTx/>
                <a:uFillTx/>
                <a:latin typeface="Century Gothic" panose="020F0302020204030204"/>
                <a:ea typeface="+mn-ea"/>
                <a:cs typeface="+mn-cs"/>
              </a:rPr>
              <a:t> Mia und Wolfgang an. Was </a:t>
            </a:r>
            <a:r>
              <a:rPr kumimoji="0" lang="en-US" sz="2400" b="0" i="0" u="none" strike="noStrike" kern="1200" cap="none" spc="0" normalizeH="0" baseline="0" noProof="0" dirty="0" err="1">
                <a:ln>
                  <a:noFill/>
                </a:ln>
                <a:effectLst/>
                <a:uLnTx/>
                <a:uFillTx/>
                <a:latin typeface="Century Gothic" panose="020F0302020204030204"/>
                <a:ea typeface="+mn-ea"/>
                <a:cs typeface="+mn-cs"/>
              </a:rPr>
              <a:t>sagt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er</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34" name="Speech Bubble: Rectangle with Corners Rounded 33">
            <a:extLst>
              <a:ext uri="{FF2B5EF4-FFF2-40B4-BE49-F238E27FC236}">
                <a16:creationId xmlns:a16="http://schemas.microsoft.com/office/drawing/2014/main" id="{9F4AB83B-DAA4-48B1-83A4-8FF9EDD631F1}"/>
              </a:ext>
            </a:extLst>
          </p:cNvPr>
          <p:cNvSpPr/>
          <p:nvPr/>
        </p:nvSpPr>
        <p:spPr>
          <a:xfrm>
            <a:off x="1196731" y="1934121"/>
            <a:ext cx="1394679" cy="1031925"/>
          </a:xfrm>
          <a:prstGeom prst="wedgeRoundRectCallout">
            <a:avLst>
              <a:gd name="adj1" fmla="val -29071"/>
              <a:gd name="adj2" fmla="val 75462"/>
              <a:gd name="adj3" fmla="val 16667"/>
            </a:avLst>
          </a:prstGeom>
          <a:solidFill>
            <a:schemeClr val="accent4">
              <a:lumMod val="75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Ich male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Bild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32" name="Picture 31" descr="A picture containing text&#10;&#10;Description automatically generated">
            <a:extLst>
              <a:ext uri="{FF2B5EF4-FFF2-40B4-BE49-F238E27FC236}">
                <a16:creationId xmlns:a16="http://schemas.microsoft.com/office/drawing/2014/main" id="{8215FD28-B1A0-44C2-A0F2-232B7D72CD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271" y="1761795"/>
            <a:ext cx="1619207" cy="4473603"/>
          </a:xfrm>
          <a:prstGeom prst="rect">
            <a:avLst/>
          </a:prstGeom>
        </p:spPr>
      </p:pic>
      <p:sp>
        <p:nvSpPr>
          <p:cNvPr id="35" name="Speech Bubble: Rectangle with Corners Rounded 34">
            <a:extLst>
              <a:ext uri="{FF2B5EF4-FFF2-40B4-BE49-F238E27FC236}">
                <a16:creationId xmlns:a16="http://schemas.microsoft.com/office/drawing/2014/main" id="{D094CC86-9D0E-4841-997D-45D23A9E8BAC}"/>
              </a:ext>
            </a:extLst>
          </p:cNvPr>
          <p:cNvSpPr/>
          <p:nvPr/>
        </p:nvSpPr>
        <p:spPr>
          <a:xfrm>
            <a:off x="10224213" y="1500361"/>
            <a:ext cx="1677201" cy="628011"/>
          </a:xfrm>
          <a:prstGeom prst="wedgeRoundRectCallout">
            <a:avLst>
              <a:gd name="adj1" fmla="val -29071"/>
              <a:gd name="adj2" fmla="val 75462"/>
              <a:gd name="adj3" fmla="val 16667"/>
            </a:avLst>
          </a:prstGeom>
          <a:solidFill>
            <a:schemeClr val="accent4">
              <a:lumMod val="75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Substantiv</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 noun</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6" name="Speech Bubble: Rectangle with Corners Rounded 35">
            <a:extLst>
              <a:ext uri="{FF2B5EF4-FFF2-40B4-BE49-F238E27FC236}">
                <a16:creationId xmlns:a16="http://schemas.microsoft.com/office/drawing/2014/main" id="{B41B0909-4199-495D-B41D-07BEED1E7C59}"/>
              </a:ext>
            </a:extLst>
          </p:cNvPr>
          <p:cNvSpPr/>
          <p:nvPr/>
        </p:nvSpPr>
        <p:spPr>
          <a:xfrm>
            <a:off x="7106781" y="1481914"/>
            <a:ext cx="3065841" cy="622602"/>
          </a:xfrm>
          <a:prstGeom prst="wedgeRoundRectCallout">
            <a:avLst>
              <a:gd name="adj1" fmla="val -29071"/>
              <a:gd name="adj2" fmla="val 75462"/>
              <a:gd name="adj3" fmla="val 16667"/>
            </a:avLst>
          </a:prstGeom>
          <a:solidFill>
            <a:schemeClr val="accent4">
              <a:lumMod val="75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If the noun is plural, there will be </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no</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article!</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80AA2BCD-A7E7-4753-B2BC-037C6E559B41}"/>
              </a:ext>
            </a:extLst>
          </p:cNvPr>
          <p:cNvSpPr txBox="1"/>
          <p:nvPr/>
        </p:nvSpPr>
        <p:spPr>
          <a:xfrm>
            <a:off x="7052304" y="3037097"/>
            <a:ext cx="1393277" cy="289404"/>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FBFCDAA1-8716-4BB1-B9AF-16D82C9813FE}"/>
              </a:ext>
            </a:extLst>
          </p:cNvPr>
          <p:cNvSpPr txBox="1"/>
          <p:nvPr/>
        </p:nvSpPr>
        <p:spPr>
          <a:xfrm>
            <a:off x="9322216" y="3021377"/>
            <a:ext cx="1908534" cy="336024"/>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descr="text box hiding answer">
            <a:extLst>
              <a:ext uri="{FF2B5EF4-FFF2-40B4-BE49-F238E27FC236}">
                <a16:creationId xmlns:a16="http://schemas.microsoft.com/office/drawing/2014/main" id="{EF62651D-2547-4A08-A77E-3A93C3D72BD0}"/>
              </a:ext>
            </a:extLst>
          </p:cNvPr>
          <p:cNvSpPr txBox="1"/>
          <p:nvPr/>
        </p:nvSpPr>
        <p:spPr>
          <a:xfrm>
            <a:off x="3464916" y="3034453"/>
            <a:ext cx="1174775" cy="302165"/>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descr="text box hiding answer">
            <a:extLst>
              <a:ext uri="{FF2B5EF4-FFF2-40B4-BE49-F238E27FC236}">
                <a16:creationId xmlns:a16="http://schemas.microsoft.com/office/drawing/2014/main" id="{1555E2B8-1BF2-4251-ACE9-03F33FC2FA3C}"/>
              </a:ext>
            </a:extLst>
          </p:cNvPr>
          <p:cNvSpPr txBox="1"/>
          <p:nvPr/>
        </p:nvSpPr>
        <p:spPr>
          <a:xfrm>
            <a:off x="7245562" y="3525680"/>
            <a:ext cx="1465805" cy="336605"/>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3DC520F7-9E44-4B7B-8D32-008B0B146D52}"/>
              </a:ext>
            </a:extLst>
          </p:cNvPr>
          <p:cNvSpPr txBox="1"/>
          <p:nvPr/>
        </p:nvSpPr>
        <p:spPr>
          <a:xfrm>
            <a:off x="8997070" y="3479228"/>
            <a:ext cx="2711709" cy="430802"/>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D64BFE0F-88E5-4502-9A1F-1FC462D909A8}"/>
              </a:ext>
            </a:extLst>
          </p:cNvPr>
          <p:cNvSpPr txBox="1"/>
          <p:nvPr/>
        </p:nvSpPr>
        <p:spPr>
          <a:xfrm>
            <a:off x="7204591" y="3966263"/>
            <a:ext cx="1418969" cy="374514"/>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descr="text box hiding answer">
            <a:extLst>
              <a:ext uri="{FF2B5EF4-FFF2-40B4-BE49-F238E27FC236}">
                <a16:creationId xmlns:a16="http://schemas.microsoft.com/office/drawing/2014/main" id="{D6039282-B54B-4F85-A2BB-B3C608143A70}"/>
              </a:ext>
            </a:extLst>
          </p:cNvPr>
          <p:cNvSpPr txBox="1"/>
          <p:nvPr/>
        </p:nvSpPr>
        <p:spPr>
          <a:xfrm>
            <a:off x="9432715" y="4026396"/>
            <a:ext cx="1725989" cy="358123"/>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TextBox 43" descr="text box hiding answer">
            <a:extLst>
              <a:ext uri="{FF2B5EF4-FFF2-40B4-BE49-F238E27FC236}">
                <a16:creationId xmlns:a16="http://schemas.microsoft.com/office/drawing/2014/main" id="{25DD5805-2A51-4E20-8A18-E4016D2E9D74}"/>
              </a:ext>
            </a:extLst>
          </p:cNvPr>
          <p:cNvSpPr txBox="1"/>
          <p:nvPr/>
        </p:nvSpPr>
        <p:spPr>
          <a:xfrm>
            <a:off x="7241426" y="4487162"/>
            <a:ext cx="1378732" cy="289404"/>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5" name="TextBox 44" descr="text box hiding answer">
            <a:extLst>
              <a:ext uri="{FF2B5EF4-FFF2-40B4-BE49-F238E27FC236}">
                <a16:creationId xmlns:a16="http://schemas.microsoft.com/office/drawing/2014/main" id="{CEDE8CD5-888B-4C78-90FE-7D52372CE6C7}"/>
              </a:ext>
            </a:extLst>
          </p:cNvPr>
          <p:cNvSpPr txBox="1"/>
          <p:nvPr/>
        </p:nvSpPr>
        <p:spPr>
          <a:xfrm>
            <a:off x="8997070" y="4539525"/>
            <a:ext cx="2711708" cy="358122"/>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DFE38733-D11E-496F-A855-360DEDE7FB18}"/>
              </a:ext>
            </a:extLst>
          </p:cNvPr>
          <p:cNvSpPr txBox="1"/>
          <p:nvPr/>
        </p:nvSpPr>
        <p:spPr>
          <a:xfrm>
            <a:off x="7115449" y="4982492"/>
            <a:ext cx="1571562" cy="389444"/>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7" name="TextBox 46" descr="text box hiding answer">
            <a:extLst>
              <a:ext uri="{FF2B5EF4-FFF2-40B4-BE49-F238E27FC236}">
                <a16:creationId xmlns:a16="http://schemas.microsoft.com/office/drawing/2014/main" id="{547E04ED-BB2E-420F-9F77-9A36B30480FC}"/>
              </a:ext>
            </a:extLst>
          </p:cNvPr>
          <p:cNvSpPr txBox="1"/>
          <p:nvPr/>
        </p:nvSpPr>
        <p:spPr>
          <a:xfrm>
            <a:off x="9215944" y="4967345"/>
            <a:ext cx="2014805" cy="389444"/>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8" name="TextBox 47" descr="text box hiding answer">
            <a:extLst>
              <a:ext uri="{FF2B5EF4-FFF2-40B4-BE49-F238E27FC236}">
                <a16:creationId xmlns:a16="http://schemas.microsoft.com/office/drawing/2014/main" id="{970FCD45-1DBB-43CA-BF17-5EFE1423367F}"/>
              </a:ext>
            </a:extLst>
          </p:cNvPr>
          <p:cNvSpPr txBox="1"/>
          <p:nvPr/>
        </p:nvSpPr>
        <p:spPr>
          <a:xfrm>
            <a:off x="3310553" y="3531207"/>
            <a:ext cx="1393277" cy="289405"/>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TextBox 48" descr="text box hiding answer">
            <a:extLst>
              <a:ext uri="{FF2B5EF4-FFF2-40B4-BE49-F238E27FC236}">
                <a16:creationId xmlns:a16="http://schemas.microsoft.com/office/drawing/2014/main" id="{5135E39F-BFB1-4ACC-8023-7F9EC162C714}"/>
              </a:ext>
            </a:extLst>
          </p:cNvPr>
          <p:cNvSpPr txBox="1"/>
          <p:nvPr/>
        </p:nvSpPr>
        <p:spPr>
          <a:xfrm>
            <a:off x="3219421" y="4058443"/>
            <a:ext cx="1083876"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TextBox 49" descr="text box hiding answer">
            <a:extLst>
              <a:ext uri="{FF2B5EF4-FFF2-40B4-BE49-F238E27FC236}">
                <a16:creationId xmlns:a16="http://schemas.microsoft.com/office/drawing/2014/main" id="{62FCDCA5-A662-4F1A-863C-6E3D55133CCD}"/>
              </a:ext>
            </a:extLst>
          </p:cNvPr>
          <p:cNvSpPr txBox="1"/>
          <p:nvPr/>
        </p:nvSpPr>
        <p:spPr>
          <a:xfrm>
            <a:off x="3325019" y="4531356"/>
            <a:ext cx="1591859" cy="324638"/>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1" name="TextBox 50" descr="text box hiding answer">
            <a:extLst>
              <a:ext uri="{FF2B5EF4-FFF2-40B4-BE49-F238E27FC236}">
                <a16:creationId xmlns:a16="http://schemas.microsoft.com/office/drawing/2014/main" id="{0ED0B92B-7CE0-4622-9A9C-EA0B8223E86D}"/>
              </a:ext>
            </a:extLst>
          </p:cNvPr>
          <p:cNvSpPr txBox="1"/>
          <p:nvPr/>
        </p:nvSpPr>
        <p:spPr>
          <a:xfrm>
            <a:off x="6958439" y="5460985"/>
            <a:ext cx="1571561" cy="403434"/>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2" name="TextBox 51" descr="text box hiding answer">
            <a:extLst>
              <a:ext uri="{FF2B5EF4-FFF2-40B4-BE49-F238E27FC236}">
                <a16:creationId xmlns:a16="http://schemas.microsoft.com/office/drawing/2014/main" id="{A5AEF911-BF0B-48F4-BD83-1896DBCDA3A5}"/>
              </a:ext>
            </a:extLst>
          </p:cNvPr>
          <p:cNvSpPr txBox="1"/>
          <p:nvPr/>
        </p:nvSpPr>
        <p:spPr>
          <a:xfrm>
            <a:off x="9322215" y="5472438"/>
            <a:ext cx="2014805" cy="41210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TextBox 52" descr="text box hiding answer">
            <a:extLst>
              <a:ext uri="{FF2B5EF4-FFF2-40B4-BE49-F238E27FC236}">
                <a16:creationId xmlns:a16="http://schemas.microsoft.com/office/drawing/2014/main" id="{497B3B8E-E1BF-415B-9FB6-36AA2E87C3D1}"/>
              </a:ext>
            </a:extLst>
          </p:cNvPr>
          <p:cNvSpPr txBox="1"/>
          <p:nvPr/>
        </p:nvSpPr>
        <p:spPr>
          <a:xfrm>
            <a:off x="3382674" y="5494671"/>
            <a:ext cx="1550891" cy="357203"/>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7" name="TextBox 56" descr="text box hiding answer">
            <a:extLst>
              <a:ext uri="{FF2B5EF4-FFF2-40B4-BE49-F238E27FC236}">
                <a16:creationId xmlns:a16="http://schemas.microsoft.com/office/drawing/2014/main" id="{8E59B3DD-CE22-4073-A71F-0D52CE8CB137}"/>
              </a:ext>
            </a:extLst>
          </p:cNvPr>
          <p:cNvSpPr txBox="1"/>
          <p:nvPr/>
        </p:nvSpPr>
        <p:spPr>
          <a:xfrm>
            <a:off x="3261527" y="4993337"/>
            <a:ext cx="1571563" cy="276999"/>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9712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5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5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43200" cy="647577"/>
          </a:xfrm>
        </p:spPr>
        <p:txBody>
          <a:bodyPr>
            <a:normAutofit/>
          </a:bodyPr>
          <a:lstStyle/>
          <a:p>
            <a:r>
              <a:rPr lang="en-GB" sz="2800" b="1" dirty="0">
                <a:solidFill>
                  <a:schemeClr val="bg1"/>
                </a:solidFill>
              </a:rPr>
              <a:t>Was </a:t>
            </a:r>
            <a:r>
              <a:rPr lang="en-GB" sz="2800" b="1" dirty="0" err="1">
                <a:solidFill>
                  <a:schemeClr val="bg1"/>
                </a:solidFill>
              </a:rPr>
              <a:t>ist</a:t>
            </a:r>
            <a:r>
              <a:rPr lang="en-GB" sz="28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026" name="Picture 2" descr="Thinker, Thinking, Person, Idea, Wondering, Gesturing">
            <a:extLst>
              <a:ext uri="{FF2B5EF4-FFF2-40B4-BE49-F238E27FC236}">
                <a16:creationId xmlns:a16="http://schemas.microsoft.com/office/drawing/2014/main" id="{EB60D50E-B8DA-4959-9F4A-D763974D1F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78634" y="1789330"/>
            <a:ext cx="1899829" cy="254725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B05A7F53-060F-44E0-9A5C-06D04F31C9BB}"/>
              </a:ext>
            </a:extLst>
          </p:cNvPr>
          <p:cNvSpPr/>
          <p:nvPr/>
        </p:nvSpPr>
        <p:spPr>
          <a:xfrm>
            <a:off x="5427406" y="1511961"/>
            <a:ext cx="3713353" cy="2238327"/>
          </a:xfrm>
          <a:prstGeom prst="wedgeRoundRectCallout">
            <a:avLst>
              <a:gd name="adj1" fmla="val 74395"/>
              <a:gd name="adj2" fmla="val 18597"/>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a:extLst>
              <a:ext uri="{FF2B5EF4-FFF2-40B4-BE49-F238E27FC236}">
                <a16:creationId xmlns:a16="http://schemas.microsoft.com/office/drawing/2014/main" id="{0E7F618D-B798-47B6-8AF6-31C33D126111}"/>
              </a:ext>
            </a:extLst>
          </p:cNvPr>
          <p:cNvSpPr txBox="1"/>
          <p:nvPr/>
        </p:nvSpPr>
        <p:spPr>
          <a:xfrm>
            <a:off x="5970875" y="1723183"/>
            <a:ext cx="2249714" cy="1815882"/>
          </a:xfrm>
          <a:prstGeom prst="rect">
            <a:avLst/>
          </a:prstGeom>
          <a:noFill/>
        </p:spPr>
        <p:txBody>
          <a:bodyPr wrap="square" rtlCol="0">
            <a:spAutoFit/>
          </a:bodyPr>
          <a:lstStyle/>
          <a:p>
            <a:pPr algn="l"/>
            <a:r>
              <a:rPr lang="en-US" sz="2800" dirty="0"/>
              <a:t>I think that is a picture of a bad dream?!</a:t>
            </a:r>
            <a:endParaRPr lang="en-GB" sz="2800" dirty="0"/>
          </a:p>
        </p:txBody>
      </p:sp>
      <p:pic>
        <p:nvPicPr>
          <p:cNvPr id="1028" name="Picture 4" descr="Notepad, Memo, Pencil, Writing, Note, Author, Publish">
            <a:extLst>
              <a:ext uri="{FF2B5EF4-FFF2-40B4-BE49-F238E27FC236}">
                <a16:creationId xmlns:a16="http://schemas.microsoft.com/office/drawing/2014/main" id="{CF946095-496F-4233-A554-63CC7E52F3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1324" y="5031674"/>
            <a:ext cx="949914" cy="10117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C6C0165-F0C9-4D0D-86C1-323A688334C8}"/>
              </a:ext>
            </a:extLst>
          </p:cNvPr>
          <p:cNvSpPr txBox="1"/>
          <p:nvPr/>
        </p:nvSpPr>
        <p:spPr>
          <a:xfrm>
            <a:off x="9140759" y="1230833"/>
            <a:ext cx="1478848" cy="400110"/>
          </a:xfrm>
          <a:prstGeom prst="rect">
            <a:avLst/>
          </a:prstGeom>
          <a:noFill/>
          <a:ln>
            <a:solidFill>
              <a:schemeClr val="tx2"/>
            </a:solidFill>
          </a:ln>
        </p:spPr>
        <p:txBody>
          <a:bodyPr wrap="square" rtlCol="0">
            <a:spAutoFit/>
          </a:bodyPr>
          <a:lstStyle/>
          <a:p>
            <a:pPr algn="l"/>
            <a:r>
              <a:rPr lang="en-US" sz="2000" b="1" dirty="0"/>
              <a:t>Person A:</a:t>
            </a:r>
            <a:endParaRPr lang="en-GB" sz="2000" b="1" dirty="0"/>
          </a:p>
        </p:txBody>
      </p:sp>
      <p:sp>
        <p:nvSpPr>
          <p:cNvPr id="11" name="TextBox 10">
            <a:extLst>
              <a:ext uri="{FF2B5EF4-FFF2-40B4-BE49-F238E27FC236}">
                <a16:creationId xmlns:a16="http://schemas.microsoft.com/office/drawing/2014/main" id="{610D39CE-8846-416A-8267-261147BD5AF2}"/>
              </a:ext>
            </a:extLst>
          </p:cNvPr>
          <p:cNvSpPr txBox="1"/>
          <p:nvPr/>
        </p:nvSpPr>
        <p:spPr>
          <a:xfrm>
            <a:off x="2708386" y="100409"/>
            <a:ext cx="6524978" cy="1200329"/>
          </a:xfrm>
          <a:prstGeom prst="rect">
            <a:avLst/>
          </a:prstGeom>
          <a:noFill/>
        </p:spPr>
        <p:txBody>
          <a:bodyPr wrap="square" rtlCol="0">
            <a:spAutoFit/>
          </a:bodyPr>
          <a:lstStyle/>
          <a:p>
            <a:pPr algn="l"/>
            <a:r>
              <a:rPr lang="en-US" sz="2400" dirty="0"/>
              <a:t>Person A </a:t>
            </a:r>
            <a:r>
              <a:rPr lang="en-US" sz="2400" dirty="0" err="1"/>
              <a:t>beschreibt</a:t>
            </a:r>
            <a:r>
              <a:rPr lang="en-US" sz="2400" dirty="0"/>
              <a:t> das Bild </a:t>
            </a:r>
            <a:r>
              <a:rPr lang="en-US" sz="2400" b="1" dirty="0"/>
              <a:t>auf Deutsch</a:t>
            </a:r>
            <a:r>
              <a:rPr lang="en-US" sz="2400" dirty="0"/>
              <a:t>, Person B </a:t>
            </a:r>
            <a:r>
              <a:rPr lang="en-US" sz="2400" dirty="0" err="1"/>
              <a:t>hört</a:t>
            </a:r>
            <a:r>
              <a:rPr lang="en-US" sz="2400" dirty="0"/>
              <a:t> </a:t>
            </a:r>
            <a:r>
              <a:rPr lang="en-US" sz="2400" dirty="0" err="1"/>
              <a:t>zu</a:t>
            </a:r>
            <a:r>
              <a:rPr lang="en-US" sz="2400" dirty="0"/>
              <a:t> und </a:t>
            </a:r>
            <a:r>
              <a:rPr lang="en-US" sz="2400" dirty="0" err="1"/>
              <a:t>schreibt</a:t>
            </a:r>
            <a:r>
              <a:rPr lang="en-US" sz="2400" dirty="0"/>
              <a:t> </a:t>
            </a:r>
            <a:r>
              <a:rPr lang="en-US" sz="2400" dirty="0" err="1"/>
              <a:t>Notizen</a:t>
            </a:r>
            <a:r>
              <a:rPr lang="en-US" sz="2400" dirty="0"/>
              <a:t> </a:t>
            </a:r>
            <a:r>
              <a:rPr lang="en-US" sz="2400" b="1" dirty="0"/>
              <a:t>auf </a:t>
            </a:r>
            <a:r>
              <a:rPr lang="en-US" sz="2400" b="1" dirty="0" err="1"/>
              <a:t>Englisch</a:t>
            </a:r>
            <a:r>
              <a:rPr lang="en-US" sz="2400" b="1" dirty="0"/>
              <a:t> </a:t>
            </a:r>
            <a:r>
              <a:rPr lang="en-US" sz="2400" dirty="0" err="1"/>
              <a:t>für</a:t>
            </a:r>
            <a:r>
              <a:rPr lang="en-US" sz="2400" dirty="0"/>
              <a:t> </a:t>
            </a:r>
            <a:r>
              <a:rPr lang="en-US" sz="2400" u="sng" dirty="0" err="1"/>
              <a:t>vier</a:t>
            </a:r>
            <a:r>
              <a:rPr lang="en-US" sz="2400" dirty="0"/>
              <a:t> </a:t>
            </a:r>
            <a:r>
              <a:rPr lang="en-US" sz="2400" dirty="0" err="1"/>
              <a:t>Bilder</a:t>
            </a:r>
            <a:r>
              <a:rPr lang="en-US" sz="2400" dirty="0"/>
              <a:t>: A, B, C und D.</a:t>
            </a:r>
            <a:endParaRPr lang="en-GB" sz="2400" dirty="0"/>
          </a:p>
        </p:txBody>
      </p:sp>
      <p:sp>
        <p:nvSpPr>
          <p:cNvPr id="15" name="TextBox 14">
            <a:extLst>
              <a:ext uri="{FF2B5EF4-FFF2-40B4-BE49-F238E27FC236}">
                <a16:creationId xmlns:a16="http://schemas.microsoft.com/office/drawing/2014/main" id="{98BBD4C5-2597-4A3B-AACF-F8BCDCA23495}"/>
              </a:ext>
            </a:extLst>
          </p:cNvPr>
          <p:cNvSpPr txBox="1"/>
          <p:nvPr/>
        </p:nvSpPr>
        <p:spPr>
          <a:xfrm>
            <a:off x="1971130" y="5622247"/>
            <a:ext cx="1707834" cy="523220"/>
          </a:xfrm>
          <a:prstGeom prst="rect">
            <a:avLst/>
          </a:prstGeom>
          <a:noFill/>
          <a:ln>
            <a:solidFill>
              <a:schemeClr val="tx2"/>
            </a:solidFill>
          </a:ln>
        </p:spPr>
        <p:txBody>
          <a:bodyPr wrap="square" rtlCol="0">
            <a:spAutoFit/>
          </a:bodyPr>
          <a:lstStyle/>
          <a:p>
            <a:pPr algn="ctr"/>
            <a:r>
              <a:rPr lang="en-US" sz="2800" b="1" dirty="0" err="1"/>
              <a:t>Beispiel</a:t>
            </a:r>
            <a:endParaRPr lang="en-GB" sz="2800" b="1" dirty="0"/>
          </a:p>
        </p:txBody>
      </p:sp>
      <p:sp>
        <p:nvSpPr>
          <p:cNvPr id="16" name="TextBox 15">
            <a:extLst>
              <a:ext uri="{FF2B5EF4-FFF2-40B4-BE49-F238E27FC236}">
                <a16:creationId xmlns:a16="http://schemas.microsoft.com/office/drawing/2014/main" id="{F87A3631-F22A-4886-8863-B4B271B4F5DE}"/>
              </a:ext>
            </a:extLst>
          </p:cNvPr>
          <p:cNvSpPr txBox="1"/>
          <p:nvPr/>
        </p:nvSpPr>
        <p:spPr>
          <a:xfrm>
            <a:off x="9556813" y="5042305"/>
            <a:ext cx="2517771" cy="461665"/>
          </a:xfrm>
          <a:prstGeom prst="rect">
            <a:avLst/>
          </a:prstGeom>
          <a:noFill/>
        </p:spPr>
        <p:txBody>
          <a:bodyPr wrap="square" rtlCol="0">
            <a:spAutoFit/>
          </a:bodyPr>
          <a:lstStyle/>
          <a:p>
            <a:pPr algn="l"/>
            <a:r>
              <a:rPr lang="en-US" sz="2400" dirty="0"/>
              <a:t>(auf </a:t>
            </a:r>
            <a:r>
              <a:rPr lang="en-US" sz="2400" dirty="0" err="1"/>
              <a:t>Englisch</a:t>
            </a:r>
            <a:r>
              <a:rPr lang="en-US" sz="2400" dirty="0"/>
              <a:t>!)</a:t>
            </a:r>
            <a:endParaRPr lang="en-GB" sz="2400" dirty="0"/>
          </a:p>
        </p:txBody>
      </p:sp>
      <p:sp>
        <p:nvSpPr>
          <p:cNvPr id="17" name="TextBox 16">
            <a:extLst>
              <a:ext uri="{FF2B5EF4-FFF2-40B4-BE49-F238E27FC236}">
                <a16:creationId xmlns:a16="http://schemas.microsoft.com/office/drawing/2014/main" id="{D42142FF-8032-45A7-B66E-EEB768CE1E0D}"/>
              </a:ext>
            </a:extLst>
          </p:cNvPr>
          <p:cNvSpPr txBox="1"/>
          <p:nvPr/>
        </p:nvSpPr>
        <p:spPr>
          <a:xfrm>
            <a:off x="6950797" y="5547951"/>
            <a:ext cx="1478848" cy="400110"/>
          </a:xfrm>
          <a:prstGeom prst="rect">
            <a:avLst/>
          </a:prstGeom>
          <a:noFill/>
          <a:ln>
            <a:solidFill>
              <a:schemeClr val="tx2"/>
            </a:solidFill>
          </a:ln>
        </p:spPr>
        <p:txBody>
          <a:bodyPr wrap="square" rtlCol="0">
            <a:spAutoFit/>
          </a:bodyPr>
          <a:lstStyle/>
          <a:p>
            <a:pPr algn="l"/>
            <a:r>
              <a:rPr lang="en-US" sz="2000" b="1" dirty="0"/>
              <a:t>Person B:</a:t>
            </a:r>
            <a:endParaRPr lang="en-GB" sz="2000" b="1" dirty="0"/>
          </a:p>
        </p:txBody>
      </p:sp>
      <p:sp>
        <p:nvSpPr>
          <p:cNvPr id="18" name="TextBox 17">
            <a:extLst>
              <a:ext uri="{FF2B5EF4-FFF2-40B4-BE49-F238E27FC236}">
                <a16:creationId xmlns:a16="http://schemas.microsoft.com/office/drawing/2014/main" id="{3C35C00F-E5C7-4787-8C05-2D0CD190E27C}"/>
              </a:ext>
            </a:extLst>
          </p:cNvPr>
          <p:cNvSpPr txBox="1"/>
          <p:nvPr/>
        </p:nvSpPr>
        <p:spPr>
          <a:xfrm>
            <a:off x="9441121" y="5627167"/>
            <a:ext cx="2517771" cy="461665"/>
          </a:xfrm>
          <a:prstGeom prst="rect">
            <a:avLst/>
          </a:prstGeom>
          <a:noFill/>
        </p:spPr>
        <p:txBody>
          <a:bodyPr wrap="square" rtlCol="0">
            <a:spAutoFit/>
          </a:bodyPr>
          <a:lstStyle/>
          <a:p>
            <a:pPr algn="ctr"/>
            <a:r>
              <a:rPr lang="en-US" sz="2400" b="1" dirty="0"/>
              <a:t>A. </a:t>
            </a:r>
            <a:r>
              <a:rPr lang="en-US" sz="2400" i="1" dirty="0"/>
              <a:t>bad dream</a:t>
            </a:r>
            <a:endParaRPr lang="en-GB" sz="2400" i="1" dirty="0"/>
          </a:p>
        </p:txBody>
      </p:sp>
      <p:sp>
        <p:nvSpPr>
          <p:cNvPr id="19" name="TextBox 18">
            <a:extLst>
              <a:ext uri="{FF2B5EF4-FFF2-40B4-BE49-F238E27FC236}">
                <a16:creationId xmlns:a16="http://schemas.microsoft.com/office/drawing/2014/main" id="{A972DA48-BF27-4619-94E3-9C553FC9A91D}"/>
              </a:ext>
            </a:extLst>
          </p:cNvPr>
          <p:cNvSpPr txBox="1"/>
          <p:nvPr/>
        </p:nvSpPr>
        <p:spPr>
          <a:xfrm>
            <a:off x="5626854" y="1693107"/>
            <a:ext cx="3314455" cy="1815882"/>
          </a:xfrm>
          <a:prstGeom prst="rect">
            <a:avLst/>
          </a:prstGeom>
          <a:solidFill>
            <a:schemeClr val="bg2"/>
          </a:solidFill>
        </p:spPr>
        <p:txBody>
          <a:bodyPr wrap="square" rtlCol="0">
            <a:spAutoFit/>
          </a:bodyPr>
          <a:lstStyle/>
          <a:p>
            <a:pPr algn="l"/>
            <a:r>
              <a:rPr lang="en-US" sz="2800" dirty="0"/>
              <a:t>Ich </a:t>
            </a:r>
            <a:r>
              <a:rPr lang="en-US" sz="2800" dirty="0" err="1"/>
              <a:t>glaube</a:t>
            </a:r>
            <a:r>
              <a:rPr lang="en-US" sz="2800" dirty="0"/>
              <a:t>, das </a:t>
            </a:r>
            <a:r>
              <a:rPr lang="en-US" sz="2800" dirty="0" err="1"/>
              <a:t>ist</a:t>
            </a:r>
            <a:r>
              <a:rPr lang="en-US" sz="2800" dirty="0"/>
              <a:t> </a:t>
            </a:r>
            <a:r>
              <a:rPr lang="en-US" sz="2800" dirty="0" err="1"/>
              <a:t>ein</a:t>
            </a:r>
            <a:r>
              <a:rPr lang="en-US" sz="2800" dirty="0"/>
              <a:t> Bild von </a:t>
            </a:r>
            <a:r>
              <a:rPr lang="en-US" sz="2800" dirty="0" err="1"/>
              <a:t>einem</a:t>
            </a:r>
            <a:r>
              <a:rPr lang="en-US" sz="2800" dirty="0"/>
              <a:t> </a:t>
            </a:r>
            <a:r>
              <a:rPr lang="en-US" sz="2800" dirty="0" err="1"/>
              <a:t>schlechten</a:t>
            </a:r>
            <a:r>
              <a:rPr lang="en-US" sz="2800" dirty="0"/>
              <a:t> </a:t>
            </a:r>
            <a:r>
              <a:rPr lang="en-US" sz="2800" dirty="0" err="1"/>
              <a:t>Traum</a:t>
            </a:r>
            <a:r>
              <a:rPr lang="en-US" sz="2800" dirty="0"/>
              <a:t>?!</a:t>
            </a:r>
            <a:endParaRPr lang="en-GB" sz="2800" dirty="0"/>
          </a:p>
        </p:txBody>
      </p:sp>
      <p:pic>
        <p:nvPicPr>
          <p:cNvPr id="20" name="Picture 19" descr="A picture containing nature, night sky, silhouette&#10;&#10;Description automatically generated">
            <a:extLst>
              <a:ext uri="{FF2B5EF4-FFF2-40B4-BE49-F238E27FC236}">
                <a16:creationId xmlns:a16="http://schemas.microsoft.com/office/drawing/2014/main" id="{C81A5FD5-688C-46F1-A3D8-4CDD663FA0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780" r="15630"/>
          <a:stretch/>
        </p:blipFill>
        <p:spPr>
          <a:xfrm>
            <a:off x="757990" y="1728460"/>
            <a:ext cx="4135164" cy="3621209"/>
          </a:xfrm>
          <a:prstGeom prst="rect">
            <a:avLst/>
          </a:prstGeom>
        </p:spPr>
      </p:pic>
      <p:pic>
        <p:nvPicPr>
          <p:cNvPr id="8" name="Picture 7" descr="A picture containing picture frame, decorated&#10;&#10;Description automatically generated">
            <a:extLst>
              <a:ext uri="{FF2B5EF4-FFF2-40B4-BE49-F238E27FC236}">
                <a16:creationId xmlns:a16="http://schemas.microsoft.com/office/drawing/2014/main" id="{3C854077-FF82-4514-A3E9-057DB88721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70" y="1235753"/>
            <a:ext cx="5853127" cy="4505679"/>
          </a:xfrm>
          <a:prstGeom prst="rect">
            <a:avLst/>
          </a:prstGeom>
        </p:spPr>
      </p:pic>
      <p:sp>
        <p:nvSpPr>
          <p:cNvPr id="2" name="Rectangle 1">
            <a:extLst>
              <a:ext uri="{FF2B5EF4-FFF2-40B4-BE49-F238E27FC236}">
                <a16:creationId xmlns:a16="http://schemas.microsoft.com/office/drawing/2014/main" id="{94655DBD-9739-47CC-83C8-F863613F994B}"/>
              </a:ext>
            </a:extLst>
          </p:cNvPr>
          <p:cNvSpPr/>
          <p:nvPr/>
        </p:nvSpPr>
        <p:spPr>
          <a:xfrm>
            <a:off x="432614" y="1770652"/>
            <a:ext cx="4771574" cy="3519789"/>
          </a:xfrm>
          <a:prstGeom prst="rect">
            <a:avLst/>
          </a:prstGeom>
          <a:solidFill>
            <a:schemeClr val="bg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3676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8" grpId="0"/>
      <p:bldP spid="19"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icture frame, decorated&#10;&#10;Description automatically generated">
            <a:extLst>
              <a:ext uri="{FF2B5EF4-FFF2-40B4-BE49-F238E27FC236}">
                <a16:creationId xmlns:a16="http://schemas.microsoft.com/office/drawing/2014/main" id="{3C854077-FF82-4514-A3E9-057DB88721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70" y="1235753"/>
            <a:ext cx="5853127" cy="4505679"/>
          </a:xfrm>
          <a:prstGeom prst="rect">
            <a:avLst/>
          </a:prstGeom>
        </p:spPr>
      </p:pic>
      <p:sp>
        <p:nvSpPr>
          <p:cNvPr id="4" name="Title 3"/>
          <p:cNvSpPr>
            <a:spLocks noGrp="1"/>
          </p:cNvSpPr>
          <p:nvPr>
            <p:ph type="title"/>
          </p:nvPr>
        </p:nvSpPr>
        <p:spPr>
          <a:xfrm>
            <a:off x="0" y="213557"/>
            <a:ext cx="3719945" cy="647577"/>
          </a:xfrm>
        </p:spPr>
        <p:txBody>
          <a:bodyPr>
            <a:normAutofit/>
          </a:bodyPr>
          <a:lstStyle/>
          <a:p>
            <a:r>
              <a:rPr lang="en-GB" sz="2800" b="1" dirty="0">
                <a:solidFill>
                  <a:schemeClr val="bg1"/>
                </a:solidFill>
              </a:rPr>
              <a:t>Was </a:t>
            </a:r>
            <a:r>
              <a:rPr lang="en-GB" sz="2800" b="1" dirty="0" err="1">
                <a:solidFill>
                  <a:schemeClr val="bg1"/>
                </a:solidFill>
              </a:rPr>
              <a:t>ist</a:t>
            </a:r>
            <a:r>
              <a:rPr lang="en-GB" sz="2800" b="1" dirty="0">
                <a:solidFill>
                  <a:schemeClr val="bg1"/>
                </a:solidFill>
              </a:rPr>
              <a:t> das?! [1/4]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5" descr="A picture containing nature, ocean floor&#10;&#10;Description automatically generated">
            <a:extLst>
              <a:ext uri="{FF2B5EF4-FFF2-40B4-BE49-F238E27FC236}">
                <a16:creationId xmlns:a16="http://schemas.microsoft.com/office/drawing/2014/main" id="{19351143-CF7C-4C02-83D5-2203EFFDC8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109" y="1959429"/>
            <a:ext cx="4627977" cy="3390118"/>
          </a:xfrm>
          <a:prstGeom prst="rect">
            <a:avLst/>
          </a:prstGeom>
        </p:spPr>
      </p:pic>
      <p:pic>
        <p:nvPicPr>
          <p:cNvPr id="1026" name="Picture 2" descr="Thinker, Thinking, Person, Idea, Wondering, Gesturing">
            <a:extLst>
              <a:ext uri="{FF2B5EF4-FFF2-40B4-BE49-F238E27FC236}">
                <a16:creationId xmlns:a16="http://schemas.microsoft.com/office/drawing/2014/main" id="{EB60D50E-B8DA-4959-9F4A-D763974D1F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78634" y="1789330"/>
            <a:ext cx="1899829" cy="254725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B05A7F53-060F-44E0-9A5C-06D04F31C9BB}"/>
              </a:ext>
            </a:extLst>
          </p:cNvPr>
          <p:cNvSpPr/>
          <p:nvPr/>
        </p:nvSpPr>
        <p:spPr>
          <a:xfrm>
            <a:off x="5310683" y="1511961"/>
            <a:ext cx="3319876" cy="2238327"/>
          </a:xfrm>
          <a:prstGeom prst="wedgeRoundRectCallout">
            <a:avLst>
              <a:gd name="adj1" fmla="val 94551"/>
              <a:gd name="adj2" fmla="val 15788"/>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a:extLst>
              <a:ext uri="{FF2B5EF4-FFF2-40B4-BE49-F238E27FC236}">
                <a16:creationId xmlns:a16="http://schemas.microsoft.com/office/drawing/2014/main" id="{0E7F618D-B798-47B6-8AF6-31C33D126111}"/>
              </a:ext>
            </a:extLst>
          </p:cNvPr>
          <p:cNvSpPr txBox="1"/>
          <p:nvPr/>
        </p:nvSpPr>
        <p:spPr>
          <a:xfrm>
            <a:off x="5714331" y="1730927"/>
            <a:ext cx="2472932" cy="1815882"/>
          </a:xfrm>
          <a:prstGeom prst="rect">
            <a:avLst/>
          </a:prstGeom>
          <a:noFill/>
        </p:spPr>
        <p:txBody>
          <a:bodyPr wrap="square" rtlCol="0">
            <a:spAutoFit/>
          </a:bodyPr>
          <a:lstStyle/>
          <a:p>
            <a:pPr algn="l"/>
            <a:r>
              <a:rPr lang="en-US" sz="2800" dirty="0"/>
              <a:t>I think that is a picture with a blue sky?!</a:t>
            </a:r>
            <a:endParaRPr lang="en-GB" sz="2800" dirty="0"/>
          </a:p>
        </p:txBody>
      </p:sp>
      <p:pic>
        <p:nvPicPr>
          <p:cNvPr id="1028" name="Picture 4" descr="Notepad, Memo, Pencil, Writing, Note, Author, Publish">
            <a:extLst>
              <a:ext uri="{FF2B5EF4-FFF2-40B4-BE49-F238E27FC236}">
                <a16:creationId xmlns:a16="http://schemas.microsoft.com/office/drawing/2014/main" id="{CF946095-496F-4233-A554-63CC7E52F3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91324" y="5031674"/>
            <a:ext cx="949914" cy="10117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C6C0165-F0C9-4D0D-86C1-323A688334C8}"/>
              </a:ext>
            </a:extLst>
          </p:cNvPr>
          <p:cNvSpPr txBox="1"/>
          <p:nvPr/>
        </p:nvSpPr>
        <p:spPr>
          <a:xfrm>
            <a:off x="9140759" y="1230833"/>
            <a:ext cx="1478848" cy="400110"/>
          </a:xfrm>
          <a:prstGeom prst="rect">
            <a:avLst/>
          </a:prstGeom>
          <a:noFill/>
          <a:ln>
            <a:solidFill>
              <a:schemeClr val="tx2"/>
            </a:solidFill>
          </a:ln>
        </p:spPr>
        <p:txBody>
          <a:bodyPr wrap="square" rtlCol="0">
            <a:spAutoFit/>
          </a:bodyPr>
          <a:lstStyle/>
          <a:p>
            <a:pPr algn="l"/>
            <a:r>
              <a:rPr lang="en-US" sz="2000" b="1" dirty="0"/>
              <a:t>Person A:</a:t>
            </a:r>
            <a:endParaRPr lang="en-GB" sz="2000" b="1" dirty="0"/>
          </a:p>
        </p:txBody>
      </p:sp>
      <p:sp>
        <p:nvSpPr>
          <p:cNvPr id="15" name="TextBox 14">
            <a:extLst>
              <a:ext uri="{FF2B5EF4-FFF2-40B4-BE49-F238E27FC236}">
                <a16:creationId xmlns:a16="http://schemas.microsoft.com/office/drawing/2014/main" id="{98BBD4C5-2597-4A3B-AACF-F8BCDCA23495}"/>
              </a:ext>
            </a:extLst>
          </p:cNvPr>
          <p:cNvSpPr txBox="1"/>
          <p:nvPr/>
        </p:nvSpPr>
        <p:spPr>
          <a:xfrm>
            <a:off x="2401322" y="5622247"/>
            <a:ext cx="419771" cy="523220"/>
          </a:xfrm>
          <a:prstGeom prst="rect">
            <a:avLst/>
          </a:prstGeom>
          <a:noFill/>
          <a:ln>
            <a:solidFill>
              <a:schemeClr val="tx2"/>
            </a:solidFill>
          </a:ln>
        </p:spPr>
        <p:txBody>
          <a:bodyPr wrap="square" rtlCol="0">
            <a:spAutoFit/>
          </a:bodyPr>
          <a:lstStyle/>
          <a:p>
            <a:pPr algn="l"/>
            <a:r>
              <a:rPr lang="en-US" sz="2800" b="1" dirty="0"/>
              <a:t>A</a:t>
            </a:r>
            <a:endParaRPr lang="en-GB" sz="2800" b="1" dirty="0"/>
          </a:p>
        </p:txBody>
      </p:sp>
      <p:sp>
        <p:nvSpPr>
          <p:cNvPr id="16" name="TextBox 15">
            <a:extLst>
              <a:ext uri="{FF2B5EF4-FFF2-40B4-BE49-F238E27FC236}">
                <a16:creationId xmlns:a16="http://schemas.microsoft.com/office/drawing/2014/main" id="{F87A3631-F22A-4886-8863-B4B271B4F5DE}"/>
              </a:ext>
            </a:extLst>
          </p:cNvPr>
          <p:cNvSpPr txBox="1"/>
          <p:nvPr/>
        </p:nvSpPr>
        <p:spPr>
          <a:xfrm>
            <a:off x="9555547" y="5359260"/>
            <a:ext cx="2517771" cy="461665"/>
          </a:xfrm>
          <a:prstGeom prst="rect">
            <a:avLst/>
          </a:prstGeom>
          <a:noFill/>
        </p:spPr>
        <p:txBody>
          <a:bodyPr wrap="square" rtlCol="0">
            <a:spAutoFit/>
          </a:bodyPr>
          <a:lstStyle/>
          <a:p>
            <a:pPr algn="l"/>
            <a:r>
              <a:rPr lang="en-US" sz="2400" dirty="0"/>
              <a:t>(auf </a:t>
            </a:r>
            <a:r>
              <a:rPr lang="en-US" sz="2400" dirty="0" err="1"/>
              <a:t>Englisch</a:t>
            </a:r>
            <a:r>
              <a:rPr lang="en-US" sz="2400" dirty="0"/>
              <a:t>!)</a:t>
            </a:r>
            <a:endParaRPr lang="en-GB" sz="2400" dirty="0"/>
          </a:p>
        </p:txBody>
      </p:sp>
      <p:sp>
        <p:nvSpPr>
          <p:cNvPr id="17" name="TextBox 16">
            <a:extLst>
              <a:ext uri="{FF2B5EF4-FFF2-40B4-BE49-F238E27FC236}">
                <a16:creationId xmlns:a16="http://schemas.microsoft.com/office/drawing/2014/main" id="{D42142FF-8032-45A7-B66E-EEB768CE1E0D}"/>
              </a:ext>
            </a:extLst>
          </p:cNvPr>
          <p:cNvSpPr txBox="1"/>
          <p:nvPr/>
        </p:nvSpPr>
        <p:spPr>
          <a:xfrm>
            <a:off x="6950797" y="5547951"/>
            <a:ext cx="1478848" cy="400110"/>
          </a:xfrm>
          <a:prstGeom prst="rect">
            <a:avLst/>
          </a:prstGeom>
          <a:noFill/>
          <a:ln>
            <a:solidFill>
              <a:schemeClr val="tx2"/>
            </a:solidFill>
          </a:ln>
        </p:spPr>
        <p:txBody>
          <a:bodyPr wrap="square" rtlCol="0">
            <a:spAutoFit/>
          </a:bodyPr>
          <a:lstStyle/>
          <a:p>
            <a:pPr algn="l"/>
            <a:r>
              <a:rPr lang="en-US" sz="2000" b="1" dirty="0"/>
              <a:t>Person B:</a:t>
            </a:r>
            <a:endParaRPr lang="en-GB" sz="2000" b="1" dirty="0"/>
          </a:p>
        </p:txBody>
      </p:sp>
      <p:sp>
        <p:nvSpPr>
          <p:cNvPr id="18" name="Rectangle 17">
            <a:extLst>
              <a:ext uri="{FF2B5EF4-FFF2-40B4-BE49-F238E27FC236}">
                <a16:creationId xmlns:a16="http://schemas.microsoft.com/office/drawing/2014/main" id="{6F194AB3-B777-49CB-9258-BDB3ADCE04F6}"/>
              </a:ext>
            </a:extLst>
          </p:cNvPr>
          <p:cNvSpPr/>
          <p:nvPr/>
        </p:nvSpPr>
        <p:spPr>
          <a:xfrm>
            <a:off x="467310" y="1829758"/>
            <a:ext cx="4699776" cy="35197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E2CFD3FD-378A-4088-969A-971441B78B07}"/>
              </a:ext>
            </a:extLst>
          </p:cNvPr>
          <p:cNvSpPr txBox="1"/>
          <p:nvPr/>
        </p:nvSpPr>
        <p:spPr>
          <a:xfrm>
            <a:off x="5544757" y="1755748"/>
            <a:ext cx="3000918" cy="1815882"/>
          </a:xfrm>
          <a:prstGeom prst="rect">
            <a:avLst/>
          </a:prstGeom>
          <a:solidFill>
            <a:schemeClr val="bg2"/>
          </a:solidFill>
        </p:spPr>
        <p:txBody>
          <a:bodyPr wrap="square" rtlCol="0">
            <a:spAutoFit/>
          </a:bodyPr>
          <a:lstStyle/>
          <a:p>
            <a:pPr algn="l"/>
            <a:r>
              <a:rPr lang="en-US" sz="2800" dirty="0"/>
              <a:t>Ich </a:t>
            </a:r>
            <a:r>
              <a:rPr lang="en-US" sz="2800" dirty="0" err="1"/>
              <a:t>glaube</a:t>
            </a:r>
            <a:r>
              <a:rPr lang="en-US" sz="2800" dirty="0"/>
              <a:t>, das </a:t>
            </a:r>
            <a:r>
              <a:rPr lang="en-US" sz="2800" dirty="0" err="1"/>
              <a:t>ist</a:t>
            </a:r>
            <a:r>
              <a:rPr lang="en-US" sz="2800" dirty="0"/>
              <a:t> </a:t>
            </a:r>
            <a:r>
              <a:rPr lang="en-US" sz="2800" dirty="0" err="1"/>
              <a:t>ein</a:t>
            </a:r>
            <a:r>
              <a:rPr lang="en-US" sz="2800" dirty="0"/>
              <a:t> Bild </a:t>
            </a:r>
            <a:r>
              <a:rPr lang="en-US" sz="2800" dirty="0" err="1"/>
              <a:t>mit</a:t>
            </a:r>
            <a:r>
              <a:rPr lang="en-US" sz="2800" dirty="0"/>
              <a:t> </a:t>
            </a:r>
            <a:r>
              <a:rPr lang="en-US" sz="2800" dirty="0" err="1"/>
              <a:t>einem</a:t>
            </a:r>
            <a:r>
              <a:rPr lang="en-US" sz="2800" dirty="0"/>
              <a:t> </a:t>
            </a:r>
            <a:r>
              <a:rPr lang="en-US" sz="2800" dirty="0" err="1"/>
              <a:t>blauen</a:t>
            </a:r>
            <a:r>
              <a:rPr lang="en-US" sz="2800" dirty="0"/>
              <a:t> Himmel?!</a:t>
            </a:r>
            <a:endParaRPr lang="en-GB" sz="2800" dirty="0"/>
          </a:p>
        </p:txBody>
      </p:sp>
    </p:spTree>
    <p:extLst>
      <p:ext uri="{BB962C8B-B14F-4D97-AF65-F5344CB8AC3E}">
        <p14:creationId xmlns:p14="http://schemas.microsoft.com/office/powerpoint/2010/main" val="263064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A6B3B0-5181-44F4-9F25-E42DB31ACC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140" y="1973943"/>
            <a:ext cx="4159892" cy="3057731"/>
          </a:xfrm>
          <a:prstGeom prst="rect">
            <a:avLst/>
          </a:prstGeom>
        </p:spPr>
      </p:pic>
      <p:pic>
        <p:nvPicPr>
          <p:cNvPr id="8" name="Picture 7" descr="A picture containing picture frame, decorated&#10;&#10;Description automatically generated">
            <a:extLst>
              <a:ext uri="{FF2B5EF4-FFF2-40B4-BE49-F238E27FC236}">
                <a16:creationId xmlns:a16="http://schemas.microsoft.com/office/drawing/2014/main" id="{3C854077-FF82-4514-A3E9-057DB88721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70" y="1235753"/>
            <a:ext cx="5853127" cy="4505679"/>
          </a:xfrm>
          <a:prstGeom prst="rect">
            <a:avLst/>
          </a:prstGeom>
        </p:spPr>
      </p:pic>
      <p:sp>
        <p:nvSpPr>
          <p:cNvPr id="4" name="Title 3"/>
          <p:cNvSpPr>
            <a:spLocks noGrp="1"/>
          </p:cNvSpPr>
          <p:nvPr>
            <p:ph type="title"/>
          </p:nvPr>
        </p:nvSpPr>
        <p:spPr>
          <a:xfrm>
            <a:off x="0" y="213557"/>
            <a:ext cx="3699164" cy="647577"/>
          </a:xfrm>
        </p:spPr>
        <p:txBody>
          <a:bodyPr>
            <a:normAutofit/>
          </a:bodyPr>
          <a:lstStyle/>
          <a:p>
            <a:r>
              <a:rPr lang="en-GB" sz="2800" b="1" dirty="0">
                <a:solidFill>
                  <a:schemeClr val="bg1"/>
                </a:solidFill>
              </a:rPr>
              <a:t>Was </a:t>
            </a:r>
            <a:r>
              <a:rPr lang="en-GB" sz="2800" b="1" dirty="0" err="1">
                <a:solidFill>
                  <a:schemeClr val="bg1"/>
                </a:solidFill>
              </a:rPr>
              <a:t>ist</a:t>
            </a:r>
            <a:r>
              <a:rPr lang="en-GB" sz="2800" b="1" dirty="0">
                <a:solidFill>
                  <a:schemeClr val="bg1"/>
                </a:solidFill>
              </a:rPr>
              <a:t> das?! [2/4]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026" name="Picture 2" descr="Thinker, Thinking, Person, Idea, Wondering, Gesturing">
            <a:extLst>
              <a:ext uri="{FF2B5EF4-FFF2-40B4-BE49-F238E27FC236}">
                <a16:creationId xmlns:a16="http://schemas.microsoft.com/office/drawing/2014/main" id="{EB60D50E-B8DA-4959-9F4A-D763974D1F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78634" y="1789330"/>
            <a:ext cx="1899829" cy="254725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B05A7F53-060F-44E0-9A5C-06D04F31C9BB}"/>
              </a:ext>
            </a:extLst>
          </p:cNvPr>
          <p:cNvSpPr/>
          <p:nvPr/>
        </p:nvSpPr>
        <p:spPr>
          <a:xfrm>
            <a:off x="5453714" y="1511961"/>
            <a:ext cx="3176845" cy="2238327"/>
          </a:xfrm>
          <a:prstGeom prst="wedgeRoundRectCallout">
            <a:avLst>
              <a:gd name="adj1" fmla="val 89878"/>
              <a:gd name="adj2" fmla="val 13811"/>
              <a:gd name="adj3" fmla="val 16667"/>
            </a:avLst>
          </a:prstGeom>
          <a:solidFill>
            <a:schemeClr val="bg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a:extLst>
              <a:ext uri="{FF2B5EF4-FFF2-40B4-BE49-F238E27FC236}">
                <a16:creationId xmlns:a16="http://schemas.microsoft.com/office/drawing/2014/main" id="{0E7F618D-B798-47B6-8AF6-31C33D126111}"/>
              </a:ext>
            </a:extLst>
          </p:cNvPr>
          <p:cNvSpPr txBox="1"/>
          <p:nvPr/>
        </p:nvSpPr>
        <p:spPr>
          <a:xfrm>
            <a:off x="5747657" y="1773770"/>
            <a:ext cx="2579637" cy="1815882"/>
          </a:xfrm>
          <a:prstGeom prst="rect">
            <a:avLst/>
          </a:prstGeom>
          <a:noFill/>
        </p:spPr>
        <p:txBody>
          <a:bodyPr wrap="square" rtlCol="0">
            <a:spAutoFit/>
          </a:bodyPr>
          <a:lstStyle/>
          <a:p>
            <a:pPr algn="l"/>
            <a:r>
              <a:rPr lang="en-US" sz="2800" dirty="0"/>
              <a:t>I think that is a picture with a </a:t>
            </a:r>
            <a:r>
              <a:rPr lang="en-US" sz="2800" dirty="0" err="1"/>
              <a:t>colourful</a:t>
            </a:r>
            <a:r>
              <a:rPr lang="en-US" sz="2800" dirty="0"/>
              <a:t> field?!</a:t>
            </a:r>
            <a:endParaRPr lang="en-GB" sz="2800" dirty="0"/>
          </a:p>
        </p:txBody>
      </p:sp>
      <p:pic>
        <p:nvPicPr>
          <p:cNvPr id="1028" name="Picture 4" descr="Notepad, Memo, Pencil, Writing, Note, Author, Publish">
            <a:extLst>
              <a:ext uri="{FF2B5EF4-FFF2-40B4-BE49-F238E27FC236}">
                <a16:creationId xmlns:a16="http://schemas.microsoft.com/office/drawing/2014/main" id="{CF946095-496F-4233-A554-63CC7E52F3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91324" y="5031674"/>
            <a:ext cx="949914" cy="10117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C6C0165-F0C9-4D0D-86C1-323A688334C8}"/>
              </a:ext>
            </a:extLst>
          </p:cNvPr>
          <p:cNvSpPr txBox="1"/>
          <p:nvPr/>
        </p:nvSpPr>
        <p:spPr>
          <a:xfrm>
            <a:off x="9140759" y="1230833"/>
            <a:ext cx="1478848" cy="400110"/>
          </a:xfrm>
          <a:prstGeom prst="rect">
            <a:avLst/>
          </a:prstGeom>
          <a:noFill/>
          <a:ln>
            <a:solidFill>
              <a:schemeClr val="tx2"/>
            </a:solidFill>
          </a:ln>
        </p:spPr>
        <p:txBody>
          <a:bodyPr wrap="square" rtlCol="0">
            <a:spAutoFit/>
          </a:bodyPr>
          <a:lstStyle/>
          <a:p>
            <a:pPr algn="l"/>
            <a:r>
              <a:rPr lang="en-US" sz="2000" b="1" dirty="0"/>
              <a:t>Person A:</a:t>
            </a:r>
            <a:endParaRPr lang="en-GB" sz="2000" b="1" dirty="0"/>
          </a:p>
        </p:txBody>
      </p:sp>
      <p:sp>
        <p:nvSpPr>
          <p:cNvPr id="15" name="TextBox 14">
            <a:extLst>
              <a:ext uri="{FF2B5EF4-FFF2-40B4-BE49-F238E27FC236}">
                <a16:creationId xmlns:a16="http://schemas.microsoft.com/office/drawing/2014/main" id="{98BBD4C5-2597-4A3B-AACF-F8BCDCA23495}"/>
              </a:ext>
            </a:extLst>
          </p:cNvPr>
          <p:cNvSpPr txBox="1"/>
          <p:nvPr/>
        </p:nvSpPr>
        <p:spPr>
          <a:xfrm>
            <a:off x="6798397" y="5395551"/>
            <a:ext cx="1478848" cy="400110"/>
          </a:xfrm>
          <a:prstGeom prst="rect">
            <a:avLst/>
          </a:prstGeom>
          <a:noFill/>
          <a:ln>
            <a:solidFill>
              <a:schemeClr val="tx2"/>
            </a:solidFill>
          </a:ln>
        </p:spPr>
        <p:txBody>
          <a:bodyPr wrap="square" rtlCol="0">
            <a:spAutoFit/>
          </a:bodyPr>
          <a:lstStyle/>
          <a:p>
            <a:pPr algn="l"/>
            <a:r>
              <a:rPr lang="en-US" sz="2000" b="1" dirty="0"/>
              <a:t>Person B:</a:t>
            </a:r>
            <a:endParaRPr lang="en-GB" sz="2000" b="1" dirty="0"/>
          </a:p>
        </p:txBody>
      </p:sp>
      <p:sp>
        <p:nvSpPr>
          <p:cNvPr id="16" name="TextBox 15">
            <a:extLst>
              <a:ext uri="{FF2B5EF4-FFF2-40B4-BE49-F238E27FC236}">
                <a16:creationId xmlns:a16="http://schemas.microsoft.com/office/drawing/2014/main" id="{F87A3631-F22A-4886-8863-B4B271B4F5DE}"/>
              </a:ext>
            </a:extLst>
          </p:cNvPr>
          <p:cNvSpPr txBox="1"/>
          <p:nvPr/>
        </p:nvSpPr>
        <p:spPr>
          <a:xfrm>
            <a:off x="9555547" y="5359260"/>
            <a:ext cx="2517771" cy="461665"/>
          </a:xfrm>
          <a:prstGeom prst="rect">
            <a:avLst/>
          </a:prstGeom>
          <a:noFill/>
        </p:spPr>
        <p:txBody>
          <a:bodyPr wrap="square" rtlCol="0">
            <a:spAutoFit/>
          </a:bodyPr>
          <a:lstStyle/>
          <a:p>
            <a:pPr algn="l"/>
            <a:r>
              <a:rPr lang="en-US" sz="2400" dirty="0"/>
              <a:t>(auf </a:t>
            </a:r>
            <a:r>
              <a:rPr lang="en-US" sz="2400" dirty="0" err="1"/>
              <a:t>Englisch</a:t>
            </a:r>
            <a:r>
              <a:rPr lang="en-US" sz="2400" dirty="0"/>
              <a:t>!)</a:t>
            </a:r>
            <a:endParaRPr lang="en-GB" sz="2400" dirty="0"/>
          </a:p>
        </p:txBody>
      </p:sp>
      <p:sp>
        <p:nvSpPr>
          <p:cNvPr id="17" name="TextBox 16">
            <a:extLst>
              <a:ext uri="{FF2B5EF4-FFF2-40B4-BE49-F238E27FC236}">
                <a16:creationId xmlns:a16="http://schemas.microsoft.com/office/drawing/2014/main" id="{8789155A-BEFF-47A4-9010-D37402007C33}"/>
              </a:ext>
            </a:extLst>
          </p:cNvPr>
          <p:cNvSpPr txBox="1"/>
          <p:nvPr/>
        </p:nvSpPr>
        <p:spPr>
          <a:xfrm>
            <a:off x="2401322" y="5622247"/>
            <a:ext cx="419771" cy="523220"/>
          </a:xfrm>
          <a:prstGeom prst="rect">
            <a:avLst/>
          </a:prstGeom>
          <a:noFill/>
          <a:ln>
            <a:solidFill>
              <a:schemeClr val="tx2"/>
            </a:solidFill>
          </a:ln>
        </p:spPr>
        <p:txBody>
          <a:bodyPr wrap="square" rtlCol="0">
            <a:spAutoFit/>
          </a:bodyPr>
          <a:lstStyle/>
          <a:p>
            <a:pPr algn="l"/>
            <a:r>
              <a:rPr lang="en-US" sz="2800" b="1" dirty="0"/>
              <a:t>B</a:t>
            </a:r>
            <a:endParaRPr lang="en-GB" sz="2800" b="1" dirty="0"/>
          </a:p>
        </p:txBody>
      </p:sp>
      <p:sp>
        <p:nvSpPr>
          <p:cNvPr id="18" name="Rectangle 17">
            <a:extLst>
              <a:ext uri="{FF2B5EF4-FFF2-40B4-BE49-F238E27FC236}">
                <a16:creationId xmlns:a16="http://schemas.microsoft.com/office/drawing/2014/main" id="{6DAD2AB5-0814-4103-A988-64BF4F421A22}"/>
              </a:ext>
            </a:extLst>
          </p:cNvPr>
          <p:cNvSpPr/>
          <p:nvPr/>
        </p:nvSpPr>
        <p:spPr>
          <a:xfrm>
            <a:off x="467310" y="1829758"/>
            <a:ext cx="4771574" cy="35197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A8CCADB3-68FE-4318-AC61-7C3F052A3C61}"/>
              </a:ext>
            </a:extLst>
          </p:cNvPr>
          <p:cNvSpPr txBox="1"/>
          <p:nvPr/>
        </p:nvSpPr>
        <p:spPr>
          <a:xfrm>
            <a:off x="5747657" y="1723183"/>
            <a:ext cx="2579637" cy="1815882"/>
          </a:xfrm>
          <a:prstGeom prst="rect">
            <a:avLst/>
          </a:prstGeom>
          <a:solidFill>
            <a:schemeClr val="bg2"/>
          </a:solidFill>
        </p:spPr>
        <p:txBody>
          <a:bodyPr wrap="square" rtlCol="0">
            <a:spAutoFit/>
          </a:bodyPr>
          <a:lstStyle/>
          <a:p>
            <a:pPr algn="l"/>
            <a:r>
              <a:rPr lang="en-US" sz="2800" dirty="0"/>
              <a:t>Ich </a:t>
            </a:r>
            <a:r>
              <a:rPr lang="en-US" sz="2800" dirty="0" err="1"/>
              <a:t>denke</a:t>
            </a:r>
            <a:r>
              <a:rPr lang="en-US" sz="2800" dirty="0"/>
              <a:t>, das </a:t>
            </a:r>
            <a:r>
              <a:rPr lang="en-US" sz="2800" dirty="0" err="1"/>
              <a:t>ist</a:t>
            </a:r>
            <a:r>
              <a:rPr lang="en-US" sz="2800" dirty="0"/>
              <a:t> </a:t>
            </a:r>
            <a:r>
              <a:rPr lang="en-US" sz="2800" dirty="0" err="1"/>
              <a:t>ein</a:t>
            </a:r>
            <a:r>
              <a:rPr lang="en-US" sz="2800" dirty="0"/>
              <a:t> Bild </a:t>
            </a:r>
            <a:r>
              <a:rPr lang="en-US" sz="2800" dirty="0" err="1"/>
              <a:t>mit</a:t>
            </a:r>
            <a:r>
              <a:rPr lang="en-US" sz="2800" dirty="0"/>
              <a:t> </a:t>
            </a:r>
            <a:r>
              <a:rPr lang="en-US" sz="2800" dirty="0" err="1"/>
              <a:t>einem</a:t>
            </a:r>
            <a:r>
              <a:rPr lang="en-US" sz="2800" dirty="0"/>
              <a:t> </a:t>
            </a:r>
            <a:r>
              <a:rPr lang="en-US" sz="2800" dirty="0" err="1"/>
              <a:t>bunten</a:t>
            </a:r>
            <a:r>
              <a:rPr lang="en-US" sz="2800" dirty="0"/>
              <a:t> Feld?!</a:t>
            </a:r>
            <a:endParaRPr lang="en-GB" sz="2800" dirty="0"/>
          </a:p>
        </p:txBody>
      </p:sp>
    </p:spTree>
    <p:extLst>
      <p:ext uri="{BB962C8B-B14F-4D97-AF65-F5344CB8AC3E}">
        <p14:creationId xmlns:p14="http://schemas.microsoft.com/office/powerpoint/2010/main" val="170908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54102808-8198-4DCA-8D46-2282EA8BB1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65" y="1718601"/>
            <a:ext cx="4195017" cy="3609312"/>
          </a:xfrm>
          <a:prstGeom prst="rect">
            <a:avLst/>
          </a:prstGeom>
        </p:spPr>
      </p:pic>
      <p:pic>
        <p:nvPicPr>
          <p:cNvPr id="8" name="Picture 7" descr="A picture containing picture frame, decorated&#10;&#10;Description automatically generated">
            <a:extLst>
              <a:ext uri="{FF2B5EF4-FFF2-40B4-BE49-F238E27FC236}">
                <a16:creationId xmlns:a16="http://schemas.microsoft.com/office/drawing/2014/main" id="{3C854077-FF82-4514-A3E9-057DB88721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70" y="1235753"/>
            <a:ext cx="5853127" cy="4505679"/>
          </a:xfrm>
          <a:prstGeom prst="rect">
            <a:avLst/>
          </a:prstGeom>
        </p:spPr>
      </p:pic>
      <p:sp>
        <p:nvSpPr>
          <p:cNvPr id="4" name="Title 3"/>
          <p:cNvSpPr>
            <a:spLocks noGrp="1"/>
          </p:cNvSpPr>
          <p:nvPr>
            <p:ph type="title"/>
          </p:nvPr>
        </p:nvSpPr>
        <p:spPr>
          <a:xfrm>
            <a:off x="0" y="213557"/>
            <a:ext cx="3823855" cy="647577"/>
          </a:xfrm>
        </p:spPr>
        <p:txBody>
          <a:bodyPr>
            <a:normAutofit/>
          </a:bodyPr>
          <a:lstStyle/>
          <a:p>
            <a:r>
              <a:rPr lang="en-GB" sz="2800" b="1" dirty="0">
                <a:solidFill>
                  <a:schemeClr val="bg1"/>
                </a:solidFill>
              </a:rPr>
              <a:t>Was </a:t>
            </a:r>
            <a:r>
              <a:rPr lang="en-GB" sz="2800" b="1" dirty="0" err="1">
                <a:solidFill>
                  <a:schemeClr val="bg1"/>
                </a:solidFill>
              </a:rPr>
              <a:t>ist</a:t>
            </a:r>
            <a:r>
              <a:rPr lang="en-GB" sz="2800" b="1" dirty="0">
                <a:solidFill>
                  <a:schemeClr val="bg1"/>
                </a:solidFill>
              </a:rPr>
              <a:t> das?! [3/4]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026" name="Picture 2" descr="Thinker, Thinking, Person, Idea, Wondering, Gesturing">
            <a:extLst>
              <a:ext uri="{FF2B5EF4-FFF2-40B4-BE49-F238E27FC236}">
                <a16:creationId xmlns:a16="http://schemas.microsoft.com/office/drawing/2014/main" id="{EB60D50E-B8DA-4959-9F4A-D763974D1F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78634" y="1789330"/>
            <a:ext cx="1899829" cy="254725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B05A7F53-060F-44E0-9A5C-06D04F31C9BB}"/>
              </a:ext>
            </a:extLst>
          </p:cNvPr>
          <p:cNvSpPr/>
          <p:nvPr/>
        </p:nvSpPr>
        <p:spPr>
          <a:xfrm>
            <a:off x="5304637" y="1511961"/>
            <a:ext cx="3325922" cy="2238327"/>
          </a:xfrm>
          <a:prstGeom prst="wedgeRoundRectCallout">
            <a:avLst>
              <a:gd name="adj1" fmla="val 87267"/>
              <a:gd name="adj2" fmla="val 17106"/>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28" name="Picture 4" descr="Notepad, Memo, Pencil, Writing, Note, Author, Publish">
            <a:extLst>
              <a:ext uri="{FF2B5EF4-FFF2-40B4-BE49-F238E27FC236}">
                <a16:creationId xmlns:a16="http://schemas.microsoft.com/office/drawing/2014/main" id="{CF946095-496F-4233-A554-63CC7E52F3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91324" y="5031674"/>
            <a:ext cx="949914" cy="10117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C6C0165-F0C9-4D0D-86C1-323A688334C8}"/>
              </a:ext>
            </a:extLst>
          </p:cNvPr>
          <p:cNvSpPr txBox="1"/>
          <p:nvPr/>
        </p:nvSpPr>
        <p:spPr>
          <a:xfrm>
            <a:off x="9140759" y="1230833"/>
            <a:ext cx="1478848" cy="400110"/>
          </a:xfrm>
          <a:prstGeom prst="rect">
            <a:avLst/>
          </a:prstGeom>
          <a:noFill/>
          <a:ln>
            <a:solidFill>
              <a:schemeClr val="tx2"/>
            </a:solidFill>
          </a:ln>
        </p:spPr>
        <p:txBody>
          <a:bodyPr wrap="square" rtlCol="0">
            <a:spAutoFit/>
          </a:bodyPr>
          <a:lstStyle/>
          <a:p>
            <a:pPr algn="l"/>
            <a:r>
              <a:rPr lang="en-US" sz="2000" b="1" dirty="0"/>
              <a:t>Person A:</a:t>
            </a:r>
            <a:endParaRPr lang="en-GB" sz="2000" b="1" dirty="0"/>
          </a:p>
        </p:txBody>
      </p:sp>
      <p:sp>
        <p:nvSpPr>
          <p:cNvPr id="15" name="TextBox 14">
            <a:extLst>
              <a:ext uri="{FF2B5EF4-FFF2-40B4-BE49-F238E27FC236}">
                <a16:creationId xmlns:a16="http://schemas.microsoft.com/office/drawing/2014/main" id="{98BBD4C5-2597-4A3B-AACF-F8BCDCA23495}"/>
              </a:ext>
            </a:extLst>
          </p:cNvPr>
          <p:cNvSpPr txBox="1"/>
          <p:nvPr/>
        </p:nvSpPr>
        <p:spPr>
          <a:xfrm>
            <a:off x="6798397" y="5395551"/>
            <a:ext cx="1478848" cy="400110"/>
          </a:xfrm>
          <a:prstGeom prst="rect">
            <a:avLst/>
          </a:prstGeom>
          <a:noFill/>
          <a:ln>
            <a:solidFill>
              <a:schemeClr val="tx2"/>
            </a:solidFill>
          </a:ln>
        </p:spPr>
        <p:txBody>
          <a:bodyPr wrap="square" rtlCol="0">
            <a:spAutoFit/>
          </a:bodyPr>
          <a:lstStyle/>
          <a:p>
            <a:pPr algn="l"/>
            <a:r>
              <a:rPr lang="en-US" sz="2000" b="1" dirty="0"/>
              <a:t>Person B:</a:t>
            </a:r>
            <a:endParaRPr lang="en-GB" sz="2000" b="1" dirty="0"/>
          </a:p>
        </p:txBody>
      </p:sp>
      <p:sp>
        <p:nvSpPr>
          <p:cNvPr id="16" name="TextBox 15">
            <a:extLst>
              <a:ext uri="{FF2B5EF4-FFF2-40B4-BE49-F238E27FC236}">
                <a16:creationId xmlns:a16="http://schemas.microsoft.com/office/drawing/2014/main" id="{F87A3631-F22A-4886-8863-B4B271B4F5DE}"/>
              </a:ext>
            </a:extLst>
          </p:cNvPr>
          <p:cNvSpPr txBox="1"/>
          <p:nvPr/>
        </p:nvSpPr>
        <p:spPr>
          <a:xfrm>
            <a:off x="9555547" y="5359260"/>
            <a:ext cx="2517771" cy="461665"/>
          </a:xfrm>
          <a:prstGeom prst="rect">
            <a:avLst/>
          </a:prstGeom>
          <a:noFill/>
        </p:spPr>
        <p:txBody>
          <a:bodyPr wrap="square" rtlCol="0">
            <a:spAutoFit/>
          </a:bodyPr>
          <a:lstStyle/>
          <a:p>
            <a:pPr algn="l"/>
            <a:r>
              <a:rPr lang="en-US" sz="2400" dirty="0"/>
              <a:t>(auf </a:t>
            </a:r>
            <a:r>
              <a:rPr lang="en-US" sz="2400" dirty="0" err="1"/>
              <a:t>Englisch</a:t>
            </a:r>
            <a:r>
              <a:rPr lang="en-US" sz="2400" dirty="0"/>
              <a:t>!)</a:t>
            </a:r>
            <a:endParaRPr lang="en-GB" sz="2400" dirty="0"/>
          </a:p>
        </p:txBody>
      </p:sp>
      <p:sp>
        <p:nvSpPr>
          <p:cNvPr id="17" name="TextBox 16">
            <a:extLst>
              <a:ext uri="{FF2B5EF4-FFF2-40B4-BE49-F238E27FC236}">
                <a16:creationId xmlns:a16="http://schemas.microsoft.com/office/drawing/2014/main" id="{7A2DF19E-28EA-46CA-B124-68C251566D7F}"/>
              </a:ext>
            </a:extLst>
          </p:cNvPr>
          <p:cNvSpPr txBox="1"/>
          <p:nvPr/>
        </p:nvSpPr>
        <p:spPr>
          <a:xfrm>
            <a:off x="2401322" y="5622247"/>
            <a:ext cx="419771" cy="523220"/>
          </a:xfrm>
          <a:prstGeom prst="rect">
            <a:avLst/>
          </a:prstGeom>
          <a:noFill/>
          <a:ln>
            <a:solidFill>
              <a:schemeClr val="tx2"/>
            </a:solidFill>
          </a:ln>
        </p:spPr>
        <p:txBody>
          <a:bodyPr wrap="square" rtlCol="0">
            <a:spAutoFit/>
          </a:bodyPr>
          <a:lstStyle/>
          <a:p>
            <a:pPr algn="l"/>
            <a:r>
              <a:rPr lang="en-US" sz="2800" b="1" dirty="0"/>
              <a:t>C</a:t>
            </a:r>
            <a:endParaRPr lang="en-GB" sz="2800" b="1" dirty="0"/>
          </a:p>
        </p:txBody>
      </p:sp>
      <p:sp>
        <p:nvSpPr>
          <p:cNvPr id="18" name="Rectangle 17">
            <a:extLst>
              <a:ext uri="{FF2B5EF4-FFF2-40B4-BE49-F238E27FC236}">
                <a16:creationId xmlns:a16="http://schemas.microsoft.com/office/drawing/2014/main" id="{BEA6FD87-8783-4DF1-9CA4-DA97B61A8320}"/>
              </a:ext>
            </a:extLst>
          </p:cNvPr>
          <p:cNvSpPr/>
          <p:nvPr/>
        </p:nvSpPr>
        <p:spPr>
          <a:xfrm>
            <a:off x="467310" y="1829758"/>
            <a:ext cx="4771574" cy="35197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A2ED968F-0424-4047-9A98-30C285DFCEB0}"/>
              </a:ext>
            </a:extLst>
          </p:cNvPr>
          <p:cNvSpPr txBox="1"/>
          <p:nvPr/>
        </p:nvSpPr>
        <p:spPr>
          <a:xfrm>
            <a:off x="5747657" y="1667158"/>
            <a:ext cx="2590088" cy="1815882"/>
          </a:xfrm>
          <a:prstGeom prst="rect">
            <a:avLst/>
          </a:prstGeom>
          <a:noFill/>
        </p:spPr>
        <p:txBody>
          <a:bodyPr wrap="square" rtlCol="0">
            <a:spAutoFit/>
          </a:bodyPr>
          <a:lstStyle/>
          <a:p>
            <a:pPr algn="l"/>
            <a:r>
              <a:rPr lang="en-US" sz="2800" dirty="0"/>
              <a:t>I think that is a picture with a </a:t>
            </a:r>
            <a:r>
              <a:rPr lang="en-US" sz="2800" dirty="0" err="1"/>
              <a:t>colourful</a:t>
            </a:r>
            <a:r>
              <a:rPr lang="en-US" sz="2800" dirty="0"/>
              <a:t> woman?!</a:t>
            </a:r>
            <a:endParaRPr lang="en-GB" sz="2800" dirty="0"/>
          </a:p>
        </p:txBody>
      </p:sp>
      <p:sp>
        <p:nvSpPr>
          <p:cNvPr id="10" name="TextBox 9">
            <a:extLst>
              <a:ext uri="{FF2B5EF4-FFF2-40B4-BE49-F238E27FC236}">
                <a16:creationId xmlns:a16="http://schemas.microsoft.com/office/drawing/2014/main" id="{0E7F618D-B798-47B6-8AF6-31C33D126111}"/>
              </a:ext>
            </a:extLst>
          </p:cNvPr>
          <p:cNvSpPr txBox="1"/>
          <p:nvPr/>
        </p:nvSpPr>
        <p:spPr>
          <a:xfrm>
            <a:off x="5654724" y="1733404"/>
            <a:ext cx="2777266" cy="1815882"/>
          </a:xfrm>
          <a:prstGeom prst="rect">
            <a:avLst/>
          </a:prstGeom>
          <a:solidFill>
            <a:schemeClr val="bg2"/>
          </a:solidFill>
        </p:spPr>
        <p:txBody>
          <a:bodyPr wrap="square" rtlCol="0">
            <a:spAutoFit/>
          </a:bodyPr>
          <a:lstStyle/>
          <a:p>
            <a:pPr algn="l"/>
            <a:r>
              <a:rPr lang="en-US" sz="2800" dirty="0"/>
              <a:t>Ich </a:t>
            </a:r>
            <a:r>
              <a:rPr lang="en-US" sz="2800" dirty="0" err="1"/>
              <a:t>glaube</a:t>
            </a:r>
            <a:r>
              <a:rPr lang="en-US" sz="2800" dirty="0"/>
              <a:t>, das </a:t>
            </a:r>
            <a:r>
              <a:rPr lang="en-US" sz="2800" dirty="0" err="1"/>
              <a:t>ist</a:t>
            </a:r>
            <a:r>
              <a:rPr lang="en-US" sz="2800" dirty="0"/>
              <a:t> </a:t>
            </a:r>
            <a:r>
              <a:rPr lang="en-US" sz="2800" dirty="0" err="1"/>
              <a:t>ein</a:t>
            </a:r>
            <a:r>
              <a:rPr lang="en-US" sz="2800" dirty="0"/>
              <a:t> Bild </a:t>
            </a:r>
            <a:r>
              <a:rPr lang="en-US" sz="2800" dirty="0" err="1"/>
              <a:t>mit</a:t>
            </a:r>
            <a:r>
              <a:rPr lang="en-US" sz="2800" dirty="0"/>
              <a:t> </a:t>
            </a:r>
            <a:r>
              <a:rPr lang="en-US" sz="2800" dirty="0" err="1"/>
              <a:t>einer</a:t>
            </a:r>
            <a:r>
              <a:rPr lang="en-US" sz="2800" dirty="0"/>
              <a:t> </a:t>
            </a:r>
            <a:r>
              <a:rPr lang="en-US" sz="2800" dirty="0" err="1"/>
              <a:t>bunten</a:t>
            </a:r>
            <a:r>
              <a:rPr lang="en-US" sz="2800" dirty="0"/>
              <a:t> Frau?</a:t>
            </a:r>
            <a:endParaRPr lang="en-GB" sz="2800" dirty="0"/>
          </a:p>
        </p:txBody>
      </p:sp>
    </p:spTree>
    <p:extLst>
      <p:ext uri="{BB962C8B-B14F-4D97-AF65-F5344CB8AC3E}">
        <p14:creationId xmlns:p14="http://schemas.microsoft.com/office/powerpoint/2010/main" val="353006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656439" cy="647577"/>
          </a:xfrm>
        </p:spPr>
        <p:txBody>
          <a:bodyPr>
            <a:normAutofit/>
          </a:bodyPr>
          <a:lstStyle/>
          <a:p>
            <a:r>
              <a:rPr lang="en-GB" sz="2800" b="1" dirty="0" err="1">
                <a:solidFill>
                  <a:schemeClr val="bg1"/>
                </a:solidFill>
              </a:rPr>
              <a:t>Wieso</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38810" y="247046"/>
            <a:ext cx="1318517" cy="400919"/>
          </a:xfrm>
          <a:prstGeom prst="roundRect">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1656439" y="301147"/>
            <a:ext cx="8001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Gedicht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mit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einem</a:t>
            </a:r>
            <a:r>
              <a:rPr lang="en-US" sz="2400" dirty="0">
                <a:solidFill>
                  <a:srgbClr val="4472C4">
                    <a:lumMod val="50000"/>
                  </a:srgbClr>
                </a:solidFill>
                <a:latin typeface="Century Gothic" panose="020F0302020204030204"/>
              </a:rPr>
              <a:t> Partner / </a:t>
            </a:r>
            <a:r>
              <a:rPr lang="en-US" sz="2400" dirty="0" err="1">
                <a:solidFill>
                  <a:srgbClr val="4472C4">
                    <a:lumMod val="50000"/>
                  </a:srgbClr>
                </a:solidFill>
                <a:latin typeface="Century Gothic" panose="020F0302020204030204"/>
              </a:rPr>
              <a:t>einer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Partnerin</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B58077C8-B587-418A-9E40-B17076B3E485}"/>
              </a:ext>
            </a:extLst>
          </p:cNvPr>
          <p:cNvSpPr/>
          <p:nvPr/>
        </p:nvSpPr>
        <p:spPr>
          <a:xfrm>
            <a:off x="2324327" y="1161038"/>
            <a:ext cx="7524750" cy="4832092"/>
          </a:xfrm>
          <a:prstGeom prst="rect">
            <a:avLst/>
          </a:prstGeom>
        </p:spPr>
        <p:txBody>
          <a:bodyPr wrap="square">
            <a:spAutoFit/>
          </a:bodyPr>
          <a:lstStyle/>
          <a:p>
            <a:r>
              <a:rPr lang="de-DE" sz="2800" dirty="0"/>
              <a:t>Eine goldgelbe Ananas</a:t>
            </a:r>
          </a:p>
          <a:p>
            <a:r>
              <a:rPr lang="de-DE" sz="2800" dirty="0"/>
              <a:t>Fragt sich einst:</a:t>
            </a:r>
          </a:p>
          <a:p>
            <a:r>
              <a:rPr lang="de-DE" sz="2800" dirty="0"/>
              <a:t>Ei-die-was!</a:t>
            </a:r>
          </a:p>
          <a:p>
            <a:r>
              <a:rPr lang="de-DE" sz="2800" dirty="0"/>
              <a:t>Was soll denn das?</a:t>
            </a:r>
          </a:p>
          <a:p>
            <a:r>
              <a:rPr lang="de-DE" sz="2800" dirty="0"/>
              <a:t>Wieso bin ich eine Ananas</a:t>
            </a:r>
          </a:p>
          <a:p>
            <a:r>
              <a:rPr lang="de-DE" sz="2800" dirty="0"/>
              <a:t>Wieso bin ich kein Haus,</a:t>
            </a:r>
          </a:p>
          <a:p>
            <a:r>
              <a:rPr lang="de-DE" sz="2800" dirty="0"/>
              <a:t>kein Pfirsich, keine Maus?</a:t>
            </a:r>
          </a:p>
          <a:p>
            <a:r>
              <a:rPr lang="de-DE" sz="2800" dirty="0"/>
              <a:t>Wieso bin ich nicht blau,</a:t>
            </a:r>
          </a:p>
          <a:p>
            <a:r>
              <a:rPr lang="de-DE" sz="2800" dirty="0"/>
              <a:t>wieso heiße ich nicht Frau,</a:t>
            </a:r>
          </a:p>
          <a:p>
            <a:r>
              <a:rPr lang="de-DE" sz="2800" dirty="0"/>
              <a:t>wieso nicht Auto oder Hund,</a:t>
            </a:r>
          </a:p>
          <a:p>
            <a:r>
              <a:rPr lang="de-DE" sz="2800" dirty="0"/>
              <a:t>wieso bin ich gelb, wieso nicht bunt?</a:t>
            </a:r>
          </a:p>
        </p:txBody>
      </p:sp>
      <p:pic>
        <p:nvPicPr>
          <p:cNvPr id="11" name="Picture 10" descr="A picture containing car, transport, blue&#10;&#10;Description automatically generated">
            <a:extLst>
              <a:ext uri="{FF2B5EF4-FFF2-40B4-BE49-F238E27FC236}">
                <a16:creationId xmlns:a16="http://schemas.microsoft.com/office/drawing/2014/main" id="{2B796A22-D2FF-480A-AFE7-07696E66ED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0910" y="4928318"/>
            <a:ext cx="1102013" cy="6767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36C886E2-BD95-4FBE-B185-498320BDF3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157" y="3123896"/>
            <a:ext cx="757320" cy="733653"/>
          </a:xfrm>
          <a:prstGeom prst="rect">
            <a:avLst/>
          </a:prstGeom>
        </p:spPr>
      </p:pic>
      <p:pic>
        <p:nvPicPr>
          <p:cNvPr id="55" name="Picture 54" descr="Icon&#10;&#10;Description automatically generated">
            <a:extLst>
              <a:ext uri="{FF2B5EF4-FFF2-40B4-BE49-F238E27FC236}">
                <a16:creationId xmlns:a16="http://schemas.microsoft.com/office/drawing/2014/main" id="{D89FE7E5-10D0-4602-8674-204366E7E6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1248" y="3599349"/>
            <a:ext cx="625085" cy="616295"/>
          </a:xfrm>
          <a:prstGeom prst="rect">
            <a:avLst/>
          </a:prstGeom>
        </p:spPr>
      </p:pic>
      <p:pic>
        <p:nvPicPr>
          <p:cNvPr id="62" name="Picture 61" descr="A picture containing text&#10;&#10;Description automatically generated">
            <a:extLst>
              <a:ext uri="{FF2B5EF4-FFF2-40B4-BE49-F238E27FC236}">
                <a16:creationId xmlns:a16="http://schemas.microsoft.com/office/drawing/2014/main" id="{0C7F47B4-C8C2-4BD7-B00F-C9DA8FBF63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613" y="822261"/>
            <a:ext cx="1335325" cy="1839846"/>
          </a:xfrm>
          <a:prstGeom prst="rect">
            <a:avLst/>
          </a:prstGeom>
        </p:spPr>
      </p:pic>
      <p:pic>
        <p:nvPicPr>
          <p:cNvPr id="66" name="Picture 65">
            <a:extLst>
              <a:ext uri="{FF2B5EF4-FFF2-40B4-BE49-F238E27FC236}">
                <a16:creationId xmlns:a16="http://schemas.microsoft.com/office/drawing/2014/main" id="{E0BB5C88-A9B5-4A8E-B8EF-D035A2D52B1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91201" y="4334565"/>
            <a:ext cx="676706" cy="676706"/>
          </a:xfrm>
          <a:prstGeom prst="rect">
            <a:avLst/>
          </a:prstGeom>
        </p:spPr>
      </p:pic>
      <p:sp>
        <p:nvSpPr>
          <p:cNvPr id="67" name="Speech Bubble: Rectangle with Corners Rounded 66">
            <a:extLst>
              <a:ext uri="{FF2B5EF4-FFF2-40B4-BE49-F238E27FC236}">
                <a16:creationId xmlns:a16="http://schemas.microsoft.com/office/drawing/2014/main" id="{18AF22CD-0AD0-4BBF-BF66-5DC9FDBF5DE2}"/>
              </a:ext>
            </a:extLst>
          </p:cNvPr>
          <p:cNvSpPr/>
          <p:nvPr/>
        </p:nvSpPr>
        <p:spPr>
          <a:xfrm>
            <a:off x="1830348" y="1124981"/>
            <a:ext cx="9658350" cy="4781550"/>
          </a:xfrm>
          <a:prstGeom prst="wedgeRoundRectCallout">
            <a:avLst>
              <a:gd name="adj1" fmla="val -53969"/>
              <a:gd name="adj2" fmla="val -27141"/>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0" name="Picture 89" descr="A picture containing text&#10;&#10;Description automatically generated">
            <a:extLst>
              <a:ext uri="{FF2B5EF4-FFF2-40B4-BE49-F238E27FC236}">
                <a16:creationId xmlns:a16="http://schemas.microsoft.com/office/drawing/2014/main" id="{1CA06CEF-FA1F-45D4-9380-C5CC82825C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59523" y="1081988"/>
            <a:ext cx="420289" cy="579085"/>
          </a:xfrm>
          <a:prstGeom prst="rect">
            <a:avLst/>
          </a:prstGeom>
        </p:spPr>
      </p:pic>
      <p:pic>
        <p:nvPicPr>
          <p:cNvPr id="91" name="Picture 90" descr="A picture containing text&#10;&#10;Description automatically generated">
            <a:extLst>
              <a:ext uri="{FF2B5EF4-FFF2-40B4-BE49-F238E27FC236}">
                <a16:creationId xmlns:a16="http://schemas.microsoft.com/office/drawing/2014/main" id="{E65A767C-8A8E-472B-9578-E44FD292AA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9812" y="2662107"/>
            <a:ext cx="420289" cy="579085"/>
          </a:xfrm>
          <a:prstGeom prst="rect">
            <a:avLst/>
          </a:prstGeom>
        </p:spPr>
      </p:pic>
      <p:pic>
        <p:nvPicPr>
          <p:cNvPr id="70" name="Picture 69" descr="A picture containing clipart&#10;&#10;Description automatically generated">
            <a:extLst>
              <a:ext uri="{FF2B5EF4-FFF2-40B4-BE49-F238E27FC236}">
                <a16:creationId xmlns:a16="http://schemas.microsoft.com/office/drawing/2014/main" id="{99D3914D-9D75-4FDA-BCB3-ED748BDD442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2933" t="49905" r="51790"/>
          <a:stretch/>
        </p:blipFill>
        <p:spPr>
          <a:xfrm>
            <a:off x="7798074" y="4535870"/>
            <a:ext cx="927624" cy="950802"/>
          </a:xfrm>
          <a:prstGeom prst="rect">
            <a:avLst/>
          </a:prstGeom>
        </p:spPr>
      </p:pic>
      <p:sp>
        <p:nvSpPr>
          <p:cNvPr id="92" name="Speech Bubble: Rectangle with Corners Rounded 91">
            <a:extLst>
              <a:ext uri="{FF2B5EF4-FFF2-40B4-BE49-F238E27FC236}">
                <a16:creationId xmlns:a16="http://schemas.microsoft.com/office/drawing/2014/main" id="{F8110768-CB88-4B1F-9052-E1164AD0D0D0}"/>
              </a:ext>
            </a:extLst>
          </p:cNvPr>
          <p:cNvSpPr/>
          <p:nvPr/>
        </p:nvSpPr>
        <p:spPr>
          <a:xfrm>
            <a:off x="8832582" y="1298663"/>
            <a:ext cx="3228805" cy="801190"/>
          </a:xfrm>
          <a:prstGeom prst="wedgeRoundRectCallout">
            <a:avLst>
              <a:gd name="adj1" fmla="val -49055"/>
              <a:gd name="adj2" fmla="val -12083"/>
              <a:gd name="adj3" fmla="val 16667"/>
            </a:avLst>
          </a:prstGeom>
          <a:solidFill>
            <a:schemeClr val="accent4">
              <a:lumMod val="75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sich</a:t>
            </a:r>
            <a:r>
              <a:rPr lang="en-GB" sz="2000" dirty="0"/>
              <a:t> </a:t>
            </a:r>
            <a:r>
              <a:rPr lang="en-GB" sz="2000" dirty="0" err="1"/>
              <a:t>fragen</a:t>
            </a:r>
            <a:r>
              <a:rPr lang="en-GB" sz="2000" dirty="0"/>
              <a:t> – to wonder </a:t>
            </a:r>
            <a:br>
              <a:rPr lang="en-GB" sz="2000" dirty="0"/>
            </a:br>
            <a:r>
              <a:rPr lang="en-GB" sz="2000" dirty="0"/>
              <a:t>(to ask oneself)</a:t>
            </a:r>
          </a:p>
        </p:txBody>
      </p:sp>
      <p:pic>
        <p:nvPicPr>
          <p:cNvPr id="73" name="Picture 72" descr="A picture containing logo&#10;&#10;Description automatically generated">
            <a:extLst>
              <a:ext uri="{FF2B5EF4-FFF2-40B4-BE49-F238E27FC236}">
                <a16:creationId xmlns:a16="http://schemas.microsoft.com/office/drawing/2014/main" id="{6ED31FE6-AD81-484D-A929-8C358ED9E0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43605" y="4152314"/>
            <a:ext cx="625085" cy="591748"/>
          </a:xfrm>
          <a:prstGeom prst="rect">
            <a:avLst/>
          </a:prstGeom>
        </p:spPr>
      </p:pic>
      <p:pic>
        <p:nvPicPr>
          <p:cNvPr id="76" name="Picture 75">
            <a:extLst>
              <a:ext uri="{FF2B5EF4-FFF2-40B4-BE49-F238E27FC236}">
                <a16:creationId xmlns:a16="http://schemas.microsoft.com/office/drawing/2014/main" id="{9833BA41-53F4-4D12-8645-926C35E8B5F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03367" y="5901888"/>
            <a:ext cx="1009977" cy="956112"/>
          </a:xfrm>
          <a:prstGeom prst="rect">
            <a:avLst/>
          </a:prstGeom>
        </p:spPr>
      </p:pic>
      <p:pic>
        <p:nvPicPr>
          <p:cNvPr id="58" name="Picture 57" descr="A picture containing icon&#10;&#10;Description automatically generated">
            <a:extLst>
              <a:ext uri="{FF2B5EF4-FFF2-40B4-BE49-F238E27FC236}">
                <a16:creationId xmlns:a16="http://schemas.microsoft.com/office/drawing/2014/main" id="{F47ECB25-F53F-4CC2-9F50-EE0DE8729E7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65938" y="3596597"/>
            <a:ext cx="876985" cy="900193"/>
          </a:xfrm>
          <a:prstGeom prst="rect">
            <a:avLst/>
          </a:prstGeom>
        </p:spPr>
      </p:pic>
      <p:pic>
        <p:nvPicPr>
          <p:cNvPr id="2" name="9.1.1.4 Slide 4">
            <a:hlinkClick r:id="" action="ppaction://media"/>
            <a:extLst>
              <a:ext uri="{FF2B5EF4-FFF2-40B4-BE49-F238E27FC236}">
                <a16:creationId xmlns:a16="http://schemas.microsoft.com/office/drawing/2014/main" id="{D4ECAF59-6885-4BAC-B2B3-62D3295C50E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849076" y="161518"/>
            <a:ext cx="686485" cy="686485"/>
          </a:xfrm>
          <a:prstGeom prst="rect">
            <a:avLst/>
          </a:prstGeom>
        </p:spPr>
      </p:pic>
    </p:spTree>
    <p:extLst>
      <p:ext uri="{BB962C8B-B14F-4D97-AF65-F5344CB8AC3E}">
        <p14:creationId xmlns:p14="http://schemas.microsoft.com/office/powerpoint/2010/main" val="354141021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01C5FC62-DC7C-4380-9512-3E8D100F16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65" y="1904721"/>
            <a:ext cx="4223655" cy="3167741"/>
          </a:xfrm>
          <a:prstGeom prst="rect">
            <a:avLst/>
          </a:prstGeom>
        </p:spPr>
      </p:pic>
      <p:pic>
        <p:nvPicPr>
          <p:cNvPr id="8" name="Picture 7" descr="A picture containing picture frame, decorated&#10;&#10;Description automatically generated">
            <a:extLst>
              <a:ext uri="{FF2B5EF4-FFF2-40B4-BE49-F238E27FC236}">
                <a16:creationId xmlns:a16="http://schemas.microsoft.com/office/drawing/2014/main" id="{3C854077-FF82-4514-A3E9-057DB88721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70" y="1235753"/>
            <a:ext cx="5853127" cy="4505679"/>
          </a:xfrm>
          <a:prstGeom prst="rect">
            <a:avLst/>
          </a:prstGeom>
        </p:spPr>
      </p:pic>
      <p:sp>
        <p:nvSpPr>
          <p:cNvPr id="4" name="Title 3"/>
          <p:cNvSpPr>
            <a:spLocks noGrp="1"/>
          </p:cNvSpPr>
          <p:nvPr>
            <p:ph type="title"/>
          </p:nvPr>
        </p:nvSpPr>
        <p:spPr>
          <a:xfrm>
            <a:off x="0" y="213557"/>
            <a:ext cx="3740727" cy="647577"/>
          </a:xfrm>
        </p:spPr>
        <p:txBody>
          <a:bodyPr>
            <a:normAutofit/>
          </a:bodyPr>
          <a:lstStyle/>
          <a:p>
            <a:r>
              <a:rPr lang="en-GB" sz="2800" b="1" dirty="0">
                <a:solidFill>
                  <a:schemeClr val="bg1"/>
                </a:solidFill>
              </a:rPr>
              <a:t>Was </a:t>
            </a:r>
            <a:r>
              <a:rPr lang="en-GB" sz="2800" b="1" dirty="0" err="1">
                <a:solidFill>
                  <a:schemeClr val="bg1"/>
                </a:solidFill>
              </a:rPr>
              <a:t>ist</a:t>
            </a:r>
            <a:r>
              <a:rPr lang="en-GB" sz="2800" b="1" dirty="0">
                <a:solidFill>
                  <a:schemeClr val="bg1"/>
                </a:solidFill>
              </a:rPr>
              <a:t> das?! [4/4]</a:t>
            </a:r>
          </a:p>
        </p:txBody>
      </p:sp>
      <p:sp>
        <p:nvSpPr>
          <p:cNvPr id="2" name="Text Placeholder 1">
            <a:extLst>
              <a:ext uri="{FF2B5EF4-FFF2-40B4-BE49-F238E27FC236}">
                <a16:creationId xmlns:a16="http://schemas.microsoft.com/office/drawing/2014/main" id="{0309E166-5271-4218-8FB5-733D26CDD53A}"/>
              </a:ext>
            </a:extLst>
          </p:cNvPr>
          <p:cNvSpPr>
            <a:spLocks noGrp="1"/>
          </p:cNvSpPr>
          <p:nvPr>
            <p:ph type="body" sz="quarter" idx="10"/>
          </p:nvPr>
        </p:nvSpPr>
        <p:spPr/>
        <p:txBody>
          <a:bodyPr/>
          <a:lstStyle/>
          <a:p>
            <a:endParaRPr lang="en-GB"/>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026" name="Picture 2" descr="Thinker, Thinking, Person, Idea, Wondering, Gesturing">
            <a:extLst>
              <a:ext uri="{FF2B5EF4-FFF2-40B4-BE49-F238E27FC236}">
                <a16:creationId xmlns:a16="http://schemas.microsoft.com/office/drawing/2014/main" id="{EB60D50E-B8DA-4959-9F4A-D763974D1F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78634" y="1789330"/>
            <a:ext cx="1899829" cy="254725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B05A7F53-060F-44E0-9A5C-06D04F31C9BB}"/>
              </a:ext>
            </a:extLst>
          </p:cNvPr>
          <p:cNvSpPr/>
          <p:nvPr/>
        </p:nvSpPr>
        <p:spPr>
          <a:xfrm>
            <a:off x="5353665" y="1511961"/>
            <a:ext cx="3276894" cy="2238327"/>
          </a:xfrm>
          <a:prstGeom prst="wedgeRoundRectCallout">
            <a:avLst>
              <a:gd name="adj1" fmla="val 88715"/>
              <a:gd name="adj2" fmla="val 15788"/>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Notepad, Memo, Pencil, Writing, Note, Author, Publish">
            <a:extLst>
              <a:ext uri="{FF2B5EF4-FFF2-40B4-BE49-F238E27FC236}">
                <a16:creationId xmlns:a16="http://schemas.microsoft.com/office/drawing/2014/main" id="{CF946095-496F-4233-A554-63CC7E52F3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91324" y="5031674"/>
            <a:ext cx="949914" cy="10117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C6C0165-F0C9-4D0D-86C1-323A688334C8}"/>
              </a:ext>
            </a:extLst>
          </p:cNvPr>
          <p:cNvSpPr txBox="1"/>
          <p:nvPr/>
        </p:nvSpPr>
        <p:spPr>
          <a:xfrm>
            <a:off x="9140759" y="1230833"/>
            <a:ext cx="1478848" cy="400110"/>
          </a:xfrm>
          <a:prstGeom prst="rect">
            <a:avLst/>
          </a:prstGeom>
          <a:noFill/>
          <a:ln>
            <a:solidFill>
              <a:schemeClr val="tx2"/>
            </a:solidFill>
          </a:ln>
        </p:spPr>
        <p:txBody>
          <a:bodyPr wrap="square" rtlCol="0">
            <a:spAutoFit/>
          </a:bodyPr>
          <a:lstStyle/>
          <a:p>
            <a:pPr algn="l"/>
            <a:r>
              <a:rPr lang="en-US" sz="2000" b="1" dirty="0"/>
              <a:t>Person A:</a:t>
            </a:r>
            <a:endParaRPr lang="en-GB" sz="2000" b="1" dirty="0"/>
          </a:p>
        </p:txBody>
      </p:sp>
      <p:sp>
        <p:nvSpPr>
          <p:cNvPr id="15" name="TextBox 14">
            <a:extLst>
              <a:ext uri="{FF2B5EF4-FFF2-40B4-BE49-F238E27FC236}">
                <a16:creationId xmlns:a16="http://schemas.microsoft.com/office/drawing/2014/main" id="{98BBD4C5-2597-4A3B-AACF-F8BCDCA23495}"/>
              </a:ext>
            </a:extLst>
          </p:cNvPr>
          <p:cNvSpPr txBox="1"/>
          <p:nvPr/>
        </p:nvSpPr>
        <p:spPr>
          <a:xfrm>
            <a:off x="6798397" y="5395551"/>
            <a:ext cx="1478848" cy="400110"/>
          </a:xfrm>
          <a:prstGeom prst="rect">
            <a:avLst/>
          </a:prstGeom>
          <a:noFill/>
          <a:ln>
            <a:solidFill>
              <a:schemeClr val="tx2"/>
            </a:solidFill>
          </a:ln>
        </p:spPr>
        <p:txBody>
          <a:bodyPr wrap="square" rtlCol="0">
            <a:spAutoFit/>
          </a:bodyPr>
          <a:lstStyle/>
          <a:p>
            <a:pPr algn="l"/>
            <a:r>
              <a:rPr lang="en-US" sz="2000" b="1" dirty="0"/>
              <a:t>Person B:</a:t>
            </a:r>
            <a:endParaRPr lang="en-GB" sz="2000" b="1" dirty="0"/>
          </a:p>
        </p:txBody>
      </p:sp>
      <p:sp>
        <p:nvSpPr>
          <p:cNvPr id="16" name="TextBox 15">
            <a:extLst>
              <a:ext uri="{FF2B5EF4-FFF2-40B4-BE49-F238E27FC236}">
                <a16:creationId xmlns:a16="http://schemas.microsoft.com/office/drawing/2014/main" id="{F87A3631-F22A-4886-8863-B4B271B4F5DE}"/>
              </a:ext>
            </a:extLst>
          </p:cNvPr>
          <p:cNvSpPr txBox="1"/>
          <p:nvPr/>
        </p:nvSpPr>
        <p:spPr>
          <a:xfrm>
            <a:off x="9555547" y="5359260"/>
            <a:ext cx="2517771" cy="461665"/>
          </a:xfrm>
          <a:prstGeom prst="rect">
            <a:avLst/>
          </a:prstGeom>
          <a:noFill/>
        </p:spPr>
        <p:txBody>
          <a:bodyPr wrap="square" rtlCol="0">
            <a:spAutoFit/>
          </a:bodyPr>
          <a:lstStyle/>
          <a:p>
            <a:pPr algn="l"/>
            <a:r>
              <a:rPr lang="en-US" sz="2400" dirty="0"/>
              <a:t>(auf </a:t>
            </a:r>
            <a:r>
              <a:rPr lang="en-US" sz="2400" dirty="0" err="1"/>
              <a:t>Englisch</a:t>
            </a:r>
            <a:r>
              <a:rPr lang="en-US" sz="2400" dirty="0"/>
              <a:t>!)</a:t>
            </a:r>
            <a:endParaRPr lang="en-GB" sz="2400" dirty="0"/>
          </a:p>
        </p:txBody>
      </p:sp>
      <p:sp>
        <p:nvSpPr>
          <p:cNvPr id="17" name="TextBox 16">
            <a:extLst>
              <a:ext uri="{FF2B5EF4-FFF2-40B4-BE49-F238E27FC236}">
                <a16:creationId xmlns:a16="http://schemas.microsoft.com/office/drawing/2014/main" id="{859BB989-57B3-412C-9B27-BD975468AA77}"/>
              </a:ext>
            </a:extLst>
          </p:cNvPr>
          <p:cNvSpPr txBox="1"/>
          <p:nvPr/>
        </p:nvSpPr>
        <p:spPr>
          <a:xfrm>
            <a:off x="2401322" y="5622247"/>
            <a:ext cx="419771" cy="523220"/>
          </a:xfrm>
          <a:prstGeom prst="rect">
            <a:avLst/>
          </a:prstGeom>
          <a:noFill/>
          <a:ln>
            <a:solidFill>
              <a:schemeClr val="tx2"/>
            </a:solidFill>
          </a:ln>
        </p:spPr>
        <p:txBody>
          <a:bodyPr wrap="square" rtlCol="0">
            <a:spAutoFit/>
          </a:bodyPr>
          <a:lstStyle/>
          <a:p>
            <a:pPr algn="l"/>
            <a:r>
              <a:rPr lang="en-US" sz="2800" b="1" dirty="0"/>
              <a:t>D</a:t>
            </a:r>
            <a:endParaRPr lang="en-GB" sz="2800" b="1" dirty="0"/>
          </a:p>
        </p:txBody>
      </p:sp>
      <p:sp>
        <p:nvSpPr>
          <p:cNvPr id="18" name="Rectangle 17">
            <a:extLst>
              <a:ext uri="{FF2B5EF4-FFF2-40B4-BE49-F238E27FC236}">
                <a16:creationId xmlns:a16="http://schemas.microsoft.com/office/drawing/2014/main" id="{726CAD2A-5673-48EF-8D4B-4B7FE77C2A8A}"/>
              </a:ext>
            </a:extLst>
          </p:cNvPr>
          <p:cNvSpPr/>
          <p:nvPr/>
        </p:nvSpPr>
        <p:spPr>
          <a:xfrm>
            <a:off x="467310" y="1829758"/>
            <a:ext cx="4771574" cy="35197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A0F5962-9104-4468-A805-1E6CC556FB95}"/>
              </a:ext>
            </a:extLst>
          </p:cNvPr>
          <p:cNvSpPr txBox="1"/>
          <p:nvPr/>
        </p:nvSpPr>
        <p:spPr>
          <a:xfrm>
            <a:off x="5761815" y="1798724"/>
            <a:ext cx="2571910" cy="1815882"/>
          </a:xfrm>
          <a:prstGeom prst="rect">
            <a:avLst/>
          </a:prstGeom>
          <a:noFill/>
        </p:spPr>
        <p:txBody>
          <a:bodyPr wrap="square" rtlCol="0">
            <a:spAutoFit/>
          </a:bodyPr>
          <a:lstStyle/>
          <a:p>
            <a:pPr algn="l"/>
            <a:r>
              <a:rPr lang="en-US" sz="2800" dirty="0">
                <a:solidFill>
                  <a:schemeClr val="accent5">
                    <a:lumMod val="50000"/>
                  </a:schemeClr>
                </a:solidFill>
              </a:rPr>
              <a:t>Ich think that is a picture with blue robots?!</a:t>
            </a:r>
            <a:endParaRPr lang="en-GB" sz="2800" dirty="0">
              <a:solidFill>
                <a:schemeClr val="accent5">
                  <a:lumMod val="50000"/>
                </a:schemeClr>
              </a:solidFill>
            </a:endParaRPr>
          </a:p>
        </p:txBody>
      </p:sp>
      <p:sp>
        <p:nvSpPr>
          <p:cNvPr id="10" name="TextBox 9">
            <a:extLst>
              <a:ext uri="{FF2B5EF4-FFF2-40B4-BE49-F238E27FC236}">
                <a16:creationId xmlns:a16="http://schemas.microsoft.com/office/drawing/2014/main" id="{0E7F618D-B798-47B6-8AF6-31C33D126111}"/>
              </a:ext>
            </a:extLst>
          </p:cNvPr>
          <p:cNvSpPr txBox="1"/>
          <p:nvPr/>
        </p:nvSpPr>
        <p:spPr>
          <a:xfrm>
            <a:off x="5697831" y="1746419"/>
            <a:ext cx="2699877" cy="1815882"/>
          </a:xfrm>
          <a:prstGeom prst="rect">
            <a:avLst/>
          </a:prstGeom>
          <a:solidFill>
            <a:schemeClr val="bg2"/>
          </a:solidFill>
        </p:spPr>
        <p:txBody>
          <a:bodyPr wrap="square" rtlCol="0">
            <a:spAutoFit/>
          </a:bodyPr>
          <a:lstStyle/>
          <a:p>
            <a:r>
              <a:rPr lang="en-US" sz="2800" dirty="0"/>
              <a:t>Ich </a:t>
            </a:r>
            <a:r>
              <a:rPr lang="en-US" sz="2800" dirty="0" err="1"/>
              <a:t>meine</a:t>
            </a:r>
            <a:r>
              <a:rPr lang="en-US" sz="2800" dirty="0"/>
              <a:t>, das </a:t>
            </a:r>
            <a:r>
              <a:rPr lang="en-US" sz="2800" dirty="0" err="1"/>
              <a:t>ist</a:t>
            </a:r>
            <a:r>
              <a:rPr lang="en-US" sz="2800" dirty="0"/>
              <a:t> </a:t>
            </a:r>
            <a:r>
              <a:rPr lang="en-US" sz="2800" dirty="0" err="1"/>
              <a:t>ein</a:t>
            </a:r>
            <a:r>
              <a:rPr lang="en-US" sz="2800" dirty="0"/>
              <a:t> Bild </a:t>
            </a:r>
            <a:r>
              <a:rPr lang="en-US" sz="2800" dirty="0" err="1"/>
              <a:t>mit</a:t>
            </a:r>
            <a:r>
              <a:rPr lang="en-US" sz="2800" dirty="0"/>
              <a:t> </a:t>
            </a:r>
            <a:r>
              <a:rPr lang="en-US" sz="2800" dirty="0" err="1"/>
              <a:t>blauen</a:t>
            </a:r>
            <a:r>
              <a:rPr lang="en-US" sz="2800" dirty="0"/>
              <a:t> </a:t>
            </a:r>
            <a:r>
              <a:rPr lang="en-US" sz="2800" dirty="0" err="1"/>
              <a:t>Robotern</a:t>
            </a:r>
            <a:r>
              <a:rPr lang="en-US" sz="2800" dirty="0"/>
              <a:t>?!</a:t>
            </a:r>
            <a:endParaRPr lang="en-GB" sz="2800" dirty="0"/>
          </a:p>
        </p:txBody>
      </p:sp>
      <p:sp>
        <p:nvSpPr>
          <p:cNvPr id="20" name="Speech Bubble: Rectangle with Corners Rounded 19">
            <a:extLst>
              <a:ext uri="{FF2B5EF4-FFF2-40B4-BE49-F238E27FC236}">
                <a16:creationId xmlns:a16="http://schemas.microsoft.com/office/drawing/2014/main" id="{8AFCC707-C144-4A55-B7F2-740C1E12AD0F}"/>
              </a:ext>
            </a:extLst>
          </p:cNvPr>
          <p:cNvSpPr/>
          <p:nvPr/>
        </p:nvSpPr>
        <p:spPr>
          <a:xfrm>
            <a:off x="7613314" y="258116"/>
            <a:ext cx="2705933" cy="495006"/>
          </a:xfrm>
          <a:prstGeom prst="wedgeRoundRectCallout">
            <a:avLst>
              <a:gd name="adj1" fmla="val -11841"/>
              <a:gd name="adj2" fmla="val 49204"/>
              <a:gd name="adj3" fmla="val 16667"/>
            </a:avLst>
          </a:prstGeom>
          <a:solidFill>
            <a:schemeClr val="accent4">
              <a:lumMod val="75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der </a:t>
            </a:r>
            <a:r>
              <a:rPr lang="en-GB" sz="2000" dirty="0" err="1"/>
              <a:t>Roboter</a:t>
            </a:r>
            <a:r>
              <a:rPr lang="en-GB" sz="2000" dirty="0"/>
              <a:t> – robot</a:t>
            </a:r>
            <a:endParaRPr lang="en-GB" sz="2000" b="1" dirty="0"/>
          </a:p>
        </p:txBody>
      </p:sp>
    </p:spTree>
    <p:extLst>
      <p:ext uri="{BB962C8B-B14F-4D97-AF65-F5344CB8AC3E}">
        <p14:creationId xmlns:p14="http://schemas.microsoft.com/office/powerpoint/2010/main" val="173217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diagram&#10;&#10;Description automatically generated">
            <a:extLst>
              <a:ext uri="{FF2B5EF4-FFF2-40B4-BE49-F238E27FC236}">
                <a16:creationId xmlns:a16="http://schemas.microsoft.com/office/drawing/2014/main" id="{C031CBBC-B6C5-47B9-BD12-3CB913E799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099" y="4484534"/>
            <a:ext cx="1989037" cy="1621155"/>
          </a:xfrm>
          <a:prstGeom prst="rect">
            <a:avLst/>
          </a:prstGeom>
        </p:spPr>
      </p:pic>
      <p:pic>
        <p:nvPicPr>
          <p:cNvPr id="26" name="Picture 25">
            <a:extLst>
              <a:ext uri="{FF2B5EF4-FFF2-40B4-BE49-F238E27FC236}">
                <a16:creationId xmlns:a16="http://schemas.microsoft.com/office/drawing/2014/main" id="{06924172-E1A8-40FB-BFB7-5089460AD4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0532" y="4569661"/>
            <a:ext cx="1884229" cy="1385003"/>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01C5FC62-DC7C-4380-9512-3E8D100F16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3097" y="2061813"/>
            <a:ext cx="2003504" cy="1424872"/>
          </a:xfrm>
          <a:prstGeom prst="rect">
            <a:avLst/>
          </a:prstGeom>
        </p:spPr>
      </p:pic>
      <p:pic>
        <p:nvPicPr>
          <p:cNvPr id="8" name="Picture 7" descr="A picture containing picture frame, decorated&#10;&#10;Description automatically generated">
            <a:extLst>
              <a:ext uri="{FF2B5EF4-FFF2-40B4-BE49-F238E27FC236}">
                <a16:creationId xmlns:a16="http://schemas.microsoft.com/office/drawing/2014/main" id="{3C854077-FF82-4514-A3E9-057DB88721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8669" y="1699359"/>
            <a:ext cx="2728686" cy="2100515"/>
          </a:xfrm>
          <a:prstGeom prst="rect">
            <a:avLst/>
          </a:prstGeom>
        </p:spPr>
      </p:pic>
      <p:pic>
        <p:nvPicPr>
          <p:cNvPr id="25" name="Picture 24" descr="A picture containing nature, ocean floor&#10;&#10;Description automatically generated">
            <a:extLst>
              <a:ext uri="{FF2B5EF4-FFF2-40B4-BE49-F238E27FC236}">
                <a16:creationId xmlns:a16="http://schemas.microsoft.com/office/drawing/2014/main" id="{2196B3DF-A418-4883-8F48-C643DCDD21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0532" y="2014320"/>
            <a:ext cx="1965617" cy="1439868"/>
          </a:xfrm>
          <a:prstGeom prst="rect">
            <a:avLst/>
          </a:prstGeom>
        </p:spPr>
      </p:pic>
      <p:sp>
        <p:nvSpPr>
          <p:cNvPr id="4" name="Title 3"/>
          <p:cNvSpPr>
            <a:spLocks noGrp="1"/>
          </p:cNvSpPr>
          <p:nvPr>
            <p:ph type="title"/>
          </p:nvPr>
        </p:nvSpPr>
        <p:spPr>
          <a:xfrm>
            <a:off x="0" y="213557"/>
            <a:ext cx="2325829" cy="647577"/>
          </a:xfrm>
        </p:spPr>
        <p:txBody>
          <a:bodyPr>
            <a:normAutofit/>
          </a:bodyPr>
          <a:lstStyle/>
          <a:p>
            <a:r>
              <a:rPr lang="en-GB" sz="2800" b="1" dirty="0" err="1">
                <a:solidFill>
                  <a:schemeClr val="bg1"/>
                </a:solidFill>
              </a:rPr>
              <a:t>Antworten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026" name="Picture 2" descr="Thinker, Thinking, Person, Idea, Wondering, Gesturing">
            <a:extLst>
              <a:ext uri="{FF2B5EF4-FFF2-40B4-BE49-F238E27FC236}">
                <a16:creationId xmlns:a16="http://schemas.microsoft.com/office/drawing/2014/main" id="{EB60D50E-B8DA-4959-9F4A-D763974D1F8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78634" y="1789330"/>
            <a:ext cx="1899829" cy="25472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10D39CE-8846-416A-8267-261147BD5AF2}"/>
              </a:ext>
            </a:extLst>
          </p:cNvPr>
          <p:cNvSpPr txBox="1"/>
          <p:nvPr/>
        </p:nvSpPr>
        <p:spPr>
          <a:xfrm>
            <a:off x="2275312" y="247046"/>
            <a:ext cx="5713011" cy="461665"/>
          </a:xfrm>
          <a:prstGeom prst="rect">
            <a:avLst/>
          </a:prstGeom>
          <a:noFill/>
        </p:spPr>
        <p:txBody>
          <a:bodyPr wrap="square" rtlCol="0">
            <a:spAutoFit/>
          </a:bodyPr>
          <a:lstStyle/>
          <a:p>
            <a:pPr algn="l"/>
            <a:r>
              <a:rPr lang="en-US" sz="2400" dirty="0"/>
              <a:t>Welches Bild </a:t>
            </a:r>
            <a:r>
              <a:rPr lang="en-US" sz="2400" dirty="0" err="1"/>
              <a:t>ist</a:t>
            </a:r>
            <a:r>
              <a:rPr lang="en-US" sz="2400" dirty="0"/>
              <a:t> A, B, C und D?</a:t>
            </a:r>
            <a:endParaRPr lang="en-GB" sz="2400" dirty="0"/>
          </a:p>
        </p:txBody>
      </p:sp>
      <p:sp>
        <p:nvSpPr>
          <p:cNvPr id="15" name="TextBox 14">
            <a:extLst>
              <a:ext uri="{FF2B5EF4-FFF2-40B4-BE49-F238E27FC236}">
                <a16:creationId xmlns:a16="http://schemas.microsoft.com/office/drawing/2014/main" id="{98BBD4C5-2597-4A3B-AACF-F8BCDCA23495}"/>
              </a:ext>
            </a:extLst>
          </p:cNvPr>
          <p:cNvSpPr txBox="1"/>
          <p:nvPr/>
        </p:nvSpPr>
        <p:spPr>
          <a:xfrm>
            <a:off x="9097952" y="1159597"/>
            <a:ext cx="1478848" cy="400110"/>
          </a:xfrm>
          <a:prstGeom prst="rect">
            <a:avLst/>
          </a:prstGeom>
          <a:noFill/>
          <a:ln>
            <a:solidFill>
              <a:schemeClr val="tx2"/>
            </a:solidFill>
          </a:ln>
        </p:spPr>
        <p:txBody>
          <a:bodyPr wrap="square" rtlCol="0">
            <a:spAutoFit/>
          </a:bodyPr>
          <a:lstStyle/>
          <a:p>
            <a:pPr algn="l"/>
            <a:r>
              <a:rPr lang="en-US" sz="2000" b="1" dirty="0"/>
              <a:t>Person B:</a:t>
            </a:r>
            <a:endParaRPr lang="en-GB" sz="2000" b="1" dirty="0"/>
          </a:p>
        </p:txBody>
      </p:sp>
      <p:pic>
        <p:nvPicPr>
          <p:cNvPr id="17" name="Picture 16" descr="A picture containing picture frame, decorated&#10;&#10;Description automatically generated">
            <a:extLst>
              <a:ext uri="{FF2B5EF4-FFF2-40B4-BE49-F238E27FC236}">
                <a16:creationId xmlns:a16="http://schemas.microsoft.com/office/drawing/2014/main" id="{68AEA30F-5429-4B47-926A-36B0277F9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1809" y="1660549"/>
            <a:ext cx="2728686" cy="2100515"/>
          </a:xfrm>
          <a:prstGeom prst="rect">
            <a:avLst/>
          </a:prstGeom>
        </p:spPr>
      </p:pic>
      <p:pic>
        <p:nvPicPr>
          <p:cNvPr id="18" name="Picture 17" descr="A picture containing picture frame, decorated&#10;&#10;Description automatically generated">
            <a:extLst>
              <a:ext uri="{FF2B5EF4-FFF2-40B4-BE49-F238E27FC236}">
                <a16:creationId xmlns:a16="http://schemas.microsoft.com/office/drawing/2014/main" id="{E267F8B4-896F-4D7C-959F-EC08E803E8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5829" y="4244855"/>
            <a:ext cx="2728686" cy="2100515"/>
          </a:xfrm>
          <a:prstGeom prst="rect">
            <a:avLst/>
          </a:prstGeom>
        </p:spPr>
      </p:pic>
      <p:pic>
        <p:nvPicPr>
          <p:cNvPr id="19" name="Picture 18" descr="A picture containing picture frame, decorated&#10;&#10;Description automatically generated">
            <a:extLst>
              <a:ext uri="{FF2B5EF4-FFF2-40B4-BE49-F238E27FC236}">
                <a16:creationId xmlns:a16="http://schemas.microsoft.com/office/drawing/2014/main" id="{52260E90-DA36-4F1D-90F0-8DBBCEB060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1809" y="4246094"/>
            <a:ext cx="2728686" cy="2100515"/>
          </a:xfrm>
          <a:prstGeom prst="rect">
            <a:avLst/>
          </a:prstGeom>
        </p:spPr>
      </p:pic>
      <p:sp>
        <p:nvSpPr>
          <p:cNvPr id="20" name="TextBox 19">
            <a:extLst>
              <a:ext uri="{FF2B5EF4-FFF2-40B4-BE49-F238E27FC236}">
                <a16:creationId xmlns:a16="http://schemas.microsoft.com/office/drawing/2014/main" id="{7B21FFD0-D40F-4AD4-9601-79AE6A7B396D}"/>
              </a:ext>
            </a:extLst>
          </p:cNvPr>
          <p:cNvSpPr txBox="1"/>
          <p:nvPr/>
        </p:nvSpPr>
        <p:spPr>
          <a:xfrm>
            <a:off x="7517203" y="1189988"/>
            <a:ext cx="471120" cy="523220"/>
          </a:xfrm>
          <a:prstGeom prst="rect">
            <a:avLst/>
          </a:prstGeom>
          <a:solidFill>
            <a:schemeClr val="accent4">
              <a:lumMod val="20000"/>
              <a:lumOff val="80000"/>
            </a:schemeClr>
          </a:solidFill>
          <a:ln>
            <a:solidFill>
              <a:schemeClr val="tx2"/>
            </a:solidFill>
          </a:ln>
        </p:spPr>
        <p:txBody>
          <a:bodyPr wrap="square" rtlCol="0">
            <a:spAutoFit/>
          </a:bodyPr>
          <a:lstStyle/>
          <a:p>
            <a:pPr algn="l"/>
            <a:r>
              <a:rPr lang="en-US" sz="2800" b="1" dirty="0"/>
              <a:t>A</a:t>
            </a:r>
            <a:endParaRPr lang="en-GB" sz="2800" b="1" dirty="0"/>
          </a:p>
        </p:txBody>
      </p:sp>
      <p:sp>
        <p:nvSpPr>
          <p:cNvPr id="21" name="TextBox 20">
            <a:extLst>
              <a:ext uri="{FF2B5EF4-FFF2-40B4-BE49-F238E27FC236}">
                <a16:creationId xmlns:a16="http://schemas.microsoft.com/office/drawing/2014/main" id="{2DF54FA0-FFA8-49F7-A31C-90C848925B50}"/>
              </a:ext>
            </a:extLst>
          </p:cNvPr>
          <p:cNvSpPr txBox="1"/>
          <p:nvPr/>
        </p:nvSpPr>
        <p:spPr>
          <a:xfrm>
            <a:off x="2789464" y="1238666"/>
            <a:ext cx="1884229" cy="523220"/>
          </a:xfrm>
          <a:prstGeom prst="rect">
            <a:avLst/>
          </a:prstGeom>
          <a:noFill/>
          <a:ln>
            <a:solidFill>
              <a:schemeClr val="tx2"/>
            </a:solidFill>
          </a:ln>
        </p:spPr>
        <p:txBody>
          <a:bodyPr wrap="square" rtlCol="0">
            <a:spAutoFit/>
          </a:bodyPr>
          <a:lstStyle/>
          <a:p>
            <a:pPr algn="l"/>
            <a:r>
              <a:rPr lang="en-US" sz="2800" b="1" dirty="0"/>
              <a:t>Bild 1:</a:t>
            </a:r>
            <a:endParaRPr lang="en-GB" sz="2800" b="1" dirty="0"/>
          </a:p>
        </p:txBody>
      </p:sp>
      <p:sp>
        <p:nvSpPr>
          <p:cNvPr id="23" name="TextBox 22">
            <a:extLst>
              <a:ext uri="{FF2B5EF4-FFF2-40B4-BE49-F238E27FC236}">
                <a16:creationId xmlns:a16="http://schemas.microsoft.com/office/drawing/2014/main" id="{C65B8141-9429-47A3-A5CC-C56AA53972A6}"/>
              </a:ext>
            </a:extLst>
          </p:cNvPr>
          <p:cNvSpPr txBox="1"/>
          <p:nvPr/>
        </p:nvSpPr>
        <p:spPr>
          <a:xfrm>
            <a:off x="2701518" y="3786612"/>
            <a:ext cx="1884229" cy="523220"/>
          </a:xfrm>
          <a:prstGeom prst="rect">
            <a:avLst/>
          </a:prstGeom>
          <a:noFill/>
          <a:ln>
            <a:solidFill>
              <a:schemeClr val="tx2"/>
            </a:solidFill>
          </a:ln>
        </p:spPr>
        <p:txBody>
          <a:bodyPr wrap="square" rtlCol="0">
            <a:spAutoFit/>
          </a:bodyPr>
          <a:lstStyle/>
          <a:p>
            <a:pPr algn="l"/>
            <a:r>
              <a:rPr lang="en-US" sz="2800" b="1" dirty="0"/>
              <a:t>Bild 3:</a:t>
            </a:r>
            <a:endParaRPr lang="en-GB" sz="2800" b="1" dirty="0"/>
          </a:p>
        </p:txBody>
      </p:sp>
      <p:sp>
        <p:nvSpPr>
          <p:cNvPr id="24" name="TextBox 23">
            <a:extLst>
              <a:ext uri="{FF2B5EF4-FFF2-40B4-BE49-F238E27FC236}">
                <a16:creationId xmlns:a16="http://schemas.microsoft.com/office/drawing/2014/main" id="{E8B7815B-5400-4885-815C-1404A98B3C0F}"/>
              </a:ext>
            </a:extLst>
          </p:cNvPr>
          <p:cNvSpPr txBox="1"/>
          <p:nvPr/>
        </p:nvSpPr>
        <p:spPr>
          <a:xfrm>
            <a:off x="6307363" y="3777525"/>
            <a:ext cx="1899829" cy="532307"/>
          </a:xfrm>
          <a:prstGeom prst="rect">
            <a:avLst/>
          </a:prstGeom>
          <a:noFill/>
          <a:ln>
            <a:solidFill>
              <a:schemeClr val="tx2"/>
            </a:solidFill>
          </a:ln>
        </p:spPr>
        <p:txBody>
          <a:bodyPr wrap="square" rtlCol="0">
            <a:spAutoFit/>
          </a:bodyPr>
          <a:lstStyle/>
          <a:p>
            <a:pPr algn="l"/>
            <a:r>
              <a:rPr lang="en-US" sz="2800" b="1" dirty="0"/>
              <a:t>Bild1:</a:t>
            </a:r>
            <a:endParaRPr lang="en-GB" sz="2800" b="1" dirty="0"/>
          </a:p>
        </p:txBody>
      </p:sp>
      <p:sp>
        <p:nvSpPr>
          <p:cNvPr id="22" name="TextBox 21">
            <a:extLst>
              <a:ext uri="{FF2B5EF4-FFF2-40B4-BE49-F238E27FC236}">
                <a16:creationId xmlns:a16="http://schemas.microsoft.com/office/drawing/2014/main" id="{88FD58A5-0EDD-4E7D-B4F9-806D2DF1798A}"/>
              </a:ext>
            </a:extLst>
          </p:cNvPr>
          <p:cNvSpPr txBox="1"/>
          <p:nvPr/>
        </p:nvSpPr>
        <p:spPr>
          <a:xfrm>
            <a:off x="6272480" y="1191771"/>
            <a:ext cx="1884229" cy="523220"/>
          </a:xfrm>
          <a:prstGeom prst="rect">
            <a:avLst/>
          </a:prstGeom>
          <a:noFill/>
          <a:ln>
            <a:solidFill>
              <a:schemeClr val="tx2"/>
            </a:solidFill>
          </a:ln>
        </p:spPr>
        <p:txBody>
          <a:bodyPr wrap="square" rtlCol="0">
            <a:spAutoFit/>
          </a:bodyPr>
          <a:lstStyle/>
          <a:p>
            <a:pPr algn="l"/>
            <a:r>
              <a:rPr lang="en-US" sz="2800" b="1" dirty="0"/>
              <a:t>Bild 2:</a:t>
            </a:r>
            <a:endParaRPr lang="en-GB" sz="2800" b="1" dirty="0"/>
          </a:p>
        </p:txBody>
      </p:sp>
      <p:sp>
        <p:nvSpPr>
          <p:cNvPr id="28" name="TextBox 27">
            <a:extLst>
              <a:ext uri="{FF2B5EF4-FFF2-40B4-BE49-F238E27FC236}">
                <a16:creationId xmlns:a16="http://schemas.microsoft.com/office/drawing/2014/main" id="{E3993F9C-9FBB-429A-A284-A4AD835CAA86}"/>
              </a:ext>
            </a:extLst>
          </p:cNvPr>
          <p:cNvSpPr txBox="1"/>
          <p:nvPr/>
        </p:nvSpPr>
        <p:spPr>
          <a:xfrm>
            <a:off x="7365674" y="3777525"/>
            <a:ext cx="471120" cy="523220"/>
          </a:xfrm>
          <a:prstGeom prst="rect">
            <a:avLst/>
          </a:prstGeom>
          <a:solidFill>
            <a:schemeClr val="accent4">
              <a:lumMod val="20000"/>
              <a:lumOff val="80000"/>
            </a:schemeClr>
          </a:solidFill>
          <a:ln>
            <a:solidFill>
              <a:schemeClr val="tx2"/>
            </a:solidFill>
          </a:ln>
        </p:spPr>
        <p:txBody>
          <a:bodyPr wrap="square" rtlCol="0">
            <a:spAutoFit/>
          </a:bodyPr>
          <a:lstStyle/>
          <a:p>
            <a:pPr algn="l"/>
            <a:r>
              <a:rPr lang="en-US" sz="2800" b="1" dirty="0"/>
              <a:t>B</a:t>
            </a:r>
            <a:endParaRPr lang="en-GB" sz="2800" b="1" dirty="0"/>
          </a:p>
        </p:txBody>
      </p:sp>
      <p:sp>
        <p:nvSpPr>
          <p:cNvPr id="29" name="TextBox 28">
            <a:extLst>
              <a:ext uri="{FF2B5EF4-FFF2-40B4-BE49-F238E27FC236}">
                <a16:creationId xmlns:a16="http://schemas.microsoft.com/office/drawing/2014/main" id="{E28F3EAD-9639-40CF-A90B-F61DA1071828}"/>
              </a:ext>
            </a:extLst>
          </p:cNvPr>
          <p:cNvSpPr txBox="1"/>
          <p:nvPr/>
        </p:nvSpPr>
        <p:spPr>
          <a:xfrm>
            <a:off x="3971631" y="1237694"/>
            <a:ext cx="471120" cy="523220"/>
          </a:xfrm>
          <a:prstGeom prst="rect">
            <a:avLst/>
          </a:prstGeom>
          <a:solidFill>
            <a:schemeClr val="accent4">
              <a:lumMod val="20000"/>
              <a:lumOff val="80000"/>
            </a:schemeClr>
          </a:solidFill>
          <a:ln>
            <a:solidFill>
              <a:schemeClr val="tx2"/>
            </a:solidFill>
          </a:ln>
        </p:spPr>
        <p:txBody>
          <a:bodyPr wrap="square" rtlCol="0">
            <a:spAutoFit/>
          </a:bodyPr>
          <a:lstStyle/>
          <a:p>
            <a:pPr algn="l"/>
            <a:r>
              <a:rPr lang="en-US" sz="2800" b="1" dirty="0"/>
              <a:t>D</a:t>
            </a:r>
            <a:endParaRPr lang="en-GB" sz="2800" b="1" dirty="0"/>
          </a:p>
        </p:txBody>
      </p:sp>
      <p:sp>
        <p:nvSpPr>
          <p:cNvPr id="30" name="TextBox 29">
            <a:extLst>
              <a:ext uri="{FF2B5EF4-FFF2-40B4-BE49-F238E27FC236}">
                <a16:creationId xmlns:a16="http://schemas.microsoft.com/office/drawing/2014/main" id="{46FF13C5-F78D-4658-83D6-ED082E284C81}"/>
              </a:ext>
            </a:extLst>
          </p:cNvPr>
          <p:cNvSpPr txBox="1"/>
          <p:nvPr/>
        </p:nvSpPr>
        <p:spPr>
          <a:xfrm>
            <a:off x="3844849" y="3788262"/>
            <a:ext cx="471120" cy="523220"/>
          </a:xfrm>
          <a:prstGeom prst="rect">
            <a:avLst/>
          </a:prstGeom>
          <a:solidFill>
            <a:schemeClr val="accent4">
              <a:lumMod val="20000"/>
              <a:lumOff val="80000"/>
            </a:schemeClr>
          </a:solidFill>
          <a:ln>
            <a:solidFill>
              <a:schemeClr val="tx2"/>
            </a:solidFill>
          </a:ln>
        </p:spPr>
        <p:txBody>
          <a:bodyPr wrap="square" rtlCol="0">
            <a:spAutoFit/>
          </a:bodyPr>
          <a:lstStyle/>
          <a:p>
            <a:pPr algn="l"/>
            <a:r>
              <a:rPr lang="en-US" sz="2800" b="1" dirty="0"/>
              <a:t>C</a:t>
            </a:r>
            <a:endParaRPr lang="en-GB" sz="2800" b="1" dirty="0"/>
          </a:p>
        </p:txBody>
      </p:sp>
    </p:spTree>
    <p:extLst>
      <p:ext uri="{BB962C8B-B14F-4D97-AF65-F5344CB8AC3E}">
        <p14:creationId xmlns:p14="http://schemas.microsoft.com/office/powerpoint/2010/main" val="355810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8" grpId="0" animBg="1"/>
      <p:bldP spid="29" grpId="0" animBg="1"/>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577EAAA-C97E-4BB1-8CC1-C61DEA619A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542" y="1892929"/>
            <a:ext cx="4441103" cy="3158862"/>
          </a:xfrm>
          <a:prstGeom prst="rect">
            <a:avLst/>
          </a:prstGeom>
        </p:spPr>
      </p:pic>
      <p:pic>
        <p:nvPicPr>
          <p:cNvPr id="8" name="Picture 7" descr="A picture containing picture frame, decorated&#10;&#10;Description automatically generated">
            <a:extLst>
              <a:ext uri="{FF2B5EF4-FFF2-40B4-BE49-F238E27FC236}">
                <a16:creationId xmlns:a16="http://schemas.microsoft.com/office/drawing/2014/main" id="{3C854077-FF82-4514-A3E9-057DB88721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70" y="1235753"/>
            <a:ext cx="5853127" cy="4505679"/>
          </a:xfrm>
          <a:prstGeom prst="rect">
            <a:avLst/>
          </a:prstGeom>
        </p:spPr>
      </p:pic>
      <p:sp>
        <p:nvSpPr>
          <p:cNvPr id="4" name="Title 3"/>
          <p:cNvSpPr>
            <a:spLocks noGrp="1"/>
          </p:cNvSpPr>
          <p:nvPr>
            <p:ph type="title"/>
          </p:nvPr>
        </p:nvSpPr>
        <p:spPr>
          <a:xfrm>
            <a:off x="0" y="213557"/>
            <a:ext cx="3936901" cy="647577"/>
          </a:xfrm>
        </p:spPr>
        <p:txBody>
          <a:bodyPr>
            <a:normAutofit/>
          </a:bodyPr>
          <a:lstStyle/>
          <a:p>
            <a:r>
              <a:rPr lang="en-GB" sz="2800" b="1" dirty="0">
                <a:solidFill>
                  <a:schemeClr val="bg1"/>
                </a:solidFill>
              </a:rPr>
              <a:t>Was </a:t>
            </a:r>
            <a:r>
              <a:rPr lang="en-GB" sz="2800" b="1" dirty="0" err="1">
                <a:solidFill>
                  <a:schemeClr val="bg1"/>
                </a:solidFill>
              </a:rPr>
              <a:t>ist</a:t>
            </a:r>
            <a:r>
              <a:rPr lang="en-GB" sz="2800" b="1" dirty="0">
                <a:solidFill>
                  <a:schemeClr val="bg1"/>
                </a:solidFill>
              </a:rPr>
              <a:t> das?! [1/4]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026" name="Picture 2" descr="Thinker, Thinking, Person, Idea, Wondering, Gesturing">
            <a:extLst>
              <a:ext uri="{FF2B5EF4-FFF2-40B4-BE49-F238E27FC236}">
                <a16:creationId xmlns:a16="http://schemas.microsoft.com/office/drawing/2014/main" id="{EB60D50E-B8DA-4959-9F4A-D763974D1F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78634" y="1789330"/>
            <a:ext cx="1899829" cy="254725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B05A7F53-060F-44E0-9A5C-06D04F31C9BB}"/>
              </a:ext>
            </a:extLst>
          </p:cNvPr>
          <p:cNvSpPr/>
          <p:nvPr/>
        </p:nvSpPr>
        <p:spPr>
          <a:xfrm>
            <a:off x="5629641" y="1511961"/>
            <a:ext cx="3000918" cy="2238327"/>
          </a:xfrm>
          <a:prstGeom prst="wedgeRoundRectCallout">
            <a:avLst>
              <a:gd name="adj1" fmla="val 92326"/>
              <a:gd name="adj2" fmla="val 15528"/>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28" name="Picture 4" descr="Notepad, Memo, Pencil, Writing, Note, Author, Publish">
            <a:extLst>
              <a:ext uri="{FF2B5EF4-FFF2-40B4-BE49-F238E27FC236}">
                <a16:creationId xmlns:a16="http://schemas.microsoft.com/office/drawing/2014/main" id="{CF946095-496F-4233-A554-63CC7E52F3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91324" y="5031674"/>
            <a:ext cx="949914" cy="10117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C6C0165-F0C9-4D0D-86C1-323A688334C8}"/>
              </a:ext>
            </a:extLst>
          </p:cNvPr>
          <p:cNvSpPr txBox="1"/>
          <p:nvPr/>
        </p:nvSpPr>
        <p:spPr>
          <a:xfrm>
            <a:off x="9140759" y="1230833"/>
            <a:ext cx="1478848" cy="400110"/>
          </a:xfrm>
          <a:prstGeom prst="rect">
            <a:avLst/>
          </a:prstGeom>
          <a:noFill/>
          <a:ln>
            <a:solidFill>
              <a:schemeClr val="tx2"/>
            </a:solidFill>
          </a:ln>
        </p:spPr>
        <p:txBody>
          <a:bodyPr wrap="square" rtlCol="0">
            <a:spAutoFit/>
          </a:bodyPr>
          <a:lstStyle/>
          <a:p>
            <a:pPr algn="l"/>
            <a:r>
              <a:rPr lang="en-US" sz="2000" b="1" dirty="0">
                <a:highlight>
                  <a:srgbClr val="FFFF00"/>
                </a:highlight>
              </a:rPr>
              <a:t>Person B:</a:t>
            </a:r>
            <a:endParaRPr lang="en-GB" sz="2000" b="1" dirty="0">
              <a:highlight>
                <a:srgbClr val="FFFF00"/>
              </a:highlight>
            </a:endParaRPr>
          </a:p>
        </p:txBody>
      </p:sp>
      <p:sp>
        <p:nvSpPr>
          <p:cNvPr id="11" name="TextBox 10">
            <a:extLst>
              <a:ext uri="{FF2B5EF4-FFF2-40B4-BE49-F238E27FC236}">
                <a16:creationId xmlns:a16="http://schemas.microsoft.com/office/drawing/2014/main" id="{610D39CE-8846-416A-8267-261147BD5AF2}"/>
              </a:ext>
            </a:extLst>
          </p:cNvPr>
          <p:cNvSpPr txBox="1"/>
          <p:nvPr/>
        </p:nvSpPr>
        <p:spPr>
          <a:xfrm>
            <a:off x="3936901" y="35424"/>
            <a:ext cx="5713011" cy="1200329"/>
          </a:xfrm>
          <a:prstGeom prst="rect">
            <a:avLst/>
          </a:prstGeom>
          <a:noFill/>
        </p:spPr>
        <p:txBody>
          <a:bodyPr wrap="square" rtlCol="0">
            <a:spAutoFit/>
          </a:bodyPr>
          <a:lstStyle/>
          <a:p>
            <a:pPr algn="l"/>
            <a:r>
              <a:rPr lang="en-US" sz="2400" dirty="0"/>
              <a:t>Person</a:t>
            </a:r>
            <a:r>
              <a:rPr lang="en-US" sz="2400" b="1" dirty="0"/>
              <a:t> B </a:t>
            </a:r>
            <a:r>
              <a:rPr lang="en-US" sz="2400" dirty="0" err="1"/>
              <a:t>beschreibt</a:t>
            </a:r>
            <a:r>
              <a:rPr lang="en-US" sz="2400" dirty="0"/>
              <a:t> das Bild </a:t>
            </a:r>
            <a:r>
              <a:rPr lang="en-US" sz="2400" b="1" dirty="0"/>
              <a:t>auf Deutsch</a:t>
            </a:r>
            <a:r>
              <a:rPr lang="en-US" sz="2400" dirty="0"/>
              <a:t>, Person</a:t>
            </a:r>
            <a:r>
              <a:rPr lang="en-US" sz="2400" b="1" dirty="0"/>
              <a:t> A </a:t>
            </a:r>
            <a:r>
              <a:rPr lang="en-US" sz="2400" dirty="0" err="1"/>
              <a:t>hört</a:t>
            </a:r>
            <a:r>
              <a:rPr lang="en-US" sz="2400" dirty="0"/>
              <a:t> </a:t>
            </a:r>
            <a:r>
              <a:rPr lang="en-US" sz="2400" dirty="0" err="1"/>
              <a:t>zu</a:t>
            </a:r>
            <a:r>
              <a:rPr lang="en-US" sz="2400" dirty="0"/>
              <a:t> und </a:t>
            </a:r>
            <a:r>
              <a:rPr lang="en-US" sz="2400" dirty="0" err="1"/>
              <a:t>schreibt</a:t>
            </a:r>
            <a:r>
              <a:rPr lang="en-US" sz="2400" dirty="0"/>
              <a:t> </a:t>
            </a:r>
            <a:r>
              <a:rPr lang="en-US" sz="2400" dirty="0" err="1"/>
              <a:t>Notizen</a:t>
            </a:r>
            <a:r>
              <a:rPr lang="en-US" sz="2400" dirty="0"/>
              <a:t> </a:t>
            </a:r>
            <a:r>
              <a:rPr lang="en-US" sz="2400" b="1" dirty="0"/>
              <a:t>auf </a:t>
            </a:r>
            <a:r>
              <a:rPr lang="en-US" sz="2400" b="1" dirty="0" err="1"/>
              <a:t>Englisch</a:t>
            </a:r>
            <a:r>
              <a:rPr lang="en-US" sz="2400" dirty="0"/>
              <a:t>.</a:t>
            </a:r>
            <a:endParaRPr lang="en-GB" sz="2400" dirty="0"/>
          </a:p>
        </p:txBody>
      </p:sp>
      <p:sp>
        <p:nvSpPr>
          <p:cNvPr id="15" name="TextBox 14">
            <a:extLst>
              <a:ext uri="{FF2B5EF4-FFF2-40B4-BE49-F238E27FC236}">
                <a16:creationId xmlns:a16="http://schemas.microsoft.com/office/drawing/2014/main" id="{98BBD4C5-2597-4A3B-AACF-F8BCDCA23495}"/>
              </a:ext>
            </a:extLst>
          </p:cNvPr>
          <p:cNvSpPr txBox="1"/>
          <p:nvPr/>
        </p:nvSpPr>
        <p:spPr>
          <a:xfrm>
            <a:off x="6798397" y="5395551"/>
            <a:ext cx="1478848" cy="400110"/>
          </a:xfrm>
          <a:prstGeom prst="rect">
            <a:avLst/>
          </a:prstGeom>
          <a:noFill/>
          <a:ln>
            <a:solidFill>
              <a:schemeClr val="tx2"/>
            </a:solidFill>
          </a:ln>
        </p:spPr>
        <p:txBody>
          <a:bodyPr wrap="square" rtlCol="0">
            <a:spAutoFit/>
          </a:bodyPr>
          <a:lstStyle/>
          <a:p>
            <a:pPr algn="l"/>
            <a:r>
              <a:rPr lang="en-US" sz="2000" b="1" dirty="0">
                <a:highlight>
                  <a:srgbClr val="FFFF00"/>
                </a:highlight>
              </a:rPr>
              <a:t>Person A:</a:t>
            </a:r>
            <a:endParaRPr lang="en-GB" sz="2000" b="1" dirty="0">
              <a:highlight>
                <a:srgbClr val="FFFF00"/>
              </a:highlight>
            </a:endParaRPr>
          </a:p>
        </p:txBody>
      </p:sp>
      <p:sp>
        <p:nvSpPr>
          <p:cNvPr id="16" name="TextBox 15">
            <a:extLst>
              <a:ext uri="{FF2B5EF4-FFF2-40B4-BE49-F238E27FC236}">
                <a16:creationId xmlns:a16="http://schemas.microsoft.com/office/drawing/2014/main" id="{F87A3631-F22A-4886-8863-B4B271B4F5DE}"/>
              </a:ext>
            </a:extLst>
          </p:cNvPr>
          <p:cNvSpPr txBox="1"/>
          <p:nvPr/>
        </p:nvSpPr>
        <p:spPr>
          <a:xfrm>
            <a:off x="9555547" y="5359260"/>
            <a:ext cx="2517771" cy="461665"/>
          </a:xfrm>
          <a:prstGeom prst="rect">
            <a:avLst/>
          </a:prstGeom>
          <a:noFill/>
        </p:spPr>
        <p:txBody>
          <a:bodyPr wrap="square" rtlCol="0">
            <a:spAutoFit/>
          </a:bodyPr>
          <a:lstStyle/>
          <a:p>
            <a:pPr algn="l"/>
            <a:r>
              <a:rPr lang="en-US" sz="2400" dirty="0"/>
              <a:t>(auf </a:t>
            </a:r>
            <a:r>
              <a:rPr lang="en-US" sz="2400" dirty="0" err="1"/>
              <a:t>Englisch</a:t>
            </a:r>
            <a:r>
              <a:rPr lang="en-US" sz="2400" dirty="0"/>
              <a:t>!)</a:t>
            </a:r>
            <a:endParaRPr lang="en-GB" sz="2400" dirty="0"/>
          </a:p>
        </p:txBody>
      </p:sp>
      <p:sp>
        <p:nvSpPr>
          <p:cNvPr id="2" name="TextBox 1">
            <a:extLst>
              <a:ext uri="{FF2B5EF4-FFF2-40B4-BE49-F238E27FC236}">
                <a16:creationId xmlns:a16="http://schemas.microsoft.com/office/drawing/2014/main" id="{DD9CC651-5D31-49EB-B737-D94ABD31317D}"/>
              </a:ext>
            </a:extLst>
          </p:cNvPr>
          <p:cNvSpPr txBox="1"/>
          <p:nvPr/>
        </p:nvSpPr>
        <p:spPr>
          <a:xfrm>
            <a:off x="5708658" y="4484852"/>
            <a:ext cx="5843801" cy="461665"/>
          </a:xfrm>
          <a:prstGeom prst="rect">
            <a:avLst/>
          </a:prstGeom>
          <a:noFill/>
        </p:spPr>
        <p:txBody>
          <a:bodyPr wrap="square" rtlCol="0">
            <a:spAutoFit/>
          </a:bodyPr>
          <a:lstStyle/>
          <a:p>
            <a:pPr algn="l"/>
            <a:r>
              <a:rPr lang="en-US" sz="2400" dirty="0">
                <a:highlight>
                  <a:srgbClr val="FFFF00"/>
                </a:highlight>
              </a:rPr>
              <a:t>Achtung: </a:t>
            </a:r>
            <a:r>
              <a:rPr lang="en-US" sz="2400" dirty="0" err="1">
                <a:highlight>
                  <a:srgbClr val="FFFF00"/>
                </a:highlight>
              </a:rPr>
              <a:t>Jetzt</a:t>
            </a:r>
            <a:r>
              <a:rPr lang="en-US" sz="2400" dirty="0">
                <a:highlight>
                  <a:srgbClr val="FFFF00"/>
                </a:highlight>
              </a:rPr>
              <a:t> </a:t>
            </a:r>
            <a:r>
              <a:rPr lang="en-US" sz="2400" dirty="0" err="1">
                <a:highlight>
                  <a:srgbClr val="FFFF00"/>
                </a:highlight>
              </a:rPr>
              <a:t>tauscht</a:t>
            </a:r>
            <a:r>
              <a:rPr lang="en-US" sz="2400" dirty="0">
                <a:highlight>
                  <a:srgbClr val="FFFF00"/>
                </a:highlight>
              </a:rPr>
              <a:t> die Rollen!</a:t>
            </a:r>
            <a:endParaRPr lang="en-GB" sz="2400" dirty="0">
              <a:highlight>
                <a:srgbClr val="FFFF00"/>
              </a:highlight>
            </a:endParaRPr>
          </a:p>
        </p:txBody>
      </p:sp>
      <p:sp>
        <p:nvSpPr>
          <p:cNvPr id="17" name="Rectangle 16">
            <a:extLst>
              <a:ext uri="{FF2B5EF4-FFF2-40B4-BE49-F238E27FC236}">
                <a16:creationId xmlns:a16="http://schemas.microsoft.com/office/drawing/2014/main" id="{C1C9D3A7-64BF-46B1-BD2F-7C483AB71082}"/>
              </a:ext>
            </a:extLst>
          </p:cNvPr>
          <p:cNvSpPr/>
          <p:nvPr/>
        </p:nvSpPr>
        <p:spPr>
          <a:xfrm>
            <a:off x="467310" y="1829758"/>
            <a:ext cx="4771574" cy="35197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39B6E10-7490-4E7F-981F-F03799B4C1E0}"/>
              </a:ext>
            </a:extLst>
          </p:cNvPr>
          <p:cNvSpPr txBox="1"/>
          <p:nvPr/>
        </p:nvSpPr>
        <p:spPr>
          <a:xfrm>
            <a:off x="6048445" y="1829758"/>
            <a:ext cx="2249714" cy="1569660"/>
          </a:xfrm>
          <a:prstGeom prst="rect">
            <a:avLst/>
          </a:prstGeom>
          <a:noFill/>
        </p:spPr>
        <p:txBody>
          <a:bodyPr wrap="square" rtlCol="0">
            <a:spAutoFit/>
          </a:bodyPr>
          <a:lstStyle/>
          <a:p>
            <a:pPr algn="l"/>
            <a:r>
              <a:rPr lang="en-US" sz="2400" dirty="0"/>
              <a:t>I think that is a picture with yellow figures?!</a:t>
            </a:r>
            <a:endParaRPr lang="en-GB" sz="2400" dirty="0"/>
          </a:p>
        </p:txBody>
      </p:sp>
      <p:sp>
        <p:nvSpPr>
          <p:cNvPr id="10" name="TextBox 9">
            <a:extLst>
              <a:ext uri="{FF2B5EF4-FFF2-40B4-BE49-F238E27FC236}">
                <a16:creationId xmlns:a16="http://schemas.microsoft.com/office/drawing/2014/main" id="{0E7F618D-B798-47B6-8AF6-31C33D126111}"/>
              </a:ext>
            </a:extLst>
          </p:cNvPr>
          <p:cNvSpPr txBox="1"/>
          <p:nvPr/>
        </p:nvSpPr>
        <p:spPr>
          <a:xfrm>
            <a:off x="5880889" y="1829758"/>
            <a:ext cx="2433076" cy="1569660"/>
          </a:xfrm>
          <a:prstGeom prst="rect">
            <a:avLst/>
          </a:prstGeom>
          <a:solidFill>
            <a:schemeClr val="bg2"/>
          </a:solidFill>
        </p:spPr>
        <p:txBody>
          <a:bodyPr wrap="square" rtlCol="0">
            <a:spAutoFit/>
          </a:bodyPr>
          <a:lstStyle/>
          <a:p>
            <a:pPr algn="l"/>
            <a:r>
              <a:rPr lang="en-US" sz="2400" dirty="0"/>
              <a:t>Ich </a:t>
            </a:r>
            <a:r>
              <a:rPr lang="en-US" sz="2400" dirty="0" err="1"/>
              <a:t>glaube</a:t>
            </a:r>
            <a:r>
              <a:rPr lang="en-US" sz="2400" dirty="0"/>
              <a:t>, das </a:t>
            </a:r>
            <a:r>
              <a:rPr lang="en-US" sz="2400" dirty="0" err="1"/>
              <a:t>ist</a:t>
            </a:r>
            <a:r>
              <a:rPr lang="en-US" sz="2400" dirty="0"/>
              <a:t> </a:t>
            </a:r>
            <a:r>
              <a:rPr lang="en-US" sz="2400" dirty="0" err="1"/>
              <a:t>ein</a:t>
            </a:r>
            <a:r>
              <a:rPr lang="en-US" sz="2400" dirty="0"/>
              <a:t> Bild </a:t>
            </a:r>
            <a:r>
              <a:rPr lang="en-US" sz="2400" dirty="0" err="1"/>
              <a:t>mit</a:t>
            </a:r>
            <a:r>
              <a:rPr lang="en-US" sz="2400" dirty="0"/>
              <a:t> </a:t>
            </a:r>
            <a:r>
              <a:rPr lang="en-US" sz="2400" dirty="0" err="1"/>
              <a:t>gelben</a:t>
            </a:r>
            <a:r>
              <a:rPr lang="en-US" sz="2400" dirty="0"/>
              <a:t> </a:t>
            </a:r>
            <a:r>
              <a:rPr lang="en-US" sz="2400" dirty="0" err="1"/>
              <a:t>Figuren</a:t>
            </a:r>
            <a:r>
              <a:rPr lang="en-US" sz="2400" dirty="0"/>
              <a:t>?</a:t>
            </a:r>
            <a:endParaRPr lang="en-GB" sz="2400" dirty="0"/>
          </a:p>
        </p:txBody>
      </p:sp>
    </p:spTree>
    <p:extLst>
      <p:ext uri="{BB962C8B-B14F-4D97-AF65-F5344CB8AC3E}">
        <p14:creationId xmlns:p14="http://schemas.microsoft.com/office/powerpoint/2010/main" val="199115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5CB95A68-146C-43D3-A611-6329447B75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718" y="1909997"/>
            <a:ext cx="4395902" cy="3038006"/>
          </a:xfrm>
          <a:prstGeom prst="rect">
            <a:avLst/>
          </a:prstGeom>
        </p:spPr>
      </p:pic>
      <p:pic>
        <p:nvPicPr>
          <p:cNvPr id="8" name="Picture 7" descr="A picture containing picture frame, decorated&#10;&#10;Description automatically generated">
            <a:extLst>
              <a:ext uri="{FF2B5EF4-FFF2-40B4-BE49-F238E27FC236}">
                <a16:creationId xmlns:a16="http://schemas.microsoft.com/office/drawing/2014/main" id="{3C854077-FF82-4514-A3E9-057DB88721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70" y="1235753"/>
            <a:ext cx="5853127" cy="4505679"/>
          </a:xfrm>
          <a:prstGeom prst="rect">
            <a:avLst/>
          </a:prstGeom>
        </p:spPr>
      </p:pic>
      <p:sp>
        <p:nvSpPr>
          <p:cNvPr id="4" name="Title 3"/>
          <p:cNvSpPr>
            <a:spLocks noGrp="1"/>
          </p:cNvSpPr>
          <p:nvPr>
            <p:ph type="title"/>
          </p:nvPr>
        </p:nvSpPr>
        <p:spPr>
          <a:xfrm>
            <a:off x="0" y="213557"/>
            <a:ext cx="3865418" cy="647577"/>
          </a:xfrm>
        </p:spPr>
        <p:txBody>
          <a:bodyPr>
            <a:normAutofit/>
          </a:bodyPr>
          <a:lstStyle/>
          <a:p>
            <a:r>
              <a:rPr lang="en-GB" sz="2800" b="1" dirty="0">
                <a:solidFill>
                  <a:schemeClr val="bg1"/>
                </a:solidFill>
              </a:rPr>
              <a:t>Was </a:t>
            </a:r>
            <a:r>
              <a:rPr lang="en-GB" sz="2800" b="1" dirty="0" err="1">
                <a:solidFill>
                  <a:schemeClr val="bg1"/>
                </a:solidFill>
              </a:rPr>
              <a:t>ist</a:t>
            </a:r>
            <a:r>
              <a:rPr lang="en-GB" sz="2800" b="1" dirty="0">
                <a:solidFill>
                  <a:schemeClr val="bg1"/>
                </a:solidFill>
              </a:rPr>
              <a:t> das?! [2/4]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026" name="Picture 2" descr="Thinker, Thinking, Person, Idea, Wondering, Gesturing">
            <a:extLst>
              <a:ext uri="{FF2B5EF4-FFF2-40B4-BE49-F238E27FC236}">
                <a16:creationId xmlns:a16="http://schemas.microsoft.com/office/drawing/2014/main" id="{EB60D50E-B8DA-4959-9F4A-D763974D1F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78634" y="1789330"/>
            <a:ext cx="1899829" cy="254725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B05A7F53-060F-44E0-9A5C-06D04F31C9BB}"/>
              </a:ext>
            </a:extLst>
          </p:cNvPr>
          <p:cNvSpPr/>
          <p:nvPr/>
        </p:nvSpPr>
        <p:spPr>
          <a:xfrm>
            <a:off x="5629641" y="1511961"/>
            <a:ext cx="3000918" cy="2238327"/>
          </a:xfrm>
          <a:prstGeom prst="wedgeRoundRectCallout">
            <a:avLst>
              <a:gd name="adj1" fmla="val 90723"/>
              <a:gd name="adj2" fmla="val 14453"/>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a:extLst>
              <a:ext uri="{FF2B5EF4-FFF2-40B4-BE49-F238E27FC236}">
                <a16:creationId xmlns:a16="http://schemas.microsoft.com/office/drawing/2014/main" id="{0E7F618D-B798-47B6-8AF6-31C33D126111}"/>
              </a:ext>
            </a:extLst>
          </p:cNvPr>
          <p:cNvSpPr txBox="1"/>
          <p:nvPr/>
        </p:nvSpPr>
        <p:spPr>
          <a:xfrm>
            <a:off x="5967219" y="1681718"/>
            <a:ext cx="2249714" cy="1815882"/>
          </a:xfrm>
          <a:prstGeom prst="rect">
            <a:avLst/>
          </a:prstGeom>
          <a:noFill/>
        </p:spPr>
        <p:txBody>
          <a:bodyPr wrap="square" rtlCol="0">
            <a:spAutoFit/>
          </a:bodyPr>
          <a:lstStyle/>
          <a:p>
            <a:pPr algn="l"/>
            <a:r>
              <a:rPr lang="en-US" sz="2800" dirty="0"/>
              <a:t>I think that is a picture with a blue sea?!</a:t>
            </a:r>
            <a:endParaRPr lang="en-GB" sz="2800" dirty="0"/>
          </a:p>
        </p:txBody>
      </p:sp>
      <p:pic>
        <p:nvPicPr>
          <p:cNvPr id="1028" name="Picture 4" descr="Notepad, Memo, Pencil, Writing, Note, Author, Publish">
            <a:extLst>
              <a:ext uri="{FF2B5EF4-FFF2-40B4-BE49-F238E27FC236}">
                <a16:creationId xmlns:a16="http://schemas.microsoft.com/office/drawing/2014/main" id="{CF946095-496F-4233-A554-63CC7E52F3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91324" y="5031674"/>
            <a:ext cx="949914" cy="10117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C6C0165-F0C9-4D0D-86C1-323A688334C8}"/>
              </a:ext>
            </a:extLst>
          </p:cNvPr>
          <p:cNvSpPr txBox="1"/>
          <p:nvPr/>
        </p:nvSpPr>
        <p:spPr>
          <a:xfrm>
            <a:off x="9140759" y="1230833"/>
            <a:ext cx="1478848" cy="400110"/>
          </a:xfrm>
          <a:prstGeom prst="rect">
            <a:avLst/>
          </a:prstGeom>
          <a:noFill/>
          <a:ln>
            <a:solidFill>
              <a:schemeClr val="tx2"/>
            </a:solidFill>
          </a:ln>
        </p:spPr>
        <p:txBody>
          <a:bodyPr wrap="square" rtlCol="0">
            <a:spAutoFit/>
          </a:bodyPr>
          <a:lstStyle/>
          <a:p>
            <a:pPr algn="l"/>
            <a:r>
              <a:rPr lang="en-US" sz="2000" b="1" dirty="0"/>
              <a:t>Person B:</a:t>
            </a:r>
            <a:endParaRPr lang="en-GB" sz="2000" b="1" dirty="0"/>
          </a:p>
        </p:txBody>
      </p:sp>
      <p:sp>
        <p:nvSpPr>
          <p:cNvPr id="15" name="TextBox 14">
            <a:extLst>
              <a:ext uri="{FF2B5EF4-FFF2-40B4-BE49-F238E27FC236}">
                <a16:creationId xmlns:a16="http://schemas.microsoft.com/office/drawing/2014/main" id="{98BBD4C5-2597-4A3B-AACF-F8BCDCA23495}"/>
              </a:ext>
            </a:extLst>
          </p:cNvPr>
          <p:cNvSpPr txBox="1"/>
          <p:nvPr/>
        </p:nvSpPr>
        <p:spPr>
          <a:xfrm>
            <a:off x="6798397" y="5395551"/>
            <a:ext cx="1478848" cy="400110"/>
          </a:xfrm>
          <a:prstGeom prst="rect">
            <a:avLst/>
          </a:prstGeom>
          <a:noFill/>
          <a:ln>
            <a:solidFill>
              <a:schemeClr val="tx2"/>
            </a:solidFill>
          </a:ln>
        </p:spPr>
        <p:txBody>
          <a:bodyPr wrap="square" rtlCol="0">
            <a:spAutoFit/>
          </a:bodyPr>
          <a:lstStyle/>
          <a:p>
            <a:pPr algn="l"/>
            <a:r>
              <a:rPr lang="en-US" sz="2000" b="1" dirty="0"/>
              <a:t>Person A:</a:t>
            </a:r>
            <a:endParaRPr lang="en-GB" sz="2000" b="1" dirty="0"/>
          </a:p>
        </p:txBody>
      </p:sp>
      <p:sp>
        <p:nvSpPr>
          <p:cNvPr id="16" name="TextBox 15">
            <a:extLst>
              <a:ext uri="{FF2B5EF4-FFF2-40B4-BE49-F238E27FC236}">
                <a16:creationId xmlns:a16="http://schemas.microsoft.com/office/drawing/2014/main" id="{F87A3631-F22A-4886-8863-B4B271B4F5DE}"/>
              </a:ext>
            </a:extLst>
          </p:cNvPr>
          <p:cNvSpPr txBox="1"/>
          <p:nvPr/>
        </p:nvSpPr>
        <p:spPr>
          <a:xfrm>
            <a:off x="9555547" y="5359260"/>
            <a:ext cx="2517771" cy="461665"/>
          </a:xfrm>
          <a:prstGeom prst="rect">
            <a:avLst/>
          </a:prstGeom>
          <a:noFill/>
        </p:spPr>
        <p:txBody>
          <a:bodyPr wrap="square" rtlCol="0">
            <a:spAutoFit/>
          </a:bodyPr>
          <a:lstStyle/>
          <a:p>
            <a:pPr algn="l"/>
            <a:r>
              <a:rPr lang="en-US" sz="2400" dirty="0"/>
              <a:t>(auf </a:t>
            </a:r>
            <a:r>
              <a:rPr lang="en-US" sz="2400" dirty="0" err="1"/>
              <a:t>Englisch</a:t>
            </a:r>
            <a:r>
              <a:rPr lang="en-US" sz="2400" dirty="0"/>
              <a:t>!)</a:t>
            </a:r>
            <a:endParaRPr lang="en-GB" sz="2400" dirty="0"/>
          </a:p>
        </p:txBody>
      </p:sp>
      <p:sp>
        <p:nvSpPr>
          <p:cNvPr id="17" name="Rectangle 16">
            <a:extLst>
              <a:ext uri="{FF2B5EF4-FFF2-40B4-BE49-F238E27FC236}">
                <a16:creationId xmlns:a16="http://schemas.microsoft.com/office/drawing/2014/main" id="{A748BED5-F5BC-44A8-A419-15589254D615}"/>
              </a:ext>
            </a:extLst>
          </p:cNvPr>
          <p:cNvSpPr/>
          <p:nvPr/>
        </p:nvSpPr>
        <p:spPr>
          <a:xfrm>
            <a:off x="467310" y="1829758"/>
            <a:ext cx="4771574" cy="35197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5ACD68FE-9B10-4585-A3C4-E6FD684D1695}"/>
              </a:ext>
            </a:extLst>
          </p:cNvPr>
          <p:cNvSpPr txBox="1"/>
          <p:nvPr/>
        </p:nvSpPr>
        <p:spPr>
          <a:xfrm>
            <a:off x="5930026" y="1650660"/>
            <a:ext cx="2249714" cy="1938992"/>
          </a:xfrm>
          <a:prstGeom prst="rect">
            <a:avLst/>
          </a:prstGeom>
          <a:solidFill>
            <a:schemeClr val="bg2"/>
          </a:solidFill>
        </p:spPr>
        <p:txBody>
          <a:bodyPr wrap="square" rtlCol="0">
            <a:spAutoFit/>
          </a:bodyPr>
          <a:lstStyle/>
          <a:p>
            <a:pPr algn="l"/>
            <a:r>
              <a:rPr lang="en-US" sz="2400" dirty="0"/>
              <a:t>Ich </a:t>
            </a:r>
            <a:r>
              <a:rPr lang="en-US" sz="2400" dirty="0" err="1"/>
              <a:t>denke</a:t>
            </a:r>
            <a:r>
              <a:rPr lang="en-US" sz="2400" dirty="0"/>
              <a:t>, das </a:t>
            </a:r>
            <a:r>
              <a:rPr lang="en-US" sz="2400" dirty="0" err="1"/>
              <a:t>ist</a:t>
            </a:r>
            <a:r>
              <a:rPr lang="en-US" sz="2400" dirty="0"/>
              <a:t> </a:t>
            </a:r>
            <a:r>
              <a:rPr lang="en-US" sz="2400" dirty="0" err="1"/>
              <a:t>ein</a:t>
            </a:r>
            <a:r>
              <a:rPr lang="en-US" sz="2400" dirty="0"/>
              <a:t> Bild </a:t>
            </a:r>
            <a:r>
              <a:rPr lang="en-US" sz="2400" dirty="0" err="1"/>
              <a:t>mit</a:t>
            </a:r>
            <a:r>
              <a:rPr lang="en-US" sz="2400" dirty="0"/>
              <a:t> </a:t>
            </a:r>
            <a:r>
              <a:rPr lang="en-US" sz="2400" dirty="0" err="1"/>
              <a:t>einem</a:t>
            </a:r>
            <a:r>
              <a:rPr lang="en-US" sz="2400" dirty="0"/>
              <a:t> </a:t>
            </a:r>
            <a:r>
              <a:rPr lang="en-US" sz="2400" dirty="0" err="1"/>
              <a:t>blauen</a:t>
            </a:r>
            <a:r>
              <a:rPr lang="en-US" sz="2400" dirty="0"/>
              <a:t> Meer?</a:t>
            </a:r>
            <a:endParaRPr lang="en-GB" sz="2400" dirty="0"/>
          </a:p>
        </p:txBody>
      </p:sp>
    </p:spTree>
    <p:extLst>
      <p:ext uri="{BB962C8B-B14F-4D97-AF65-F5344CB8AC3E}">
        <p14:creationId xmlns:p14="http://schemas.microsoft.com/office/powerpoint/2010/main" val="344143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icture frame, decorated&#10;&#10;Description automatically generated">
            <a:extLst>
              <a:ext uri="{FF2B5EF4-FFF2-40B4-BE49-F238E27FC236}">
                <a16:creationId xmlns:a16="http://schemas.microsoft.com/office/drawing/2014/main" id="{3C854077-FF82-4514-A3E9-057DB88721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70" y="1235753"/>
            <a:ext cx="5853127" cy="4505679"/>
          </a:xfrm>
          <a:prstGeom prst="rect">
            <a:avLst/>
          </a:prstGeom>
        </p:spPr>
      </p:pic>
      <p:pic>
        <p:nvPicPr>
          <p:cNvPr id="2052" name="Picture 4" descr="Leaves, Nature, Art, Abstract">
            <a:extLst>
              <a:ext uri="{FF2B5EF4-FFF2-40B4-BE49-F238E27FC236}">
                <a16:creationId xmlns:a16="http://schemas.microsoft.com/office/drawing/2014/main" id="{E7EA06EF-C748-4690-917A-8A3ED5A92E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947" y="1825831"/>
            <a:ext cx="4419701" cy="3238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213557"/>
            <a:ext cx="3803073" cy="647577"/>
          </a:xfrm>
        </p:spPr>
        <p:txBody>
          <a:bodyPr>
            <a:normAutofit/>
          </a:bodyPr>
          <a:lstStyle/>
          <a:p>
            <a:r>
              <a:rPr lang="en-GB" sz="2800" b="1" dirty="0">
                <a:solidFill>
                  <a:schemeClr val="bg1"/>
                </a:solidFill>
              </a:rPr>
              <a:t>Was </a:t>
            </a:r>
            <a:r>
              <a:rPr lang="en-GB" sz="2800" b="1" dirty="0" err="1">
                <a:solidFill>
                  <a:schemeClr val="bg1"/>
                </a:solidFill>
              </a:rPr>
              <a:t>ist</a:t>
            </a:r>
            <a:r>
              <a:rPr lang="en-GB" sz="2800" b="1" dirty="0">
                <a:solidFill>
                  <a:schemeClr val="bg1"/>
                </a:solidFill>
              </a:rPr>
              <a:t> das?! [3/4]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026" name="Picture 2" descr="Thinker, Thinking, Person, Idea, Wondering, Gesturing">
            <a:extLst>
              <a:ext uri="{FF2B5EF4-FFF2-40B4-BE49-F238E27FC236}">
                <a16:creationId xmlns:a16="http://schemas.microsoft.com/office/drawing/2014/main" id="{EB60D50E-B8DA-4959-9F4A-D763974D1F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78634" y="1789330"/>
            <a:ext cx="1899829" cy="254725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B05A7F53-060F-44E0-9A5C-06D04F31C9BB}"/>
              </a:ext>
            </a:extLst>
          </p:cNvPr>
          <p:cNvSpPr/>
          <p:nvPr/>
        </p:nvSpPr>
        <p:spPr>
          <a:xfrm>
            <a:off x="5629641" y="1511961"/>
            <a:ext cx="3000918" cy="2238327"/>
          </a:xfrm>
          <a:prstGeom prst="wedgeRoundRectCallout">
            <a:avLst>
              <a:gd name="adj1" fmla="val 91925"/>
              <a:gd name="adj2" fmla="val 1284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a:extLst>
              <a:ext uri="{FF2B5EF4-FFF2-40B4-BE49-F238E27FC236}">
                <a16:creationId xmlns:a16="http://schemas.microsoft.com/office/drawing/2014/main" id="{0E7F618D-B798-47B6-8AF6-31C33D126111}"/>
              </a:ext>
            </a:extLst>
          </p:cNvPr>
          <p:cNvSpPr txBox="1"/>
          <p:nvPr/>
        </p:nvSpPr>
        <p:spPr>
          <a:xfrm>
            <a:off x="5994633" y="1789330"/>
            <a:ext cx="2249714" cy="1569660"/>
          </a:xfrm>
          <a:prstGeom prst="rect">
            <a:avLst/>
          </a:prstGeom>
          <a:noFill/>
        </p:spPr>
        <p:txBody>
          <a:bodyPr wrap="square" rtlCol="0">
            <a:spAutoFit/>
          </a:bodyPr>
          <a:lstStyle/>
          <a:p>
            <a:pPr algn="l"/>
            <a:r>
              <a:rPr lang="en-US" sz="2400" dirty="0"/>
              <a:t>I think that is a picture with </a:t>
            </a:r>
            <a:r>
              <a:rPr lang="en-US" sz="2400" dirty="0" err="1"/>
              <a:t>colourful</a:t>
            </a:r>
            <a:r>
              <a:rPr lang="en-US" sz="2400" dirty="0"/>
              <a:t> leaves?!</a:t>
            </a:r>
            <a:endParaRPr lang="en-GB" sz="2400" dirty="0"/>
          </a:p>
        </p:txBody>
      </p:sp>
      <p:pic>
        <p:nvPicPr>
          <p:cNvPr id="1028" name="Picture 4" descr="Notepad, Memo, Pencil, Writing, Note, Author, Publish">
            <a:extLst>
              <a:ext uri="{FF2B5EF4-FFF2-40B4-BE49-F238E27FC236}">
                <a16:creationId xmlns:a16="http://schemas.microsoft.com/office/drawing/2014/main" id="{CF946095-496F-4233-A554-63CC7E52F3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91324" y="5031674"/>
            <a:ext cx="949914" cy="10117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C6C0165-F0C9-4D0D-86C1-323A688334C8}"/>
              </a:ext>
            </a:extLst>
          </p:cNvPr>
          <p:cNvSpPr txBox="1"/>
          <p:nvPr/>
        </p:nvSpPr>
        <p:spPr>
          <a:xfrm>
            <a:off x="9140759" y="1230833"/>
            <a:ext cx="1478848" cy="400110"/>
          </a:xfrm>
          <a:prstGeom prst="rect">
            <a:avLst/>
          </a:prstGeom>
          <a:noFill/>
          <a:ln>
            <a:solidFill>
              <a:schemeClr val="tx2"/>
            </a:solidFill>
          </a:ln>
        </p:spPr>
        <p:txBody>
          <a:bodyPr wrap="square" rtlCol="0">
            <a:spAutoFit/>
          </a:bodyPr>
          <a:lstStyle/>
          <a:p>
            <a:pPr algn="l"/>
            <a:r>
              <a:rPr lang="en-US" sz="2000" b="1" dirty="0"/>
              <a:t>Person B:</a:t>
            </a:r>
            <a:endParaRPr lang="en-GB" sz="2000" b="1" dirty="0"/>
          </a:p>
        </p:txBody>
      </p:sp>
      <p:sp>
        <p:nvSpPr>
          <p:cNvPr id="15" name="TextBox 14">
            <a:extLst>
              <a:ext uri="{FF2B5EF4-FFF2-40B4-BE49-F238E27FC236}">
                <a16:creationId xmlns:a16="http://schemas.microsoft.com/office/drawing/2014/main" id="{98BBD4C5-2597-4A3B-AACF-F8BCDCA23495}"/>
              </a:ext>
            </a:extLst>
          </p:cNvPr>
          <p:cNvSpPr txBox="1"/>
          <p:nvPr/>
        </p:nvSpPr>
        <p:spPr>
          <a:xfrm>
            <a:off x="6798397" y="5395551"/>
            <a:ext cx="1478848" cy="400110"/>
          </a:xfrm>
          <a:prstGeom prst="rect">
            <a:avLst/>
          </a:prstGeom>
          <a:noFill/>
          <a:ln>
            <a:solidFill>
              <a:schemeClr val="tx2"/>
            </a:solidFill>
          </a:ln>
        </p:spPr>
        <p:txBody>
          <a:bodyPr wrap="square" rtlCol="0">
            <a:spAutoFit/>
          </a:bodyPr>
          <a:lstStyle/>
          <a:p>
            <a:pPr algn="l"/>
            <a:r>
              <a:rPr lang="en-US" sz="2000" b="1" dirty="0"/>
              <a:t>Person A:</a:t>
            </a:r>
            <a:endParaRPr lang="en-GB" sz="2000" b="1" dirty="0"/>
          </a:p>
        </p:txBody>
      </p:sp>
      <p:sp>
        <p:nvSpPr>
          <p:cNvPr id="16" name="TextBox 15">
            <a:extLst>
              <a:ext uri="{FF2B5EF4-FFF2-40B4-BE49-F238E27FC236}">
                <a16:creationId xmlns:a16="http://schemas.microsoft.com/office/drawing/2014/main" id="{F87A3631-F22A-4886-8863-B4B271B4F5DE}"/>
              </a:ext>
            </a:extLst>
          </p:cNvPr>
          <p:cNvSpPr txBox="1"/>
          <p:nvPr/>
        </p:nvSpPr>
        <p:spPr>
          <a:xfrm>
            <a:off x="9555547" y="5359260"/>
            <a:ext cx="2517771" cy="461665"/>
          </a:xfrm>
          <a:prstGeom prst="rect">
            <a:avLst/>
          </a:prstGeom>
          <a:noFill/>
        </p:spPr>
        <p:txBody>
          <a:bodyPr wrap="square" rtlCol="0">
            <a:spAutoFit/>
          </a:bodyPr>
          <a:lstStyle/>
          <a:p>
            <a:pPr algn="l"/>
            <a:r>
              <a:rPr lang="en-US" sz="2400" dirty="0"/>
              <a:t>(auf </a:t>
            </a:r>
            <a:r>
              <a:rPr lang="en-US" sz="2400" dirty="0" err="1"/>
              <a:t>Englisch</a:t>
            </a:r>
            <a:r>
              <a:rPr lang="en-US" sz="2400" dirty="0"/>
              <a:t>!)</a:t>
            </a:r>
            <a:endParaRPr lang="en-GB" sz="2400" dirty="0"/>
          </a:p>
        </p:txBody>
      </p:sp>
      <p:sp>
        <p:nvSpPr>
          <p:cNvPr id="17" name="Rectangle 16">
            <a:extLst>
              <a:ext uri="{FF2B5EF4-FFF2-40B4-BE49-F238E27FC236}">
                <a16:creationId xmlns:a16="http://schemas.microsoft.com/office/drawing/2014/main" id="{C832FD1E-BA5B-48F3-A2EA-C740D3E33D19}"/>
              </a:ext>
            </a:extLst>
          </p:cNvPr>
          <p:cNvSpPr/>
          <p:nvPr/>
        </p:nvSpPr>
        <p:spPr>
          <a:xfrm>
            <a:off x="435306" y="1770652"/>
            <a:ext cx="4771574" cy="35197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2A0098D5-4E4D-4AF3-B184-A6CD8C87EAC1}"/>
              </a:ext>
            </a:extLst>
          </p:cNvPr>
          <p:cNvSpPr txBox="1"/>
          <p:nvPr/>
        </p:nvSpPr>
        <p:spPr>
          <a:xfrm>
            <a:off x="6064251" y="1846294"/>
            <a:ext cx="2249714" cy="1569660"/>
          </a:xfrm>
          <a:prstGeom prst="rect">
            <a:avLst/>
          </a:prstGeom>
          <a:solidFill>
            <a:schemeClr val="bg2"/>
          </a:solidFill>
        </p:spPr>
        <p:txBody>
          <a:bodyPr wrap="square" rtlCol="0">
            <a:spAutoFit/>
          </a:bodyPr>
          <a:lstStyle/>
          <a:p>
            <a:pPr algn="l"/>
            <a:r>
              <a:rPr lang="en-US" sz="2400" dirty="0"/>
              <a:t>Ich </a:t>
            </a:r>
            <a:r>
              <a:rPr lang="en-US" sz="2400" dirty="0" err="1"/>
              <a:t>glaube</a:t>
            </a:r>
            <a:r>
              <a:rPr lang="en-US" sz="2400" dirty="0"/>
              <a:t>, das </a:t>
            </a:r>
            <a:r>
              <a:rPr lang="en-US" sz="2400" dirty="0" err="1"/>
              <a:t>ist</a:t>
            </a:r>
            <a:r>
              <a:rPr lang="en-US" sz="2400" dirty="0"/>
              <a:t> </a:t>
            </a:r>
            <a:r>
              <a:rPr lang="en-US" sz="2400" dirty="0" err="1"/>
              <a:t>ein</a:t>
            </a:r>
            <a:r>
              <a:rPr lang="en-US" sz="2400" dirty="0"/>
              <a:t> Bild </a:t>
            </a:r>
            <a:r>
              <a:rPr lang="en-US" sz="2400" dirty="0" err="1"/>
              <a:t>mit</a:t>
            </a:r>
            <a:r>
              <a:rPr lang="en-US" sz="2400" dirty="0"/>
              <a:t> </a:t>
            </a:r>
            <a:r>
              <a:rPr lang="en-US" sz="2400" dirty="0" err="1"/>
              <a:t>bunten</a:t>
            </a:r>
            <a:r>
              <a:rPr lang="en-US" sz="2400" dirty="0"/>
              <a:t> </a:t>
            </a:r>
            <a:r>
              <a:rPr lang="en-US" sz="2400" dirty="0" err="1"/>
              <a:t>Blättern</a:t>
            </a:r>
            <a:r>
              <a:rPr lang="en-US" sz="2400" dirty="0"/>
              <a:t>?</a:t>
            </a:r>
            <a:endParaRPr lang="en-GB" sz="2400" dirty="0"/>
          </a:p>
        </p:txBody>
      </p:sp>
    </p:spTree>
    <p:extLst>
      <p:ext uri="{BB962C8B-B14F-4D97-AF65-F5344CB8AC3E}">
        <p14:creationId xmlns:p14="http://schemas.microsoft.com/office/powerpoint/2010/main" val="275620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ackground, Backdrop, Patterns, Abstract, Flowers">
            <a:extLst>
              <a:ext uri="{FF2B5EF4-FFF2-40B4-BE49-F238E27FC236}">
                <a16:creationId xmlns:a16="http://schemas.microsoft.com/office/drawing/2014/main" id="{26020B49-FDDC-47AB-B2EF-753B9C3E9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737" y="1872590"/>
            <a:ext cx="4094473" cy="32755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picture frame, decorated&#10;&#10;Description automatically generated">
            <a:extLst>
              <a:ext uri="{FF2B5EF4-FFF2-40B4-BE49-F238E27FC236}">
                <a16:creationId xmlns:a16="http://schemas.microsoft.com/office/drawing/2014/main" id="{3C854077-FF82-4514-A3E9-057DB88721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70" y="1235753"/>
            <a:ext cx="5853127" cy="4505679"/>
          </a:xfrm>
          <a:prstGeom prst="rect">
            <a:avLst/>
          </a:prstGeom>
        </p:spPr>
      </p:pic>
      <p:sp>
        <p:nvSpPr>
          <p:cNvPr id="4" name="Title 3"/>
          <p:cNvSpPr>
            <a:spLocks noGrp="1"/>
          </p:cNvSpPr>
          <p:nvPr>
            <p:ph type="title"/>
          </p:nvPr>
        </p:nvSpPr>
        <p:spPr>
          <a:xfrm>
            <a:off x="0" y="213557"/>
            <a:ext cx="3699164" cy="647577"/>
          </a:xfrm>
        </p:spPr>
        <p:txBody>
          <a:bodyPr>
            <a:normAutofit/>
          </a:bodyPr>
          <a:lstStyle/>
          <a:p>
            <a:r>
              <a:rPr lang="en-GB" sz="2800" b="1" dirty="0">
                <a:solidFill>
                  <a:schemeClr val="bg1"/>
                </a:solidFill>
              </a:rPr>
              <a:t>Was </a:t>
            </a:r>
            <a:r>
              <a:rPr lang="en-GB" sz="2800" b="1" dirty="0" err="1">
                <a:solidFill>
                  <a:schemeClr val="bg1"/>
                </a:solidFill>
              </a:rPr>
              <a:t>ist</a:t>
            </a:r>
            <a:r>
              <a:rPr lang="en-GB" sz="2800" b="1" dirty="0">
                <a:solidFill>
                  <a:schemeClr val="bg1"/>
                </a:solidFill>
              </a:rPr>
              <a:t> das?! [4/4]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026" name="Picture 2" descr="Thinker, Thinking, Person, Idea, Wondering, Gesturing">
            <a:extLst>
              <a:ext uri="{FF2B5EF4-FFF2-40B4-BE49-F238E27FC236}">
                <a16:creationId xmlns:a16="http://schemas.microsoft.com/office/drawing/2014/main" id="{EB60D50E-B8DA-4959-9F4A-D763974D1F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78634" y="1789330"/>
            <a:ext cx="1899829" cy="254725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B05A7F53-060F-44E0-9A5C-06D04F31C9BB}"/>
              </a:ext>
            </a:extLst>
          </p:cNvPr>
          <p:cNvSpPr/>
          <p:nvPr/>
        </p:nvSpPr>
        <p:spPr>
          <a:xfrm>
            <a:off x="5629641" y="1511961"/>
            <a:ext cx="3000918" cy="2238327"/>
          </a:xfrm>
          <a:prstGeom prst="wedgeRoundRectCallout">
            <a:avLst>
              <a:gd name="adj1" fmla="val 92326"/>
              <a:gd name="adj2" fmla="val 1391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28" name="Picture 4" descr="Notepad, Memo, Pencil, Writing, Note, Author, Publish">
            <a:extLst>
              <a:ext uri="{FF2B5EF4-FFF2-40B4-BE49-F238E27FC236}">
                <a16:creationId xmlns:a16="http://schemas.microsoft.com/office/drawing/2014/main" id="{CF946095-496F-4233-A554-63CC7E52F3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91324" y="5031674"/>
            <a:ext cx="949914" cy="10117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C6C0165-F0C9-4D0D-86C1-323A688334C8}"/>
              </a:ext>
            </a:extLst>
          </p:cNvPr>
          <p:cNvSpPr txBox="1"/>
          <p:nvPr/>
        </p:nvSpPr>
        <p:spPr>
          <a:xfrm>
            <a:off x="9140759" y="1230833"/>
            <a:ext cx="1478848" cy="400110"/>
          </a:xfrm>
          <a:prstGeom prst="rect">
            <a:avLst/>
          </a:prstGeom>
          <a:noFill/>
          <a:ln>
            <a:solidFill>
              <a:schemeClr val="tx2"/>
            </a:solidFill>
          </a:ln>
        </p:spPr>
        <p:txBody>
          <a:bodyPr wrap="square" rtlCol="0">
            <a:spAutoFit/>
          </a:bodyPr>
          <a:lstStyle/>
          <a:p>
            <a:pPr algn="l"/>
            <a:r>
              <a:rPr lang="en-US" sz="2000" b="1" dirty="0"/>
              <a:t>Person B:</a:t>
            </a:r>
            <a:endParaRPr lang="en-GB" sz="2000" b="1" dirty="0"/>
          </a:p>
        </p:txBody>
      </p:sp>
      <p:sp>
        <p:nvSpPr>
          <p:cNvPr id="15" name="TextBox 14">
            <a:extLst>
              <a:ext uri="{FF2B5EF4-FFF2-40B4-BE49-F238E27FC236}">
                <a16:creationId xmlns:a16="http://schemas.microsoft.com/office/drawing/2014/main" id="{98BBD4C5-2597-4A3B-AACF-F8BCDCA23495}"/>
              </a:ext>
            </a:extLst>
          </p:cNvPr>
          <p:cNvSpPr txBox="1"/>
          <p:nvPr/>
        </p:nvSpPr>
        <p:spPr>
          <a:xfrm>
            <a:off x="6798397" y="5395551"/>
            <a:ext cx="1478848" cy="400110"/>
          </a:xfrm>
          <a:prstGeom prst="rect">
            <a:avLst/>
          </a:prstGeom>
          <a:noFill/>
          <a:ln>
            <a:solidFill>
              <a:schemeClr val="tx2"/>
            </a:solidFill>
          </a:ln>
        </p:spPr>
        <p:txBody>
          <a:bodyPr wrap="square" rtlCol="0">
            <a:spAutoFit/>
          </a:bodyPr>
          <a:lstStyle/>
          <a:p>
            <a:pPr algn="l"/>
            <a:r>
              <a:rPr lang="en-US" sz="2000" b="1" dirty="0"/>
              <a:t>Person A:</a:t>
            </a:r>
            <a:endParaRPr lang="en-GB" sz="2000" b="1" dirty="0"/>
          </a:p>
        </p:txBody>
      </p:sp>
      <p:sp>
        <p:nvSpPr>
          <p:cNvPr id="16" name="TextBox 15">
            <a:extLst>
              <a:ext uri="{FF2B5EF4-FFF2-40B4-BE49-F238E27FC236}">
                <a16:creationId xmlns:a16="http://schemas.microsoft.com/office/drawing/2014/main" id="{F87A3631-F22A-4886-8863-B4B271B4F5DE}"/>
              </a:ext>
            </a:extLst>
          </p:cNvPr>
          <p:cNvSpPr txBox="1"/>
          <p:nvPr/>
        </p:nvSpPr>
        <p:spPr>
          <a:xfrm>
            <a:off x="9555547" y="5359260"/>
            <a:ext cx="2517771" cy="461665"/>
          </a:xfrm>
          <a:prstGeom prst="rect">
            <a:avLst/>
          </a:prstGeom>
          <a:noFill/>
        </p:spPr>
        <p:txBody>
          <a:bodyPr wrap="square" rtlCol="0">
            <a:spAutoFit/>
          </a:bodyPr>
          <a:lstStyle/>
          <a:p>
            <a:pPr algn="l"/>
            <a:r>
              <a:rPr lang="en-US" sz="2400" dirty="0"/>
              <a:t>(auf </a:t>
            </a:r>
            <a:r>
              <a:rPr lang="en-US" sz="2400" dirty="0" err="1"/>
              <a:t>Englisch</a:t>
            </a:r>
            <a:r>
              <a:rPr lang="en-US" sz="2400" dirty="0"/>
              <a:t>!)</a:t>
            </a:r>
            <a:endParaRPr lang="en-GB" sz="2400" dirty="0"/>
          </a:p>
        </p:txBody>
      </p:sp>
      <p:sp>
        <p:nvSpPr>
          <p:cNvPr id="17" name="Rectangle 16">
            <a:extLst>
              <a:ext uri="{FF2B5EF4-FFF2-40B4-BE49-F238E27FC236}">
                <a16:creationId xmlns:a16="http://schemas.microsoft.com/office/drawing/2014/main" id="{170FBCA1-84AE-4938-A525-6F66CC4F5F36}"/>
              </a:ext>
            </a:extLst>
          </p:cNvPr>
          <p:cNvSpPr/>
          <p:nvPr/>
        </p:nvSpPr>
        <p:spPr>
          <a:xfrm>
            <a:off x="467310" y="1829758"/>
            <a:ext cx="4771574" cy="35197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26B2C6F1-340D-445B-B6DD-B6C4CDEAD825}"/>
              </a:ext>
            </a:extLst>
          </p:cNvPr>
          <p:cNvSpPr txBox="1"/>
          <p:nvPr/>
        </p:nvSpPr>
        <p:spPr>
          <a:xfrm>
            <a:off x="6059809" y="2030959"/>
            <a:ext cx="2249714" cy="1200329"/>
          </a:xfrm>
          <a:prstGeom prst="rect">
            <a:avLst/>
          </a:prstGeom>
          <a:noFill/>
        </p:spPr>
        <p:txBody>
          <a:bodyPr wrap="square" rtlCol="0">
            <a:spAutoFit/>
          </a:bodyPr>
          <a:lstStyle/>
          <a:p>
            <a:pPr algn="l"/>
            <a:r>
              <a:rPr lang="en-US" sz="2400" dirty="0"/>
              <a:t>I think that is a picture with white plants?!</a:t>
            </a:r>
            <a:endParaRPr lang="en-GB" sz="2400" dirty="0"/>
          </a:p>
        </p:txBody>
      </p:sp>
      <p:sp>
        <p:nvSpPr>
          <p:cNvPr id="10" name="TextBox 9">
            <a:extLst>
              <a:ext uri="{FF2B5EF4-FFF2-40B4-BE49-F238E27FC236}">
                <a16:creationId xmlns:a16="http://schemas.microsoft.com/office/drawing/2014/main" id="{0E7F618D-B798-47B6-8AF6-31C33D126111}"/>
              </a:ext>
            </a:extLst>
          </p:cNvPr>
          <p:cNvSpPr txBox="1"/>
          <p:nvPr/>
        </p:nvSpPr>
        <p:spPr>
          <a:xfrm>
            <a:off x="5930026" y="1945938"/>
            <a:ext cx="2249714" cy="1569660"/>
          </a:xfrm>
          <a:prstGeom prst="rect">
            <a:avLst/>
          </a:prstGeom>
          <a:solidFill>
            <a:schemeClr val="bg2"/>
          </a:solidFill>
        </p:spPr>
        <p:txBody>
          <a:bodyPr wrap="square" rtlCol="0">
            <a:spAutoFit/>
          </a:bodyPr>
          <a:lstStyle/>
          <a:p>
            <a:pPr algn="l"/>
            <a:r>
              <a:rPr lang="en-US" sz="2400" dirty="0"/>
              <a:t>Ich </a:t>
            </a:r>
            <a:r>
              <a:rPr lang="en-US" sz="2400" dirty="0" err="1"/>
              <a:t>glaube</a:t>
            </a:r>
            <a:r>
              <a:rPr lang="en-US" sz="2400" dirty="0"/>
              <a:t>, das </a:t>
            </a:r>
            <a:r>
              <a:rPr lang="en-US" sz="2400" dirty="0" err="1"/>
              <a:t>ist</a:t>
            </a:r>
            <a:r>
              <a:rPr lang="en-US" sz="2400" dirty="0"/>
              <a:t> </a:t>
            </a:r>
            <a:r>
              <a:rPr lang="en-US" sz="2400" dirty="0" err="1"/>
              <a:t>ein</a:t>
            </a:r>
            <a:r>
              <a:rPr lang="en-US" sz="2400" dirty="0"/>
              <a:t> Bild </a:t>
            </a:r>
            <a:r>
              <a:rPr lang="en-US" sz="2400" dirty="0" err="1"/>
              <a:t>mit</a:t>
            </a:r>
            <a:r>
              <a:rPr lang="en-US" sz="2400" dirty="0"/>
              <a:t> </a:t>
            </a:r>
            <a:r>
              <a:rPr lang="en-US" sz="2400" dirty="0" err="1"/>
              <a:t>weißen</a:t>
            </a:r>
            <a:r>
              <a:rPr lang="en-US" sz="2400" dirty="0"/>
              <a:t> </a:t>
            </a:r>
            <a:r>
              <a:rPr lang="en-US" sz="2400" dirty="0" err="1"/>
              <a:t>Pflanzen</a:t>
            </a:r>
            <a:r>
              <a:rPr lang="en-US" sz="2400" dirty="0"/>
              <a:t>?!</a:t>
            </a:r>
            <a:endParaRPr lang="en-GB" sz="2400" dirty="0"/>
          </a:p>
        </p:txBody>
      </p:sp>
    </p:spTree>
    <p:extLst>
      <p:ext uri="{BB962C8B-B14F-4D97-AF65-F5344CB8AC3E}">
        <p14:creationId xmlns:p14="http://schemas.microsoft.com/office/powerpoint/2010/main" val="399002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8FD58A5-0EDD-4E7D-B4F9-806D2DF1798A}"/>
              </a:ext>
            </a:extLst>
          </p:cNvPr>
          <p:cNvSpPr txBox="1"/>
          <p:nvPr/>
        </p:nvSpPr>
        <p:spPr>
          <a:xfrm>
            <a:off x="6490601" y="1214072"/>
            <a:ext cx="1884229" cy="523220"/>
          </a:xfrm>
          <a:prstGeom prst="rect">
            <a:avLst/>
          </a:prstGeom>
          <a:noFill/>
          <a:ln>
            <a:solidFill>
              <a:schemeClr val="tx2"/>
            </a:solidFill>
          </a:ln>
        </p:spPr>
        <p:txBody>
          <a:bodyPr wrap="square" rtlCol="0">
            <a:spAutoFit/>
          </a:bodyPr>
          <a:lstStyle/>
          <a:p>
            <a:pPr algn="l"/>
            <a:r>
              <a:rPr lang="en-US" sz="2800" b="1" dirty="0"/>
              <a:t>Bild 2:</a:t>
            </a:r>
            <a:endParaRPr lang="en-GB" sz="2800" b="1" dirty="0"/>
          </a:p>
        </p:txBody>
      </p:sp>
      <p:pic>
        <p:nvPicPr>
          <p:cNvPr id="34" name="Picture 2" descr="Background, Backdrop, Patterns, Abstract, Flowers">
            <a:extLst>
              <a:ext uri="{FF2B5EF4-FFF2-40B4-BE49-F238E27FC236}">
                <a16:creationId xmlns:a16="http://schemas.microsoft.com/office/drawing/2014/main" id="{518D9596-F217-4912-8722-176720AE2D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0431" y="1896252"/>
            <a:ext cx="2087683" cy="167014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Leaves, Nature, Art, Abstract">
            <a:extLst>
              <a:ext uri="{FF2B5EF4-FFF2-40B4-BE49-F238E27FC236}">
                <a16:creationId xmlns:a16="http://schemas.microsoft.com/office/drawing/2014/main" id="{8FD579A2-BF60-49F7-941C-6CBC9F2E75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4505" y="4533204"/>
            <a:ext cx="2047576" cy="157089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Background pattern&#10;&#10;Description automatically generated">
            <a:extLst>
              <a:ext uri="{FF2B5EF4-FFF2-40B4-BE49-F238E27FC236}">
                <a16:creationId xmlns:a16="http://schemas.microsoft.com/office/drawing/2014/main" id="{0E8F8A2D-DF80-4351-8040-A02F55371C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7585" y="1995624"/>
            <a:ext cx="2000432" cy="1531858"/>
          </a:xfrm>
          <a:prstGeom prst="rect">
            <a:avLst/>
          </a:prstGeom>
        </p:spPr>
      </p:pic>
      <p:pic>
        <p:nvPicPr>
          <p:cNvPr id="31" name="Picture 30">
            <a:extLst>
              <a:ext uri="{FF2B5EF4-FFF2-40B4-BE49-F238E27FC236}">
                <a16:creationId xmlns:a16="http://schemas.microsoft.com/office/drawing/2014/main" id="{351574F1-7626-4B61-934C-6F8767F2F4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0601" y="4600824"/>
            <a:ext cx="1997688" cy="1420913"/>
          </a:xfrm>
          <a:prstGeom prst="rect">
            <a:avLst/>
          </a:prstGeom>
        </p:spPr>
      </p:pic>
      <p:pic>
        <p:nvPicPr>
          <p:cNvPr id="19" name="Picture 18" descr="A picture containing picture frame, decorated&#10;&#10;Description automatically generated">
            <a:extLst>
              <a:ext uri="{FF2B5EF4-FFF2-40B4-BE49-F238E27FC236}">
                <a16:creationId xmlns:a16="http://schemas.microsoft.com/office/drawing/2014/main" id="{52260E90-DA36-4F1D-90F0-8DBBCEB060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9930" y="4268395"/>
            <a:ext cx="2728686" cy="2100515"/>
          </a:xfrm>
          <a:prstGeom prst="rect">
            <a:avLst/>
          </a:prstGeom>
        </p:spPr>
      </p:pic>
      <p:pic>
        <p:nvPicPr>
          <p:cNvPr id="18" name="Picture 17" descr="A picture containing picture frame, decorated&#10;&#10;Description automatically generated">
            <a:extLst>
              <a:ext uri="{FF2B5EF4-FFF2-40B4-BE49-F238E27FC236}">
                <a16:creationId xmlns:a16="http://schemas.microsoft.com/office/drawing/2014/main" id="{E267F8B4-896F-4D7C-959F-EC08E803E8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3950" y="4267156"/>
            <a:ext cx="2728686" cy="2100515"/>
          </a:xfrm>
          <a:prstGeom prst="rect">
            <a:avLst/>
          </a:prstGeom>
        </p:spPr>
      </p:pic>
      <p:pic>
        <p:nvPicPr>
          <p:cNvPr id="17" name="Picture 16" descr="A picture containing picture frame, decorated&#10;&#10;Description automatically generated">
            <a:extLst>
              <a:ext uri="{FF2B5EF4-FFF2-40B4-BE49-F238E27FC236}">
                <a16:creationId xmlns:a16="http://schemas.microsoft.com/office/drawing/2014/main" id="{68AEA30F-5429-4B47-926A-36B0277F94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9930" y="1682850"/>
            <a:ext cx="2728686" cy="2100515"/>
          </a:xfrm>
          <a:prstGeom prst="rect">
            <a:avLst/>
          </a:prstGeom>
        </p:spPr>
      </p:pic>
      <p:pic>
        <p:nvPicPr>
          <p:cNvPr id="8" name="Picture 7" descr="A picture containing picture frame, decorated&#10;&#10;Description automatically generated">
            <a:extLst>
              <a:ext uri="{FF2B5EF4-FFF2-40B4-BE49-F238E27FC236}">
                <a16:creationId xmlns:a16="http://schemas.microsoft.com/office/drawing/2014/main" id="{3C854077-FF82-4514-A3E9-057DB88721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6790" y="1721660"/>
            <a:ext cx="2728686" cy="2100515"/>
          </a:xfrm>
          <a:prstGeom prst="rect">
            <a:avLst/>
          </a:prstGeom>
        </p:spPr>
      </p:pic>
      <p:sp>
        <p:nvSpPr>
          <p:cNvPr id="4" name="Title 3"/>
          <p:cNvSpPr>
            <a:spLocks noGrp="1"/>
          </p:cNvSpPr>
          <p:nvPr>
            <p:ph type="title"/>
          </p:nvPr>
        </p:nvSpPr>
        <p:spPr>
          <a:xfrm>
            <a:off x="1" y="213557"/>
            <a:ext cx="2306782" cy="647577"/>
          </a:xfrm>
        </p:spPr>
        <p:txBody>
          <a:bodyPr>
            <a:normAutofit/>
          </a:bodyPr>
          <a:lstStyle/>
          <a:p>
            <a:r>
              <a:rPr lang="en-GB" sz="2800" b="1" dirty="0" err="1">
                <a:solidFill>
                  <a:schemeClr val="bg1"/>
                </a:solidFill>
              </a:rPr>
              <a:t>Antworten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026" name="Picture 2" descr="Thinker, Thinking, Person, Idea, Wondering, Gesturing">
            <a:extLst>
              <a:ext uri="{FF2B5EF4-FFF2-40B4-BE49-F238E27FC236}">
                <a16:creationId xmlns:a16="http://schemas.microsoft.com/office/drawing/2014/main" id="{EB60D50E-B8DA-4959-9F4A-D763974D1F8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78634" y="1789330"/>
            <a:ext cx="1899829" cy="25472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10D39CE-8846-416A-8267-261147BD5AF2}"/>
              </a:ext>
            </a:extLst>
          </p:cNvPr>
          <p:cNvSpPr txBox="1"/>
          <p:nvPr/>
        </p:nvSpPr>
        <p:spPr>
          <a:xfrm>
            <a:off x="2287962" y="186300"/>
            <a:ext cx="5713011" cy="461665"/>
          </a:xfrm>
          <a:prstGeom prst="rect">
            <a:avLst/>
          </a:prstGeom>
          <a:noFill/>
        </p:spPr>
        <p:txBody>
          <a:bodyPr wrap="square" rtlCol="0">
            <a:spAutoFit/>
          </a:bodyPr>
          <a:lstStyle/>
          <a:p>
            <a:pPr algn="l"/>
            <a:r>
              <a:rPr lang="en-US" sz="2400" dirty="0"/>
              <a:t>Welches Bild </a:t>
            </a:r>
            <a:r>
              <a:rPr lang="en-US" sz="2400" dirty="0" err="1"/>
              <a:t>ist</a:t>
            </a:r>
            <a:r>
              <a:rPr lang="en-US" sz="2400" dirty="0"/>
              <a:t> A, B, C und D?</a:t>
            </a:r>
            <a:endParaRPr lang="en-GB" sz="2400" dirty="0"/>
          </a:p>
        </p:txBody>
      </p:sp>
      <p:sp>
        <p:nvSpPr>
          <p:cNvPr id="15" name="TextBox 14">
            <a:extLst>
              <a:ext uri="{FF2B5EF4-FFF2-40B4-BE49-F238E27FC236}">
                <a16:creationId xmlns:a16="http://schemas.microsoft.com/office/drawing/2014/main" id="{98BBD4C5-2597-4A3B-AACF-F8BCDCA23495}"/>
              </a:ext>
            </a:extLst>
          </p:cNvPr>
          <p:cNvSpPr txBox="1"/>
          <p:nvPr/>
        </p:nvSpPr>
        <p:spPr>
          <a:xfrm>
            <a:off x="9097952" y="1159597"/>
            <a:ext cx="1478848" cy="400110"/>
          </a:xfrm>
          <a:prstGeom prst="rect">
            <a:avLst/>
          </a:prstGeom>
          <a:noFill/>
          <a:ln>
            <a:solidFill>
              <a:schemeClr val="tx2"/>
            </a:solidFill>
          </a:ln>
        </p:spPr>
        <p:txBody>
          <a:bodyPr wrap="square" rtlCol="0">
            <a:spAutoFit/>
          </a:bodyPr>
          <a:lstStyle/>
          <a:p>
            <a:pPr algn="l"/>
            <a:r>
              <a:rPr lang="en-US" sz="2000" b="1" dirty="0"/>
              <a:t>Person A:</a:t>
            </a:r>
            <a:endParaRPr lang="en-GB" sz="2000" b="1" dirty="0"/>
          </a:p>
        </p:txBody>
      </p:sp>
      <p:sp>
        <p:nvSpPr>
          <p:cNvPr id="20" name="TextBox 19">
            <a:extLst>
              <a:ext uri="{FF2B5EF4-FFF2-40B4-BE49-F238E27FC236}">
                <a16:creationId xmlns:a16="http://schemas.microsoft.com/office/drawing/2014/main" id="{7B21FFD0-D40F-4AD4-9601-79AE6A7B396D}"/>
              </a:ext>
            </a:extLst>
          </p:cNvPr>
          <p:cNvSpPr txBox="1"/>
          <p:nvPr/>
        </p:nvSpPr>
        <p:spPr>
          <a:xfrm>
            <a:off x="7735324" y="1212289"/>
            <a:ext cx="471120" cy="523220"/>
          </a:xfrm>
          <a:prstGeom prst="rect">
            <a:avLst/>
          </a:prstGeom>
          <a:solidFill>
            <a:schemeClr val="accent4">
              <a:lumMod val="20000"/>
              <a:lumOff val="80000"/>
            </a:schemeClr>
          </a:solidFill>
          <a:ln>
            <a:solidFill>
              <a:schemeClr val="tx2"/>
            </a:solidFill>
          </a:ln>
        </p:spPr>
        <p:txBody>
          <a:bodyPr wrap="square" rtlCol="0">
            <a:spAutoFit/>
          </a:bodyPr>
          <a:lstStyle/>
          <a:p>
            <a:pPr algn="l"/>
            <a:r>
              <a:rPr lang="en-US" sz="2800" b="1" dirty="0"/>
              <a:t>D</a:t>
            </a:r>
            <a:endParaRPr lang="en-GB" sz="2800" b="1" dirty="0"/>
          </a:p>
        </p:txBody>
      </p:sp>
      <p:sp>
        <p:nvSpPr>
          <p:cNvPr id="21" name="TextBox 20">
            <a:extLst>
              <a:ext uri="{FF2B5EF4-FFF2-40B4-BE49-F238E27FC236}">
                <a16:creationId xmlns:a16="http://schemas.microsoft.com/office/drawing/2014/main" id="{2DF54FA0-FFA8-49F7-A31C-90C848925B50}"/>
              </a:ext>
            </a:extLst>
          </p:cNvPr>
          <p:cNvSpPr txBox="1"/>
          <p:nvPr/>
        </p:nvSpPr>
        <p:spPr>
          <a:xfrm>
            <a:off x="3007585" y="1260967"/>
            <a:ext cx="1884229" cy="523220"/>
          </a:xfrm>
          <a:prstGeom prst="rect">
            <a:avLst/>
          </a:prstGeom>
          <a:noFill/>
          <a:ln>
            <a:solidFill>
              <a:schemeClr val="tx2"/>
            </a:solidFill>
          </a:ln>
        </p:spPr>
        <p:txBody>
          <a:bodyPr wrap="square" rtlCol="0">
            <a:spAutoFit/>
          </a:bodyPr>
          <a:lstStyle/>
          <a:p>
            <a:pPr algn="l"/>
            <a:r>
              <a:rPr lang="en-US" sz="2800" b="1" dirty="0"/>
              <a:t>Bild 1:</a:t>
            </a:r>
            <a:endParaRPr lang="en-GB" sz="2800" b="1" dirty="0"/>
          </a:p>
        </p:txBody>
      </p:sp>
      <p:sp>
        <p:nvSpPr>
          <p:cNvPr id="23" name="TextBox 22">
            <a:extLst>
              <a:ext uri="{FF2B5EF4-FFF2-40B4-BE49-F238E27FC236}">
                <a16:creationId xmlns:a16="http://schemas.microsoft.com/office/drawing/2014/main" id="{C65B8141-9429-47A3-A5CC-C56AA53972A6}"/>
              </a:ext>
            </a:extLst>
          </p:cNvPr>
          <p:cNvSpPr txBox="1"/>
          <p:nvPr/>
        </p:nvSpPr>
        <p:spPr>
          <a:xfrm>
            <a:off x="2919639" y="3808913"/>
            <a:ext cx="1884229" cy="523220"/>
          </a:xfrm>
          <a:prstGeom prst="rect">
            <a:avLst/>
          </a:prstGeom>
          <a:noFill/>
          <a:ln>
            <a:solidFill>
              <a:schemeClr val="tx2"/>
            </a:solidFill>
          </a:ln>
        </p:spPr>
        <p:txBody>
          <a:bodyPr wrap="square" rtlCol="0">
            <a:spAutoFit/>
          </a:bodyPr>
          <a:lstStyle/>
          <a:p>
            <a:pPr algn="l"/>
            <a:r>
              <a:rPr lang="en-US" sz="2800" b="1" dirty="0"/>
              <a:t>Bild 3:</a:t>
            </a:r>
            <a:endParaRPr lang="en-GB" sz="2800" b="1" dirty="0"/>
          </a:p>
        </p:txBody>
      </p:sp>
      <p:sp>
        <p:nvSpPr>
          <p:cNvPr id="24" name="TextBox 23">
            <a:extLst>
              <a:ext uri="{FF2B5EF4-FFF2-40B4-BE49-F238E27FC236}">
                <a16:creationId xmlns:a16="http://schemas.microsoft.com/office/drawing/2014/main" id="{E8B7815B-5400-4885-815C-1404A98B3C0F}"/>
              </a:ext>
            </a:extLst>
          </p:cNvPr>
          <p:cNvSpPr txBox="1"/>
          <p:nvPr/>
        </p:nvSpPr>
        <p:spPr>
          <a:xfrm>
            <a:off x="6525484" y="3808913"/>
            <a:ext cx="1884229" cy="523220"/>
          </a:xfrm>
          <a:prstGeom prst="rect">
            <a:avLst/>
          </a:prstGeom>
          <a:noFill/>
          <a:ln>
            <a:solidFill>
              <a:schemeClr val="tx2"/>
            </a:solidFill>
          </a:ln>
        </p:spPr>
        <p:txBody>
          <a:bodyPr wrap="square" rtlCol="0">
            <a:spAutoFit/>
          </a:bodyPr>
          <a:lstStyle/>
          <a:p>
            <a:pPr algn="l"/>
            <a:r>
              <a:rPr lang="en-US" sz="2800" b="1" dirty="0"/>
              <a:t>Bild1:</a:t>
            </a:r>
            <a:endParaRPr lang="en-GB" sz="2800" b="1" dirty="0"/>
          </a:p>
        </p:txBody>
      </p:sp>
      <p:sp>
        <p:nvSpPr>
          <p:cNvPr id="28" name="TextBox 27">
            <a:extLst>
              <a:ext uri="{FF2B5EF4-FFF2-40B4-BE49-F238E27FC236}">
                <a16:creationId xmlns:a16="http://schemas.microsoft.com/office/drawing/2014/main" id="{E3993F9C-9FBB-429A-A284-A4AD835CAA86}"/>
              </a:ext>
            </a:extLst>
          </p:cNvPr>
          <p:cNvSpPr txBox="1"/>
          <p:nvPr/>
        </p:nvSpPr>
        <p:spPr>
          <a:xfrm>
            <a:off x="7577742" y="3808913"/>
            <a:ext cx="471120" cy="523220"/>
          </a:xfrm>
          <a:prstGeom prst="rect">
            <a:avLst/>
          </a:prstGeom>
          <a:solidFill>
            <a:schemeClr val="accent4">
              <a:lumMod val="20000"/>
              <a:lumOff val="80000"/>
            </a:schemeClr>
          </a:solidFill>
          <a:ln>
            <a:solidFill>
              <a:schemeClr val="tx2"/>
            </a:solidFill>
          </a:ln>
        </p:spPr>
        <p:txBody>
          <a:bodyPr wrap="square" rtlCol="0">
            <a:spAutoFit/>
          </a:bodyPr>
          <a:lstStyle/>
          <a:p>
            <a:pPr algn="l"/>
            <a:r>
              <a:rPr lang="en-US" sz="2800" b="1" dirty="0"/>
              <a:t>A</a:t>
            </a:r>
            <a:endParaRPr lang="en-GB" sz="2800" b="1" dirty="0"/>
          </a:p>
        </p:txBody>
      </p:sp>
      <p:sp>
        <p:nvSpPr>
          <p:cNvPr id="29" name="TextBox 28">
            <a:extLst>
              <a:ext uri="{FF2B5EF4-FFF2-40B4-BE49-F238E27FC236}">
                <a16:creationId xmlns:a16="http://schemas.microsoft.com/office/drawing/2014/main" id="{E28F3EAD-9639-40CF-A90B-F61DA1071828}"/>
              </a:ext>
            </a:extLst>
          </p:cNvPr>
          <p:cNvSpPr txBox="1"/>
          <p:nvPr/>
        </p:nvSpPr>
        <p:spPr>
          <a:xfrm>
            <a:off x="4189752" y="1259995"/>
            <a:ext cx="471120" cy="523220"/>
          </a:xfrm>
          <a:prstGeom prst="rect">
            <a:avLst/>
          </a:prstGeom>
          <a:solidFill>
            <a:schemeClr val="accent4">
              <a:lumMod val="20000"/>
              <a:lumOff val="80000"/>
            </a:schemeClr>
          </a:solidFill>
          <a:ln>
            <a:solidFill>
              <a:schemeClr val="tx2"/>
            </a:solidFill>
          </a:ln>
        </p:spPr>
        <p:txBody>
          <a:bodyPr wrap="square" rtlCol="0">
            <a:spAutoFit/>
          </a:bodyPr>
          <a:lstStyle/>
          <a:p>
            <a:pPr algn="l"/>
            <a:r>
              <a:rPr lang="en-US" sz="2800" b="1" dirty="0"/>
              <a:t>B</a:t>
            </a:r>
            <a:endParaRPr lang="en-GB" sz="2800" b="1" dirty="0"/>
          </a:p>
        </p:txBody>
      </p:sp>
      <p:sp>
        <p:nvSpPr>
          <p:cNvPr id="30" name="TextBox 29">
            <a:extLst>
              <a:ext uri="{FF2B5EF4-FFF2-40B4-BE49-F238E27FC236}">
                <a16:creationId xmlns:a16="http://schemas.microsoft.com/office/drawing/2014/main" id="{46FF13C5-F78D-4658-83D6-ED082E284C81}"/>
              </a:ext>
            </a:extLst>
          </p:cNvPr>
          <p:cNvSpPr txBox="1"/>
          <p:nvPr/>
        </p:nvSpPr>
        <p:spPr>
          <a:xfrm>
            <a:off x="4062970" y="3810563"/>
            <a:ext cx="471120" cy="523220"/>
          </a:xfrm>
          <a:prstGeom prst="rect">
            <a:avLst/>
          </a:prstGeom>
          <a:solidFill>
            <a:schemeClr val="accent4">
              <a:lumMod val="20000"/>
              <a:lumOff val="80000"/>
            </a:schemeClr>
          </a:solidFill>
          <a:ln>
            <a:solidFill>
              <a:schemeClr val="tx2"/>
            </a:solidFill>
          </a:ln>
        </p:spPr>
        <p:txBody>
          <a:bodyPr wrap="square" rtlCol="0">
            <a:spAutoFit/>
          </a:bodyPr>
          <a:lstStyle/>
          <a:p>
            <a:pPr algn="l"/>
            <a:r>
              <a:rPr lang="en-US" sz="2800" b="1" dirty="0"/>
              <a:t>C</a:t>
            </a:r>
            <a:endParaRPr lang="en-GB" sz="2800" b="1" dirty="0"/>
          </a:p>
        </p:txBody>
      </p:sp>
    </p:spTree>
    <p:extLst>
      <p:ext uri="{BB962C8B-B14F-4D97-AF65-F5344CB8AC3E}">
        <p14:creationId xmlns:p14="http://schemas.microsoft.com/office/powerpoint/2010/main" val="330750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8" grpId="0" animBg="1"/>
      <p:bldP spid="29" grpId="0" animBg="1"/>
      <p:bldP spid="3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464178" cy="647577"/>
          </a:xfrm>
        </p:spPr>
        <p:txBody>
          <a:bodyPr>
            <a:normAutofit/>
          </a:bodyPr>
          <a:lstStyle/>
          <a:p>
            <a:r>
              <a:rPr lang="en-GB" sz="2800" b="1" dirty="0" err="1">
                <a:solidFill>
                  <a:schemeClr val="bg1"/>
                </a:solidFill>
              </a:rPr>
              <a:t>Bildbeschreibung</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22972" y="294041"/>
            <a:ext cx="2409371" cy="400919"/>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01351" y="5626876"/>
            <a:ext cx="10081600" cy="707886"/>
          </a:xfrm>
          <a:prstGeom prst="rect">
            <a:avLst/>
          </a:prstGeom>
          <a:noFill/>
        </p:spPr>
        <p:txBody>
          <a:bodyPr wrap="square" rtlCol="0">
            <a:spAutoFit/>
          </a:bodyPr>
          <a:lstStyle/>
          <a:p>
            <a:pPr lvl="0">
              <a:defRPr/>
            </a:pPr>
            <a:r>
              <a:rPr lang="de-DE" sz="2000" dirty="0"/>
              <a:t>Das Bild heißt “Kandinsky und Emma Bossi am Tisch”. </a:t>
            </a:r>
          </a:p>
          <a:p>
            <a:pPr lvl="0">
              <a:defRPr/>
            </a:pPr>
            <a:r>
              <a:rPr lang="de-DE" sz="2000" dirty="0"/>
              <a:t>Gabriele Münter hat das Bild 1912 gemalt*. </a:t>
            </a:r>
            <a:endParaRPr kumimoji="0" lang="en-US" sz="2000" b="0" i="0" u="none" strike="noStrike" kern="1200" cap="none" spc="0" normalizeH="0" baseline="0" noProof="0" dirty="0">
              <a:ln>
                <a:noFill/>
              </a:ln>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8C54129B-10D9-4515-B8F0-228CDFED8B65}"/>
              </a:ext>
            </a:extLst>
          </p:cNvPr>
          <p:cNvSpPr txBox="1"/>
          <p:nvPr/>
        </p:nvSpPr>
        <p:spPr>
          <a:xfrm>
            <a:off x="3464178" y="219173"/>
            <a:ext cx="5911360" cy="830997"/>
          </a:xfrm>
          <a:prstGeom prst="rect">
            <a:avLst/>
          </a:prstGeom>
          <a:noFill/>
          <a:ln>
            <a:noFill/>
          </a:ln>
        </p:spPr>
        <p:txBody>
          <a:bodyPr wrap="square" rtlCol="0">
            <a:spAutoFit/>
          </a:bodyPr>
          <a:lstStyle/>
          <a:p>
            <a:pPr lvl="0">
              <a:defRPr/>
            </a:pPr>
            <a:r>
              <a:rPr lang="de-DE" sz="2400" dirty="0"/>
              <a:t>Hör zu und mach Notizen. </a:t>
            </a:r>
            <a:br>
              <a:rPr lang="de-DE" sz="2400" dirty="0"/>
            </a:br>
            <a:r>
              <a:rPr lang="de-DE" sz="2400" dirty="0"/>
              <a:t>Dann schreib den Text auf Deutsch. </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8" name="Speech Bubble: Rectangle with Corners Rounded 7">
            <a:extLst>
              <a:ext uri="{FF2B5EF4-FFF2-40B4-BE49-F238E27FC236}">
                <a16:creationId xmlns:a16="http://schemas.microsoft.com/office/drawing/2014/main" id="{7D0C8625-D00D-4B3E-96FB-2D07D3AB4455}"/>
              </a:ext>
            </a:extLst>
          </p:cNvPr>
          <p:cNvSpPr/>
          <p:nvPr/>
        </p:nvSpPr>
        <p:spPr>
          <a:xfrm>
            <a:off x="280909" y="1280435"/>
            <a:ext cx="3183269" cy="1576874"/>
          </a:xfrm>
          <a:prstGeom prst="wedgeRoundRectCallout">
            <a:avLst>
              <a:gd name="adj1" fmla="val -11841"/>
              <a:gd name="adj2" fmla="val 49204"/>
              <a:gd name="adj3" fmla="val 16667"/>
            </a:avLst>
          </a:prstGeom>
          <a:solidFill>
            <a:schemeClr val="accent4">
              <a:lumMod val="75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das Regal – shelving</a:t>
            </a:r>
            <a:br>
              <a:rPr lang="en-GB" sz="2000" dirty="0"/>
            </a:br>
            <a:r>
              <a:rPr lang="en-GB" sz="2000" dirty="0"/>
              <a:t>die </a:t>
            </a:r>
            <a:r>
              <a:rPr lang="en-GB" sz="2000" dirty="0" err="1"/>
              <a:t>Tasse</a:t>
            </a:r>
            <a:r>
              <a:rPr lang="en-GB" sz="2000" dirty="0"/>
              <a:t> – cup</a:t>
            </a:r>
            <a:br>
              <a:rPr lang="en-GB" sz="2000" dirty="0"/>
            </a:br>
            <a:r>
              <a:rPr lang="en-GB" sz="2000" dirty="0"/>
              <a:t>die Vase – vase</a:t>
            </a:r>
            <a:br>
              <a:rPr lang="en-GB" sz="2000" dirty="0"/>
            </a:br>
            <a:r>
              <a:rPr lang="en-GB" sz="2000" dirty="0"/>
              <a:t>die </a:t>
            </a:r>
            <a:r>
              <a:rPr lang="en-GB" sz="2000" dirty="0" err="1"/>
              <a:t>Skulptur</a:t>
            </a:r>
            <a:r>
              <a:rPr lang="en-GB" sz="2000" dirty="0"/>
              <a:t> – sculpture</a:t>
            </a:r>
            <a:br>
              <a:rPr lang="en-GB" sz="2000" dirty="0"/>
            </a:br>
            <a:r>
              <a:rPr lang="en-GB" sz="2000" dirty="0"/>
              <a:t>der </a:t>
            </a:r>
            <a:r>
              <a:rPr lang="en-GB" sz="2000" dirty="0" err="1"/>
              <a:t>Stuhl</a:t>
            </a:r>
            <a:r>
              <a:rPr lang="en-GB" sz="2000" dirty="0"/>
              <a:t> – chair</a:t>
            </a:r>
            <a:endParaRPr lang="en-GB" sz="2000" b="1" dirty="0"/>
          </a:p>
        </p:txBody>
      </p:sp>
      <p:sp>
        <p:nvSpPr>
          <p:cNvPr id="9" name="Speech Bubble: Rectangle with Corners Rounded 8">
            <a:extLst>
              <a:ext uri="{FF2B5EF4-FFF2-40B4-BE49-F238E27FC236}">
                <a16:creationId xmlns:a16="http://schemas.microsoft.com/office/drawing/2014/main" id="{1C3D3888-B543-487C-92B6-472C5E1A3BE3}"/>
              </a:ext>
            </a:extLst>
          </p:cNvPr>
          <p:cNvSpPr/>
          <p:nvPr/>
        </p:nvSpPr>
        <p:spPr>
          <a:xfrm>
            <a:off x="9519138" y="5840984"/>
            <a:ext cx="2571511" cy="402779"/>
          </a:xfrm>
          <a:prstGeom prst="wedgeRoundRectCallout">
            <a:avLst>
              <a:gd name="adj1" fmla="val -11841"/>
              <a:gd name="adj2" fmla="val 49204"/>
              <a:gd name="adj3" fmla="val 16667"/>
            </a:avLst>
          </a:prstGeom>
          <a:solidFill>
            <a:schemeClr val="accent4">
              <a:lumMod val="75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 malen</a:t>
            </a:r>
            <a:r>
              <a:rPr lang="en-GB" sz="2000" dirty="0"/>
              <a:t> – to paint </a:t>
            </a:r>
            <a:endParaRPr lang="en-GB" sz="2000" b="1" dirty="0"/>
          </a:p>
        </p:txBody>
      </p:sp>
      <p:sp>
        <p:nvSpPr>
          <p:cNvPr id="11" name="Action Button: Custom 16">
            <a:hlinkClick r:id="" action="ppaction://noaction" highlightClick="1">
              <a:snd r:embed="rId3" name="9.1.1.4 Slide 49 1.wav"/>
            </a:hlinkClick>
            <a:extLst>
              <a:ext uri="{FF2B5EF4-FFF2-40B4-BE49-F238E27FC236}">
                <a16:creationId xmlns:a16="http://schemas.microsoft.com/office/drawing/2014/main" id="{8C7C5F20-8551-4ADE-81B3-71559B14ADB9}"/>
              </a:ext>
            </a:extLst>
          </p:cNvPr>
          <p:cNvSpPr/>
          <p:nvPr/>
        </p:nvSpPr>
        <p:spPr>
          <a:xfrm>
            <a:off x="10335307" y="1280435"/>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2" name="Action Button: Custom 16">
            <a:hlinkClick r:id="" action="ppaction://noaction" highlightClick="1">
              <a:snd r:embed="rId4" name="9.1.1.4 Slide 49 2.wav"/>
            </a:hlinkClick>
            <a:extLst>
              <a:ext uri="{FF2B5EF4-FFF2-40B4-BE49-F238E27FC236}">
                <a16:creationId xmlns:a16="http://schemas.microsoft.com/office/drawing/2014/main" id="{433FF8DE-C5E3-4496-A5F3-EB246D84E5FD}"/>
              </a:ext>
            </a:extLst>
          </p:cNvPr>
          <p:cNvSpPr/>
          <p:nvPr/>
        </p:nvSpPr>
        <p:spPr>
          <a:xfrm>
            <a:off x="10335307" y="1753069"/>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5" name="9.1.1.4 Slide 49 4.wav"/>
            </a:hlinkClick>
            <a:extLst>
              <a:ext uri="{FF2B5EF4-FFF2-40B4-BE49-F238E27FC236}">
                <a16:creationId xmlns:a16="http://schemas.microsoft.com/office/drawing/2014/main" id="{EEA2BAE6-2459-4486-8856-139504302FA4}"/>
              </a:ext>
            </a:extLst>
          </p:cNvPr>
          <p:cNvSpPr/>
          <p:nvPr/>
        </p:nvSpPr>
        <p:spPr>
          <a:xfrm>
            <a:off x="10333229" y="2745927"/>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6" name="9.1.1.4 Slide 49 5.wav"/>
            </a:hlinkClick>
            <a:extLst>
              <a:ext uri="{FF2B5EF4-FFF2-40B4-BE49-F238E27FC236}">
                <a16:creationId xmlns:a16="http://schemas.microsoft.com/office/drawing/2014/main" id="{6470A461-1D00-4087-A2B3-97146B222CA9}"/>
              </a:ext>
            </a:extLst>
          </p:cNvPr>
          <p:cNvSpPr/>
          <p:nvPr/>
        </p:nvSpPr>
        <p:spPr>
          <a:xfrm>
            <a:off x="10333229" y="3263465"/>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7" name="9.1.1.4 Slide 49 3.wav"/>
            </a:hlinkClick>
            <a:extLst>
              <a:ext uri="{FF2B5EF4-FFF2-40B4-BE49-F238E27FC236}">
                <a16:creationId xmlns:a16="http://schemas.microsoft.com/office/drawing/2014/main" id="{6CAEE92D-DC81-4D58-9A5E-634D9A38864E}"/>
              </a:ext>
            </a:extLst>
          </p:cNvPr>
          <p:cNvSpPr/>
          <p:nvPr/>
        </p:nvSpPr>
        <p:spPr>
          <a:xfrm>
            <a:off x="10333229" y="2235232"/>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pic>
        <p:nvPicPr>
          <p:cNvPr id="16" name="Picture 15" descr="A painting of a group of people sitting at a table&#10;&#10;Description automatically generated with medium confidence">
            <a:extLst>
              <a:ext uri="{FF2B5EF4-FFF2-40B4-BE49-F238E27FC236}">
                <a16:creationId xmlns:a16="http://schemas.microsoft.com/office/drawing/2014/main" id="{BAD4DA58-C9E7-4E87-8E9D-22AA1A36A0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74958" y="1276751"/>
            <a:ext cx="5621333" cy="4259126"/>
          </a:xfrm>
          <a:prstGeom prst="rect">
            <a:avLst/>
          </a:prstGeom>
        </p:spPr>
      </p:pic>
    </p:spTree>
    <p:extLst>
      <p:ext uri="{BB962C8B-B14F-4D97-AF65-F5344CB8AC3E}">
        <p14:creationId xmlns:p14="http://schemas.microsoft.com/office/powerpoint/2010/main" val="18047623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409371" cy="647577"/>
          </a:xfrm>
        </p:spPr>
        <p:txBody>
          <a:bodyPr>
            <a:normAutofit/>
          </a:bodyPr>
          <a:lstStyle/>
          <a:p>
            <a:r>
              <a:rPr lang="en-GB" sz="2800" b="1" dirty="0" err="1">
                <a:solidFill>
                  <a:schemeClr val="bg1"/>
                </a:solidFill>
              </a:rPr>
              <a:t>Antworten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22972" y="294041"/>
            <a:ext cx="2409371"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94991" y="1163991"/>
            <a:ext cx="6807200" cy="5262979"/>
          </a:xfrm>
          <a:prstGeom prst="rect">
            <a:avLst/>
          </a:prstGeom>
          <a:noFill/>
        </p:spPr>
        <p:txBody>
          <a:bodyPr wrap="square" rtlCol="0">
            <a:spAutoFit/>
          </a:bodyPr>
          <a:lstStyle/>
          <a:p>
            <a:pPr lvl="0">
              <a:defRPr/>
            </a:pPr>
            <a:r>
              <a:rPr lang="de-DE" sz="2800" dirty="0"/>
              <a:t>Das Bild zeigt einen Tisch in der Mitte vor einem </a:t>
            </a:r>
            <a:r>
              <a:rPr lang="de-DE" sz="2800" b="1" dirty="0"/>
              <a:t>braunen</a:t>
            </a:r>
            <a:r>
              <a:rPr lang="de-DE" sz="2800" dirty="0"/>
              <a:t> Regal. Am Tisch sitzen zwei Personen, eine Frau mit </a:t>
            </a:r>
            <a:r>
              <a:rPr lang="de-DE" sz="2800" b="1" dirty="0"/>
              <a:t>schwarzen</a:t>
            </a:r>
            <a:r>
              <a:rPr lang="de-DE" sz="2800" dirty="0"/>
              <a:t> Haaren links und ein Mann in einer </a:t>
            </a:r>
            <a:r>
              <a:rPr lang="de-DE" sz="2800" b="1" dirty="0"/>
              <a:t>blauen </a:t>
            </a:r>
            <a:r>
              <a:rPr lang="de-DE" sz="2800" dirty="0"/>
              <a:t>Jacke rechts. Auf dem Tisch stehen </a:t>
            </a:r>
            <a:r>
              <a:rPr lang="de-DE" sz="2800" b="1" dirty="0"/>
              <a:t>weiß-blaue</a:t>
            </a:r>
            <a:r>
              <a:rPr lang="de-DE" sz="2800" dirty="0"/>
              <a:t> Tassen, vorne rechts steht ein </a:t>
            </a:r>
            <a:r>
              <a:rPr lang="de-DE" sz="2800" b="1" dirty="0"/>
              <a:t>alter</a:t>
            </a:r>
            <a:r>
              <a:rPr lang="de-DE" sz="2800" dirty="0"/>
              <a:t> Stuhl. Hinten auf dem Regal stehen </a:t>
            </a:r>
            <a:r>
              <a:rPr lang="de-DE" sz="2800" b="1" dirty="0"/>
              <a:t>bunte </a:t>
            </a:r>
            <a:r>
              <a:rPr lang="de-DE" sz="2800" dirty="0"/>
              <a:t>Vasen und </a:t>
            </a:r>
            <a:r>
              <a:rPr lang="de-DE" sz="2800" b="1" dirty="0"/>
              <a:t>andere</a:t>
            </a:r>
            <a:r>
              <a:rPr lang="de-DE" sz="2800" dirty="0"/>
              <a:t> Skulpturen. Das Regal steht vor einer </a:t>
            </a:r>
            <a:r>
              <a:rPr lang="de-DE" sz="2800" b="1" dirty="0"/>
              <a:t>gelben</a:t>
            </a:r>
            <a:r>
              <a:rPr lang="de-DE" sz="2800" dirty="0"/>
              <a:t> Wand. Der Boden ist </a:t>
            </a:r>
            <a:r>
              <a:rPr lang="de-DE" sz="2800" b="1" dirty="0"/>
              <a:t>rot</a:t>
            </a:r>
            <a:r>
              <a:rPr lang="de-DE" sz="2800" dirty="0"/>
              <a:t>.    Die Farben sind überall sehr </a:t>
            </a:r>
            <a:r>
              <a:rPr lang="de-DE" sz="2800" b="1" dirty="0"/>
              <a:t>bunt</a:t>
            </a:r>
            <a:r>
              <a:rPr lang="de-DE" sz="2800" dirty="0"/>
              <a:t>. </a:t>
            </a:r>
            <a:endParaRPr kumimoji="0" lang="en-US" sz="2800" b="0" i="0" u="none" strike="noStrike" kern="1200" cap="none" spc="0" normalizeH="0" baseline="0" noProof="0" dirty="0">
              <a:ln>
                <a:noFill/>
              </a:ln>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0F9586F0-1FE7-43A9-A6A5-86D71414E6C6}"/>
              </a:ext>
            </a:extLst>
          </p:cNvPr>
          <p:cNvSpPr txBox="1"/>
          <p:nvPr/>
        </p:nvSpPr>
        <p:spPr>
          <a:xfrm>
            <a:off x="2041399" y="1641007"/>
            <a:ext cx="1557192" cy="461665"/>
          </a:xfrm>
          <a:prstGeom prst="rect">
            <a:avLst/>
          </a:prstGeom>
          <a:solidFill>
            <a:schemeClr val="bg2"/>
          </a:solidFill>
        </p:spPr>
        <p:txBody>
          <a:bodyPr wrap="square" rtlCol="0">
            <a:spAutoFit/>
          </a:bodyPr>
          <a:lstStyle/>
          <a:p>
            <a:pPr algn="ctr"/>
            <a:r>
              <a:rPr lang="en-US" sz="2400" b="1" dirty="0">
                <a:solidFill>
                  <a:srgbClr val="FA6500"/>
                </a:solidFill>
              </a:rPr>
              <a:t>1</a:t>
            </a:r>
            <a:r>
              <a:rPr lang="en-US" sz="2400" dirty="0">
                <a:solidFill>
                  <a:srgbClr val="FA6500"/>
                </a:solidFill>
              </a:rPr>
              <a:t> _______</a:t>
            </a:r>
            <a:endParaRPr lang="en-GB" sz="2400" dirty="0">
              <a:solidFill>
                <a:srgbClr val="FA6500"/>
              </a:solidFill>
            </a:endParaRPr>
          </a:p>
        </p:txBody>
      </p:sp>
      <p:sp>
        <p:nvSpPr>
          <p:cNvPr id="9" name="TextBox 8">
            <a:extLst>
              <a:ext uri="{FF2B5EF4-FFF2-40B4-BE49-F238E27FC236}">
                <a16:creationId xmlns:a16="http://schemas.microsoft.com/office/drawing/2014/main" id="{746DAF78-A588-4B57-BEE7-4D4BF285F1C8}"/>
              </a:ext>
            </a:extLst>
          </p:cNvPr>
          <p:cNvSpPr txBox="1"/>
          <p:nvPr/>
        </p:nvSpPr>
        <p:spPr>
          <a:xfrm>
            <a:off x="242448" y="2499590"/>
            <a:ext cx="1903192" cy="461665"/>
          </a:xfrm>
          <a:prstGeom prst="rect">
            <a:avLst/>
          </a:prstGeom>
          <a:solidFill>
            <a:schemeClr val="bg2"/>
          </a:solidFill>
        </p:spPr>
        <p:txBody>
          <a:bodyPr wrap="square" rtlCol="0">
            <a:spAutoFit/>
          </a:bodyPr>
          <a:lstStyle/>
          <a:p>
            <a:pPr algn="ctr"/>
            <a:r>
              <a:rPr lang="en-US" sz="2400" b="1" dirty="0">
                <a:solidFill>
                  <a:srgbClr val="FA6500"/>
                </a:solidFill>
              </a:rPr>
              <a:t>2</a:t>
            </a:r>
            <a:r>
              <a:rPr lang="en-US" sz="2400" dirty="0">
                <a:solidFill>
                  <a:srgbClr val="FA6500"/>
                </a:solidFill>
              </a:rPr>
              <a:t> ________</a:t>
            </a:r>
            <a:endParaRPr lang="en-GB" sz="2400" dirty="0">
              <a:solidFill>
                <a:srgbClr val="FA6500"/>
              </a:solidFill>
            </a:endParaRPr>
          </a:p>
        </p:txBody>
      </p:sp>
      <p:sp>
        <p:nvSpPr>
          <p:cNvPr id="10" name="TextBox 9">
            <a:extLst>
              <a:ext uri="{FF2B5EF4-FFF2-40B4-BE49-F238E27FC236}">
                <a16:creationId xmlns:a16="http://schemas.microsoft.com/office/drawing/2014/main" id="{F9EC4C5E-C849-4590-8FBD-A3F20BAAB96E}"/>
              </a:ext>
            </a:extLst>
          </p:cNvPr>
          <p:cNvSpPr txBox="1"/>
          <p:nvPr/>
        </p:nvSpPr>
        <p:spPr>
          <a:xfrm>
            <a:off x="1637198" y="2933206"/>
            <a:ext cx="1243655" cy="461665"/>
          </a:xfrm>
          <a:prstGeom prst="rect">
            <a:avLst/>
          </a:prstGeom>
          <a:solidFill>
            <a:schemeClr val="bg2"/>
          </a:solidFill>
        </p:spPr>
        <p:txBody>
          <a:bodyPr wrap="square" rtlCol="0">
            <a:spAutoFit/>
          </a:bodyPr>
          <a:lstStyle/>
          <a:p>
            <a:pPr algn="ctr"/>
            <a:r>
              <a:rPr lang="en-US" sz="2400" b="1" dirty="0">
                <a:solidFill>
                  <a:srgbClr val="FA6500"/>
                </a:solidFill>
              </a:rPr>
              <a:t>3</a:t>
            </a:r>
            <a:r>
              <a:rPr lang="en-US" sz="2400" dirty="0">
                <a:solidFill>
                  <a:srgbClr val="FA6500"/>
                </a:solidFill>
              </a:rPr>
              <a:t> _____</a:t>
            </a:r>
            <a:endParaRPr lang="en-GB" sz="2400" dirty="0">
              <a:solidFill>
                <a:srgbClr val="FA6500"/>
              </a:solidFill>
            </a:endParaRPr>
          </a:p>
        </p:txBody>
      </p:sp>
      <p:sp>
        <p:nvSpPr>
          <p:cNvPr id="11" name="TextBox 10">
            <a:extLst>
              <a:ext uri="{FF2B5EF4-FFF2-40B4-BE49-F238E27FC236}">
                <a16:creationId xmlns:a16="http://schemas.microsoft.com/office/drawing/2014/main" id="{71C701BC-4BB4-430C-AE40-BC008CB7C5B0}"/>
              </a:ext>
            </a:extLst>
          </p:cNvPr>
          <p:cNvSpPr txBox="1"/>
          <p:nvPr/>
        </p:nvSpPr>
        <p:spPr>
          <a:xfrm>
            <a:off x="2410356" y="3301461"/>
            <a:ext cx="2048417" cy="461665"/>
          </a:xfrm>
          <a:prstGeom prst="rect">
            <a:avLst/>
          </a:prstGeom>
          <a:solidFill>
            <a:schemeClr val="bg2"/>
          </a:solidFill>
        </p:spPr>
        <p:txBody>
          <a:bodyPr wrap="square" rtlCol="0">
            <a:spAutoFit/>
          </a:bodyPr>
          <a:lstStyle/>
          <a:p>
            <a:pPr algn="ctr"/>
            <a:r>
              <a:rPr lang="en-US" sz="2400" b="1" dirty="0">
                <a:solidFill>
                  <a:srgbClr val="FA6500"/>
                </a:solidFill>
              </a:rPr>
              <a:t>4</a:t>
            </a:r>
            <a:r>
              <a:rPr lang="en-US" sz="2400" dirty="0">
                <a:solidFill>
                  <a:srgbClr val="FA6500"/>
                </a:solidFill>
              </a:rPr>
              <a:t> __________</a:t>
            </a:r>
            <a:endParaRPr lang="en-GB" sz="2400" dirty="0">
              <a:solidFill>
                <a:srgbClr val="FA6500"/>
              </a:solidFill>
            </a:endParaRPr>
          </a:p>
        </p:txBody>
      </p:sp>
      <p:sp>
        <p:nvSpPr>
          <p:cNvPr id="13" name="TextBox 12">
            <a:extLst>
              <a:ext uri="{FF2B5EF4-FFF2-40B4-BE49-F238E27FC236}">
                <a16:creationId xmlns:a16="http://schemas.microsoft.com/office/drawing/2014/main" id="{79B075A9-52DD-43FB-B372-3A508691C046}"/>
              </a:ext>
            </a:extLst>
          </p:cNvPr>
          <p:cNvSpPr txBox="1"/>
          <p:nvPr/>
        </p:nvSpPr>
        <p:spPr>
          <a:xfrm>
            <a:off x="3459373" y="4118883"/>
            <a:ext cx="1165790" cy="461665"/>
          </a:xfrm>
          <a:prstGeom prst="rect">
            <a:avLst/>
          </a:prstGeom>
          <a:solidFill>
            <a:schemeClr val="bg2"/>
          </a:solidFill>
        </p:spPr>
        <p:txBody>
          <a:bodyPr wrap="square" rtlCol="0">
            <a:spAutoFit/>
          </a:bodyPr>
          <a:lstStyle/>
          <a:p>
            <a:pPr algn="ctr"/>
            <a:r>
              <a:rPr lang="en-US" sz="2400" b="1" dirty="0">
                <a:solidFill>
                  <a:srgbClr val="FA6500"/>
                </a:solidFill>
              </a:rPr>
              <a:t>6 </a:t>
            </a:r>
            <a:r>
              <a:rPr lang="en-US" sz="2400" dirty="0">
                <a:solidFill>
                  <a:srgbClr val="FA6500"/>
                </a:solidFill>
              </a:rPr>
              <a:t>____</a:t>
            </a:r>
            <a:endParaRPr lang="en-GB" sz="2400" dirty="0">
              <a:solidFill>
                <a:srgbClr val="FA6500"/>
              </a:solidFill>
            </a:endParaRPr>
          </a:p>
        </p:txBody>
      </p:sp>
      <p:sp>
        <p:nvSpPr>
          <p:cNvPr id="14" name="TextBox 13">
            <a:extLst>
              <a:ext uri="{FF2B5EF4-FFF2-40B4-BE49-F238E27FC236}">
                <a16:creationId xmlns:a16="http://schemas.microsoft.com/office/drawing/2014/main" id="{426AEE12-9C6A-4026-BD43-D1A40496E5A5}"/>
              </a:ext>
            </a:extLst>
          </p:cNvPr>
          <p:cNvSpPr txBox="1"/>
          <p:nvPr/>
        </p:nvSpPr>
        <p:spPr>
          <a:xfrm>
            <a:off x="194184" y="4643621"/>
            <a:ext cx="1414466" cy="461665"/>
          </a:xfrm>
          <a:prstGeom prst="rect">
            <a:avLst/>
          </a:prstGeom>
          <a:solidFill>
            <a:schemeClr val="bg2"/>
          </a:solidFill>
        </p:spPr>
        <p:txBody>
          <a:bodyPr wrap="square" rtlCol="0">
            <a:spAutoFit/>
          </a:bodyPr>
          <a:lstStyle/>
          <a:p>
            <a:pPr algn="ctr"/>
            <a:r>
              <a:rPr lang="en-US" sz="2400" b="1" dirty="0">
                <a:solidFill>
                  <a:srgbClr val="FA6500"/>
                </a:solidFill>
              </a:rPr>
              <a:t>7</a:t>
            </a:r>
            <a:r>
              <a:rPr lang="en-US" sz="2400" dirty="0">
                <a:solidFill>
                  <a:srgbClr val="FA6500"/>
                </a:solidFill>
              </a:rPr>
              <a:t> ______</a:t>
            </a:r>
            <a:endParaRPr lang="en-GB" sz="2400" dirty="0">
              <a:solidFill>
                <a:srgbClr val="FA6500"/>
              </a:solidFill>
            </a:endParaRPr>
          </a:p>
        </p:txBody>
      </p:sp>
      <p:sp>
        <p:nvSpPr>
          <p:cNvPr id="15" name="TextBox 14">
            <a:extLst>
              <a:ext uri="{FF2B5EF4-FFF2-40B4-BE49-F238E27FC236}">
                <a16:creationId xmlns:a16="http://schemas.microsoft.com/office/drawing/2014/main" id="{B89BF999-3525-4FDD-BAE0-5304A2E3ADC8}"/>
              </a:ext>
            </a:extLst>
          </p:cNvPr>
          <p:cNvSpPr txBox="1"/>
          <p:nvPr/>
        </p:nvSpPr>
        <p:spPr>
          <a:xfrm>
            <a:off x="1794623" y="5022172"/>
            <a:ext cx="1414466" cy="461665"/>
          </a:xfrm>
          <a:prstGeom prst="rect">
            <a:avLst/>
          </a:prstGeom>
          <a:solidFill>
            <a:schemeClr val="bg2"/>
          </a:solidFill>
        </p:spPr>
        <p:txBody>
          <a:bodyPr wrap="square" rtlCol="0">
            <a:spAutoFit/>
          </a:bodyPr>
          <a:lstStyle/>
          <a:p>
            <a:pPr algn="ctr"/>
            <a:r>
              <a:rPr lang="en-US" sz="2400" b="1" dirty="0">
                <a:solidFill>
                  <a:srgbClr val="FA6500"/>
                </a:solidFill>
              </a:rPr>
              <a:t>8</a:t>
            </a:r>
            <a:r>
              <a:rPr lang="en-US" sz="2400" dirty="0">
                <a:solidFill>
                  <a:srgbClr val="FA6500"/>
                </a:solidFill>
              </a:rPr>
              <a:t> ______</a:t>
            </a:r>
            <a:endParaRPr lang="en-GB" sz="2400" dirty="0">
              <a:solidFill>
                <a:srgbClr val="FA6500"/>
              </a:solidFill>
            </a:endParaRPr>
          </a:p>
        </p:txBody>
      </p:sp>
      <p:sp>
        <p:nvSpPr>
          <p:cNvPr id="16" name="TextBox 15">
            <a:extLst>
              <a:ext uri="{FF2B5EF4-FFF2-40B4-BE49-F238E27FC236}">
                <a16:creationId xmlns:a16="http://schemas.microsoft.com/office/drawing/2014/main" id="{9FD75149-4FD4-4519-AED5-AC9334710B13}"/>
              </a:ext>
            </a:extLst>
          </p:cNvPr>
          <p:cNvSpPr txBox="1"/>
          <p:nvPr/>
        </p:nvSpPr>
        <p:spPr>
          <a:xfrm>
            <a:off x="153930" y="5463176"/>
            <a:ext cx="1040114" cy="461665"/>
          </a:xfrm>
          <a:prstGeom prst="rect">
            <a:avLst/>
          </a:prstGeom>
          <a:solidFill>
            <a:schemeClr val="bg2"/>
          </a:solidFill>
        </p:spPr>
        <p:txBody>
          <a:bodyPr wrap="square" rtlCol="0">
            <a:spAutoFit/>
          </a:bodyPr>
          <a:lstStyle/>
          <a:p>
            <a:pPr algn="ctr"/>
            <a:r>
              <a:rPr lang="en-US" sz="2400" b="1" dirty="0">
                <a:solidFill>
                  <a:srgbClr val="FA6500"/>
                </a:solidFill>
              </a:rPr>
              <a:t>9</a:t>
            </a:r>
            <a:r>
              <a:rPr lang="en-US" sz="2400" dirty="0">
                <a:solidFill>
                  <a:srgbClr val="FA6500"/>
                </a:solidFill>
              </a:rPr>
              <a:t> ___.</a:t>
            </a:r>
            <a:endParaRPr lang="en-GB" sz="2400" dirty="0">
              <a:solidFill>
                <a:srgbClr val="FA6500"/>
              </a:solidFill>
            </a:endParaRPr>
          </a:p>
        </p:txBody>
      </p:sp>
      <p:sp>
        <p:nvSpPr>
          <p:cNvPr id="17" name="TextBox 16">
            <a:extLst>
              <a:ext uri="{FF2B5EF4-FFF2-40B4-BE49-F238E27FC236}">
                <a16:creationId xmlns:a16="http://schemas.microsoft.com/office/drawing/2014/main" id="{98E477E3-3422-444D-8B85-D9D927BD0486}"/>
              </a:ext>
            </a:extLst>
          </p:cNvPr>
          <p:cNvSpPr txBox="1"/>
          <p:nvPr/>
        </p:nvSpPr>
        <p:spPr>
          <a:xfrm>
            <a:off x="2880853" y="3710172"/>
            <a:ext cx="937717" cy="461665"/>
          </a:xfrm>
          <a:prstGeom prst="rect">
            <a:avLst/>
          </a:prstGeom>
          <a:solidFill>
            <a:schemeClr val="bg2"/>
          </a:solidFill>
        </p:spPr>
        <p:txBody>
          <a:bodyPr wrap="square" rtlCol="0">
            <a:spAutoFit/>
          </a:bodyPr>
          <a:lstStyle/>
          <a:p>
            <a:pPr algn="ctr"/>
            <a:r>
              <a:rPr lang="en-US" sz="2400" b="1" dirty="0">
                <a:solidFill>
                  <a:srgbClr val="FA6500"/>
                </a:solidFill>
              </a:rPr>
              <a:t>5</a:t>
            </a:r>
            <a:r>
              <a:rPr lang="en-US" sz="2400" dirty="0">
                <a:solidFill>
                  <a:srgbClr val="FA6500"/>
                </a:solidFill>
              </a:rPr>
              <a:t> ___</a:t>
            </a:r>
            <a:endParaRPr lang="en-GB" sz="2400" dirty="0">
              <a:solidFill>
                <a:srgbClr val="FA6500"/>
              </a:solidFill>
            </a:endParaRPr>
          </a:p>
        </p:txBody>
      </p:sp>
      <p:sp>
        <p:nvSpPr>
          <p:cNvPr id="18" name="TextBox 17">
            <a:extLst>
              <a:ext uri="{FF2B5EF4-FFF2-40B4-BE49-F238E27FC236}">
                <a16:creationId xmlns:a16="http://schemas.microsoft.com/office/drawing/2014/main" id="{9F32EB07-9DD9-4FF3-9796-C0917574AE88}"/>
              </a:ext>
            </a:extLst>
          </p:cNvPr>
          <p:cNvSpPr txBox="1"/>
          <p:nvPr/>
        </p:nvSpPr>
        <p:spPr>
          <a:xfrm>
            <a:off x="9018" y="5913418"/>
            <a:ext cx="2401338" cy="461665"/>
          </a:xfrm>
          <a:prstGeom prst="rect">
            <a:avLst/>
          </a:prstGeom>
          <a:solidFill>
            <a:schemeClr val="bg2"/>
          </a:solidFill>
        </p:spPr>
        <p:txBody>
          <a:bodyPr wrap="square" rtlCol="0">
            <a:spAutoFit/>
          </a:bodyPr>
          <a:lstStyle/>
          <a:p>
            <a:pPr algn="ctr"/>
            <a:r>
              <a:rPr lang="en-US" sz="2400" b="1" dirty="0">
                <a:solidFill>
                  <a:srgbClr val="FA6500"/>
                </a:solidFill>
              </a:rPr>
              <a:t>10</a:t>
            </a:r>
            <a:r>
              <a:rPr lang="en-US" sz="2400" dirty="0">
                <a:solidFill>
                  <a:srgbClr val="FA6500"/>
                </a:solidFill>
              </a:rPr>
              <a:t> __________.</a:t>
            </a:r>
            <a:endParaRPr lang="en-GB" sz="2400" dirty="0">
              <a:solidFill>
                <a:srgbClr val="FA6500"/>
              </a:solidFill>
            </a:endParaRPr>
          </a:p>
        </p:txBody>
      </p:sp>
      <p:pic>
        <p:nvPicPr>
          <p:cNvPr id="8" name="9.1.1.4 Slide 47">
            <a:hlinkClick r:id="" action="ppaction://media"/>
            <a:extLst>
              <a:ext uri="{FF2B5EF4-FFF2-40B4-BE49-F238E27FC236}">
                <a16:creationId xmlns:a16="http://schemas.microsoft.com/office/drawing/2014/main" id="{A761D072-63EA-48FB-A10B-AFEA2B59FB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3713" y="322616"/>
            <a:ext cx="1020208" cy="1020208"/>
          </a:xfrm>
          <a:prstGeom prst="rect">
            <a:avLst/>
          </a:prstGeom>
        </p:spPr>
      </p:pic>
      <p:pic>
        <p:nvPicPr>
          <p:cNvPr id="19" name="Picture 18" descr="A painting of a group of people sitting at a table&#10;&#10;Description automatically generated with medium confidence">
            <a:extLst>
              <a:ext uri="{FF2B5EF4-FFF2-40B4-BE49-F238E27FC236}">
                <a16:creationId xmlns:a16="http://schemas.microsoft.com/office/drawing/2014/main" id="{7CE5A1C8-A681-4A28-B0B3-FF090A955B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2191" y="1837645"/>
            <a:ext cx="4785094" cy="3625531"/>
          </a:xfrm>
          <a:prstGeom prst="rect">
            <a:avLst/>
          </a:prstGeom>
        </p:spPr>
      </p:pic>
    </p:spTree>
    <p:extLst>
      <p:ext uri="{BB962C8B-B14F-4D97-AF65-F5344CB8AC3E}">
        <p14:creationId xmlns:p14="http://schemas.microsoft.com/office/powerpoint/2010/main" val="72141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8"/>
                </p:tgtEl>
              </p:cMediaNode>
            </p:audio>
          </p:childTnLst>
        </p:cTn>
      </p:par>
    </p:tnLst>
    <p:bldLst>
      <p:bldP spid="2" grpId="0" animBg="1"/>
      <p:bldP spid="9"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620065" cy="647577"/>
          </a:xfrm>
        </p:spPr>
        <p:txBody>
          <a:bodyPr>
            <a:normAutofit/>
          </a:bodyPr>
          <a:lstStyle/>
          <a:p>
            <a:r>
              <a:rPr lang="en-GB" sz="2800" b="1" dirty="0" err="1">
                <a:solidFill>
                  <a:schemeClr val="bg1"/>
                </a:solidFill>
              </a:rPr>
              <a:t>Bildbeschreibung</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22972" y="294041"/>
            <a:ext cx="2409371" cy="400919"/>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94991" y="1163991"/>
            <a:ext cx="6807200" cy="5262979"/>
          </a:xfrm>
          <a:prstGeom prst="rect">
            <a:avLst/>
          </a:prstGeom>
          <a:solidFill>
            <a:schemeClr val="bg2"/>
          </a:solidFill>
        </p:spPr>
        <p:txBody>
          <a:bodyPr wrap="square" rtlCol="0">
            <a:spAutoFit/>
          </a:bodyPr>
          <a:lstStyle/>
          <a:p>
            <a:pPr lvl="0">
              <a:defRPr/>
            </a:pPr>
            <a:r>
              <a:rPr lang="de-DE" sz="2800" dirty="0"/>
              <a:t>Das Bild zeigt einen Tisch in der Mitte vor einem </a:t>
            </a:r>
            <a:r>
              <a:rPr lang="de-DE" sz="2800" b="1" dirty="0"/>
              <a:t>braunen</a:t>
            </a:r>
            <a:r>
              <a:rPr lang="de-DE" sz="2800" dirty="0"/>
              <a:t> Regal.  Am Tisch sitzen zwei Personen, eine Frau mit </a:t>
            </a:r>
            <a:r>
              <a:rPr lang="de-DE" sz="2800" b="1" dirty="0"/>
              <a:t>schwarzen</a:t>
            </a:r>
            <a:r>
              <a:rPr lang="de-DE" sz="2800" dirty="0"/>
              <a:t> Haaren links und ein Mann in einer </a:t>
            </a:r>
            <a:r>
              <a:rPr lang="de-DE" sz="2800" b="1" dirty="0"/>
              <a:t>blauen </a:t>
            </a:r>
            <a:r>
              <a:rPr lang="de-DE" sz="2800" dirty="0"/>
              <a:t>Jacke rechts.  Auf dem Tisch stehen </a:t>
            </a:r>
            <a:r>
              <a:rPr lang="de-DE" sz="2800" b="1" dirty="0"/>
              <a:t>weiß-blaue</a:t>
            </a:r>
            <a:r>
              <a:rPr lang="de-DE" sz="2800" dirty="0"/>
              <a:t> Tassen, vorne rechts steht ein </a:t>
            </a:r>
            <a:r>
              <a:rPr lang="de-DE" sz="2800" b="1" dirty="0"/>
              <a:t>alter</a:t>
            </a:r>
            <a:r>
              <a:rPr lang="de-DE" sz="2800" dirty="0"/>
              <a:t> Stuhl. Hinten auf dem Regal stehen </a:t>
            </a:r>
            <a:r>
              <a:rPr lang="de-DE" sz="2800" b="1" dirty="0"/>
              <a:t>bunte </a:t>
            </a:r>
            <a:r>
              <a:rPr lang="de-DE" sz="2800" dirty="0"/>
              <a:t>Vasen und </a:t>
            </a:r>
            <a:r>
              <a:rPr lang="de-DE" sz="2800" b="1" dirty="0"/>
              <a:t>andere</a:t>
            </a:r>
            <a:r>
              <a:rPr lang="de-DE" sz="2800" dirty="0"/>
              <a:t> Skulpturen.  Das Regal steht vor einer </a:t>
            </a:r>
            <a:r>
              <a:rPr lang="de-DE" sz="2800" b="1" dirty="0"/>
              <a:t>gelben</a:t>
            </a:r>
            <a:r>
              <a:rPr lang="de-DE" sz="2800" dirty="0"/>
              <a:t> Wand. Der Boden ist </a:t>
            </a:r>
            <a:r>
              <a:rPr lang="de-DE" sz="2800" b="1" dirty="0"/>
              <a:t>rot</a:t>
            </a:r>
            <a:r>
              <a:rPr lang="de-DE" sz="2800" dirty="0"/>
              <a:t>.    Die Farben sind überall sehr </a:t>
            </a:r>
            <a:r>
              <a:rPr lang="de-DE" sz="2800" b="1" dirty="0"/>
              <a:t>bunt</a:t>
            </a:r>
            <a:r>
              <a:rPr lang="de-DE" sz="2800" dirty="0"/>
              <a:t>. </a:t>
            </a:r>
            <a:endParaRPr kumimoji="0" lang="en-US" sz="2800" b="0" i="0" u="none" strike="noStrike" kern="1200" cap="none" spc="0" normalizeH="0" baseline="0" noProof="0" dirty="0">
              <a:ln>
                <a:noFill/>
              </a:ln>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0F9586F0-1FE7-43A9-A6A5-86D71414E6C6}"/>
              </a:ext>
            </a:extLst>
          </p:cNvPr>
          <p:cNvSpPr txBox="1"/>
          <p:nvPr/>
        </p:nvSpPr>
        <p:spPr>
          <a:xfrm>
            <a:off x="2041399" y="1641007"/>
            <a:ext cx="1557192" cy="461665"/>
          </a:xfrm>
          <a:prstGeom prst="rect">
            <a:avLst/>
          </a:prstGeom>
          <a:solidFill>
            <a:schemeClr val="bg2"/>
          </a:solidFill>
        </p:spPr>
        <p:txBody>
          <a:bodyPr wrap="square" rtlCol="0">
            <a:spAutoFit/>
          </a:bodyPr>
          <a:lstStyle/>
          <a:p>
            <a:pPr algn="ctr"/>
            <a:r>
              <a:rPr lang="en-US" sz="2400" b="1" dirty="0">
                <a:solidFill>
                  <a:srgbClr val="FA6500"/>
                </a:solidFill>
              </a:rPr>
              <a:t>1</a:t>
            </a:r>
            <a:r>
              <a:rPr lang="en-US" sz="2400" dirty="0">
                <a:solidFill>
                  <a:srgbClr val="FA6500"/>
                </a:solidFill>
              </a:rPr>
              <a:t> brown</a:t>
            </a:r>
            <a:endParaRPr lang="en-GB" sz="2400" dirty="0">
              <a:solidFill>
                <a:srgbClr val="FA6500"/>
              </a:solidFill>
            </a:endParaRPr>
          </a:p>
        </p:txBody>
      </p:sp>
      <p:sp>
        <p:nvSpPr>
          <p:cNvPr id="9" name="TextBox 8">
            <a:extLst>
              <a:ext uri="{FF2B5EF4-FFF2-40B4-BE49-F238E27FC236}">
                <a16:creationId xmlns:a16="http://schemas.microsoft.com/office/drawing/2014/main" id="{746DAF78-A588-4B57-BEE7-4D4BF285F1C8}"/>
              </a:ext>
            </a:extLst>
          </p:cNvPr>
          <p:cNvSpPr txBox="1"/>
          <p:nvPr/>
        </p:nvSpPr>
        <p:spPr>
          <a:xfrm>
            <a:off x="242448" y="2499590"/>
            <a:ext cx="1903192" cy="461665"/>
          </a:xfrm>
          <a:prstGeom prst="rect">
            <a:avLst/>
          </a:prstGeom>
          <a:solidFill>
            <a:schemeClr val="bg2"/>
          </a:solidFill>
        </p:spPr>
        <p:txBody>
          <a:bodyPr wrap="square" rtlCol="0">
            <a:spAutoFit/>
          </a:bodyPr>
          <a:lstStyle/>
          <a:p>
            <a:pPr algn="ctr"/>
            <a:r>
              <a:rPr lang="en-US" sz="2400" b="1" dirty="0">
                <a:solidFill>
                  <a:srgbClr val="FA6500"/>
                </a:solidFill>
              </a:rPr>
              <a:t>2</a:t>
            </a:r>
            <a:r>
              <a:rPr lang="en-US" sz="2400" dirty="0">
                <a:solidFill>
                  <a:srgbClr val="FA6500"/>
                </a:solidFill>
              </a:rPr>
              <a:t> black</a:t>
            </a:r>
            <a:endParaRPr lang="en-GB" sz="2400" dirty="0">
              <a:solidFill>
                <a:srgbClr val="FA6500"/>
              </a:solidFill>
            </a:endParaRPr>
          </a:p>
        </p:txBody>
      </p:sp>
      <p:sp>
        <p:nvSpPr>
          <p:cNvPr id="10" name="TextBox 9">
            <a:extLst>
              <a:ext uri="{FF2B5EF4-FFF2-40B4-BE49-F238E27FC236}">
                <a16:creationId xmlns:a16="http://schemas.microsoft.com/office/drawing/2014/main" id="{F9EC4C5E-C849-4590-8FBD-A3F20BAAB96E}"/>
              </a:ext>
            </a:extLst>
          </p:cNvPr>
          <p:cNvSpPr txBox="1"/>
          <p:nvPr/>
        </p:nvSpPr>
        <p:spPr>
          <a:xfrm>
            <a:off x="1637198" y="2933206"/>
            <a:ext cx="1243655" cy="461665"/>
          </a:xfrm>
          <a:prstGeom prst="rect">
            <a:avLst/>
          </a:prstGeom>
          <a:solidFill>
            <a:schemeClr val="bg2"/>
          </a:solidFill>
        </p:spPr>
        <p:txBody>
          <a:bodyPr wrap="square" rtlCol="0">
            <a:spAutoFit/>
          </a:bodyPr>
          <a:lstStyle/>
          <a:p>
            <a:pPr algn="ctr"/>
            <a:r>
              <a:rPr lang="en-US" sz="2400" b="1" dirty="0">
                <a:solidFill>
                  <a:srgbClr val="FA6500"/>
                </a:solidFill>
              </a:rPr>
              <a:t>3</a:t>
            </a:r>
            <a:r>
              <a:rPr lang="en-US" sz="2400" dirty="0">
                <a:solidFill>
                  <a:srgbClr val="FA6500"/>
                </a:solidFill>
              </a:rPr>
              <a:t> blue</a:t>
            </a:r>
            <a:endParaRPr lang="en-GB" sz="2400" dirty="0">
              <a:solidFill>
                <a:srgbClr val="FA6500"/>
              </a:solidFill>
            </a:endParaRPr>
          </a:p>
        </p:txBody>
      </p:sp>
      <p:sp>
        <p:nvSpPr>
          <p:cNvPr id="11" name="TextBox 10">
            <a:extLst>
              <a:ext uri="{FF2B5EF4-FFF2-40B4-BE49-F238E27FC236}">
                <a16:creationId xmlns:a16="http://schemas.microsoft.com/office/drawing/2014/main" id="{71C701BC-4BB4-430C-AE40-BC008CB7C5B0}"/>
              </a:ext>
            </a:extLst>
          </p:cNvPr>
          <p:cNvSpPr txBox="1"/>
          <p:nvPr/>
        </p:nvSpPr>
        <p:spPr>
          <a:xfrm>
            <a:off x="3273090" y="3343392"/>
            <a:ext cx="2048417" cy="461665"/>
          </a:xfrm>
          <a:prstGeom prst="rect">
            <a:avLst/>
          </a:prstGeom>
          <a:solidFill>
            <a:schemeClr val="bg2"/>
          </a:solidFill>
        </p:spPr>
        <p:txBody>
          <a:bodyPr wrap="square" rtlCol="0">
            <a:spAutoFit/>
          </a:bodyPr>
          <a:lstStyle/>
          <a:p>
            <a:pPr algn="ctr"/>
            <a:r>
              <a:rPr lang="en-US" sz="2400" b="1" dirty="0">
                <a:solidFill>
                  <a:srgbClr val="FA6500"/>
                </a:solidFill>
              </a:rPr>
              <a:t>4</a:t>
            </a:r>
            <a:r>
              <a:rPr lang="en-US" sz="2400" dirty="0">
                <a:solidFill>
                  <a:srgbClr val="FA6500"/>
                </a:solidFill>
              </a:rPr>
              <a:t> blue-white</a:t>
            </a:r>
            <a:endParaRPr lang="en-GB" sz="2400" dirty="0">
              <a:solidFill>
                <a:srgbClr val="FA6500"/>
              </a:solidFill>
            </a:endParaRPr>
          </a:p>
        </p:txBody>
      </p:sp>
      <p:sp>
        <p:nvSpPr>
          <p:cNvPr id="13" name="TextBox 12">
            <a:extLst>
              <a:ext uri="{FF2B5EF4-FFF2-40B4-BE49-F238E27FC236}">
                <a16:creationId xmlns:a16="http://schemas.microsoft.com/office/drawing/2014/main" id="{79B075A9-52DD-43FB-B372-3A508691C046}"/>
              </a:ext>
            </a:extLst>
          </p:cNvPr>
          <p:cNvSpPr txBox="1"/>
          <p:nvPr/>
        </p:nvSpPr>
        <p:spPr>
          <a:xfrm>
            <a:off x="5392734" y="4197990"/>
            <a:ext cx="1847396" cy="461665"/>
          </a:xfrm>
          <a:prstGeom prst="rect">
            <a:avLst/>
          </a:prstGeom>
          <a:solidFill>
            <a:schemeClr val="bg2"/>
          </a:solidFill>
        </p:spPr>
        <p:txBody>
          <a:bodyPr wrap="square" rtlCol="0">
            <a:spAutoFit/>
          </a:bodyPr>
          <a:lstStyle/>
          <a:p>
            <a:pPr algn="ctr"/>
            <a:r>
              <a:rPr lang="en-US" sz="2400" b="1" dirty="0">
                <a:solidFill>
                  <a:srgbClr val="FA6500"/>
                </a:solidFill>
              </a:rPr>
              <a:t>6</a:t>
            </a:r>
            <a:r>
              <a:rPr lang="en-US" sz="2400" dirty="0">
                <a:solidFill>
                  <a:srgbClr val="FA6500"/>
                </a:solidFill>
              </a:rPr>
              <a:t> </a:t>
            </a:r>
            <a:r>
              <a:rPr lang="en-US" sz="2400" dirty="0" err="1">
                <a:solidFill>
                  <a:srgbClr val="FA6500"/>
                </a:solidFill>
              </a:rPr>
              <a:t>colourful</a:t>
            </a:r>
            <a:endParaRPr lang="en-GB" sz="2400" dirty="0">
              <a:solidFill>
                <a:srgbClr val="FA6500"/>
              </a:solidFill>
            </a:endParaRPr>
          </a:p>
        </p:txBody>
      </p:sp>
      <p:sp>
        <p:nvSpPr>
          <p:cNvPr id="14" name="TextBox 13">
            <a:extLst>
              <a:ext uri="{FF2B5EF4-FFF2-40B4-BE49-F238E27FC236}">
                <a16:creationId xmlns:a16="http://schemas.microsoft.com/office/drawing/2014/main" id="{426AEE12-9C6A-4026-BD43-D1A40496E5A5}"/>
              </a:ext>
            </a:extLst>
          </p:cNvPr>
          <p:cNvSpPr txBox="1"/>
          <p:nvPr/>
        </p:nvSpPr>
        <p:spPr>
          <a:xfrm>
            <a:off x="2205599" y="4635947"/>
            <a:ext cx="1414466" cy="461665"/>
          </a:xfrm>
          <a:prstGeom prst="rect">
            <a:avLst/>
          </a:prstGeom>
          <a:solidFill>
            <a:schemeClr val="bg2"/>
          </a:solidFill>
        </p:spPr>
        <p:txBody>
          <a:bodyPr wrap="square" rtlCol="0">
            <a:spAutoFit/>
          </a:bodyPr>
          <a:lstStyle/>
          <a:p>
            <a:pPr algn="ctr"/>
            <a:r>
              <a:rPr lang="en-US" sz="2400" b="1" dirty="0">
                <a:solidFill>
                  <a:srgbClr val="FA6500"/>
                </a:solidFill>
              </a:rPr>
              <a:t>7</a:t>
            </a:r>
            <a:r>
              <a:rPr lang="en-US" sz="2400" dirty="0">
                <a:solidFill>
                  <a:srgbClr val="FA6500"/>
                </a:solidFill>
              </a:rPr>
              <a:t> other</a:t>
            </a:r>
            <a:endParaRPr lang="en-GB" sz="2400" dirty="0">
              <a:solidFill>
                <a:srgbClr val="FA6500"/>
              </a:solidFill>
            </a:endParaRPr>
          </a:p>
        </p:txBody>
      </p:sp>
      <p:sp>
        <p:nvSpPr>
          <p:cNvPr id="15" name="TextBox 14">
            <a:extLst>
              <a:ext uri="{FF2B5EF4-FFF2-40B4-BE49-F238E27FC236}">
                <a16:creationId xmlns:a16="http://schemas.microsoft.com/office/drawing/2014/main" id="{B89BF999-3525-4FDD-BAE0-5304A2E3ADC8}"/>
              </a:ext>
            </a:extLst>
          </p:cNvPr>
          <p:cNvSpPr txBox="1"/>
          <p:nvPr/>
        </p:nvSpPr>
        <p:spPr>
          <a:xfrm>
            <a:off x="3815056" y="5059222"/>
            <a:ext cx="1414466" cy="461665"/>
          </a:xfrm>
          <a:prstGeom prst="rect">
            <a:avLst/>
          </a:prstGeom>
          <a:solidFill>
            <a:schemeClr val="bg2"/>
          </a:solidFill>
        </p:spPr>
        <p:txBody>
          <a:bodyPr wrap="square" rtlCol="0">
            <a:spAutoFit/>
          </a:bodyPr>
          <a:lstStyle/>
          <a:p>
            <a:pPr algn="ctr"/>
            <a:r>
              <a:rPr lang="en-US" sz="2400" b="1" dirty="0">
                <a:solidFill>
                  <a:srgbClr val="FA6500"/>
                </a:solidFill>
              </a:rPr>
              <a:t>8</a:t>
            </a:r>
            <a:r>
              <a:rPr lang="en-US" sz="2400" dirty="0">
                <a:solidFill>
                  <a:srgbClr val="FA6500"/>
                </a:solidFill>
              </a:rPr>
              <a:t> yellow</a:t>
            </a:r>
            <a:endParaRPr lang="en-GB" sz="2400" dirty="0">
              <a:solidFill>
                <a:srgbClr val="FA6500"/>
              </a:solidFill>
            </a:endParaRPr>
          </a:p>
        </p:txBody>
      </p:sp>
      <p:sp>
        <p:nvSpPr>
          <p:cNvPr id="16" name="TextBox 15">
            <a:extLst>
              <a:ext uri="{FF2B5EF4-FFF2-40B4-BE49-F238E27FC236}">
                <a16:creationId xmlns:a16="http://schemas.microsoft.com/office/drawing/2014/main" id="{9FD75149-4FD4-4519-AED5-AC9334710B13}"/>
              </a:ext>
            </a:extLst>
          </p:cNvPr>
          <p:cNvSpPr txBox="1"/>
          <p:nvPr/>
        </p:nvSpPr>
        <p:spPr>
          <a:xfrm>
            <a:off x="2537003" y="5466481"/>
            <a:ext cx="1040114" cy="461665"/>
          </a:xfrm>
          <a:prstGeom prst="rect">
            <a:avLst/>
          </a:prstGeom>
          <a:solidFill>
            <a:schemeClr val="bg2"/>
          </a:solidFill>
        </p:spPr>
        <p:txBody>
          <a:bodyPr wrap="square" rtlCol="0">
            <a:spAutoFit/>
          </a:bodyPr>
          <a:lstStyle/>
          <a:p>
            <a:pPr algn="ctr"/>
            <a:r>
              <a:rPr lang="en-US" sz="2400" b="1" dirty="0">
                <a:solidFill>
                  <a:srgbClr val="FA6500"/>
                </a:solidFill>
              </a:rPr>
              <a:t>9</a:t>
            </a:r>
            <a:r>
              <a:rPr lang="en-US" sz="2400" dirty="0">
                <a:solidFill>
                  <a:srgbClr val="FA6500"/>
                </a:solidFill>
              </a:rPr>
              <a:t> red.</a:t>
            </a:r>
            <a:endParaRPr lang="en-GB" sz="2400" dirty="0">
              <a:solidFill>
                <a:srgbClr val="FA6500"/>
              </a:solidFill>
            </a:endParaRPr>
          </a:p>
        </p:txBody>
      </p:sp>
      <p:sp>
        <p:nvSpPr>
          <p:cNvPr id="17" name="TextBox 16">
            <a:extLst>
              <a:ext uri="{FF2B5EF4-FFF2-40B4-BE49-F238E27FC236}">
                <a16:creationId xmlns:a16="http://schemas.microsoft.com/office/drawing/2014/main" id="{98E477E3-3422-444D-8B85-D9D927BD0486}"/>
              </a:ext>
            </a:extLst>
          </p:cNvPr>
          <p:cNvSpPr txBox="1"/>
          <p:nvPr/>
        </p:nvSpPr>
        <p:spPr>
          <a:xfrm>
            <a:off x="3989915" y="3792360"/>
            <a:ext cx="937717" cy="461665"/>
          </a:xfrm>
          <a:prstGeom prst="rect">
            <a:avLst/>
          </a:prstGeom>
          <a:solidFill>
            <a:schemeClr val="bg2"/>
          </a:solidFill>
        </p:spPr>
        <p:txBody>
          <a:bodyPr wrap="square" rtlCol="0">
            <a:spAutoFit/>
          </a:bodyPr>
          <a:lstStyle/>
          <a:p>
            <a:pPr algn="ctr"/>
            <a:r>
              <a:rPr lang="en-US" sz="2400" b="1" dirty="0">
                <a:solidFill>
                  <a:srgbClr val="FA6500"/>
                </a:solidFill>
              </a:rPr>
              <a:t>5</a:t>
            </a:r>
            <a:r>
              <a:rPr lang="en-US" sz="2400" dirty="0">
                <a:solidFill>
                  <a:srgbClr val="FA6500"/>
                </a:solidFill>
              </a:rPr>
              <a:t> old</a:t>
            </a:r>
            <a:endParaRPr lang="en-GB" sz="2400" dirty="0">
              <a:solidFill>
                <a:srgbClr val="FA6500"/>
              </a:solidFill>
            </a:endParaRPr>
          </a:p>
        </p:txBody>
      </p:sp>
      <p:sp>
        <p:nvSpPr>
          <p:cNvPr id="18" name="TextBox 17">
            <a:extLst>
              <a:ext uri="{FF2B5EF4-FFF2-40B4-BE49-F238E27FC236}">
                <a16:creationId xmlns:a16="http://schemas.microsoft.com/office/drawing/2014/main" id="{9F32EB07-9DD9-4FF3-9796-C0917574AE88}"/>
              </a:ext>
            </a:extLst>
          </p:cNvPr>
          <p:cNvSpPr txBox="1"/>
          <p:nvPr/>
        </p:nvSpPr>
        <p:spPr>
          <a:xfrm>
            <a:off x="2351136" y="5856110"/>
            <a:ext cx="2401338" cy="461665"/>
          </a:xfrm>
          <a:prstGeom prst="rect">
            <a:avLst/>
          </a:prstGeom>
          <a:solidFill>
            <a:schemeClr val="bg2"/>
          </a:solidFill>
        </p:spPr>
        <p:txBody>
          <a:bodyPr wrap="square" rtlCol="0">
            <a:spAutoFit/>
          </a:bodyPr>
          <a:lstStyle/>
          <a:p>
            <a:pPr algn="ctr"/>
            <a:r>
              <a:rPr lang="en-US" sz="2400" b="1" dirty="0">
                <a:solidFill>
                  <a:srgbClr val="FA6500"/>
                </a:solidFill>
              </a:rPr>
              <a:t>10</a:t>
            </a:r>
            <a:r>
              <a:rPr lang="en-US" sz="2400" dirty="0">
                <a:solidFill>
                  <a:srgbClr val="FA6500"/>
                </a:solidFill>
              </a:rPr>
              <a:t> </a:t>
            </a:r>
            <a:r>
              <a:rPr lang="en-US" sz="2400" dirty="0" err="1">
                <a:solidFill>
                  <a:srgbClr val="FA6500"/>
                </a:solidFill>
              </a:rPr>
              <a:t>colourful</a:t>
            </a:r>
            <a:r>
              <a:rPr lang="en-US" sz="2400" dirty="0">
                <a:solidFill>
                  <a:srgbClr val="FA6500"/>
                </a:solidFill>
              </a:rPr>
              <a:t>.</a:t>
            </a:r>
            <a:endParaRPr lang="en-GB" sz="2400" dirty="0">
              <a:solidFill>
                <a:srgbClr val="FA6500"/>
              </a:solidFill>
            </a:endParaRPr>
          </a:p>
        </p:txBody>
      </p:sp>
      <p:sp>
        <p:nvSpPr>
          <p:cNvPr id="19" name="TextBox 18">
            <a:extLst>
              <a:ext uri="{FF2B5EF4-FFF2-40B4-BE49-F238E27FC236}">
                <a16:creationId xmlns:a16="http://schemas.microsoft.com/office/drawing/2014/main" id="{B8E72D33-2685-4CA5-AB28-9A545B1083FD}"/>
              </a:ext>
            </a:extLst>
          </p:cNvPr>
          <p:cNvSpPr txBox="1"/>
          <p:nvPr/>
        </p:nvSpPr>
        <p:spPr>
          <a:xfrm>
            <a:off x="3577117" y="229449"/>
            <a:ext cx="4596063" cy="461665"/>
          </a:xfrm>
          <a:prstGeom prst="rect">
            <a:avLst/>
          </a:prstGeom>
          <a:noFill/>
          <a:ln>
            <a:noFill/>
          </a:ln>
        </p:spPr>
        <p:txBody>
          <a:bodyPr wrap="square" rtlCol="0">
            <a:spAutoFit/>
          </a:bodyPr>
          <a:lstStyle/>
          <a:p>
            <a:pPr lvl="0">
              <a:defRPr/>
            </a:pPr>
            <a:r>
              <a:rPr lang="de-DE" sz="2400" dirty="0"/>
              <a:t>Schreib die Adjektive.</a:t>
            </a:r>
            <a:endParaRPr kumimoji="0" lang="en-US" sz="2400" b="0" i="0" u="none" strike="noStrike" kern="1200" cap="none" spc="0" normalizeH="0" baseline="0" noProof="0" dirty="0">
              <a:ln>
                <a:noFill/>
              </a:ln>
              <a:effectLst/>
              <a:uLnTx/>
              <a:uFillTx/>
              <a:latin typeface="Century Gothic" panose="020F0302020204030204"/>
            </a:endParaRPr>
          </a:p>
        </p:txBody>
      </p:sp>
      <p:sp>
        <p:nvSpPr>
          <p:cNvPr id="20" name="Speech Bubble: Rectangle with Corners Rounded 19">
            <a:extLst>
              <a:ext uri="{FF2B5EF4-FFF2-40B4-BE49-F238E27FC236}">
                <a16:creationId xmlns:a16="http://schemas.microsoft.com/office/drawing/2014/main" id="{24F9591C-0414-4D6F-9112-2CFF9B2A633F}"/>
              </a:ext>
            </a:extLst>
          </p:cNvPr>
          <p:cNvSpPr/>
          <p:nvPr/>
        </p:nvSpPr>
        <p:spPr>
          <a:xfrm>
            <a:off x="8358582" y="4197990"/>
            <a:ext cx="3183269" cy="1880501"/>
          </a:xfrm>
          <a:prstGeom prst="wedgeRoundRectCallout">
            <a:avLst>
              <a:gd name="adj1" fmla="val -11841"/>
              <a:gd name="adj2" fmla="val 49204"/>
              <a:gd name="adj3" fmla="val 16667"/>
            </a:avLst>
          </a:prstGeom>
          <a:solidFill>
            <a:schemeClr val="accent4">
              <a:lumMod val="75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das Regal – shelving</a:t>
            </a:r>
            <a:br>
              <a:rPr lang="en-GB" sz="2000" dirty="0"/>
            </a:br>
            <a:r>
              <a:rPr lang="en-GB" sz="2000" dirty="0"/>
              <a:t>die </a:t>
            </a:r>
            <a:r>
              <a:rPr lang="en-GB" sz="2000" dirty="0" err="1"/>
              <a:t>Tasse</a:t>
            </a:r>
            <a:r>
              <a:rPr lang="en-GB" sz="2000" dirty="0"/>
              <a:t> – cup</a:t>
            </a:r>
            <a:br>
              <a:rPr lang="en-GB" sz="2000" dirty="0"/>
            </a:br>
            <a:r>
              <a:rPr lang="en-GB" sz="2000" dirty="0"/>
              <a:t>der </a:t>
            </a:r>
            <a:r>
              <a:rPr lang="en-GB" sz="2000" dirty="0" err="1"/>
              <a:t>Stuhl</a:t>
            </a:r>
            <a:r>
              <a:rPr lang="en-GB" sz="2000" dirty="0"/>
              <a:t> – chair </a:t>
            </a:r>
            <a:br>
              <a:rPr lang="en-GB" sz="2000" dirty="0"/>
            </a:br>
            <a:r>
              <a:rPr lang="en-GB" sz="2000" dirty="0"/>
              <a:t>die Vase – vase</a:t>
            </a:r>
            <a:br>
              <a:rPr lang="en-GB" sz="2000" dirty="0"/>
            </a:br>
            <a:r>
              <a:rPr lang="en-GB" sz="2000" dirty="0"/>
              <a:t>die </a:t>
            </a:r>
            <a:r>
              <a:rPr lang="en-GB" sz="2000" dirty="0" err="1"/>
              <a:t>Skulptur</a:t>
            </a:r>
            <a:r>
              <a:rPr lang="en-GB" sz="2000" dirty="0"/>
              <a:t> – sculpture</a:t>
            </a:r>
            <a:endParaRPr lang="en-GB" sz="2000" b="1" dirty="0"/>
          </a:p>
        </p:txBody>
      </p:sp>
      <p:sp>
        <p:nvSpPr>
          <p:cNvPr id="12" name="Rectangle: Rounded Corners 11">
            <a:extLst>
              <a:ext uri="{FF2B5EF4-FFF2-40B4-BE49-F238E27FC236}">
                <a16:creationId xmlns:a16="http://schemas.microsoft.com/office/drawing/2014/main" id="{FFECD703-28FE-4A1B-B755-10D19CE91F54}"/>
              </a:ext>
            </a:extLst>
          </p:cNvPr>
          <p:cNvSpPr/>
          <p:nvPr/>
        </p:nvSpPr>
        <p:spPr>
          <a:xfrm>
            <a:off x="10202114" y="4428822"/>
            <a:ext cx="998621" cy="26812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C7940347-E8CE-4077-A2AD-5784707E55CD}"/>
              </a:ext>
            </a:extLst>
          </p:cNvPr>
          <p:cNvSpPr/>
          <p:nvPr/>
        </p:nvSpPr>
        <p:spPr>
          <a:xfrm>
            <a:off x="10328346" y="4763325"/>
            <a:ext cx="998621" cy="26812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FE4B982C-B160-4DFD-A8DF-62867796335D}"/>
              </a:ext>
            </a:extLst>
          </p:cNvPr>
          <p:cNvSpPr/>
          <p:nvPr/>
        </p:nvSpPr>
        <p:spPr>
          <a:xfrm>
            <a:off x="10314501" y="5013327"/>
            <a:ext cx="998621" cy="26812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1E64FA78-AC67-433B-B3A3-1E31CAB42BA5}"/>
              </a:ext>
            </a:extLst>
          </p:cNvPr>
          <p:cNvSpPr/>
          <p:nvPr/>
        </p:nvSpPr>
        <p:spPr>
          <a:xfrm>
            <a:off x="10237544" y="5347830"/>
            <a:ext cx="1152537" cy="26812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020CB4EB-5247-4AD5-BBE3-EA69EBB9F730}"/>
              </a:ext>
            </a:extLst>
          </p:cNvPr>
          <p:cNvSpPr/>
          <p:nvPr/>
        </p:nvSpPr>
        <p:spPr>
          <a:xfrm>
            <a:off x="10202114" y="5615959"/>
            <a:ext cx="1152537" cy="282965"/>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9.1.1.4 Slide 47">
            <a:hlinkClick r:id="" action="ppaction://media"/>
            <a:extLst>
              <a:ext uri="{FF2B5EF4-FFF2-40B4-BE49-F238E27FC236}">
                <a16:creationId xmlns:a16="http://schemas.microsoft.com/office/drawing/2014/main" id="{BC3F4FBC-6950-4104-A511-7B6D7D5CF5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4809" y="206924"/>
            <a:ext cx="599606" cy="599606"/>
          </a:xfrm>
          <a:prstGeom prst="rect">
            <a:avLst/>
          </a:prstGeom>
        </p:spPr>
      </p:pic>
      <p:pic>
        <p:nvPicPr>
          <p:cNvPr id="26" name="Picture 25" descr="A painting of a group of people sitting at a table&#10;&#10;Description automatically generated with medium confidence">
            <a:extLst>
              <a:ext uri="{FF2B5EF4-FFF2-40B4-BE49-F238E27FC236}">
                <a16:creationId xmlns:a16="http://schemas.microsoft.com/office/drawing/2014/main" id="{A1AFD59F-C86D-45D1-BE9D-8328CD10FA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2465" y="1037362"/>
            <a:ext cx="3738757" cy="2832751"/>
          </a:xfrm>
          <a:prstGeom prst="rect">
            <a:avLst/>
          </a:prstGeom>
        </p:spPr>
      </p:pic>
    </p:spTree>
    <p:extLst>
      <p:ext uri="{BB962C8B-B14F-4D97-AF65-F5344CB8AC3E}">
        <p14:creationId xmlns:p14="http://schemas.microsoft.com/office/powerpoint/2010/main" val="417958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25"/>
                </p:tgtEl>
              </p:cMediaNode>
            </p:audio>
          </p:childTnLst>
        </p:cTn>
      </p:par>
    </p:tnLst>
    <p:bldLst>
      <p:bldP spid="2" grpId="0" animBg="1"/>
      <p:bldP spid="9" grpId="0" animBg="1"/>
      <p:bldP spid="10" grpId="0" animBg="1"/>
      <p:bldP spid="11" grpId="0" animBg="1"/>
      <p:bldP spid="13" grpId="0" animBg="1"/>
      <p:bldP spid="14" grpId="0" animBg="1"/>
      <p:bldP spid="15" grpId="0" animBg="1"/>
      <p:bldP spid="16" grpId="0" animBg="1"/>
      <p:bldP spid="17" grpId="0" animBg="1"/>
      <p:bldP spid="18" grpId="0" animBg="1"/>
      <p:bldP spid="12" grpId="0" animBg="1"/>
      <p:bldP spid="21" grpId="0" animBg="1"/>
      <p:bldP spid="22"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214E402-7DA9-4D7A-B86F-EE8310D4FBF9}"/>
              </a:ext>
            </a:extLst>
          </p:cNvPr>
          <p:cNvSpPr/>
          <p:nvPr/>
        </p:nvSpPr>
        <p:spPr>
          <a:xfrm>
            <a:off x="541947" y="2615939"/>
            <a:ext cx="5077803"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Title 3"/>
          <p:cNvSpPr>
            <a:spLocks noGrp="1"/>
          </p:cNvSpPr>
          <p:nvPr>
            <p:ph type="title"/>
          </p:nvPr>
        </p:nvSpPr>
        <p:spPr>
          <a:xfrm>
            <a:off x="0" y="213557"/>
            <a:ext cx="4645742" cy="647577"/>
          </a:xfrm>
        </p:spPr>
        <p:txBody>
          <a:bodyPr>
            <a:normAutofit/>
          </a:bodyPr>
          <a:lstStyle/>
          <a:p>
            <a:r>
              <a:rPr lang="en-GB" sz="2800" b="1" dirty="0">
                <a:solidFill>
                  <a:schemeClr val="bg1"/>
                </a:solidFill>
              </a:rPr>
              <a:t>Negation: </a:t>
            </a:r>
            <a:r>
              <a:rPr lang="en-GB" sz="2800" b="1" dirty="0" err="1">
                <a:solidFill>
                  <a:schemeClr val="bg1"/>
                </a:solidFill>
              </a:rPr>
              <a:t>kein</a:t>
            </a:r>
            <a:r>
              <a:rPr lang="en-GB" sz="2800" b="1" dirty="0">
                <a:solidFill>
                  <a:schemeClr val="bg1"/>
                </a:solidFill>
              </a:rPr>
              <a:t> vs </a:t>
            </a:r>
            <a:r>
              <a:rPr lang="en-GB" sz="2800" b="1" dirty="0" err="1">
                <a:solidFill>
                  <a:schemeClr val="bg1"/>
                </a:solidFill>
              </a:rPr>
              <a:t>nicht</a:t>
            </a:r>
            <a:endParaRPr lang="en-GB" sz="28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80822" y="247046"/>
            <a:ext cx="1678070" cy="400919"/>
          </a:xfrm>
          <a:prstGeom prst="roundRect">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C8C77C08-5026-0447-B022-A3A477524218}"/>
              </a:ext>
            </a:extLst>
          </p:cNvPr>
          <p:cNvSpPr txBox="1"/>
          <p:nvPr/>
        </p:nvSpPr>
        <p:spPr>
          <a:xfrm>
            <a:off x="160949" y="1175407"/>
            <a:ext cx="10411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You know </a:t>
            </a:r>
            <a:r>
              <a:rPr kumimoji="0" lang="en-US" sz="2400" b="1" i="0" u="none" strike="noStrike" kern="1200" cap="none" spc="0" normalizeH="0" baseline="0" noProof="0" dirty="0" err="1">
                <a:ln>
                  <a:noFill/>
                </a:ln>
                <a:effectLst/>
                <a:uLnTx/>
                <a:uFillTx/>
                <a:latin typeface="Century Gothic" panose="020F0302020204030204"/>
                <a:ea typeface="+mn-ea"/>
                <a:cs typeface="+mn-cs"/>
              </a:rPr>
              <a:t>nicht</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a:ln>
                  <a:noFill/>
                </a:ln>
                <a:effectLst/>
                <a:uLnTx/>
                <a:uFillTx/>
                <a:latin typeface="Century Gothic" panose="020F0302020204030204"/>
                <a:ea typeface="+mn-ea"/>
                <a:cs typeface="+mn-cs"/>
              </a:rPr>
              <a:t>means </a:t>
            </a:r>
            <a:r>
              <a:rPr kumimoji="0" lang="en-US" sz="2400" b="0" i="1" u="none" strike="noStrike" kern="1200" cap="none" spc="0" normalizeH="0" baseline="0" noProof="0" dirty="0">
                <a:ln>
                  <a:noFill/>
                </a:ln>
                <a:effectLst/>
                <a:uLnTx/>
                <a:uFillTx/>
                <a:latin typeface="Century Gothic" panose="020F0302020204030204"/>
                <a:ea typeface="+mn-ea"/>
                <a:cs typeface="+mn-cs"/>
              </a:rPr>
              <a:t>not </a:t>
            </a:r>
            <a:r>
              <a:rPr kumimoji="0" lang="en-US" sz="2400" b="0" i="0" u="none" strike="noStrike" kern="1200" cap="none" spc="0" normalizeH="0" baseline="0" noProof="0" dirty="0">
                <a:ln>
                  <a:noFill/>
                </a:ln>
                <a:effectLst/>
                <a:uLnTx/>
                <a:uFillTx/>
                <a:latin typeface="Century Gothic" panose="020F0302020204030204"/>
                <a:ea typeface="+mn-ea"/>
                <a:cs typeface="+mn-cs"/>
              </a:rPr>
              <a:t>and </a:t>
            </a:r>
            <a:r>
              <a:rPr kumimoji="0" lang="en-US" sz="2400" b="1" i="0" u="none" strike="noStrike" kern="1200" cap="none" spc="0" normalizeH="0" baseline="0" noProof="0" dirty="0" err="1">
                <a:ln>
                  <a:noFill/>
                </a:ln>
                <a:effectLst/>
                <a:uLnTx/>
                <a:uFillTx/>
                <a:latin typeface="Century Gothic" panose="020F0302020204030204"/>
                <a:ea typeface="+mn-ea"/>
                <a:cs typeface="+mn-cs"/>
              </a:rPr>
              <a:t>kein</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a:ln>
                  <a:noFill/>
                </a:ln>
                <a:effectLst/>
                <a:uLnTx/>
                <a:uFillTx/>
                <a:latin typeface="Century Gothic" panose="020F0302020204030204"/>
                <a:ea typeface="+mn-ea"/>
                <a:cs typeface="+mn-cs"/>
              </a:rPr>
              <a:t>means </a:t>
            </a:r>
            <a:r>
              <a:rPr kumimoji="0" lang="en-US" sz="2400" b="0" i="1" u="none" strike="noStrike" kern="1200" cap="none" spc="0" normalizeH="0" baseline="0" noProof="0" dirty="0">
                <a:ln>
                  <a:noFill/>
                </a:ln>
                <a:effectLst/>
                <a:uLnTx/>
                <a:uFillTx/>
                <a:latin typeface="Century Gothic" panose="020F0302020204030204"/>
                <a:ea typeface="+mn-ea"/>
                <a:cs typeface="+mn-cs"/>
              </a:rPr>
              <a:t>no, not a/one</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9" name="Speech Bubble: Rectangle with Corners Rounded 8">
            <a:extLst>
              <a:ext uri="{FF2B5EF4-FFF2-40B4-BE49-F238E27FC236}">
                <a16:creationId xmlns:a16="http://schemas.microsoft.com/office/drawing/2014/main" id="{6A87CC41-202C-4D9F-8C50-059F1FE2711D}"/>
              </a:ext>
            </a:extLst>
          </p:cNvPr>
          <p:cNvSpPr/>
          <p:nvPr/>
        </p:nvSpPr>
        <p:spPr>
          <a:xfrm>
            <a:off x="9122376" y="901638"/>
            <a:ext cx="2908674" cy="986369"/>
          </a:xfrm>
          <a:prstGeom prst="wedgeRoundRectCallout">
            <a:avLst>
              <a:gd name="adj1" fmla="val -39678"/>
              <a:gd name="adj2" fmla="val 83005"/>
              <a:gd name="adj3" fmla="val 16667"/>
            </a:avLst>
          </a:prstGeom>
          <a:solidFill>
            <a:schemeClr val="accent4">
              <a:lumMod val="75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Remember! To say ‘no’ to a yes/no question, use </a:t>
            </a:r>
            <a:r>
              <a:rPr lang="en-GB" sz="2000" b="1" dirty="0" err="1">
                <a:solidFill>
                  <a:schemeClr val="tx1"/>
                </a:solidFill>
              </a:rPr>
              <a:t>nein</a:t>
            </a:r>
            <a:r>
              <a:rPr lang="en-GB" sz="2000" dirty="0">
                <a:solidFill>
                  <a:schemeClr val="tx1"/>
                </a:solidFill>
              </a:rPr>
              <a:t>!</a:t>
            </a:r>
          </a:p>
        </p:txBody>
      </p:sp>
      <p:sp>
        <p:nvSpPr>
          <p:cNvPr id="17" name="TextBox 16">
            <a:extLst>
              <a:ext uri="{FF2B5EF4-FFF2-40B4-BE49-F238E27FC236}">
                <a16:creationId xmlns:a16="http://schemas.microsoft.com/office/drawing/2014/main" id="{2E4BD4F2-5C50-44CB-945B-C723C2666DCF}"/>
              </a:ext>
            </a:extLst>
          </p:cNvPr>
          <p:cNvSpPr txBox="1"/>
          <p:nvPr/>
        </p:nvSpPr>
        <p:spPr>
          <a:xfrm>
            <a:off x="160949" y="1772404"/>
            <a:ext cx="10411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Use </a:t>
            </a:r>
            <a:r>
              <a:rPr kumimoji="0" lang="en-US" sz="2400" b="1" i="0" u="none" strike="noStrike" kern="1200" cap="none" spc="0" normalizeH="0" baseline="0" noProof="0" dirty="0" err="1">
                <a:ln>
                  <a:noFill/>
                </a:ln>
                <a:effectLst/>
                <a:uLnTx/>
                <a:uFillTx/>
                <a:latin typeface="Century Gothic" panose="020F0302020204030204"/>
                <a:ea typeface="+mn-ea"/>
                <a:cs typeface="+mn-cs"/>
              </a:rPr>
              <a:t>nicht</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i="0" u="none" strike="noStrike" kern="1200" cap="none" spc="0" normalizeH="0" baseline="0" noProof="0" dirty="0">
                <a:ln>
                  <a:noFill/>
                </a:ln>
                <a:effectLst/>
                <a:uLnTx/>
                <a:uFillTx/>
                <a:latin typeface="Century Gothic" panose="020F0302020204030204"/>
                <a:ea typeface="+mn-ea"/>
                <a:cs typeface="+mn-cs"/>
              </a:rPr>
              <a:t>if</a:t>
            </a:r>
            <a:r>
              <a:rPr kumimoji="0" lang="en-US" sz="2400" b="1" i="0" u="none" strike="noStrike" kern="1200" cap="none" spc="0" normalizeH="0" baseline="0" noProof="0" dirty="0">
                <a:ln>
                  <a:noFill/>
                </a:ln>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B69D4F79-4C92-4092-8AC2-270C6F15B057}"/>
              </a:ext>
            </a:extLst>
          </p:cNvPr>
          <p:cNvSpPr txBox="1"/>
          <p:nvPr/>
        </p:nvSpPr>
        <p:spPr>
          <a:xfrm>
            <a:off x="465749" y="2154274"/>
            <a:ext cx="10411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 the noun is preceded by the definite article (</a:t>
            </a:r>
            <a:r>
              <a:rPr kumimoji="0" lang="en-US" sz="2400" b="1" i="0" u="none" strike="noStrike" kern="1200" cap="none" spc="0" normalizeH="0" baseline="0" noProof="0" dirty="0">
                <a:ln>
                  <a:noFill/>
                </a:ln>
                <a:effectLst/>
                <a:uLnTx/>
                <a:uFillTx/>
                <a:latin typeface="Century Gothic" panose="020F0302020204030204"/>
                <a:ea typeface="+mn-ea"/>
                <a:cs typeface="+mn-cs"/>
              </a:rPr>
              <a:t>der, die, das, die</a:t>
            </a:r>
            <a:r>
              <a:rPr kumimoji="0" lang="en-US" sz="2400" i="0" u="none" strike="noStrike" kern="1200" cap="none" spc="0" normalizeH="0" baseline="0" noProof="0" dirty="0">
                <a:ln>
                  <a:noFill/>
                </a:ln>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103D4A6A-1B49-44F3-8B96-7EED7E53B8FC}"/>
              </a:ext>
            </a:extLst>
          </p:cNvPr>
          <p:cNvSpPr txBox="1"/>
          <p:nvPr/>
        </p:nvSpPr>
        <p:spPr>
          <a:xfrm>
            <a:off x="465749" y="3162555"/>
            <a:ext cx="113452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 the noun is preceded by a possessive adjective (</a:t>
            </a:r>
            <a:r>
              <a:rPr kumimoji="0" lang="en-US" sz="2400" b="1" i="0" u="none" strike="noStrike" kern="1200" cap="none" spc="0" normalizeH="0" baseline="0" noProof="0" dirty="0" err="1">
                <a:ln>
                  <a:noFill/>
                </a:ln>
                <a:effectLst/>
                <a:uLnTx/>
                <a:uFillTx/>
                <a:latin typeface="Century Gothic" panose="020F0302020204030204"/>
                <a:ea typeface="+mn-ea"/>
                <a:cs typeface="+mn-cs"/>
              </a:rPr>
              <a:t>mein</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dein</a:t>
            </a:r>
            <a:r>
              <a:rPr kumimoji="0" lang="en-US" sz="2400" b="1" i="0" u="none" strike="noStrike" kern="1200" cap="none" spc="0" normalizeH="0" baseline="0" noProof="0" dirty="0">
                <a:ln>
                  <a:noFill/>
                </a:ln>
                <a:effectLst/>
                <a:uLnTx/>
                <a:uFillTx/>
                <a:latin typeface="Century Gothic" panose="020F0302020204030204"/>
                <a:ea typeface="+mn-ea"/>
                <a:cs typeface="+mn-cs"/>
              </a:rPr>
              <a:t>, sein, </a:t>
            </a:r>
            <a:r>
              <a:rPr kumimoji="0" lang="en-US" sz="2400" b="1" i="0" u="none" strike="noStrike" kern="1200" cap="none" spc="0" normalizeH="0" baseline="0" noProof="0" dirty="0" err="1">
                <a:ln>
                  <a:noFill/>
                </a:ln>
                <a:effectLst/>
                <a:uLnTx/>
                <a:uFillTx/>
                <a:latin typeface="Century Gothic" panose="020F0302020204030204"/>
                <a:ea typeface="+mn-ea"/>
                <a:cs typeface="+mn-cs"/>
              </a:rPr>
              <a:t>ihr</a:t>
            </a:r>
            <a:r>
              <a:rPr kumimoji="0" lang="en-US" sz="2400" b="1" i="0" u="none" strike="noStrike" kern="1200" cap="none" spc="0" normalizeH="0" baseline="0" noProof="0" dirty="0">
                <a:ln>
                  <a:noFill/>
                </a:ln>
                <a:effectLst/>
                <a:uLnTx/>
                <a:uFillTx/>
                <a:latin typeface="Century Gothic" panose="020F0302020204030204"/>
                <a:ea typeface="+mn-ea"/>
                <a:cs typeface="+mn-cs"/>
              </a:rPr>
              <a:t>,…</a:t>
            </a:r>
            <a:r>
              <a:rPr kumimoji="0" lang="en-US" sz="2400" i="0" u="none" strike="noStrike" kern="1200" cap="none" spc="0" normalizeH="0" baseline="0" noProof="0" dirty="0">
                <a:ln>
                  <a:noFill/>
                </a:ln>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69E90C9D-94B9-4E70-90F2-7A8F54BF2311}"/>
              </a:ext>
            </a:extLst>
          </p:cNvPr>
          <p:cNvSpPr txBox="1"/>
          <p:nvPr/>
        </p:nvSpPr>
        <p:spPr>
          <a:xfrm>
            <a:off x="465749" y="4094637"/>
            <a:ext cx="113452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 the noun is a proper noun (usually following </a:t>
            </a:r>
            <a:r>
              <a:rPr kumimoji="0" lang="en-US" sz="2400" b="1" i="0" u="none" strike="noStrike" kern="1200" cap="none" spc="0" normalizeH="0" baseline="0" noProof="0" dirty="0">
                <a:ln>
                  <a:noFill/>
                </a:ln>
                <a:effectLst/>
                <a:uLnTx/>
                <a:uFillTx/>
                <a:latin typeface="Century Gothic" panose="020F0302020204030204"/>
                <a:ea typeface="+mn-ea"/>
                <a:cs typeface="+mn-cs"/>
              </a:rPr>
              <a:t>sein</a:t>
            </a:r>
            <a:r>
              <a:rPr kumimoji="0" lang="en-US" sz="2400" b="0" i="0" u="none" strike="noStrike" kern="1200" cap="none" spc="0" normalizeH="0" baseline="0" noProof="0" dirty="0">
                <a:ln>
                  <a:noFill/>
                </a:ln>
                <a:effectLst/>
                <a:uLnTx/>
                <a:uFillTx/>
                <a:latin typeface="Century Gothic" panose="020F0302020204030204"/>
                <a:ea typeface="+mn-ea"/>
                <a:cs typeface="+mn-cs"/>
              </a:rPr>
              <a:t> or </a:t>
            </a:r>
            <a:r>
              <a:rPr kumimoji="0" lang="en-US" sz="2400" b="1" i="0" u="none" strike="noStrike" kern="1200" cap="none" spc="0" normalizeH="0" baseline="0" noProof="0" dirty="0" err="1">
                <a:ln>
                  <a:noFill/>
                </a:ln>
                <a:effectLst/>
                <a:uLnTx/>
                <a:uFillTx/>
                <a:latin typeface="Century Gothic" panose="020F0302020204030204"/>
                <a:ea typeface="+mn-ea"/>
                <a:cs typeface="+mn-cs"/>
              </a:rPr>
              <a:t>heißen</a:t>
            </a:r>
            <a:r>
              <a:rPr kumimoji="0" lang="en-US" sz="2400" b="0" i="0" u="none" strike="noStrike" kern="1200" cap="none" spc="0" normalizeH="0" baseline="0" noProof="0" dirty="0">
                <a:ln>
                  <a:noFill/>
                </a:ln>
                <a:effectLst/>
                <a:uLnTx/>
                <a:uFillTx/>
                <a:latin typeface="Century Gothic" panose="020F0302020204030204"/>
                <a:ea typeface="+mn-ea"/>
                <a:cs typeface="+mn-cs"/>
              </a:rPr>
              <a:t>)</a:t>
            </a:r>
            <a:endParaRPr kumimoji="0" lang="en-US" sz="2400" i="0" u="none" strike="noStrike" kern="1200" cap="none" spc="0" normalizeH="0" baseline="0" noProof="0" dirty="0">
              <a:ln>
                <a:noFill/>
              </a:ln>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87A8BBD2-0D0C-486A-9E6C-1D213648B0E4}"/>
              </a:ext>
            </a:extLst>
          </p:cNvPr>
          <p:cNvSpPr txBox="1"/>
          <p:nvPr/>
        </p:nvSpPr>
        <p:spPr>
          <a:xfrm>
            <a:off x="160949" y="4967848"/>
            <a:ext cx="10411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Use </a:t>
            </a:r>
            <a:r>
              <a:rPr kumimoji="0" lang="en-US" sz="2400" b="1" i="0" u="none" strike="noStrike" kern="1200" cap="none" spc="0" normalizeH="0" baseline="0" noProof="0" dirty="0" err="1">
                <a:ln>
                  <a:noFill/>
                </a:ln>
                <a:effectLst/>
                <a:uLnTx/>
                <a:uFillTx/>
                <a:latin typeface="Century Gothic" panose="020F0302020204030204"/>
                <a:ea typeface="+mn-ea"/>
                <a:cs typeface="+mn-cs"/>
              </a:rPr>
              <a:t>kein</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i="0" u="none" strike="noStrike" kern="1200" cap="none" spc="0" normalizeH="0" baseline="0" noProof="0" dirty="0">
                <a:ln>
                  <a:noFill/>
                </a:ln>
                <a:effectLst/>
                <a:uLnTx/>
                <a:uFillTx/>
                <a:latin typeface="Century Gothic" panose="020F0302020204030204"/>
                <a:ea typeface="+mn-ea"/>
                <a:cs typeface="+mn-cs"/>
              </a:rPr>
              <a:t>if</a:t>
            </a:r>
            <a:r>
              <a:rPr kumimoji="0" lang="en-US" sz="2400" b="1" i="0" u="none" strike="noStrike" kern="1200" cap="none" spc="0" normalizeH="0" baseline="0" noProof="0" dirty="0">
                <a:ln>
                  <a:noFill/>
                </a:ln>
                <a:effectLst/>
                <a:uLnTx/>
                <a:uFillTx/>
                <a:latin typeface="Century Gothic" panose="020F0302020204030204"/>
                <a:ea typeface="+mn-ea"/>
                <a:cs typeface="+mn-cs"/>
              </a:rPr>
              <a:t>:</a:t>
            </a:r>
          </a:p>
        </p:txBody>
      </p:sp>
      <p:sp>
        <p:nvSpPr>
          <p:cNvPr id="22" name="TextBox 21">
            <a:extLst>
              <a:ext uri="{FF2B5EF4-FFF2-40B4-BE49-F238E27FC236}">
                <a16:creationId xmlns:a16="http://schemas.microsoft.com/office/drawing/2014/main" id="{40126660-1DA2-48E9-BC0A-4703B335AF33}"/>
              </a:ext>
            </a:extLst>
          </p:cNvPr>
          <p:cNvSpPr txBox="1"/>
          <p:nvPr/>
        </p:nvSpPr>
        <p:spPr>
          <a:xfrm>
            <a:off x="541947" y="5350732"/>
            <a:ext cx="10411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 the noun is preceded by the indefinite article (</a:t>
            </a:r>
            <a:r>
              <a:rPr kumimoji="0" lang="en-US" sz="2400" b="1" i="0" u="none" strike="noStrike" kern="1200" cap="none" spc="0" normalizeH="0" baseline="0" noProof="0" dirty="0" err="1">
                <a:ln>
                  <a:noFill/>
                </a:ln>
                <a:effectLst/>
                <a:uLnTx/>
                <a:uFillTx/>
                <a:latin typeface="Century Gothic" panose="020F0302020204030204"/>
                <a:ea typeface="+mn-ea"/>
                <a:cs typeface="+mn-cs"/>
              </a:rPr>
              <a:t>ein</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eine</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ein</a:t>
            </a:r>
            <a:r>
              <a:rPr kumimoji="0" lang="en-US" sz="2400" i="0" u="none" strike="noStrike" kern="1200" cap="none" spc="0" normalizeH="0" baseline="0" noProof="0" dirty="0">
                <a:ln>
                  <a:noFill/>
                </a:ln>
                <a:effectLst/>
                <a:uLnTx/>
                <a:uFillTx/>
                <a:latin typeface="Century Gothic" panose="020F0302020204030204"/>
                <a:ea typeface="+mn-ea"/>
                <a:cs typeface="+mn-cs"/>
              </a:rPr>
              <a:t>)</a:t>
            </a:r>
          </a:p>
        </p:txBody>
      </p:sp>
      <p:sp>
        <p:nvSpPr>
          <p:cNvPr id="2" name="TextBox 1">
            <a:extLst>
              <a:ext uri="{FF2B5EF4-FFF2-40B4-BE49-F238E27FC236}">
                <a16:creationId xmlns:a16="http://schemas.microsoft.com/office/drawing/2014/main" id="{E74CD1C0-9444-4B3A-8A81-123F14637F1C}"/>
              </a:ext>
            </a:extLst>
          </p:cNvPr>
          <p:cNvSpPr txBox="1"/>
          <p:nvPr/>
        </p:nvSpPr>
        <p:spPr>
          <a:xfrm>
            <a:off x="541947" y="2572941"/>
            <a:ext cx="4830153" cy="461665"/>
          </a:xfrm>
          <a:prstGeom prst="rect">
            <a:avLst/>
          </a:prstGeom>
          <a:noFill/>
        </p:spPr>
        <p:txBody>
          <a:bodyPr wrap="square" rtlCol="0">
            <a:spAutoFit/>
          </a:bodyPr>
          <a:lstStyle/>
          <a:p>
            <a:pPr algn="l"/>
            <a:r>
              <a:rPr lang="en-GB" sz="2400" i="1" dirty="0"/>
              <a:t>Das </a:t>
            </a:r>
            <a:r>
              <a:rPr lang="en-GB" sz="2400" i="1" dirty="0" err="1"/>
              <a:t>ist</a:t>
            </a:r>
            <a:r>
              <a:rPr lang="en-GB" sz="2400" i="1" dirty="0"/>
              <a:t> </a:t>
            </a:r>
            <a:r>
              <a:rPr lang="en-GB" sz="2400" b="1" i="1" dirty="0" err="1"/>
              <a:t>nicht</a:t>
            </a:r>
            <a:r>
              <a:rPr lang="en-GB" sz="2400" i="1" dirty="0"/>
              <a:t> </a:t>
            </a:r>
            <a:r>
              <a:rPr lang="en-GB" sz="2400" b="1" i="1" dirty="0"/>
              <a:t>die</a:t>
            </a:r>
            <a:r>
              <a:rPr lang="en-GB" sz="2400" i="1" dirty="0"/>
              <a:t> </a:t>
            </a:r>
            <a:r>
              <a:rPr lang="en-GB" sz="2400" i="1" dirty="0" err="1"/>
              <a:t>Lehrerin</a:t>
            </a:r>
            <a:r>
              <a:rPr lang="en-GB" sz="2400" i="1" dirty="0"/>
              <a:t>.</a:t>
            </a:r>
          </a:p>
        </p:txBody>
      </p:sp>
      <p:sp>
        <p:nvSpPr>
          <p:cNvPr id="24" name="Rectangle: Rounded Corners 23">
            <a:extLst>
              <a:ext uri="{FF2B5EF4-FFF2-40B4-BE49-F238E27FC236}">
                <a16:creationId xmlns:a16="http://schemas.microsoft.com/office/drawing/2014/main" id="{D4B524DF-EA21-4F92-AA51-A42A1D28EE43}"/>
              </a:ext>
            </a:extLst>
          </p:cNvPr>
          <p:cNvSpPr/>
          <p:nvPr/>
        </p:nvSpPr>
        <p:spPr>
          <a:xfrm>
            <a:off x="560999" y="3567070"/>
            <a:ext cx="5077803"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TextBox 24">
            <a:extLst>
              <a:ext uri="{FF2B5EF4-FFF2-40B4-BE49-F238E27FC236}">
                <a16:creationId xmlns:a16="http://schemas.microsoft.com/office/drawing/2014/main" id="{47D48A9F-4842-4C37-B3CD-B2695D7E69B5}"/>
              </a:ext>
            </a:extLst>
          </p:cNvPr>
          <p:cNvSpPr txBox="1"/>
          <p:nvPr/>
        </p:nvSpPr>
        <p:spPr>
          <a:xfrm>
            <a:off x="560999" y="3524072"/>
            <a:ext cx="4830153" cy="461665"/>
          </a:xfrm>
          <a:prstGeom prst="rect">
            <a:avLst/>
          </a:prstGeom>
          <a:noFill/>
        </p:spPr>
        <p:txBody>
          <a:bodyPr wrap="square" rtlCol="0">
            <a:spAutoFit/>
          </a:bodyPr>
          <a:lstStyle/>
          <a:p>
            <a:pPr algn="l"/>
            <a:r>
              <a:rPr lang="en-GB" sz="2400" i="1" dirty="0"/>
              <a:t>Das </a:t>
            </a:r>
            <a:r>
              <a:rPr lang="en-GB" sz="2400" i="1" dirty="0" err="1"/>
              <a:t>ist</a:t>
            </a:r>
            <a:r>
              <a:rPr lang="en-GB" sz="2400" i="1" dirty="0"/>
              <a:t> </a:t>
            </a:r>
            <a:r>
              <a:rPr lang="en-GB" sz="2400" b="1" i="1" dirty="0" err="1"/>
              <a:t>nicht</a:t>
            </a:r>
            <a:r>
              <a:rPr lang="en-GB" sz="2400" i="1" dirty="0"/>
              <a:t> </a:t>
            </a:r>
            <a:r>
              <a:rPr lang="en-GB" sz="2400" b="1" i="1" dirty="0" err="1"/>
              <a:t>mein</a:t>
            </a:r>
            <a:r>
              <a:rPr lang="en-GB" sz="2400" i="1" dirty="0"/>
              <a:t> Hund.</a:t>
            </a:r>
          </a:p>
        </p:txBody>
      </p:sp>
      <p:sp>
        <p:nvSpPr>
          <p:cNvPr id="26" name="Rectangle: Rounded Corners 25">
            <a:extLst>
              <a:ext uri="{FF2B5EF4-FFF2-40B4-BE49-F238E27FC236}">
                <a16:creationId xmlns:a16="http://schemas.microsoft.com/office/drawing/2014/main" id="{3FEE95D0-9689-412F-991F-2E5AB639DDE3}"/>
              </a:ext>
            </a:extLst>
          </p:cNvPr>
          <p:cNvSpPr/>
          <p:nvPr/>
        </p:nvSpPr>
        <p:spPr>
          <a:xfrm>
            <a:off x="560999" y="4518201"/>
            <a:ext cx="5077803"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TextBox 26">
            <a:extLst>
              <a:ext uri="{FF2B5EF4-FFF2-40B4-BE49-F238E27FC236}">
                <a16:creationId xmlns:a16="http://schemas.microsoft.com/office/drawing/2014/main" id="{ACFE0BA7-639B-4671-BDF7-D1BB01022BBE}"/>
              </a:ext>
            </a:extLst>
          </p:cNvPr>
          <p:cNvSpPr txBox="1"/>
          <p:nvPr/>
        </p:nvSpPr>
        <p:spPr>
          <a:xfrm>
            <a:off x="560999" y="4475203"/>
            <a:ext cx="4830153" cy="461665"/>
          </a:xfrm>
          <a:prstGeom prst="rect">
            <a:avLst/>
          </a:prstGeom>
          <a:noFill/>
        </p:spPr>
        <p:txBody>
          <a:bodyPr wrap="square" rtlCol="0">
            <a:spAutoFit/>
          </a:bodyPr>
          <a:lstStyle/>
          <a:p>
            <a:pPr algn="l"/>
            <a:r>
              <a:rPr lang="en-GB" sz="2400" i="1" dirty="0"/>
              <a:t>Ich </a:t>
            </a:r>
            <a:r>
              <a:rPr lang="en-GB" sz="2400" i="1" dirty="0" err="1"/>
              <a:t>heiße</a:t>
            </a:r>
            <a:r>
              <a:rPr lang="en-GB" sz="2400" i="1" dirty="0"/>
              <a:t> </a:t>
            </a:r>
            <a:r>
              <a:rPr lang="en-GB" sz="2400" b="1" i="1" dirty="0" err="1"/>
              <a:t>nicht</a:t>
            </a:r>
            <a:r>
              <a:rPr lang="en-GB" sz="2400" i="1" dirty="0"/>
              <a:t> </a:t>
            </a:r>
            <a:r>
              <a:rPr lang="en-GB" sz="2400" b="1" i="1" dirty="0"/>
              <a:t>Julia.</a:t>
            </a:r>
            <a:endParaRPr lang="en-GB" sz="2400" i="1" dirty="0"/>
          </a:p>
        </p:txBody>
      </p:sp>
      <p:sp>
        <p:nvSpPr>
          <p:cNvPr id="28" name="Rectangle: Rounded Corners 27">
            <a:extLst>
              <a:ext uri="{FF2B5EF4-FFF2-40B4-BE49-F238E27FC236}">
                <a16:creationId xmlns:a16="http://schemas.microsoft.com/office/drawing/2014/main" id="{B9E72CAF-E8E4-4382-ACC0-4C56E16F5E4C}"/>
              </a:ext>
            </a:extLst>
          </p:cNvPr>
          <p:cNvSpPr/>
          <p:nvPr/>
        </p:nvSpPr>
        <p:spPr>
          <a:xfrm>
            <a:off x="541947" y="5792333"/>
            <a:ext cx="5077803"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TextBox 28">
            <a:extLst>
              <a:ext uri="{FF2B5EF4-FFF2-40B4-BE49-F238E27FC236}">
                <a16:creationId xmlns:a16="http://schemas.microsoft.com/office/drawing/2014/main" id="{895097B4-9B2F-4466-B438-EB4AA7582882}"/>
              </a:ext>
            </a:extLst>
          </p:cNvPr>
          <p:cNvSpPr txBox="1"/>
          <p:nvPr/>
        </p:nvSpPr>
        <p:spPr>
          <a:xfrm>
            <a:off x="541947" y="5749335"/>
            <a:ext cx="4830153" cy="461665"/>
          </a:xfrm>
          <a:prstGeom prst="rect">
            <a:avLst/>
          </a:prstGeom>
          <a:noFill/>
        </p:spPr>
        <p:txBody>
          <a:bodyPr wrap="square" rtlCol="0">
            <a:spAutoFit/>
          </a:bodyPr>
          <a:lstStyle/>
          <a:p>
            <a:pPr algn="l"/>
            <a:r>
              <a:rPr lang="en-GB" sz="2400" i="1" dirty="0"/>
              <a:t>Ich bin </a:t>
            </a:r>
            <a:r>
              <a:rPr lang="en-GB" sz="2400" b="1" i="1" dirty="0" err="1"/>
              <a:t>kein</a:t>
            </a:r>
            <a:r>
              <a:rPr lang="en-GB" sz="2400" b="1" i="1" dirty="0"/>
              <a:t> Auto.</a:t>
            </a:r>
            <a:endParaRPr lang="en-GB" sz="2400" i="1" dirty="0"/>
          </a:p>
        </p:txBody>
      </p:sp>
    </p:spTree>
    <p:extLst>
      <p:ext uri="{BB962C8B-B14F-4D97-AF65-F5344CB8AC3E}">
        <p14:creationId xmlns:p14="http://schemas.microsoft.com/office/powerpoint/2010/main" val="282230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p:bldP spid="9" grpId="0" animBg="1"/>
      <p:bldP spid="17" grpId="0"/>
      <p:bldP spid="18" grpId="0"/>
      <p:bldP spid="19" grpId="0"/>
      <p:bldP spid="20" grpId="0"/>
      <p:bldP spid="21" grpId="0"/>
      <p:bldP spid="22" grpId="0"/>
      <p:bldP spid="2" grpId="0"/>
      <p:bldP spid="24" grpId="0" animBg="1"/>
      <p:bldP spid="25" grpId="0"/>
      <p:bldP spid="26" grpId="0" animBg="1"/>
      <p:bldP spid="27" grpId="0"/>
      <p:bldP spid="28" grpId="0" animBg="1"/>
      <p:bldP spid="2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elf Portrait, Wanderer Above The Sea Of Fog">
            <a:extLst>
              <a:ext uri="{FF2B5EF4-FFF2-40B4-BE49-F238E27FC236}">
                <a16:creationId xmlns:a16="http://schemas.microsoft.com/office/drawing/2014/main" id="{65BE0BF5-B9F6-4986-905E-22AB7DD73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4342" y="-9052"/>
            <a:ext cx="5005233" cy="641239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11">
            <a:extLst>
              <a:ext uri="{FF2B5EF4-FFF2-40B4-BE49-F238E27FC236}">
                <a16:creationId xmlns:a16="http://schemas.microsoft.com/office/drawing/2014/main" id="{483D7EB9-C2AA-4190-98DE-925F861600E9}"/>
              </a:ext>
            </a:extLst>
          </p:cNvPr>
          <p:cNvSpPr/>
          <p:nvPr/>
        </p:nvSpPr>
        <p:spPr>
          <a:xfrm>
            <a:off x="10622222" y="93581"/>
            <a:ext cx="1448353"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329486" y="820871"/>
            <a:ext cx="32453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B</a:t>
            </a:r>
            <a:r>
              <a:rPr kumimoji="0" lang="en-US" sz="2400" b="0" i="0" u="none" strike="noStrike" kern="1200" cap="none" spc="0" normalizeH="0" baseline="0" noProof="0" dirty="0" err="1">
                <a:ln>
                  <a:noFill/>
                </a:ln>
                <a:effectLst/>
                <a:uLnTx/>
                <a:uFillTx/>
                <a:latin typeface="Century Gothic" panose="020F0302020204030204"/>
                <a:ea typeface="+mn-ea"/>
                <a:cs typeface="+mn-cs"/>
              </a:rPr>
              <a:t>eschreibe</a:t>
            </a:r>
            <a:r>
              <a:rPr kumimoji="0" lang="en-US" sz="2400" b="0" i="0" u="none" strike="noStrike" kern="1200" cap="none" spc="0" normalizeH="0" baseline="0" noProof="0" dirty="0">
                <a:ln>
                  <a:noFill/>
                </a:ln>
                <a:effectLst/>
                <a:uLnTx/>
                <a:uFillTx/>
                <a:latin typeface="Century Gothic" panose="020F0302020204030204"/>
                <a:ea typeface="+mn-ea"/>
                <a:cs typeface="+mn-cs"/>
              </a:rPr>
              <a:t> das Bild. </a:t>
            </a:r>
          </a:p>
        </p:txBody>
      </p:sp>
      <p:sp>
        <p:nvSpPr>
          <p:cNvPr id="4" name="Title 3"/>
          <p:cNvSpPr>
            <a:spLocks noGrp="1"/>
          </p:cNvSpPr>
          <p:nvPr>
            <p:ph type="title"/>
          </p:nvPr>
        </p:nvSpPr>
        <p:spPr>
          <a:xfrm>
            <a:off x="-1" y="213557"/>
            <a:ext cx="6982691" cy="647577"/>
          </a:xfrm>
        </p:spPr>
        <p:txBody>
          <a:bodyPr>
            <a:noAutofit/>
          </a:bodyPr>
          <a:lstStyle/>
          <a:p>
            <a:r>
              <a:rPr lang="en-GB" sz="2600" b="1" dirty="0">
                <a:solidFill>
                  <a:schemeClr val="bg1"/>
                </a:solidFill>
              </a:rPr>
              <a:t>Der Wanderer </a:t>
            </a:r>
            <a:r>
              <a:rPr lang="en-GB" sz="2600" b="1" dirty="0" err="1">
                <a:solidFill>
                  <a:schemeClr val="bg1"/>
                </a:solidFill>
              </a:rPr>
              <a:t>über</a:t>
            </a:r>
            <a:r>
              <a:rPr lang="en-GB" sz="2600" b="1" dirty="0">
                <a:solidFill>
                  <a:schemeClr val="bg1"/>
                </a:solidFill>
              </a:rPr>
              <a:t> </a:t>
            </a:r>
            <a:r>
              <a:rPr lang="en-GB" sz="2600" b="1" dirty="0" err="1">
                <a:solidFill>
                  <a:schemeClr val="bg1"/>
                </a:solidFill>
              </a:rPr>
              <a:t>dem</a:t>
            </a:r>
            <a:r>
              <a:rPr lang="en-GB" sz="2600" b="1" dirty="0">
                <a:solidFill>
                  <a:schemeClr val="bg1"/>
                </a:solidFill>
              </a:rPr>
              <a:t> </a:t>
            </a:r>
            <a:r>
              <a:rPr lang="en-GB" sz="2600" b="1" dirty="0" err="1">
                <a:solidFill>
                  <a:schemeClr val="bg1"/>
                </a:solidFill>
              </a:rPr>
              <a:t>Nebelmeer</a:t>
            </a:r>
            <a:endParaRPr lang="en-GB" sz="2600" b="1" dirty="0">
              <a:solidFill>
                <a:schemeClr val="bg1"/>
              </a:solidFill>
            </a:endParaRPr>
          </a:p>
        </p:txBody>
      </p:sp>
      <p:sp>
        <p:nvSpPr>
          <p:cNvPr id="14" name="TextBox 13">
            <a:extLst>
              <a:ext uri="{FF2B5EF4-FFF2-40B4-BE49-F238E27FC236}">
                <a16:creationId xmlns:a16="http://schemas.microsoft.com/office/drawing/2014/main" id="{E8A199AC-33EB-4EE1-9069-CF24334875A5}"/>
              </a:ext>
            </a:extLst>
          </p:cNvPr>
          <p:cNvSpPr txBox="1"/>
          <p:nvPr/>
        </p:nvSpPr>
        <p:spPr>
          <a:xfrm>
            <a:off x="8909575" y="861134"/>
            <a:ext cx="3412913" cy="1938992"/>
          </a:xfrm>
          <a:prstGeom prst="rect">
            <a:avLst/>
          </a:prstGeom>
          <a:noFill/>
        </p:spPr>
        <p:txBody>
          <a:bodyPr wrap="square" rtlCol="0">
            <a:spAutoFit/>
          </a:bodyPr>
          <a:lstStyle/>
          <a:p>
            <a:pPr lvl="0">
              <a:defRPr/>
            </a:pPr>
            <a:r>
              <a:rPr lang="de-DE" sz="2000" dirty="0"/>
              <a:t>Das Bild heißt „Der Wanderer über dem Nebelmeer“ (</a:t>
            </a:r>
            <a:r>
              <a:rPr lang="de-DE" sz="2000" i="1" dirty="0"/>
              <a:t>Wanderer above the sea of fog</a:t>
            </a:r>
            <a:r>
              <a:rPr lang="de-DE" sz="2000" dirty="0"/>
              <a:t>).</a:t>
            </a:r>
          </a:p>
          <a:p>
            <a:pPr lvl="0">
              <a:defRPr/>
            </a:pPr>
            <a:r>
              <a:rPr lang="de-DE" sz="2000" dirty="0"/>
              <a:t>Caspar David Friedrich hat das Bild 1818 gemalt*. </a:t>
            </a:r>
            <a:endParaRPr kumimoji="0" lang="en-US" sz="2000" b="0" i="0" u="none" strike="noStrike" kern="1200" cap="none" spc="0" normalizeH="0" baseline="0" noProof="0" dirty="0">
              <a:ln>
                <a:noFill/>
              </a:ln>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F6E2DE9B-CBAA-4848-B50E-54235C287DB0}"/>
              </a:ext>
            </a:extLst>
          </p:cNvPr>
          <p:cNvSpPr txBox="1"/>
          <p:nvPr/>
        </p:nvSpPr>
        <p:spPr>
          <a:xfrm>
            <a:off x="31426" y="1413788"/>
            <a:ext cx="4109022"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Century Gothic" panose="020F0302020204030204"/>
              </a:rPr>
              <a:t>You see the figure from the back/behind.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Century Gothic" panose="020F0302020204030204"/>
              </a:rPr>
              <a:t>He is wearing black clothing.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Century Gothic" panose="020F0302020204030204"/>
              </a:rPr>
              <a:t>He is looking to the front/ahead.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Century Gothic" panose="020F0302020204030204"/>
              </a:rPr>
              <a:t>Right, left and in front is a sea of fog.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Century Gothic" panose="020F0302020204030204"/>
              </a:rPr>
              <a:t>At the back there is a high mountain.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Century Gothic" panose="020F0302020204030204"/>
              </a:rPr>
              <a:t>The sky is light* blue.  I think it is morning.</a:t>
            </a:r>
          </a:p>
        </p:txBody>
      </p:sp>
      <p:sp>
        <p:nvSpPr>
          <p:cNvPr id="18" name="Speech Bubble: Rectangle with Corners Rounded 17">
            <a:extLst>
              <a:ext uri="{FF2B5EF4-FFF2-40B4-BE49-F238E27FC236}">
                <a16:creationId xmlns:a16="http://schemas.microsoft.com/office/drawing/2014/main" id="{0E76FE08-46A2-4E90-B46A-4C576C70552C}"/>
              </a:ext>
            </a:extLst>
          </p:cNvPr>
          <p:cNvSpPr/>
          <p:nvPr/>
        </p:nvSpPr>
        <p:spPr>
          <a:xfrm>
            <a:off x="9568546" y="5618746"/>
            <a:ext cx="2522103" cy="638715"/>
          </a:xfrm>
          <a:prstGeom prst="wedgeRoundRectCallout">
            <a:avLst>
              <a:gd name="adj1" fmla="val -11841"/>
              <a:gd name="adj2" fmla="val 49204"/>
              <a:gd name="adj3" fmla="val 16667"/>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malen</a:t>
            </a:r>
            <a:r>
              <a:rPr lang="en-GB" sz="2000" dirty="0"/>
              <a:t> – to paint</a:t>
            </a:r>
            <a:br>
              <a:rPr lang="en-GB" sz="2000" dirty="0"/>
            </a:br>
            <a:r>
              <a:rPr lang="en-GB" sz="2000" dirty="0"/>
              <a:t>light (bright) – hell</a:t>
            </a:r>
            <a:endParaRPr lang="en-GB" sz="2000" b="1" dirty="0"/>
          </a:p>
        </p:txBody>
      </p:sp>
      <p:sp>
        <p:nvSpPr>
          <p:cNvPr id="6" name="TextBox 5">
            <a:extLst>
              <a:ext uri="{FF2B5EF4-FFF2-40B4-BE49-F238E27FC236}">
                <a16:creationId xmlns:a16="http://schemas.microsoft.com/office/drawing/2014/main" id="{A158BE90-EA78-44F1-852C-E12C52103553}"/>
              </a:ext>
            </a:extLst>
          </p:cNvPr>
          <p:cNvSpPr txBox="1"/>
          <p:nvPr/>
        </p:nvSpPr>
        <p:spPr>
          <a:xfrm>
            <a:off x="362366" y="1400299"/>
            <a:ext cx="3541976" cy="830997"/>
          </a:xfrm>
          <a:prstGeom prst="rect">
            <a:avLst/>
          </a:prstGeom>
          <a:solidFill>
            <a:schemeClr val="bg2"/>
          </a:solidFill>
        </p:spPr>
        <p:txBody>
          <a:bodyPr wrap="square" rtlCol="0">
            <a:spAutoFit/>
          </a:bodyPr>
          <a:lstStyle/>
          <a:p>
            <a:pPr algn="l"/>
            <a:r>
              <a:rPr lang="en-GB" sz="2400" dirty="0"/>
              <a:t>Man </a:t>
            </a:r>
            <a:r>
              <a:rPr lang="en-GB" sz="2400" dirty="0" err="1"/>
              <a:t>sieht</a:t>
            </a:r>
            <a:r>
              <a:rPr lang="en-GB" sz="2400" dirty="0"/>
              <a:t> die </a:t>
            </a:r>
            <a:r>
              <a:rPr lang="en-GB" sz="2400" dirty="0" err="1"/>
              <a:t>Figur</a:t>
            </a:r>
            <a:r>
              <a:rPr lang="en-GB" sz="2400" dirty="0"/>
              <a:t> von </a:t>
            </a:r>
            <a:r>
              <a:rPr lang="en-GB" sz="2400" dirty="0" err="1"/>
              <a:t>hinten</a:t>
            </a:r>
            <a:r>
              <a:rPr lang="en-GB" sz="2400" dirty="0"/>
              <a:t>.</a:t>
            </a:r>
          </a:p>
        </p:txBody>
      </p:sp>
      <p:sp>
        <p:nvSpPr>
          <p:cNvPr id="19" name="TextBox 18">
            <a:extLst>
              <a:ext uri="{FF2B5EF4-FFF2-40B4-BE49-F238E27FC236}">
                <a16:creationId xmlns:a16="http://schemas.microsoft.com/office/drawing/2014/main" id="{9E5ED3A8-BF6E-4F2E-B710-6F854A4E1ECB}"/>
              </a:ext>
            </a:extLst>
          </p:cNvPr>
          <p:cNvSpPr txBox="1"/>
          <p:nvPr/>
        </p:nvSpPr>
        <p:spPr>
          <a:xfrm>
            <a:off x="362366" y="2134780"/>
            <a:ext cx="3447142" cy="830997"/>
          </a:xfrm>
          <a:prstGeom prst="rect">
            <a:avLst/>
          </a:prstGeom>
          <a:solidFill>
            <a:schemeClr val="bg2"/>
          </a:solidFill>
        </p:spPr>
        <p:txBody>
          <a:bodyPr wrap="square" rtlCol="0">
            <a:spAutoFit/>
          </a:bodyPr>
          <a:lstStyle/>
          <a:p>
            <a:pPr algn="l"/>
            <a:r>
              <a:rPr lang="en-GB" sz="2400" dirty="0" err="1"/>
              <a:t>Er</a:t>
            </a:r>
            <a:r>
              <a:rPr lang="en-GB" sz="2400" dirty="0"/>
              <a:t> </a:t>
            </a:r>
            <a:r>
              <a:rPr lang="en-GB" sz="2400" dirty="0" err="1"/>
              <a:t>trägt</a:t>
            </a:r>
            <a:r>
              <a:rPr lang="en-GB" sz="2400" dirty="0"/>
              <a:t> </a:t>
            </a:r>
            <a:r>
              <a:rPr lang="en-GB" sz="2400" dirty="0" err="1"/>
              <a:t>schwarze</a:t>
            </a:r>
            <a:r>
              <a:rPr lang="en-GB" sz="2400" dirty="0"/>
              <a:t> </a:t>
            </a:r>
            <a:r>
              <a:rPr lang="en-GB" sz="2400" dirty="0" err="1"/>
              <a:t>Kleidung</a:t>
            </a:r>
            <a:r>
              <a:rPr lang="en-GB" sz="2400" dirty="0"/>
              <a:t>.</a:t>
            </a:r>
          </a:p>
        </p:txBody>
      </p:sp>
      <p:sp>
        <p:nvSpPr>
          <p:cNvPr id="20" name="TextBox 19">
            <a:extLst>
              <a:ext uri="{FF2B5EF4-FFF2-40B4-BE49-F238E27FC236}">
                <a16:creationId xmlns:a16="http://schemas.microsoft.com/office/drawing/2014/main" id="{81BECC96-CCB7-4ABB-98D9-66374560088C}"/>
              </a:ext>
            </a:extLst>
          </p:cNvPr>
          <p:cNvSpPr txBox="1"/>
          <p:nvPr/>
        </p:nvSpPr>
        <p:spPr>
          <a:xfrm>
            <a:off x="362366" y="2912900"/>
            <a:ext cx="3447142" cy="830997"/>
          </a:xfrm>
          <a:prstGeom prst="rect">
            <a:avLst/>
          </a:prstGeom>
          <a:solidFill>
            <a:schemeClr val="bg2"/>
          </a:solidFill>
        </p:spPr>
        <p:txBody>
          <a:bodyPr wrap="square" rtlCol="0">
            <a:spAutoFit/>
          </a:bodyPr>
          <a:lstStyle/>
          <a:p>
            <a:pPr algn="l"/>
            <a:r>
              <a:rPr lang="en-GB" sz="2400" dirty="0" err="1"/>
              <a:t>Er</a:t>
            </a:r>
            <a:r>
              <a:rPr lang="en-GB" sz="2400" dirty="0"/>
              <a:t> </a:t>
            </a:r>
            <a:r>
              <a:rPr lang="en-GB" sz="2400" dirty="0" err="1"/>
              <a:t>sieht</a:t>
            </a:r>
            <a:r>
              <a:rPr lang="en-GB" sz="2400" dirty="0"/>
              <a:t> </a:t>
            </a:r>
            <a:r>
              <a:rPr lang="en-GB" sz="2400" dirty="0" err="1"/>
              <a:t>nach</a:t>
            </a:r>
            <a:r>
              <a:rPr lang="en-GB" sz="2400" dirty="0"/>
              <a:t> </a:t>
            </a:r>
            <a:br>
              <a:rPr lang="en-GB" sz="2400" dirty="0"/>
            </a:br>
            <a:r>
              <a:rPr lang="en-GB" sz="2400" dirty="0" err="1"/>
              <a:t>vorne</a:t>
            </a:r>
            <a:r>
              <a:rPr lang="en-GB" sz="2400" dirty="0"/>
              <a:t>.</a:t>
            </a:r>
          </a:p>
        </p:txBody>
      </p:sp>
      <p:sp>
        <p:nvSpPr>
          <p:cNvPr id="21" name="TextBox 20">
            <a:extLst>
              <a:ext uri="{FF2B5EF4-FFF2-40B4-BE49-F238E27FC236}">
                <a16:creationId xmlns:a16="http://schemas.microsoft.com/office/drawing/2014/main" id="{CFD52275-F883-40DA-BE2C-802C894AE4F1}"/>
              </a:ext>
            </a:extLst>
          </p:cNvPr>
          <p:cNvSpPr txBox="1"/>
          <p:nvPr/>
        </p:nvSpPr>
        <p:spPr>
          <a:xfrm>
            <a:off x="362366" y="3647381"/>
            <a:ext cx="3494559" cy="830997"/>
          </a:xfrm>
          <a:prstGeom prst="rect">
            <a:avLst/>
          </a:prstGeom>
          <a:solidFill>
            <a:schemeClr val="bg2"/>
          </a:solidFill>
        </p:spPr>
        <p:txBody>
          <a:bodyPr wrap="square" rtlCol="0">
            <a:spAutoFit/>
          </a:bodyPr>
          <a:lstStyle/>
          <a:p>
            <a:pPr algn="l"/>
            <a:r>
              <a:rPr lang="en-GB" sz="2300" dirty="0" err="1"/>
              <a:t>Rechts</a:t>
            </a:r>
            <a:r>
              <a:rPr lang="en-GB" sz="2300" dirty="0"/>
              <a:t>, links und </a:t>
            </a:r>
            <a:r>
              <a:rPr lang="en-GB" sz="2300" dirty="0" err="1"/>
              <a:t>vorne</a:t>
            </a:r>
            <a:r>
              <a:rPr lang="en-GB" sz="2300" dirty="0"/>
              <a:t> </a:t>
            </a:r>
            <a:r>
              <a:rPr lang="en-GB" sz="2300" dirty="0" err="1"/>
              <a:t>liegt</a:t>
            </a:r>
            <a:r>
              <a:rPr lang="en-GB" sz="2300" dirty="0"/>
              <a:t> </a:t>
            </a:r>
            <a:r>
              <a:rPr lang="en-GB" sz="2300" dirty="0" err="1"/>
              <a:t>ein</a:t>
            </a:r>
            <a:r>
              <a:rPr lang="en-GB" sz="2300" dirty="0"/>
              <a:t> </a:t>
            </a:r>
            <a:r>
              <a:rPr lang="en-GB" sz="2300" dirty="0" err="1"/>
              <a:t>Nebelmeer</a:t>
            </a:r>
            <a:r>
              <a:rPr lang="en-GB" sz="2300" dirty="0"/>
              <a:t>.</a:t>
            </a:r>
          </a:p>
        </p:txBody>
      </p:sp>
      <p:sp>
        <p:nvSpPr>
          <p:cNvPr id="22" name="TextBox 21">
            <a:extLst>
              <a:ext uri="{FF2B5EF4-FFF2-40B4-BE49-F238E27FC236}">
                <a16:creationId xmlns:a16="http://schemas.microsoft.com/office/drawing/2014/main" id="{0470FB18-C070-4632-A37C-810D372DD19B}"/>
              </a:ext>
            </a:extLst>
          </p:cNvPr>
          <p:cNvSpPr txBox="1"/>
          <p:nvPr/>
        </p:nvSpPr>
        <p:spPr>
          <a:xfrm>
            <a:off x="362366" y="4408021"/>
            <a:ext cx="3425727" cy="800219"/>
          </a:xfrm>
          <a:prstGeom prst="rect">
            <a:avLst/>
          </a:prstGeom>
          <a:solidFill>
            <a:schemeClr val="bg2"/>
          </a:solidFill>
        </p:spPr>
        <p:txBody>
          <a:bodyPr wrap="square" rtlCol="0">
            <a:spAutoFit/>
          </a:bodyPr>
          <a:lstStyle/>
          <a:p>
            <a:pPr algn="l"/>
            <a:r>
              <a:rPr lang="en-GB" sz="2300" dirty="0" err="1"/>
              <a:t>Hinten</a:t>
            </a:r>
            <a:r>
              <a:rPr lang="en-GB" sz="2300" dirty="0"/>
              <a:t> </a:t>
            </a:r>
            <a:r>
              <a:rPr lang="en-GB" sz="2300" dirty="0" err="1"/>
              <a:t>gibt</a:t>
            </a:r>
            <a:r>
              <a:rPr lang="en-GB" sz="2300" dirty="0"/>
              <a:t> es </a:t>
            </a:r>
            <a:r>
              <a:rPr lang="en-GB" sz="2300" dirty="0" err="1"/>
              <a:t>einen</a:t>
            </a:r>
            <a:r>
              <a:rPr lang="en-GB" sz="2300" dirty="0"/>
              <a:t> </a:t>
            </a:r>
            <a:r>
              <a:rPr lang="en-GB" sz="2300" dirty="0" err="1"/>
              <a:t>hohen</a:t>
            </a:r>
            <a:r>
              <a:rPr lang="en-GB" sz="2300" dirty="0"/>
              <a:t> Berg.</a:t>
            </a:r>
          </a:p>
        </p:txBody>
      </p:sp>
      <p:sp>
        <p:nvSpPr>
          <p:cNvPr id="23" name="TextBox 22">
            <a:extLst>
              <a:ext uri="{FF2B5EF4-FFF2-40B4-BE49-F238E27FC236}">
                <a16:creationId xmlns:a16="http://schemas.microsoft.com/office/drawing/2014/main" id="{1CF6B540-E922-4C87-B0BF-2E03BACFFBEC}"/>
              </a:ext>
            </a:extLst>
          </p:cNvPr>
          <p:cNvSpPr txBox="1"/>
          <p:nvPr/>
        </p:nvSpPr>
        <p:spPr>
          <a:xfrm>
            <a:off x="324408" y="5159982"/>
            <a:ext cx="3425727" cy="1154162"/>
          </a:xfrm>
          <a:prstGeom prst="rect">
            <a:avLst/>
          </a:prstGeom>
          <a:solidFill>
            <a:schemeClr val="bg2"/>
          </a:solidFill>
        </p:spPr>
        <p:txBody>
          <a:bodyPr wrap="square" rtlCol="0">
            <a:spAutoFit/>
          </a:bodyPr>
          <a:lstStyle/>
          <a:p>
            <a:pPr algn="l"/>
            <a:r>
              <a:rPr lang="en-GB" sz="2300" dirty="0"/>
              <a:t>Der Himmel </a:t>
            </a:r>
            <a:r>
              <a:rPr lang="en-GB" sz="2300" dirty="0" err="1"/>
              <a:t>ist</a:t>
            </a:r>
            <a:r>
              <a:rPr lang="en-GB" sz="2300" dirty="0"/>
              <a:t> </a:t>
            </a:r>
            <a:r>
              <a:rPr lang="en-GB" sz="2300" dirty="0" err="1"/>
              <a:t>hellblau</a:t>
            </a:r>
            <a:r>
              <a:rPr lang="en-GB" sz="2300" dirty="0"/>
              <a:t>. Ich </a:t>
            </a:r>
            <a:r>
              <a:rPr lang="en-GB" sz="2300" dirty="0" err="1"/>
              <a:t>glaube</a:t>
            </a:r>
            <a:r>
              <a:rPr lang="en-GB" sz="2300" dirty="0"/>
              <a:t>, </a:t>
            </a:r>
            <a:r>
              <a:rPr lang="en-GB" sz="2300" dirty="0" err="1"/>
              <a:t>dass</a:t>
            </a:r>
            <a:r>
              <a:rPr lang="en-GB" sz="2300" dirty="0"/>
              <a:t> es der Morgen </a:t>
            </a:r>
            <a:r>
              <a:rPr lang="en-GB" sz="2300" dirty="0" err="1"/>
              <a:t>ist</a:t>
            </a:r>
            <a:r>
              <a:rPr lang="en-GB" sz="2300" dirty="0"/>
              <a:t>.</a:t>
            </a:r>
          </a:p>
        </p:txBody>
      </p:sp>
    </p:spTree>
    <p:extLst>
      <p:ext uri="{BB962C8B-B14F-4D97-AF65-F5344CB8AC3E}">
        <p14:creationId xmlns:p14="http://schemas.microsoft.com/office/powerpoint/2010/main" val="27309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DECFC-5C8E-4ED4-8F6A-A17712E23359}"/>
              </a:ext>
            </a:extLst>
          </p:cNvPr>
          <p:cNvSpPr>
            <a:spLocks noGrp="1"/>
          </p:cNvSpPr>
          <p:nvPr>
            <p:ph type="title"/>
          </p:nvPr>
        </p:nvSpPr>
        <p:spPr>
          <a:xfrm>
            <a:off x="0" y="213557"/>
            <a:ext cx="3200400" cy="647577"/>
          </a:xfrm>
        </p:spPr>
        <p:txBody>
          <a:bodyPr>
            <a:normAutofit/>
          </a:bodyPr>
          <a:lstStyle/>
          <a:p>
            <a:r>
              <a:rPr lang="en-GB" sz="2800" dirty="0" err="1"/>
              <a:t>Hausaufgaben</a:t>
            </a:r>
            <a:endParaRPr lang="en-GB" sz="2800" dirty="0"/>
          </a:p>
        </p:txBody>
      </p:sp>
      <p:sp>
        <p:nvSpPr>
          <p:cNvPr id="4" name="TextBox 3">
            <a:extLst>
              <a:ext uri="{FF2B5EF4-FFF2-40B4-BE49-F238E27FC236}">
                <a16:creationId xmlns:a16="http://schemas.microsoft.com/office/drawing/2014/main" id="{CE93B2FD-7C09-465C-A66F-349CDF5DC8D8}"/>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5)</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5" name="TextBox 12">
            <a:extLst>
              <a:ext uri="{FF2B5EF4-FFF2-40B4-BE49-F238E27FC236}">
                <a16:creationId xmlns:a16="http://schemas.microsoft.com/office/drawing/2014/main" id="{C444C2A3-C884-48FA-BA1F-91C789B493D5}"/>
              </a:ext>
            </a:extLst>
          </p:cNvPr>
          <p:cNvSpPr txBox="1"/>
          <p:nvPr/>
        </p:nvSpPr>
        <p:spPr>
          <a:xfrm>
            <a:off x="175149" y="2598845"/>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hlinkClick r:id="rId3"/>
              </a:rPr>
              <a:t>Vocabulary on Quizlet</a:t>
            </a:r>
            <a:endPar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6" name="TextBox 11">
            <a:extLst>
              <a:ext uri="{FF2B5EF4-FFF2-40B4-BE49-F238E27FC236}">
                <a16:creationId xmlns:a16="http://schemas.microsoft.com/office/drawing/2014/main" id="{117EC190-49DA-4671-93A1-CFB4715CD320}"/>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hlinkClick r:id="rId4"/>
              </a:rPr>
              <a:t>Student worksheet</a:t>
            </a:r>
            <a:endPar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pic>
        <p:nvPicPr>
          <p:cNvPr id="7" name="Picture 6" descr="the letter Q">
            <a:extLst>
              <a:ext uri="{FF2B5EF4-FFF2-40B4-BE49-F238E27FC236}">
                <a16:creationId xmlns:a16="http://schemas.microsoft.com/office/drawing/2014/main" id="{DA5B2786-F630-4158-9714-58242984DFB8}"/>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8" name="TextBox 7">
            <a:extLst>
              <a:ext uri="{FF2B5EF4-FFF2-40B4-BE49-F238E27FC236}">
                <a16:creationId xmlns:a16="http://schemas.microsoft.com/office/drawing/2014/main" id="{CDF9B963-BC3D-482A-8F79-ECA72A4174C9}"/>
              </a:ext>
            </a:extLst>
          </p:cNvPr>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Revisit a set of vocabulary from Y7 and Y8:</a:t>
            </a:r>
          </a:p>
        </p:txBody>
      </p:sp>
    </p:spTree>
    <p:extLst>
      <p:ext uri="{BB962C8B-B14F-4D97-AF65-F5344CB8AC3E}">
        <p14:creationId xmlns:p14="http://schemas.microsoft.com/office/powerpoint/2010/main" val="41490479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830348" cy="647577"/>
          </a:xfrm>
        </p:spPr>
        <p:txBody>
          <a:bodyPr>
            <a:normAutofit/>
          </a:bodyPr>
          <a:lstStyle/>
          <a:p>
            <a:r>
              <a:rPr lang="en-GB" sz="2800" b="1" dirty="0" err="1">
                <a:solidFill>
                  <a:schemeClr val="bg1"/>
                </a:solidFill>
              </a:rPr>
              <a:t>Wieso</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57792" y="247046"/>
            <a:ext cx="1499535"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s</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2000250" y="359982"/>
            <a:ext cx="8001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latin typeface="Century Gothic" panose="020F0302020204030204"/>
              </a:rPr>
              <a:t>Schreibe</a:t>
            </a:r>
            <a:r>
              <a:rPr lang="en-US" sz="2400" dirty="0">
                <a:latin typeface="Century Gothic" panose="020F0302020204030204"/>
              </a:rPr>
              <a:t> </a:t>
            </a:r>
            <a:r>
              <a:rPr lang="en-US" sz="2400" dirty="0" err="1">
                <a:latin typeface="Century Gothic" panose="020F0302020204030204"/>
              </a:rPr>
              <a:t>dein</a:t>
            </a:r>
            <a:r>
              <a:rPr lang="en-US" sz="2400" dirty="0">
                <a:latin typeface="Century Gothic" panose="020F0302020204030204"/>
              </a:rPr>
              <a:t> </a:t>
            </a:r>
            <a:r>
              <a:rPr lang="en-US" sz="2400" dirty="0" err="1">
                <a:latin typeface="Century Gothic" panose="020F0302020204030204"/>
              </a:rPr>
              <a:t>einiges</a:t>
            </a:r>
            <a:r>
              <a:rPr lang="en-US" sz="2400" dirty="0">
                <a:latin typeface="Century Gothic" panose="020F0302020204030204"/>
              </a:rPr>
              <a:t> </a:t>
            </a:r>
            <a:r>
              <a:rPr lang="en-US" sz="2400" dirty="0" err="1">
                <a:latin typeface="Century Gothic" panose="020F0302020204030204"/>
              </a:rPr>
              <a:t>Gedicht</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8" name="Rectangle 7">
            <a:extLst>
              <a:ext uri="{FF2B5EF4-FFF2-40B4-BE49-F238E27FC236}">
                <a16:creationId xmlns:a16="http://schemas.microsoft.com/office/drawing/2014/main" id="{B58077C8-B587-418A-9E40-B17076B3E485}"/>
              </a:ext>
            </a:extLst>
          </p:cNvPr>
          <p:cNvSpPr/>
          <p:nvPr/>
        </p:nvSpPr>
        <p:spPr>
          <a:xfrm>
            <a:off x="2324327" y="1161038"/>
            <a:ext cx="7524750"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sng" strike="noStrike" kern="1200" cap="none" spc="0" normalizeH="0" baseline="0" noProof="0" dirty="0">
                <a:ln>
                  <a:noFill/>
                </a:ln>
                <a:effectLst/>
                <a:uLnTx/>
                <a:uFillTx/>
                <a:latin typeface="Century Gothic" panose="020F0302020204030204"/>
                <a:ea typeface="+mn-ea"/>
                <a:cs typeface="+mn-cs"/>
              </a:rPr>
              <a:t>Eine goldgelbe Ananas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effectLst/>
                <a:uLnTx/>
                <a:uFillTx/>
                <a:latin typeface="Century Gothic" panose="020F0302020204030204"/>
                <a:ea typeface="+mn-ea"/>
                <a:cs typeface="+mn-cs"/>
              </a:rPr>
              <a:t>Fragt sich einst: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effectLst/>
                <a:uLnTx/>
                <a:uFillTx/>
                <a:latin typeface="Century Gothic" panose="020F0302020204030204"/>
                <a:ea typeface="+mn-ea"/>
                <a:cs typeface="+mn-cs"/>
              </a:rPr>
              <a:t>Ei-die-was!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effectLst/>
                <a:uLnTx/>
                <a:uFillTx/>
                <a:latin typeface="Century Gothic" panose="020F0302020204030204"/>
                <a:ea typeface="+mn-ea"/>
                <a:cs typeface="+mn-cs"/>
              </a:rPr>
              <a:t>Was soll denn das?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effectLst/>
                <a:uLnTx/>
                <a:uFillTx/>
                <a:latin typeface="Century Gothic" panose="020F0302020204030204"/>
                <a:ea typeface="+mn-ea"/>
                <a:cs typeface="+mn-cs"/>
              </a:rPr>
              <a:t>Wieso bin ich </a:t>
            </a:r>
            <a:r>
              <a:rPr kumimoji="0" lang="de-DE" sz="2800" b="0" i="0" u="sng" strike="noStrike" kern="1200" cap="none" spc="0" normalizeH="0" baseline="0" noProof="0" dirty="0">
                <a:ln>
                  <a:noFill/>
                </a:ln>
                <a:effectLst/>
                <a:uLnTx/>
                <a:uFillTx/>
                <a:latin typeface="Century Gothic" panose="020F0302020204030204"/>
                <a:ea typeface="+mn-ea"/>
                <a:cs typeface="+mn-cs"/>
              </a:rPr>
              <a:t>eine Ananas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effectLst/>
                <a:uLnTx/>
                <a:uFillTx/>
                <a:latin typeface="Century Gothic" panose="020F0302020204030204"/>
                <a:ea typeface="+mn-ea"/>
                <a:cs typeface="+mn-cs"/>
              </a:rPr>
              <a:t>Wieso bin ich </a:t>
            </a:r>
            <a:r>
              <a:rPr kumimoji="0" lang="de-DE" sz="2800" b="0" i="0" u="sng" strike="noStrike" kern="1200" cap="none" spc="0" normalizeH="0" baseline="0" noProof="0" dirty="0">
                <a:ln>
                  <a:noFill/>
                </a:ln>
                <a:effectLst/>
                <a:uLnTx/>
                <a:uFillTx/>
                <a:latin typeface="Century Gothic" panose="020F0302020204030204"/>
                <a:ea typeface="+mn-ea"/>
                <a:cs typeface="+mn-cs"/>
              </a:rPr>
              <a:t>kein Haus</a:t>
            </a:r>
            <a:r>
              <a:rPr kumimoji="0" lang="de-DE" sz="2800" b="0"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u="sng" strike="noStrike" kern="1200" cap="none" spc="0" normalizeH="0" baseline="0" noProof="0" dirty="0">
                <a:ln>
                  <a:noFill/>
                </a:ln>
                <a:effectLst/>
                <a:uLnTx/>
                <a:uFillTx/>
                <a:latin typeface="Century Gothic" panose="020F0302020204030204"/>
                <a:ea typeface="+mn-ea"/>
                <a:cs typeface="+mn-cs"/>
              </a:rPr>
              <a:t>kein Pfirsich</a:t>
            </a:r>
            <a:r>
              <a:rPr kumimoji="0" lang="de-DE" sz="2800" b="0" i="0" u="none" strike="noStrike" kern="1200" cap="none" spc="0" normalizeH="0" baseline="0" noProof="0" dirty="0">
                <a:ln>
                  <a:noFill/>
                </a:ln>
                <a:effectLst/>
                <a:uLnTx/>
                <a:uFillTx/>
                <a:latin typeface="Century Gothic" panose="020F0302020204030204"/>
                <a:ea typeface="+mn-ea"/>
                <a:cs typeface="+mn-cs"/>
              </a:rPr>
              <a:t>, </a:t>
            </a:r>
            <a:r>
              <a:rPr kumimoji="0" lang="de-DE" sz="2800" b="0" i="0" u="sng" strike="noStrike" kern="1200" cap="none" spc="0" normalizeH="0" baseline="0" noProof="0" dirty="0">
                <a:ln>
                  <a:noFill/>
                </a:ln>
                <a:effectLst/>
                <a:uLnTx/>
                <a:uFillTx/>
                <a:latin typeface="Century Gothic" panose="020F0302020204030204"/>
                <a:ea typeface="+mn-ea"/>
                <a:cs typeface="+mn-cs"/>
              </a:rPr>
              <a:t>keine Maus</a:t>
            </a:r>
            <a:r>
              <a:rPr kumimoji="0" lang="de-DE" sz="2800" b="0"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effectLst/>
                <a:uLnTx/>
                <a:uFillTx/>
                <a:latin typeface="Century Gothic" panose="020F0302020204030204"/>
                <a:ea typeface="+mn-ea"/>
                <a:cs typeface="+mn-cs"/>
              </a:rPr>
              <a:t>Wieso bin ich nicht </a:t>
            </a:r>
            <a:r>
              <a:rPr kumimoji="0" lang="de-DE" sz="2800" b="0" i="0" u="sng" strike="noStrike" kern="1200" cap="none" spc="0" normalizeH="0" baseline="0" noProof="0" dirty="0">
                <a:ln>
                  <a:noFill/>
                </a:ln>
                <a:effectLst/>
                <a:uLnTx/>
                <a:uFillTx/>
                <a:latin typeface="Century Gothic" panose="020F0302020204030204"/>
                <a:ea typeface="+mn-ea"/>
                <a:cs typeface="+mn-cs"/>
              </a:rPr>
              <a:t>blau</a:t>
            </a:r>
            <a:r>
              <a:rPr kumimoji="0" lang="de-DE" sz="2800" b="0"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effectLst/>
                <a:uLnTx/>
                <a:uFillTx/>
                <a:latin typeface="Century Gothic" panose="020F0302020204030204"/>
                <a:ea typeface="+mn-ea"/>
                <a:cs typeface="+mn-cs"/>
              </a:rPr>
              <a:t>wieso heiße ich nicht </a:t>
            </a:r>
            <a:r>
              <a:rPr kumimoji="0" lang="de-DE" sz="2800" b="0" i="0" u="sng" strike="noStrike" kern="1200" cap="none" spc="0" normalizeH="0" baseline="0" noProof="0" dirty="0">
                <a:ln>
                  <a:noFill/>
                </a:ln>
                <a:effectLst/>
                <a:uLnTx/>
                <a:uFillTx/>
                <a:latin typeface="Century Gothic" panose="020F0302020204030204"/>
                <a:ea typeface="+mn-ea"/>
                <a:cs typeface="+mn-cs"/>
              </a:rPr>
              <a:t>Frau</a:t>
            </a:r>
            <a:r>
              <a:rPr kumimoji="0" lang="de-DE" sz="2800" b="0"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effectLst/>
                <a:uLnTx/>
                <a:uFillTx/>
                <a:latin typeface="Century Gothic" panose="020F0302020204030204"/>
                <a:ea typeface="+mn-ea"/>
                <a:cs typeface="+mn-cs"/>
              </a:rPr>
              <a:t>wieso nicht </a:t>
            </a:r>
            <a:r>
              <a:rPr kumimoji="0" lang="de-DE" sz="2800" b="0" i="0" u="sng" strike="noStrike" kern="1200" cap="none" spc="0" normalizeH="0" baseline="0" noProof="0" dirty="0">
                <a:ln>
                  <a:noFill/>
                </a:ln>
                <a:effectLst/>
                <a:uLnTx/>
                <a:uFillTx/>
                <a:latin typeface="Century Gothic" panose="020F0302020204030204"/>
                <a:ea typeface="+mn-ea"/>
                <a:cs typeface="+mn-cs"/>
              </a:rPr>
              <a:t>Auto</a:t>
            </a:r>
            <a:r>
              <a:rPr kumimoji="0" lang="de-DE" sz="2800" b="0" i="0" u="none" strike="noStrike" kern="1200" cap="none" spc="0" normalizeH="0" baseline="0" noProof="0" dirty="0">
                <a:ln>
                  <a:noFill/>
                </a:ln>
                <a:effectLst/>
                <a:uLnTx/>
                <a:uFillTx/>
                <a:latin typeface="Century Gothic" panose="020F0302020204030204"/>
                <a:ea typeface="+mn-ea"/>
                <a:cs typeface="+mn-cs"/>
              </a:rPr>
              <a:t> oder </a:t>
            </a:r>
            <a:r>
              <a:rPr kumimoji="0" lang="de-DE" sz="2800" b="0" i="0" u="sng" strike="noStrike" kern="1200" cap="none" spc="0" normalizeH="0" baseline="0" noProof="0" dirty="0">
                <a:ln>
                  <a:noFill/>
                </a:ln>
                <a:effectLst/>
                <a:uLnTx/>
                <a:uFillTx/>
                <a:latin typeface="Century Gothic" panose="020F0302020204030204"/>
                <a:ea typeface="+mn-ea"/>
                <a:cs typeface="+mn-cs"/>
              </a:rPr>
              <a:t>Hund</a:t>
            </a:r>
            <a:r>
              <a:rPr kumimoji="0" lang="de-DE" sz="2800" b="0"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effectLst/>
                <a:uLnTx/>
                <a:uFillTx/>
                <a:latin typeface="Century Gothic" panose="020F0302020204030204"/>
                <a:ea typeface="+mn-ea"/>
                <a:cs typeface="+mn-cs"/>
              </a:rPr>
              <a:t>wieso bin ich </a:t>
            </a:r>
            <a:r>
              <a:rPr kumimoji="0" lang="de-DE" sz="2800" b="0" i="0" u="sng" strike="noStrike" kern="1200" cap="none" spc="0" normalizeH="0" baseline="0" noProof="0" dirty="0">
                <a:ln>
                  <a:noFill/>
                </a:ln>
                <a:effectLst/>
                <a:uLnTx/>
                <a:uFillTx/>
                <a:latin typeface="Century Gothic" panose="020F0302020204030204"/>
                <a:ea typeface="+mn-ea"/>
                <a:cs typeface="+mn-cs"/>
              </a:rPr>
              <a:t>gelb</a:t>
            </a:r>
            <a:r>
              <a:rPr kumimoji="0" lang="de-DE" sz="2800" b="0" i="0" u="none" strike="noStrike" kern="1200" cap="none" spc="0" normalizeH="0" baseline="0" noProof="0" dirty="0">
                <a:ln>
                  <a:noFill/>
                </a:ln>
                <a:effectLst/>
                <a:uLnTx/>
                <a:uFillTx/>
                <a:latin typeface="Century Gothic" panose="020F0302020204030204"/>
                <a:ea typeface="+mn-ea"/>
                <a:cs typeface="+mn-cs"/>
              </a:rPr>
              <a:t>, wieso nicht </a:t>
            </a:r>
            <a:r>
              <a:rPr kumimoji="0" lang="de-DE" sz="2800" b="0" i="0" u="sng" strike="noStrike" kern="1200" cap="none" spc="0" normalizeH="0" baseline="0" noProof="0" dirty="0">
                <a:ln>
                  <a:noFill/>
                </a:ln>
                <a:effectLst/>
                <a:uLnTx/>
                <a:uFillTx/>
                <a:latin typeface="Century Gothic" panose="020F0302020204030204"/>
                <a:ea typeface="+mn-ea"/>
                <a:cs typeface="+mn-cs"/>
              </a:rPr>
              <a:t>bunt</a:t>
            </a:r>
            <a:r>
              <a:rPr kumimoji="0" lang="de-DE" sz="2800" b="0" i="0" u="none" strike="noStrike" kern="1200" cap="none" spc="0" normalizeH="0" baseline="0" noProof="0" dirty="0">
                <a:ln>
                  <a:noFill/>
                </a:ln>
                <a:effectLst/>
                <a:uLnTx/>
                <a:uFillTx/>
                <a:latin typeface="Century Gothic" panose="020F0302020204030204"/>
                <a:ea typeface="+mn-ea"/>
                <a:cs typeface="+mn-cs"/>
              </a:rPr>
              <a:t>?</a:t>
            </a:r>
          </a:p>
        </p:txBody>
      </p:sp>
      <p:pic>
        <p:nvPicPr>
          <p:cNvPr id="11" name="Picture 10" descr="A picture containing car, transport, blue&#10;&#10;Description automatically generated">
            <a:extLst>
              <a:ext uri="{FF2B5EF4-FFF2-40B4-BE49-F238E27FC236}">
                <a16:creationId xmlns:a16="http://schemas.microsoft.com/office/drawing/2014/main" id="{2B796A22-D2FF-480A-AFE7-07696E66E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0910" y="4928318"/>
            <a:ext cx="1102013" cy="6767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36C886E2-BD95-4FBE-B185-498320BDF3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5157" y="3123896"/>
            <a:ext cx="757320" cy="733653"/>
          </a:xfrm>
          <a:prstGeom prst="rect">
            <a:avLst/>
          </a:prstGeom>
        </p:spPr>
      </p:pic>
      <p:pic>
        <p:nvPicPr>
          <p:cNvPr id="55" name="Picture 54" descr="Icon&#10;&#10;Description automatically generated">
            <a:extLst>
              <a:ext uri="{FF2B5EF4-FFF2-40B4-BE49-F238E27FC236}">
                <a16:creationId xmlns:a16="http://schemas.microsoft.com/office/drawing/2014/main" id="{D89FE7E5-10D0-4602-8674-204366E7E6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1248" y="3599349"/>
            <a:ext cx="625085" cy="616295"/>
          </a:xfrm>
          <a:prstGeom prst="rect">
            <a:avLst/>
          </a:prstGeom>
        </p:spPr>
      </p:pic>
      <p:pic>
        <p:nvPicPr>
          <p:cNvPr id="62" name="Picture 61" descr="A picture containing text&#10;&#10;Description automatically generated">
            <a:extLst>
              <a:ext uri="{FF2B5EF4-FFF2-40B4-BE49-F238E27FC236}">
                <a16:creationId xmlns:a16="http://schemas.microsoft.com/office/drawing/2014/main" id="{0C7F47B4-C8C2-4BD7-B00F-C9DA8FBF63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613" y="822261"/>
            <a:ext cx="1335325" cy="1839846"/>
          </a:xfrm>
          <a:prstGeom prst="rect">
            <a:avLst/>
          </a:prstGeom>
        </p:spPr>
      </p:pic>
      <p:pic>
        <p:nvPicPr>
          <p:cNvPr id="66" name="Picture 65">
            <a:extLst>
              <a:ext uri="{FF2B5EF4-FFF2-40B4-BE49-F238E27FC236}">
                <a16:creationId xmlns:a16="http://schemas.microsoft.com/office/drawing/2014/main" id="{E0BB5C88-A9B5-4A8E-B8EF-D035A2D52B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1201" y="4334565"/>
            <a:ext cx="676706" cy="676706"/>
          </a:xfrm>
          <a:prstGeom prst="rect">
            <a:avLst/>
          </a:prstGeom>
        </p:spPr>
      </p:pic>
      <p:sp>
        <p:nvSpPr>
          <p:cNvPr id="67" name="Speech Bubble: Rectangle with Corners Rounded 66">
            <a:extLst>
              <a:ext uri="{FF2B5EF4-FFF2-40B4-BE49-F238E27FC236}">
                <a16:creationId xmlns:a16="http://schemas.microsoft.com/office/drawing/2014/main" id="{18AF22CD-0AD0-4BBF-BF66-5DC9FDBF5DE2}"/>
              </a:ext>
            </a:extLst>
          </p:cNvPr>
          <p:cNvSpPr/>
          <p:nvPr/>
        </p:nvSpPr>
        <p:spPr>
          <a:xfrm>
            <a:off x="1830348" y="1124981"/>
            <a:ext cx="9658350" cy="4781550"/>
          </a:xfrm>
          <a:prstGeom prst="wedgeRoundRectCallout">
            <a:avLst>
              <a:gd name="adj1" fmla="val -53969"/>
              <a:gd name="adj2" fmla="val -27141"/>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90" name="Picture 89" descr="A picture containing text&#10;&#10;Description automatically generated">
            <a:extLst>
              <a:ext uri="{FF2B5EF4-FFF2-40B4-BE49-F238E27FC236}">
                <a16:creationId xmlns:a16="http://schemas.microsoft.com/office/drawing/2014/main" id="{1CA06CEF-FA1F-45D4-9380-C5CC82825C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59523" y="1081988"/>
            <a:ext cx="420289" cy="579085"/>
          </a:xfrm>
          <a:prstGeom prst="rect">
            <a:avLst/>
          </a:prstGeom>
        </p:spPr>
      </p:pic>
      <p:pic>
        <p:nvPicPr>
          <p:cNvPr id="91" name="Picture 90" descr="A picture containing text&#10;&#10;Description automatically generated">
            <a:extLst>
              <a:ext uri="{FF2B5EF4-FFF2-40B4-BE49-F238E27FC236}">
                <a16:creationId xmlns:a16="http://schemas.microsoft.com/office/drawing/2014/main" id="{E65A767C-8A8E-472B-9578-E44FD292AA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79812" y="2662107"/>
            <a:ext cx="420289" cy="579085"/>
          </a:xfrm>
          <a:prstGeom prst="rect">
            <a:avLst/>
          </a:prstGeom>
        </p:spPr>
      </p:pic>
      <p:pic>
        <p:nvPicPr>
          <p:cNvPr id="70" name="Picture 69" descr="A picture containing clipart&#10;&#10;Description automatically generated">
            <a:extLst>
              <a:ext uri="{FF2B5EF4-FFF2-40B4-BE49-F238E27FC236}">
                <a16:creationId xmlns:a16="http://schemas.microsoft.com/office/drawing/2014/main" id="{99D3914D-9D75-4FDA-BCB3-ED748BDD442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2933" t="49905" r="51790"/>
          <a:stretch/>
        </p:blipFill>
        <p:spPr>
          <a:xfrm>
            <a:off x="7798074" y="4535870"/>
            <a:ext cx="927624" cy="950802"/>
          </a:xfrm>
          <a:prstGeom prst="rect">
            <a:avLst/>
          </a:prstGeom>
        </p:spPr>
      </p:pic>
      <p:sp>
        <p:nvSpPr>
          <p:cNvPr id="92" name="Speech Bubble: Rectangle with Corners Rounded 91">
            <a:extLst>
              <a:ext uri="{FF2B5EF4-FFF2-40B4-BE49-F238E27FC236}">
                <a16:creationId xmlns:a16="http://schemas.microsoft.com/office/drawing/2014/main" id="{F8110768-CB88-4B1F-9052-E1164AD0D0D0}"/>
              </a:ext>
            </a:extLst>
          </p:cNvPr>
          <p:cNvSpPr/>
          <p:nvPr/>
        </p:nvSpPr>
        <p:spPr>
          <a:xfrm>
            <a:off x="8832582" y="1298663"/>
            <a:ext cx="3228805" cy="801190"/>
          </a:xfrm>
          <a:prstGeom prst="wedgeRoundRectCallout">
            <a:avLst>
              <a:gd name="adj1" fmla="val -49055"/>
              <a:gd name="adj2" fmla="val -12083"/>
              <a:gd name="adj3" fmla="val 16667"/>
            </a:avLst>
          </a:prstGeom>
          <a:solidFill>
            <a:schemeClr val="accent4">
              <a:lumMod val="75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sich</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fragen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 to wonder </a:t>
            </a:r>
            <a:b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(to ask oneself)</a:t>
            </a:r>
          </a:p>
        </p:txBody>
      </p:sp>
      <p:pic>
        <p:nvPicPr>
          <p:cNvPr id="73" name="Picture 72" descr="A picture containing logo&#10;&#10;Description automatically generated">
            <a:extLst>
              <a:ext uri="{FF2B5EF4-FFF2-40B4-BE49-F238E27FC236}">
                <a16:creationId xmlns:a16="http://schemas.microsoft.com/office/drawing/2014/main" id="{6ED31FE6-AD81-484D-A929-8C358ED9E0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43605" y="4152314"/>
            <a:ext cx="625085" cy="591748"/>
          </a:xfrm>
          <a:prstGeom prst="rect">
            <a:avLst/>
          </a:prstGeom>
        </p:spPr>
      </p:pic>
      <p:pic>
        <p:nvPicPr>
          <p:cNvPr id="76" name="Picture 75">
            <a:extLst>
              <a:ext uri="{FF2B5EF4-FFF2-40B4-BE49-F238E27FC236}">
                <a16:creationId xmlns:a16="http://schemas.microsoft.com/office/drawing/2014/main" id="{9833BA41-53F4-4D12-8645-926C35E8B5F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03367" y="5901888"/>
            <a:ext cx="1009977" cy="956112"/>
          </a:xfrm>
          <a:prstGeom prst="rect">
            <a:avLst/>
          </a:prstGeom>
        </p:spPr>
      </p:pic>
      <p:pic>
        <p:nvPicPr>
          <p:cNvPr id="58" name="Picture 57" descr="A picture containing icon&#10;&#10;Description automatically generated">
            <a:extLst>
              <a:ext uri="{FF2B5EF4-FFF2-40B4-BE49-F238E27FC236}">
                <a16:creationId xmlns:a16="http://schemas.microsoft.com/office/drawing/2014/main" id="{F47ECB25-F53F-4CC2-9F50-EE0DE8729E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65938" y="3596597"/>
            <a:ext cx="876985" cy="900193"/>
          </a:xfrm>
          <a:prstGeom prst="rect">
            <a:avLst/>
          </a:prstGeom>
        </p:spPr>
      </p:pic>
      <p:pic>
        <p:nvPicPr>
          <p:cNvPr id="6" name="Picture 5">
            <a:extLst>
              <a:ext uri="{FF2B5EF4-FFF2-40B4-BE49-F238E27FC236}">
                <a16:creationId xmlns:a16="http://schemas.microsoft.com/office/drawing/2014/main" id="{57AF5DF2-0ABE-4325-9218-F249C3AFAC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14521" y="104778"/>
            <a:ext cx="1048679" cy="897112"/>
          </a:xfrm>
          <a:prstGeom prst="rect">
            <a:avLst/>
          </a:prstGeom>
        </p:spPr>
      </p:pic>
    </p:spTree>
    <p:extLst>
      <p:ext uri="{BB962C8B-B14F-4D97-AF65-F5344CB8AC3E}">
        <p14:creationId xmlns:p14="http://schemas.microsoft.com/office/powerpoint/2010/main" val="444642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Welches Land bin ich?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99700" y="591823"/>
            <a:ext cx="950400" cy="400919"/>
          </a:xfrm>
          <a:prstGeom prst="roundRect">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163991"/>
            <a:ext cx="8373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Lies die </a:t>
            </a:r>
            <a:r>
              <a:rPr kumimoji="0" lang="en-US" sz="2400" b="0" i="0" u="none" strike="noStrike" kern="1200" cap="none" spc="0" normalizeH="0" baseline="0" noProof="0" dirty="0" err="1">
                <a:ln>
                  <a:noFill/>
                </a:ln>
                <a:effectLst/>
                <a:uLnTx/>
                <a:uFillTx/>
                <a:latin typeface="Century Gothic" panose="020F0302020204030204"/>
                <a:ea typeface="+mn-ea"/>
                <a:cs typeface="+mn-cs"/>
              </a:rPr>
              <a:t>Sätze</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Schreib</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nicht</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oder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kein</a:t>
            </a:r>
            <a:r>
              <a:rPr kumimoji="0" lang="en-US" sz="2400" b="1" i="0" u="none" strike="noStrike" kern="1200" cap="none" spc="0" normalizeH="0" baseline="0" noProof="0" dirty="0">
                <a:ln>
                  <a:noFill/>
                </a:ln>
                <a:effectLst/>
                <a:uLnTx/>
                <a:uFillTx/>
                <a:latin typeface="Century Gothic" panose="020F0302020204030204"/>
                <a:ea typeface="+mn-ea"/>
                <a:cs typeface="+mn-cs"/>
              </a:rPr>
              <a:t>/</a:t>
            </a:r>
            <a:r>
              <a:rPr kumimoji="0" lang="en-US" sz="2400" b="1" i="0" u="none" strike="noStrike" kern="1200" cap="none" spc="0" normalizeH="0" baseline="0" noProof="0" dirty="0" err="1">
                <a:ln>
                  <a:noFill/>
                </a:ln>
                <a:effectLst/>
                <a:uLnTx/>
                <a:uFillTx/>
                <a:latin typeface="Century Gothic" panose="020F0302020204030204"/>
                <a:ea typeface="+mn-ea"/>
                <a:cs typeface="+mn-cs"/>
              </a:rPr>
              <a:t>keine</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2" name="Flowchart: Process 1">
            <a:extLst>
              <a:ext uri="{FF2B5EF4-FFF2-40B4-BE49-F238E27FC236}">
                <a16:creationId xmlns:a16="http://schemas.microsoft.com/office/drawing/2014/main" id="{2E331B38-50A8-4FDE-82D6-A5DF771EB056}"/>
              </a:ext>
            </a:extLst>
          </p:cNvPr>
          <p:cNvSpPr/>
          <p:nvPr/>
        </p:nvSpPr>
        <p:spPr>
          <a:xfrm>
            <a:off x="313350" y="1625656"/>
            <a:ext cx="7287600" cy="4451294"/>
          </a:xfrm>
          <a:prstGeom prst="flowChartProcess">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Box 6">
            <a:extLst>
              <a:ext uri="{FF2B5EF4-FFF2-40B4-BE49-F238E27FC236}">
                <a16:creationId xmlns:a16="http://schemas.microsoft.com/office/drawing/2014/main" id="{1C010F72-A85E-458C-937B-45E69E0A9D0B}"/>
              </a:ext>
            </a:extLst>
          </p:cNvPr>
          <p:cNvSpPr txBox="1"/>
          <p:nvPr/>
        </p:nvSpPr>
        <p:spPr>
          <a:xfrm>
            <a:off x="313350" y="1705262"/>
            <a:ext cx="8754450" cy="461665"/>
          </a:xfrm>
          <a:prstGeom prst="rect">
            <a:avLst/>
          </a:prstGeom>
          <a:noFill/>
        </p:spPr>
        <p:txBody>
          <a:bodyPr wrap="square" rtlCol="0">
            <a:spAutoFit/>
          </a:bodyPr>
          <a:lstStyle/>
          <a:p>
            <a:pPr algn="l"/>
            <a:r>
              <a:rPr lang="en-GB" sz="2400" dirty="0"/>
              <a:t>1. </a:t>
            </a:r>
            <a:r>
              <a:rPr lang="en-GB" sz="2400" dirty="0" err="1"/>
              <a:t>Englisch</a:t>
            </a:r>
            <a:r>
              <a:rPr lang="en-GB" sz="2400" dirty="0"/>
              <a:t> </a:t>
            </a:r>
            <a:r>
              <a:rPr lang="en-GB" sz="2400" dirty="0" err="1"/>
              <a:t>ist</a:t>
            </a:r>
            <a:r>
              <a:rPr lang="en-GB" sz="2400" dirty="0"/>
              <a:t> </a:t>
            </a:r>
            <a:r>
              <a:rPr lang="en-GB" sz="2400" b="1" dirty="0" err="1"/>
              <a:t>nicht</a:t>
            </a:r>
            <a:r>
              <a:rPr lang="en-GB" sz="2400" dirty="0"/>
              <a:t> </a:t>
            </a:r>
            <a:r>
              <a:rPr lang="en-GB" sz="2400" dirty="0" err="1"/>
              <a:t>meine</a:t>
            </a:r>
            <a:r>
              <a:rPr lang="en-GB" sz="2400" dirty="0"/>
              <a:t> </a:t>
            </a:r>
            <a:r>
              <a:rPr lang="en-GB" sz="2400" dirty="0" err="1"/>
              <a:t>offizielle</a:t>
            </a:r>
            <a:r>
              <a:rPr lang="en-GB" sz="2400" dirty="0"/>
              <a:t> </a:t>
            </a:r>
            <a:r>
              <a:rPr lang="en-GB" sz="2400" dirty="0" err="1"/>
              <a:t>Sprache</a:t>
            </a:r>
            <a:r>
              <a:rPr lang="en-GB" sz="2400" dirty="0"/>
              <a:t>.</a:t>
            </a:r>
          </a:p>
        </p:txBody>
      </p:sp>
      <p:sp>
        <p:nvSpPr>
          <p:cNvPr id="8" name="TextBox 7">
            <a:extLst>
              <a:ext uri="{FF2B5EF4-FFF2-40B4-BE49-F238E27FC236}">
                <a16:creationId xmlns:a16="http://schemas.microsoft.com/office/drawing/2014/main" id="{90502FF1-5AF5-47A8-8001-303DF6539390}"/>
              </a:ext>
            </a:extLst>
          </p:cNvPr>
          <p:cNvSpPr txBox="1"/>
          <p:nvPr/>
        </p:nvSpPr>
        <p:spPr>
          <a:xfrm>
            <a:off x="313350" y="2148998"/>
            <a:ext cx="8754450" cy="461665"/>
          </a:xfrm>
          <a:prstGeom prst="rect">
            <a:avLst/>
          </a:prstGeom>
          <a:noFill/>
        </p:spPr>
        <p:txBody>
          <a:bodyPr wrap="square" rtlCol="0">
            <a:spAutoFit/>
          </a:bodyPr>
          <a:lstStyle/>
          <a:p>
            <a:pPr algn="l"/>
            <a:r>
              <a:rPr lang="en-GB" sz="2400" dirty="0"/>
              <a:t>2. Ich bin </a:t>
            </a:r>
            <a:r>
              <a:rPr lang="en-GB" sz="2400" b="1" dirty="0" err="1"/>
              <a:t>nicht</a:t>
            </a:r>
            <a:r>
              <a:rPr lang="en-GB" sz="2400" b="1" dirty="0"/>
              <a:t> </a:t>
            </a:r>
            <a:r>
              <a:rPr lang="en-GB" sz="2400" dirty="0"/>
              <a:t>das Land </a:t>
            </a:r>
            <a:r>
              <a:rPr lang="en-GB" sz="2400" dirty="0" err="1"/>
              <a:t>mit</a:t>
            </a:r>
            <a:r>
              <a:rPr lang="en-GB" sz="2400" dirty="0"/>
              <a:t> </a:t>
            </a:r>
            <a:r>
              <a:rPr lang="en-GB" sz="2400" dirty="0" err="1"/>
              <a:t>dieser</a:t>
            </a:r>
            <a:r>
              <a:rPr lang="en-GB" sz="2400" dirty="0"/>
              <a:t> </a:t>
            </a:r>
            <a:r>
              <a:rPr lang="en-GB" sz="2400" dirty="0" err="1"/>
              <a:t>Flagge</a:t>
            </a:r>
            <a:r>
              <a:rPr lang="en-GB" sz="2400" dirty="0"/>
              <a:t>:</a:t>
            </a:r>
          </a:p>
        </p:txBody>
      </p:sp>
      <p:sp>
        <p:nvSpPr>
          <p:cNvPr id="9" name="TextBox 8">
            <a:extLst>
              <a:ext uri="{FF2B5EF4-FFF2-40B4-BE49-F238E27FC236}">
                <a16:creationId xmlns:a16="http://schemas.microsoft.com/office/drawing/2014/main" id="{E279178E-3B78-4906-9DB0-B01A4CA5E7DD}"/>
              </a:ext>
            </a:extLst>
          </p:cNvPr>
          <p:cNvSpPr txBox="1"/>
          <p:nvPr/>
        </p:nvSpPr>
        <p:spPr>
          <a:xfrm>
            <a:off x="313350" y="2708827"/>
            <a:ext cx="8754450" cy="461665"/>
          </a:xfrm>
          <a:prstGeom prst="rect">
            <a:avLst/>
          </a:prstGeom>
          <a:noFill/>
        </p:spPr>
        <p:txBody>
          <a:bodyPr wrap="square" rtlCol="0">
            <a:spAutoFit/>
          </a:bodyPr>
          <a:lstStyle/>
          <a:p>
            <a:pPr algn="l"/>
            <a:r>
              <a:rPr lang="en-GB" sz="2400" dirty="0"/>
              <a:t>3. Wien </a:t>
            </a:r>
            <a:r>
              <a:rPr lang="en-GB" sz="2400" dirty="0" err="1"/>
              <a:t>ist</a:t>
            </a:r>
            <a:r>
              <a:rPr lang="en-GB" sz="2400" dirty="0"/>
              <a:t> </a:t>
            </a:r>
            <a:r>
              <a:rPr lang="en-GB" sz="2400" b="1" dirty="0" err="1"/>
              <a:t>nicht</a:t>
            </a:r>
            <a:r>
              <a:rPr lang="en-GB" sz="2400" dirty="0"/>
              <a:t> </a:t>
            </a:r>
            <a:r>
              <a:rPr lang="en-GB" sz="2400" dirty="0" err="1"/>
              <a:t>meine</a:t>
            </a:r>
            <a:r>
              <a:rPr lang="en-GB" sz="2400" dirty="0"/>
              <a:t> </a:t>
            </a:r>
            <a:r>
              <a:rPr lang="en-GB" sz="2400" dirty="0" err="1"/>
              <a:t>Hauptstadt</a:t>
            </a:r>
            <a:r>
              <a:rPr lang="en-GB" sz="2400" dirty="0"/>
              <a:t>.</a:t>
            </a:r>
          </a:p>
        </p:txBody>
      </p:sp>
      <p:sp>
        <p:nvSpPr>
          <p:cNvPr id="10" name="TextBox 9">
            <a:extLst>
              <a:ext uri="{FF2B5EF4-FFF2-40B4-BE49-F238E27FC236}">
                <a16:creationId xmlns:a16="http://schemas.microsoft.com/office/drawing/2014/main" id="{4763736F-AD1A-47E8-9D66-BCE41A8A12E3}"/>
              </a:ext>
            </a:extLst>
          </p:cNvPr>
          <p:cNvSpPr txBox="1"/>
          <p:nvPr/>
        </p:nvSpPr>
        <p:spPr>
          <a:xfrm>
            <a:off x="313350" y="3266919"/>
            <a:ext cx="8754450" cy="461665"/>
          </a:xfrm>
          <a:prstGeom prst="rect">
            <a:avLst/>
          </a:prstGeom>
          <a:noFill/>
        </p:spPr>
        <p:txBody>
          <a:bodyPr wrap="square" rtlCol="0">
            <a:spAutoFit/>
          </a:bodyPr>
          <a:lstStyle/>
          <a:p>
            <a:r>
              <a:rPr lang="en-GB" sz="2400" dirty="0"/>
              <a:t>4. Ich bin </a:t>
            </a:r>
            <a:r>
              <a:rPr lang="en-GB" sz="2400" b="1" dirty="0" err="1"/>
              <a:t>kein</a:t>
            </a:r>
            <a:r>
              <a:rPr lang="en-GB" sz="2400" b="1" dirty="0"/>
              <a:t> </a:t>
            </a:r>
            <a:r>
              <a:rPr lang="en-GB" sz="2400" dirty="0" err="1"/>
              <a:t>großes</a:t>
            </a:r>
            <a:r>
              <a:rPr lang="en-GB" sz="2400" dirty="0"/>
              <a:t> Land.</a:t>
            </a:r>
          </a:p>
        </p:txBody>
      </p:sp>
      <p:sp>
        <p:nvSpPr>
          <p:cNvPr id="11" name="TextBox 10">
            <a:extLst>
              <a:ext uri="{FF2B5EF4-FFF2-40B4-BE49-F238E27FC236}">
                <a16:creationId xmlns:a16="http://schemas.microsoft.com/office/drawing/2014/main" id="{01C7FA14-292B-4A16-A80E-B4150767F0A2}"/>
              </a:ext>
            </a:extLst>
          </p:cNvPr>
          <p:cNvSpPr txBox="1"/>
          <p:nvPr/>
        </p:nvSpPr>
        <p:spPr>
          <a:xfrm>
            <a:off x="313350" y="3851303"/>
            <a:ext cx="8754450" cy="461665"/>
          </a:xfrm>
          <a:prstGeom prst="rect">
            <a:avLst/>
          </a:prstGeom>
          <a:noFill/>
        </p:spPr>
        <p:txBody>
          <a:bodyPr wrap="square" rtlCol="0">
            <a:spAutoFit/>
          </a:bodyPr>
          <a:lstStyle/>
          <a:p>
            <a:pPr algn="l"/>
            <a:r>
              <a:rPr lang="en-GB" sz="2400" dirty="0"/>
              <a:t>5. Ich </a:t>
            </a:r>
            <a:r>
              <a:rPr lang="en-GB" sz="2400" dirty="0" err="1"/>
              <a:t>heiße</a:t>
            </a:r>
            <a:r>
              <a:rPr lang="en-GB" sz="2400" dirty="0"/>
              <a:t> </a:t>
            </a:r>
            <a:r>
              <a:rPr lang="en-GB" sz="2400" b="1" dirty="0" err="1"/>
              <a:t>nicht</a:t>
            </a:r>
            <a:r>
              <a:rPr lang="en-GB" sz="2400" dirty="0"/>
              <a:t> Deutschland.</a:t>
            </a:r>
          </a:p>
        </p:txBody>
      </p:sp>
      <p:sp>
        <p:nvSpPr>
          <p:cNvPr id="12" name="TextBox 11">
            <a:extLst>
              <a:ext uri="{FF2B5EF4-FFF2-40B4-BE49-F238E27FC236}">
                <a16:creationId xmlns:a16="http://schemas.microsoft.com/office/drawing/2014/main" id="{F3DD00D2-21AB-4E37-B4DB-460127BB6C10}"/>
              </a:ext>
            </a:extLst>
          </p:cNvPr>
          <p:cNvSpPr txBox="1"/>
          <p:nvPr/>
        </p:nvSpPr>
        <p:spPr>
          <a:xfrm>
            <a:off x="313350" y="4435687"/>
            <a:ext cx="8754450" cy="461665"/>
          </a:xfrm>
          <a:prstGeom prst="rect">
            <a:avLst/>
          </a:prstGeom>
          <a:noFill/>
        </p:spPr>
        <p:txBody>
          <a:bodyPr wrap="square" rtlCol="0">
            <a:spAutoFit/>
          </a:bodyPr>
          <a:lstStyle/>
          <a:p>
            <a:pPr algn="l"/>
            <a:r>
              <a:rPr lang="en-GB" sz="2400" dirty="0"/>
              <a:t>6. Ich </a:t>
            </a:r>
            <a:r>
              <a:rPr lang="en-GB" sz="2400" dirty="0" err="1"/>
              <a:t>habe</a:t>
            </a:r>
            <a:r>
              <a:rPr lang="en-GB" sz="2400" dirty="0"/>
              <a:t> </a:t>
            </a:r>
            <a:r>
              <a:rPr lang="en-GB" sz="2400" dirty="0" err="1"/>
              <a:t>viele</a:t>
            </a:r>
            <a:r>
              <a:rPr lang="en-GB" sz="2400" dirty="0"/>
              <a:t> Seen, </a:t>
            </a:r>
            <a:r>
              <a:rPr lang="en-GB" sz="2400" dirty="0" err="1"/>
              <a:t>aber</a:t>
            </a:r>
            <a:r>
              <a:rPr lang="en-GB" sz="2400" dirty="0"/>
              <a:t> </a:t>
            </a:r>
            <a:r>
              <a:rPr lang="en-GB" sz="2400" b="1" dirty="0" err="1"/>
              <a:t>keine</a:t>
            </a:r>
            <a:r>
              <a:rPr lang="en-GB" sz="2400" b="1" dirty="0"/>
              <a:t> </a:t>
            </a:r>
            <a:r>
              <a:rPr lang="en-GB" sz="2400" dirty="0" err="1"/>
              <a:t>Küste</a:t>
            </a:r>
            <a:r>
              <a:rPr lang="en-GB" sz="2400" dirty="0"/>
              <a:t>.</a:t>
            </a:r>
          </a:p>
        </p:txBody>
      </p:sp>
      <p:sp>
        <p:nvSpPr>
          <p:cNvPr id="13" name="TextBox 12">
            <a:extLst>
              <a:ext uri="{FF2B5EF4-FFF2-40B4-BE49-F238E27FC236}">
                <a16:creationId xmlns:a16="http://schemas.microsoft.com/office/drawing/2014/main" id="{A45AC0A9-6EAC-4D3A-A057-5CE8723A8775}"/>
              </a:ext>
            </a:extLst>
          </p:cNvPr>
          <p:cNvSpPr txBox="1"/>
          <p:nvPr/>
        </p:nvSpPr>
        <p:spPr>
          <a:xfrm>
            <a:off x="313350" y="4993779"/>
            <a:ext cx="8754450" cy="461665"/>
          </a:xfrm>
          <a:prstGeom prst="rect">
            <a:avLst/>
          </a:prstGeom>
          <a:noFill/>
        </p:spPr>
        <p:txBody>
          <a:bodyPr wrap="square" rtlCol="0">
            <a:spAutoFit/>
          </a:bodyPr>
          <a:lstStyle/>
          <a:p>
            <a:pPr algn="l"/>
            <a:r>
              <a:rPr lang="en-GB" sz="2400" dirty="0"/>
              <a:t>7. Man </a:t>
            </a:r>
            <a:r>
              <a:rPr lang="en-GB" sz="2400" dirty="0" err="1"/>
              <a:t>bezahlt</a:t>
            </a:r>
            <a:r>
              <a:rPr lang="en-GB" sz="2400" dirty="0"/>
              <a:t> </a:t>
            </a:r>
            <a:r>
              <a:rPr lang="en-GB" sz="2400" dirty="0" err="1"/>
              <a:t>hier</a:t>
            </a:r>
            <a:r>
              <a:rPr lang="en-GB" sz="2400" dirty="0"/>
              <a:t> </a:t>
            </a:r>
            <a:r>
              <a:rPr lang="en-GB" sz="2400" b="1" dirty="0" err="1"/>
              <a:t>nicht</a:t>
            </a:r>
            <a:r>
              <a:rPr lang="en-GB" sz="2400" dirty="0"/>
              <a:t> </a:t>
            </a:r>
            <a:r>
              <a:rPr lang="en-GB" sz="2400" dirty="0" err="1"/>
              <a:t>mit</a:t>
            </a:r>
            <a:r>
              <a:rPr lang="en-GB" sz="2400" dirty="0"/>
              <a:t> </a:t>
            </a:r>
            <a:r>
              <a:rPr lang="en-GB" sz="2400" dirty="0" err="1"/>
              <a:t>dem</a:t>
            </a:r>
            <a:r>
              <a:rPr lang="en-GB" sz="2400" dirty="0"/>
              <a:t> Euro.</a:t>
            </a:r>
          </a:p>
        </p:txBody>
      </p:sp>
      <p:sp>
        <p:nvSpPr>
          <p:cNvPr id="14" name="TextBox 13">
            <a:extLst>
              <a:ext uri="{FF2B5EF4-FFF2-40B4-BE49-F238E27FC236}">
                <a16:creationId xmlns:a16="http://schemas.microsoft.com/office/drawing/2014/main" id="{ACC1C100-AACC-4E80-A318-5D7C8F9555D9}"/>
              </a:ext>
            </a:extLst>
          </p:cNvPr>
          <p:cNvSpPr txBox="1"/>
          <p:nvPr/>
        </p:nvSpPr>
        <p:spPr>
          <a:xfrm>
            <a:off x="313350" y="5594070"/>
            <a:ext cx="8754450" cy="461665"/>
          </a:xfrm>
          <a:prstGeom prst="rect">
            <a:avLst/>
          </a:prstGeom>
          <a:noFill/>
        </p:spPr>
        <p:txBody>
          <a:bodyPr wrap="square" rtlCol="0">
            <a:spAutoFit/>
          </a:bodyPr>
          <a:lstStyle/>
          <a:p>
            <a:pPr algn="l"/>
            <a:r>
              <a:rPr lang="en-GB" sz="2400" dirty="0"/>
              <a:t>8. Ich bin </a:t>
            </a:r>
            <a:r>
              <a:rPr lang="en-GB" sz="2400" b="1" dirty="0" err="1"/>
              <a:t>kein</a:t>
            </a:r>
            <a:r>
              <a:rPr lang="en-GB" sz="2400" dirty="0"/>
              <a:t> EU-</a:t>
            </a:r>
            <a:r>
              <a:rPr lang="en-GB" sz="2400" dirty="0" err="1"/>
              <a:t>Staat</a:t>
            </a:r>
            <a:r>
              <a:rPr lang="en-GB" sz="2400" dirty="0"/>
              <a:t>.</a:t>
            </a:r>
          </a:p>
        </p:txBody>
      </p:sp>
      <p:sp>
        <p:nvSpPr>
          <p:cNvPr id="15" name="Rectangle: Rounded Corners 14">
            <a:extLst>
              <a:ext uri="{FF2B5EF4-FFF2-40B4-BE49-F238E27FC236}">
                <a16:creationId xmlns:a16="http://schemas.microsoft.com/office/drawing/2014/main" id="{C94D824D-4475-4309-8B6C-E1CC94C9EC5D}"/>
              </a:ext>
            </a:extLst>
          </p:cNvPr>
          <p:cNvSpPr/>
          <p:nvPr/>
        </p:nvSpPr>
        <p:spPr>
          <a:xfrm>
            <a:off x="2372285" y="1760398"/>
            <a:ext cx="742950" cy="39937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a:t>
            </a:r>
          </a:p>
        </p:txBody>
      </p:sp>
      <p:sp>
        <p:nvSpPr>
          <p:cNvPr id="16" name="Rectangle: Rounded Corners 15">
            <a:extLst>
              <a:ext uri="{FF2B5EF4-FFF2-40B4-BE49-F238E27FC236}">
                <a16:creationId xmlns:a16="http://schemas.microsoft.com/office/drawing/2014/main" id="{AF019FFB-CD52-44B1-9AD0-A1A2ACB760B5}"/>
              </a:ext>
            </a:extLst>
          </p:cNvPr>
          <p:cNvSpPr/>
          <p:nvPr/>
        </p:nvSpPr>
        <p:spPr>
          <a:xfrm>
            <a:off x="1820196" y="2162009"/>
            <a:ext cx="742950" cy="39937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a:t>
            </a:r>
          </a:p>
        </p:txBody>
      </p:sp>
      <p:sp>
        <p:nvSpPr>
          <p:cNvPr id="17" name="Rectangle: Rounded Corners 16">
            <a:extLst>
              <a:ext uri="{FF2B5EF4-FFF2-40B4-BE49-F238E27FC236}">
                <a16:creationId xmlns:a16="http://schemas.microsoft.com/office/drawing/2014/main" id="{419AA16A-6AC2-4184-B820-06B62876BAC6}"/>
              </a:ext>
            </a:extLst>
          </p:cNvPr>
          <p:cNvSpPr/>
          <p:nvPr/>
        </p:nvSpPr>
        <p:spPr>
          <a:xfrm>
            <a:off x="1943100" y="2723160"/>
            <a:ext cx="742950" cy="39937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a:t>
            </a:r>
          </a:p>
        </p:txBody>
      </p:sp>
      <p:sp>
        <p:nvSpPr>
          <p:cNvPr id="18" name="Rectangle: Rounded Corners 17">
            <a:extLst>
              <a:ext uri="{FF2B5EF4-FFF2-40B4-BE49-F238E27FC236}">
                <a16:creationId xmlns:a16="http://schemas.microsoft.com/office/drawing/2014/main" id="{F8BA58B1-03D6-4173-9A1D-D89668744100}"/>
              </a:ext>
            </a:extLst>
          </p:cNvPr>
          <p:cNvSpPr/>
          <p:nvPr/>
        </p:nvSpPr>
        <p:spPr>
          <a:xfrm>
            <a:off x="1790700" y="3329214"/>
            <a:ext cx="742950" cy="39937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a:t>
            </a:r>
          </a:p>
        </p:txBody>
      </p:sp>
      <p:sp>
        <p:nvSpPr>
          <p:cNvPr id="19" name="Rectangle: Rounded Corners 18">
            <a:extLst>
              <a:ext uri="{FF2B5EF4-FFF2-40B4-BE49-F238E27FC236}">
                <a16:creationId xmlns:a16="http://schemas.microsoft.com/office/drawing/2014/main" id="{E8C713CA-A41E-4197-A49C-2E92677A806D}"/>
              </a:ext>
            </a:extLst>
          </p:cNvPr>
          <p:cNvSpPr/>
          <p:nvPr/>
        </p:nvSpPr>
        <p:spPr>
          <a:xfrm>
            <a:off x="2171700" y="3913865"/>
            <a:ext cx="742950" cy="39937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a:t>
            </a:r>
          </a:p>
        </p:txBody>
      </p:sp>
      <p:sp>
        <p:nvSpPr>
          <p:cNvPr id="20" name="Rectangle: Rounded Corners 19">
            <a:extLst>
              <a:ext uri="{FF2B5EF4-FFF2-40B4-BE49-F238E27FC236}">
                <a16:creationId xmlns:a16="http://schemas.microsoft.com/office/drawing/2014/main" id="{50B24460-F8ED-478C-896A-56C04ED41595}"/>
              </a:ext>
            </a:extLst>
          </p:cNvPr>
          <p:cNvSpPr/>
          <p:nvPr/>
        </p:nvSpPr>
        <p:spPr>
          <a:xfrm>
            <a:off x="4619625" y="4416323"/>
            <a:ext cx="838200" cy="43051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a:t>
            </a:r>
          </a:p>
        </p:txBody>
      </p:sp>
      <p:sp>
        <p:nvSpPr>
          <p:cNvPr id="21" name="Rectangle: Rounded Corners 20">
            <a:extLst>
              <a:ext uri="{FF2B5EF4-FFF2-40B4-BE49-F238E27FC236}">
                <a16:creationId xmlns:a16="http://schemas.microsoft.com/office/drawing/2014/main" id="{787A507B-B06C-4FBD-AC8C-BF23A792EA2D}"/>
              </a:ext>
            </a:extLst>
          </p:cNvPr>
          <p:cNvSpPr/>
          <p:nvPr/>
        </p:nvSpPr>
        <p:spPr>
          <a:xfrm>
            <a:off x="3295650" y="5068237"/>
            <a:ext cx="742950" cy="39937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a:t>
            </a:r>
          </a:p>
        </p:txBody>
      </p:sp>
      <p:sp>
        <p:nvSpPr>
          <p:cNvPr id="22" name="Rectangle: Rounded Corners 21">
            <a:extLst>
              <a:ext uri="{FF2B5EF4-FFF2-40B4-BE49-F238E27FC236}">
                <a16:creationId xmlns:a16="http://schemas.microsoft.com/office/drawing/2014/main" id="{36AB4173-21F4-4589-B010-AD6C287C6209}"/>
              </a:ext>
            </a:extLst>
          </p:cNvPr>
          <p:cNvSpPr/>
          <p:nvPr/>
        </p:nvSpPr>
        <p:spPr>
          <a:xfrm>
            <a:off x="1781175" y="5625217"/>
            <a:ext cx="742950" cy="39937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a:t>
            </a:r>
          </a:p>
        </p:txBody>
      </p:sp>
      <p:pic>
        <p:nvPicPr>
          <p:cNvPr id="24" name="Picture 23">
            <a:extLst>
              <a:ext uri="{FF2B5EF4-FFF2-40B4-BE49-F238E27FC236}">
                <a16:creationId xmlns:a16="http://schemas.microsoft.com/office/drawing/2014/main" id="{5DF7B777-D91C-4A3E-A133-8A5F3C9CA4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3339" y="2130769"/>
            <a:ext cx="487561" cy="656924"/>
          </a:xfrm>
          <a:prstGeom prst="rect">
            <a:avLst/>
          </a:prstGeom>
        </p:spPr>
      </p:pic>
      <p:sp>
        <p:nvSpPr>
          <p:cNvPr id="25" name="TextBox 24">
            <a:extLst>
              <a:ext uri="{FF2B5EF4-FFF2-40B4-BE49-F238E27FC236}">
                <a16:creationId xmlns:a16="http://schemas.microsoft.com/office/drawing/2014/main" id="{7B925FB2-F3F7-40A6-8DEB-1F418232B6DD}"/>
              </a:ext>
            </a:extLst>
          </p:cNvPr>
          <p:cNvSpPr txBox="1"/>
          <p:nvPr/>
        </p:nvSpPr>
        <p:spPr>
          <a:xfrm>
            <a:off x="7833750" y="3497751"/>
            <a:ext cx="3577200" cy="2677656"/>
          </a:xfrm>
          <a:prstGeom prst="rect">
            <a:avLst/>
          </a:prstGeom>
          <a:solidFill>
            <a:schemeClr val="bg2"/>
          </a:solidFill>
        </p:spPr>
        <p:txBody>
          <a:bodyPr wrap="square" rtlCol="0">
            <a:spAutoFit/>
          </a:bodyPr>
          <a:lstStyle/>
          <a:p>
            <a:pPr algn="l"/>
            <a:r>
              <a:rPr lang="en-GB" sz="2400" dirty="0"/>
              <a:t>Ich </a:t>
            </a:r>
            <a:r>
              <a:rPr lang="en-GB" sz="2400" dirty="0" err="1"/>
              <a:t>habe</a:t>
            </a:r>
            <a:r>
              <a:rPr lang="en-GB" sz="2400" dirty="0"/>
              <a:t> </a:t>
            </a:r>
            <a:r>
              <a:rPr lang="en-GB" sz="2400" dirty="0" err="1"/>
              <a:t>viele</a:t>
            </a:r>
            <a:r>
              <a:rPr lang="en-GB" sz="2400" dirty="0"/>
              <a:t> Berge, </a:t>
            </a:r>
            <a:r>
              <a:rPr lang="en-GB" sz="2400" dirty="0" err="1"/>
              <a:t>vier</a:t>
            </a:r>
            <a:r>
              <a:rPr lang="en-GB" sz="2400" dirty="0"/>
              <a:t> </a:t>
            </a:r>
            <a:r>
              <a:rPr lang="en-GB" sz="2400" dirty="0" err="1"/>
              <a:t>Sprachen</a:t>
            </a:r>
            <a:r>
              <a:rPr lang="en-GB" sz="2400" dirty="0"/>
              <a:t> und bin </a:t>
            </a:r>
            <a:r>
              <a:rPr lang="en-GB" sz="2400" dirty="0" err="1"/>
              <a:t>bekannt</a:t>
            </a:r>
            <a:r>
              <a:rPr lang="en-GB" sz="2400" dirty="0"/>
              <a:t> </a:t>
            </a:r>
            <a:r>
              <a:rPr lang="en-GB" sz="2400" dirty="0" err="1"/>
              <a:t>für</a:t>
            </a:r>
            <a:r>
              <a:rPr lang="en-GB" sz="2400" dirty="0"/>
              <a:t> </a:t>
            </a:r>
            <a:r>
              <a:rPr lang="en-GB" sz="2400" dirty="0" err="1"/>
              <a:t>Schokolade</a:t>
            </a:r>
            <a:r>
              <a:rPr lang="en-GB" sz="2400" dirty="0"/>
              <a:t>! </a:t>
            </a:r>
            <a:r>
              <a:rPr lang="en-GB" sz="2400" dirty="0" err="1"/>
              <a:t>Meine</a:t>
            </a:r>
            <a:r>
              <a:rPr lang="en-GB" sz="2400" dirty="0"/>
              <a:t> </a:t>
            </a:r>
            <a:r>
              <a:rPr lang="en-GB" sz="2400" dirty="0" err="1"/>
              <a:t>Haupstadt</a:t>
            </a:r>
            <a:r>
              <a:rPr lang="en-GB" sz="2400" dirty="0"/>
              <a:t> </a:t>
            </a:r>
            <a:r>
              <a:rPr lang="en-GB" sz="2400" dirty="0" err="1"/>
              <a:t>heißt</a:t>
            </a:r>
            <a:r>
              <a:rPr lang="en-GB" sz="2400"/>
              <a:t> Bern </a:t>
            </a:r>
            <a:r>
              <a:rPr lang="en-GB" sz="2400" dirty="0"/>
              <a:t>und </a:t>
            </a:r>
            <a:r>
              <a:rPr lang="en-GB" sz="2400" dirty="0" err="1"/>
              <a:t>meine</a:t>
            </a:r>
            <a:r>
              <a:rPr lang="en-GB" sz="2400" dirty="0"/>
              <a:t> Blume </a:t>
            </a:r>
            <a:r>
              <a:rPr lang="en-GB" sz="2400" dirty="0" err="1"/>
              <a:t>heißt</a:t>
            </a:r>
            <a:r>
              <a:rPr lang="en-GB" sz="2400" dirty="0"/>
              <a:t> </a:t>
            </a:r>
            <a:r>
              <a:rPr lang="en-GB" sz="2400" dirty="0" err="1"/>
              <a:t>Edelweiß</a:t>
            </a:r>
            <a:r>
              <a:rPr lang="en-GB" sz="2400" dirty="0"/>
              <a:t>. </a:t>
            </a:r>
          </a:p>
        </p:txBody>
      </p:sp>
      <p:pic>
        <p:nvPicPr>
          <p:cNvPr id="27" name="Picture 26" descr="Icon&#10;&#10;Description automatically generated">
            <a:extLst>
              <a:ext uri="{FF2B5EF4-FFF2-40B4-BE49-F238E27FC236}">
                <a16:creationId xmlns:a16="http://schemas.microsoft.com/office/drawing/2014/main" id="{1DDEFCE3-4A62-40FD-B772-E3729EB1A0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1962" y="893612"/>
            <a:ext cx="3960738" cy="2546631"/>
          </a:xfrm>
          <a:prstGeom prst="rect">
            <a:avLst/>
          </a:prstGeom>
        </p:spPr>
      </p:pic>
      <p:sp>
        <p:nvSpPr>
          <p:cNvPr id="28" name="TextBox 27">
            <a:extLst>
              <a:ext uri="{FF2B5EF4-FFF2-40B4-BE49-F238E27FC236}">
                <a16:creationId xmlns:a16="http://schemas.microsoft.com/office/drawing/2014/main" id="{58616D36-E2CD-47B5-80BD-9DA4AC869A52}"/>
              </a:ext>
            </a:extLst>
          </p:cNvPr>
          <p:cNvSpPr txBox="1"/>
          <p:nvPr/>
        </p:nvSpPr>
        <p:spPr>
          <a:xfrm>
            <a:off x="8382000" y="447505"/>
            <a:ext cx="3577200" cy="461665"/>
          </a:xfrm>
          <a:prstGeom prst="rect">
            <a:avLst/>
          </a:prstGeom>
          <a:noFill/>
        </p:spPr>
        <p:txBody>
          <a:bodyPr wrap="square" rtlCol="0">
            <a:spAutoFit/>
          </a:bodyPr>
          <a:lstStyle/>
          <a:p>
            <a:pPr algn="l"/>
            <a:r>
              <a:rPr lang="en-GB" sz="2400" b="1" dirty="0"/>
              <a:t>die Schweiz</a:t>
            </a:r>
          </a:p>
        </p:txBody>
      </p:sp>
      <p:pic>
        <p:nvPicPr>
          <p:cNvPr id="1026" name="Picture 2" descr="Blossom, Bloom, Edelweiss, Alpine Flower, Nature">
            <a:extLst>
              <a:ext uri="{FF2B5EF4-FFF2-40B4-BE49-F238E27FC236}">
                <a16:creationId xmlns:a16="http://schemas.microsoft.com/office/drawing/2014/main" id="{A0AD9EC0-7496-495C-939A-965C312F97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45200" y="4150323"/>
            <a:ext cx="1104900" cy="106354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yellow text on a gray background&#10;&#10;Description automatically generated">
            <a:extLst>
              <a:ext uri="{FF2B5EF4-FFF2-40B4-BE49-F238E27FC236}">
                <a16:creationId xmlns:a16="http://schemas.microsoft.com/office/drawing/2014/main" id="{05275EE1-F307-41C1-97A6-ED88C62C03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74914">
            <a:off x="10717761" y="226218"/>
            <a:ext cx="1386376" cy="442574"/>
          </a:xfrm>
          <a:prstGeom prst="rect">
            <a:avLst/>
          </a:prstGeom>
        </p:spPr>
      </p:pic>
    </p:spTree>
    <p:extLst>
      <p:ext uri="{BB962C8B-B14F-4D97-AF65-F5344CB8AC3E}">
        <p14:creationId xmlns:p14="http://schemas.microsoft.com/office/powerpoint/2010/main" val="359658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5"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19DA2FB4-28FD-44CE-83EF-FC1F62BEF5DC}"/>
              </a:ext>
            </a:extLst>
          </p:cNvPr>
          <p:cNvGraphicFramePr>
            <a:graphicFrameLocks noGrp="1"/>
          </p:cNvGraphicFramePr>
          <p:nvPr>
            <p:extLst>
              <p:ext uri="{D42A27DB-BD31-4B8C-83A1-F6EECF244321}">
                <p14:modId xmlns:p14="http://schemas.microsoft.com/office/powerpoint/2010/main" val="2692449995"/>
              </p:ext>
            </p:extLst>
          </p:nvPr>
        </p:nvGraphicFramePr>
        <p:xfrm>
          <a:off x="1826554" y="1662955"/>
          <a:ext cx="10132338" cy="3407848"/>
        </p:xfrm>
        <a:graphic>
          <a:graphicData uri="http://schemas.openxmlformats.org/drawingml/2006/table">
            <a:tbl>
              <a:tblPr firstRow="1" bandRow="1">
                <a:tableStyleId>{5940675A-B579-460E-94D1-54222C63F5DA}</a:tableStyleId>
              </a:tblPr>
              <a:tblGrid>
                <a:gridCol w="3377446">
                  <a:extLst>
                    <a:ext uri="{9D8B030D-6E8A-4147-A177-3AD203B41FA5}">
                      <a16:colId xmlns:a16="http://schemas.microsoft.com/office/drawing/2014/main" val="2673335464"/>
                    </a:ext>
                  </a:extLst>
                </a:gridCol>
                <a:gridCol w="3377446">
                  <a:extLst>
                    <a:ext uri="{9D8B030D-6E8A-4147-A177-3AD203B41FA5}">
                      <a16:colId xmlns:a16="http://schemas.microsoft.com/office/drawing/2014/main" val="1104364582"/>
                    </a:ext>
                  </a:extLst>
                </a:gridCol>
                <a:gridCol w="3377446">
                  <a:extLst>
                    <a:ext uri="{9D8B030D-6E8A-4147-A177-3AD203B41FA5}">
                      <a16:colId xmlns:a16="http://schemas.microsoft.com/office/drawing/2014/main" val="3013977045"/>
                    </a:ext>
                  </a:extLst>
                </a:gridCol>
              </a:tblGrid>
              <a:tr h="561658">
                <a:tc>
                  <a:txBody>
                    <a:bodyPr/>
                    <a:lstStyle/>
                    <a:p>
                      <a:pPr algn="ctr"/>
                      <a:r>
                        <a:rPr kumimoji="0" lang="en-GB" sz="2000" b="1" i="0" u="none" strike="noStrike" kern="1200" cap="none" spc="0" normalizeH="0" baseline="0" noProof="0" dirty="0">
                          <a:ln>
                            <a:noFill/>
                          </a:ln>
                          <a:solidFill>
                            <a:schemeClr val="tx1"/>
                          </a:solidFill>
                          <a:effectLst/>
                          <a:uLnTx/>
                          <a:uFillTx/>
                          <a:latin typeface="+mn-lt"/>
                          <a:ea typeface="+mn-ea"/>
                          <a:cs typeface="+mn-cs"/>
                        </a:rPr>
                        <a:t>masculine</a:t>
                      </a:r>
                      <a:endParaRPr lang="en-GB" sz="2000" dirty="0">
                        <a:solidFill>
                          <a:schemeClr val="tx1"/>
                        </a:solidFill>
                      </a:endParaRPr>
                    </a:p>
                  </a:txBody>
                  <a:tcPr anchor="ctr">
                    <a:lnL w="12700" cmpd="sng">
                      <a:noFill/>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r>
                        <a:rPr kumimoji="0" lang="en-GB" sz="2000" b="1" i="0" u="none" strike="noStrike" kern="1200" cap="none" spc="0" normalizeH="0" baseline="0" noProof="0" dirty="0">
                          <a:ln>
                            <a:noFill/>
                          </a:ln>
                          <a:solidFill>
                            <a:schemeClr val="tx1"/>
                          </a:solidFill>
                          <a:effectLst/>
                          <a:uLnTx/>
                          <a:uFillTx/>
                          <a:latin typeface="+mn-lt"/>
                          <a:ea typeface="+mn-ea"/>
                          <a:cs typeface="+mn-cs"/>
                        </a:rPr>
                        <a:t>feminine</a:t>
                      </a:r>
                      <a:endParaRPr lang="en-GB" sz="2000" dirty="0">
                        <a:solidFill>
                          <a:schemeClr val="tx1"/>
                        </a:solidFill>
                      </a:endParaRPr>
                    </a:p>
                  </a:txBody>
                  <a:tcPr anchor="ctr">
                    <a:lnL w="6350" cap="flat" cmpd="sng" algn="ctr">
                      <a:solidFill>
                        <a:srgbClr val="002060"/>
                      </a:solidFill>
                      <a:prstDash val="sysDot"/>
                      <a:round/>
                      <a:headEnd type="none" w="med" len="med"/>
                      <a:tailEnd type="none" w="med" len="med"/>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r>
                        <a:rPr kumimoji="0" lang="en-GB" sz="2000" b="1" i="0" u="none" strike="noStrike" kern="1200" cap="none" spc="0" normalizeH="0" baseline="0" noProof="0" dirty="0">
                          <a:ln>
                            <a:noFill/>
                          </a:ln>
                          <a:solidFill>
                            <a:schemeClr val="tx1"/>
                          </a:solidFill>
                          <a:effectLst/>
                          <a:uLnTx/>
                          <a:uFillTx/>
                          <a:latin typeface="+mn-lt"/>
                          <a:ea typeface="+mn-ea"/>
                          <a:cs typeface="+mn-cs"/>
                        </a:rPr>
                        <a:t>neuter</a:t>
                      </a:r>
                      <a:endParaRPr lang="en-GB" sz="2000" dirty="0">
                        <a:solidFill>
                          <a:schemeClr val="tx1"/>
                        </a:solidFill>
                      </a:endParaRPr>
                    </a:p>
                  </a:txBody>
                  <a:tcPr anchor="ctr">
                    <a:lnL w="6350" cap="flat" cmpd="sng" algn="ctr">
                      <a:solidFill>
                        <a:srgbClr val="002060"/>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4E7">
                        <a:alpha val="24000"/>
                      </a:srgbClr>
                    </a:solidFill>
                  </a:tcPr>
                </a:tc>
                <a:extLst>
                  <a:ext uri="{0D108BD9-81ED-4DB2-BD59-A6C34878D82A}">
                    <a16:rowId xmlns:a16="http://schemas.microsoft.com/office/drawing/2014/main" val="3778516741"/>
                  </a:ext>
                </a:extLst>
              </a:tr>
              <a:tr h="948730">
                <a:tc>
                  <a:txBody>
                    <a:bodyPr/>
                    <a:lstStyle/>
                    <a:p>
                      <a:pPr algn="ctr"/>
                      <a:endParaRPr lang="en-GB" sz="2000" dirty="0"/>
                    </a:p>
                  </a:txBody>
                  <a:tcPr anchor="ctr">
                    <a:lnL w="12700" cmpd="sng">
                      <a:noFill/>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endParaRPr lang="en-GB" sz="2000"/>
                    </a:p>
                  </a:txBody>
                  <a:tcPr anchor="ctr">
                    <a:lnL w="6350" cap="flat" cmpd="sng" algn="ctr">
                      <a:solidFill>
                        <a:srgbClr val="002060"/>
                      </a:solidFill>
                      <a:prstDash val="sysDot"/>
                      <a:round/>
                      <a:headEnd type="none" w="med" len="med"/>
                      <a:tailEnd type="none" w="med" len="med"/>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endParaRPr lang="en-GB" sz="2000" dirty="0"/>
                    </a:p>
                  </a:txBody>
                  <a:tcPr anchor="ctr">
                    <a:lnL w="6350" cap="flat" cmpd="sng" algn="ctr">
                      <a:solidFill>
                        <a:srgbClr val="002060"/>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4E7">
                        <a:alpha val="24000"/>
                      </a:srgbClr>
                    </a:solidFill>
                  </a:tcPr>
                </a:tc>
                <a:extLst>
                  <a:ext uri="{0D108BD9-81ED-4DB2-BD59-A6C34878D82A}">
                    <a16:rowId xmlns:a16="http://schemas.microsoft.com/office/drawing/2014/main" val="2741597359"/>
                  </a:ext>
                </a:extLst>
              </a:tr>
              <a:tr h="948730">
                <a:tc>
                  <a:txBody>
                    <a:bodyPr/>
                    <a:lstStyle/>
                    <a:p>
                      <a:pPr algn="ctr"/>
                      <a:endParaRPr lang="en-GB" sz="2000" dirty="0"/>
                    </a:p>
                  </a:txBody>
                  <a:tcPr anchor="ctr">
                    <a:lnL w="12700" cmpd="sng">
                      <a:noFill/>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endParaRPr lang="en-GB" sz="2000"/>
                    </a:p>
                  </a:txBody>
                  <a:tcPr anchor="ctr">
                    <a:lnL w="6350" cap="flat" cmpd="sng" algn="ctr">
                      <a:solidFill>
                        <a:srgbClr val="002060"/>
                      </a:solidFill>
                      <a:prstDash val="sysDot"/>
                      <a:round/>
                      <a:headEnd type="none" w="med" len="med"/>
                      <a:tailEnd type="none" w="med" len="med"/>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endParaRPr lang="en-GB" sz="2000" dirty="0"/>
                    </a:p>
                  </a:txBody>
                  <a:tcPr anchor="ctr">
                    <a:lnL w="6350" cap="flat" cmpd="sng" algn="ctr">
                      <a:solidFill>
                        <a:srgbClr val="002060"/>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4E7">
                        <a:alpha val="24000"/>
                      </a:srgbClr>
                    </a:solidFill>
                  </a:tcPr>
                </a:tc>
                <a:extLst>
                  <a:ext uri="{0D108BD9-81ED-4DB2-BD59-A6C34878D82A}">
                    <a16:rowId xmlns:a16="http://schemas.microsoft.com/office/drawing/2014/main" val="3031588680"/>
                  </a:ext>
                </a:extLst>
              </a:tr>
              <a:tr h="948730">
                <a:tc>
                  <a:txBody>
                    <a:bodyPr/>
                    <a:lstStyle/>
                    <a:p>
                      <a:pPr algn="ctr"/>
                      <a:endParaRPr lang="en-GB" sz="2000" dirty="0"/>
                    </a:p>
                  </a:txBody>
                  <a:tcPr anchor="ctr">
                    <a:lnL w="12700" cmpd="sng">
                      <a:noFill/>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endParaRPr lang="en-GB" sz="2000"/>
                    </a:p>
                  </a:txBody>
                  <a:tcPr anchor="ctr">
                    <a:lnL w="6350" cap="flat" cmpd="sng" algn="ctr">
                      <a:solidFill>
                        <a:srgbClr val="002060"/>
                      </a:solidFill>
                      <a:prstDash val="sysDot"/>
                      <a:round/>
                      <a:headEnd type="none" w="med" len="med"/>
                      <a:tailEnd type="none" w="med" len="med"/>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endParaRPr lang="en-GB" sz="2000" dirty="0"/>
                    </a:p>
                  </a:txBody>
                  <a:tcPr anchor="ctr">
                    <a:lnL w="6350" cap="flat" cmpd="sng" algn="ctr">
                      <a:solidFill>
                        <a:srgbClr val="002060"/>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4E7">
                        <a:alpha val="24000"/>
                      </a:srgbClr>
                    </a:solidFill>
                  </a:tcPr>
                </a:tc>
                <a:extLst>
                  <a:ext uri="{0D108BD9-81ED-4DB2-BD59-A6C34878D82A}">
                    <a16:rowId xmlns:a16="http://schemas.microsoft.com/office/drawing/2014/main" val="1789702998"/>
                  </a:ext>
                </a:extLst>
              </a:tr>
            </a:tbl>
          </a:graphicData>
        </a:graphic>
      </p:graphicFrame>
      <p:pic>
        <p:nvPicPr>
          <p:cNvPr id="24" name="Picture 4" descr="Place, Building, History, City, Old Town, Architecture">
            <a:extLst>
              <a:ext uri="{FF2B5EF4-FFF2-40B4-BE49-F238E27FC236}">
                <a16:creationId xmlns:a16="http://schemas.microsoft.com/office/drawing/2014/main" id="{08D027A8-E6B7-4F65-9725-674E647188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6958" y="4164437"/>
            <a:ext cx="1057791" cy="52889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213557"/>
            <a:ext cx="4572000" cy="647577"/>
          </a:xfrm>
        </p:spPr>
        <p:txBody>
          <a:bodyPr>
            <a:normAutofit/>
          </a:bodyPr>
          <a:lstStyle/>
          <a:p>
            <a:r>
              <a:rPr lang="en-GB" sz="2800" b="1" dirty="0">
                <a:solidFill>
                  <a:schemeClr val="bg1"/>
                </a:solidFill>
              </a:rPr>
              <a:t>Negation:</a:t>
            </a:r>
            <a:r>
              <a:rPr lang="en-GB" sz="2800" b="1" i="1" dirty="0">
                <a:solidFill>
                  <a:schemeClr val="bg1"/>
                </a:solidFill>
              </a:rPr>
              <a:t> </a:t>
            </a:r>
            <a:r>
              <a:rPr lang="en-GB" sz="2800" b="1" i="1" dirty="0" err="1">
                <a:solidFill>
                  <a:schemeClr val="bg1"/>
                </a:solidFill>
              </a:rPr>
              <a:t>kein</a:t>
            </a:r>
            <a:r>
              <a:rPr lang="en-GB" sz="2800" b="1" i="1" dirty="0">
                <a:solidFill>
                  <a:schemeClr val="bg1"/>
                </a:solidFill>
              </a:rPr>
              <a:t> </a:t>
            </a:r>
            <a:r>
              <a:rPr lang="en-GB" sz="2800" b="1" dirty="0">
                <a:solidFill>
                  <a:schemeClr val="bg1"/>
                </a:solidFill>
              </a:rPr>
              <a:t>R1 &amp; R2</a:t>
            </a:r>
            <a:endParaRPr lang="en-GB" sz="28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80822" y="247046"/>
            <a:ext cx="1678070" cy="400919"/>
          </a:xfrm>
          <a:prstGeom prst="roundRect">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C8C77C08-5026-0447-B022-A3A477524218}"/>
              </a:ext>
            </a:extLst>
          </p:cNvPr>
          <p:cNvSpPr txBox="1"/>
          <p:nvPr/>
        </p:nvSpPr>
        <p:spPr>
          <a:xfrm>
            <a:off x="112236" y="1210296"/>
            <a:ext cx="10411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You know </a:t>
            </a:r>
            <a:r>
              <a:rPr kumimoji="0" lang="en-US" sz="2400" b="1" i="0" u="none" strike="noStrike" kern="1200" cap="none" spc="0" normalizeH="0" baseline="0" noProof="0" dirty="0" err="1">
                <a:ln>
                  <a:noFill/>
                </a:ln>
                <a:effectLst/>
                <a:uLnTx/>
                <a:uFillTx/>
                <a:latin typeface="Century Gothic" panose="020F0302020204030204"/>
                <a:ea typeface="+mn-ea"/>
                <a:cs typeface="+mn-cs"/>
              </a:rPr>
              <a:t>kein</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i="0" u="none" strike="noStrike" kern="1200" cap="none" spc="0" normalizeH="0" baseline="0" noProof="0" dirty="0">
                <a:ln>
                  <a:noFill/>
                </a:ln>
                <a:effectLst/>
                <a:uLnTx/>
                <a:uFillTx/>
                <a:latin typeface="Century Gothic" panose="020F0302020204030204"/>
                <a:ea typeface="+mn-ea"/>
                <a:cs typeface="+mn-cs"/>
              </a:rPr>
              <a:t>changes its</a:t>
            </a:r>
            <a:r>
              <a:rPr kumimoji="0" lang="en-US" sz="2400" i="0" u="none" strike="noStrike" kern="1200" cap="none" spc="0" normalizeH="0" noProof="0" dirty="0">
                <a:ln>
                  <a:noFill/>
                </a:ln>
                <a:effectLst/>
                <a:uLnTx/>
                <a:uFillTx/>
                <a:latin typeface="Century Gothic" panose="020F0302020204030204"/>
                <a:ea typeface="+mn-ea"/>
                <a:cs typeface="+mn-cs"/>
              </a:rPr>
              <a:t> ending like </a:t>
            </a:r>
            <a:r>
              <a:rPr kumimoji="0" lang="en-US" sz="2400" b="1" i="0" u="none" strike="noStrike" kern="1200" cap="none" spc="0" normalizeH="0" noProof="0" dirty="0" err="1">
                <a:ln>
                  <a:noFill/>
                </a:ln>
                <a:effectLst/>
                <a:uLnTx/>
                <a:uFillTx/>
                <a:latin typeface="Century Gothic" panose="020F0302020204030204"/>
                <a:ea typeface="+mn-ea"/>
                <a:cs typeface="+mn-cs"/>
              </a:rPr>
              <a:t>ein</a:t>
            </a:r>
            <a:r>
              <a:rPr kumimoji="0" lang="en-US" sz="2400" i="0" u="none" strike="noStrike" kern="1200" cap="none" spc="0" normalizeH="0" noProof="0" dirty="0">
                <a:ln>
                  <a:noFill/>
                </a:ln>
                <a:effectLst/>
                <a:uLnTx/>
                <a:uFillTx/>
                <a:latin typeface="Century Gothic" panose="020F0302020204030204"/>
                <a:ea typeface="+mn-ea"/>
                <a:cs typeface="+mn-cs"/>
              </a:rPr>
              <a:t>:</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3ECDB620-5BBA-4E89-85AF-28FF5CAF30C6}"/>
              </a:ext>
            </a:extLst>
          </p:cNvPr>
          <p:cNvSpPr txBox="1"/>
          <p:nvPr/>
        </p:nvSpPr>
        <p:spPr>
          <a:xfrm>
            <a:off x="227526" y="5252859"/>
            <a:ext cx="109043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You know the </a:t>
            </a:r>
            <a:r>
              <a:rPr kumimoji="0" lang="en-US" sz="2400" b="0" i="0" u="sng" strike="noStrike" kern="1200" cap="none" spc="0" normalizeH="0" baseline="0" noProof="0" dirty="0">
                <a:ln>
                  <a:noFill/>
                </a:ln>
                <a:effectLst/>
                <a:uLnTx/>
                <a:uFillTx/>
                <a:latin typeface="Century Gothic" panose="020F0302020204030204"/>
                <a:ea typeface="+mn-ea"/>
                <a:cs typeface="+mn-cs"/>
              </a:rPr>
              <a:t>masculine</a:t>
            </a:r>
            <a:r>
              <a:rPr kumimoji="0" lang="en-US" sz="2400" b="0" i="0" u="none" strike="noStrike" kern="1200" cap="none" spc="0" normalizeH="0" baseline="0" noProof="0" dirty="0">
                <a:ln>
                  <a:noFill/>
                </a:ln>
                <a:effectLst/>
                <a:uLnTx/>
                <a:uFillTx/>
                <a:latin typeface="Century Gothic" panose="020F0302020204030204"/>
                <a:ea typeface="+mn-ea"/>
                <a:cs typeface="+mn-cs"/>
              </a:rPr>
              <a:t> definite article also changes in R2 (accusative):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pic>
        <p:nvPicPr>
          <p:cNvPr id="2052" name="Picture 4" descr="Place, Building, History, City, Old Town, Architecture">
            <a:extLst>
              <a:ext uri="{FF2B5EF4-FFF2-40B4-BE49-F238E27FC236}">
                <a16:creationId xmlns:a16="http://schemas.microsoft.com/office/drawing/2014/main" id="{278503C4-1937-4FEE-B6B5-0A722B88AE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2043" y="2375456"/>
            <a:ext cx="1163782" cy="5818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lace, Building, History, City, Old Town, Architecture">
            <a:extLst>
              <a:ext uri="{FF2B5EF4-FFF2-40B4-BE49-F238E27FC236}">
                <a16:creationId xmlns:a16="http://schemas.microsoft.com/office/drawing/2014/main" id="{41250E7C-FB27-4C68-BAC4-86BDE96495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9465" y="4569743"/>
            <a:ext cx="1057791" cy="5288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ross, Delete, Remove, Cancel, Abort, Red, Reject, Tick">
            <a:extLst>
              <a:ext uri="{FF2B5EF4-FFF2-40B4-BE49-F238E27FC236}">
                <a16:creationId xmlns:a16="http://schemas.microsoft.com/office/drawing/2014/main" id="{2D8EA7EA-0256-476C-A414-85C0CA02F4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6504" y="2349089"/>
            <a:ext cx="925308" cy="6284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Pocket, Clock, Watch, Tattoo, Time, Oldschool">
            <a:extLst>
              <a:ext uri="{FF2B5EF4-FFF2-40B4-BE49-F238E27FC236}">
                <a16:creationId xmlns:a16="http://schemas.microsoft.com/office/drawing/2014/main" id="{7B0D822F-6AB4-4018-B3A1-05B7C65675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63792" y="2331230"/>
            <a:ext cx="545721" cy="74135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Building, Office, Hotel, Government, Structure">
            <a:extLst>
              <a:ext uri="{FF2B5EF4-FFF2-40B4-BE49-F238E27FC236}">
                <a16:creationId xmlns:a16="http://schemas.microsoft.com/office/drawing/2014/main" id="{775A09E9-1624-45B5-BB97-D2B8B7C20BC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16416" y="2285968"/>
            <a:ext cx="433762" cy="70658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uilding, Office, Hotel, Government, Structure">
            <a:extLst>
              <a:ext uri="{FF2B5EF4-FFF2-40B4-BE49-F238E27FC236}">
                <a16:creationId xmlns:a16="http://schemas.microsoft.com/office/drawing/2014/main" id="{B1EB527F-B6FC-40B9-9EF5-60E2AD1B2F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80069" y="4250836"/>
            <a:ext cx="433763" cy="70658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B02B654E-3B21-4E1D-B553-005B9743321F}"/>
              </a:ext>
            </a:extLst>
          </p:cNvPr>
          <p:cNvSpPr/>
          <p:nvPr/>
        </p:nvSpPr>
        <p:spPr>
          <a:xfrm>
            <a:off x="106929" y="2476585"/>
            <a:ext cx="529571"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R1</a:t>
            </a:r>
            <a:endParaRPr lang="en-GB" b="1" dirty="0">
              <a:solidFill>
                <a:schemeClr val="tx1"/>
              </a:solidFill>
            </a:endParaRPr>
          </a:p>
        </p:txBody>
      </p:sp>
      <p:sp>
        <p:nvSpPr>
          <p:cNvPr id="27" name="Rectangle: Rounded Corners 26">
            <a:extLst>
              <a:ext uri="{FF2B5EF4-FFF2-40B4-BE49-F238E27FC236}">
                <a16:creationId xmlns:a16="http://schemas.microsoft.com/office/drawing/2014/main" id="{527C92A8-0DD2-4F9B-92F2-42584C826B57}"/>
              </a:ext>
            </a:extLst>
          </p:cNvPr>
          <p:cNvSpPr/>
          <p:nvPr/>
        </p:nvSpPr>
        <p:spPr>
          <a:xfrm>
            <a:off x="109348" y="3468872"/>
            <a:ext cx="529571"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R2</a:t>
            </a:r>
            <a:endParaRPr lang="en-GB" b="1" dirty="0">
              <a:solidFill>
                <a:schemeClr val="tx1"/>
              </a:solidFill>
            </a:endParaRPr>
          </a:p>
        </p:txBody>
      </p:sp>
      <p:sp>
        <p:nvSpPr>
          <p:cNvPr id="28" name="Rectangle: Rounded Corners 27">
            <a:extLst>
              <a:ext uri="{FF2B5EF4-FFF2-40B4-BE49-F238E27FC236}">
                <a16:creationId xmlns:a16="http://schemas.microsoft.com/office/drawing/2014/main" id="{6C172807-3FAA-4F8C-946B-C9815046353E}"/>
              </a:ext>
            </a:extLst>
          </p:cNvPr>
          <p:cNvSpPr/>
          <p:nvPr/>
        </p:nvSpPr>
        <p:spPr>
          <a:xfrm>
            <a:off x="106929" y="4434574"/>
            <a:ext cx="1003855"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R1+ R2</a:t>
            </a:r>
            <a:endParaRPr lang="en-GB" b="1" dirty="0">
              <a:solidFill>
                <a:schemeClr val="tx1"/>
              </a:solidFill>
            </a:endParaRPr>
          </a:p>
        </p:txBody>
      </p:sp>
      <p:pic>
        <p:nvPicPr>
          <p:cNvPr id="29" name="Picture 6" descr="Cross, Delete, Remove, Cancel, Abort, Red, Reject, Tick">
            <a:extLst>
              <a:ext uri="{FF2B5EF4-FFF2-40B4-BE49-F238E27FC236}">
                <a16:creationId xmlns:a16="http://schemas.microsoft.com/office/drawing/2014/main" id="{9AED829F-A958-4B45-A197-353A5ABF75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1287" y="4292707"/>
            <a:ext cx="925308" cy="6284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Building, Office, Hotel, Government, Structure">
            <a:extLst>
              <a:ext uri="{FF2B5EF4-FFF2-40B4-BE49-F238E27FC236}">
                <a16:creationId xmlns:a16="http://schemas.microsoft.com/office/drawing/2014/main" id="{17A707A2-228B-4C83-8141-263A9CE95C6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88822" y="3287897"/>
            <a:ext cx="433762" cy="706581"/>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Rounded Corners 41">
            <a:extLst>
              <a:ext uri="{FF2B5EF4-FFF2-40B4-BE49-F238E27FC236}">
                <a16:creationId xmlns:a16="http://schemas.microsoft.com/office/drawing/2014/main" id="{5652D489-5894-435E-AA2C-A7224E9E7477}"/>
              </a:ext>
            </a:extLst>
          </p:cNvPr>
          <p:cNvSpPr/>
          <p:nvPr/>
        </p:nvSpPr>
        <p:spPr>
          <a:xfrm>
            <a:off x="1858212" y="5736318"/>
            <a:ext cx="3349208" cy="43137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R1: </a:t>
            </a:r>
            <a:r>
              <a:rPr lang="en-US" dirty="0">
                <a:solidFill>
                  <a:schemeClr val="tx1"/>
                </a:solidFill>
              </a:rPr>
              <a:t>Das </a:t>
            </a:r>
            <a:r>
              <a:rPr lang="en-US" dirty="0" err="1">
                <a:solidFill>
                  <a:schemeClr val="tx1"/>
                </a:solidFill>
              </a:rPr>
              <a:t>ist</a:t>
            </a:r>
            <a:r>
              <a:rPr lang="en-US" dirty="0">
                <a:solidFill>
                  <a:schemeClr val="tx1"/>
                </a:solidFill>
              </a:rPr>
              <a:t>  </a:t>
            </a:r>
            <a:r>
              <a:rPr lang="en-US" b="1" dirty="0" err="1">
                <a:solidFill>
                  <a:schemeClr val="tx1"/>
                </a:solidFill>
              </a:rPr>
              <a:t>nicht</a:t>
            </a:r>
            <a:r>
              <a:rPr lang="en-US" dirty="0">
                <a:solidFill>
                  <a:schemeClr val="tx1"/>
                </a:solidFill>
              </a:rPr>
              <a:t>  </a:t>
            </a:r>
            <a:r>
              <a:rPr lang="en-US" b="1" dirty="0">
                <a:solidFill>
                  <a:schemeClr val="tx1"/>
                </a:solidFill>
              </a:rPr>
              <a:t>der</a:t>
            </a:r>
            <a:r>
              <a:rPr lang="en-US" dirty="0">
                <a:solidFill>
                  <a:schemeClr val="tx1"/>
                </a:solidFill>
              </a:rPr>
              <a:t> Platz.</a:t>
            </a:r>
            <a:endParaRPr lang="en-GB" dirty="0">
              <a:solidFill>
                <a:schemeClr val="tx1"/>
              </a:solidFill>
            </a:endParaRPr>
          </a:p>
        </p:txBody>
      </p:sp>
      <p:sp>
        <p:nvSpPr>
          <p:cNvPr id="43" name="Rectangle: Rounded Corners 42">
            <a:extLst>
              <a:ext uri="{FF2B5EF4-FFF2-40B4-BE49-F238E27FC236}">
                <a16:creationId xmlns:a16="http://schemas.microsoft.com/office/drawing/2014/main" id="{04A0EA84-C636-4630-8CA7-D887381CA126}"/>
              </a:ext>
            </a:extLst>
          </p:cNvPr>
          <p:cNvSpPr/>
          <p:nvPr/>
        </p:nvSpPr>
        <p:spPr>
          <a:xfrm>
            <a:off x="6520510" y="5764593"/>
            <a:ext cx="4003525"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R2: </a:t>
            </a:r>
            <a:r>
              <a:rPr lang="en-US" dirty="0">
                <a:solidFill>
                  <a:schemeClr val="tx1"/>
                </a:solidFill>
              </a:rPr>
              <a:t>Ich </a:t>
            </a:r>
            <a:r>
              <a:rPr lang="en-US" dirty="0" err="1">
                <a:solidFill>
                  <a:schemeClr val="tx1"/>
                </a:solidFill>
              </a:rPr>
              <a:t>sehe</a:t>
            </a:r>
            <a:r>
              <a:rPr lang="en-US" dirty="0">
                <a:solidFill>
                  <a:schemeClr val="tx1"/>
                </a:solidFill>
              </a:rPr>
              <a:t> </a:t>
            </a:r>
            <a:r>
              <a:rPr lang="en-US" b="1" dirty="0">
                <a:solidFill>
                  <a:schemeClr val="tx1"/>
                </a:solidFill>
              </a:rPr>
              <a:t>de</a:t>
            </a:r>
            <a:r>
              <a:rPr lang="en-US" b="1" u="sng" dirty="0">
                <a:solidFill>
                  <a:schemeClr val="tx1"/>
                </a:solidFill>
              </a:rPr>
              <a:t>n</a:t>
            </a:r>
            <a:r>
              <a:rPr lang="en-US" dirty="0">
                <a:solidFill>
                  <a:schemeClr val="tx1"/>
                </a:solidFill>
              </a:rPr>
              <a:t> Platz   </a:t>
            </a:r>
            <a:r>
              <a:rPr lang="en-US" b="1" dirty="0" err="1">
                <a:solidFill>
                  <a:schemeClr val="tx1"/>
                </a:solidFill>
              </a:rPr>
              <a:t>nicht</a:t>
            </a:r>
            <a:r>
              <a:rPr lang="en-US" b="1" dirty="0">
                <a:solidFill>
                  <a:schemeClr val="tx1"/>
                </a:solidFill>
              </a:rPr>
              <a:t>  </a:t>
            </a:r>
            <a:r>
              <a:rPr lang="en-US" dirty="0">
                <a:solidFill>
                  <a:schemeClr val="tx1"/>
                </a:solidFill>
              </a:rPr>
              <a:t>.</a:t>
            </a:r>
            <a:endParaRPr lang="en-GB" dirty="0">
              <a:solidFill>
                <a:schemeClr val="tx1"/>
              </a:solidFill>
            </a:endParaRPr>
          </a:p>
        </p:txBody>
      </p:sp>
      <p:sp>
        <p:nvSpPr>
          <p:cNvPr id="2" name="Arrow: Right 1">
            <a:extLst>
              <a:ext uri="{FF2B5EF4-FFF2-40B4-BE49-F238E27FC236}">
                <a16:creationId xmlns:a16="http://schemas.microsoft.com/office/drawing/2014/main" id="{B6D55A67-C5DF-42C0-B968-AB051B3FCF56}"/>
              </a:ext>
            </a:extLst>
          </p:cNvPr>
          <p:cNvSpPr/>
          <p:nvPr/>
        </p:nvSpPr>
        <p:spPr>
          <a:xfrm>
            <a:off x="5404833" y="5732671"/>
            <a:ext cx="978408" cy="484632"/>
          </a:xfrm>
          <a:prstGeom prst="rightArrow">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2EF41905-FCBF-492B-AD0F-1805B515CC77}"/>
              </a:ext>
            </a:extLst>
          </p:cNvPr>
          <p:cNvSpPr txBox="1"/>
          <p:nvPr/>
        </p:nvSpPr>
        <p:spPr>
          <a:xfrm>
            <a:off x="780429" y="2469496"/>
            <a:ext cx="1048988" cy="400110"/>
          </a:xfrm>
          <a:prstGeom prst="rect">
            <a:avLst/>
          </a:prstGeom>
          <a:noFill/>
        </p:spPr>
        <p:txBody>
          <a:bodyPr wrap="square" rtlCol="0">
            <a:spAutoFit/>
          </a:bodyPr>
          <a:lstStyle/>
          <a:p>
            <a:pPr algn="l"/>
            <a:r>
              <a:rPr lang="en-GB" sz="2000" dirty="0"/>
              <a:t>Dort </a:t>
            </a:r>
            <a:r>
              <a:rPr lang="en-GB" sz="2000" b="1" dirty="0" err="1"/>
              <a:t>ist</a:t>
            </a:r>
            <a:endParaRPr lang="en-GB" sz="2000" b="1" dirty="0"/>
          </a:p>
        </p:txBody>
      </p:sp>
      <p:sp>
        <p:nvSpPr>
          <p:cNvPr id="39" name="TextBox 38">
            <a:extLst>
              <a:ext uri="{FF2B5EF4-FFF2-40B4-BE49-F238E27FC236}">
                <a16:creationId xmlns:a16="http://schemas.microsoft.com/office/drawing/2014/main" id="{AA83F36B-595F-4B97-86B5-0FFB2AD626F5}"/>
              </a:ext>
            </a:extLst>
          </p:cNvPr>
          <p:cNvSpPr txBox="1"/>
          <p:nvPr/>
        </p:nvSpPr>
        <p:spPr>
          <a:xfrm>
            <a:off x="594202" y="3468872"/>
            <a:ext cx="1281301" cy="400110"/>
          </a:xfrm>
          <a:prstGeom prst="rect">
            <a:avLst/>
          </a:prstGeom>
          <a:noFill/>
        </p:spPr>
        <p:txBody>
          <a:bodyPr wrap="square" rtlCol="0">
            <a:spAutoFit/>
          </a:bodyPr>
          <a:lstStyle/>
          <a:p>
            <a:pPr algn="l"/>
            <a:r>
              <a:rPr lang="en-GB" sz="2000" b="1" dirty="0"/>
              <a:t>Ich </a:t>
            </a:r>
            <a:r>
              <a:rPr lang="en-GB" sz="2000" b="1" dirty="0" err="1"/>
              <a:t>sehe</a:t>
            </a:r>
            <a:endParaRPr lang="en-GB" sz="2000" b="1" dirty="0"/>
          </a:p>
        </p:txBody>
      </p:sp>
      <p:sp>
        <p:nvSpPr>
          <p:cNvPr id="11" name="Rectangle 10">
            <a:extLst>
              <a:ext uri="{FF2B5EF4-FFF2-40B4-BE49-F238E27FC236}">
                <a16:creationId xmlns:a16="http://schemas.microsoft.com/office/drawing/2014/main" id="{5468903B-6BA0-4823-862A-CD79980E1CCE}"/>
              </a:ext>
            </a:extLst>
          </p:cNvPr>
          <p:cNvSpPr/>
          <p:nvPr/>
        </p:nvSpPr>
        <p:spPr>
          <a:xfrm>
            <a:off x="1839014" y="2456546"/>
            <a:ext cx="1622560" cy="400110"/>
          </a:xfrm>
          <a:prstGeom prst="rect">
            <a:avLst/>
          </a:prstGeom>
        </p:spPr>
        <p:txBody>
          <a:bodyPr wrap="none">
            <a:spAutoFit/>
          </a:bodyPr>
          <a:lstStyle/>
          <a:p>
            <a:r>
              <a:rPr lang="en-GB" sz="2000" b="1" dirty="0"/>
              <a:t>(k)</a:t>
            </a:r>
            <a:r>
              <a:rPr lang="en-GB" sz="2000" b="1" dirty="0" err="1"/>
              <a:t>ein</a:t>
            </a:r>
            <a:r>
              <a:rPr lang="en-GB" sz="2000" dirty="0"/>
              <a:t> Platz </a:t>
            </a:r>
            <a:endParaRPr lang="en-GB" dirty="0"/>
          </a:p>
        </p:txBody>
      </p:sp>
      <p:sp>
        <p:nvSpPr>
          <p:cNvPr id="13" name="Rectangle 12">
            <a:extLst>
              <a:ext uri="{FF2B5EF4-FFF2-40B4-BE49-F238E27FC236}">
                <a16:creationId xmlns:a16="http://schemas.microsoft.com/office/drawing/2014/main" id="{113EE00C-3F2E-4D7B-A864-FBC9B15CAEA9}"/>
              </a:ext>
            </a:extLst>
          </p:cNvPr>
          <p:cNvSpPr/>
          <p:nvPr/>
        </p:nvSpPr>
        <p:spPr>
          <a:xfrm>
            <a:off x="5187043" y="2471281"/>
            <a:ext cx="1545615" cy="400110"/>
          </a:xfrm>
          <a:prstGeom prst="rect">
            <a:avLst/>
          </a:prstGeom>
        </p:spPr>
        <p:txBody>
          <a:bodyPr wrap="none">
            <a:spAutoFit/>
          </a:bodyPr>
          <a:lstStyle/>
          <a:p>
            <a:pPr lvl="0" algn="ctr">
              <a:defRPr/>
            </a:pPr>
            <a:r>
              <a:rPr lang="en-GB" sz="2000" b="1" dirty="0"/>
              <a:t>(k)</a:t>
            </a:r>
            <a:r>
              <a:rPr lang="en-GB" sz="2000" b="1" dirty="0" err="1"/>
              <a:t>ein</a:t>
            </a:r>
            <a:r>
              <a:rPr lang="en-GB" sz="2000" b="1" u="sng" dirty="0" err="1"/>
              <a:t>e</a:t>
            </a:r>
            <a:r>
              <a:rPr lang="en-GB" sz="2000" b="1" dirty="0"/>
              <a:t> </a:t>
            </a:r>
            <a:r>
              <a:rPr lang="en-GB" sz="2000" dirty="0" err="1"/>
              <a:t>Uhr</a:t>
            </a:r>
            <a:endParaRPr lang="en-GB" sz="2000" dirty="0"/>
          </a:p>
        </p:txBody>
      </p:sp>
      <p:sp>
        <p:nvSpPr>
          <p:cNvPr id="15" name="Rectangle 14">
            <a:extLst>
              <a:ext uri="{FF2B5EF4-FFF2-40B4-BE49-F238E27FC236}">
                <a16:creationId xmlns:a16="http://schemas.microsoft.com/office/drawing/2014/main" id="{574AAD6D-0BF1-4D5D-A85D-3A6C4C19E423}"/>
              </a:ext>
            </a:extLst>
          </p:cNvPr>
          <p:cNvSpPr/>
          <p:nvPr/>
        </p:nvSpPr>
        <p:spPr>
          <a:xfrm>
            <a:off x="8538443" y="2456546"/>
            <a:ext cx="2217274" cy="400110"/>
          </a:xfrm>
          <a:prstGeom prst="rect">
            <a:avLst/>
          </a:prstGeom>
        </p:spPr>
        <p:txBody>
          <a:bodyPr wrap="none">
            <a:spAutoFit/>
          </a:bodyPr>
          <a:lstStyle/>
          <a:p>
            <a:pPr lvl="0" algn="ctr">
              <a:defRPr/>
            </a:pPr>
            <a:r>
              <a:rPr lang="en-GB" sz="2000" b="1" dirty="0"/>
              <a:t>(k)</a:t>
            </a:r>
            <a:r>
              <a:rPr lang="en-GB" sz="2000" b="1" dirty="0" err="1"/>
              <a:t>ein</a:t>
            </a:r>
            <a:r>
              <a:rPr lang="en-GB" sz="2000" dirty="0"/>
              <a:t> </a:t>
            </a:r>
            <a:r>
              <a:rPr lang="en-GB" sz="2000" dirty="0" err="1"/>
              <a:t>Gebäude</a:t>
            </a:r>
            <a:endParaRPr lang="en-GB" sz="2000" dirty="0"/>
          </a:p>
        </p:txBody>
      </p:sp>
      <p:sp>
        <p:nvSpPr>
          <p:cNvPr id="16" name="Rectangle 15">
            <a:extLst>
              <a:ext uri="{FF2B5EF4-FFF2-40B4-BE49-F238E27FC236}">
                <a16:creationId xmlns:a16="http://schemas.microsoft.com/office/drawing/2014/main" id="{07D9A3B2-1B67-4B3A-B91D-E489C11BB97D}"/>
              </a:ext>
            </a:extLst>
          </p:cNvPr>
          <p:cNvSpPr/>
          <p:nvPr/>
        </p:nvSpPr>
        <p:spPr>
          <a:xfrm>
            <a:off x="1858299" y="4397120"/>
            <a:ext cx="1758815" cy="400110"/>
          </a:xfrm>
          <a:prstGeom prst="rect">
            <a:avLst/>
          </a:prstGeom>
        </p:spPr>
        <p:txBody>
          <a:bodyPr wrap="none">
            <a:spAutoFit/>
          </a:bodyPr>
          <a:lstStyle/>
          <a:p>
            <a:r>
              <a:rPr lang="en-GB" sz="2000" b="1" dirty="0" err="1"/>
              <a:t>kein</a:t>
            </a:r>
            <a:r>
              <a:rPr lang="en-GB" sz="2000" b="1" u="sng" dirty="0" err="1"/>
              <a:t>e</a:t>
            </a:r>
            <a:r>
              <a:rPr lang="en-GB" sz="2000" b="1" dirty="0"/>
              <a:t> </a:t>
            </a:r>
            <a:r>
              <a:rPr lang="en-GB" sz="2000" dirty="0" err="1"/>
              <a:t>Plätze</a:t>
            </a:r>
            <a:r>
              <a:rPr lang="en-GB" sz="2000" dirty="0"/>
              <a:t> </a:t>
            </a:r>
            <a:endParaRPr lang="en-GB" dirty="0"/>
          </a:p>
        </p:txBody>
      </p:sp>
      <p:sp>
        <p:nvSpPr>
          <p:cNvPr id="18" name="Rectangle 17">
            <a:extLst>
              <a:ext uri="{FF2B5EF4-FFF2-40B4-BE49-F238E27FC236}">
                <a16:creationId xmlns:a16="http://schemas.microsoft.com/office/drawing/2014/main" id="{5A9C1E7A-76A3-412B-B576-1A358746A4EB}"/>
              </a:ext>
            </a:extLst>
          </p:cNvPr>
          <p:cNvSpPr/>
          <p:nvPr/>
        </p:nvSpPr>
        <p:spPr>
          <a:xfrm>
            <a:off x="5190958" y="4357137"/>
            <a:ext cx="1673856" cy="400110"/>
          </a:xfrm>
          <a:prstGeom prst="rect">
            <a:avLst/>
          </a:prstGeom>
        </p:spPr>
        <p:txBody>
          <a:bodyPr wrap="none">
            <a:spAutoFit/>
          </a:bodyPr>
          <a:lstStyle/>
          <a:p>
            <a:r>
              <a:rPr lang="en-GB" sz="2000" b="1" dirty="0" err="1"/>
              <a:t>kein</a:t>
            </a:r>
            <a:r>
              <a:rPr lang="en-GB" sz="2000" b="1" u="sng" dirty="0" err="1"/>
              <a:t>e</a:t>
            </a:r>
            <a:r>
              <a:rPr lang="en-GB" sz="2000" b="1" dirty="0"/>
              <a:t> </a:t>
            </a:r>
            <a:r>
              <a:rPr lang="en-GB" sz="2000" dirty="0" err="1"/>
              <a:t>Uhren</a:t>
            </a:r>
            <a:endParaRPr lang="en-GB" dirty="0"/>
          </a:p>
        </p:txBody>
      </p:sp>
      <p:sp>
        <p:nvSpPr>
          <p:cNvPr id="20" name="Rectangle 19">
            <a:extLst>
              <a:ext uri="{FF2B5EF4-FFF2-40B4-BE49-F238E27FC236}">
                <a16:creationId xmlns:a16="http://schemas.microsoft.com/office/drawing/2014/main" id="{F56BD6CB-3D78-44D3-902E-849EB20F16AF}"/>
              </a:ext>
            </a:extLst>
          </p:cNvPr>
          <p:cNvSpPr/>
          <p:nvPr/>
        </p:nvSpPr>
        <p:spPr>
          <a:xfrm>
            <a:off x="8505910" y="4387285"/>
            <a:ext cx="2186816" cy="400110"/>
          </a:xfrm>
          <a:prstGeom prst="rect">
            <a:avLst/>
          </a:prstGeom>
        </p:spPr>
        <p:txBody>
          <a:bodyPr wrap="none">
            <a:spAutoFit/>
          </a:bodyPr>
          <a:lstStyle/>
          <a:p>
            <a:pPr lvl="0" algn="ctr">
              <a:defRPr/>
            </a:pPr>
            <a:r>
              <a:rPr lang="en-GB" sz="2000" b="1" dirty="0" err="1"/>
              <a:t>kein</a:t>
            </a:r>
            <a:r>
              <a:rPr lang="en-GB" sz="2000" b="1" u="sng" dirty="0" err="1"/>
              <a:t>e</a:t>
            </a:r>
            <a:r>
              <a:rPr lang="en-GB" sz="2000" b="1" dirty="0"/>
              <a:t> </a:t>
            </a:r>
            <a:r>
              <a:rPr lang="en-GB" sz="2000" dirty="0" err="1"/>
              <a:t>Gebäude</a:t>
            </a:r>
            <a:endParaRPr lang="en-GB" sz="2000" dirty="0"/>
          </a:p>
        </p:txBody>
      </p:sp>
      <p:sp>
        <p:nvSpPr>
          <p:cNvPr id="44" name="Rectangle 43">
            <a:extLst>
              <a:ext uri="{FF2B5EF4-FFF2-40B4-BE49-F238E27FC236}">
                <a16:creationId xmlns:a16="http://schemas.microsoft.com/office/drawing/2014/main" id="{2C07B3E1-8E07-4814-BC84-239384CB7800}"/>
              </a:ext>
            </a:extLst>
          </p:cNvPr>
          <p:cNvSpPr/>
          <p:nvPr/>
        </p:nvSpPr>
        <p:spPr>
          <a:xfrm>
            <a:off x="1837965" y="3441133"/>
            <a:ext cx="1939955" cy="400110"/>
          </a:xfrm>
          <a:prstGeom prst="rect">
            <a:avLst/>
          </a:prstGeom>
        </p:spPr>
        <p:txBody>
          <a:bodyPr wrap="none">
            <a:spAutoFit/>
          </a:bodyPr>
          <a:lstStyle/>
          <a:p>
            <a:r>
              <a:rPr lang="en-GB" sz="2000" b="1" dirty="0"/>
              <a:t>(k)</a:t>
            </a:r>
            <a:r>
              <a:rPr lang="en-GB" sz="2000" b="1" dirty="0" err="1"/>
              <a:t>einen</a:t>
            </a:r>
            <a:r>
              <a:rPr lang="en-GB" sz="2000" dirty="0"/>
              <a:t> Platz </a:t>
            </a:r>
            <a:endParaRPr lang="en-GB" dirty="0"/>
          </a:p>
        </p:txBody>
      </p:sp>
      <p:sp>
        <p:nvSpPr>
          <p:cNvPr id="45" name="Rectangle 44">
            <a:extLst>
              <a:ext uri="{FF2B5EF4-FFF2-40B4-BE49-F238E27FC236}">
                <a16:creationId xmlns:a16="http://schemas.microsoft.com/office/drawing/2014/main" id="{900E4EDD-D9DA-40D2-B1DF-CC70EA9DF217}"/>
              </a:ext>
            </a:extLst>
          </p:cNvPr>
          <p:cNvSpPr/>
          <p:nvPr/>
        </p:nvSpPr>
        <p:spPr>
          <a:xfrm>
            <a:off x="5187043" y="3431010"/>
            <a:ext cx="1545615" cy="400110"/>
          </a:xfrm>
          <a:prstGeom prst="rect">
            <a:avLst/>
          </a:prstGeom>
        </p:spPr>
        <p:txBody>
          <a:bodyPr wrap="none">
            <a:spAutoFit/>
          </a:bodyPr>
          <a:lstStyle/>
          <a:p>
            <a:pPr lvl="0" algn="ctr">
              <a:defRPr/>
            </a:pPr>
            <a:r>
              <a:rPr lang="en-GB" sz="2000" b="1" dirty="0"/>
              <a:t>(k)</a:t>
            </a:r>
            <a:r>
              <a:rPr lang="en-GB" sz="2000" b="1" dirty="0" err="1"/>
              <a:t>ein</a:t>
            </a:r>
            <a:r>
              <a:rPr lang="en-GB" sz="2000" b="1" u="sng" dirty="0" err="1"/>
              <a:t>e</a:t>
            </a:r>
            <a:r>
              <a:rPr lang="en-GB" sz="2000" b="1" dirty="0"/>
              <a:t> </a:t>
            </a:r>
            <a:r>
              <a:rPr lang="en-GB" sz="2000" dirty="0" err="1"/>
              <a:t>Uhr</a:t>
            </a:r>
            <a:endParaRPr lang="en-GB" sz="2000" dirty="0"/>
          </a:p>
        </p:txBody>
      </p:sp>
      <p:sp>
        <p:nvSpPr>
          <p:cNvPr id="46" name="Rectangle 45">
            <a:extLst>
              <a:ext uri="{FF2B5EF4-FFF2-40B4-BE49-F238E27FC236}">
                <a16:creationId xmlns:a16="http://schemas.microsoft.com/office/drawing/2014/main" id="{1AECAA9A-DF43-47E2-BA06-93C8C414FB74}"/>
              </a:ext>
            </a:extLst>
          </p:cNvPr>
          <p:cNvSpPr/>
          <p:nvPr/>
        </p:nvSpPr>
        <p:spPr>
          <a:xfrm>
            <a:off x="8538443" y="3416275"/>
            <a:ext cx="2217274" cy="400110"/>
          </a:xfrm>
          <a:prstGeom prst="rect">
            <a:avLst/>
          </a:prstGeom>
        </p:spPr>
        <p:txBody>
          <a:bodyPr wrap="none">
            <a:spAutoFit/>
          </a:bodyPr>
          <a:lstStyle/>
          <a:p>
            <a:pPr lvl="0" algn="ctr">
              <a:defRPr/>
            </a:pPr>
            <a:r>
              <a:rPr lang="en-GB" sz="2000" b="1" dirty="0"/>
              <a:t>(k)</a:t>
            </a:r>
            <a:r>
              <a:rPr lang="en-GB" sz="2000" b="1" dirty="0" err="1"/>
              <a:t>ein</a:t>
            </a:r>
            <a:r>
              <a:rPr lang="en-GB" sz="2000" dirty="0"/>
              <a:t> </a:t>
            </a:r>
            <a:r>
              <a:rPr lang="en-GB" sz="2000" dirty="0" err="1"/>
              <a:t>Gebäude</a:t>
            </a:r>
            <a:endParaRPr lang="en-GB" sz="2000" dirty="0"/>
          </a:p>
        </p:txBody>
      </p:sp>
      <p:pic>
        <p:nvPicPr>
          <p:cNvPr id="47" name="Picture 4" descr="Place, Building, History, City, Old Town, Architecture">
            <a:extLst>
              <a:ext uri="{FF2B5EF4-FFF2-40B4-BE49-F238E27FC236}">
                <a16:creationId xmlns:a16="http://schemas.microsoft.com/office/drawing/2014/main" id="{99B147E0-E429-47EE-84C0-8B7893831B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1485" y="3356570"/>
            <a:ext cx="1163782" cy="58189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Cross, Delete, Remove, Cancel, Abort, Red, Reject, Tick">
            <a:extLst>
              <a:ext uri="{FF2B5EF4-FFF2-40B4-BE49-F238E27FC236}">
                <a16:creationId xmlns:a16="http://schemas.microsoft.com/office/drawing/2014/main" id="{8DDEC8F0-B901-4DEC-83C2-6CD0A805F2A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5946" y="3330203"/>
            <a:ext cx="925308" cy="62843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Pocket, Clock, Watch, Tattoo, Time, Oldschool">
            <a:extLst>
              <a:ext uri="{FF2B5EF4-FFF2-40B4-BE49-F238E27FC236}">
                <a16:creationId xmlns:a16="http://schemas.microsoft.com/office/drawing/2014/main" id="{78BD180A-04D7-4868-B35F-3DB6E7C43D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79412" y="3265657"/>
            <a:ext cx="545721" cy="74135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Pocket, Clock, Watch, Tattoo, Time, Oldschool">
            <a:extLst>
              <a:ext uri="{FF2B5EF4-FFF2-40B4-BE49-F238E27FC236}">
                <a16:creationId xmlns:a16="http://schemas.microsoft.com/office/drawing/2014/main" id="{EA62D293-8224-4442-9A43-125478663F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9636" y="4195999"/>
            <a:ext cx="545721" cy="74135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Pocket, Clock, Watch, Tattoo, Time, Oldschool">
            <a:extLst>
              <a:ext uri="{FF2B5EF4-FFF2-40B4-BE49-F238E27FC236}">
                <a16:creationId xmlns:a16="http://schemas.microsoft.com/office/drawing/2014/main" id="{1B5B5967-6412-42DE-BE94-74F58B4EB2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8136" y="4172668"/>
            <a:ext cx="545721" cy="74135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Building, Office, Hotel, Government, Structure">
            <a:extLst>
              <a:ext uri="{FF2B5EF4-FFF2-40B4-BE49-F238E27FC236}">
                <a16:creationId xmlns:a16="http://schemas.microsoft.com/office/drawing/2014/main" id="{9E506D32-E0D6-42D8-9E8B-BF9947B395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73170" y="4235259"/>
            <a:ext cx="433763" cy="70658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Cross, Delete, Remove, Cancel, Abort, Red, Reject, Tick">
            <a:extLst>
              <a:ext uri="{FF2B5EF4-FFF2-40B4-BE49-F238E27FC236}">
                <a16:creationId xmlns:a16="http://schemas.microsoft.com/office/drawing/2014/main" id="{001ED1E5-20EC-4973-A978-234FA7F1E6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0207" y="2419544"/>
            <a:ext cx="925308" cy="62843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Cross, Delete, Remove, Cancel, Abort, Red, Reject, Tick">
            <a:extLst>
              <a:ext uri="{FF2B5EF4-FFF2-40B4-BE49-F238E27FC236}">
                <a16:creationId xmlns:a16="http://schemas.microsoft.com/office/drawing/2014/main" id="{ACF7846D-BBAB-498C-A13B-AED7F06C2E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9290" y="3378637"/>
            <a:ext cx="925308" cy="62843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Cross, Delete, Remove, Cancel, Abort, Red, Reject, Tick">
            <a:extLst>
              <a:ext uri="{FF2B5EF4-FFF2-40B4-BE49-F238E27FC236}">
                <a16:creationId xmlns:a16="http://schemas.microsoft.com/office/drawing/2014/main" id="{57757309-0268-4288-A285-7455F8148D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7465" y="4329218"/>
            <a:ext cx="925308" cy="62843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Cross, Delete, Remove, Cancel, Abort, Red, Reject, Tick">
            <a:extLst>
              <a:ext uri="{FF2B5EF4-FFF2-40B4-BE49-F238E27FC236}">
                <a16:creationId xmlns:a16="http://schemas.microsoft.com/office/drawing/2014/main" id="{F1E41864-72DF-4274-A34C-B4B66CD6B9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80069" y="2371707"/>
            <a:ext cx="925308" cy="62843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Cross, Delete, Remove, Cancel, Abort, Red, Reject, Tick">
            <a:extLst>
              <a:ext uri="{FF2B5EF4-FFF2-40B4-BE49-F238E27FC236}">
                <a16:creationId xmlns:a16="http://schemas.microsoft.com/office/drawing/2014/main" id="{8CCDC9A5-C0B1-4E62-BD07-0CCAFC16C1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43049" y="3387082"/>
            <a:ext cx="925308" cy="62843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Cross, Delete, Remove, Cancel, Abort, Red, Reject, Tick">
            <a:extLst>
              <a:ext uri="{FF2B5EF4-FFF2-40B4-BE49-F238E27FC236}">
                <a16:creationId xmlns:a16="http://schemas.microsoft.com/office/drawing/2014/main" id="{F8D7E301-A15E-46A5-9AEF-D3F64F2AE1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3818" y="4285587"/>
            <a:ext cx="925308" cy="62843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6F619D81-09E2-45A2-903F-F4AC92D91F8D}"/>
              </a:ext>
            </a:extLst>
          </p:cNvPr>
          <p:cNvSpPr/>
          <p:nvPr/>
        </p:nvSpPr>
        <p:spPr>
          <a:xfrm>
            <a:off x="1901521" y="2476585"/>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1" name="Rectangle: Rounded Corners 60">
            <a:extLst>
              <a:ext uri="{FF2B5EF4-FFF2-40B4-BE49-F238E27FC236}">
                <a16:creationId xmlns:a16="http://schemas.microsoft.com/office/drawing/2014/main" id="{A06B94DE-5BEB-4714-AC4B-61E98CD09133}"/>
              </a:ext>
            </a:extLst>
          </p:cNvPr>
          <p:cNvSpPr/>
          <p:nvPr/>
        </p:nvSpPr>
        <p:spPr>
          <a:xfrm>
            <a:off x="5264744" y="2481300"/>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2" name="Rectangle: Rounded Corners 61">
            <a:extLst>
              <a:ext uri="{FF2B5EF4-FFF2-40B4-BE49-F238E27FC236}">
                <a16:creationId xmlns:a16="http://schemas.microsoft.com/office/drawing/2014/main" id="{7422AE9E-56CB-40C4-89A7-819C9982B9B0}"/>
              </a:ext>
            </a:extLst>
          </p:cNvPr>
          <p:cNvSpPr/>
          <p:nvPr/>
        </p:nvSpPr>
        <p:spPr>
          <a:xfrm>
            <a:off x="8627970" y="2468049"/>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3" name="Rectangle: Rounded Corners 62">
            <a:extLst>
              <a:ext uri="{FF2B5EF4-FFF2-40B4-BE49-F238E27FC236}">
                <a16:creationId xmlns:a16="http://schemas.microsoft.com/office/drawing/2014/main" id="{ECD8EEF9-E632-48F8-9B20-ECD037F6ACEF}"/>
              </a:ext>
            </a:extLst>
          </p:cNvPr>
          <p:cNvSpPr/>
          <p:nvPr/>
        </p:nvSpPr>
        <p:spPr>
          <a:xfrm>
            <a:off x="1901521" y="3451151"/>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Rectangle: Rounded Corners 63">
            <a:extLst>
              <a:ext uri="{FF2B5EF4-FFF2-40B4-BE49-F238E27FC236}">
                <a16:creationId xmlns:a16="http://schemas.microsoft.com/office/drawing/2014/main" id="{7A254883-450F-4C5C-8591-0384DDCDEE10}"/>
              </a:ext>
            </a:extLst>
          </p:cNvPr>
          <p:cNvSpPr/>
          <p:nvPr/>
        </p:nvSpPr>
        <p:spPr>
          <a:xfrm>
            <a:off x="5265913" y="3426294"/>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5" name="Rectangle: Rounded Corners 64">
            <a:extLst>
              <a:ext uri="{FF2B5EF4-FFF2-40B4-BE49-F238E27FC236}">
                <a16:creationId xmlns:a16="http://schemas.microsoft.com/office/drawing/2014/main" id="{4237F8D1-6BF0-4072-BEEB-5CEE5AEA0A63}"/>
              </a:ext>
            </a:extLst>
          </p:cNvPr>
          <p:cNvSpPr/>
          <p:nvPr/>
        </p:nvSpPr>
        <p:spPr>
          <a:xfrm>
            <a:off x="8627970" y="3436314"/>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6" name="Rectangle: Rounded Corners 65">
            <a:extLst>
              <a:ext uri="{FF2B5EF4-FFF2-40B4-BE49-F238E27FC236}">
                <a16:creationId xmlns:a16="http://schemas.microsoft.com/office/drawing/2014/main" id="{33D50D71-325E-4B2B-843D-FE96F38A1D7A}"/>
              </a:ext>
            </a:extLst>
          </p:cNvPr>
          <p:cNvSpPr/>
          <p:nvPr/>
        </p:nvSpPr>
        <p:spPr>
          <a:xfrm>
            <a:off x="1826452" y="4427999"/>
            <a:ext cx="847591"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7" name="Rectangle: Rounded Corners 66">
            <a:extLst>
              <a:ext uri="{FF2B5EF4-FFF2-40B4-BE49-F238E27FC236}">
                <a16:creationId xmlns:a16="http://schemas.microsoft.com/office/drawing/2014/main" id="{6193A952-5942-4B2C-870F-457F2A4A2785}"/>
              </a:ext>
            </a:extLst>
          </p:cNvPr>
          <p:cNvSpPr/>
          <p:nvPr/>
        </p:nvSpPr>
        <p:spPr>
          <a:xfrm>
            <a:off x="5244393" y="4397120"/>
            <a:ext cx="747991"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8" name="Rectangle: Rounded Corners 67">
            <a:extLst>
              <a:ext uri="{FF2B5EF4-FFF2-40B4-BE49-F238E27FC236}">
                <a16:creationId xmlns:a16="http://schemas.microsoft.com/office/drawing/2014/main" id="{A4B4EE6C-2FC1-47D9-B100-223E73263384}"/>
              </a:ext>
            </a:extLst>
          </p:cNvPr>
          <p:cNvSpPr/>
          <p:nvPr/>
        </p:nvSpPr>
        <p:spPr>
          <a:xfrm>
            <a:off x="8602261" y="4410305"/>
            <a:ext cx="737722"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Rectangle: Rounded Corners 22">
            <a:extLst>
              <a:ext uri="{FF2B5EF4-FFF2-40B4-BE49-F238E27FC236}">
                <a16:creationId xmlns:a16="http://schemas.microsoft.com/office/drawing/2014/main" id="{3D800188-30F0-40C9-8988-FA66027449FE}"/>
              </a:ext>
            </a:extLst>
          </p:cNvPr>
          <p:cNvSpPr/>
          <p:nvPr/>
        </p:nvSpPr>
        <p:spPr>
          <a:xfrm>
            <a:off x="3265714" y="5793621"/>
            <a:ext cx="660232" cy="319263"/>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1" name="Rectangle: Rounded Corners 70">
            <a:extLst>
              <a:ext uri="{FF2B5EF4-FFF2-40B4-BE49-F238E27FC236}">
                <a16:creationId xmlns:a16="http://schemas.microsoft.com/office/drawing/2014/main" id="{C7B1FDDB-2B35-4FD2-9111-12BA585452F5}"/>
              </a:ext>
            </a:extLst>
          </p:cNvPr>
          <p:cNvSpPr/>
          <p:nvPr/>
        </p:nvSpPr>
        <p:spPr>
          <a:xfrm>
            <a:off x="9339983" y="5803207"/>
            <a:ext cx="937707" cy="309678"/>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2" name="Picture 6" descr="Cross, Delete, Remove, Cancel, Abort, Red, Reject, Tick">
            <a:extLst>
              <a:ext uri="{FF2B5EF4-FFF2-40B4-BE49-F238E27FC236}">
                <a16:creationId xmlns:a16="http://schemas.microsoft.com/office/drawing/2014/main" id="{243F4D7E-15A0-4469-95B4-A5C78FAE56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64865" y="5767238"/>
            <a:ext cx="564429" cy="38334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Cross, Delete, Remove, Cancel, Abort, Red, Reject, Tick">
            <a:extLst>
              <a:ext uri="{FF2B5EF4-FFF2-40B4-BE49-F238E27FC236}">
                <a16:creationId xmlns:a16="http://schemas.microsoft.com/office/drawing/2014/main" id="{904E9CCC-4515-4A0E-B899-0C713D7BE6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2075" y="5746552"/>
            <a:ext cx="564429" cy="38334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Place, Building, History, City, Old Town, Architecture">
            <a:extLst>
              <a:ext uri="{FF2B5EF4-FFF2-40B4-BE49-F238E27FC236}">
                <a16:creationId xmlns:a16="http://schemas.microsoft.com/office/drawing/2014/main" id="{A4BA3158-892C-44FF-995E-2B8A935D0E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856" y="5661058"/>
            <a:ext cx="1163782" cy="581891"/>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BAABB867-49FC-455A-AAA3-980521F57C5E}"/>
              </a:ext>
            </a:extLst>
          </p:cNvPr>
          <p:cNvSpPr txBox="1"/>
          <p:nvPr/>
        </p:nvSpPr>
        <p:spPr>
          <a:xfrm>
            <a:off x="22190" y="4027868"/>
            <a:ext cx="1281301" cy="400110"/>
          </a:xfrm>
          <a:prstGeom prst="rect">
            <a:avLst/>
          </a:prstGeom>
          <a:noFill/>
        </p:spPr>
        <p:txBody>
          <a:bodyPr wrap="square" rtlCol="0">
            <a:spAutoFit/>
          </a:bodyPr>
          <a:lstStyle/>
          <a:p>
            <a:pPr algn="ctr"/>
            <a:r>
              <a:rPr lang="en-GB" sz="2000" b="1" dirty="0"/>
              <a:t>Plural</a:t>
            </a:r>
          </a:p>
        </p:txBody>
      </p:sp>
      <p:sp>
        <p:nvSpPr>
          <p:cNvPr id="75" name="Speech Bubble: Rectangle with Corners Rounded 74">
            <a:extLst>
              <a:ext uri="{FF2B5EF4-FFF2-40B4-BE49-F238E27FC236}">
                <a16:creationId xmlns:a16="http://schemas.microsoft.com/office/drawing/2014/main" id="{ACC07039-416F-4029-AE9E-D09240834F5A}"/>
              </a:ext>
            </a:extLst>
          </p:cNvPr>
          <p:cNvSpPr/>
          <p:nvPr/>
        </p:nvSpPr>
        <p:spPr>
          <a:xfrm>
            <a:off x="1788345" y="2124620"/>
            <a:ext cx="10247105" cy="3007247"/>
          </a:xfrm>
          <a:prstGeom prst="wedgeRoundRectCallout">
            <a:avLst>
              <a:gd name="adj1" fmla="val 7064"/>
              <a:gd name="adj2" fmla="val 56942"/>
              <a:gd name="adj3" fmla="val 16667"/>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Remember! </a:t>
            </a:r>
            <a:r>
              <a:rPr lang="en-GB" sz="2400" b="1" i="1" dirty="0" err="1"/>
              <a:t>Kein</a:t>
            </a:r>
            <a:r>
              <a:rPr lang="en-GB" sz="2400" dirty="0"/>
              <a:t> </a:t>
            </a:r>
            <a:r>
              <a:rPr lang="en-GB" sz="2400" u="sng" dirty="0"/>
              <a:t>always</a:t>
            </a:r>
            <a:r>
              <a:rPr lang="en-GB" sz="2400" dirty="0"/>
              <a:t> goes before the noun it negates.</a:t>
            </a:r>
            <a:br>
              <a:rPr lang="en-GB" sz="2400" dirty="0"/>
            </a:br>
            <a:r>
              <a:rPr lang="en-GB" sz="2400" b="1" i="1" dirty="0" err="1"/>
              <a:t>Nicht</a:t>
            </a:r>
            <a:r>
              <a:rPr lang="en-GB" sz="2400" dirty="0"/>
              <a:t> also goes before the element it negates.</a:t>
            </a:r>
            <a:br>
              <a:rPr lang="en-GB" sz="2400" dirty="0"/>
            </a:br>
            <a:r>
              <a:rPr lang="en-GB" sz="2400" dirty="0"/>
              <a:t>However, when it negates </a:t>
            </a:r>
            <a:r>
              <a:rPr lang="en-GB" sz="2400" u="sng" dirty="0"/>
              <a:t>a whole noun phrase </a:t>
            </a:r>
            <a:br>
              <a:rPr lang="en-GB" sz="2400" dirty="0"/>
            </a:br>
            <a:r>
              <a:rPr lang="en-GB" sz="2400" dirty="0"/>
              <a:t>(e.g. I see the square </a:t>
            </a:r>
            <a:r>
              <a:rPr lang="en-GB" sz="2400" dirty="0">
                <a:sym typeface="Wingdings" panose="05000000000000000000" pitchFamily="2" charset="2"/>
              </a:rPr>
              <a:t> I don’t see the square) </a:t>
            </a:r>
            <a:br>
              <a:rPr lang="en-GB" sz="2400" dirty="0">
                <a:sym typeface="Wingdings" panose="05000000000000000000" pitchFamily="2" charset="2"/>
              </a:rPr>
            </a:br>
            <a:r>
              <a:rPr lang="en-GB" sz="2400" dirty="0">
                <a:sym typeface="Wingdings" panose="05000000000000000000" pitchFamily="2" charset="2"/>
              </a:rPr>
              <a:t>it goes at the end of that phrase:</a:t>
            </a:r>
            <a:br>
              <a:rPr lang="en-GB" sz="2400" dirty="0">
                <a:sym typeface="Wingdings" panose="05000000000000000000" pitchFamily="2" charset="2"/>
              </a:rPr>
            </a:br>
            <a:r>
              <a:rPr lang="en-GB" sz="2400" dirty="0">
                <a:sym typeface="Wingdings" panose="05000000000000000000" pitchFamily="2" charset="2"/>
              </a:rPr>
              <a:t>Ich </a:t>
            </a:r>
            <a:r>
              <a:rPr lang="en-GB" sz="2400" dirty="0" err="1">
                <a:sym typeface="Wingdings" panose="05000000000000000000" pitchFamily="2" charset="2"/>
              </a:rPr>
              <a:t>sehe</a:t>
            </a:r>
            <a:r>
              <a:rPr lang="en-GB" sz="2400" dirty="0">
                <a:sym typeface="Wingdings" panose="05000000000000000000" pitchFamily="2" charset="2"/>
              </a:rPr>
              <a:t> den Platz  Ich </a:t>
            </a:r>
            <a:r>
              <a:rPr lang="en-GB" sz="2400" dirty="0" err="1">
                <a:sym typeface="Wingdings" panose="05000000000000000000" pitchFamily="2" charset="2"/>
              </a:rPr>
              <a:t>sehe</a:t>
            </a:r>
            <a:r>
              <a:rPr lang="en-GB" sz="2400" dirty="0">
                <a:sym typeface="Wingdings" panose="05000000000000000000" pitchFamily="2" charset="2"/>
              </a:rPr>
              <a:t> den Platz </a:t>
            </a:r>
            <a:r>
              <a:rPr lang="en-GB" sz="2400" b="1" i="1" dirty="0" err="1">
                <a:sym typeface="Wingdings" panose="05000000000000000000" pitchFamily="2" charset="2"/>
              </a:rPr>
              <a:t>nicht</a:t>
            </a:r>
            <a:r>
              <a:rPr lang="en-GB" sz="2400" dirty="0">
                <a:sym typeface="Wingdings" panose="05000000000000000000" pitchFamily="2" charset="2"/>
              </a:rPr>
              <a:t>.</a:t>
            </a:r>
            <a:endParaRPr lang="en-GB" sz="2400" dirty="0"/>
          </a:p>
        </p:txBody>
      </p:sp>
    </p:spTree>
    <p:extLst>
      <p:ext uri="{BB962C8B-B14F-4D97-AF65-F5344CB8AC3E}">
        <p14:creationId xmlns:p14="http://schemas.microsoft.com/office/powerpoint/2010/main" val="1469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6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62"/>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64"/>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65"/>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5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0" nodeType="clickEffect">
                                  <p:stCondLst>
                                    <p:cond delay="0"/>
                                  </p:stCondLst>
                                  <p:childTnLst>
                                    <p:set>
                                      <p:cBhvr>
                                        <p:cTn id="108" dur="1" fill="hold">
                                          <p:stCondLst>
                                            <p:cond delay="0"/>
                                          </p:stCondLst>
                                        </p:cTn>
                                        <p:tgtEl>
                                          <p:spTgt spid="66"/>
                                        </p:tgtEl>
                                        <p:attrNameLst>
                                          <p:attrName>style.visibility</p:attrName>
                                        </p:attrNameLst>
                                      </p:cBhvr>
                                      <p:to>
                                        <p:strVal val="hidden"/>
                                      </p:to>
                                    </p:set>
                                  </p:childTnLst>
                                </p:cTn>
                              </p:par>
                              <p:par>
                                <p:cTn id="109" presetID="1" presetClass="entr" presetSubtype="0" fill="hold" nodeType="withEffect">
                                  <p:stCondLst>
                                    <p:cond delay="0"/>
                                  </p:stCondLst>
                                  <p:childTnLst>
                                    <p:set>
                                      <p:cBhvr>
                                        <p:cTn id="110" dur="1" fill="hold">
                                          <p:stCondLst>
                                            <p:cond delay="0"/>
                                          </p:stCondLst>
                                        </p:cTn>
                                        <p:tgtEl>
                                          <p:spTgt spid="2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8"/>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50"/>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5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67"/>
                                        </p:tgtEl>
                                        <p:attrNameLst>
                                          <p:attrName>style.visibility</p:attrName>
                                        </p:attrNameLst>
                                      </p:cBhvr>
                                      <p:to>
                                        <p:strVal val="hidden"/>
                                      </p:to>
                                    </p:set>
                                  </p:childTnLst>
                                </p:cTn>
                              </p:par>
                              <p:par>
                                <p:cTn id="123" presetID="1" presetClass="entr" presetSubtype="0" fill="hold" nodeType="withEffect">
                                  <p:stCondLst>
                                    <p:cond delay="0"/>
                                  </p:stCondLst>
                                  <p:childTnLst>
                                    <p:set>
                                      <p:cBhvr>
                                        <p:cTn id="124" dur="1" fill="hold">
                                          <p:stCondLst>
                                            <p:cond delay="0"/>
                                          </p:stCondLst>
                                        </p:cTn>
                                        <p:tgtEl>
                                          <p:spTgt spid="56"/>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20"/>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2062"/>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53"/>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0" nodeType="clickEffect">
                                  <p:stCondLst>
                                    <p:cond delay="0"/>
                                  </p:stCondLst>
                                  <p:childTnLst>
                                    <p:set>
                                      <p:cBhvr>
                                        <p:cTn id="136" dur="1" fill="hold">
                                          <p:stCondLst>
                                            <p:cond delay="0"/>
                                          </p:stCondLst>
                                        </p:cTn>
                                        <p:tgtEl>
                                          <p:spTgt spid="68"/>
                                        </p:tgtEl>
                                        <p:attrNameLst>
                                          <p:attrName>style.visibility</p:attrName>
                                        </p:attrNameLst>
                                      </p:cBhvr>
                                      <p:to>
                                        <p:strVal val="hidden"/>
                                      </p:to>
                                    </p:set>
                                  </p:childTnLst>
                                </p:cTn>
                              </p:par>
                              <p:par>
                                <p:cTn id="137" presetID="1" presetClass="entr" presetSubtype="0" fill="hold" nodeType="withEffect">
                                  <p:stCondLst>
                                    <p:cond delay="0"/>
                                  </p:stCondLst>
                                  <p:childTnLst>
                                    <p:set>
                                      <p:cBhvr>
                                        <p:cTn id="138" dur="1" fill="hold">
                                          <p:stCondLst>
                                            <p:cond delay="0"/>
                                          </p:stCondLst>
                                        </p:cTn>
                                        <p:tgtEl>
                                          <p:spTgt spid="59"/>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30"/>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42"/>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23"/>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73"/>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2"/>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43"/>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71"/>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nodeType="clickEffect">
                                  <p:stCondLst>
                                    <p:cond delay="0"/>
                                  </p:stCondLst>
                                  <p:childTnLst>
                                    <p:set>
                                      <p:cBhvr>
                                        <p:cTn id="164" dur="1" fill="hold">
                                          <p:stCondLst>
                                            <p:cond delay="0"/>
                                          </p:stCondLst>
                                        </p:cTn>
                                        <p:tgtEl>
                                          <p:spTgt spid="69"/>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72"/>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23"/>
                                        </p:tgtEl>
                                        <p:attrNameLst>
                                          <p:attrName>style.visibility</p:attrName>
                                        </p:attrNameLst>
                                      </p:cBhvr>
                                      <p:to>
                                        <p:strVal val="hidden"/>
                                      </p:to>
                                    </p:set>
                                  </p:childTnLst>
                                </p:cTn>
                              </p:par>
                              <p:par>
                                <p:cTn id="171" presetID="1" presetClass="exit" presetSubtype="0" fill="hold" nodeType="withEffect">
                                  <p:stCondLst>
                                    <p:cond delay="0"/>
                                  </p:stCondLst>
                                  <p:childTnLst>
                                    <p:set>
                                      <p:cBhvr>
                                        <p:cTn id="172" dur="1" fill="hold">
                                          <p:stCondLst>
                                            <p:cond delay="0"/>
                                          </p:stCondLst>
                                        </p:cTn>
                                        <p:tgtEl>
                                          <p:spTgt spid="69"/>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1" presetClass="exit" presetSubtype="0" fill="hold" grpId="1" nodeType="clickEffect">
                                  <p:stCondLst>
                                    <p:cond delay="0"/>
                                  </p:stCondLst>
                                  <p:childTnLst>
                                    <p:set>
                                      <p:cBhvr>
                                        <p:cTn id="176" dur="1" fill="hold">
                                          <p:stCondLst>
                                            <p:cond delay="0"/>
                                          </p:stCondLst>
                                        </p:cTn>
                                        <p:tgtEl>
                                          <p:spTgt spid="71"/>
                                        </p:tgtEl>
                                        <p:attrNameLst>
                                          <p:attrName>style.visibility</p:attrName>
                                        </p:attrNameLst>
                                      </p:cBhvr>
                                      <p:to>
                                        <p:strVal val="hidden"/>
                                      </p:to>
                                    </p:set>
                                  </p:childTnLst>
                                </p:cTn>
                              </p:par>
                              <p:par>
                                <p:cTn id="177" presetID="1" presetClass="exit" presetSubtype="0" fill="hold" nodeType="withEffect">
                                  <p:stCondLst>
                                    <p:cond delay="0"/>
                                  </p:stCondLst>
                                  <p:childTnLst>
                                    <p:set>
                                      <p:cBhvr>
                                        <p:cTn id="178" dur="1" fill="hold">
                                          <p:stCondLst>
                                            <p:cond delay="0"/>
                                          </p:stCondLst>
                                        </p:cTn>
                                        <p:tgtEl>
                                          <p:spTgt spid="72"/>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5" grpId="0" animBg="1"/>
      <p:bldP spid="27" grpId="0" animBg="1"/>
      <p:bldP spid="28" grpId="0" animBg="1"/>
      <p:bldP spid="42" grpId="0" animBg="1"/>
      <p:bldP spid="43" grpId="0" animBg="1"/>
      <p:bldP spid="2" grpId="0" animBg="1"/>
      <p:bldP spid="6" grpId="0"/>
      <p:bldP spid="39" grpId="0"/>
      <p:bldP spid="11" grpId="0"/>
      <p:bldP spid="13" grpId="0"/>
      <p:bldP spid="15" grpId="0"/>
      <p:bldP spid="16" grpId="0"/>
      <p:bldP spid="18" grpId="0"/>
      <p:bldP spid="20" grpId="0"/>
      <p:bldP spid="44" grpId="0"/>
      <p:bldP spid="45" grpId="0"/>
      <p:bldP spid="46" grpId="0"/>
      <p:bldP spid="21" grpId="0" animBg="1"/>
      <p:bldP spid="61" grpId="0" animBg="1"/>
      <p:bldP spid="62" grpId="0" animBg="1"/>
      <p:bldP spid="63" grpId="0" animBg="1"/>
      <p:bldP spid="64" grpId="0" animBg="1"/>
      <p:bldP spid="65" grpId="0" animBg="1"/>
      <p:bldP spid="66" grpId="0" animBg="1"/>
      <p:bldP spid="67" grpId="0" animBg="1"/>
      <p:bldP spid="68" grpId="0" animBg="1"/>
      <p:bldP spid="23" grpId="0" animBg="1"/>
      <p:bldP spid="23" grpId="1" animBg="1"/>
      <p:bldP spid="71" grpId="0" animBg="1"/>
      <p:bldP spid="71" grpId="1" animBg="1"/>
      <p:bldP spid="74" grpId="0"/>
      <p:bldP spid="7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icture containing text&#10;&#10;Description automatically generated">
            <a:extLst>
              <a:ext uri="{FF2B5EF4-FFF2-40B4-BE49-F238E27FC236}">
                <a16:creationId xmlns:a16="http://schemas.microsoft.com/office/drawing/2014/main" id="{8215FD28-B1A0-44C2-A0F2-232B7D72CD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54" y="1455185"/>
            <a:ext cx="1619207" cy="4473603"/>
          </a:xfrm>
          <a:prstGeom prst="rect">
            <a:avLst/>
          </a:prstGeom>
        </p:spPr>
      </p:pic>
      <p:sp>
        <p:nvSpPr>
          <p:cNvPr id="4" name="Title 3"/>
          <p:cNvSpPr>
            <a:spLocks noGrp="1"/>
          </p:cNvSpPr>
          <p:nvPr>
            <p:ph type="title"/>
          </p:nvPr>
        </p:nvSpPr>
        <p:spPr>
          <a:xfrm>
            <a:off x="0" y="213557"/>
            <a:ext cx="4630198" cy="647577"/>
          </a:xfrm>
        </p:spPr>
        <p:txBody>
          <a:bodyPr>
            <a:normAutofit/>
          </a:bodyPr>
          <a:lstStyle/>
          <a:p>
            <a:r>
              <a:rPr lang="en-GB" sz="2800" b="1" dirty="0" err="1">
                <a:solidFill>
                  <a:schemeClr val="bg1"/>
                </a:solidFill>
              </a:rPr>
              <a:t>Onkel</a:t>
            </a:r>
            <a:r>
              <a:rPr lang="en-GB" sz="2800" b="1" dirty="0">
                <a:solidFill>
                  <a:schemeClr val="bg1"/>
                </a:solidFill>
              </a:rPr>
              <a:t> Heinrich in Berlin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4786718" y="148515"/>
            <a:ext cx="56389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Onkel</a:t>
            </a:r>
            <a:r>
              <a:rPr kumimoji="0" lang="en-US" sz="2400" b="0" i="0" u="none" strike="noStrike" kern="1200" cap="none" spc="0" normalizeH="0" baseline="0" noProof="0" dirty="0">
                <a:ln>
                  <a:noFill/>
                </a:ln>
                <a:effectLst/>
                <a:uLnTx/>
                <a:uFillTx/>
                <a:latin typeface="Century Gothic" panose="020F0302020204030204"/>
                <a:ea typeface="+mn-ea"/>
                <a:cs typeface="+mn-cs"/>
              </a:rPr>
              <a:t> Heinrich </a:t>
            </a:r>
            <a:r>
              <a:rPr kumimoji="0" lang="en-US" sz="2400" b="0" i="0" u="none" strike="noStrike" kern="1200" cap="none" spc="0" normalizeH="0" baseline="0" noProof="0" dirty="0" err="1">
                <a:ln>
                  <a:noFill/>
                </a:ln>
                <a:effectLst/>
                <a:uLnTx/>
                <a:uFillTx/>
                <a:latin typeface="Century Gothic" panose="020F0302020204030204"/>
                <a:ea typeface="+mn-ea"/>
                <a:cs typeface="+mn-cs"/>
              </a:rPr>
              <a:t>ruft</a:t>
            </a:r>
            <a:r>
              <a:rPr kumimoji="0" lang="en-US" sz="2400" b="0" i="0" u="none" strike="noStrike" kern="1200" cap="none" spc="0" normalizeH="0" baseline="0" noProof="0" dirty="0">
                <a:ln>
                  <a:noFill/>
                </a:ln>
                <a:effectLst/>
                <a:uLnTx/>
                <a:uFillTx/>
                <a:latin typeface="Century Gothic" panose="020F0302020204030204"/>
                <a:ea typeface="+mn-ea"/>
                <a:cs typeface="+mn-cs"/>
              </a:rPr>
              <a:t> Mia an.  </a:t>
            </a:r>
            <a:br>
              <a:rPr kumimoji="0" lang="en-US" sz="2400" b="0" i="0" u="none" strike="noStrike" kern="1200" cap="none" spc="0" normalizeH="0" baseline="0" noProof="0" dirty="0">
                <a:ln>
                  <a:noFill/>
                </a:ln>
                <a:effectLst/>
                <a:uLnTx/>
                <a:uFillTx/>
                <a:latin typeface="Century Gothic" panose="020F0302020204030204"/>
                <a:ea typeface="+mn-ea"/>
                <a:cs typeface="+mn-cs"/>
              </a:rPr>
            </a:br>
            <a:r>
              <a:rPr kumimoji="0" lang="en-US" sz="2400" b="0" i="0" u="none" strike="noStrike" kern="1200" cap="none" spc="0" normalizeH="0" baseline="0" noProof="0" dirty="0" err="1">
                <a:ln>
                  <a:noFill/>
                </a:ln>
                <a:effectLst/>
                <a:uLnTx/>
                <a:uFillTx/>
                <a:latin typeface="Century Gothic" panose="020F0302020204030204"/>
                <a:ea typeface="+mn-ea"/>
                <a:cs typeface="+mn-cs"/>
              </a:rPr>
              <a:t>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weiß</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nicht</a:t>
            </a:r>
            <a:r>
              <a:rPr lang="en-US" sz="2400" dirty="0">
                <a:latin typeface="Century Gothic" panose="020F0302020204030204"/>
              </a:rPr>
              <a:t>, wo </a:t>
            </a:r>
            <a:r>
              <a:rPr lang="en-US" sz="2400" dirty="0" err="1">
                <a:latin typeface="Century Gothic" panose="020F0302020204030204"/>
              </a:rPr>
              <a:t>er</a:t>
            </a:r>
            <a:r>
              <a:rPr lang="en-US" sz="2400" dirty="0">
                <a:latin typeface="Century Gothic" panose="020F0302020204030204"/>
              </a:rPr>
              <a:t> </a:t>
            </a:r>
            <a:r>
              <a:rPr lang="en-US" sz="2400" dirty="0" err="1">
                <a:latin typeface="Century Gothic" panose="020F0302020204030204"/>
              </a:rPr>
              <a:t>ist</a:t>
            </a:r>
            <a:r>
              <a:rPr lang="en-US" sz="2400" dirty="0">
                <a:latin typeface="Century Gothic" panose="020F0302020204030204"/>
              </a:rPr>
              <a:t>!</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512859220"/>
              </p:ext>
            </p:extLst>
          </p:nvPr>
        </p:nvGraphicFramePr>
        <p:xfrm>
          <a:off x="294596" y="1637385"/>
          <a:ext cx="7905975" cy="4297295"/>
        </p:xfrm>
        <a:graphic>
          <a:graphicData uri="http://schemas.openxmlformats.org/drawingml/2006/table">
            <a:tbl>
              <a:tblPr firstRow="1" bandRow="1">
                <a:tableStyleId>{00A15C55-8517-42AA-B614-E9B94910E393}</a:tableStyleId>
              </a:tblPr>
              <a:tblGrid>
                <a:gridCol w="535067">
                  <a:extLst>
                    <a:ext uri="{9D8B030D-6E8A-4147-A177-3AD203B41FA5}">
                      <a16:colId xmlns:a16="http://schemas.microsoft.com/office/drawing/2014/main" val="2607353726"/>
                    </a:ext>
                  </a:extLst>
                </a:gridCol>
                <a:gridCol w="4540623">
                  <a:extLst>
                    <a:ext uri="{9D8B030D-6E8A-4147-A177-3AD203B41FA5}">
                      <a16:colId xmlns:a16="http://schemas.microsoft.com/office/drawing/2014/main" val="1600817978"/>
                    </a:ext>
                  </a:extLst>
                </a:gridCol>
                <a:gridCol w="1248228">
                  <a:extLst>
                    <a:ext uri="{9D8B030D-6E8A-4147-A177-3AD203B41FA5}">
                      <a16:colId xmlns:a16="http://schemas.microsoft.com/office/drawing/2014/main" val="4128092149"/>
                    </a:ext>
                  </a:extLst>
                </a:gridCol>
                <a:gridCol w="1582057">
                  <a:extLst>
                    <a:ext uri="{9D8B030D-6E8A-4147-A177-3AD203B41FA5}">
                      <a16:colId xmlns:a16="http://schemas.microsoft.com/office/drawing/2014/main" val="2609792770"/>
                    </a:ext>
                  </a:extLst>
                </a:gridCol>
              </a:tblGrid>
              <a:tr h="677000">
                <a:tc>
                  <a:txBody>
                    <a:bodyPr/>
                    <a:lstStyle/>
                    <a:p>
                      <a:r>
                        <a:rPr lang="en-US" dirty="0"/>
                        <a:t> </a:t>
                      </a:r>
                      <a:endParaRPr lang="en-GB"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nicht</a:t>
                      </a:r>
                      <a:endParaRPr lang="en-GB" sz="2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keinen</a:t>
                      </a:r>
                      <a:r>
                        <a:rPr lang="en-GB" sz="2000"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keine</a:t>
                      </a:r>
                      <a:r>
                        <a:rPr lang="en-GB" sz="2000" dirty="0"/>
                        <a:t>/</a:t>
                      </a:r>
                      <a:r>
                        <a:rPr lang="en-GB" sz="2000" dirty="0" err="1"/>
                        <a:t>kein</a:t>
                      </a:r>
                      <a:endParaRPr lang="en-GB" sz="2000" b="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53431983"/>
                  </a:ext>
                </a:extLst>
              </a:tr>
              <a:tr h="792095">
                <a:tc>
                  <a:txBody>
                    <a:bodyPr/>
                    <a:lstStyle/>
                    <a:p>
                      <a:pPr algn="ctr"/>
                      <a:endParaRPr lang="en-GB" sz="2000" dirty="0">
                        <a:solidFill>
                          <a:schemeClr val="tx1"/>
                        </a:solidFill>
                      </a:endParaRPr>
                    </a:p>
                  </a:txBody>
                  <a:tcPr>
                    <a:lnT w="12700" cap="flat" cmpd="sng" algn="ctr">
                      <a:solidFill>
                        <a:schemeClr val="tx1"/>
                      </a:solidFill>
                      <a:prstDash val="solid"/>
                      <a:round/>
                      <a:headEnd type="none" w="med" len="med"/>
                      <a:tailEnd type="none" w="med" len="med"/>
                    </a:lnT>
                  </a:tcPr>
                </a:tc>
                <a:tc>
                  <a:txBody>
                    <a:bodyPr/>
                    <a:lstStyle/>
                    <a:p>
                      <a:r>
                        <a:rPr lang="en-GB" sz="2000" dirty="0" err="1">
                          <a:solidFill>
                            <a:schemeClr val="tx1"/>
                          </a:solidFill>
                        </a:rPr>
                        <a:t>Onkel</a:t>
                      </a:r>
                      <a:r>
                        <a:rPr lang="en-GB" sz="2000" dirty="0">
                          <a:solidFill>
                            <a:schemeClr val="tx1"/>
                          </a:solidFill>
                        </a:rPr>
                        <a:t>, </a:t>
                      </a:r>
                      <a:r>
                        <a:rPr lang="en-GB" sz="2000" dirty="0" err="1">
                          <a:solidFill>
                            <a:schemeClr val="tx1"/>
                          </a:solidFill>
                        </a:rPr>
                        <a:t>siehst</a:t>
                      </a:r>
                      <a:r>
                        <a:rPr lang="en-GB" sz="2000" dirty="0">
                          <a:solidFill>
                            <a:schemeClr val="tx1"/>
                          </a:solidFill>
                        </a:rPr>
                        <a:t> du </a:t>
                      </a:r>
                      <a:r>
                        <a:rPr lang="en-GB" sz="2000" b="1" dirty="0">
                          <a:solidFill>
                            <a:schemeClr val="tx1"/>
                          </a:solidFill>
                        </a:rPr>
                        <a:t>das</a:t>
                      </a:r>
                      <a:r>
                        <a:rPr lang="en-GB" sz="2000" dirty="0">
                          <a:solidFill>
                            <a:schemeClr val="tx1"/>
                          </a:solidFill>
                        </a:rPr>
                        <a:t> </a:t>
                      </a:r>
                      <a:r>
                        <a:rPr lang="en-GB" sz="2000" dirty="0" err="1">
                          <a:solidFill>
                            <a:schemeClr val="tx1"/>
                          </a:solidFill>
                        </a:rPr>
                        <a:t>Gebäude</a:t>
                      </a:r>
                      <a:r>
                        <a:rPr lang="en-GB" sz="200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Nein</a:t>
                      </a:r>
                      <a:r>
                        <a:rPr lang="en-GB" sz="2000" dirty="0">
                          <a:solidFill>
                            <a:schemeClr val="tx1"/>
                          </a:solidFill>
                        </a:rPr>
                        <a:t>, ich </a:t>
                      </a:r>
                      <a:r>
                        <a:rPr lang="en-GB" sz="2000" dirty="0" err="1">
                          <a:solidFill>
                            <a:schemeClr val="tx1"/>
                          </a:solidFill>
                        </a:rPr>
                        <a:t>sehe</a:t>
                      </a:r>
                      <a:r>
                        <a:rPr lang="en-GB" sz="2000" dirty="0">
                          <a:solidFill>
                            <a:schemeClr val="tx1"/>
                          </a:solidFill>
                        </a:rPr>
                        <a:t> </a:t>
                      </a:r>
                      <a:r>
                        <a:rPr lang="en-GB" sz="2000" b="1" dirty="0">
                          <a:solidFill>
                            <a:schemeClr val="tx1"/>
                          </a:solidFill>
                        </a:rPr>
                        <a:t>das</a:t>
                      </a:r>
                      <a:r>
                        <a:rPr lang="en-GB" sz="2000" dirty="0">
                          <a:solidFill>
                            <a:schemeClr val="tx1"/>
                          </a:solidFill>
                        </a:rPr>
                        <a:t> </a:t>
                      </a:r>
                      <a:r>
                        <a:rPr lang="en-GB" sz="2000" dirty="0" err="1">
                          <a:solidFill>
                            <a:schemeClr val="tx1"/>
                          </a:solidFill>
                        </a:rPr>
                        <a:t>Gebäude</a:t>
                      </a:r>
                      <a:r>
                        <a:rPr lang="en-GB" sz="2000" dirty="0">
                          <a:solidFill>
                            <a:schemeClr val="tx1"/>
                          </a:solidFill>
                        </a:rPr>
                        <a:t> </a:t>
                      </a:r>
                      <a:r>
                        <a:rPr lang="en-GB" sz="2000" b="1" dirty="0" err="1">
                          <a:solidFill>
                            <a:schemeClr val="tx1"/>
                          </a:solidFill>
                        </a:rPr>
                        <a:t>nicht</a:t>
                      </a:r>
                      <a:r>
                        <a:rPr lang="en-GB" sz="2000" b="1" dirty="0">
                          <a:solidFill>
                            <a:schemeClr val="tx1"/>
                          </a:solidFill>
                        </a:rPr>
                        <a:t>.</a:t>
                      </a:r>
                      <a:endParaRPr lang="en-GB" sz="2000" dirty="0">
                        <a:solidFill>
                          <a:schemeClr val="tx1"/>
                        </a:solidFill>
                      </a:endParaRPr>
                    </a:p>
                  </a:txBody>
                  <a:tcPr>
                    <a:lnT w="12700" cap="flat" cmpd="sng" algn="ctr">
                      <a:solidFill>
                        <a:schemeClr val="tx1"/>
                      </a:solidFill>
                      <a:prstDash val="solid"/>
                      <a:round/>
                      <a:headEnd type="none" w="med" len="med"/>
                      <a:tailEnd type="none" w="med" len="med"/>
                    </a:lnT>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171492714"/>
                  </a:ext>
                </a:extLst>
              </a:tr>
              <a:tr h="677000">
                <a:tc>
                  <a:txBody>
                    <a:bodyPr/>
                    <a:lstStyle/>
                    <a:p>
                      <a:pPr algn="ctr"/>
                      <a:endParaRPr lang="en-GB" sz="2000" dirty="0">
                        <a:solidFill>
                          <a:schemeClr val="tx1"/>
                        </a:solidFill>
                      </a:endParaRPr>
                    </a:p>
                  </a:txBody>
                  <a:tcPr/>
                </a:tc>
                <a:tc>
                  <a:txBody>
                    <a:bodyPr/>
                    <a:lstStyle/>
                    <a:p>
                      <a:r>
                        <a:rPr lang="en-GB" sz="2000" dirty="0" err="1">
                          <a:solidFill>
                            <a:schemeClr val="tx1"/>
                          </a:solidFill>
                        </a:rPr>
                        <a:t>Onkel</a:t>
                      </a:r>
                      <a:r>
                        <a:rPr lang="en-GB" sz="2000" dirty="0">
                          <a:solidFill>
                            <a:schemeClr val="tx1"/>
                          </a:solidFill>
                        </a:rPr>
                        <a:t>, </a:t>
                      </a:r>
                      <a:r>
                        <a:rPr lang="en-GB" sz="2000" dirty="0" err="1">
                          <a:solidFill>
                            <a:schemeClr val="tx1"/>
                          </a:solidFill>
                        </a:rPr>
                        <a:t>siehst</a:t>
                      </a:r>
                      <a:r>
                        <a:rPr lang="en-GB" sz="2000" dirty="0">
                          <a:solidFill>
                            <a:schemeClr val="tx1"/>
                          </a:solidFill>
                        </a:rPr>
                        <a:t> du </a:t>
                      </a:r>
                      <a:r>
                        <a:rPr lang="en-GB" sz="2000" b="1" dirty="0" err="1">
                          <a:solidFill>
                            <a:schemeClr val="tx1"/>
                          </a:solidFill>
                        </a:rPr>
                        <a:t>einen</a:t>
                      </a:r>
                      <a:r>
                        <a:rPr lang="en-GB" sz="2000" dirty="0">
                          <a:solidFill>
                            <a:schemeClr val="tx1"/>
                          </a:solidFill>
                        </a:rPr>
                        <a:t> </a:t>
                      </a:r>
                      <a:r>
                        <a:rPr lang="en-GB" sz="2000" dirty="0" err="1">
                          <a:solidFill>
                            <a:schemeClr val="tx1"/>
                          </a:solidFill>
                        </a:rPr>
                        <a:t>Fluss</a:t>
                      </a:r>
                      <a:r>
                        <a:rPr lang="en-GB" sz="2000" dirty="0">
                          <a:solidFill>
                            <a:schemeClr val="tx1"/>
                          </a:solidFill>
                        </a:rPr>
                        <a:t>?</a:t>
                      </a:r>
                      <a:br>
                        <a:rPr lang="en-GB" sz="2000" dirty="0">
                          <a:solidFill>
                            <a:schemeClr val="tx1"/>
                          </a:solidFill>
                        </a:rPr>
                      </a:br>
                      <a:r>
                        <a:rPr lang="en-GB" sz="2000" dirty="0" err="1">
                          <a:solidFill>
                            <a:schemeClr val="tx1"/>
                          </a:solidFill>
                        </a:rPr>
                        <a:t>Nein</a:t>
                      </a:r>
                      <a:r>
                        <a:rPr lang="en-GB" sz="2000" dirty="0">
                          <a:solidFill>
                            <a:schemeClr val="tx1"/>
                          </a:solidFill>
                        </a:rPr>
                        <a:t>, ich </a:t>
                      </a:r>
                      <a:r>
                        <a:rPr lang="en-GB" sz="2000" dirty="0" err="1">
                          <a:solidFill>
                            <a:schemeClr val="tx1"/>
                          </a:solidFill>
                        </a:rPr>
                        <a:t>sehe</a:t>
                      </a:r>
                      <a:r>
                        <a:rPr lang="en-GB" sz="2000" dirty="0">
                          <a:solidFill>
                            <a:schemeClr val="tx1"/>
                          </a:solidFill>
                        </a:rPr>
                        <a:t> </a:t>
                      </a:r>
                      <a:r>
                        <a:rPr lang="en-GB" sz="2000" b="1" dirty="0" err="1">
                          <a:solidFill>
                            <a:schemeClr val="tx1"/>
                          </a:solidFill>
                        </a:rPr>
                        <a:t>keinen</a:t>
                      </a:r>
                      <a:r>
                        <a:rPr lang="en-GB" sz="2000" dirty="0">
                          <a:solidFill>
                            <a:schemeClr val="tx1"/>
                          </a:solidFill>
                        </a:rPr>
                        <a:t> </a:t>
                      </a:r>
                      <a:r>
                        <a:rPr lang="en-GB" sz="2000" dirty="0" err="1">
                          <a:solidFill>
                            <a:schemeClr val="tx1"/>
                          </a:solidFill>
                        </a:rPr>
                        <a:t>Fluss</a:t>
                      </a:r>
                      <a:r>
                        <a:rPr lang="en-GB" sz="2000" dirty="0">
                          <a:solidFill>
                            <a:schemeClr val="tx1"/>
                          </a:solidFill>
                        </a:rPr>
                        <a:t>.</a:t>
                      </a: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961458278"/>
                  </a:ext>
                </a:extLst>
              </a:tr>
              <a:tr h="677000">
                <a:tc>
                  <a:txBody>
                    <a:bodyPr/>
                    <a:lstStyle/>
                    <a:p>
                      <a:pPr algn="ctr"/>
                      <a:endParaRPr lang="en-GB" sz="2000" dirty="0">
                        <a:solidFill>
                          <a:schemeClr val="tx1"/>
                        </a:solidFill>
                      </a:endParaRPr>
                    </a:p>
                  </a:txBody>
                  <a:tcPr/>
                </a:tc>
                <a:tc>
                  <a:txBody>
                    <a:bodyPr/>
                    <a:lstStyle/>
                    <a:p>
                      <a:r>
                        <a:rPr lang="en-GB" sz="2000" dirty="0" err="1">
                          <a:solidFill>
                            <a:schemeClr val="tx1"/>
                          </a:solidFill>
                        </a:rPr>
                        <a:t>Onkel</a:t>
                      </a:r>
                      <a:r>
                        <a:rPr lang="en-GB" sz="2000" dirty="0">
                          <a:solidFill>
                            <a:schemeClr val="tx1"/>
                          </a:solidFill>
                        </a:rPr>
                        <a:t>, </a:t>
                      </a:r>
                      <a:r>
                        <a:rPr lang="en-GB" sz="2000" dirty="0" err="1">
                          <a:solidFill>
                            <a:schemeClr val="tx1"/>
                          </a:solidFill>
                        </a:rPr>
                        <a:t>siehst</a:t>
                      </a:r>
                      <a:r>
                        <a:rPr lang="en-GB" sz="2000" dirty="0">
                          <a:solidFill>
                            <a:schemeClr val="tx1"/>
                          </a:solidFill>
                        </a:rPr>
                        <a:t> du </a:t>
                      </a:r>
                      <a:r>
                        <a:rPr lang="en-GB" sz="2000" b="1" dirty="0">
                          <a:solidFill>
                            <a:schemeClr val="tx1"/>
                          </a:solidFill>
                        </a:rPr>
                        <a:t>den </a:t>
                      </a:r>
                      <a:r>
                        <a:rPr lang="en-GB" sz="2000" dirty="0">
                          <a:solidFill>
                            <a:schemeClr val="tx1"/>
                          </a:solidFill>
                        </a:rPr>
                        <a:t>Platz?</a:t>
                      </a:r>
                      <a:br>
                        <a:rPr lang="en-GB" sz="2000" dirty="0">
                          <a:solidFill>
                            <a:schemeClr val="tx1"/>
                          </a:solidFill>
                        </a:rPr>
                      </a:br>
                      <a:r>
                        <a:rPr lang="en-GB" sz="2000" dirty="0" err="1">
                          <a:solidFill>
                            <a:schemeClr val="tx1"/>
                          </a:solidFill>
                        </a:rPr>
                        <a:t>Nein</a:t>
                      </a:r>
                      <a:r>
                        <a:rPr lang="en-GB" sz="2000" dirty="0">
                          <a:solidFill>
                            <a:schemeClr val="tx1"/>
                          </a:solidFill>
                        </a:rPr>
                        <a:t>, ich </a:t>
                      </a:r>
                      <a:r>
                        <a:rPr lang="en-GB" sz="2000" dirty="0" err="1">
                          <a:solidFill>
                            <a:schemeClr val="tx1"/>
                          </a:solidFill>
                        </a:rPr>
                        <a:t>sehe</a:t>
                      </a:r>
                      <a:r>
                        <a:rPr lang="en-GB" sz="2000" dirty="0">
                          <a:solidFill>
                            <a:schemeClr val="tx1"/>
                          </a:solidFill>
                        </a:rPr>
                        <a:t> </a:t>
                      </a:r>
                      <a:r>
                        <a:rPr lang="en-GB" sz="2000" b="1" dirty="0">
                          <a:solidFill>
                            <a:schemeClr val="tx1"/>
                          </a:solidFill>
                        </a:rPr>
                        <a:t>den </a:t>
                      </a:r>
                      <a:r>
                        <a:rPr lang="en-GB" sz="2000" b="0" dirty="0">
                          <a:solidFill>
                            <a:schemeClr val="tx1"/>
                          </a:solidFill>
                        </a:rPr>
                        <a:t>Platz</a:t>
                      </a:r>
                      <a:r>
                        <a:rPr lang="en-GB" sz="2000" b="1" dirty="0">
                          <a:solidFill>
                            <a:schemeClr val="tx1"/>
                          </a:solidFill>
                        </a:rPr>
                        <a:t> </a:t>
                      </a:r>
                      <a:r>
                        <a:rPr lang="en-GB" sz="2000" b="1" dirty="0" err="1">
                          <a:solidFill>
                            <a:schemeClr val="tx1"/>
                          </a:solidFill>
                        </a:rPr>
                        <a:t>nicht</a:t>
                      </a:r>
                      <a:r>
                        <a:rPr lang="en-GB" sz="2000" b="1" dirty="0">
                          <a:solidFill>
                            <a:schemeClr val="tx1"/>
                          </a:solidFill>
                        </a:rPr>
                        <a:t>.</a:t>
                      </a: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189313960"/>
                  </a:ext>
                </a:extLst>
              </a:tr>
              <a:tr h="677000">
                <a:tc>
                  <a:txBody>
                    <a:bodyPr/>
                    <a:lstStyle/>
                    <a:p>
                      <a:pPr algn="ctr"/>
                      <a:endParaRPr lang="en-GB" sz="2000" dirty="0">
                        <a:solidFill>
                          <a:schemeClr val="tx1"/>
                        </a:solidFill>
                      </a:endParaRPr>
                    </a:p>
                  </a:txBody>
                  <a:tcPr/>
                </a:tc>
                <a:tc>
                  <a:txBody>
                    <a:bodyPr/>
                    <a:lstStyle/>
                    <a:p>
                      <a:r>
                        <a:rPr lang="en-GB" sz="2000" dirty="0" err="1">
                          <a:solidFill>
                            <a:schemeClr val="tx1"/>
                          </a:solidFill>
                        </a:rPr>
                        <a:t>Onkel</a:t>
                      </a:r>
                      <a:r>
                        <a:rPr lang="en-GB" sz="2000" dirty="0">
                          <a:solidFill>
                            <a:schemeClr val="tx1"/>
                          </a:solidFill>
                        </a:rPr>
                        <a:t>, </a:t>
                      </a:r>
                      <a:r>
                        <a:rPr lang="en-GB" sz="2000" dirty="0" err="1">
                          <a:solidFill>
                            <a:schemeClr val="tx1"/>
                          </a:solidFill>
                        </a:rPr>
                        <a:t>siehst</a:t>
                      </a:r>
                      <a:r>
                        <a:rPr lang="en-GB" sz="2000" dirty="0">
                          <a:solidFill>
                            <a:schemeClr val="tx1"/>
                          </a:solidFill>
                        </a:rPr>
                        <a:t> du </a:t>
                      </a:r>
                      <a:r>
                        <a:rPr lang="en-GB" sz="2000" b="1" dirty="0" err="1">
                          <a:solidFill>
                            <a:schemeClr val="tx1"/>
                          </a:solidFill>
                        </a:rPr>
                        <a:t>ein</a:t>
                      </a:r>
                      <a:r>
                        <a:rPr lang="en-GB" sz="2000" dirty="0">
                          <a:solidFill>
                            <a:schemeClr val="tx1"/>
                          </a:solidFill>
                        </a:rPr>
                        <a:t> Museum?</a:t>
                      </a:r>
                      <a:br>
                        <a:rPr lang="en-GB" sz="2000" dirty="0">
                          <a:solidFill>
                            <a:schemeClr val="tx1"/>
                          </a:solidFill>
                        </a:rPr>
                      </a:br>
                      <a:r>
                        <a:rPr lang="en-GB" sz="2000" dirty="0" err="1">
                          <a:solidFill>
                            <a:schemeClr val="tx1"/>
                          </a:solidFill>
                        </a:rPr>
                        <a:t>Nein</a:t>
                      </a:r>
                      <a:r>
                        <a:rPr lang="en-GB" sz="2000" dirty="0">
                          <a:solidFill>
                            <a:schemeClr val="tx1"/>
                          </a:solidFill>
                        </a:rPr>
                        <a:t>, ich </a:t>
                      </a:r>
                      <a:r>
                        <a:rPr lang="en-GB" sz="2000" dirty="0" err="1">
                          <a:solidFill>
                            <a:schemeClr val="tx1"/>
                          </a:solidFill>
                        </a:rPr>
                        <a:t>sehe</a:t>
                      </a:r>
                      <a:r>
                        <a:rPr lang="en-GB" sz="2000" dirty="0">
                          <a:solidFill>
                            <a:schemeClr val="tx1"/>
                          </a:solidFill>
                        </a:rPr>
                        <a:t> </a:t>
                      </a:r>
                      <a:r>
                        <a:rPr lang="en-GB" sz="2000" b="1" dirty="0" err="1">
                          <a:solidFill>
                            <a:schemeClr val="tx1"/>
                          </a:solidFill>
                        </a:rPr>
                        <a:t>kein</a:t>
                      </a:r>
                      <a:r>
                        <a:rPr lang="en-GB" sz="2000" dirty="0">
                          <a:solidFill>
                            <a:schemeClr val="tx1"/>
                          </a:solidFill>
                        </a:rPr>
                        <a:t> Museum.</a:t>
                      </a: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344197191"/>
                  </a:ext>
                </a:extLst>
              </a:tr>
              <a:tr h="677000">
                <a:tc>
                  <a:txBody>
                    <a:bodyPr/>
                    <a:lstStyle/>
                    <a:p>
                      <a:pPr algn="ctr"/>
                      <a:endParaRPr lang="en-GB" sz="2000" dirty="0">
                        <a:solidFill>
                          <a:schemeClr val="tx1"/>
                        </a:solidFill>
                      </a:endParaRPr>
                    </a:p>
                  </a:txBody>
                  <a:tcPr/>
                </a:tc>
                <a:tc>
                  <a:txBody>
                    <a:bodyPr/>
                    <a:lstStyle/>
                    <a:p>
                      <a:r>
                        <a:rPr lang="en-GB" sz="2000" dirty="0" err="1">
                          <a:solidFill>
                            <a:schemeClr val="tx1"/>
                          </a:solidFill>
                        </a:rPr>
                        <a:t>Onkel</a:t>
                      </a:r>
                      <a:r>
                        <a:rPr lang="en-GB" sz="2000" dirty="0">
                          <a:solidFill>
                            <a:schemeClr val="tx1"/>
                          </a:solidFill>
                        </a:rPr>
                        <a:t>, </a:t>
                      </a:r>
                      <a:r>
                        <a:rPr lang="en-GB" sz="2000" dirty="0" err="1">
                          <a:solidFill>
                            <a:schemeClr val="tx1"/>
                          </a:solidFill>
                        </a:rPr>
                        <a:t>siehst</a:t>
                      </a:r>
                      <a:r>
                        <a:rPr lang="en-GB" sz="2000" dirty="0">
                          <a:solidFill>
                            <a:schemeClr val="tx1"/>
                          </a:solidFill>
                        </a:rPr>
                        <a:t> du </a:t>
                      </a:r>
                      <a:r>
                        <a:rPr lang="en-GB" sz="2000" b="1" dirty="0" err="1">
                          <a:solidFill>
                            <a:schemeClr val="tx1"/>
                          </a:solidFill>
                        </a:rPr>
                        <a:t>eine</a:t>
                      </a:r>
                      <a:r>
                        <a:rPr lang="en-GB" sz="2000" dirty="0">
                          <a:solidFill>
                            <a:schemeClr val="tx1"/>
                          </a:solidFill>
                        </a:rPr>
                        <a:t> </a:t>
                      </a:r>
                      <a:r>
                        <a:rPr lang="en-GB" sz="2000" dirty="0" err="1">
                          <a:solidFill>
                            <a:schemeClr val="tx1"/>
                          </a:solidFill>
                        </a:rPr>
                        <a:t>große</a:t>
                      </a:r>
                      <a:r>
                        <a:rPr lang="en-GB" sz="2000" dirty="0">
                          <a:solidFill>
                            <a:schemeClr val="tx1"/>
                          </a:solidFill>
                        </a:rPr>
                        <a:t> </a:t>
                      </a:r>
                      <a:r>
                        <a:rPr lang="en-GB" sz="2000" dirty="0" err="1">
                          <a:solidFill>
                            <a:schemeClr val="tx1"/>
                          </a:solidFill>
                        </a:rPr>
                        <a:t>Uhr</a:t>
                      </a:r>
                      <a:r>
                        <a:rPr lang="en-GB" sz="2000" dirty="0">
                          <a:solidFill>
                            <a:schemeClr val="tx1"/>
                          </a:solidFill>
                        </a:rPr>
                        <a:t>?</a:t>
                      </a:r>
                      <a:br>
                        <a:rPr lang="en-GB" sz="2000" dirty="0">
                          <a:solidFill>
                            <a:schemeClr val="tx1"/>
                          </a:solidFill>
                        </a:rPr>
                      </a:br>
                      <a:r>
                        <a:rPr lang="en-GB" sz="2000" dirty="0" err="1">
                          <a:solidFill>
                            <a:schemeClr val="tx1"/>
                          </a:solidFill>
                        </a:rPr>
                        <a:t>Nein</a:t>
                      </a:r>
                      <a:r>
                        <a:rPr lang="en-GB" sz="2000" dirty="0">
                          <a:solidFill>
                            <a:schemeClr val="tx1"/>
                          </a:solidFill>
                        </a:rPr>
                        <a:t>, ich </a:t>
                      </a:r>
                      <a:r>
                        <a:rPr lang="en-GB" sz="2000" dirty="0" err="1">
                          <a:solidFill>
                            <a:schemeClr val="tx1"/>
                          </a:solidFill>
                        </a:rPr>
                        <a:t>sehe</a:t>
                      </a:r>
                      <a:r>
                        <a:rPr lang="en-GB" sz="2000" dirty="0">
                          <a:solidFill>
                            <a:schemeClr val="tx1"/>
                          </a:solidFill>
                        </a:rPr>
                        <a:t> </a:t>
                      </a:r>
                      <a:r>
                        <a:rPr lang="en-GB" sz="2000" b="1" dirty="0" err="1">
                          <a:solidFill>
                            <a:schemeClr val="tx1"/>
                          </a:solidFill>
                        </a:rPr>
                        <a:t>keine</a:t>
                      </a:r>
                      <a:r>
                        <a:rPr lang="en-GB" sz="2000" dirty="0">
                          <a:solidFill>
                            <a:schemeClr val="tx1"/>
                          </a:solidFill>
                        </a:rPr>
                        <a:t> </a:t>
                      </a:r>
                      <a:r>
                        <a:rPr lang="en-GB" sz="2000" dirty="0" err="1">
                          <a:solidFill>
                            <a:schemeClr val="tx1"/>
                          </a:solidFill>
                        </a:rPr>
                        <a:t>Uhr</a:t>
                      </a:r>
                      <a:r>
                        <a:rPr lang="en-GB" sz="2000" dirty="0">
                          <a:solidFill>
                            <a:schemeClr val="tx1"/>
                          </a:solidFill>
                        </a:rPr>
                        <a:t>.  </a:t>
                      </a: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3683154891"/>
                  </a:ext>
                </a:extLst>
              </a:tr>
            </a:tbl>
          </a:graphicData>
        </a:graphic>
      </p:graphicFrame>
      <p:sp>
        <p:nvSpPr>
          <p:cNvPr id="8" name="Action Button: Custom 16">
            <a:hlinkClick r:id="" action="ppaction://noaction" highlightClick="1">
              <a:snd r:embed="rId4" name="9.1.1.4 Slide 8 1.wav"/>
            </a:hlinkClick>
            <a:extLst>
              <a:ext uri="{FF2B5EF4-FFF2-40B4-BE49-F238E27FC236}">
                <a16:creationId xmlns:a16="http://schemas.microsoft.com/office/drawing/2014/main" id="{3B418770-1E72-B240-9307-3BBF955557C6}"/>
              </a:ext>
            </a:extLst>
          </p:cNvPr>
          <p:cNvSpPr/>
          <p:nvPr/>
        </p:nvSpPr>
        <p:spPr>
          <a:xfrm>
            <a:off x="361301" y="2483926"/>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4417" y="2596612"/>
            <a:ext cx="282522" cy="294294"/>
          </a:xfrm>
          <a:prstGeom prst="rect">
            <a:avLst/>
          </a:prstGeom>
        </p:spPr>
      </p:pic>
      <p:sp>
        <p:nvSpPr>
          <p:cNvPr id="11" name="Action Button: Custom 16">
            <a:hlinkClick r:id="" action="ppaction://noaction" highlightClick="1">
              <a:snd r:embed="rId6" name="9.1.1.4 Slide 8 2.wav"/>
            </a:hlinkClick>
            <a:extLst>
              <a:ext uri="{FF2B5EF4-FFF2-40B4-BE49-F238E27FC236}">
                <a16:creationId xmlns:a16="http://schemas.microsoft.com/office/drawing/2014/main" id="{F18D09F0-0D24-5B4F-A26E-132DCCD8073A}"/>
              </a:ext>
            </a:extLst>
          </p:cNvPr>
          <p:cNvSpPr/>
          <p:nvPr/>
        </p:nvSpPr>
        <p:spPr>
          <a:xfrm>
            <a:off x="334779" y="3227965"/>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7380" y="3396270"/>
            <a:ext cx="282522" cy="294294"/>
          </a:xfrm>
          <a:prstGeom prst="rect">
            <a:avLst/>
          </a:prstGeom>
        </p:spPr>
      </p:pic>
      <p:sp>
        <p:nvSpPr>
          <p:cNvPr id="14" name="Action Button: Custom 16">
            <a:hlinkClick r:id="" action="ppaction://noaction" highlightClick="1">
              <a:snd r:embed="rId7" name="9.1.1.4 Slide 8 3.wav"/>
            </a:hlinkClick>
            <a:extLst>
              <a:ext uri="{FF2B5EF4-FFF2-40B4-BE49-F238E27FC236}">
                <a16:creationId xmlns:a16="http://schemas.microsoft.com/office/drawing/2014/main" id="{747EFDEF-0DCF-DB44-BBF0-27990DDE521B}"/>
              </a:ext>
            </a:extLst>
          </p:cNvPr>
          <p:cNvSpPr/>
          <p:nvPr/>
        </p:nvSpPr>
        <p:spPr>
          <a:xfrm>
            <a:off x="334779" y="3908894"/>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2844" y="4062172"/>
            <a:ext cx="282522" cy="294294"/>
          </a:xfrm>
          <a:prstGeom prst="rect">
            <a:avLst/>
          </a:prstGeom>
        </p:spPr>
      </p:pic>
      <p:sp>
        <p:nvSpPr>
          <p:cNvPr id="17" name="Action Button: Custom 16">
            <a:hlinkClick r:id="" action="ppaction://noaction" highlightClick="1">
              <a:snd r:embed="rId8" name="9.1.1.4 Slide 8 4.wav"/>
            </a:hlinkClick>
            <a:extLst>
              <a:ext uri="{FF2B5EF4-FFF2-40B4-BE49-F238E27FC236}">
                <a16:creationId xmlns:a16="http://schemas.microsoft.com/office/drawing/2014/main" id="{408DED6B-8D00-7843-820C-3A35CED50594}"/>
              </a:ext>
            </a:extLst>
          </p:cNvPr>
          <p:cNvSpPr/>
          <p:nvPr/>
        </p:nvSpPr>
        <p:spPr>
          <a:xfrm>
            <a:off x="351893" y="4589823"/>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7380" y="4806870"/>
            <a:ext cx="282522" cy="294294"/>
          </a:xfrm>
          <a:prstGeom prst="rect">
            <a:avLst/>
          </a:prstGeom>
        </p:spPr>
      </p:pic>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1085" y="5472470"/>
            <a:ext cx="282522" cy="294294"/>
          </a:xfrm>
          <a:prstGeom prst="rect">
            <a:avLst/>
          </a:prstGeom>
        </p:spPr>
      </p:pic>
      <p:sp>
        <p:nvSpPr>
          <p:cNvPr id="33" name="TextBox 32">
            <a:extLst>
              <a:ext uri="{FF2B5EF4-FFF2-40B4-BE49-F238E27FC236}">
                <a16:creationId xmlns:a16="http://schemas.microsoft.com/office/drawing/2014/main" id="{C107BA6A-2316-4D1C-8098-9262A5DBFABE}"/>
              </a:ext>
            </a:extLst>
          </p:cNvPr>
          <p:cNvSpPr txBox="1"/>
          <p:nvPr/>
        </p:nvSpPr>
        <p:spPr>
          <a:xfrm>
            <a:off x="100040" y="1007991"/>
            <a:ext cx="7606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Schreib</a:t>
            </a:r>
            <a:r>
              <a:rPr kumimoji="0" lang="en-US" sz="2400" b="0" i="0" u="none" strike="noStrike" kern="1200" cap="none" spc="0" normalizeH="0" baseline="0" noProof="0" dirty="0">
                <a:ln>
                  <a:noFill/>
                </a:ln>
                <a:effectLst/>
                <a:uLnTx/>
                <a:uFillTx/>
                <a:latin typeface="Century Gothic" panose="020F0302020204030204"/>
                <a:ea typeface="+mn-ea"/>
                <a:cs typeface="+mn-cs"/>
              </a:rPr>
              <a:t> 1-8 und </a:t>
            </a:r>
            <a:r>
              <a:rPr kumimoji="0" lang="en-US" sz="2400" b="1" i="0" u="none" strike="noStrike" kern="1200" cap="none" spc="0" normalizeH="0" baseline="0" noProof="0" dirty="0" err="1">
                <a:ln>
                  <a:noFill/>
                </a:ln>
                <a:effectLst/>
                <a:uLnTx/>
                <a:uFillTx/>
                <a:latin typeface="Century Gothic" panose="020F0302020204030204"/>
                <a:ea typeface="+mn-ea"/>
                <a:cs typeface="+mn-cs"/>
              </a:rPr>
              <a:t>nicht</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oder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keinen</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keine</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kein</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graphicFrame>
        <p:nvGraphicFramePr>
          <p:cNvPr id="2" name="Table 1">
            <a:extLst>
              <a:ext uri="{FF2B5EF4-FFF2-40B4-BE49-F238E27FC236}">
                <a16:creationId xmlns:a16="http://schemas.microsoft.com/office/drawing/2014/main" id="{ECDA165F-87B5-4F1A-8BD9-798151B0BF35}"/>
              </a:ext>
            </a:extLst>
          </p:cNvPr>
          <p:cNvGraphicFramePr>
            <a:graphicFrameLocks noGrp="1"/>
          </p:cNvGraphicFramePr>
          <p:nvPr>
            <p:extLst>
              <p:ext uri="{D42A27DB-BD31-4B8C-83A1-F6EECF244321}">
                <p14:modId xmlns:p14="http://schemas.microsoft.com/office/powerpoint/2010/main" val="1739962805"/>
              </p:ext>
            </p:extLst>
          </p:nvPr>
        </p:nvGraphicFramePr>
        <p:xfrm>
          <a:off x="10245524" y="1631492"/>
          <a:ext cx="1843283" cy="4297296"/>
        </p:xfrm>
        <a:graphic>
          <a:graphicData uri="http://schemas.openxmlformats.org/drawingml/2006/table">
            <a:tbl>
              <a:tblPr firstRow="1" bandRow="1">
                <a:tableStyleId>{00A15C55-8517-42AA-B614-E9B94910E393}</a:tableStyleId>
              </a:tblPr>
              <a:tblGrid>
                <a:gridCol w="1843283">
                  <a:extLst>
                    <a:ext uri="{9D8B030D-6E8A-4147-A177-3AD203B41FA5}">
                      <a16:colId xmlns:a16="http://schemas.microsoft.com/office/drawing/2014/main" val="264656128"/>
                    </a:ext>
                  </a:extLst>
                </a:gridCol>
              </a:tblGrid>
              <a:tr h="7162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Article?</a:t>
                      </a:r>
                      <a:br>
                        <a:rPr lang="en-GB" sz="2000" dirty="0">
                          <a:solidFill>
                            <a:schemeClr val="tx1"/>
                          </a:solidFill>
                        </a:rPr>
                      </a:br>
                      <a:r>
                        <a:rPr lang="en-GB" sz="2000" dirty="0">
                          <a:solidFill>
                            <a:schemeClr val="tx1"/>
                          </a:solidFill>
                        </a:rPr>
                        <a:t>the / a?</a:t>
                      </a:r>
                    </a:p>
                  </a:txBody>
                  <a:tcPr anchor="ctr"/>
                </a:tc>
                <a:extLst>
                  <a:ext uri="{0D108BD9-81ED-4DB2-BD59-A6C34878D82A}">
                    <a16:rowId xmlns:a16="http://schemas.microsoft.com/office/drawing/2014/main" val="3277809700"/>
                  </a:ext>
                </a:extLst>
              </a:tr>
              <a:tr h="716216">
                <a:tc>
                  <a:txBody>
                    <a:bodyPr/>
                    <a:lstStyle/>
                    <a:p>
                      <a:pPr algn="ctr"/>
                      <a:r>
                        <a:rPr lang="en-GB" sz="2400" b="1" dirty="0">
                          <a:solidFill>
                            <a:schemeClr val="tx1"/>
                          </a:solidFill>
                        </a:rPr>
                        <a:t>the (das) </a:t>
                      </a:r>
                    </a:p>
                  </a:txBody>
                  <a:tcPr anchor="ctr"/>
                </a:tc>
                <a:extLst>
                  <a:ext uri="{0D108BD9-81ED-4DB2-BD59-A6C34878D82A}">
                    <a16:rowId xmlns:a16="http://schemas.microsoft.com/office/drawing/2014/main" val="1879456566"/>
                  </a:ext>
                </a:extLst>
              </a:tr>
              <a:tr h="716216">
                <a:tc>
                  <a:txBody>
                    <a:bodyPr/>
                    <a:lstStyle/>
                    <a:p>
                      <a:pPr algn="ctr"/>
                      <a:r>
                        <a:rPr lang="en-GB" sz="2400" b="1" dirty="0">
                          <a:solidFill>
                            <a:schemeClr val="tx1"/>
                          </a:solidFill>
                        </a:rPr>
                        <a:t>a (</a:t>
                      </a:r>
                      <a:r>
                        <a:rPr lang="en-GB" sz="2400" b="1" dirty="0" err="1">
                          <a:solidFill>
                            <a:schemeClr val="tx1"/>
                          </a:solidFill>
                        </a:rPr>
                        <a:t>einen</a:t>
                      </a:r>
                      <a:r>
                        <a:rPr lang="en-GB" sz="2400" b="1" dirty="0">
                          <a:solidFill>
                            <a:schemeClr val="tx1"/>
                          </a:solidFill>
                        </a:rPr>
                        <a:t>)</a:t>
                      </a:r>
                    </a:p>
                  </a:txBody>
                  <a:tcPr anchor="ctr"/>
                </a:tc>
                <a:extLst>
                  <a:ext uri="{0D108BD9-81ED-4DB2-BD59-A6C34878D82A}">
                    <a16:rowId xmlns:a16="http://schemas.microsoft.com/office/drawing/2014/main" val="471401066"/>
                  </a:ext>
                </a:extLst>
              </a:tr>
              <a:tr h="716216">
                <a:tc>
                  <a:txBody>
                    <a:bodyPr/>
                    <a:lstStyle/>
                    <a:p>
                      <a:pPr algn="ctr"/>
                      <a:r>
                        <a:rPr lang="en-US" sz="2400" b="1" dirty="0">
                          <a:solidFill>
                            <a:schemeClr val="tx1"/>
                          </a:solidFill>
                        </a:rPr>
                        <a:t>the (den)</a:t>
                      </a:r>
                    </a:p>
                  </a:txBody>
                  <a:tcPr anchor="ctr"/>
                </a:tc>
                <a:extLst>
                  <a:ext uri="{0D108BD9-81ED-4DB2-BD59-A6C34878D82A}">
                    <a16:rowId xmlns:a16="http://schemas.microsoft.com/office/drawing/2014/main" val="3375402500"/>
                  </a:ext>
                </a:extLst>
              </a:tr>
              <a:tr h="716216">
                <a:tc>
                  <a:txBody>
                    <a:bodyPr/>
                    <a:lstStyle/>
                    <a:p>
                      <a:pPr algn="ctr"/>
                      <a:r>
                        <a:rPr lang="en-US" sz="2400" b="1" dirty="0">
                          <a:solidFill>
                            <a:schemeClr val="tx1"/>
                          </a:solidFill>
                        </a:rPr>
                        <a:t>a (</a:t>
                      </a:r>
                      <a:r>
                        <a:rPr lang="en-US" sz="2400" b="1" dirty="0" err="1">
                          <a:solidFill>
                            <a:schemeClr val="tx1"/>
                          </a:solidFill>
                        </a:rPr>
                        <a:t>ein</a:t>
                      </a:r>
                      <a:r>
                        <a:rPr lang="en-US" sz="2400" b="1" dirty="0">
                          <a:solidFill>
                            <a:schemeClr val="tx1"/>
                          </a:solidFill>
                        </a:rPr>
                        <a:t>)</a:t>
                      </a:r>
                    </a:p>
                  </a:txBody>
                  <a:tcPr anchor="ctr"/>
                </a:tc>
                <a:extLst>
                  <a:ext uri="{0D108BD9-81ED-4DB2-BD59-A6C34878D82A}">
                    <a16:rowId xmlns:a16="http://schemas.microsoft.com/office/drawing/2014/main" val="1169446707"/>
                  </a:ext>
                </a:extLst>
              </a:tr>
              <a:tr h="716216">
                <a:tc>
                  <a:txBody>
                    <a:bodyPr/>
                    <a:lstStyle/>
                    <a:p>
                      <a:pPr algn="ctr"/>
                      <a:r>
                        <a:rPr lang="en-US" sz="2400" b="1" dirty="0">
                          <a:solidFill>
                            <a:schemeClr val="tx1"/>
                          </a:solidFill>
                        </a:rPr>
                        <a:t>a (</a:t>
                      </a:r>
                      <a:r>
                        <a:rPr lang="en-US" sz="2400" b="1" dirty="0" err="1">
                          <a:solidFill>
                            <a:schemeClr val="tx1"/>
                          </a:solidFill>
                        </a:rPr>
                        <a:t>eine</a:t>
                      </a:r>
                      <a:r>
                        <a:rPr lang="en-US" sz="2400" b="1" dirty="0">
                          <a:solidFill>
                            <a:schemeClr val="tx1"/>
                          </a:solidFill>
                        </a:rPr>
                        <a:t>)</a:t>
                      </a:r>
                    </a:p>
                  </a:txBody>
                  <a:tcPr anchor="ctr"/>
                </a:tc>
                <a:extLst>
                  <a:ext uri="{0D108BD9-81ED-4DB2-BD59-A6C34878D82A}">
                    <a16:rowId xmlns:a16="http://schemas.microsoft.com/office/drawing/2014/main" val="2785475832"/>
                  </a:ext>
                </a:extLst>
              </a:tr>
            </a:tbl>
          </a:graphicData>
        </a:graphic>
      </p:graphicFrame>
      <p:sp>
        <p:nvSpPr>
          <p:cNvPr id="35" name="Action Button: Custom 16">
            <a:hlinkClick r:id="" action="ppaction://noaction" highlightClick="1">
              <a:snd r:embed="rId9" name="9.1.1.4 Slide 8 5.wav"/>
            </a:hlinkClick>
            <a:extLst>
              <a:ext uri="{FF2B5EF4-FFF2-40B4-BE49-F238E27FC236}">
                <a16:creationId xmlns:a16="http://schemas.microsoft.com/office/drawing/2014/main" id="{D6AF1E00-DD38-4C7B-92A1-24C944A0757A}"/>
              </a:ext>
            </a:extLst>
          </p:cNvPr>
          <p:cNvSpPr/>
          <p:nvPr/>
        </p:nvSpPr>
        <p:spPr>
          <a:xfrm>
            <a:off x="350647" y="5306276"/>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Century Gothic" panose="020B0502020202020204" pitchFamily="34" charset="0"/>
              </a:rPr>
              <a:t>5</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7" name="TextBox 36" descr="text box hiding answer">
            <a:extLst>
              <a:ext uri="{FF2B5EF4-FFF2-40B4-BE49-F238E27FC236}">
                <a16:creationId xmlns:a16="http://schemas.microsoft.com/office/drawing/2014/main" id="{2219D587-74DE-4551-92CA-3E389EA05218}"/>
              </a:ext>
            </a:extLst>
          </p:cNvPr>
          <p:cNvSpPr txBox="1"/>
          <p:nvPr/>
        </p:nvSpPr>
        <p:spPr>
          <a:xfrm>
            <a:off x="847312" y="2355130"/>
            <a:ext cx="4391900" cy="675762"/>
          </a:xfrm>
          <a:prstGeom prst="rect">
            <a:avLst/>
          </a:prstGeom>
          <a:solidFill>
            <a:srgbClr val="FFF5DE"/>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CF07D05F-8779-4189-B467-64048567C26B}"/>
              </a:ext>
            </a:extLst>
          </p:cNvPr>
          <p:cNvSpPr txBox="1"/>
          <p:nvPr/>
        </p:nvSpPr>
        <p:spPr>
          <a:xfrm>
            <a:off x="10458677" y="2555104"/>
            <a:ext cx="1438727" cy="330574"/>
          </a:xfrm>
          <a:prstGeom prst="rect">
            <a:avLst/>
          </a:prstGeom>
          <a:solidFill>
            <a:srgbClr val="FFF5DE"/>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descr="text box hiding answer">
            <a:extLst>
              <a:ext uri="{FF2B5EF4-FFF2-40B4-BE49-F238E27FC236}">
                <a16:creationId xmlns:a16="http://schemas.microsoft.com/office/drawing/2014/main" id="{4992C983-5618-4245-941A-FC0C70B449E5}"/>
              </a:ext>
            </a:extLst>
          </p:cNvPr>
          <p:cNvSpPr txBox="1"/>
          <p:nvPr/>
        </p:nvSpPr>
        <p:spPr>
          <a:xfrm>
            <a:off x="10458677" y="3261866"/>
            <a:ext cx="1438727" cy="428698"/>
          </a:xfrm>
          <a:prstGeom prst="rect">
            <a:avLst/>
          </a:prstGeom>
          <a:solidFill>
            <a:srgbClr val="FFFAEF"/>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1CF1A43F-7239-45E9-83E6-27026E47450E}"/>
              </a:ext>
            </a:extLst>
          </p:cNvPr>
          <p:cNvSpPr/>
          <p:nvPr/>
        </p:nvSpPr>
        <p:spPr>
          <a:xfrm>
            <a:off x="840360" y="3208875"/>
            <a:ext cx="4391899" cy="574101"/>
          </a:xfrm>
          <a:prstGeom prst="roundRect">
            <a:avLst/>
          </a:prstGeom>
          <a:solidFill>
            <a:srgbClr val="FFF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descr="text box hiding answer">
            <a:extLst>
              <a:ext uri="{FF2B5EF4-FFF2-40B4-BE49-F238E27FC236}">
                <a16:creationId xmlns:a16="http://schemas.microsoft.com/office/drawing/2014/main" id="{88E95368-14B8-4A59-BDF8-786FA04C6328}"/>
              </a:ext>
            </a:extLst>
          </p:cNvPr>
          <p:cNvSpPr txBox="1"/>
          <p:nvPr/>
        </p:nvSpPr>
        <p:spPr>
          <a:xfrm>
            <a:off x="926263" y="3846018"/>
            <a:ext cx="4391900" cy="675762"/>
          </a:xfrm>
          <a:prstGeom prst="rect">
            <a:avLst/>
          </a:prstGeom>
          <a:solidFill>
            <a:srgbClr val="FFF5DE"/>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Rectangle: Rounded Corners 48">
            <a:extLst>
              <a:ext uri="{FF2B5EF4-FFF2-40B4-BE49-F238E27FC236}">
                <a16:creationId xmlns:a16="http://schemas.microsoft.com/office/drawing/2014/main" id="{5281298C-A1F6-4D60-B862-242600BB79EE}"/>
              </a:ext>
            </a:extLst>
          </p:cNvPr>
          <p:cNvSpPr/>
          <p:nvPr/>
        </p:nvSpPr>
        <p:spPr>
          <a:xfrm>
            <a:off x="863233" y="4583579"/>
            <a:ext cx="4391899" cy="574101"/>
          </a:xfrm>
          <a:prstGeom prst="roundRect">
            <a:avLst/>
          </a:prstGeom>
          <a:solidFill>
            <a:srgbClr val="FFF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descr="text box hiding answer">
            <a:extLst>
              <a:ext uri="{FF2B5EF4-FFF2-40B4-BE49-F238E27FC236}">
                <a16:creationId xmlns:a16="http://schemas.microsoft.com/office/drawing/2014/main" id="{F6504D21-2BCC-4307-A4F8-6124B2E18CB2}"/>
              </a:ext>
            </a:extLst>
          </p:cNvPr>
          <p:cNvSpPr txBox="1"/>
          <p:nvPr/>
        </p:nvSpPr>
        <p:spPr>
          <a:xfrm>
            <a:off x="863232" y="5246143"/>
            <a:ext cx="4391900" cy="675762"/>
          </a:xfrm>
          <a:prstGeom prst="rect">
            <a:avLst/>
          </a:prstGeom>
          <a:solidFill>
            <a:srgbClr val="FFF5DE"/>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1" name="Picture 50" descr="A picture containing text, vector graphics&#10;&#10;Description automatically generated">
            <a:extLst>
              <a:ext uri="{FF2B5EF4-FFF2-40B4-BE49-F238E27FC236}">
                <a16:creationId xmlns:a16="http://schemas.microsoft.com/office/drawing/2014/main" id="{D50F334C-AD4A-45F2-A229-F27BC6EF26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93227" y="344999"/>
            <a:ext cx="1258222" cy="1281351"/>
          </a:xfrm>
          <a:prstGeom prst="rect">
            <a:avLst/>
          </a:prstGeom>
        </p:spPr>
      </p:pic>
      <p:graphicFrame>
        <p:nvGraphicFramePr>
          <p:cNvPr id="52" name="Table 51">
            <a:extLst>
              <a:ext uri="{FF2B5EF4-FFF2-40B4-BE49-F238E27FC236}">
                <a16:creationId xmlns:a16="http://schemas.microsoft.com/office/drawing/2014/main" id="{DD0406BB-6C79-4136-9AF5-13E9F3D26630}"/>
              </a:ext>
            </a:extLst>
          </p:cNvPr>
          <p:cNvGraphicFramePr>
            <a:graphicFrameLocks noGrp="1"/>
          </p:cNvGraphicFramePr>
          <p:nvPr>
            <p:extLst>
              <p:ext uri="{D42A27DB-BD31-4B8C-83A1-F6EECF244321}">
                <p14:modId xmlns:p14="http://schemas.microsoft.com/office/powerpoint/2010/main" val="3602571804"/>
              </p:ext>
            </p:extLst>
          </p:nvPr>
        </p:nvGraphicFramePr>
        <p:xfrm>
          <a:off x="8292660" y="1642571"/>
          <a:ext cx="1843283" cy="4297296"/>
        </p:xfrm>
        <a:graphic>
          <a:graphicData uri="http://schemas.openxmlformats.org/drawingml/2006/table">
            <a:tbl>
              <a:tblPr firstRow="1" bandRow="1">
                <a:tableStyleId>{00A15C55-8517-42AA-B614-E9B94910E393}</a:tableStyleId>
              </a:tblPr>
              <a:tblGrid>
                <a:gridCol w="1843283">
                  <a:extLst>
                    <a:ext uri="{9D8B030D-6E8A-4147-A177-3AD203B41FA5}">
                      <a16:colId xmlns:a16="http://schemas.microsoft.com/office/drawing/2014/main" val="264656128"/>
                    </a:ext>
                  </a:extLst>
                </a:gridCol>
              </a:tblGrid>
              <a:tr h="7162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Was?</a:t>
                      </a:r>
                    </a:p>
                  </a:txBody>
                  <a:tcPr anchor="ctr"/>
                </a:tc>
                <a:extLst>
                  <a:ext uri="{0D108BD9-81ED-4DB2-BD59-A6C34878D82A}">
                    <a16:rowId xmlns:a16="http://schemas.microsoft.com/office/drawing/2014/main" val="3277809700"/>
                  </a:ext>
                </a:extLst>
              </a:tr>
              <a:tr h="716216">
                <a:tc>
                  <a:txBody>
                    <a:bodyPr/>
                    <a:lstStyle/>
                    <a:p>
                      <a:pPr algn="ctr"/>
                      <a:r>
                        <a:rPr lang="en-GB" sz="2400" b="1" dirty="0" err="1">
                          <a:solidFill>
                            <a:schemeClr val="tx1"/>
                          </a:solidFill>
                        </a:rPr>
                        <a:t>Gebäude</a:t>
                      </a:r>
                      <a:endParaRPr lang="en-GB" sz="2400" b="1" dirty="0">
                        <a:solidFill>
                          <a:schemeClr val="tx1"/>
                        </a:solidFill>
                      </a:endParaRPr>
                    </a:p>
                  </a:txBody>
                  <a:tcPr anchor="ctr"/>
                </a:tc>
                <a:extLst>
                  <a:ext uri="{0D108BD9-81ED-4DB2-BD59-A6C34878D82A}">
                    <a16:rowId xmlns:a16="http://schemas.microsoft.com/office/drawing/2014/main" val="1879456566"/>
                  </a:ext>
                </a:extLst>
              </a:tr>
              <a:tr h="716216">
                <a:tc>
                  <a:txBody>
                    <a:bodyPr/>
                    <a:lstStyle/>
                    <a:p>
                      <a:pPr algn="ctr"/>
                      <a:r>
                        <a:rPr lang="en-GB" sz="2400" b="1" dirty="0" err="1">
                          <a:solidFill>
                            <a:schemeClr val="tx1"/>
                          </a:solidFill>
                        </a:rPr>
                        <a:t>Fluss</a:t>
                      </a:r>
                      <a:endParaRPr lang="en-GB" sz="2400" b="1" dirty="0">
                        <a:solidFill>
                          <a:schemeClr val="tx1"/>
                        </a:solidFill>
                      </a:endParaRPr>
                    </a:p>
                  </a:txBody>
                  <a:tcPr anchor="ctr"/>
                </a:tc>
                <a:extLst>
                  <a:ext uri="{0D108BD9-81ED-4DB2-BD59-A6C34878D82A}">
                    <a16:rowId xmlns:a16="http://schemas.microsoft.com/office/drawing/2014/main" val="471401066"/>
                  </a:ext>
                </a:extLst>
              </a:tr>
              <a:tr h="716216">
                <a:tc>
                  <a:txBody>
                    <a:bodyPr/>
                    <a:lstStyle/>
                    <a:p>
                      <a:pPr algn="ctr"/>
                      <a:r>
                        <a:rPr lang="en-US" sz="2400" b="1" dirty="0">
                          <a:solidFill>
                            <a:schemeClr val="tx1"/>
                          </a:solidFill>
                        </a:rPr>
                        <a:t>Platz</a:t>
                      </a:r>
                    </a:p>
                  </a:txBody>
                  <a:tcPr anchor="ctr"/>
                </a:tc>
                <a:extLst>
                  <a:ext uri="{0D108BD9-81ED-4DB2-BD59-A6C34878D82A}">
                    <a16:rowId xmlns:a16="http://schemas.microsoft.com/office/drawing/2014/main" val="3375402500"/>
                  </a:ext>
                </a:extLst>
              </a:tr>
              <a:tr h="716216">
                <a:tc>
                  <a:txBody>
                    <a:bodyPr/>
                    <a:lstStyle/>
                    <a:p>
                      <a:pPr algn="ctr"/>
                      <a:r>
                        <a:rPr lang="en-US" sz="2400" b="1" dirty="0">
                          <a:solidFill>
                            <a:schemeClr val="tx1"/>
                          </a:solidFill>
                        </a:rPr>
                        <a:t>Museum</a:t>
                      </a:r>
                    </a:p>
                  </a:txBody>
                  <a:tcPr anchor="ctr"/>
                </a:tc>
                <a:extLst>
                  <a:ext uri="{0D108BD9-81ED-4DB2-BD59-A6C34878D82A}">
                    <a16:rowId xmlns:a16="http://schemas.microsoft.com/office/drawing/2014/main" val="1169446707"/>
                  </a:ext>
                </a:extLst>
              </a:tr>
              <a:tr h="716216">
                <a:tc>
                  <a:txBody>
                    <a:bodyPr/>
                    <a:lstStyle/>
                    <a:p>
                      <a:pPr algn="ctr"/>
                      <a:r>
                        <a:rPr lang="en-US" sz="2400" b="1" dirty="0" err="1">
                          <a:solidFill>
                            <a:schemeClr val="tx1"/>
                          </a:solidFill>
                        </a:rPr>
                        <a:t>Uhr</a:t>
                      </a:r>
                      <a:endParaRPr lang="en-US" sz="2400" b="1" dirty="0">
                        <a:solidFill>
                          <a:schemeClr val="tx1"/>
                        </a:solidFill>
                      </a:endParaRPr>
                    </a:p>
                  </a:txBody>
                  <a:tcPr anchor="ctr"/>
                </a:tc>
                <a:extLst>
                  <a:ext uri="{0D108BD9-81ED-4DB2-BD59-A6C34878D82A}">
                    <a16:rowId xmlns:a16="http://schemas.microsoft.com/office/drawing/2014/main" val="2785475832"/>
                  </a:ext>
                </a:extLst>
              </a:tr>
            </a:tbl>
          </a:graphicData>
        </a:graphic>
      </p:graphicFrame>
      <p:sp>
        <p:nvSpPr>
          <p:cNvPr id="53" name="TextBox 52" descr="text box hiding answer">
            <a:extLst>
              <a:ext uri="{FF2B5EF4-FFF2-40B4-BE49-F238E27FC236}">
                <a16:creationId xmlns:a16="http://schemas.microsoft.com/office/drawing/2014/main" id="{E5A79842-B18E-4A2C-8EA0-D144CDCCD658}"/>
              </a:ext>
            </a:extLst>
          </p:cNvPr>
          <p:cNvSpPr txBox="1"/>
          <p:nvPr/>
        </p:nvSpPr>
        <p:spPr>
          <a:xfrm>
            <a:off x="8453723" y="2591330"/>
            <a:ext cx="1605211" cy="283838"/>
          </a:xfrm>
          <a:prstGeom prst="rect">
            <a:avLst/>
          </a:prstGeom>
          <a:solidFill>
            <a:srgbClr val="FFF5DE"/>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descr="text box hiding answer">
            <a:extLst>
              <a:ext uri="{FF2B5EF4-FFF2-40B4-BE49-F238E27FC236}">
                <a16:creationId xmlns:a16="http://schemas.microsoft.com/office/drawing/2014/main" id="{A5400513-E289-4C92-B171-8FA542F399A4}"/>
              </a:ext>
            </a:extLst>
          </p:cNvPr>
          <p:cNvSpPr txBox="1"/>
          <p:nvPr/>
        </p:nvSpPr>
        <p:spPr>
          <a:xfrm>
            <a:off x="8661938" y="3300481"/>
            <a:ext cx="1019197" cy="323484"/>
          </a:xfrm>
          <a:prstGeom prst="rect">
            <a:avLst/>
          </a:prstGeom>
          <a:solidFill>
            <a:srgbClr val="FFFAEF"/>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5" name="TextBox 54" descr="text box hiding answer">
            <a:extLst>
              <a:ext uri="{FF2B5EF4-FFF2-40B4-BE49-F238E27FC236}">
                <a16:creationId xmlns:a16="http://schemas.microsoft.com/office/drawing/2014/main" id="{43A8E419-C420-4AD8-8B47-20961CA192DD}"/>
              </a:ext>
            </a:extLst>
          </p:cNvPr>
          <p:cNvSpPr txBox="1"/>
          <p:nvPr/>
        </p:nvSpPr>
        <p:spPr>
          <a:xfrm>
            <a:off x="10441008" y="3889076"/>
            <a:ext cx="1456396" cy="523148"/>
          </a:xfrm>
          <a:prstGeom prst="rect">
            <a:avLst/>
          </a:prstGeom>
          <a:solidFill>
            <a:srgbClr val="FFF5DE"/>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descr="text box hiding answer">
            <a:extLst>
              <a:ext uri="{FF2B5EF4-FFF2-40B4-BE49-F238E27FC236}">
                <a16:creationId xmlns:a16="http://schemas.microsoft.com/office/drawing/2014/main" id="{406A25F0-784B-4C55-83F9-FAA487E3291B}"/>
              </a:ext>
            </a:extLst>
          </p:cNvPr>
          <p:cNvSpPr txBox="1"/>
          <p:nvPr/>
        </p:nvSpPr>
        <p:spPr>
          <a:xfrm>
            <a:off x="8760878" y="3942646"/>
            <a:ext cx="924338" cy="469578"/>
          </a:xfrm>
          <a:prstGeom prst="rect">
            <a:avLst/>
          </a:prstGeom>
          <a:solidFill>
            <a:srgbClr val="FFF5DE"/>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6" name="TextBox 55" descr="text box hiding answer">
            <a:extLst>
              <a:ext uri="{FF2B5EF4-FFF2-40B4-BE49-F238E27FC236}">
                <a16:creationId xmlns:a16="http://schemas.microsoft.com/office/drawing/2014/main" id="{A5225BCA-68B7-478B-9732-130984149BEC}"/>
              </a:ext>
            </a:extLst>
          </p:cNvPr>
          <p:cNvSpPr txBox="1"/>
          <p:nvPr/>
        </p:nvSpPr>
        <p:spPr>
          <a:xfrm>
            <a:off x="10677112" y="4676968"/>
            <a:ext cx="1057795" cy="369332"/>
          </a:xfrm>
          <a:prstGeom prst="rect">
            <a:avLst/>
          </a:prstGeom>
          <a:solidFill>
            <a:srgbClr val="FFFAEF"/>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TextBox 43" descr="text box hiding answer">
            <a:extLst>
              <a:ext uri="{FF2B5EF4-FFF2-40B4-BE49-F238E27FC236}">
                <a16:creationId xmlns:a16="http://schemas.microsoft.com/office/drawing/2014/main" id="{C2EB519B-C88E-43BF-906E-7C2120C42FFD}"/>
              </a:ext>
            </a:extLst>
          </p:cNvPr>
          <p:cNvSpPr txBox="1"/>
          <p:nvPr/>
        </p:nvSpPr>
        <p:spPr>
          <a:xfrm>
            <a:off x="8560698" y="4646240"/>
            <a:ext cx="1353048" cy="469578"/>
          </a:xfrm>
          <a:prstGeom prst="rect">
            <a:avLst/>
          </a:prstGeom>
          <a:solidFill>
            <a:srgbClr val="FFFAEF"/>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7" name="TextBox 56" descr="text box hiding answer">
            <a:extLst>
              <a:ext uri="{FF2B5EF4-FFF2-40B4-BE49-F238E27FC236}">
                <a16:creationId xmlns:a16="http://schemas.microsoft.com/office/drawing/2014/main" id="{54D43625-2B96-4A19-8A89-0D6AC5EE48A5}"/>
              </a:ext>
            </a:extLst>
          </p:cNvPr>
          <p:cNvSpPr txBox="1"/>
          <p:nvPr/>
        </p:nvSpPr>
        <p:spPr>
          <a:xfrm>
            <a:off x="10458677" y="5387714"/>
            <a:ext cx="1382676" cy="430921"/>
          </a:xfrm>
          <a:prstGeom prst="rect">
            <a:avLst/>
          </a:prstGeom>
          <a:solidFill>
            <a:srgbClr val="FFF5DE"/>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1CF0AC3B-60C9-443C-9123-23B9985F34A4}"/>
              </a:ext>
            </a:extLst>
          </p:cNvPr>
          <p:cNvSpPr txBox="1"/>
          <p:nvPr/>
        </p:nvSpPr>
        <p:spPr>
          <a:xfrm>
            <a:off x="8749845" y="5387715"/>
            <a:ext cx="843382" cy="430921"/>
          </a:xfrm>
          <a:prstGeom prst="rect">
            <a:avLst/>
          </a:prstGeom>
          <a:solidFill>
            <a:srgbClr val="FFF5DE"/>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4981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0" grpId="0" animBg="1"/>
      <p:bldP spid="20" grpId="0" animBg="1"/>
      <p:bldP spid="48" grpId="0" animBg="1"/>
      <p:bldP spid="49" grpId="0" animBg="1"/>
      <p:bldP spid="50" grpId="0" animBg="1"/>
      <p:bldP spid="53" grpId="0" animBg="1"/>
      <p:bldP spid="54" grpId="0" animBg="1"/>
      <p:bldP spid="55" grpId="0" animBg="1"/>
      <p:bldP spid="43" grpId="0" animBg="1"/>
      <p:bldP spid="56" grpId="0" animBg="1"/>
      <p:bldP spid="44" grpId="0" animBg="1"/>
      <p:bldP spid="57"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465871" cy="647577"/>
          </a:xfrm>
        </p:spPr>
        <p:txBody>
          <a:bodyPr>
            <a:noAutofit/>
          </a:bodyPr>
          <a:lstStyle/>
          <a:p>
            <a:r>
              <a:rPr lang="en-GB" sz="2800" b="1" dirty="0" err="1">
                <a:solidFill>
                  <a:schemeClr val="bg1"/>
                </a:solidFill>
              </a:rPr>
              <a:t>Seht</a:t>
            </a:r>
            <a:r>
              <a:rPr lang="en-GB" sz="2800" b="1" dirty="0">
                <a:solidFill>
                  <a:schemeClr val="bg1"/>
                </a:solidFill>
              </a:rPr>
              <a:t> </a:t>
            </a:r>
            <a:r>
              <a:rPr lang="en-GB" sz="2800" b="1" dirty="0" err="1">
                <a:solidFill>
                  <a:schemeClr val="bg1"/>
                </a:solidFill>
              </a:rPr>
              <a:t>ihr</a:t>
            </a:r>
            <a:r>
              <a:rPr lang="en-GB" sz="2800" b="1" dirty="0">
                <a:solidFill>
                  <a:schemeClr val="bg1"/>
                </a:solidFill>
              </a:rPr>
              <a:t>…? [1/8]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733073" y="2064073"/>
            <a:ext cx="2655877" cy="863842"/>
          </a:xfrm>
          <a:prstGeom prst="wedgeRoundRectCallout">
            <a:avLst>
              <a:gd name="adj1" fmla="val -45054"/>
              <a:gd name="adj2" fmla="val 116327"/>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TextBox 5">
            <a:extLst>
              <a:ext uri="{FF2B5EF4-FFF2-40B4-BE49-F238E27FC236}">
                <a16:creationId xmlns:a16="http://schemas.microsoft.com/office/drawing/2014/main" id="{1BA820CC-E22B-41F1-8AE0-0647B9F89368}"/>
              </a:ext>
            </a:extLst>
          </p:cNvPr>
          <p:cNvSpPr txBox="1"/>
          <p:nvPr/>
        </p:nvSpPr>
        <p:spPr>
          <a:xfrm>
            <a:off x="2884393" y="2096918"/>
            <a:ext cx="2353235" cy="830997"/>
          </a:xfrm>
          <a:prstGeom prst="rect">
            <a:avLst/>
          </a:prstGeom>
          <a:noFill/>
        </p:spPr>
        <p:txBody>
          <a:bodyPr wrap="square" rtlCol="0">
            <a:spAutoFit/>
          </a:bodyPr>
          <a:lstStyle/>
          <a:p>
            <a:pPr algn="ctr"/>
            <a:r>
              <a:rPr lang="en-US" sz="2400" dirty="0" err="1"/>
              <a:t>Seht</a:t>
            </a:r>
            <a:r>
              <a:rPr lang="en-US" sz="2400" dirty="0"/>
              <a:t> </a:t>
            </a:r>
            <a:r>
              <a:rPr lang="en-US" sz="2400" dirty="0" err="1"/>
              <a:t>ihr</a:t>
            </a:r>
            <a:r>
              <a:rPr lang="en-US" sz="2400" dirty="0"/>
              <a:t> das Feuer?  </a:t>
            </a:r>
            <a:endParaRPr lang="en-GB" sz="2400" dirty="0"/>
          </a:p>
        </p:txBody>
      </p:sp>
      <p:pic>
        <p:nvPicPr>
          <p:cNvPr id="3074" name="Picture 2" descr="Cartoon, Glasses, Teacher, Woman">
            <a:extLst>
              <a:ext uri="{FF2B5EF4-FFF2-40B4-BE49-F238E27FC236}">
                <a16:creationId xmlns:a16="http://schemas.microsoft.com/office/drawing/2014/main" id="{50745961-AD99-4D07-BB79-9260A30CA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05" y="2237638"/>
            <a:ext cx="1977366" cy="30617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ds, Students, Back To School, Boy, Girl, Children">
            <a:extLst>
              <a:ext uri="{FF2B5EF4-FFF2-40B4-BE49-F238E27FC236}">
                <a16:creationId xmlns:a16="http://schemas.microsoft.com/office/drawing/2014/main" id="{A05C761C-654A-4782-B8F6-FC33656FF9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675323" y="3429000"/>
            <a:ext cx="3951890" cy="2674463"/>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30" y="1692166"/>
            <a:ext cx="2655877" cy="977393"/>
          </a:xfrm>
          <a:prstGeom prst="wedgeRoundRectCallout">
            <a:avLst>
              <a:gd name="adj1" fmla="val 37464"/>
              <a:gd name="adj2" fmla="val 146404"/>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Nein</a:t>
            </a:r>
            <a:r>
              <a:rPr lang="en-US" sz="2400" dirty="0">
                <a:solidFill>
                  <a:schemeClr val="tx1"/>
                </a:solidFill>
              </a:rPr>
              <a:t>, </a:t>
            </a:r>
            <a:r>
              <a:rPr lang="en-US" sz="2400" dirty="0" err="1">
                <a:solidFill>
                  <a:schemeClr val="tx1"/>
                </a:solidFill>
              </a:rPr>
              <a:t>wir</a:t>
            </a:r>
            <a:r>
              <a:rPr lang="en-US" sz="2400" dirty="0">
                <a:solidFill>
                  <a:schemeClr val="tx1"/>
                </a:solidFill>
              </a:rPr>
              <a:t> </a:t>
            </a:r>
            <a:r>
              <a:rPr lang="en-US" sz="2400" dirty="0" err="1">
                <a:solidFill>
                  <a:schemeClr val="tx1"/>
                </a:solidFill>
              </a:rPr>
              <a:t>sehen</a:t>
            </a:r>
            <a:r>
              <a:rPr lang="en-US" sz="2400" dirty="0">
                <a:solidFill>
                  <a:schemeClr val="tx1"/>
                </a:solidFill>
              </a:rPr>
              <a:t> </a:t>
            </a:r>
            <a:r>
              <a:rPr lang="en-US" sz="2400" b="1" dirty="0">
                <a:solidFill>
                  <a:schemeClr val="tx1"/>
                </a:solidFill>
              </a:rPr>
              <a:t>das Feuer </a:t>
            </a:r>
            <a:r>
              <a:rPr lang="en-US" sz="2400" b="1" dirty="0" err="1">
                <a:solidFill>
                  <a:schemeClr val="tx1"/>
                </a:solidFill>
              </a:rPr>
              <a:t>nicht</a:t>
            </a:r>
            <a:r>
              <a:rPr lang="en-US" sz="2400" dirty="0">
                <a:solidFill>
                  <a:schemeClr val="tx1"/>
                </a:solidFill>
              </a:rPr>
              <a:t>.</a:t>
            </a:r>
            <a:endParaRPr lang="en-GB" sz="2400" dirty="0">
              <a:solidFill>
                <a:schemeClr val="tx1"/>
              </a:solidFill>
            </a:endParaRPr>
          </a:p>
        </p:txBody>
      </p:sp>
      <p:sp>
        <p:nvSpPr>
          <p:cNvPr id="10" name="TextBox 9">
            <a:extLst>
              <a:ext uri="{FF2B5EF4-FFF2-40B4-BE49-F238E27FC236}">
                <a16:creationId xmlns:a16="http://schemas.microsoft.com/office/drawing/2014/main" id="{E17E7BC2-26A5-4817-BC4A-2F25ECE65652}"/>
              </a:ext>
            </a:extLst>
          </p:cNvPr>
          <p:cNvSpPr txBox="1"/>
          <p:nvPr/>
        </p:nvSpPr>
        <p:spPr>
          <a:xfrm>
            <a:off x="7824881" y="1765363"/>
            <a:ext cx="2444373" cy="830997"/>
          </a:xfrm>
          <a:prstGeom prst="rect">
            <a:avLst/>
          </a:prstGeom>
          <a:solidFill>
            <a:schemeClr val="bg2"/>
          </a:solidFill>
        </p:spPr>
        <p:txBody>
          <a:bodyPr wrap="square" rtlCol="0">
            <a:spAutoFit/>
          </a:bodyPr>
          <a:lstStyle/>
          <a:p>
            <a:pPr algn="l"/>
            <a:r>
              <a:rPr lang="en-US" sz="2400" dirty="0" err="1"/>
              <a:t>Nein</a:t>
            </a:r>
            <a:r>
              <a:rPr lang="en-US" sz="2400" dirty="0"/>
              <a:t>, </a:t>
            </a:r>
            <a:r>
              <a:rPr lang="en-US" sz="2400" dirty="0" err="1"/>
              <a:t>wir</a:t>
            </a:r>
            <a:r>
              <a:rPr lang="en-US" sz="2400" dirty="0"/>
              <a:t> </a:t>
            </a:r>
            <a:r>
              <a:rPr lang="en-US" sz="2400" dirty="0" err="1"/>
              <a:t>sehen</a:t>
            </a:r>
            <a:r>
              <a:rPr lang="en-US" sz="2400" dirty="0"/>
              <a:t> …</a:t>
            </a:r>
            <a:endParaRPr lang="en-GB" sz="2400" dirty="0"/>
          </a:p>
        </p:txBody>
      </p:sp>
      <p:pic>
        <p:nvPicPr>
          <p:cNvPr id="1026" name="Picture 2" descr="Fire, Camp, Bonfire, Wood, Heat, Flames, Warmth">
            <a:extLst>
              <a:ext uri="{FF2B5EF4-FFF2-40B4-BE49-F238E27FC236}">
                <a16:creationId xmlns:a16="http://schemas.microsoft.com/office/drawing/2014/main" id="{AB097EE0-12E9-4432-8509-0C05ECD850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7814" y="316025"/>
            <a:ext cx="986884" cy="1371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43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TotalTime>
  <Words>10319</Words>
  <Application>Microsoft Office PowerPoint</Application>
  <PresentationFormat>Widescreen</PresentationFormat>
  <Paragraphs>1111</Paragraphs>
  <Slides>52</Slides>
  <Notes>52</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Calibri</vt:lpstr>
      <vt:lpstr>Century Gothic</vt:lpstr>
      <vt:lpstr>1_NCELP_German_2022</vt:lpstr>
      <vt:lpstr>PowerPoint Presentation</vt:lpstr>
      <vt:lpstr>Wortfamilien</vt:lpstr>
      <vt:lpstr>ein Kreuzworträtsel</vt:lpstr>
      <vt:lpstr>Wieso?</vt:lpstr>
      <vt:lpstr>Negation: kein vs nicht</vt:lpstr>
      <vt:lpstr>Welches Land bin ich?</vt:lpstr>
      <vt:lpstr>Negation: kein R1 &amp; R2</vt:lpstr>
      <vt:lpstr>Onkel Heinrich in Berlin </vt:lpstr>
      <vt:lpstr>Seht ihr…? [1/8]</vt:lpstr>
      <vt:lpstr>Seht ihr…? [2/8]</vt:lpstr>
      <vt:lpstr>Seht ihr…? [3/8]</vt:lpstr>
      <vt:lpstr>Seht ihr…? [4/8]</vt:lpstr>
      <vt:lpstr>Seht ihr…? [5/8]</vt:lpstr>
      <vt:lpstr>Seht ihr…? [6/8]</vt:lpstr>
      <vt:lpstr>Seht ihr…? [7/8]</vt:lpstr>
      <vt:lpstr>Seht ihr…? [8/8]</vt:lpstr>
      <vt:lpstr>Siehst du…?</vt:lpstr>
      <vt:lpstr>Siehst du…?</vt:lpstr>
      <vt:lpstr>Wie sagt man das auf Deutsch?</vt:lpstr>
      <vt:lpstr>Wie schreibt man das?</vt:lpstr>
      <vt:lpstr>Antworten</vt:lpstr>
      <vt:lpstr>PowerPoint Presentation</vt:lpstr>
      <vt:lpstr>Auftakt</vt:lpstr>
      <vt:lpstr>Adjektivendungen R1 &amp; R2</vt:lpstr>
      <vt:lpstr>Du wirst viel Spaß haben!</vt:lpstr>
      <vt:lpstr>Du wirst viel Spaß haben!</vt:lpstr>
      <vt:lpstr>Artikel: R3 (Dativ)</vt:lpstr>
      <vt:lpstr>Was ist das? [1/6]</vt:lpstr>
      <vt:lpstr>Was ist das? [2/6]</vt:lpstr>
      <vt:lpstr>Was ist das? [3/6]</vt:lpstr>
      <vt:lpstr>Was ist das? [4/6]</vt:lpstr>
      <vt:lpstr>Was ist das? [5/6]</vt:lpstr>
      <vt:lpstr>Was ist das? [6/6]</vt:lpstr>
      <vt:lpstr>Adjektivendungen R3 (Dativ)</vt:lpstr>
      <vt:lpstr>Onkel Heinrich </vt:lpstr>
      <vt:lpstr>Was ist das?!</vt:lpstr>
      <vt:lpstr>Was ist das?! [1/4]</vt:lpstr>
      <vt:lpstr>Was ist das?! [2/4]</vt:lpstr>
      <vt:lpstr>Was ist das?! [3/4]</vt:lpstr>
      <vt:lpstr>Was ist das?! [4/4]</vt:lpstr>
      <vt:lpstr>Antworten</vt:lpstr>
      <vt:lpstr>Was ist das?! [1/4]</vt:lpstr>
      <vt:lpstr>Was ist das?! [2/4]</vt:lpstr>
      <vt:lpstr>Was ist das?! [3/4]</vt:lpstr>
      <vt:lpstr>Was ist das?! [4/4]</vt:lpstr>
      <vt:lpstr>Antworten</vt:lpstr>
      <vt:lpstr>Bildbeschreibung</vt:lpstr>
      <vt:lpstr>Antworten</vt:lpstr>
      <vt:lpstr>Bildbeschreibung</vt:lpstr>
      <vt:lpstr>Der Wanderer über dem Nebelmeer</vt:lpstr>
      <vt:lpstr>Hausaufgaben</vt:lpstr>
      <vt:lpstr>Wieso?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25</cp:revision>
  <dcterms:created xsi:type="dcterms:W3CDTF">2023-09-24T03:36:40Z</dcterms:created>
  <dcterms:modified xsi:type="dcterms:W3CDTF">2023-09-24T08:00:04Z</dcterms:modified>
</cp:coreProperties>
</file>