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788" r:id="rId2"/>
    <p:sldId id="491" r:id="rId3"/>
    <p:sldId id="548" r:id="rId4"/>
    <p:sldId id="789" r:id="rId5"/>
    <p:sldId id="493" r:id="rId6"/>
    <p:sldId id="494" r:id="rId7"/>
    <p:sldId id="495" r:id="rId8"/>
    <p:sldId id="549" r:id="rId9"/>
    <p:sldId id="544" r:id="rId10"/>
    <p:sldId id="496" r:id="rId11"/>
    <p:sldId id="553" r:id="rId12"/>
    <p:sldId id="790" r:id="rId13"/>
    <p:sldId id="791" r:id="rId14"/>
    <p:sldId id="558" r:id="rId15"/>
    <p:sldId id="792" r:id="rId16"/>
    <p:sldId id="793" r:id="rId17"/>
    <p:sldId id="555" r:id="rId18"/>
    <p:sldId id="505" r:id="rId19"/>
    <p:sldId id="794" r:id="rId20"/>
    <p:sldId id="554" r:id="rId21"/>
    <p:sldId id="506" r:id="rId22"/>
    <p:sldId id="795" r:id="rId23"/>
    <p:sldId id="560" r:id="rId24"/>
    <p:sldId id="563" r:id="rId25"/>
    <p:sldId id="562" r:id="rId26"/>
    <p:sldId id="887" r:id="rId27"/>
    <p:sldId id="8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CCECF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3702" autoAdjust="0"/>
  </p:normalViewPr>
  <p:slideViewPr>
    <p:cSldViewPr snapToGrid="0">
      <p:cViewPr varScale="1">
        <p:scale>
          <a:sx n="57" d="100"/>
          <a:sy n="57" d="100"/>
        </p:scale>
        <p:origin x="253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F06DD-5D7C-4640-A47D-7913CF265475}" type="datetimeFigureOut">
              <a:rPr lang="en-GB" smtClean="0"/>
              <a:t>13/09/2023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100D4-4642-4FA7-8EB3-E32F6B2F35DF}" type="slidenum">
              <a:rPr lang="en-GB" smtClean="0"/>
              <a:t>‹#›</a:t>
            </a:fld>
            <a:endParaRPr lang="en-GB"/>
          </a:p>
        </p:txBody>
      </p:sp>
    </p:spTree>
    <p:extLst>
      <p:ext uri="{BB962C8B-B14F-4D97-AF65-F5344CB8AC3E}">
        <p14:creationId xmlns:p14="http://schemas.microsoft.com/office/powerpoint/2010/main" val="341727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 AQA list does not have </a:t>
            </a:r>
            <a:r>
              <a:rPr lang="en-GB" sz="1200" b="1" u="sng" baseline="0" dirty="0" err="1"/>
              <a:t>dienen</a:t>
            </a:r>
            <a:r>
              <a:rPr lang="en-GB" sz="1200" b="1" u="sng" baseline="0" dirty="0"/>
              <a:t>, </a:t>
            </a:r>
            <a:r>
              <a:rPr lang="en-GB" sz="1200" b="1" u="sng" baseline="0" dirty="0" err="1"/>
              <a:t>Dienst</a:t>
            </a:r>
            <a:r>
              <a:rPr lang="en-GB" sz="1200" b="1" u="sng" baseline="0" dirty="0"/>
              <a:t>, </a:t>
            </a:r>
            <a:r>
              <a:rPr lang="en-GB" sz="1200" b="1" u="sng" baseline="0" dirty="0" err="1"/>
              <a:t>Holz</a:t>
            </a:r>
            <a:r>
              <a:rPr lang="en-GB" sz="1200" b="1" u="sng" baseline="0" dirty="0"/>
              <a:t>, </a:t>
            </a:r>
            <a:r>
              <a:rPr lang="en-GB" sz="1200" b="1" u="sng" baseline="0" dirty="0" err="1"/>
              <a:t>fassen</a:t>
            </a:r>
            <a:r>
              <a:rPr lang="en-GB" sz="1200" b="1" u="sng" baseline="0" dirty="0"/>
              <a:t>, </a:t>
            </a:r>
            <a:r>
              <a:rPr lang="en-GB" sz="1200" b="1" u="sng" baseline="0" dirty="0" err="1"/>
              <a:t>manch</a:t>
            </a:r>
            <a:r>
              <a:rPr lang="en-GB" sz="1200" b="1" u="sng" baseline="0" dirty="0"/>
              <a:t>-(er, e, es), Angriff, </a:t>
            </a:r>
            <a:r>
              <a:rPr lang="en-GB" sz="1200" b="1" u="sng" baseline="0" dirty="0" err="1"/>
              <a:t>Milliarde</a:t>
            </a:r>
            <a:br>
              <a:rPr lang="en-GB" sz="1200" b="1" u="sng" baseline="0" dirty="0"/>
            </a:br>
            <a:r>
              <a:rPr lang="en-GB" sz="1200" b="1" u="none" baseline="0" dirty="0"/>
              <a:t>ii) </a:t>
            </a:r>
            <a:r>
              <a:rPr lang="en-GB" sz="1200" b="1" baseline="0" dirty="0"/>
              <a:t>Edexcel list does not have </a:t>
            </a:r>
            <a:r>
              <a:rPr lang="en-GB" sz="1200" b="1" u="sng" baseline="0" dirty="0" err="1"/>
              <a:t>dienen</a:t>
            </a:r>
            <a:r>
              <a:rPr lang="en-GB" sz="1200" b="1" u="sng" baseline="0" dirty="0"/>
              <a:t>, </a:t>
            </a:r>
            <a:r>
              <a:rPr lang="en-GB" sz="1200" b="1" u="sng" baseline="0" dirty="0" err="1"/>
              <a:t>Dienst</a:t>
            </a:r>
            <a:r>
              <a:rPr lang="en-GB" sz="1200" b="1" u="sng" baseline="0" dirty="0"/>
              <a:t>, Gast, </a:t>
            </a:r>
            <a:r>
              <a:rPr lang="en-GB" sz="1200" b="1" u="sng" baseline="0" dirty="0" err="1"/>
              <a:t>Holz</a:t>
            </a:r>
            <a:r>
              <a:rPr lang="en-GB" sz="1200" b="1" u="sng" baseline="0" dirty="0"/>
              <a:t>, </a:t>
            </a:r>
            <a:r>
              <a:rPr lang="en-GB" sz="1200" b="1" u="sng" baseline="0" dirty="0" err="1"/>
              <a:t>fassen</a:t>
            </a:r>
            <a:r>
              <a:rPr lang="en-GB" sz="1200" b="1" u="sng" baseline="0" dirty="0"/>
              <a:t>, König, </a:t>
            </a:r>
            <a:r>
              <a:rPr lang="en-GB" sz="1200" b="1" u="sng" baseline="0" dirty="0" err="1"/>
              <a:t>hängen</a:t>
            </a:r>
            <a:r>
              <a:rPr lang="en-GB" sz="1200" b="1" u="sng" baseline="0" dirty="0"/>
              <a:t>, Angriff, </a:t>
            </a:r>
            <a:r>
              <a:rPr lang="en-GB" sz="1200" b="1" u="sng" baseline="0" dirty="0" err="1"/>
              <a:t>Milliarde</a:t>
            </a:r>
            <a:br>
              <a:rPr lang="en-GB" sz="1200" b="1" u="sng" baseline="0" dirty="0"/>
            </a:br>
            <a:r>
              <a:rPr lang="en-GB" sz="1200" b="1" u="none" baseline="0" dirty="0"/>
              <a:t>iii) </a:t>
            </a:r>
            <a:r>
              <a:rPr lang="en-GB" sz="1200" b="1" u="none" baseline="0" dirty="0" err="1"/>
              <a:t>Eduqas</a:t>
            </a:r>
            <a:r>
              <a:rPr lang="en-GB" sz="1200" b="1" u="none" baseline="0" dirty="0"/>
              <a:t> list does not have </a:t>
            </a:r>
            <a:r>
              <a:rPr lang="en-GB" sz="1200" b="1" u="sng" baseline="0" dirty="0" err="1"/>
              <a:t>mancher</a:t>
            </a:r>
            <a:r>
              <a:rPr lang="en-GB" sz="1200" b="1" u="sng" baseline="0" dirty="0"/>
              <a:t>, manche, manches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GB" sz="1200" b="1" u="none" baseline="0" dirty="0"/>
              <a:t>Note that this lesson has several words that don’t appear on two of the three GCSE lists.  In addition, a greater proportion of the words in this week (than usual) appear on the Higher tier list.  Teachers may therefore consider it more useful to teacher the new grammar (2</a:t>
            </a:r>
            <a:r>
              <a:rPr lang="en-GB" sz="1200" b="1" u="none" baseline="30000" dirty="0"/>
              <a:t>nd</a:t>
            </a:r>
            <a:r>
              <a:rPr lang="en-GB" sz="1200" b="1" u="none" baseline="0" dirty="0"/>
              <a:t> person plural of the present tense) in a different context, and perhaps give activities from last week’s lesson some additional time (e.g. the freer writing task: Mein </a:t>
            </a:r>
            <a:r>
              <a:rPr lang="en-GB" sz="1200" b="1" u="none" baseline="0" dirty="0" err="1"/>
              <a:t>Lieblingsmensh</a:t>
            </a:r>
            <a:r>
              <a:rPr lang="en-GB" sz="1200" b="1" u="none" baseline="0" dirty="0"/>
              <a:t>). It is, as always, worth ensure that all of these words that overlap with the GCSE lists are thorough taught and/or revisited at some point during the week.</a:t>
            </a:r>
            <a:br>
              <a:rPr lang="en-GB" sz="1200" b="1" u="none" baseline="0" dirty="0"/>
            </a:br>
            <a:br>
              <a:rPr lang="en-GB" sz="1200" b="1" u="sng" baseline="0" dirty="0"/>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2</a:t>
            </a:r>
            <a:r>
              <a:rPr lang="en-GB" sz="1200" b="0" baseline="30000" dirty="0"/>
              <a:t>nd</a:t>
            </a:r>
            <a:r>
              <a:rPr lang="en-GB" sz="1200" b="0" dirty="0"/>
              <a:t> 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a:t>
            </a:r>
            <a:r>
              <a:rPr lang="en-GB" sz="1200" b="0" i="1" dirty="0"/>
              <a:t> </a:t>
            </a:r>
            <a:r>
              <a:rPr lang="en-GB" sz="1200" b="0" i="1" dirty="0" err="1"/>
              <a:t>seid</a:t>
            </a:r>
            <a:r>
              <a:rPr lang="en-GB" sz="1200" b="0" i="1" dirty="0"/>
              <a:t> </a:t>
            </a:r>
            <a:r>
              <a:rPr lang="en-GB" sz="1200" b="0" dirty="0"/>
              <a:t>and </a:t>
            </a:r>
            <a:r>
              <a:rPr lang="en-GB" sz="1200" b="0" i="1" dirty="0" err="1"/>
              <a:t>habt</a:t>
            </a:r>
            <a:endParaRPr lang="en-GB"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verbs + R3 (dative) – i.e. verbs that take indirect objects</a:t>
            </a:r>
            <a:br>
              <a:rPr lang="en-GB" sz="1200" b="0" dirty="0"/>
            </a:br>
            <a:r>
              <a:rPr lang="en-GB" sz="1200" b="0" dirty="0"/>
              <a:t>Revisit SSC [a] and [ä]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ihr</a:t>
            </a:r>
            <a:r>
              <a:rPr lang="en-GB" sz="1200" b="0" i="0" u="none" strike="noStrike" kern="1200" cap="none" baseline="30000" dirty="0">
                <a:solidFill>
                  <a:schemeClr val="tx1"/>
                </a:solidFill>
                <a:effectLst/>
                <a:latin typeface="+mn-lt"/>
                <a:ea typeface="Calibri"/>
                <a:cs typeface="Calibri"/>
                <a:sym typeface="Calibri"/>
              </a:rPr>
              <a:t>4</a:t>
            </a:r>
            <a:r>
              <a:rPr lang="en-GB" sz="1200" b="0" i="0" u="none" strike="noStrike" kern="1200" cap="none" dirty="0">
                <a:solidFill>
                  <a:schemeClr val="tx1"/>
                </a:solidFill>
                <a:effectLst/>
                <a:latin typeface="+mn-lt"/>
                <a:ea typeface="Calibri"/>
                <a:cs typeface="Calibri"/>
                <a:sym typeface="Calibri"/>
              </a:rPr>
              <a:t> [27] </a:t>
            </a:r>
            <a:r>
              <a:rPr lang="en-GB" sz="1200" b="0" i="0" u="none" strike="noStrike" kern="1200" cap="none" dirty="0" err="1">
                <a:solidFill>
                  <a:schemeClr val="tx1"/>
                </a:solidFill>
                <a:effectLst/>
                <a:latin typeface="+mn-lt"/>
                <a:ea typeface="Calibri"/>
                <a:cs typeface="Calibri"/>
                <a:sym typeface="Calibri"/>
              </a:rPr>
              <a:t>dienen</a:t>
            </a:r>
            <a:r>
              <a:rPr lang="en-GB" sz="1200" b="0" i="0" u="none" strike="noStrike" kern="1200" cap="none" dirty="0">
                <a:solidFill>
                  <a:schemeClr val="tx1"/>
                </a:solidFill>
                <a:effectLst/>
                <a:latin typeface="+mn-lt"/>
                <a:ea typeface="Calibri"/>
                <a:cs typeface="Calibri"/>
                <a:sym typeface="Calibri"/>
              </a:rPr>
              <a:t> [684]  </a:t>
            </a:r>
            <a:r>
              <a:rPr lang="en-GB" sz="1200" b="0" i="0" u="none" strike="noStrike" kern="1200" cap="none" dirty="0" err="1">
                <a:solidFill>
                  <a:schemeClr val="tx1"/>
                </a:solidFill>
                <a:effectLst/>
                <a:latin typeface="+mn-lt"/>
                <a:ea typeface="Calibri"/>
                <a:cs typeface="Calibri"/>
                <a:sym typeface="Calibri"/>
              </a:rPr>
              <a:t>erwarten</a:t>
            </a:r>
            <a:r>
              <a:rPr lang="en-GB" sz="1200" b="0" i="0" u="none" strike="noStrike" kern="1200" cap="none" dirty="0">
                <a:solidFill>
                  <a:schemeClr val="tx1"/>
                </a:solidFill>
                <a:effectLst/>
                <a:latin typeface="+mn-lt"/>
                <a:ea typeface="Calibri"/>
                <a:cs typeface="Calibri"/>
                <a:sym typeface="Calibri"/>
              </a:rPr>
              <a:t> [387] </a:t>
            </a:r>
            <a:r>
              <a:rPr lang="en-GB" sz="1200" b="0" i="0" u="none" strike="noStrike" kern="1200" cap="none" dirty="0" err="1">
                <a:solidFill>
                  <a:schemeClr val="tx1"/>
                </a:solidFill>
                <a:effectLst/>
                <a:latin typeface="+mn-lt"/>
                <a:ea typeface="Calibri"/>
                <a:cs typeface="Calibri"/>
                <a:sym typeface="Calibri"/>
              </a:rPr>
              <a:t>feiern</a:t>
            </a:r>
            <a:r>
              <a:rPr lang="en-GB" sz="1200" b="0" i="0" u="none" strike="noStrike" kern="1200" cap="none" dirty="0">
                <a:solidFill>
                  <a:schemeClr val="tx1"/>
                </a:solidFill>
                <a:effectLst/>
                <a:latin typeface="+mn-lt"/>
                <a:ea typeface="Calibri"/>
                <a:cs typeface="Calibri"/>
                <a:sym typeface="Calibri"/>
              </a:rPr>
              <a:t> [869] </a:t>
            </a:r>
            <a:r>
              <a:rPr lang="en-GB" sz="1200" b="0" i="0" u="none" strike="noStrike" kern="1200" cap="none" dirty="0" err="1">
                <a:solidFill>
                  <a:schemeClr val="tx1"/>
                </a:solidFill>
                <a:effectLst/>
                <a:latin typeface="+mn-lt"/>
                <a:ea typeface="Calibri"/>
                <a:cs typeface="Calibri"/>
                <a:sym typeface="Calibri"/>
              </a:rPr>
              <a:t>sammeln</a:t>
            </a:r>
            <a:r>
              <a:rPr lang="en-GB" sz="1200" b="0" i="0" u="none" strike="noStrike" kern="1200" cap="none" dirty="0">
                <a:solidFill>
                  <a:schemeClr val="tx1"/>
                </a:solidFill>
                <a:effectLst/>
                <a:latin typeface="+mn-lt"/>
                <a:ea typeface="Calibri"/>
                <a:cs typeface="Calibri"/>
                <a:sym typeface="Calibri"/>
              </a:rPr>
              <a:t> [1219] </a:t>
            </a:r>
            <a:r>
              <a:rPr lang="en-GB" sz="1200" b="0" i="0" u="none" strike="noStrike" kern="1200" cap="none" dirty="0" err="1">
                <a:solidFill>
                  <a:schemeClr val="tx1"/>
                </a:solidFill>
                <a:effectLst/>
                <a:latin typeface="+mn-lt"/>
                <a:ea typeface="Calibri"/>
                <a:cs typeface="Calibri"/>
                <a:sym typeface="Calibri"/>
              </a:rPr>
              <a:t>ihr</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seid</a:t>
            </a:r>
            <a:r>
              <a:rPr lang="en-GB" sz="1200" b="0" i="0" u="none" strike="noStrike" kern="1200" cap="none" dirty="0">
                <a:solidFill>
                  <a:schemeClr val="tx1"/>
                </a:solidFill>
                <a:effectLst/>
                <a:latin typeface="+mn-lt"/>
                <a:ea typeface="Calibri"/>
                <a:cs typeface="Calibri"/>
                <a:sym typeface="Calibri"/>
              </a:rPr>
              <a:t> [27/4] Ende [183] </a:t>
            </a:r>
            <a:r>
              <a:rPr lang="en-GB" sz="1200" b="0" i="0" u="none" strike="noStrike" kern="1200" cap="none" dirty="0" err="1">
                <a:solidFill>
                  <a:schemeClr val="tx1"/>
                </a:solidFill>
                <a:effectLst/>
                <a:latin typeface="+mn-lt"/>
                <a:ea typeface="Calibri"/>
                <a:cs typeface="Calibri"/>
                <a:sym typeface="Calibri"/>
              </a:rPr>
              <a:t>Dienst</a:t>
            </a:r>
            <a:r>
              <a:rPr lang="en-GB" sz="1200" b="0" i="0" u="none" strike="noStrike" kern="1200" cap="none" dirty="0">
                <a:solidFill>
                  <a:schemeClr val="tx1"/>
                </a:solidFill>
                <a:effectLst/>
                <a:latin typeface="+mn-lt"/>
                <a:ea typeface="Calibri"/>
                <a:cs typeface="Calibri"/>
                <a:sym typeface="Calibri"/>
              </a:rPr>
              <a:t> [1558] Feuer [1576] Gast [576] </a:t>
            </a:r>
            <a:r>
              <a:rPr lang="en-GB" sz="1200" b="0" i="0" u="none" strike="noStrike" kern="1200" cap="none" dirty="0" err="1">
                <a:solidFill>
                  <a:schemeClr val="tx1"/>
                </a:solidFill>
                <a:effectLst/>
                <a:latin typeface="+mn-lt"/>
                <a:ea typeface="Calibri"/>
                <a:cs typeface="Calibri"/>
                <a:sym typeface="Calibri"/>
              </a:rPr>
              <a:t>Holz</a:t>
            </a:r>
            <a:r>
              <a:rPr lang="en-GB" sz="1200" b="0" i="0" u="none" strike="noStrike" kern="1200" cap="none" dirty="0">
                <a:solidFill>
                  <a:schemeClr val="tx1"/>
                </a:solidFill>
                <a:effectLst/>
                <a:latin typeface="+mn-lt"/>
                <a:ea typeface="Calibri"/>
                <a:cs typeface="Calibri"/>
                <a:sym typeface="Calibri"/>
              </a:rPr>
              <a:t> [2221] </a:t>
            </a:r>
            <a:r>
              <a:rPr lang="en-GB" sz="1200" b="0" i="0" u="none" strike="noStrike" kern="1200" cap="none" dirty="0" err="1">
                <a:solidFill>
                  <a:schemeClr val="tx1"/>
                </a:solidFill>
                <a:effectLst/>
                <a:latin typeface="+mn-lt"/>
                <a:ea typeface="Calibri"/>
                <a:cs typeface="Calibri"/>
                <a:sym typeface="Calibri"/>
              </a:rPr>
              <a:t>woher</a:t>
            </a:r>
            <a:r>
              <a:rPr lang="en-GB" sz="1200" b="0" i="0" u="none" strike="noStrike" kern="1200" cap="none" dirty="0">
                <a:solidFill>
                  <a:schemeClr val="tx1"/>
                </a:solidFill>
                <a:effectLst/>
                <a:latin typeface="+mn-lt"/>
                <a:ea typeface="Calibri"/>
                <a:cs typeface="Calibri"/>
                <a:sym typeface="Calibri"/>
              </a:rPr>
              <a:t> [1494]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fassen</a:t>
            </a:r>
            <a:r>
              <a:rPr lang="en-GB" sz="1200" b="0" i="0" u="none" strike="noStrike" kern="1200" cap="none" dirty="0">
                <a:solidFill>
                  <a:schemeClr val="tx1"/>
                </a:solidFill>
                <a:effectLst/>
                <a:latin typeface="+mn-lt"/>
                <a:ea typeface="Calibri"/>
                <a:cs typeface="Calibri"/>
                <a:sym typeface="Calibri"/>
              </a:rPr>
              <a:t> [1144] </a:t>
            </a:r>
            <a:r>
              <a:rPr lang="en-GB" sz="1200" b="0" i="0" u="none" strike="noStrike" kern="1200" cap="none" dirty="0" err="1">
                <a:solidFill>
                  <a:schemeClr val="tx1"/>
                </a:solidFill>
                <a:effectLst/>
                <a:latin typeface="+mn-lt"/>
                <a:ea typeface="Calibri"/>
                <a:cs typeface="Calibri"/>
                <a:sym typeface="Calibri"/>
              </a:rPr>
              <a:t>führen</a:t>
            </a:r>
            <a:r>
              <a:rPr lang="en-GB" sz="1200" b="0" i="0" u="none" strike="noStrike" kern="1200" cap="none" dirty="0">
                <a:solidFill>
                  <a:schemeClr val="tx1"/>
                </a:solidFill>
                <a:effectLst/>
                <a:latin typeface="+mn-lt"/>
                <a:ea typeface="Calibri"/>
                <a:cs typeface="Calibri"/>
                <a:sym typeface="Calibri"/>
              </a:rPr>
              <a:t> [162] </a:t>
            </a:r>
            <a:r>
              <a:rPr lang="en-GB" sz="1200" b="0" i="0" u="none" strike="noStrike" kern="1200" cap="none" dirty="0" err="1">
                <a:solidFill>
                  <a:schemeClr val="tx1"/>
                </a:solidFill>
                <a:effectLst/>
                <a:latin typeface="+mn-lt"/>
                <a:ea typeface="Calibri"/>
                <a:cs typeface="Calibri"/>
                <a:sym typeface="Calibri"/>
              </a:rPr>
              <a:t>scheinen</a:t>
            </a:r>
            <a:r>
              <a:rPr lang="en-GB" sz="1200" b="0" i="0" u="none" strike="noStrike" kern="1200" cap="none" dirty="0">
                <a:solidFill>
                  <a:schemeClr val="tx1"/>
                </a:solidFill>
                <a:effectLst/>
                <a:latin typeface="+mn-lt"/>
                <a:ea typeface="Calibri"/>
                <a:cs typeface="Calibri"/>
                <a:sym typeface="Calibri"/>
              </a:rPr>
              <a:t> [275] </a:t>
            </a:r>
            <a:r>
              <a:rPr lang="en-GB" sz="1200" b="0" i="0" u="none" strike="noStrike" kern="1200" cap="none" dirty="0" err="1">
                <a:solidFill>
                  <a:schemeClr val="tx1"/>
                </a:solidFill>
                <a:effectLst/>
                <a:latin typeface="+mn-lt"/>
                <a:ea typeface="Calibri"/>
                <a:cs typeface="Calibri"/>
                <a:sym typeface="Calibri"/>
              </a:rPr>
              <a:t>versprechen</a:t>
            </a:r>
            <a:r>
              <a:rPr lang="en-GB" sz="1200" b="0" i="0" u="none" strike="noStrike" kern="1200" cap="none" dirty="0">
                <a:solidFill>
                  <a:schemeClr val="tx1"/>
                </a:solidFill>
                <a:effectLst/>
                <a:latin typeface="+mn-lt"/>
                <a:ea typeface="Calibri"/>
                <a:cs typeface="Calibri"/>
                <a:sym typeface="Calibri"/>
              </a:rPr>
              <a:t> [1056] </a:t>
            </a:r>
            <a:r>
              <a:rPr lang="en-GB" sz="1200" b="0" i="0" u="none" strike="noStrike" kern="1200" cap="none" dirty="0" err="1">
                <a:solidFill>
                  <a:schemeClr val="tx1"/>
                </a:solidFill>
                <a:effectLst/>
                <a:latin typeface="+mn-lt"/>
                <a:ea typeface="Calibri"/>
                <a:cs typeface="Calibri"/>
                <a:sym typeface="Calibri"/>
              </a:rPr>
              <a:t>warten</a:t>
            </a:r>
            <a:r>
              <a:rPr lang="en-GB" sz="1200" b="0" i="0" u="none" strike="noStrike" kern="1200" cap="none" dirty="0">
                <a:solidFill>
                  <a:schemeClr val="tx1"/>
                </a:solidFill>
                <a:effectLst/>
                <a:latin typeface="+mn-lt"/>
                <a:ea typeface="Calibri"/>
                <a:cs typeface="Calibri"/>
                <a:sym typeface="Calibri"/>
              </a:rPr>
              <a:t> [364] </a:t>
            </a:r>
            <a:r>
              <a:rPr lang="en-GB" sz="1200" b="0" i="0" u="none" strike="noStrike" kern="1200" cap="none" dirty="0" err="1">
                <a:solidFill>
                  <a:schemeClr val="tx1"/>
                </a:solidFill>
                <a:effectLst/>
                <a:latin typeface="+mn-lt"/>
                <a:ea typeface="Calibri"/>
                <a:cs typeface="Calibri"/>
                <a:sym typeface="Calibri"/>
              </a:rPr>
              <a:t>mancher</a:t>
            </a:r>
            <a:r>
              <a:rPr lang="en-GB" sz="1200" b="0" i="0" u="none" strike="noStrike" kern="1200" cap="none"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dirty="0" err="1">
                <a:solidFill>
                  <a:schemeClr val="tx1"/>
                </a:solidFill>
                <a:effectLst/>
                <a:latin typeface="+mn-lt"/>
                <a:ea typeface="Calibri"/>
                <a:cs typeface="Calibri"/>
                <a:sym typeface="Calibri"/>
              </a:rPr>
              <a:t>Tochter</a:t>
            </a:r>
            <a:r>
              <a:rPr lang="en-GB" sz="1200" b="0" i="0" u="none" strike="noStrike" kern="1200" cap="none" dirty="0">
                <a:solidFill>
                  <a:schemeClr val="tx1"/>
                </a:solidFill>
                <a:effectLst/>
                <a:latin typeface="+mn-lt"/>
                <a:ea typeface="Calibri"/>
                <a:cs typeface="Calibri"/>
                <a:sym typeface="Calibri"/>
              </a:rPr>
              <a:t> [694] </a:t>
            </a:r>
            <a:r>
              <a:rPr lang="en-GB" sz="1200" b="0" i="0" u="none" strike="noStrike" kern="1200" cap="none" dirty="0" err="1">
                <a:solidFill>
                  <a:schemeClr val="tx1"/>
                </a:solidFill>
                <a:effectLst/>
                <a:latin typeface="+mn-lt"/>
                <a:ea typeface="Calibri"/>
                <a:cs typeface="Calibri"/>
                <a:sym typeface="Calibri"/>
              </a:rPr>
              <a:t>lieb</a:t>
            </a:r>
            <a:r>
              <a:rPr lang="en-GB" sz="1200" b="0" i="0" u="none" strike="noStrike" kern="1200" cap="none" dirty="0">
                <a:solidFill>
                  <a:schemeClr val="tx1"/>
                </a:solidFill>
                <a:effectLst/>
                <a:latin typeface="+mn-lt"/>
                <a:ea typeface="Calibri"/>
                <a:cs typeface="Calibri"/>
                <a:sym typeface="Calibri"/>
              </a:rPr>
              <a:t> [897] tot [513] warm [1281] </a:t>
            </a:r>
            <a:r>
              <a:rPr lang="en-GB" sz="1200" b="0" i="0" u="none" strike="noStrike" kern="1200" cap="none" dirty="0" err="1">
                <a:solidFill>
                  <a:schemeClr val="tx1"/>
                </a:solidFill>
                <a:effectLst/>
                <a:latin typeface="+mn-lt"/>
                <a:ea typeface="Calibri"/>
                <a:cs typeface="Calibri"/>
                <a:sym typeface="Calibri"/>
              </a:rPr>
              <a:t>wohl</a:t>
            </a:r>
            <a:r>
              <a:rPr lang="en-GB" sz="1200" b="0" i="0" u="none" strike="noStrike" kern="1200" cap="none"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8.3.1.1 (revisit) </a:t>
            </a:r>
            <a:r>
              <a:rPr lang="en-GB" sz="1200" b="0" i="0" u="none" strike="noStrike" kern="1200" cap="none" baseline="0" dirty="0" err="1">
                <a:solidFill>
                  <a:schemeClr val="tx1"/>
                </a:solidFill>
                <a:effectLst/>
                <a:latin typeface="+mn-lt"/>
                <a:ea typeface="Calibri"/>
                <a:cs typeface="Calibri"/>
                <a:sym typeface="Calibri"/>
              </a:rPr>
              <a:t>hängen</a:t>
            </a:r>
            <a:r>
              <a:rPr lang="en-GB" sz="1200" b="0" i="0" u="none" strike="noStrike" kern="1200" cap="none" baseline="0" dirty="0">
                <a:solidFill>
                  <a:schemeClr val="tx1"/>
                </a:solidFill>
                <a:effectLst/>
                <a:latin typeface="+mn-lt"/>
                <a:ea typeface="Calibri"/>
                <a:cs typeface="Calibri"/>
                <a:sym typeface="Calibri"/>
              </a:rPr>
              <a:t> [590] </a:t>
            </a:r>
            <a:r>
              <a:rPr lang="en-GB" sz="1200" b="0" i="0" u="none" strike="noStrike" kern="1200" cap="none" baseline="0" dirty="0" err="1">
                <a:solidFill>
                  <a:schemeClr val="tx1"/>
                </a:solidFill>
                <a:effectLst/>
                <a:latin typeface="+mn-lt"/>
                <a:ea typeface="Calibri"/>
                <a:cs typeface="Calibri"/>
                <a:sym typeface="Calibri"/>
              </a:rPr>
              <a:t>schützen</a:t>
            </a:r>
            <a:r>
              <a:rPr lang="en-GB" sz="1200" b="0" i="0" u="none" strike="noStrike" kern="1200" cap="none" baseline="0" dirty="0">
                <a:solidFill>
                  <a:schemeClr val="tx1"/>
                </a:solidFill>
                <a:effectLst/>
                <a:latin typeface="+mn-lt"/>
                <a:ea typeface="Calibri"/>
                <a:cs typeface="Calibri"/>
                <a:sym typeface="Calibri"/>
              </a:rPr>
              <a:t> [996] </a:t>
            </a:r>
            <a:r>
              <a:rPr lang="en-GB" sz="1200" b="0" i="0" u="none" strike="noStrike" kern="1200" cap="none" baseline="0" dirty="0" err="1">
                <a:solidFill>
                  <a:schemeClr val="tx1"/>
                </a:solidFill>
                <a:effectLst/>
                <a:latin typeface="+mn-lt"/>
                <a:ea typeface="Calibri"/>
                <a:cs typeface="Calibri"/>
                <a:sym typeface="Calibri"/>
              </a:rPr>
              <a:t>verdienen</a:t>
            </a:r>
            <a:r>
              <a:rPr lang="en-GB" sz="1200" b="0" i="0" u="none" strike="noStrike" kern="1200" cap="none" baseline="0" dirty="0">
                <a:solidFill>
                  <a:schemeClr val="tx1"/>
                </a:solidFill>
                <a:effectLst/>
                <a:latin typeface="+mn-lt"/>
                <a:ea typeface="Calibri"/>
                <a:cs typeface="Calibri"/>
                <a:sym typeface="Calibri"/>
              </a:rPr>
              <a:t> [835] Angriff [1489] </a:t>
            </a:r>
            <a:r>
              <a:rPr lang="en-GB" sz="1200" b="0" i="0" u="none" strike="noStrike" kern="1200" cap="none" baseline="0" dirty="0" err="1">
                <a:solidFill>
                  <a:schemeClr val="tx1"/>
                </a:solidFill>
                <a:effectLst/>
                <a:latin typeface="+mn-lt"/>
                <a:ea typeface="Calibri"/>
                <a:cs typeface="Calibri"/>
                <a:sym typeface="Calibri"/>
              </a:rPr>
              <a:t>Daten</a:t>
            </a:r>
            <a:r>
              <a:rPr lang="en-GB" sz="1200" b="0" i="0" u="none" strike="noStrike" kern="1200" cap="none" baseline="0" dirty="0">
                <a:solidFill>
                  <a:schemeClr val="tx1"/>
                </a:solidFill>
                <a:effectLst/>
                <a:latin typeface="+mn-lt"/>
                <a:ea typeface="Calibri"/>
                <a:cs typeface="Calibri"/>
                <a:sym typeface="Calibri"/>
              </a:rPr>
              <a:t> [574] Euro [207] </a:t>
            </a:r>
            <a:r>
              <a:rPr lang="en-GB" sz="1200" b="0" i="0" u="none" strike="noStrike" kern="1200" cap="none" baseline="0" dirty="0" err="1">
                <a:solidFill>
                  <a:schemeClr val="tx1"/>
                </a:solidFill>
                <a:effectLst/>
                <a:latin typeface="+mn-lt"/>
                <a:ea typeface="Calibri"/>
                <a:cs typeface="Calibri"/>
                <a:sym typeface="Calibri"/>
              </a:rPr>
              <a:t>Gesetz</a:t>
            </a:r>
            <a:r>
              <a:rPr lang="en-GB" sz="1200" b="0" i="0" u="none" strike="noStrike" kern="1200" cap="none" baseline="0" dirty="0">
                <a:solidFill>
                  <a:schemeClr val="tx1"/>
                </a:solidFill>
                <a:effectLst/>
                <a:latin typeface="+mn-lt"/>
                <a:ea typeface="Calibri"/>
                <a:cs typeface="Calibri"/>
                <a:sym typeface="Calibri"/>
              </a:rPr>
              <a:t> [578] </a:t>
            </a:r>
            <a:r>
              <a:rPr lang="en-GB" sz="1200" b="0" i="0" u="none" strike="noStrike" kern="1200" cap="none" baseline="0" dirty="0" err="1">
                <a:solidFill>
                  <a:schemeClr val="tx1"/>
                </a:solidFill>
                <a:effectLst/>
                <a:latin typeface="+mn-lt"/>
                <a:ea typeface="Calibri"/>
                <a:cs typeface="Calibri"/>
                <a:sym typeface="Calibri"/>
              </a:rPr>
              <a:t>Milliarde</a:t>
            </a:r>
            <a:r>
              <a:rPr lang="en-GB" sz="1200" b="0" i="0" u="none" strike="noStrike" kern="1200" cap="none" baseline="0" dirty="0">
                <a:solidFill>
                  <a:schemeClr val="tx1"/>
                </a:solidFill>
                <a:effectLst/>
                <a:latin typeface="+mn-lt"/>
                <a:ea typeface="Calibri"/>
                <a:cs typeface="Calibri"/>
                <a:sym typeface="Calibri"/>
              </a:rPr>
              <a:t> [453] Million [209] </a:t>
            </a:r>
            <a:r>
              <a:rPr lang="en-GB" sz="1200" b="0" i="0" u="none" strike="noStrike" kern="1200" cap="none" baseline="0" dirty="0" err="1">
                <a:solidFill>
                  <a:schemeClr val="tx1"/>
                </a:solidFill>
                <a:effectLst/>
                <a:latin typeface="+mn-lt"/>
                <a:ea typeface="Calibri"/>
                <a:cs typeface="Calibri"/>
                <a:sym typeface="Calibri"/>
              </a:rPr>
              <a:t>Unternehmen</a:t>
            </a:r>
            <a:r>
              <a:rPr lang="en-GB" sz="1200" b="0" i="0" u="none" strike="noStrike" kern="1200" cap="none" baseline="0" dirty="0">
                <a:solidFill>
                  <a:schemeClr val="tx1"/>
                </a:solidFill>
                <a:effectLst/>
                <a:latin typeface="+mn-lt"/>
                <a:ea typeface="Calibri"/>
                <a:cs typeface="Calibri"/>
                <a:sym typeface="Calibri"/>
              </a:rPr>
              <a:t> [236] Wand [828] an</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[19] </a:t>
            </a:r>
            <a:r>
              <a:rPr lang="en-GB" sz="1200" b="0" i="0" u="none" strike="noStrike" kern="1200" cap="none" baseline="0" dirty="0" err="1">
                <a:solidFill>
                  <a:schemeClr val="tx1"/>
                </a:solidFill>
                <a:effectLst/>
                <a:latin typeface="+mn-lt"/>
                <a:ea typeface="Calibri"/>
                <a:cs typeface="Calibri"/>
                <a:sym typeface="Calibri"/>
              </a:rPr>
              <a:t>gegen</a:t>
            </a:r>
            <a:r>
              <a:rPr lang="en-GB" sz="1200" b="0" i="0" u="none" strike="noStrike" kern="1200" cap="none" baseline="0" dirty="0">
                <a:solidFill>
                  <a:schemeClr val="tx1"/>
                </a:solidFill>
                <a:effectLst/>
                <a:latin typeface="+mn-lt"/>
                <a:ea typeface="Calibri"/>
                <a:cs typeface="Calibri"/>
                <a:sym typeface="Calibri"/>
              </a:rPr>
              <a:t> [104] </a:t>
            </a:r>
            <a:r>
              <a:rPr lang="en-GB" sz="1200" b="0" i="0" u="none" strike="noStrike" kern="1200" cap="none" baseline="0" dirty="0" err="1">
                <a:solidFill>
                  <a:schemeClr val="tx1"/>
                </a:solidFill>
                <a:effectLst/>
                <a:latin typeface="+mn-lt"/>
                <a:ea typeface="Calibri"/>
                <a:cs typeface="Calibri"/>
                <a:sym typeface="Calibri"/>
              </a:rPr>
              <a:t>laut</a:t>
            </a:r>
            <a:r>
              <a:rPr lang="en-GB" sz="1200" b="0" i="0" u="none" strike="noStrike" kern="1200" cap="none" baseline="0" dirty="0">
                <a:solidFill>
                  <a:schemeClr val="tx1"/>
                </a:solidFill>
                <a:effectLst/>
                <a:latin typeface="+mn-lt"/>
                <a:ea typeface="Calibri"/>
                <a:cs typeface="Calibri"/>
                <a:sym typeface="Calibri"/>
              </a:rPr>
              <a:t> [835]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attending to the verb endings for 2</a:t>
            </a:r>
            <a:r>
              <a:rPr lang="en-GB" b="0" baseline="30000" dirty="0"/>
              <a:t>nd</a:t>
            </a:r>
            <a:r>
              <a:rPr lang="en-GB" b="0" dirty="0"/>
              <a:t> person plural (</a:t>
            </a:r>
            <a:r>
              <a:rPr lang="en-GB" b="0" dirty="0" err="1"/>
              <a:t>Ihr</a:t>
            </a:r>
            <a:r>
              <a:rPr lang="en-GB" b="0" dirty="0"/>
              <a:t>) in contrast with 1st person plural (wir). In addition, to differentiate between R2 and R3 verbs.</a:t>
            </a:r>
            <a:br>
              <a:rPr lang="en-GB" dirty="0"/>
            </a:br>
            <a:endParaRPr lang="en-GB" dirty="0"/>
          </a:p>
          <a:p>
            <a:r>
              <a:rPr lang="en-GB" dirty="0"/>
              <a:t>Scenario: The servants argue about the tasks and write each other notes. Unfortunately, some of them got burned by their pet dragon. </a:t>
            </a:r>
            <a:br>
              <a:rPr lang="en-GB" dirty="0"/>
            </a:br>
            <a:endParaRPr lang="en-GB" dirty="0"/>
          </a:p>
          <a:p>
            <a:r>
              <a:rPr lang="en-GB" b="1" dirty="0"/>
              <a:t>Procedure:</a:t>
            </a:r>
            <a:br>
              <a:rPr lang="en-GB" dirty="0"/>
            </a:br>
            <a:r>
              <a:rPr lang="en-GB" dirty="0"/>
              <a:t>1. Students read the messages. They decide whether it is </a:t>
            </a:r>
            <a:r>
              <a:rPr lang="en-GB" i="1" dirty="0"/>
              <a:t>wir</a:t>
            </a:r>
            <a:r>
              <a:rPr lang="en-GB" i="0" dirty="0"/>
              <a:t> or </a:t>
            </a:r>
            <a:r>
              <a:rPr lang="en-GB" i="1" dirty="0" err="1"/>
              <a:t>ihr</a:t>
            </a:r>
            <a:r>
              <a:rPr lang="en-GB" i="1" dirty="0"/>
              <a:t>, and which verb it is. </a:t>
            </a:r>
            <a:br>
              <a:rPr lang="en-GB" i="1" dirty="0"/>
            </a:br>
            <a:r>
              <a:rPr lang="en-GB" i="0" dirty="0"/>
              <a:t>2. Teacher to ensure that students know that the only way they can choose the correct verb is to look at the article of the noun object and recognise it as R2 (acc.) or R3 (dat.)</a:t>
            </a:r>
            <a:br>
              <a:rPr lang="en-GB" i="1" dirty="0"/>
            </a:br>
            <a:r>
              <a:rPr lang="en-GB" i="0" dirty="0"/>
              <a:t>3. They note the sentence meaning in English.</a:t>
            </a:r>
          </a:p>
          <a:p>
            <a:r>
              <a:rPr lang="en-GB" dirty="0"/>
              <a:t>4. Click to reveal and check pronoun answers and elicit the English meanings orally.</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English translations:</a:t>
            </a:r>
            <a:br>
              <a:rPr lang="en-GB" b="1" dirty="0"/>
            </a:br>
            <a:r>
              <a:rPr lang="en-GB" b="0" dirty="0"/>
              <a:t>1. We are looking for the king.</a:t>
            </a:r>
            <a:br>
              <a:rPr lang="en-GB" b="0" dirty="0"/>
            </a:br>
            <a:r>
              <a:rPr lang="en-GB" b="0" dirty="0"/>
              <a:t>2. You (all) are fetching the son.</a:t>
            </a:r>
            <a:br>
              <a:rPr lang="en-GB" b="0" dirty="0"/>
            </a:br>
            <a:r>
              <a:rPr lang="en-GB" b="0" dirty="0"/>
              <a:t>3. We are helping the daughter.</a:t>
            </a:r>
            <a:br>
              <a:rPr lang="en-GB" b="0" dirty="0"/>
            </a:br>
            <a:r>
              <a:rPr lang="en-GB" b="0" dirty="0"/>
              <a:t>4. You (all) are expecting the guest.</a:t>
            </a:r>
            <a:br>
              <a:rPr lang="en-GB" b="0" dirty="0"/>
            </a:br>
            <a:r>
              <a:rPr lang="en-GB" b="0" dirty="0"/>
              <a:t>5. You (all) are serving the king.</a:t>
            </a:r>
            <a:br>
              <a:rPr lang="en-GB" b="0" dirty="0"/>
            </a:br>
            <a:r>
              <a:rPr lang="en-GB" b="0" dirty="0"/>
              <a:t>6.  We are protecting the law.</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the verbs forms of sein and haben in the present tense and present </a:t>
            </a:r>
            <a:r>
              <a:rPr lang="en-GB" b="1" i="1" dirty="0" err="1"/>
              <a:t>ihr</a:t>
            </a:r>
            <a:r>
              <a:rPr lang="en-GB" b="1" i="1" dirty="0"/>
              <a:t> </a:t>
            </a:r>
            <a:r>
              <a:rPr lang="en-GB" b="1" i="1" dirty="0" err="1"/>
              <a:t>seid</a:t>
            </a:r>
            <a:r>
              <a:rPr lang="en-GB" b="1" i="1" dirty="0"/>
              <a:t> </a:t>
            </a:r>
            <a:r>
              <a:rPr lang="en-GB" b="0" dirty="0"/>
              <a:t>and </a:t>
            </a:r>
            <a:r>
              <a:rPr lang="en-GB" b="1" i="1" dirty="0" err="1"/>
              <a:t>ihr</a:t>
            </a:r>
            <a:r>
              <a:rPr lang="en-GB" b="1" i="1" dirty="0"/>
              <a:t> </a:t>
            </a:r>
            <a:r>
              <a:rPr lang="en-GB" b="1" i="1" dirty="0" err="1"/>
              <a:t>habt</a:t>
            </a:r>
            <a:r>
              <a:rPr lang="en-GB" b="0" dirty="0"/>
              <a:t>.</a:t>
            </a:r>
            <a:br>
              <a:rPr lang="en-GB" b="0" dirty="0"/>
            </a:br>
            <a:br>
              <a:rPr lang="en-GB" b="0" dirty="0"/>
            </a:br>
            <a:r>
              <a:rPr lang="en-GB" b="0" dirty="0"/>
              <a:t>Note: Students also revisited </a:t>
            </a:r>
            <a:r>
              <a:rPr lang="en-GB" b="1" i="1" dirty="0"/>
              <a:t>sein</a:t>
            </a:r>
            <a:r>
              <a:rPr lang="en-GB" b="0" dirty="0"/>
              <a:t> forms last week.</a:t>
            </a:r>
            <a:br>
              <a:rPr lang="en-GB" b="0" dirty="0"/>
            </a:br>
            <a:br>
              <a:rPr lang="en-GB" b="0" dirty="0"/>
            </a:br>
            <a:r>
              <a:rPr lang="en-GB" b="1" dirty="0"/>
              <a:t>Procedure:</a:t>
            </a:r>
            <a:br>
              <a:rPr lang="en-GB" dirty="0"/>
            </a:br>
            <a:r>
              <a:rPr lang="en-GB" dirty="0"/>
              <a:t>1. Click to present the information.</a:t>
            </a:r>
          </a:p>
          <a:p>
            <a:r>
              <a:rPr lang="en-GB" dirty="0"/>
              <a:t>2. Elicit the previously taught forms of </a:t>
            </a:r>
            <a:r>
              <a:rPr lang="en-GB" b="1" i="1" dirty="0"/>
              <a:t>sein</a:t>
            </a:r>
            <a:r>
              <a:rPr lang="en-GB" dirty="0"/>
              <a:t> in the present tense, and their meanings and present </a:t>
            </a:r>
            <a:r>
              <a:rPr lang="en-GB" b="1" i="1" dirty="0" err="1"/>
              <a:t>ihr</a:t>
            </a:r>
            <a:r>
              <a:rPr lang="en-GB" b="1" i="1" dirty="0"/>
              <a:t> </a:t>
            </a:r>
            <a:r>
              <a:rPr lang="en-GB" b="1" i="1" dirty="0" err="1"/>
              <a:t>seid</a:t>
            </a:r>
            <a:r>
              <a:rPr lang="en-GB" dirty="0"/>
              <a:t>.</a:t>
            </a:r>
            <a:br>
              <a:rPr lang="en-GB" dirty="0"/>
            </a:br>
            <a:r>
              <a:rPr lang="en-GB" dirty="0"/>
              <a:t>3. Elicit the previously taught forms of </a:t>
            </a:r>
            <a:r>
              <a:rPr lang="en-GB" b="1" i="1" dirty="0"/>
              <a:t>haben</a:t>
            </a:r>
            <a:r>
              <a:rPr lang="en-GB" dirty="0"/>
              <a:t> in the present tense, and their meanings and present </a:t>
            </a:r>
            <a:r>
              <a:rPr lang="en-GB" b="1" i="1" dirty="0" err="1"/>
              <a:t>ihr</a:t>
            </a:r>
            <a:r>
              <a:rPr lang="en-GB" b="1" i="1" dirty="0"/>
              <a:t> </a:t>
            </a:r>
            <a:r>
              <a:rPr lang="en-GB" b="1" i="1" dirty="0" err="1"/>
              <a:t>habt</a:t>
            </a:r>
            <a:r>
              <a:rPr lang="en-GB" dirty="0"/>
              <a:t>.</a:t>
            </a:r>
            <a:br>
              <a:rPr lang="en-GB" dirty="0"/>
            </a:br>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 to practise aural comprehension of </a:t>
            </a:r>
            <a:r>
              <a:rPr lang="en-GB" b="0" i="1" dirty="0" err="1"/>
              <a:t>seid</a:t>
            </a:r>
            <a:r>
              <a:rPr lang="en-GB" b="0" i="1" dirty="0"/>
              <a:t> </a:t>
            </a:r>
            <a:r>
              <a:rPr lang="en-GB" b="0" i="0" dirty="0"/>
              <a:t>and </a:t>
            </a:r>
            <a:r>
              <a:rPr lang="en-GB" b="0" i="1" dirty="0" err="1"/>
              <a:t>habt</a:t>
            </a:r>
            <a:r>
              <a:rPr lang="en-GB" b="0" i="0" dirty="0"/>
              <a:t> and this week’s vocabulary in context.</a:t>
            </a:r>
            <a:br>
              <a:rPr lang="en-GB" dirty="0"/>
            </a:br>
            <a:br>
              <a:rPr lang="en-GB" dirty="0"/>
            </a:br>
            <a:r>
              <a:rPr lang="en-GB" dirty="0"/>
              <a:t>The King is keen to know how preparations for receiving the guest are going.</a:t>
            </a:r>
          </a:p>
          <a:p>
            <a:endParaRPr lang="en-GB" dirty="0"/>
          </a:p>
          <a:p>
            <a:r>
              <a:rPr lang="en-GB" b="1" dirty="0"/>
              <a:t>Procedure:</a:t>
            </a:r>
            <a:br>
              <a:rPr lang="en-GB" dirty="0"/>
            </a:br>
            <a:r>
              <a:rPr lang="en-GB" dirty="0"/>
              <a:t>1. Click on the numbers to hear each question. The verb is missing.</a:t>
            </a:r>
            <a:br>
              <a:rPr lang="en-GB" dirty="0"/>
            </a:br>
            <a:r>
              <a:rPr lang="en-GB" dirty="0"/>
              <a:t>2. Students write </a:t>
            </a:r>
            <a:r>
              <a:rPr lang="en-GB" i="1" dirty="0" err="1"/>
              <a:t>seid</a:t>
            </a:r>
            <a:r>
              <a:rPr lang="en-GB" dirty="0"/>
              <a:t> or </a:t>
            </a:r>
            <a:r>
              <a:rPr lang="en-GB" i="1" dirty="0" err="1"/>
              <a:t>habt</a:t>
            </a:r>
            <a:r>
              <a:rPr lang="en-GB" i="1" dirty="0"/>
              <a:t> </a:t>
            </a:r>
            <a:r>
              <a:rPr lang="en-GB" dirty="0"/>
              <a:t>and the question meaning.</a:t>
            </a:r>
          </a:p>
          <a:p>
            <a:r>
              <a:rPr lang="en-GB" dirty="0"/>
              <a:t>2. Click to reveal and check answers.</a:t>
            </a:r>
          </a:p>
          <a:p>
            <a:endParaRPr lang="en-GB" dirty="0"/>
          </a:p>
          <a:p>
            <a:r>
              <a:rPr lang="en-GB" b="1" dirty="0"/>
              <a:t>Transcript:</a:t>
            </a:r>
            <a:br>
              <a:rPr lang="en-GB" dirty="0"/>
            </a:br>
            <a:r>
              <a:rPr lang="de-DE" sz="1200" kern="1200" dirty="0">
                <a:solidFill>
                  <a:schemeClr val="tx1"/>
                </a:solidFill>
                <a:effectLst/>
                <a:latin typeface="+mn-lt"/>
                <a:ea typeface="+mn-ea"/>
                <a:cs typeface="+mn-cs"/>
              </a:rPr>
              <a:t>1. Also, wie geht‘s? Ihr scheint müde. [Seid] ihr schon fertig?</a:t>
            </a:r>
          </a:p>
          <a:p>
            <a:r>
              <a:rPr lang="de-DE"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genug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Holz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das Feuer?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a:t>
            </a:r>
            <a:r>
              <a:rPr lang="en-GB" sz="1200" kern="1200" dirty="0">
                <a:solidFill>
                  <a:schemeClr val="tx1"/>
                </a:solidFill>
                <a:effectLst/>
                <a:latin typeface="+mn-lt"/>
                <a:ea typeface="+mn-ea"/>
                <a:cs typeface="+mn-cs"/>
              </a:rPr>
              <a:t>. Ok…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das </a:t>
            </a:r>
            <a:r>
              <a:rPr lang="en-GB" sz="1200" kern="1200" dirty="0" err="1">
                <a:solidFill>
                  <a:schemeClr val="tx1"/>
                </a:solidFill>
                <a:effectLst/>
                <a:latin typeface="+mn-lt"/>
                <a:ea typeface="+mn-ea"/>
                <a:cs typeface="+mn-cs"/>
              </a:rPr>
              <a:t>Fleisch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wahr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Woher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Blätter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müde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Seid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Dienst</a:t>
            </a:r>
            <a:r>
              <a:rPr lang="en-GB" sz="1200" kern="1200" dirty="0">
                <a:solidFill>
                  <a:schemeClr val="tx1"/>
                </a:solidFill>
                <a:effectLst/>
                <a:latin typeface="+mn-lt"/>
                <a:ea typeface="+mn-ea"/>
                <a:cs typeface="+mn-cs"/>
              </a:rPr>
              <a: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fertig</a:t>
            </a:r>
            <a:r>
              <a:rPr lang="en-GB" baseline="0" dirty="0"/>
              <a:t> [717 (2011 list)] Diener [4476]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19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i) AQA list does not have </a:t>
            </a:r>
            <a:r>
              <a:rPr lang="en-GB" sz="1200" b="1" u="sng" baseline="0" dirty="0" err="1"/>
              <a:t>dienen</a:t>
            </a:r>
            <a:r>
              <a:rPr lang="en-GB" sz="1200" b="1" u="sng" baseline="0" dirty="0"/>
              <a:t>, </a:t>
            </a:r>
            <a:r>
              <a:rPr lang="en-GB" sz="1200" b="1" u="sng" baseline="0" dirty="0" err="1"/>
              <a:t>Dienst</a:t>
            </a:r>
            <a:r>
              <a:rPr lang="en-GB" sz="1200" b="1" u="sng" baseline="0" dirty="0"/>
              <a:t>, </a:t>
            </a:r>
            <a:r>
              <a:rPr lang="en-GB" sz="1200" b="1" u="sng" baseline="0" dirty="0" err="1"/>
              <a:t>Holz</a:t>
            </a:r>
            <a:r>
              <a:rPr lang="en-GB" sz="1200" b="1" u="sng" baseline="0" dirty="0"/>
              <a:t>, </a:t>
            </a:r>
            <a:r>
              <a:rPr lang="en-GB" sz="1200" b="1" u="sng" baseline="0" dirty="0" err="1"/>
              <a:t>fassen</a:t>
            </a:r>
            <a:r>
              <a:rPr lang="en-GB" sz="1200" b="1" u="sng" baseline="0" dirty="0"/>
              <a:t>, </a:t>
            </a:r>
            <a:r>
              <a:rPr lang="en-GB" sz="1200" b="1" u="sng" baseline="0" dirty="0" err="1"/>
              <a:t>manch</a:t>
            </a:r>
            <a:r>
              <a:rPr lang="en-GB" sz="1200" b="1" u="sng" baseline="0" dirty="0"/>
              <a:t>-(er, e, es), Angriff, </a:t>
            </a:r>
            <a:r>
              <a:rPr lang="en-GB" sz="1200" b="1" u="sng" baseline="0" dirty="0" err="1"/>
              <a:t>Milliarde</a:t>
            </a:r>
            <a:br>
              <a:rPr lang="en-GB" sz="1200" b="1" u="sng" baseline="0" dirty="0"/>
            </a:br>
            <a:r>
              <a:rPr lang="en-GB" sz="1200" b="1" u="none" baseline="0" dirty="0"/>
              <a:t>ii) </a:t>
            </a:r>
            <a:r>
              <a:rPr lang="en-GB" sz="1200" b="1" baseline="0" dirty="0"/>
              <a:t>Edexcel list does not have </a:t>
            </a:r>
            <a:r>
              <a:rPr lang="en-GB" sz="1200" b="1" u="sng" baseline="0" dirty="0" err="1"/>
              <a:t>dienen</a:t>
            </a:r>
            <a:r>
              <a:rPr lang="en-GB" sz="1200" b="1" u="sng" baseline="0" dirty="0"/>
              <a:t>, </a:t>
            </a:r>
            <a:r>
              <a:rPr lang="en-GB" sz="1200" b="1" u="sng" baseline="0" dirty="0" err="1"/>
              <a:t>Dienst</a:t>
            </a:r>
            <a:r>
              <a:rPr lang="en-GB" sz="1200" b="1" u="sng" baseline="0" dirty="0"/>
              <a:t>, Gast, </a:t>
            </a:r>
            <a:r>
              <a:rPr lang="en-GB" sz="1200" b="1" u="sng" baseline="0" dirty="0" err="1"/>
              <a:t>Holz</a:t>
            </a:r>
            <a:r>
              <a:rPr lang="en-GB" sz="1200" b="1" u="sng" baseline="0" dirty="0"/>
              <a:t>, </a:t>
            </a:r>
            <a:r>
              <a:rPr lang="en-GB" sz="1200" b="1" u="sng" baseline="0" dirty="0" err="1"/>
              <a:t>fassen</a:t>
            </a:r>
            <a:r>
              <a:rPr lang="en-GB" sz="1200" b="1" u="sng" baseline="0" dirty="0"/>
              <a:t>, König, </a:t>
            </a:r>
            <a:r>
              <a:rPr lang="en-GB" sz="1200" b="1" u="sng" baseline="0" dirty="0" err="1"/>
              <a:t>hängen</a:t>
            </a:r>
            <a:r>
              <a:rPr lang="en-GB" sz="1200" b="1" u="sng" baseline="0" dirty="0"/>
              <a:t>, Angriff, </a:t>
            </a:r>
            <a:r>
              <a:rPr lang="en-GB" sz="1200" b="1" u="sng" baseline="0" dirty="0" err="1"/>
              <a:t>Milliarde</a:t>
            </a:r>
            <a:br>
              <a:rPr lang="en-GB" sz="1200" b="1" u="sng" baseline="0" dirty="0"/>
            </a:br>
            <a:r>
              <a:rPr lang="en-GB" sz="1200" b="1" u="none" baseline="0" dirty="0"/>
              <a:t>iii) </a:t>
            </a:r>
            <a:r>
              <a:rPr lang="en-GB" sz="1200" b="1" u="none" baseline="0" dirty="0" err="1"/>
              <a:t>Eduqas</a:t>
            </a:r>
            <a:r>
              <a:rPr lang="en-GB" sz="1200" b="1" u="none" baseline="0" dirty="0"/>
              <a:t> list does not have </a:t>
            </a:r>
            <a:r>
              <a:rPr lang="en-GB" sz="1200" b="1" u="sng" baseline="0" dirty="0" err="1"/>
              <a:t>mancher</a:t>
            </a:r>
            <a:r>
              <a:rPr lang="en-GB" sz="1200" b="1" u="sng" baseline="0" dirty="0"/>
              <a:t>, manche, manches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GB" sz="1200" b="1" u="none" baseline="0" dirty="0"/>
              <a:t>Note that this lesson has several words that don’t appear on two of the three GCSE lists.  In addition, a greater proportion of the words in this week (than usual) appear on the Higher tier list.  Teachers may therefore consider it more useful to teacher the new grammar (2</a:t>
            </a:r>
            <a:r>
              <a:rPr lang="en-GB" sz="1200" b="1" u="none" baseline="30000" dirty="0"/>
              <a:t>nd</a:t>
            </a:r>
            <a:r>
              <a:rPr lang="en-GB" sz="1200" b="1" u="none" baseline="0" dirty="0"/>
              <a:t> person plural of the present tense) in a different context, and perhaps give activities from last week’s lesson some additional time (e.g. the freer writing task: Mein </a:t>
            </a:r>
            <a:r>
              <a:rPr lang="en-GB" sz="1200" b="1" u="none" baseline="0" dirty="0" err="1"/>
              <a:t>Lieblingsmensh</a:t>
            </a:r>
            <a:r>
              <a:rPr lang="en-GB" sz="1200" b="1" u="none" baseline="0" dirty="0"/>
              <a:t>). It is, as always, worth ensure that all of these words that overlap with the GCSE lists are thorough taught and/or revisited at some point during the week.</a:t>
            </a:r>
            <a:br>
              <a:rPr lang="en-GB" sz="1200" b="1" u="none" baseline="0" dirty="0"/>
            </a:br>
            <a:br>
              <a:rPr lang="en-GB" sz="1200" b="1" u="sng" baseline="0" dirty="0"/>
            </a:b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du / Sie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verbs with direct and indirect objects</a:t>
            </a:r>
            <a:br>
              <a:rPr lang="en-GB" sz="1200" b="0" dirty="0"/>
            </a:br>
            <a:r>
              <a:rPr lang="en-GB" sz="1200" b="0" dirty="0"/>
              <a:t>Revisit SSC [o] and [ö]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ihr</a:t>
            </a:r>
            <a:r>
              <a:rPr lang="en-GB" sz="1200" b="0" i="0" u="none" strike="noStrike" kern="1200" cap="none" baseline="30000" dirty="0">
                <a:solidFill>
                  <a:schemeClr val="tx1"/>
                </a:solidFill>
                <a:effectLst/>
                <a:latin typeface="+mn-lt"/>
                <a:ea typeface="Calibri"/>
                <a:cs typeface="Calibri"/>
                <a:sym typeface="Calibri"/>
              </a:rPr>
              <a:t>4</a:t>
            </a:r>
            <a:r>
              <a:rPr lang="en-GB" sz="1200" b="0" i="0" u="none" strike="noStrike" kern="1200" cap="none" dirty="0">
                <a:solidFill>
                  <a:schemeClr val="tx1"/>
                </a:solidFill>
                <a:effectLst/>
                <a:latin typeface="+mn-lt"/>
                <a:ea typeface="Calibri"/>
                <a:cs typeface="Calibri"/>
                <a:sym typeface="Calibri"/>
              </a:rPr>
              <a:t> [27] </a:t>
            </a:r>
            <a:r>
              <a:rPr lang="en-GB" sz="1200" b="0" i="0" u="none" strike="noStrike" kern="1200" cap="none" dirty="0" err="1">
                <a:solidFill>
                  <a:schemeClr val="tx1"/>
                </a:solidFill>
                <a:effectLst/>
                <a:latin typeface="+mn-lt"/>
                <a:ea typeface="Calibri"/>
                <a:cs typeface="Calibri"/>
                <a:sym typeface="Calibri"/>
              </a:rPr>
              <a:t>dienen</a:t>
            </a:r>
            <a:r>
              <a:rPr lang="en-GB" sz="1200" b="0" i="0" u="none" strike="noStrike" kern="1200" cap="none" dirty="0">
                <a:solidFill>
                  <a:schemeClr val="tx1"/>
                </a:solidFill>
                <a:effectLst/>
                <a:latin typeface="+mn-lt"/>
                <a:ea typeface="Calibri"/>
                <a:cs typeface="Calibri"/>
                <a:sym typeface="Calibri"/>
              </a:rPr>
              <a:t> [684]  </a:t>
            </a:r>
            <a:r>
              <a:rPr lang="en-GB" sz="1200" b="0" i="0" u="none" strike="noStrike" kern="1200" cap="none" dirty="0" err="1">
                <a:solidFill>
                  <a:schemeClr val="tx1"/>
                </a:solidFill>
                <a:effectLst/>
                <a:latin typeface="+mn-lt"/>
                <a:ea typeface="Calibri"/>
                <a:cs typeface="Calibri"/>
                <a:sym typeface="Calibri"/>
              </a:rPr>
              <a:t>erwarten</a:t>
            </a:r>
            <a:r>
              <a:rPr lang="en-GB" sz="1200" b="0" i="0" u="none" strike="noStrike" kern="1200" cap="none" dirty="0">
                <a:solidFill>
                  <a:schemeClr val="tx1"/>
                </a:solidFill>
                <a:effectLst/>
                <a:latin typeface="+mn-lt"/>
                <a:ea typeface="Calibri"/>
                <a:cs typeface="Calibri"/>
                <a:sym typeface="Calibri"/>
              </a:rPr>
              <a:t> [387] </a:t>
            </a:r>
            <a:r>
              <a:rPr lang="en-GB" sz="1200" b="0" i="0" u="none" strike="noStrike" kern="1200" cap="none" dirty="0" err="1">
                <a:solidFill>
                  <a:schemeClr val="tx1"/>
                </a:solidFill>
                <a:effectLst/>
                <a:latin typeface="+mn-lt"/>
                <a:ea typeface="Calibri"/>
                <a:cs typeface="Calibri"/>
                <a:sym typeface="Calibri"/>
              </a:rPr>
              <a:t>feiern</a:t>
            </a:r>
            <a:r>
              <a:rPr lang="en-GB" sz="1200" b="0" i="0" u="none" strike="noStrike" kern="1200" cap="none" dirty="0">
                <a:solidFill>
                  <a:schemeClr val="tx1"/>
                </a:solidFill>
                <a:effectLst/>
                <a:latin typeface="+mn-lt"/>
                <a:ea typeface="Calibri"/>
                <a:cs typeface="Calibri"/>
                <a:sym typeface="Calibri"/>
              </a:rPr>
              <a:t> [869] </a:t>
            </a:r>
            <a:r>
              <a:rPr lang="en-GB" sz="1200" b="0" i="0" u="none" strike="noStrike" kern="1200" cap="none" dirty="0" err="1">
                <a:solidFill>
                  <a:schemeClr val="tx1"/>
                </a:solidFill>
                <a:effectLst/>
                <a:latin typeface="+mn-lt"/>
                <a:ea typeface="Calibri"/>
                <a:cs typeface="Calibri"/>
                <a:sym typeface="Calibri"/>
              </a:rPr>
              <a:t>sammeln</a:t>
            </a:r>
            <a:r>
              <a:rPr lang="en-GB" sz="1200" b="0" i="0" u="none" strike="noStrike" kern="1200" cap="none" dirty="0">
                <a:solidFill>
                  <a:schemeClr val="tx1"/>
                </a:solidFill>
                <a:effectLst/>
                <a:latin typeface="+mn-lt"/>
                <a:ea typeface="Calibri"/>
                <a:cs typeface="Calibri"/>
                <a:sym typeface="Calibri"/>
              </a:rPr>
              <a:t> [1219] </a:t>
            </a:r>
            <a:r>
              <a:rPr lang="en-GB" sz="1200" b="0" i="0" u="none" strike="noStrike" kern="1200" cap="none" dirty="0" err="1">
                <a:solidFill>
                  <a:schemeClr val="tx1"/>
                </a:solidFill>
                <a:effectLst/>
                <a:latin typeface="+mn-lt"/>
                <a:ea typeface="Calibri"/>
                <a:cs typeface="Calibri"/>
                <a:sym typeface="Calibri"/>
              </a:rPr>
              <a:t>ihr</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seid</a:t>
            </a:r>
            <a:r>
              <a:rPr lang="en-GB" sz="1200" b="0" i="0" u="none" strike="noStrike" kern="1200" cap="none" dirty="0">
                <a:solidFill>
                  <a:schemeClr val="tx1"/>
                </a:solidFill>
                <a:effectLst/>
                <a:latin typeface="+mn-lt"/>
                <a:ea typeface="Calibri"/>
                <a:cs typeface="Calibri"/>
                <a:sym typeface="Calibri"/>
              </a:rPr>
              <a:t> [27/4] Ende [183] </a:t>
            </a:r>
            <a:r>
              <a:rPr lang="en-GB" sz="1200" b="0" i="0" u="none" strike="noStrike" kern="1200" cap="none" dirty="0" err="1">
                <a:solidFill>
                  <a:schemeClr val="tx1"/>
                </a:solidFill>
                <a:effectLst/>
                <a:latin typeface="+mn-lt"/>
                <a:ea typeface="Calibri"/>
                <a:cs typeface="Calibri"/>
                <a:sym typeface="Calibri"/>
              </a:rPr>
              <a:t>Dienst</a:t>
            </a:r>
            <a:r>
              <a:rPr lang="en-GB" sz="1200" b="0" i="0" u="none" strike="noStrike" kern="1200" cap="none" dirty="0">
                <a:solidFill>
                  <a:schemeClr val="tx1"/>
                </a:solidFill>
                <a:effectLst/>
                <a:latin typeface="+mn-lt"/>
                <a:ea typeface="Calibri"/>
                <a:cs typeface="Calibri"/>
                <a:sym typeface="Calibri"/>
              </a:rPr>
              <a:t> [1558] Feuer [1576] Gast [576] </a:t>
            </a:r>
            <a:r>
              <a:rPr lang="en-GB" sz="1200" b="0" i="0" u="none" strike="noStrike" kern="1200" cap="none" dirty="0" err="1">
                <a:solidFill>
                  <a:schemeClr val="tx1"/>
                </a:solidFill>
                <a:effectLst/>
                <a:latin typeface="+mn-lt"/>
                <a:ea typeface="Calibri"/>
                <a:cs typeface="Calibri"/>
                <a:sym typeface="Calibri"/>
              </a:rPr>
              <a:t>Holz</a:t>
            </a:r>
            <a:r>
              <a:rPr lang="en-GB" sz="1200" b="0" i="0" u="none" strike="noStrike" kern="1200" cap="none" dirty="0">
                <a:solidFill>
                  <a:schemeClr val="tx1"/>
                </a:solidFill>
                <a:effectLst/>
                <a:latin typeface="+mn-lt"/>
                <a:ea typeface="Calibri"/>
                <a:cs typeface="Calibri"/>
                <a:sym typeface="Calibri"/>
              </a:rPr>
              <a:t> [2221] </a:t>
            </a:r>
            <a:r>
              <a:rPr lang="en-GB" sz="1200" b="0" i="0" u="none" strike="noStrike" kern="1200" cap="none" dirty="0" err="1">
                <a:solidFill>
                  <a:schemeClr val="tx1"/>
                </a:solidFill>
                <a:effectLst/>
                <a:latin typeface="+mn-lt"/>
                <a:ea typeface="Calibri"/>
                <a:cs typeface="Calibri"/>
                <a:sym typeface="Calibri"/>
              </a:rPr>
              <a:t>woher</a:t>
            </a:r>
            <a:r>
              <a:rPr lang="en-GB" sz="1200" b="0" i="0" u="none" strike="noStrike" kern="1200" cap="none" dirty="0">
                <a:solidFill>
                  <a:schemeClr val="tx1"/>
                </a:solidFill>
                <a:effectLst/>
                <a:latin typeface="+mn-lt"/>
                <a:ea typeface="Calibri"/>
                <a:cs typeface="Calibri"/>
                <a:sym typeface="Calibri"/>
              </a:rPr>
              <a:t> [1494]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fassen</a:t>
            </a:r>
            <a:r>
              <a:rPr lang="en-GB" sz="1200" b="0" i="0" u="none" strike="noStrike" kern="1200" cap="none" dirty="0">
                <a:solidFill>
                  <a:schemeClr val="tx1"/>
                </a:solidFill>
                <a:effectLst/>
                <a:latin typeface="+mn-lt"/>
                <a:ea typeface="Calibri"/>
                <a:cs typeface="Calibri"/>
                <a:sym typeface="Calibri"/>
              </a:rPr>
              <a:t> [1144] </a:t>
            </a:r>
            <a:r>
              <a:rPr lang="en-GB" sz="1200" b="0" i="0" u="none" strike="noStrike" kern="1200" cap="none" dirty="0" err="1">
                <a:solidFill>
                  <a:schemeClr val="tx1"/>
                </a:solidFill>
                <a:effectLst/>
                <a:latin typeface="+mn-lt"/>
                <a:ea typeface="Calibri"/>
                <a:cs typeface="Calibri"/>
                <a:sym typeface="Calibri"/>
              </a:rPr>
              <a:t>führen</a:t>
            </a:r>
            <a:r>
              <a:rPr lang="en-GB" sz="1200" b="0" i="0" u="none" strike="noStrike" kern="1200" cap="none" dirty="0">
                <a:solidFill>
                  <a:schemeClr val="tx1"/>
                </a:solidFill>
                <a:effectLst/>
                <a:latin typeface="+mn-lt"/>
                <a:ea typeface="Calibri"/>
                <a:cs typeface="Calibri"/>
                <a:sym typeface="Calibri"/>
              </a:rPr>
              <a:t> [162] </a:t>
            </a:r>
            <a:r>
              <a:rPr lang="en-GB" sz="1200" b="0" i="0" u="none" strike="noStrike" kern="1200" cap="none" dirty="0" err="1">
                <a:solidFill>
                  <a:schemeClr val="tx1"/>
                </a:solidFill>
                <a:effectLst/>
                <a:latin typeface="+mn-lt"/>
                <a:ea typeface="Calibri"/>
                <a:cs typeface="Calibri"/>
                <a:sym typeface="Calibri"/>
              </a:rPr>
              <a:t>scheinen</a:t>
            </a:r>
            <a:r>
              <a:rPr lang="en-GB" sz="1200" b="0" i="0" u="none" strike="noStrike" kern="1200" cap="none" dirty="0">
                <a:solidFill>
                  <a:schemeClr val="tx1"/>
                </a:solidFill>
                <a:effectLst/>
                <a:latin typeface="+mn-lt"/>
                <a:ea typeface="Calibri"/>
                <a:cs typeface="Calibri"/>
                <a:sym typeface="Calibri"/>
              </a:rPr>
              <a:t> [275] </a:t>
            </a:r>
            <a:r>
              <a:rPr lang="en-GB" sz="1200" b="0" i="0" u="none" strike="noStrike" kern="1200" cap="none" dirty="0" err="1">
                <a:solidFill>
                  <a:schemeClr val="tx1"/>
                </a:solidFill>
                <a:effectLst/>
                <a:latin typeface="+mn-lt"/>
                <a:ea typeface="Calibri"/>
                <a:cs typeface="Calibri"/>
                <a:sym typeface="Calibri"/>
              </a:rPr>
              <a:t>versprechen</a:t>
            </a:r>
            <a:r>
              <a:rPr lang="en-GB" sz="1200" b="0" i="0" u="none" strike="noStrike" kern="1200" cap="none" dirty="0">
                <a:solidFill>
                  <a:schemeClr val="tx1"/>
                </a:solidFill>
                <a:effectLst/>
                <a:latin typeface="+mn-lt"/>
                <a:ea typeface="Calibri"/>
                <a:cs typeface="Calibri"/>
                <a:sym typeface="Calibri"/>
              </a:rPr>
              <a:t> [1056] </a:t>
            </a:r>
            <a:r>
              <a:rPr lang="en-GB" sz="1200" b="0" i="0" u="none" strike="noStrike" kern="1200" cap="none" dirty="0" err="1">
                <a:solidFill>
                  <a:schemeClr val="tx1"/>
                </a:solidFill>
                <a:effectLst/>
                <a:latin typeface="+mn-lt"/>
                <a:ea typeface="Calibri"/>
                <a:cs typeface="Calibri"/>
                <a:sym typeface="Calibri"/>
              </a:rPr>
              <a:t>warten</a:t>
            </a:r>
            <a:r>
              <a:rPr lang="en-GB" sz="1200" b="0" i="0" u="none" strike="noStrike" kern="1200" cap="none" dirty="0">
                <a:solidFill>
                  <a:schemeClr val="tx1"/>
                </a:solidFill>
                <a:effectLst/>
                <a:latin typeface="+mn-lt"/>
                <a:ea typeface="Calibri"/>
                <a:cs typeface="Calibri"/>
                <a:sym typeface="Calibri"/>
              </a:rPr>
              <a:t> [364] </a:t>
            </a:r>
            <a:r>
              <a:rPr lang="en-GB" sz="1200" b="0" i="0" u="none" strike="noStrike" kern="1200" cap="none" dirty="0" err="1">
                <a:solidFill>
                  <a:schemeClr val="tx1"/>
                </a:solidFill>
                <a:effectLst/>
                <a:latin typeface="+mn-lt"/>
                <a:ea typeface="Calibri"/>
                <a:cs typeface="Calibri"/>
                <a:sym typeface="Calibri"/>
              </a:rPr>
              <a:t>mancher</a:t>
            </a:r>
            <a:r>
              <a:rPr lang="en-GB" sz="1200" b="0" i="0" u="none" strike="noStrike" kern="1200" cap="none"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dirty="0" err="1">
                <a:solidFill>
                  <a:schemeClr val="tx1"/>
                </a:solidFill>
                <a:effectLst/>
                <a:latin typeface="+mn-lt"/>
                <a:ea typeface="Calibri"/>
                <a:cs typeface="Calibri"/>
                <a:sym typeface="Calibri"/>
              </a:rPr>
              <a:t>Tochter</a:t>
            </a:r>
            <a:r>
              <a:rPr lang="en-GB" sz="1200" b="0" i="0" u="none" strike="noStrike" kern="1200" cap="none" dirty="0">
                <a:solidFill>
                  <a:schemeClr val="tx1"/>
                </a:solidFill>
                <a:effectLst/>
                <a:latin typeface="+mn-lt"/>
                <a:ea typeface="Calibri"/>
                <a:cs typeface="Calibri"/>
                <a:sym typeface="Calibri"/>
              </a:rPr>
              <a:t> [694] </a:t>
            </a:r>
            <a:r>
              <a:rPr lang="en-GB" sz="1200" b="0" i="0" u="none" strike="noStrike" kern="1200" cap="none" dirty="0" err="1">
                <a:solidFill>
                  <a:schemeClr val="tx1"/>
                </a:solidFill>
                <a:effectLst/>
                <a:latin typeface="+mn-lt"/>
                <a:ea typeface="Calibri"/>
                <a:cs typeface="Calibri"/>
                <a:sym typeface="Calibri"/>
              </a:rPr>
              <a:t>lieb</a:t>
            </a:r>
            <a:r>
              <a:rPr lang="en-GB" sz="1200" b="0" i="0" u="none" strike="noStrike" kern="1200" cap="none" dirty="0">
                <a:solidFill>
                  <a:schemeClr val="tx1"/>
                </a:solidFill>
                <a:effectLst/>
                <a:latin typeface="+mn-lt"/>
                <a:ea typeface="Calibri"/>
                <a:cs typeface="Calibri"/>
                <a:sym typeface="Calibri"/>
              </a:rPr>
              <a:t> [897] tot [513] warm [1281] </a:t>
            </a:r>
            <a:r>
              <a:rPr lang="en-GB" sz="1200" b="0" i="0" u="none" strike="noStrike" kern="1200" cap="none" dirty="0" err="1">
                <a:solidFill>
                  <a:schemeClr val="tx1"/>
                </a:solidFill>
                <a:effectLst/>
                <a:latin typeface="+mn-lt"/>
                <a:ea typeface="Calibri"/>
                <a:cs typeface="Calibri"/>
                <a:sym typeface="Calibri"/>
              </a:rPr>
              <a:t>wohl</a:t>
            </a:r>
            <a:r>
              <a:rPr lang="en-GB" sz="1200" b="0" i="0" u="none" strike="noStrike" kern="1200" cap="none"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8.3.1.1 (revisit) </a:t>
            </a:r>
            <a:r>
              <a:rPr lang="en-GB" sz="1200" b="0" i="0" u="none" strike="noStrike" kern="1200" cap="none" baseline="0" dirty="0" err="1">
                <a:solidFill>
                  <a:schemeClr val="tx1"/>
                </a:solidFill>
                <a:effectLst/>
                <a:latin typeface="+mn-lt"/>
                <a:ea typeface="Calibri"/>
                <a:cs typeface="Calibri"/>
                <a:sym typeface="Calibri"/>
              </a:rPr>
              <a:t>hängen</a:t>
            </a:r>
            <a:r>
              <a:rPr lang="en-GB" sz="1200" b="0" i="0" u="none" strike="noStrike" kern="1200" cap="none" baseline="0" dirty="0">
                <a:solidFill>
                  <a:schemeClr val="tx1"/>
                </a:solidFill>
                <a:effectLst/>
                <a:latin typeface="+mn-lt"/>
                <a:ea typeface="Calibri"/>
                <a:cs typeface="Calibri"/>
                <a:sym typeface="Calibri"/>
              </a:rPr>
              <a:t> [590] </a:t>
            </a:r>
            <a:r>
              <a:rPr lang="en-GB" sz="1200" b="0" i="0" u="none" strike="noStrike" kern="1200" cap="none" baseline="0" dirty="0" err="1">
                <a:solidFill>
                  <a:schemeClr val="tx1"/>
                </a:solidFill>
                <a:effectLst/>
                <a:latin typeface="+mn-lt"/>
                <a:ea typeface="Calibri"/>
                <a:cs typeface="Calibri"/>
                <a:sym typeface="Calibri"/>
              </a:rPr>
              <a:t>schützen</a:t>
            </a:r>
            <a:r>
              <a:rPr lang="en-GB" sz="1200" b="0" i="0" u="none" strike="noStrike" kern="1200" cap="none" baseline="0" dirty="0">
                <a:solidFill>
                  <a:schemeClr val="tx1"/>
                </a:solidFill>
                <a:effectLst/>
                <a:latin typeface="+mn-lt"/>
                <a:ea typeface="Calibri"/>
                <a:cs typeface="Calibri"/>
                <a:sym typeface="Calibri"/>
              </a:rPr>
              <a:t> [996] </a:t>
            </a:r>
            <a:r>
              <a:rPr lang="en-GB" sz="1200" b="0" i="0" u="none" strike="noStrike" kern="1200" cap="none" baseline="0" dirty="0" err="1">
                <a:solidFill>
                  <a:schemeClr val="tx1"/>
                </a:solidFill>
                <a:effectLst/>
                <a:latin typeface="+mn-lt"/>
                <a:ea typeface="Calibri"/>
                <a:cs typeface="Calibri"/>
                <a:sym typeface="Calibri"/>
              </a:rPr>
              <a:t>verdienen</a:t>
            </a:r>
            <a:r>
              <a:rPr lang="en-GB" sz="1200" b="0" i="0" u="none" strike="noStrike" kern="1200" cap="none" baseline="0" dirty="0">
                <a:solidFill>
                  <a:schemeClr val="tx1"/>
                </a:solidFill>
                <a:effectLst/>
                <a:latin typeface="+mn-lt"/>
                <a:ea typeface="Calibri"/>
                <a:cs typeface="Calibri"/>
                <a:sym typeface="Calibri"/>
              </a:rPr>
              <a:t> [835] Angriff [1489] </a:t>
            </a:r>
            <a:r>
              <a:rPr lang="en-GB" sz="1200" b="0" i="0" u="none" strike="noStrike" kern="1200" cap="none" baseline="0" dirty="0" err="1">
                <a:solidFill>
                  <a:schemeClr val="tx1"/>
                </a:solidFill>
                <a:effectLst/>
                <a:latin typeface="+mn-lt"/>
                <a:ea typeface="Calibri"/>
                <a:cs typeface="Calibri"/>
                <a:sym typeface="Calibri"/>
              </a:rPr>
              <a:t>Daten</a:t>
            </a:r>
            <a:r>
              <a:rPr lang="en-GB" sz="1200" b="0" i="0" u="none" strike="noStrike" kern="1200" cap="none" baseline="0" dirty="0">
                <a:solidFill>
                  <a:schemeClr val="tx1"/>
                </a:solidFill>
                <a:effectLst/>
                <a:latin typeface="+mn-lt"/>
                <a:ea typeface="Calibri"/>
                <a:cs typeface="Calibri"/>
                <a:sym typeface="Calibri"/>
              </a:rPr>
              <a:t> [574] Euro [207] </a:t>
            </a:r>
            <a:r>
              <a:rPr lang="en-GB" sz="1200" b="0" i="0" u="none" strike="noStrike" kern="1200" cap="none" baseline="0" dirty="0" err="1">
                <a:solidFill>
                  <a:schemeClr val="tx1"/>
                </a:solidFill>
                <a:effectLst/>
                <a:latin typeface="+mn-lt"/>
                <a:ea typeface="Calibri"/>
                <a:cs typeface="Calibri"/>
                <a:sym typeface="Calibri"/>
              </a:rPr>
              <a:t>Gesetz</a:t>
            </a:r>
            <a:r>
              <a:rPr lang="en-GB" sz="1200" b="0" i="0" u="none" strike="noStrike" kern="1200" cap="none" baseline="0" dirty="0">
                <a:solidFill>
                  <a:schemeClr val="tx1"/>
                </a:solidFill>
                <a:effectLst/>
                <a:latin typeface="+mn-lt"/>
                <a:ea typeface="Calibri"/>
                <a:cs typeface="Calibri"/>
                <a:sym typeface="Calibri"/>
              </a:rPr>
              <a:t> [578] </a:t>
            </a:r>
            <a:r>
              <a:rPr lang="en-GB" sz="1200" b="0" i="0" u="none" strike="noStrike" kern="1200" cap="none" baseline="0" dirty="0" err="1">
                <a:solidFill>
                  <a:schemeClr val="tx1"/>
                </a:solidFill>
                <a:effectLst/>
                <a:latin typeface="+mn-lt"/>
                <a:ea typeface="Calibri"/>
                <a:cs typeface="Calibri"/>
                <a:sym typeface="Calibri"/>
              </a:rPr>
              <a:t>Milliarde</a:t>
            </a:r>
            <a:r>
              <a:rPr lang="en-GB" sz="1200" b="0" i="0" u="none" strike="noStrike" kern="1200" cap="none" baseline="0" dirty="0">
                <a:solidFill>
                  <a:schemeClr val="tx1"/>
                </a:solidFill>
                <a:effectLst/>
                <a:latin typeface="+mn-lt"/>
                <a:ea typeface="Calibri"/>
                <a:cs typeface="Calibri"/>
                <a:sym typeface="Calibri"/>
              </a:rPr>
              <a:t> [453] Million [209] </a:t>
            </a:r>
            <a:r>
              <a:rPr lang="en-GB" sz="1200" b="0" i="0" u="none" strike="noStrike" kern="1200" cap="none" baseline="0" dirty="0" err="1">
                <a:solidFill>
                  <a:schemeClr val="tx1"/>
                </a:solidFill>
                <a:effectLst/>
                <a:latin typeface="+mn-lt"/>
                <a:ea typeface="Calibri"/>
                <a:cs typeface="Calibri"/>
                <a:sym typeface="Calibri"/>
              </a:rPr>
              <a:t>Unternehmen</a:t>
            </a:r>
            <a:r>
              <a:rPr lang="en-GB" sz="1200" b="0" i="0" u="none" strike="noStrike" kern="1200" cap="none" baseline="0" dirty="0">
                <a:solidFill>
                  <a:schemeClr val="tx1"/>
                </a:solidFill>
                <a:effectLst/>
                <a:latin typeface="+mn-lt"/>
                <a:ea typeface="Calibri"/>
                <a:cs typeface="Calibri"/>
                <a:sym typeface="Calibri"/>
              </a:rPr>
              <a:t> [236] Wand [828] an</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[19] </a:t>
            </a:r>
            <a:r>
              <a:rPr lang="en-GB" sz="1200" b="0" i="0" u="none" strike="noStrike" kern="1200" cap="none" baseline="0" dirty="0" err="1">
                <a:solidFill>
                  <a:schemeClr val="tx1"/>
                </a:solidFill>
                <a:effectLst/>
                <a:latin typeface="+mn-lt"/>
                <a:ea typeface="Calibri"/>
                <a:cs typeface="Calibri"/>
                <a:sym typeface="Calibri"/>
              </a:rPr>
              <a:t>gegen</a:t>
            </a:r>
            <a:r>
              <a:rPr lang="en-GB" sz="1200" b="0" i="0" u="none" strike="noStrike" kern="1200" cap="none" baseline="0" dirty="0">
                <a:solidFill>
                  <a:schemeClr val="tx1"/>
                </a:solidFill>
                <a:effectLst/>
                <a:latin typeface="+mn-lt"/>
                <a:ea typeface="Calibri"/>
                <a:cs typeface="Calibri"/>
                <a:sym typeface="Calibri"/>
              </a:rPr>
              <a:t> [104] </a:t>
            </a:r>
            <a:r>
              <a:rPr lang="en-GB" sz="1200" b="0" i="0" u="none" strike="noStrike" kern="1200" cap="none" baseline="0" dirty="0" err="1">
                <a:solidFill>
                  <a:schemeClr val="tx1"/>
                </a:solidFill>
                <a:effectLst/>
                <a:latin typeface="+mn-lt"/>
                <a:ea typeface="Calibri"/>
                <a:cs typeface="Calibri"/>
                <a:sym typeface="Calibri"/>
              </a:rPr>
              <a:t>laut</a:t>
            </a:r>
            <a:r>
              <a:rPr lang="en-GB" sz="1200" b="0" i="0" u="none" strike="noStrike" kern="1200" cap="none" baseline="0" dirty="0">
                <a:solidFill>
                  <a:schemeClr val="tx1"/>
                </a:solidFill>
                <a:effectLst/>
                <a:latin typeface="+mn-lt"/>
                <a:ea typeface="Calibri"/>
                <a:cs typeface="Calibri"/>
                <a:sym typeface="Calibri"/>
              </a:rPr>
              <a:t> [835]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65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differentiate aurally between [o] and [ö] in unknown words and to encounter the plural forms of four words which appear on this week’s list in the singular form.</a:t>
            </a:r>
            <a:br>
              <a:rPr lang="en-GB" b="0" dirty="0"/>
            </a:br>
            <a:br>
              <a:rPr lang="en-GB" b="0" dirty="0"/>
            </a:br>
            <a:r>
              <a:rPr lang="en-GB" b="1" dirty="0"/>
              <a:t>Procedure:</a:t>
            </a:r>
            <a:br>
              <a:rPr lang="en-GB" dirty="0"/>
            </a:br>
            <a:r>
              <a:rPr lang="en-GB" dirty="0"/>
              <a:t>1. Click to hear the audio for each item.</a:t>
            </a:r>
          </a:p>
          <a:p>
            <a:r>
              <a:rPr lang="en-GB" dirty="0"/>
              <a:t>2. Students write the whole word with the missing SSC.</a:t>
            </a:r>
          </a:p>
          <a:p>
            <a:r>
              <a:rPr lang="en-GB" dirty="0"/>
              <a:t>3. Click to reveal the missing SSC.</a:t>
            </a:r>
            <a:br>
              <a:rPr lang="en-GB" dirty="0"/>
            </a:br>
            <a:r>
              <a:rPr lang="en-GB" dirty="0"/>
              <a:t>4. Elicit the pronunciation from students.</a:t>
            </a:r>
            <a:br>
              <a:rPr lang="en-GB" dirty="0"/>
            </a:br>
            <a:br>
              <a:rPr lang="en-GB" dirty="0"/>
            </a:br>
            <a:r>
              <a:rPr lang="en-GB" dirty="0"/>
              <a:t>Note: to increase the challenge teachers could remove the written prompts and students could write the whole words independently.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Frösche</a:t>
            </a:r>
            <a:br>
              <a:rPr lang="en-GB" dirty="0"/>
            </a:br>
            <a:r>
              <a:rPr lang="en-GB" dirty="0"/>
              <a:t>2. </a:t>
            </a:r>
            <a:r>
              <a:rPr lang="en-GB" dirty="0" err="1"/>
              <a:t>Hölzer</a:t>
            </a:r>
            <a:br>
              <a:rPr lang="en-GB" dirty="0"/>
            </a:br>
            <a:r>
              <a:rPr lang="en-GB" dirty="0"/>
              <a:t>3. </a:t>
            </a:r>
            <a:r>
              <a:rPr lang="en-GB" dirty="0" err="1"/>
              <a:t>Rösser</a:t>
            </a:r>
            <a:br>
              <a:rPr lang="en-GB" dirty="0"/>
            </a:br>
            <a:r>
              <a:rPr lang="en-GB" dirty="0"/>
              <a:t>4. Honig</a:t>
            </a:r>
            <a:br>
              <a:rPr lang="en-GB" dirty="0"/>
            </a:br>
            <a:r>
              <a:rPr lang="en-GB" dirty="0"/>
              <a:t>5. </a:t>
            </a:r>
            <a:r>
              <a:rPr lang="en-GB" dirty="0" err="1"/>
              <a:t>Könige</a:t>
            </a:r>
            <a:br>
              <a:rPr lang="en-GB" dirty="0"/>
            </a:br>
            <a:r>
              <a:rPr lang="en-GB" dirty="0"/>
              <a:t>6. </a:t>
            </a:r>
            <a:r>
              <a:rPr lang="en-GB" dirty="0" err="1"/>
              <a:t>Thron</a:t>
            </a:r>
            <a:br>
              <a:rPr lang="en-GB" dirty="0"/>
            </a:br>
            <a:r>
              <a:rPr lang="en-GB" dirty="0"/>
              <a:t>7. Robe</a:t>
            </a:r>
            <a:br>
              <a:rPr lang="en-GB" dirty="0"/>
            </a:br>
            <a:r>
              <a:rPr lang="en-GB" dirty="0"/>
              <a:t>8. </a:t>
            </a:r>
            <a:r>
              <a:rPr lang="en-GB" dirty="0" err="1"/>
              <a:t>Söhne</a:t>
            </a:r>
            <a:br>
              <a:rPr lang="en-GB" dirty="0"/>
            </a:br>
            <a:r>
              <a:rPr lang="en-GB" dirty="0"/>
              <a:t>9. </a:t>
            </a:r>
            <a:r>
              <a:rPr lang="en-GB" dirty="0" err="1"/>
              <a:t>Kronen</a:t>
            </a:r>
            <a:br>
              <a:rPr lang="en-GB" dirty="0"/>
            </a:br>
            <a:r>
              <a:rPr lang="en-GB" dirty="0"/>
              <a:t>10. </a:t>
            </a:r>
            <a:r>
              <a:rPr lang="en-GB" dirty="0" err="1"/>
              <a:t>Töchter</a:t>
            </a:r>
            <a:br>
              <a:rPr lang="en-GB" dirty="0"/>
            </a:br>
            <a:br>
              <a:rPr lang="en-GB" dirty="0"/>
            </a:br>
            <a:r>
              <a:rPr lang="en-GB" b="1" baseline="0" dirty="0"/>
              <a:t>Word frequency of unknown words (1 is the most frequent word in German): </a:t>
            </a:r>
            <a:br>
              <a:rPr lang="en-GB" baseline="0" dirty="0"/>
            </a:br>
            <a:r>
              <a:rPr lang="en-GB" baseline="0" dirty="0"/>
              <a:t>Frosch [4962] Honig [&gt;5009] Ross [&gt;5009] Robe [&gt;5009] Krone [3743] </a:t>
            </a:r>
            <a:r>
              <a:rPr lang="en-GB" baseline="0" dirty="0" err="1"/>
              <a:t>Thron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3242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practise written comprehension of new and revisited vocabulary. The time element facilitates </a:t>
            </a:r>
            <a:r>
              <a:rPr lang="en-GB" b="0" dirty="0" err="1"/>
              <a:t>automisation</a:t>
            </a:r>
            <a:r>
              <a:rPr lang="en-GB" b="0" dirty="0"/>
              <a:t> and fluency. </a:t>
            </a:r>
          </a:p>
          <a:p>
            <a:endParaRPr lang="en-GB" b="0" dirty="0"/>
          </a:p>
          <a:p>
            <a:r>
              <a:rPr lang="en-GB" b="1" dirty="0"/>
              <a:t>Procedure:</a:t>
            </a:r>
            <a:br>
              <a:rPr lang="en-GB" dirty="0"/>
            </a:br>
            <a:r>
              <a:rPr lang="en-GB" dirty="0"/>
              <a:t>1. The circle on the left has eight German words. One of the words has a translation in the English circle on the left. Students try to find the word as quickly as possible. And shout out the word when they have found it. </a:t>
            </a:r>
          </a:p>
          <a:p>
            <a:r>
              <a:rPr lang="en-GB" dirty="0"/>
              <a:t>2. When the correct word is found click the mouse to change the English words to the next set.</a:t>
            </a:r>
          </a:p>
          <a:p>
            <a:r>
              <a:rPr lang="en-GB" dirty="0"/>
              <a:t>3. The German words change after every four rounds. This change is signalled with a colour change on both circles.</a:t>
            </a:r>
          </a:p>
          <a:p>
            <a:r>
              <a:rPr lang="en-GB" dirty="0"/>
              <a:t>4. Play until all cards have been done.</a:t>
            </a:r>
          </a:p>
          <a:p>
            <a:endParaRPr lang="en-GB" dirty="0"/>
          </a:p>
          <a:p>
            <a:r>
              <a:rPr lang="en-GB" dirty="0"/>
              <a:t>There are a number of ways to do this game:</a:t>
            </a:r>
          </a:p>
          <a:p>
            <a:r>
              <a:rPr lang="en-GB" sz="1200" b="1" i="0" kern="1200" dirty="0">
                <a:solidFill>
                  <a:schemeClr val="tx1"/>
                </a:solidFill>
                <a:effectLst/>
                <a:latin typeface="+mn-lt"/>
                <a:ea typeface="+mn-ea"/>
                <a:cs typeface="+mn-cs"/>
              </a:rPr>
              <a:t>Whole class (live – In person)</a:t>
            </a:r>
            <a:r>
              <a:rPr lang="en-GB" sz="1200" b="0" i="0" kern="1200" dirty="0">
                <a:solidFill>
                  <a:schemeClr val="tx1"/>
                </a:solidFill>
                <a:effectLst/>
                <a:latin typeface="+mn-lt"/>
                <a:ea typeface="+mn-ea"/>
                <a:cs typeface="+mn-cs"/>
              </a:rPr>
              <a:t>: First one to spot and shout out the correct answer gets a point</a:t>
            </a:r>
          </a:p>
          <a:p>
            <a:r>
              <a:rPr lang="en-GB" sz="1200" b="1" i="0" kern="1200" dirty="0">
                <a:solidFill>
                  <a:schemeClr val="tx1"/>
                </a:solidFill>
                <a:effectLst/>
                <a:latin typeface="+mn-lt"/>
                <a:ea typeface="+mn-ea"/>
                <a:cs typeface="+mn-cs"/>
              </a:rPr>
              <a:t>Whole class (synchronous online)</a:t>
            </a:r>
            <a:r>
              <a:rPr lang="en-GB" sz="1200" b="0" i="0" kern="1200" dirty="0">
                <a:solidFill>
                  <a:schemeClr val="tx1"/>
                </a:solidFill>
                <a:effectLst/>
                <a:latin typeface="+mn-lt"/>
                <a:ea typeface="+mn-ea"/>
                <a:cs typeface="+mn-cs"/>
              </a:rPr>
              <a:t>: First one to spot and type the word in the chat gets a point</a:t>
            </a:r>
          </a:p>
          <a:p>
            <a:r>
              <a:rPr lang="en-GB" sz="1200" b="1" i="0" kern="1200" dirty="0">
                <a:solidFill>
                  <a:schemeClr val="tx1"/>
                </a:solidFill>
                <a:effectLst/>
                <a:latin typeface="+mn-lt"/>
                <a:ea typeface="+mn-ea"/>
                <a:cs typeface="+mn-cs"/>
              </a:rPr>
              <a:t>Individual (asynchronous online)</a:t>
            </a:r>
            <a:r>
              <a:rPr lang="en-GB" sz="1200" b="0" i="0" kern="1200" dirty="0">
                <a:solidFill>
                  <a:schemeClr val="tx1"/>
                </a:solidFill>
                <a:effectLst/>
                <a:latin typeface="+mn-lt"/>
                <a:ea typeface="+mn-ea"/>
                <a:cs typeface="+mn-cs"/>
              </a:rPr>
              <a:t>: Use the timed version (English circle changes after 8 seconds). Can they spot the word before it changes?</a:t>
            </a:r>
          </a:p>
          <a:p>
            <a:r>
              <a:rPr lang="en-GB" sz="1200" b="1" i="0" kern="1200" dirty="0">
                <a:solidFill>
                  <a:schemeClr val="tx1"/>
                </a:solidFill>
                <a:effectLst/>
                <a:latin typeface="+mn-lt"/>
                <a:ea typeface="+mn-ea"/>
                <a:cs typeface="+mn-cs"/>
              </a:rPr>
              <a:t>Pairs (live – In person)</a:t>
            </a:r>
            <a:r>
              <a:rPr lang="en-GB" sz="1200" b="0" i="0" kern="1200" dirty="0">
                <a:solidFill>
                  <a:schemeClr val="tx1"/>
                </a:solidFill>
                <a:effectLst/>
                <a:latin typeface="+mn-lt"/>
                <a:ea typeface="+mn-ea"/>
                <a:cs typeface="+mn-cs"/>
              </a:rPr>
              <a:t>: Same as live whole class, but in pairs. Would need a tablet for each pair.</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617100D4-4642-4FA7-8EB3-E32F6B2F35DF}" type="slidenum">
              <a:rPr lang="en-GB" smtClean="0"/>
              <a:t>15</a:t>
            </a:fld>
            <a:endParaRPr lang="en-GB"/>
          </a:p>
        </p:txBody>
      </p:sp>
    </p:spTree>
    <p:extLst>
      <p:ext uri="{BB962C8B-B14F-4D97-AF65-F5344CB8AC3E}">
        <p14:creationId xmlns:p14="http://schemas.microsoft.com/office/powerpoint/2010/main" val="400147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three forms of ‘you’ that students have been taught (du, Sie and man), and to introduce </a:t>
            </a:r>
            <a:r>
              <a:rPr lang="en-GB" b="0" dirty="0" err="1"/>
              <a:t>ihr</a:t>
            </a:r>
            <a:r>
              <a:rPr lang="en-GB" b="0" dirty="0"/>
              <a:t>.</a:t>
            </a:r>
            <a:br>
              <a:rPr lang="en-GB" b="0" dirty="0"/>
            </a:br>
            <a:endParaRPr lang="en-GB" b="0" dirty="0"/>
          </a:p>
          <a:p>
            <a:r>
              <a:rPr lang="en-GB" b="1" dirty="0"/>
              <a:t>Procedure:</a:t>
            </a:r>
            <a:br>
              <a:rPr lang="en-GB" dirty="0"/>
            </a:br>
            <a:r>
              <a:rPr lang="en-GB" dirty="0"/>
              <a:t>1. Click to bring up bubble explaining the four ways of saying you.</a:t>
            </a:r>
          </a:p>
          <a:p>
            <a:r>
              <a:rPr lang="en-GB" dirty="0"/>
              <a:t>2. Click again to bring up reminder bubble further explaining ‘man’. </a:t>
            </a:r>
          </a:p>
          <a:p>
            <a:r>
              <a:rPr lang="en-GB" dirty="0"/>
              <a:t>3. Elicit an oral explanation from students about when to use ‘du’ (you, singular, informal – someone you know) and ‘Sie’ (you, singular/plural, formal – someone older that you don’t know (well), and man (generally speaking. ‘one’/’people’. Use what’s on the slide to elicit/explain the different ways of using you and why: King to servant – du, servant to King – Sie, King’s children to King – du, King to children – </a:t>
            </a:r>
            <a:r>
              <a:rPr lang="en-GB" dirty="0" err="1"/>
              <a:t>ihr</a:t>
            </a:r>
            <a:r>
              <a:rPr lang="en-GB" dirty="0"/>
              <a:t>, man – ‘one’/’people/ – to no one in particular. </a:t>
            </a:r>
          </a:p>
          <a:p>
            <a:r>
              <a:rPr lang="en-GB" dirty="0"/>
              <a:t>4. Click to bring up speech bubble of King to servant. Elicit verb form. </a:t>
            </a:r>
          </a:p>
          <a:p>
            <a:r>
              <a:rPr lang="en-GB" dirty="0"/>
              <a:t>5. Click to bring up verb.</a:t>
            </a:r>
          </a:p>
          <a:p>
            <a:r>
              <a:rPr lang="en-GB" dirty="0"/>
              <a:t>6. Repeat for rest of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optimistisch</a:t>
            </a:r>
            <a:r>
              <a:rPr lang="en-GB" b="0" baseline="0" dirty="0"/>
              <a:t> [4686]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comprehension of the contrast between </a:t>
            </a:r>
            <a:r>
              <a:rPr lang="en-GB" b="0" i="1" dirty="0"/>
              <a:t>du </a:t>
            </a:r>
            <a:r>
              <a:rPr lang="en-GB" b="0" i="0" dirty="0"/>
              <a:t>and </a:t>
            </a:r>
            <a:r>
              <a:rPr lang="en-GB" b="0" i="1" dirty="0" err="1"/>
              <a:t>sie</a:t>
            </a:r>
            <a:r>
              <a:rPr lang="en-GB" b="0" i="0" dirty="0"/>
              <a:t>. </a:t>
            </a:r>
          </a:p>
          <a:p>
            <a:br>
              <a:rPr lang="en-GB" b="1" dirty="0"/>
            </a:br>
            <a:r>
              <a:rPr lang="en-GB" b="0" i="0" dirty="0"/>
              <a:t>The king and the servant have both written their demands. Whose list does each demand go on?</a:t>
            </a:r>
            <a:endParaRPr lang="en-GB" b="1" dirty="0"/>
          </a:p>
          <a:p>
            <a:endParaRPr lang="en-GB" dirty="0"/>
          </a:p>
          <a:p>
            <a:r>
              <a:rPr lang="en-GB" b="1" dirty="0"/>
              <a:t>Procedure:</a:t>
            </a:r>
            <a:br>
              <a:rPr lang="en-GB" dirty="0"/>
            </a:br>
            <a:r>
              <a:rPr lang="en-GB" dirty="0"/>
              <a:t>1. Learners use the verb ending only to identify whether the speaker is the servant (using Sie) or the King (using du). They write du or </a:t>
            </a:r>
            <a:r>
              <a:rPr lang="en-GB" dirty="0" err="1"/>
              <a:t>sie</a:t>
            </a:r>
            <a:r>
              <a:rPr lang="en-GB" dirty="0"/>
              <a:t> for 1 – 6.</a:t>
            </a:r>
          </a:p>
          <a:p>
            <a:r>
              <a:rPr lang="en-GB" dirty="0"/>
              <a:t>2. Click to reveal answers one by one. </a:t>
            </a:r>
            <a:br>
              <a:rPr lang="en-GB" dirty="0"/>
            </a:br>
            <a:r>
              <a:rPr lang="en-GB" dirty="0"/>
              <a:t>3. Students then complete a table in English listing the four demands of the King and those of the servant.</a:t>
            </a:r>
            <a:br>
              <a:rPr lang="en-GB" dirty="0"/>
            </a:br>
            <a:r>
              <a:rPr lang="en-GB" dirty="0"/>
              <a:t>Note: Students could complete the table in English without the additional step of first checking the pronouns, if appropriate.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Diener [4476]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4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0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grammar for Higher tier of the new GCSE.  For higher tier students, it would be worth introducing now.  For foundation students, this slide and the next activity could be omitted.  With mixed KS3 classes, it should work to give F tier students the opportunity to practise vocabulary OR write some ‘you’ sentences for a partner to translate.</a:t>
            </a:r>
          </a:p>
          <a:p>
            <a:endParaRPr lang="en-GB" b="1" dirty="0"/>
          </a:p>
          <a:p>
            <a:r>
              <a:rPr lang="en-GB" b="1" dirty="0"/>
              <a:t>Timing: 2 minutes</a:t>
            </a:r>
            <a:br>
              <a:rPr lang="en-GB" dirty="0"/>
            </a:br>
            <a:br>
              <a:rPr lang="en-GB" b="1" dirty="0"/>
            </a:br>
            <a:r>
              <a:rPr lang="en-GB" b="1" dirty="0"/>
              <a:t>Aim: </a:t>
            </a:r>
            <a:r>
              <a:rPr lang="en-GB" b="0" dirty="0"/>
              <a:t>to introduce the order of two object nouns in a sentence, indirect before direct object.</a:t>
            </a:r>
            <a:br>
              <a:rPr lang="en-GB" dirty="0"/>
            </a:br>
            <a:br>
              <a:rPr lang="en-GB" dirty="0"/>
            </a:br>
            <a:r>
              <a:rPr lang="en-GB" b="1" dirty="0"/>
              <a:t>Procedure:</a:t>
            </a:r>
            <a:br>
              <a:rPr lang="en-GB" dirty="0"/>
            </a:br>
            <a:r>
              <a:rPr lang="en-GB" dirty="0"/>
              <a:t>1. Click through the animations and present the information.</a:t>
            </a:r>
          </a:p>
          <a:p>
            <a:r>
              <a:rPr lang="en-GB" dirty="0"/>
              <a:t>2. Elicit the English translations, where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1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receptive recall of this week’s vocabulary set and some items from one of the revisiting sets. The smoke animations restrict the time and compel students to process the words for meaning more quickly.</a:t>
            </a:r>
            <a:br>
              <a:rPr lang="en-GB" dirty="0"/>
            </a:br>
            <a:br>
              <a:rPr lang="en-GB" dirty="0"/>
            </a:br>
            <a:r>
              <a:rPr lang="en-GB" b="1" dirty="0"/>
              <a:t>Procedure:</a:t>
            </a:r>
            <a:br>
              <a:rPr lang="en-GB" dirty="0"/>
            </a:br>
            <a:r>
              <a:rPr lang="en-GB" dirty="0"/>
              <a:t>1. Click the mouse ONCE to start the animated sequence and let it run – wait for words to slowly disappear and the next one to appear. </a:t>
            </a:r>
          </a:p>
          <a:p>
            <a:r>
              <a:rPr lang="en-GB" dirty="0"/>
              <a:t>2. Students write the English meanings of the German words before the word disappears.</a:t>
            </a:r>
            <a:br>
              <a:rPr lang="en-GB" dirty="0"/>
            </a:br>
            <a:r>
              <a:rPr lang="en-GB" dirty="0"/>
              <a:t>3. The word ENDE signals the end of the task.</a:t>
            </a:r>
          </a:p>
          <a:p>
            <a:r>
              <a:rPr lang="en-GB" dirty="0"/>
              <a:t>4. The answers are displayed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0" i="0" u="none" strike="noStrike" kern="1200" cap="none" dirty="0">
                <a:solidFill>
                  <a:schemeClr val="tx1"/>
                </a:solidFill>
                <a:effectLst/>
                <a:latin typeface="+mn-lt"/>
                <a:ea typeface="Calibri"/>
                <a:cs typeface="Calibri"/>
                <a:sym typeface="Calibri"/>
              </a:rPr>
              <a:t>ihr4 [27] </a:t>
            </a:r>
            <a:r>
              <a:rPr lang="en-GB" sz="1200" b="0" i="0" u="none" strike="noStrike" kern="1200" cap="none" dirty="0" err="1">
                <a:solidFill>
                  <a:schemeClr val="tx1"/>
                </a:solidFill>
                <a:effectLst/>
                <a:latin typeface="+mn-lt"/>
                <a:ea typeface="Calibri"/>
                <a:cs typeface="Calibri"/>
                <a:sym typeface="Calibri"/>
              </a:rPr>
              <a:t>dienen</a:t>
            </a:r>
            <a:r>
              <a:rPr lang="en-GB" sz="1200" b="0" i="0" u="none" strike="noStrike" kern="1200" cap="none" dirty="0">
                <a:solidFill>
                  <a:schemeClr val="tx1"/>
                </a:solidFill>
                <a:effectLst/>
                <a:latin typeface="+mn-lt"/>
                <a:ea typeface="Calibri"/>
                <a:cs typeface="Calibri"/>
                <a:sym typeface="Calibri"/>
              </a:rPr>
              <a:t> [684]  </a:t>
            </a:r>
            <a:r>
              <a:rPr lang="en-GB" sz="1200" b="0" i="0" u="none" strike="noStrike" kern="1200" cap="none" dirty="0" err="1">
                <a:solidFill>
                  <a:schemeClr val="tx1"/>
                </a:solidFill>
                <a:effectLst/>
                <a:latin typeface="+mn-lt"/>
                <a:ea typeface="Calibri"/>
                <a:cs typeface="Calibri"/>
                <a:sym typeface="Calibri"/>
              </a:rPr>
              <a:t>erwarten</a:t>
            </a:r>
            <a:r>
              <a:rPr lang="en-GB" sz="1200" b="0" i="0" u="none" strike="noStrike" kern="1200" cap="none" dirty="0">
                <a:solidFill>
                  <a:schemeClr val="tx1"/>
                </a:solidFill>
                <a:effectLst/>
                <a:latin typeface="+mn-lt"/>
                <a:ea typeface="Calibri"/>
                <a:cs typeface="Calibri"/>
                <a:sym typeface="Calibri"/>
              </a:rPr>
              <a:t> [387] </a:t>
            </a:r>
            <a:r>
              <a:rPr lang="en-GB" sz="1200" b="0" i="0" u="none" strike="noStrike" kern="1200" cap="none" dirty="0" err="1">
                <a:solidFill>
                  <a:schemeClr val="tx1"/>
                </a:solidFill>
                <a:effectLst/>
                <a:latin typeface="+mn-lt"/>
                <a:ea typeface="Calibri"/>
                <a:cs typeface="Calibri"/>
                <a:sym typeface="Calibri"/>
              </a:rPr>
              <a:t>feiern</a:t>
            </a:r>
            <a:r>
              <a:rPr lang="en-GB" sz="1200" b="0" i="0" u="none" strike="noStrike" kern="1200" cap="none" dirty="0">
                <a:solidFill>
                  <a:schemeClr val="tx1"/>
                </a:solidFill>
                <a:effectLst/>
                <a:latin typeface="+mn-lt"/>
                <a:ea typeface="Calibri"/>
                <a:cs typeface="Calibri"/>
                <a:sym typeface="Calibri"/>
              </a:rPr>
              <a:t> [869] </a:t>
            </a:r>
            <a:r>
              <a:rPr lang="en-GB" sz="1200" b="0" i="0" u="none" strike="noStrike" kern="1200" cap="none" dirty="0" err="1">
                <a:solidFill>
                  <a:schemeClr val="tx1"/>
                </a:solidFill>
                <a:effectLst/>
                <a:latin typeface="+mn-lt"/>
                <a:ea typeface="Calibri"/>
                <a:cs typeface="Calibri"/>
                <a:sym typeface="Calibri"/>
              </a:rPr>
              <a:t>sammeln</a:t>
            </a:r>
            <a:r>
              <a:rPr lang="en-GB" sz="1200" b="0" i="0" u="none" strike="noStrike" kern="1200" cap="none" dirty="0">
                <a:solidFill>
                  <a:schemeClr val="tx1"/>
                </a:solidFill>
                <a:effectLst/>
                <a:latin typeface="+mn-lt"/>
                <a:ea typeface="Calibri"/>
                <a:cs typeface="Calibri"/>
                <a:sym typeface="Calibri"/>
              </a:rPr>
              <a:t> [1219] Ende [183] </a:t>
            </a:r>
            <a:r>
              <a:rPr lang="en-GB" sz="1200" b="0" i="0" u="none" strike="noStrike" kern="1200" cap="none" dirty="0" err="1">
                <a:solidFill>
                  <a:schemeClr val="tx1"/>
                </a:solidFill>
                <a:effectLst/>
                <a:latin typeface="+mn-lt"/>
                <a:ea typeface="Calibri"/>
                <a:cs typeface="Calibri"/>
                <a:sym typeface="Calibri"/>
              </a:rPr>
              <a:t>Dienst</a:t>
            </a:r>
            <a:r>
              <a:rPr lang="en-GB" sz="1200" b="0" i="0" u="none" strike="noStrike" kern="1200" cap="none" dirty="0">
                <a:solidFill>
                  <a:schemeClr val="tx1"/>
                </a:solidFill>
                <a:effectLst/>
                <a:latin typeface="+mn-lt"/>
                <a:ea typeface="Calibri"/>
                <a:cs typeface="Calibri"/>
                <a:sym typeface="Calibri"/>
              </a:rPr>
              <a:t> [1558] Feuer [1576] Gast [576] </a:t>
            </a:r>
            <a:r>
              <a:rPr lang="en-GB" sz="1200" b="0" i="0" u="none" strike="noStrike" kern="1200" cap="none" dirty="0" err="1">
                <a:solidFill>
                  <a:schemeClr val="tx1"/>
                </a:solidFill>
                <a:effectLst/>
                <a:latin typeface="+mn-lt"/>
                <a:ea typeface="Calibri"/>
                <a:cs typeface="Calibri"/>
                <a:sym typeface="Calibri"/>
              </a:rPr>
              <a:t>Holz</a:t>
            </a:r>
            <a:r>
              <a:rPr lang="en-GB" sz="1200" b="0" i="0" u="none" strike="noStrike" kern="1200" cap="none" dirty="0">
                <a:solidFill>
                  <a:schemeClr val="tx1"/>
                </a:solidFill>
                <a:effectLst/>
                <a:latin typeface="+mn-lt"/>
                <a:ea typeface="Calibri"/>
                <a:cs typeface="Calibri"/>
                <a:sym typeface="Calibri"/>
              </a:rPr>
              <a:t> [2221] </a:t>
            </a:r>
            <a:r>
              <a:rPr lang="en-GB" sz="1200" b="0" i="0" u="none" strike="noStrike" kern="1200" cap="none" dirty="0" err="1">
                <a:solidFill>
                  <a:schemeClr val="tx1"/>
                </a:solidFill>
                <a:effectLst/>
                <a:latin typeface="+mn-lt"/>
                <a:ea typeface="Calibri"/>
                <a:cs typeface="Calibri"/>
                <a:sym typeface="Calibri"/>
              </a:rPr>
              <a:t>woher</a:t>
            </a:r>
            <a:r>
              <a:rPr lang="en-GB" sz="1200" b="0" i="0" u="none" strike="noStrike" kern="1200" cap="none" dirty="0">
                <a:solidFill>
                  <a:schemeClr val="tx1"/>
                </a:solidFill>
                <a:effectLst/>
                <a:latin typeface="+mn-lt"/>
                <a:ea typeface="Calibri"/>
                <a:cs typeface="Calibri"/>
                <a:sym typeface="Calibri"/>
              </a:rPr>
              <a:t> [1494] </a:t>
            </a:r>
            <a:r>
              <a:rPr lang="en-GB" sz="1200" b="0" i="0" u="none" strike="noStrike" kern="1200" cap="none" dirty="0" err="1">
                <a:solidFill>
                  <a:schemeClr val="tx1"/>
                </a:solidFill>
                <a:effectLst/>
                <a:latin typeface="+mn-lt"/>
                <a:ea typeface="Calibri"/>
                <a:cs typeface="Calibri"/>
                <a:sym typeface="Calibri"/>
              </a:rPr>
              <a:t>lieb</a:t>
            </a:r>
            <a:r>
              <a:rPr lang="en-GB" sz="1200" b="0" i="0" u="none" strike="noStrike" kern="1200" cap="none" dirty="0">
                <a:solidFill>
                  <a:schemeClr val="tx1"/>
                </a:solidFill>
                <a:effectLst/>
                <a:latin typeface="+mn-lt"/>
                <a:ea typeface="Calibri"/>
                <a:cs typeface="Calibri"/>
                <a:sym typeface="Calibri"/>
              </a:rPr>
              <a:t> [897] tot [513] warm [1281] </a:t>
            </a:r>
            <a:r>
              <a:rPr lang="en-GB" sz="1200" b="0" i="0" u="none" strike="noStrike" kern="1200" cap="none" dirty="0" err="1">
                <a:solidFill>
                  <a:schemeClr val="tx1"/>
                </a:solidFill>
                <a:effectLst/>
                <a:latin typeface="+mn-lt"/>
                <a:ea typeface="Calibri"/>
                <a:cs typeface="Calibri"/>
                <a:sym typeface="Calibri"/>
              </a:rPr>
              <a:t>wohl</a:t>
            </a:r>
            <a:r>
              <a:rPr lang="en-GB" sz="1200" b="0" i="0" u="none" strike="noStrike" kern="1200" cap="none" dirty="0">
                <a:solidFill>
                  <a:schemeClr val="tx1"/>
                </a:solidFill>
                <a:effectLst/>
                <a:latin typeface="+mn-lt"/>
                <a:ea typeface="Calibri"/>
                <a:cs typeface="Calibri"/>
                <a:sym typeface="Calibri"/>
              </a:rPr>
              <a:t> [261]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26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king’s daughters gets involved in helping the servants. She and one of the servants list the demands. The daughter is family and will use </a:t>
            </a:r>
            <a:r>
              <a:rPr lang="en-GB" i="1" dirty="0"/>
              <a:t>du</a:t>
            </a:r>
            <a:r>
              <a:rPr lang="en-GB" i="0" dirty="0"/>
              <a:t> while the servant will use </a:t>
            </a:r>
            <a:r>
              <a:rPr lang="en-GB" i="1" dirty="0"/>
              <a:t>Sie.</a:t>
            </a:r>
            <a:br>
              <a:rPr lang="en-GB" dirty="0"/>
            </a:br>
            <a:br>
              <a:rPr lang="en-GB" b="1" dirty="0"/>
            </a:br>
            <a:r>
              <a:rPr lang="en-GB" b="1" dirty="0"/>
              <a:t>Aim: </a:t>
            </a:r>
            <a:r>
              <a:rPr lang="en-GB" b="0" dirty="0"/>
              <a:t>to practise aural comprehension of the contrast between </a:t>
            </a:r>
            <a:r>
              <a:rPr lang="en-GB" b="0" i="1" dirty="0"/>
              <a:t>du</a:t>
            </a:r>
            <a:r>
              <a:rPr lang="en-GB" b="0" dirty="0"/>
              <a:t> and </a:t>
            </a:r>
            <a:r>
              <a:rPr lang="en-GB" b="0" i="1" dirty="0"/>
              <a:t>Sie; </a:t>
            </a:r>
            <a:r>
              <a:rPr lang="en-GB" b="0" i="0" dirty="0"/>
              <a:t>to practise aural connection of the R3 (dat.) article with the corresponding noun.</a:t>
            </a:r>
            <a:br>
              <a:rPr lang="en-GB" i="0" dirty="0"/>
            </a:b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br>
              <a:rPr lang="en-GB" dirty="0"/>
            </a:br>
            <a:r>
              <a:rPr lang="en-US" altLang="zh-CN" dirty="0"/>
              <a:t>1. Click to hear the audio.</a:t>
            </a:r>
            <a:br>
              <a:rPr lang="en-US" altLang="zh-CN" dirty="0"/>
            </a:br>
            <a:r>
              <a:rPr lang="en-US" altLang="zh-CN" dirty="0"/>
              <a:t>2. Students first listen for the verb and pronoun to identify who is speaking. Note: the pronoun is not removed here as this has been the focus for previous practice.</a:t>
            </a:r>
            <a:br>
              <a:rPr lang="en-US" altLang="zh-CN" dirty="0"/>
            </a:br>
            <a:r>
              <a:rPr lang="en-US" altLang="zh-CN" dirty="0"/>
              <a:t>3. Students listen again, as required, to identify who, from the two options provided, is the recipient of the action mentioned. They will need to listen out for the R3 (dat.) article and match it to the corresponding noun.</a:t>
            </a:r>
            <a:br>
              <a:rPr lang="en-US" altLang="zh-CN" dirty="0"/>
            </a:br>
            <a:r>
              <a:rPr lang="en-US" altLang="zh-CN" dirty="0"/>
              <a:t>4. It may be helpful to do item-by-item feedback for the first few questions. Click to reveal the answers and ensure understanding.</a:t>
            </a:r>
            <a:endParaRPr lang="en-GB" dirty="0"/>
          </a:p>
          <a:p>
            <a:endParaRPr lang="en-GB" dirty="0"/>
          </a:p>
          <a:p>
            <a:r>
              <a:rPr lang="en-GB" b="1" dirty="0"/>
              <a:t>Transcript:</a:t>
            </a:r>
            <a:br>
              <a:rPr lang="en-GB" dirty="0"/>
            </a:br>
            <a:r>
              <a:rPr lang="en-GB" dirty="0"/>
              <a:t>1.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Du kaufst dem [Diener] eine Uniform.</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Sie helfen der [Tochter] bei den Hausaufgaben.</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Sie schreiben dem [Sohn] eine Liste.</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Du gibst der [Köchin] zwei Tage die Woche frei vom Dienst.</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Sie versprechen dem [Diener] eine neue Küche.</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6. Du sagst der [Familie] die Wahrheit.</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br>
              <a:rPr lang="en-GB" dirty="0"/>
            </a:br>
            <a:r>
              <a:rPr lang="en-GB" b="1" baseline="0" dirty="0"/>
              <a:t>Word frequency (1 is the most frequent word in German): </a:t>
            </a:r>
            <a:br>
              <a:rPr lang="en-GB" baseline="0" dirty="0"/>
            </a:br>
            <a:r>
              <a:rPr lang="en-GB" baseline="0" dirty="0"/>
              <a:t>Diener [4476] Koch [3784]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543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(2 slides)</a:t>
            </a:r>
            <a:br>
              <a:rPr lang="en-GB" dirty="0"/>
            </a:br>
            <a:br>
              <a:rPr lang="en-GB" b="1" dirty="0"/>
            </a:br>
            <a:r>
              <a:rPr lang="en-GB" b="1" dirty="0"/>
              <a:t>Aim: </a:t>
            </a:r>
            <a:r>
              <a:rPr lang="en-GB" b="0" dirty="0"/>
              <a:t>to practise read aloud and written comprehension of vocabulary and structures in a longer context.</a:t>
            </a:r>
            <a:br>
              <a:rPr lang="en-GB" b="0" dirty="0"/>
            </a:br>
            <a:br>
              <a:rPr lang="en-GB" b="0" dirty="0"/>
            </a:br>
            <a:r>
              <a:rPr lang="en-GB" b="1" dirty="0"/>
              <a:t>Procedure:</a:t>
            </a:r>
            <a:br>
              <a:rPr lang="en-GB" dirty="0"/>
            </a:br>
            <a:r>
              <a:rPr lang="en-GB" dirty="0"/>
              <a:t>1. Student A reads the text aloud, sentence by sentence.</a:t>
            </a:r>
          </a:p>
          <a:p>
            <a:r>
              <a:rPr lang="en-GB" dirty="0"/>
              <a:t>2. After each sentence, Student B provides an oral translation into English of the narrative.</a:t>
            </a:r>
          </a:p>
          <a:p>
            <a:r>
              <a:rPr lang="en-GB" dirty="0"/>
              <a:t>3. Click to provide a written English translation.</a:t>
            </a:r>
          </a:p>
          <a:p>
            <a:r>
              <a:rPr lang="en-GB" dirty="0"/>
              <a:t>4. </a:t>
            </a:r>
            <a:r>
              <a:rPr lang="en-US" altLang="zh-CN" dirty="0"/>
              <a:t>Move onto the next slide to swap roles.</a:t>
            </a:r>
            <a:endParaRPr lang="en-GB" dirty="0"/>
          </a:p>
          <a:p>
            <a:endParaRPr lang="en-GB" dirty="0"/>
          </a:p>
          <a:p>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Maschine</a:t>
            </a:r>
            <a:r>
              <a:rPr lang="en-GB" b="0" baseline="0" dirty="0"/>
              <a:t> [1237] </a:t>
            </a:r>
            <a:r>
              <a:rPr lang="en-GB" b="0" baseline="0" dirty="0" err="1"/>
              <a:t>Zukunft</a:t>
            </a:r>
            <a:r>
              <a:rPr lang="en-GB" b="1" baseline="0" dirty="0"/>
              <a:t> </a:t>
            </a:r>
            <a:r>
              <a:rPr lang="en-GB" b="0" baseline="0" dirty="0"/>
              <a:t>[469]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66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reparieren</a:t>
            </a:r>
            <a:r>
              <a:rPr lang="en-GB" b="0" baseline="0" dirty="0"/>
              <a:t> [&gt;5009] </a:t>
            </a:r>
            <a:r>
              <a:rPr lang="en-GB" b="0" baseline="0" dirty="0" err="1"/>
              <a:t>tauschen</a:t>
            </a:r>
            <a:r>
              <a:rPr lang="en-GB" b="0" baseline="0" dirty="0"/>
              <a:t> [3648]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60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br>
              <a:rPr lang="en-GB" dirty="0"/>
            </a:br>
            <a:br>
              <a:rPr lang="en-GB" b="1" dirty="0"/>
            </a:br>
            <a:r>
              <a:rPr lang="en-GB" b="1" dirty="0"/>
              <a:t>Aim: </a:t>
            </a:r>
            <a:r>
              <a:rPr lang="en-GB" b="0" dirty="0"/>
              <a:t>to complete a paired read aloud story narration, completing each sentence based on the article heard.</a:t>
            </a:r>
            <a:br>
              <a:rPr lang="en-GB" dirty="0"/>
            </a:br>
            <a:br>
              <a:rPr lang="en-GB" dirty="0"/>
            </a:br>
            <a:r>
              <a:rPr lang="en-GB" b="1" dirty="0"/>
              <a:t>Procedure:</a:t>
            </a:r>
            <a:br>
              <a:rPr lang="en-GB" dirty="0"/>
            </a:br>
            <a:r>
              <a:rPr lang="en-GB" dirty="0"/>
              <a:t>1. Hand out the story halves. (Do not click to reveal the text on this slide at this stage).</a:t>
            </a:r>
          </a:p>
          <a:p>
            <a:r>
              <a:rPr lang="en-GB" dirty="0"/>
              <a:t>2. </a:t>
            </a:r>
            <a:r>
              <a:rPr lang="en-US" dirty="0"/>
              <a:t>Person A starts the sentence off and Student B completes the sentence, based on the article heard.</a:t>
            </a:r>
          </a:p>
          <a:p>
            <a:r>
              <a:rPr lang="en-US" dirty="0"/>
              <a:t>2. Student B continues and Student A completes the next sentence.</a:t>
            </a:r>
            <a:br>
              <a:rPr lang="en-US" dirty="0"/>
            </a:br>
            <a:r>
              <a:rPr lang="en-US" dirty="0"/>
              <a:t>3. Narration continues to the end of the story.</a:t>
            </a:r>
            <a:br>
              <a:rPr lang="en-US" dirty="0"/>
            </a:br>
            <a:r>
              <a:rPr lang="en-US" dirty="0"/>
              <a:t>4. Click to reveal both halves of the story.</a:t>
            </a:r>
            <a:br>
              <a:rPr lang="en-US" dirty="0"/>
            </a:br>
            <a:r>
              <a:rPr lang="en-US" dirty="0"/>
              <a:t>5. Answers are revealed on subsequent clicks.</a:t>
            </a:r>
            <a:br>
              <a:rPr lang="en-US" dirty="0"/>
            </a:br>
            <a:r>
              <a:rPr lang="en-US" dirty="0"/>
              <a:t>6. Students then translate the story orally in pairs. A suggested English translation is on the next slide.</a:t>
            </a:r>
            <a:endParaRPr lang="en-GB" dirty="0"/>
          </a:p>
          <a:p>
            <a:br>
              <a:rPr lang="en-GB" dirty="0"/>
            </a:br>
            <a:endParaRPr lang="en-GB" dirty="0"/>
          </a:p>
          <a:p>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Staat</a:t>
            </a:r>
            <a:r>
              <a:rPr lang="en-GB" b="0" baseline="0" dirty="0"/>
              <a:t> [337]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076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r>
              <a:rPr lang="en-US" dirty="0"/>
              <a:t>Click for English translation to appear sentence by sentence. </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444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 is here: https://rachelhawkes.com/LDPresources/Yr9German/German_Y9_Term1i_Wk3_HW_sheet_answers.docx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person singular/plural</a:t>
            </a:r>
            <a:br>
              <a:rPr lang="en-US"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8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 for printing</a:t>
            </a:r>
          </a:p>
        </p:txBody>
      </p:sp>
      <p:sp>
        <p:nvSpPr>
          <p:cNvPr id="4" name="Slide Number Placeholder 3"/>
          <p:cNvSpPr>
            <a:spLocks noGrp="1"/>
          </p:cNvSpPr>
          <p:nvPr>
            <p:ph type="sldNum" sz="quarter" idx="5"/>
          </p:nvPr>
        </p:nvSpPr>
        <p:spPr/>
        <p:txBody>
          <a:bodyPr/>
          <a:lstStyle/>
          <a:p>
            <a:fld id="{617100D4-4642-4FA7-8EB3-E32F6B2F35DF}" type="slidenum">
              <a:rPr lang="en-GB" smtClean="0"/>
              <a:t>27</a:t>
            </a:fld>
            <a:endParaRPr lang="en-GB"/>
          </a:p>
        </p:txBody>
      </p:sp>
    </p:spTree>
    <p:extLst>
      <p:ext uri="{BB962C8B-B14F-4D97-AF65-F5344CB8AC3E}">
        <p14:creationId xmlns:p14="http://schemas.microsoft.com/office/powerpoint/2010/main" val="412465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br>
              <a:rPr lang="en-GB" dirty="0"/>
            </a:br>
            <a:br>
              <a:rPr lang="en-GB" b="1" dirty="0"/>
            </a:br>
            <a:r>
              <a:rPr lang="en-GB" b="0" i="1" dirty="0"/>
              <a:t>Note: this slide has not been animated to facilitate a quick visual check of the answers. If desired, teachers could add animations to facilitate an oral elicitation of the German meanings from students.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27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distinguish between [a] and [ä] in the aural modality. Transcribe unknown plurals.</a:t>
            </a:r>
            <a:br>
              <a:rPr lang="en-GB" dirty="0"/>
            </a:br>
            <a:br>
              <a:rPr lang="en-GB" dirty="0"/>
            </a:br>
            <a:r>
              <a:rPr lang="en-GB" b="1" dirty="0"/>
              <a:t>Procedure:</a:t>
            </a:r>
            <a:br>
              <a:rPr lang="en-GB" dirty="0"/>
            </a:br>
            <a:r>
              <a:rPr lang="en-GB" dirty="0"/>
              <a:t>1. Click audio button 1. Students listen and indicate whether they hear [a] or [ä].</a:t>
            </a:r>
          </a:p>
          <a:p>
            <a:r>
              <a:rPr lang="en-GB" dirty="0"/>
              <a:t>2. Click for tick to appear in correct column.</a:t>
            </a:r>
          </a:p>
          <a:p>
            <a:r>
              <a:rPr lang="en-GB" dirty="0"/>
              <a:t>3. Click audio again and students transcribe the word they hear. Hopefully when looking at what they have written, students will recognise the plurals of previously taught singular nouns. </a:t>
            </a:r>
          </a:p>
          <a:p>
            <a:r>
              <a:rPr lang="en-GB" dirty="0"/>
              <a:t>4. Click to reveal answer – German transcription.</a:t>
            </a:r>
          </a:p>
          <a:p>
            <a:r>
              <a:rPr lang="en-GB" dirty="0"/>
              <a:t>5. Students then write the English meaning.</a:t>
            </a:r>
          </a:p>
          <a:p>
            <a:r>
              <a:rPr lang="en-GB" dirty="0"/>
              <a:t>6. Click to reveal answer – an image will appear at the same time.</a:t>
            </a:r>
          </a:p>
          <a:p>
            <a:r>
              <a:rPr lang="en-GB" dirty="0"/>
              <a:t>7. Repeat for 2 – 4. For 5 – 8, depending on level of the class, possibly only play the audio once, students tick [a] / [ä] and transcribe at the same time. </a:t>
            </a:r>
          </a:p>
          <a:p>
            <a:r>
              <a:rPr lang="en-GB" dirty="0"/>
              <a:t>8. When all times 1 – 8 have been ‘done’, students read the words aloud with a partner.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Blätter</a:t>
            </a:r>
            <a:br>
              <a:rPr lang="en-GB" dirty="0"/>
            </a:br>
            <a:r>
              <a:rPr lang="en-GB" dirty="0" err="1"/>
              <a:t>Arme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Angriffe</a:t>
            </a:r>
            <a:br>
              <a:rPr lang="en-GB" dirty="0"/>
            </a:br>
            <a:r>
              <a:rPr lang="en-GB" dirty="0" err="1"/>
              <a:t>Gäste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Pläne</a:t>
            </a:r>
            <a:br>
              <a:rPr lang="en-GB" dirty="0"/>
            </a:br>
            <a:r>
              <a:rPr lang="en-GB" dirty="0" err="1"/>
              <a:t>Wälder</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Plan [955]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75345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this activity sets the scene for this week’s lesson, as well as practising key language and structures. The activity is envisaged as a </a:t>
            </a:r>
            <a:r>
              <a:rPr lang="en-GB" b="1" dirty="0" err="1"/>
              <a:t>dictogloss</a:t>
            </a:r>
            <a:r>
              <a:rPr lang="en-GB" b="1" dirty="0"/>
              <a:t> style task BUT could also simply be a comprehension task; students write down what they understand in English and feed it back to the teacher. This will be an obvious adaption for any classes that need a bit more support.</a:t>
            </a:r>
            <a:br>
              <a:rPr lang="en-GB" b="1" dirty="0"/>
            </a:br>
            <a:br>
              <a:rPr lang="en-GB" b="1" dirty="0"/>
            </a:br>
            <a:r>
              <a:rPr lang="en-GB" b="1" dirty="0"/>
              <a:t>Aim: </a:t>
            </a:r>
            <a:r>
              <a:rPr lang="en-GB" b="0" dirty="0"/>
              <a:t>to practise </a:t>
            </a:r>
            <a:r>
              <a:rPr lang="en-GB" dirty="0"/>
              <a:t>comprehension and production of language and structures in a longer context.</a:t>
            </a:r>
            <a:endParaRPr lang="en-GB" baseline="0" dirty="0"/>
          </a:p>
          <a:p>
            <a:br>
              <a:rPr lang="en-GB" dirty="0"/>
            </a:br>
            <a:r>
              <a:rPr lang="en-GB" b="1" dirty="0"/>
              <a:t>Procedure:</a:t>
            </a:r>
            <a:br>
              <a:rPr lang="en-GB" dirty="0"/>
            </a:br>
            <a:r>
              <a:rPr lang="en-GB" dirty="0"/>
              <a:t>1. Elicit the meaning of the title ‘Es war </a:t>
            </a:r>
            <a:r>
              <a:rPr lang="en-GB" dirty="0" err="1"/>
              <a:t>einmal</a:t>
            </a:r>
            <a:r>
              <a:rPr lang="en-GB" dirty="0"/>
              <a:t>’ – students have previously learnt these words and should be able to translate literally – </a:t>
            </a:r>
            <a:r>
              <a:rPr lang="en-GB" i="1" dirty="0"/>
              <a:t>it was once </a:t>
            </a:r>
            <a:r>
              <a:rPr lang="en-GB" dirty="0"/>
              <a:t>– then suggest that this is how a fairy tale would typically start in German and elicit ‘</a:t>
            </a:r>
            <a:r>
              <a:rPr lang="en-GB" i="1" dirty="0"/>
              <a:t>once upon a time</a:t>
            </a:r>
            <a:r>
              <a:rPr lang="en-GB" dirty="0"/>
              <a:t>’ as the idiomatic translation for this phrase.</a:t>
            </a:r>
            <a:br>
              <a:rPr lang="en-GB" dirty="0"/>
            </a:br>
            <a:r>
              <a:rPr lang="en-GB" dirty="0"/>
              <a:t>2. Click on the ear to play the audio for the whole text or click on the numbers to hear the text broken up into smaller sections.</a:t>
            </a:r>
          </a:p>
          <a:p>
            <a:r>
              <a:rPr lang="en-GB" dirty="0"/>
              <a:t>3. Make notes and rewrite the story as accurately as possible.</a:t>
            </a:r>
          </a:p>
          <a:p>
            <a:r>
              <a:rPr lang="en-GB" dirty="0"/>
              <a:t>4. Click to reveal the text and check the writing.</a:t>
            </a:r>
          </a:p>
          <a:p>
            <a:endParaRPr lang="en-GB" dirty="0"/>
          </a:p>
          <a:p>
            <a:r>
              <a:rPr lang="en-GB" b="1" dirty="0"/>
              <a:t>Transcript:</a:t>
            </a:r>
            <a:br>
              <a:rPr lang="en-GB" dirty="0"/>
            </a:br>
            <a:r>
              <a:rPr lang="en-GB" dirty="0"/>
              <a:t>König Konrad der </a:t>
            </a:r>
            <a:r>
              <a:rPr lang="en-GB" dirty="0" err="1"/>
              <a:t>Erste</a:t>
            </a:r>
            <a:r>
              <a:rPr lang="en-GB" dirty="0"/>
              <a:t> </a:t>
            </a:r>
            <a:r>
              <a:rPr lang="en-GB" dirty="0" err="1"/>
              <a:t>lebt</a:t>
            </a:r>
            <a:r>
              <a:rPr lang="en-GB" dirty="0"/>
              <a:t> in </a:t>
            </a:r>
            <a:r>
              <a:rPr lang="en-GB" dirty="0" err="1"/>
              <a:t>einem</a:t>
            </a:r>
            <a:r>
              <a:rPr lang="en-GB" dirty="0"/>
              <a:t> </a:t>
            </a:r>
            <a:r>
              <a:rPr lang="en-GB" dirty="0" err="1"/>
              <a:t>großen</a:t>
            </a:r>
            <a:r>
              <a:rPr lang="en-GB" dirty="0"/>
              <a:t> Schloss </a:t>
            </a:r>
            <a:r>
              <a:rPr lang="en-GB" dirty="0" err="1"/>
              <a:t>mit</a:t>
            </a:r>
            <a:r>
              <a:rPr lang="en-GB" dirty="0"/>
              <a:t> </a:t>
            </a:r>
            <a:r>
              <a:rPr lang="en-GB" dirty="0" err="1"/>
              <a:t>seinen</a:t>
            </a:r>
            <a:r>
              <a:rPr lang="en-GB" dirty="0"/>
              <a:t> </a:t>
            </a:r>
            <a:r>
              <a:rPr lang="en-GB" dirty="0" err="1"/>
              <a:t>drei</a:t>
            </a:r>
            <a:r>
              <a:rPr lang="en-GB" dirty="0"/>
              <a:t> </a:t>
            </a:r>
            <a:r>
              <a:rPr lang="en-GB" dirty="0" err="1"/>
              <a:t>Töchtern</a:t>
            </a:r>
            <a:r>
              <a:rPr lang="en-GB" dirty="0"/>
              <a:t> und </a:t>
            </a:r>
            <a:r>
              <a:rPr lang="en-GB" dirty="0" err="1"/>
              <a:t>seinen</a:t>
            </a:r>
            <a:r>
              <a:rPr lang="en-GB" dirty="0"/>
              <a:t> </a:t>
            </a:r>
            <a:r>
              <a:rPr lang="en-GB" dirty="0" err="1"/>
              <a:t>zwei</a:t>
            </a:r>
            <a:r>
              <a:rPr lang="en-GB" dirty="0"/>
              <a:t> </a:t>
            </a:r>
            <a:r>
              <a:rPr lang="en-GB" dirty="0" err="1"/>
              <a:t>Söhnen</a:t>
            </a:r>
            <a:r>
              <a:rPr lang="en-GB" dirty="0"/>
              <a:t>. </a:t>
            </a:r>
            <a:br>
              <a:rPr lang="en-GB" dirty="0"/>
            </a:br>
            <a:r>
              <a:rPr lang="en-GB" dirty="0"/>
              <a:t>Leider </a:t>
            </a:r>
            <a:r>
              <a:rPr lang="en-GB" dirty="0" err="1"/>
              <a:t>ist</a:t>
            </a:r>
            <a:r>
              <a:rPr lang="en-GB" dirty="0"/>
              <a:t> das Schloss </a:t>
            </a:r>
            <a:r>
              <a:rPr lang="en-GB" dirty="0" err="1"/>
              <a:t>sehr</a:t>
            </a:r>
            <a:r>
              <a:rPr lang="en-GB" dirty="0"/>
              <a:t> alt und die </a:t>
            </a:r>
            <a:r>
              <a:rPr lang="en-GB" dirty="0" err="1"/>
              <a:t>Familie</a:t>
            </a:r>
            <a:r>
              <a:rPr lang="en-GB" dirty="0"/>
              <a:t> hat </a:t>
            </a:r>
            <a:r>
              <a:rPr lang="en-GB" dirty="0" err="1"/>
              <a:t>kein</a:t>
            </a:r>
            <a:r>
              <a:rPr lang="en-GB" dirty="0"/>
              <a:t> Geld </a:t>
            </a:r>
            <a:r>
              <a:rPr lang="en-GB" dirty="0" err="1"/>
              <a:t>mehr</a:t>
            </a:r>
            <a:r>
              <a:rPr lang="en-GB" dirty="0"/>
              <a:t>. </a:t>
            </a:r>
            <a:br>
              <a:rPr lang="en-GB" dirty="0"/>
            </a:br>
            <a:r>
              <a:rPr lang="en-GB" dirty="0" err="1"/>
              <a:t>Laut</a:t>
            </a:r>
            <a:r>
              <a:rPr lang="en-GB" dirty="0"/>
              <a:t> Frau Müller, der </a:t>
            </a:r>
            <a:r>
              <a:rPr lang="en-GB" dirty="0" err="1"/>
              <a:t>Putzfrau</a:t>
            </a:r>
            <a:r>
              <a:rPr lang="en-GB" dirty="0"/>
              <a:t>, </a:t>
            </a:r>
            <a:r>
              <a:rPr lang="en-GB" dirty="0" err="1"/>
              <a:t>sind</a:t>
            </a:r>
            <a:r>
              <a:rPr lang="en-GB" dirty="0"/>
              <a:t> </a:t>
            </a:r>
            <a:r>
              <a:rPr lang="en-GB" dirty="0" err="1"/>
              <a:t>ihre</a:t>
            </a:r>
            <a:r>
              <a:rPr lang="en-GB" dirty="0"/>
              <a:t> </a:t>
            </a:r>
            <a:r>
              <a:rPr lang="en-GB" dirty="0" err="1"/>
              <a:t>Millionen</a:t>
            </a:r>
            <a:r>
              <a:rPr lang="en-GB" dirty="0"/>
              <a:t> </a:t>
            </a:r>
            <a:r>
              <a:rPr lang="en-GB" dirty="0" err="1"/>
              <a:t>weg</a:t>
            </a:r>
            <a:r>
              <a:rPr lang="en-GB" dirty="0"/>
              <a:t>. </a:t>
            </a:r>
            <a:br>
              <a:rPr lang="en-GB" dirty="0"/>
            </a:br>
            <a:r>
              <a:rPr lang="en-GB" dirty="0" err="1"/>
              <a:t>Jetzt</a:t>
            </a:r>
            <a:r>
              <a:rPr lang="en-GB" dirty="0"/>
              <a:t> </a:t>
            </a:r>
            <a:r>
              <a:rPr lang="en-GB" dirty="0" err="1"/>
              <a:t>erwarten</a:t>
            </a:r>
            <a:r>
              <a:rPr lang="en-GB" dirty="0"/>
              <a:t> </a:t>
            </a:r>
            <a:r>
              <a:rPr lang="en-GB" dirty="0" err="1"/>
              <a:t>sie</a:t>
            </a:r>
            <a:r>
              <a:rPr lang="en-GB" dirty="0"/>
              <a:t> </a:t>
            </a:r>
            <a:r>
              <a:rPr lang="en-GB" dirty="0" err="1"/>
              <a:t>aber</a:t>
            </a:r>
            <a:r>
              <a:rPr lang="en-GB" dirty="0"/>
              <a:t> </a:t>
            </a:r>
            <a:r>
              <a:rPr lang="en-GB" dirty="0" err="1"/>
              <a:t>einen</a:t>
            </a:r>
            <a:r>
              <a:rPr lang="en-GB" dirty="0"/>
              <a:t> </a:t>
            </a:r>
            <a:r>
              <a:rPr lang="en-GB" dirty="0" err="1"/>
              <a:t>besonderen</a:t>
            </a:r>
            <a:r>
              <a:rPr lang="en-GB" dirty="0"/>
              <a:t> Gast.  </a:t>
            </a:r>
            <a:br>
              <a:rPr lang="en-GB" dirty="0"/>
            </a:br>
            <a:r>
              <a:rPr lang="en-GB" dirty="0"/>
              <a:t>Sie </a:t>
            </a:r>
            <a:r>
              <a:rPr lang="en-GB" dirty="0" err="1"/>
              <a:t>bereiten</a:t>
            </a:r>
            <a:r>
              <a:rPr lang="en-GB" dirty="0"/>
              <a:t> das Schloss </a:t>
            </a:r>
            <a:r>
              <a:rPr lang="en-GB" dirty="0" err="1"/>
              <a:t>vor</a:t>
            </a:r>
            <a:r>
              <a:rPr lang="en-GB" dirty="0"/>
              <a:t>. Der König will </a:t>
            </a:r>
            <a:r>
              <a:rPr lang="en-GB" dirty="0" err="1"/>
              <a:t>feiern</a:t>
            </a:r>
            <a:r>
              <a:rPr lang="en-GB" dirty="0"/>
              <a:t> und Geld </a:t>
            </a:r>
            <a:r>
              <a:rPr lang="en-GB" dirty="0" err="1"/>
              <a:t>vom</a:t>
            </a:r>
            <a:r>
              <a:rPr lang="en-GB" dirty="0"/>
              <a:t> </a:t>
            </a:r>
            <a:r>
              <a:rPr lang="en-GB" dirty="0" err="1"/>
              <a:t>unbekannten</a:t>
            </a:r>
            <a:r>
              <a:rPr lang="en-GB" dirty="0"/>
              <a:t> Gast </a:t>
            </a:r>
            <a:r>
              <a:rPr lang="en-GB" dirty="0" err="1"/>
              <a:t>erhalten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weg</a:t>
            </a:r>
            <a:r>
              <a:rPr lang="en-GB" baseline="0" dirty="0"/>
              <a:t> [965]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28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 sentences in this grammar presentation also advance the narrative of this week’s story.</a:t>
            </a:r>
            <a:br>
              <a:rPr lang="en-GB" b="1" dirty="0"/>
            </a:br>
            <a:br>
              <a:rPr lang="en-GB" b="1" dirty="0"/>
            </a:br>
            <a:r>
              <a:rPr lang="en-GB" b="1" dirty="0"/>
              <a:t>Timing: 3 minutes</a:t>
            </a:r>
            <a:br>
              <a:rPr lang="en-GB" dirty="0"/>
            </a:br>
            <a:br>
              <a:rPr lang="en-GB" b="1" dirty="0"/>
            </a:br>
            <a:r>
              <a:rPr lang="en-GB" b="1" dirty="0"/>
              <a:t>Aim: </a:t>
            </a:r>
            <a:r>
              <a:rPr lang="en-GB" b="0" dirty="0"/>
              <a:t>to introduce the</a:t>
            </a:r>
            <a:r>
              <a:rPr lang="en-GB" b="0" i="1" dirty="0"/>
              <a:t> </a:t>
            </a:r>
            <a:r>
              <a:rPr lang="en-GB" b="0" i="1" dirty="0" err="1"/>
              <a:t>ihr</a:t>
            </a:r>
            <a:r>
              <a:rPr lang="en-GB" b="0" i="1" dirty="0"/>
              <a:t> </a:t>
            </a:r>
            <a:r>
              <a:rPr lang="en-GB" b="0" dirty="0"/>
              <a:t>form ending of the present tense. In addition, relating to the story opening on the previous slide,</a:t>
            </a:r>
            <a:r>
              <a:rPr lang="en-GB" b="0" baseline="0" dirty="0"/>
              <a:t> </a:t>
            </a:r>
            <a:r>
              <a:rPr lang="en-GB" b="0" dirty="0"/>
              <a:t>to build anticipation about the awaited mystery guest!</a:t>
            </a:r>
            <a:br>
              <a:rPr lang="en-GB" b="0" dirty="0"/>
            </a:br>
            <a:br>
              <a:rPr lang="en-GB" b="0" dirty="0"/>
            </a:br>
            <a:r>
              <a:rPr lang="en-GB" b="1" dirty="0"/>
              <a:t>Procedure:</a:t>
            </a:r>
            <a:br>
              <a:rPr lang="en-GB" dirty="0"/>
            </a:br>
            <a:r>
              <a:rPr lang="en-GB" dirty="0"/>
              <a:t>1. Click through the animations to present the information on the slide.</a:t>
            </a:r>
          </a:p>
          <a:p>
            <a:r>
              <a:rPr lang="en-GB" dirty="0"/>
              <a:t>2. Elicit meanings from students, where appropriate.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1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attending to the verb endings for 2</a:t>
            </a:r>
            <a:r>
              <a:rPr lang="en-GB" b="0" baseline="30000" dirty="0"/>
              <a:t>nd</a:t>
            </a:r>
            <a:r>
              <a:rPr lang="en-GB" b="0" dirty="0"/>
              <a:t> person plural (</a:t>
            </a:r>
            <a:r>
              <a:rPr lang="en-GB" b="0" dirty="0" err="1"/>
              <a:t>Ihr</a:t>
            </a:r>
            <a:r>
              <a:rPr lang="en-GB" b="0" dirty="0"/>
              <a:t>) in contrast with 2nd person singular (du).</a:t>
            </a:r>
            <a:br>
              <a:rPr lang="en-GB" dirty="0"/>
            </a:br>
            <a:br>
              <a:rPr lang="en-GB" dirty="0"/>
            </a:br>
            <a:r>
              <a:rPr lang="en-GB" b="1" dirty="0"/>
              <a:t>Procedure:</a:t>
            </a:r>
            <a:br>
              <a:rPr lang="en-GB" dirty="0"/>
            </a:br>
            <a:r>
              <a:rPr lang="en-GB" dirty="0"/>
              <a:t>1. Click on the mouse to play the audio.</a:t>
            </a:r>
          </a:p>
          <a:p>
            <a:r>
              <a:rPr lang="en-GB" dirty="0"/>
              <a:t>2. For each sentence, students write </a:t>
            </a:r>
            <a:r>
              <a:rPr lang="en-GB" i="1" dirty="0"/>
              <a:t>du</a:t>
            </a:r>
            <a:r>
              <a:rPr lang="en-GB" dirty="0"/>
              <a:t> or </a:t>
            </a:r>
            <a:r>
              <a:rPr lang="en-GB" i="1" dirty="0" err="1"/>
              <a:t>ihr</a:t>
            </a:r>
            <a:r>
              <a:rPr lang="en-GB" dirty="0"/>
              <a:t>, depending on the verb ending </a:t>
            </a:r>
            <a:r>
              <a:rPr lang="en-GB" i="1" dirty="0"/>
              <a:t>–</a:t>
            </a:r>
            <a:r>
              <a:rPr lang="en-GB" i="1" dirty="0" err="1"/>
              <a:t>st</a:t>
            </a:r>
            <a:r>
              <a:rPr lang="en-GB" i="1" dirty="0"/>
              <a:t> </a:t>
            </a:r>
            <a:r>
              <a:rPr lang="en-GB" dirty="0"/>
              <a:t>or </a:t>
            </a:r>
            <a:r>
              <a:rPr lang="en-GB" i="1" dirty="0"/>
              <a:t>–t</a:t>
            </a:r>
            <a:r>
              <a:rPr lang="en-GB" dirty="0"/>
              <a:t>.</a:t>
            </a:r>
            <a:br>
              <a:rPr lang="en-GB" dirty="0"/>
            </a:br>
            <a:r>
              <a:rPr lang="en-GB" dirty="0"/>
              <a:t>3. Students listen again and write the chore in English.</a:t>
            </a:r>
          </a:p>
          <a:p>
            <a:r>
              <a:rPr lang="en-GB" dirty="0"/>
              <a:t>3. Click to reveal and check answers.</a:t>
            </a:r>
          </a:p>
          <a:p>
            <a:endParaRPr lang="en-GB" dirty="0"/>
          </a:p>
          <a:p>
            <a:r>
              <a:rPr lang="en-GB" b="1" dirty="0"/>
              <a:t>Transcript:</a:t>
            </a:r>
            <a:br>
              <a:rPr lang="en-GB" dirty="0"/>
            </a:br>
            <a:r>
              <a:rPr lang="de-DE" sz="1200" kern="1200" dirty="0">
                <a:solidFill>
                  <a:schemeClr val="tx1"/>
                </a:solidFill>
                <a:effectLst/>
                <a:latin typeface="+mn-lt"/>
                <a:ea typeface="+mn-ea"/>
                <a:cs typeface="+mn-cs"/>
              </a:rPr>
              <a:t>1. [Du] kaufst Obst und Gemüse auf dem Markt.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[Ihr] sammelt Holz für das Feuer.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[Du] bereitest das Gästezimmer vor.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[Ihr] kocht das Abendessen.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[Du] holst Wasser</a:t>
            </a:r>
            <a:r>
              <a:rPr lang="en-GB"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6. [Ihr] </a:t>
            </a:r>
            <a:r>
              <a:rPr lang="en-GB" sz="1200" kern="1200" dirty="0" err="1">
                <a:solidFill>
                  <a:schemeClr val="tx1"/>
                </a:solidFill>
                <a:effectLst/>
                <a:latin typeface="+mn-lt"/>
                <a:ea typeface="+mn-ea"/>
                <a:cs typeface="+mn-cs"/>
              </a:rPr>
              <a:t>führt</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Tiere</a:t>
            </a:r>
            <a:r>
              <a:rPr lang="en-GB" sz="1200" kern="1200" dirty="0">
                <a:solidFill>
                  <a:schemeClr val="tx1"/>
                </a:solidFill>
                <a:effectLst/>
                <a:latin typeface="+mn-lt"/>
                <a:ea typeface="+mn-ea"/>
                <a:cs typeface="+mn-cs"/>
              </a:rPr>
              <a:t> auf das Feld.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77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knowledge that some verbs take dative objects.</a:t>
            </a:r>
            <a:br>
              <a:rPr lang="en-GB" b="0" dirty="0"/>
            </a:br>
            <a:br>
              <a:rPr lang="en-GB" b="0" dirty="0"/>
            </a:br>
            <a:r>
              <a:rPr lang="en-GB" b="1" dirty="0"/>
              <a:t>Procedure:</a:t>
            </a:r>
            <a:br>
              <a:rPr lang="en-GB" dirty="0"/>
            </a:br>
            <a:r>
              <a:rPr lang="en-GB" dirty="0"/>
              <a:t>1. Click through the animations to present the information on the slide.</a:t>
            </a:r>
          </a:p>
          <a:p>
            <a:r>
              <a:rPr lang="en-GB" dirty="0"/>
              <a:t>2. Elicit meanings from students, where appropriate.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79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10 verbs in terms of the grammatical case they take. This prepares students for the reading task that follows.</a:t>
            </a:r>
            <a:br>
              <a:rPr lang="en-GB" b="0" dirty="0"/>
            </a:br>
            <a:br>
              <a:rPr lang="en-GB" dirty="0"/>
            </a:br>
            <a:r>
              <a:rPr lang="en-GB" b="1" dirty="0"/>
              <a:t>Procedure:</a:t>
            </a:r>
            <a:br>
              <a:rPr lang="en-GB" dirty="0"/>
            </a:br>
            <a:r>
              <a:rPr lang="en-GB" dirty="0"/>
              <a:t>1. Click for verb to appear. </a:t>
            </a:r>
            <a:br>
              <a:rPr lang="en-GB" dirty="0"/>
            </a:br>
            <a:r>
              <a:rPr lang="en-GB" dirty="0"/>
              <a:t>2. Click for verb in sentence context that indicates the case by the article that follows.</a:t>
            </a:r>
            <a:br>
              <a:rPr lang="en-GB" dirty="0"/>
            </a:br>
            <a:r>
              <a:rPr lang="en-GB" dirty="0"/>
              <a:t>3. Students use the sentence to help them categorise the verb. Teacher can elicit ‘R2’ or ‘R3’ from students, chorally.</a:t>
            </a:r>
            <a:br>
              <a:rPr lang="en-GB" dirty="0"/>
            </a:br>
            <a:r>
              <a:rPr lang="en-GB" dirty="0"/>
              <a:t>4. Click again for the sentence to disappear and the verb to appear in the correct column.</a:t>
            </a:r>
            <a:br>
              <a:rPr lang="en-GB" dirty="0"/>
            </a:br>
            <a:r>
              <a:rPr lang="en-GB" dirty="0"/>
              <a:t>5. Continue until all 10 verbs have been correctly categorised.</a:t>
            </a:r>
            <a:br>
              <a:rPr lang="en-GB" dirty="0"/>
            </a:br>
            <a:br>
              <a:rPr lang="en-GB" dirty="0"/>
            </a:br>
            <a:r>
              <a:rPr lang="en-GB" dirty="0"/>
              <a:t>Note: This </a:t>
            </a:r>
            <a:r>
              <a:rPr lang="en-GB" i="1" dirty="0"/>
              <a:t>could</a:t>
            </a:r>
            <a:r>
              <a:rPr lang="en-GB" dirty="0"/>
              <a:t> be framed as a girls against boys competition, with the King’s daughters (</a:t>
            </a:r>
            <a:r>
              <a:rPr lang="en-GB" dirty="0" err="1"/>
              <a:t>Töchter</a:t>
            </a:r>
            <a:r>
              <a:rPr lang="en-GB" dirty="0"/>
              <a:t>) on the left and the (</a:t>
            </a:r>
            <a:r>
              <a:rPr lang="en-GB" dirty="0" err="1"/>
              <a:t>Söhne</a:t>
            </a:r>
            <a:r>
              <a:rPr lang="en-GB" dirty="0"/>
              <a:t>) on the right.  Alternatively, just the class in two halves, left and right, works well.</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Zauberer</a:t>
            </a:r>
            <a:r>
              <a:rPr lang="en-GB" baseline="0" dirty="0"/>
              <a:t> [&gt;5009] </a:t>
            </a:r>
            <a:r>
              <a:rPr lang="en-GB" baseline="0" dirty="0" err="1"/>
              <a:t>gratulieren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366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267143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9339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9003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3049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42423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902655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345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04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7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1541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40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8778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1794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4614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6287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58465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78724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30.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audio" Target="../media/audio29.wav"/><Relationship Id="rId5" Type="http://schemas.openxmlformats.org/officeDocument/2006/relationships/image" Target="../media/image32.png"/><Relationship Id="rId15" Type="http://schemas.openxmlformats.org/officeDocument/2006/relationships/image" Target="../media/image35.png"/><Relationship Id="rId10" Type="http://schemas.openxmlformats.org/officeDocument/2006/relationships/audio" Target="../media/audio28.wav"/><Relationship Id="rId4" Type="http://schemas.openxmlformats.org/officeDocument/2006/relationships/image" Target="../media/image31.png"/><Relationship Id="rId9" Type="http://schemas.openxmlformats.org/officeDocument/2006/relationships/audio" Target="../media/audio27.wav"/><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1.png"/><Relationship Id="rId3" Type="http://schemas.openxmlformats.org/officeDocument/2006/relationships/image" Target="../media/image38.png"/><Relationship Id="rId21" Type="http://schemas.openxmlformats.org/officeDocument/2006/relationships/image" Target="../media/image46.png"/><Relationship Id="rId7" Type="http://schemas.openxmlformats.org/officeDocument/2006/relationships/audio" Target="../media/audio35.wav"/><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0.png"/><Relationship Id="rId2" Type="http://schemas.openxmlformats.org/officeDocument/2006/relationships/notesSlide" Target="../notesSlides/notesSlide14.xml"/><Relationship Id="rId16" Type="http://schemas.openxmlformats.org/officeDocument/2006/relationships/image" Target="../media/image43.png"/><Relationship Id="rId20" Type="http://schemas.openxmlformats.org/officeDocument/2006/relationships/audio" Target="../media/audio41.wav"/><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audio" Target="../media/audio39.wav"/><Relationship Id="rId24" Type="http://schemas.openxmlformats.org/officeDocument/2006/relationships/image" Target="../media/image49.png"/><Relationship Id="rId5" Type="http://schemas.openxmlformats.org/officeDocument/2006/relationships/audio" Target="../media/audio33.wav"/><Relationship Id="rId15" Type="http://schemas.openxmlformats.org/officeDocument/2006/relationships/image" Target="../media/image42.png"/><Relationship Id="rId23" Type="http://schemas.openxmlformats.org/officeDocument/2006/relationships/image" Target="../media/image48.png"/><Relationship Id="rId10" Type="http://schemas.openxmlformats.org/officeDocument/2006/relationships/audio" Target="../media/audio38.wav"/><Relationship Id="rId19" Type="http://schemas.openxmlformats.org/officeDocument/2006/relationships/audio" Target="../media/audio40.wav"/><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41.png"/><Relationship Id="rId22"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2.wav"/><Relationship Id="rId7" Type="http://schemas.openxmlformats.org/officeDocument/2006/relationships/audio" Target="../media/audio45.wav"/><Relationship Id="rId12" Type="http://schemas.openxmlformats.org/officeDocument/2006/relationships/audio" Target="../media/audio46.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image" Target="../media/image56.png"/><Relationship Id="rId5" Type="http://schemas.openxmlformats.org/officeDocument/2006/relationships/audio" Target="../media/audio43.wav"/><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8.png"/><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20.xml"/><Relationship Id="rId16" Type="http://schemas.openxmlformats.org/officeDocument/2006/relationships/audio" Target="../media/audio57.wav"/><Relationship Id="rId1" Type="http://schemas.openxmlformats.org/officeDocument/2006/relationships/slideLayout" Target="../slideLayouts/slideLayout3.xml"/><Relationship Id="rId6" Type="http://schemas.openxmlformats.org/officeDocument/2006/relationships/audio" Target="../media/audio48.wav"/><Relationship Id="rId11" Type="http://schemas.openxmlformats.org/officeDocument/2006/relationships/audio" Target="../media/audio52.wav"/><Relationship Id="rId5" Type="http://schemas.openxmlformats.org/officeDocument/2006/relationships/audio" Target="../media/audio47.wav"/><Relationship Id="rId15" Type="http://schemas.openxmlformats.org/officeDocument/2006/relationships/audio" Target="../media/audio56.wav"/><Relationship Id="rId10" Type="http://schemas.openxmlformats.org/officeDocument/2006/relationships/audio" Target="../media/audio51.wav"/><Relationship Id="rId19"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audio" Target="../media/audio50.wav"/><Relationship Id="rId14" Type="http://schemas.openxmlformats.org/officeDocument/2006/relationships/audio" Target="../media/audio55.wav"/></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gi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gi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66.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quizlet.com/gb/572584489/year-9-german-term-11-week-3-flash-cards/" TargetMode="External"/><Relationship Id="rId7" Type="http://schemas.openxmlformats.org/officeDocument/2006/relationships/hyperlink" Target="https://www.rachelhawkes.com/LDPresources/Yr9German/German_Y9_Term1i_Wk3_HW_sheet.doc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image" Target="../media/image17.svg"/><Relationship Id="rId12"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audio" Target="../media/audio11.wav"/><Relationship Id="rId5" Type="http://schemas.openxmlformats.org/officeDocument/2006/relationships/audio" Target="../media/audio7.wav"/><Relationship Id="rId10" Type="http://schemas.openxmlformats.org/officeDocument/2006/relationships/audio" Target="../media/audio10.wav"/><Relationship Id="rId4" Type="http://schemas.openxmlformats.org/officeDocument/2006/relationships/image" Target="../media/image15.png"/><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audio" Target="../media/audio13.wav"/><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8.png"/><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audio" Target="../media/audio14.wav"/><Relationship Id="rId9" Type="http://schemas.openxmlformats.org/officeDocument/2006/relationships/audio" Target="../media/audio18.wav"/><Relationship Id="rId14" Type="http://schemas.openxmlformats.org/officeDocument/2006/relationships/audio" Target="../media/audio23.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2 - Lesson 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r>
              <a:rPr lang="en-GB" sz="2400" dirty="0">
                <a:solidFill>
                  <a:schemeClr val="tx1"/>
                </a:solidFill>
              </a:rPr>
              <a:t>Present tense: </a:t>
            </a:r>
            <a:r>
              <a:rPr lang="en-GB" sz="2400" i="1" dirty="0">
                <a:solidFill>
                  <a:schemeClr val="tx1"/>
                </a:solidFill>
              </a:rPr>
              <a:t>2nd person plural</a:t>
            </a:r>
          </a:p>
          <a:p>
            <a:pPr algn="l"/>
            <a:r>
              <a:rPr lang="en-GB" sz="2400" dirty="0">
                <a:solidFill>
                  <a:schemeClr val="tx1"/>
                </a:solidFill>
              </a:rPr>
              <a:t>SSC [a] and [ä] revisited</a:t>
            </a: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70000" lnSpcReduction="20000"/>
          </a:bodyPr>
          <a:lstStyle/>
          <a:p>
            <a:r>
              <a:rPr lang="en-GB" dirty="0"/>
              <a:t>Es war </a:t>
            </a:r>
            <a:r>
              <a:rPr lang="en-GB" dirty="0" err="1"/>
              <a:t>einmal</a:t>
            </a:r>
            <a:r>
              <a:rPr lang="en-GB" dirty="0"/>
              <a:t>…</a:t>
            </a:r>
            <a:br>
              <a:rPr lang="en-GB" dirty="0"/>
            </a:br>
            <a:r>
              <a:rPr lang="en-GB" sz="4500" b="0" dirty="0"/>
              <a:t>Once upon a time</a:t>
            </a:r>
            <a:endParaRPr lang="en-GB" dirty="0"/>
          </a:p>
        </p:txBody>
      </p:sp>
      <p:pic>
        <p:nvPicPr>
          <p:cNvPr id="12" name="Picture 11" descr="A picture containing text, sky, outdoor, castle&#10;&#10;Description automatically generated">
            <a:extLst>
              <a:ext uri="{FF2B5EF4-FFF2-40B4-BE49-F238E27FC236}">
                <a16:creationId xmlns:a16="http://schemas.microsoft.com/office/drawing/2014/main" id="{55081C98-0013-4776-9B13-E029F3BB4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322" y="2873375"/>
            <a:ext cx="5521119" cy="4011438"/>
          </a:xfrm>
          <a:prstGeom prst="ellipse">
            <a:avLst/>
          </a:prstGeom>
          <a:ln>
            <a:noFill/>
          </a:ln>
          <a:effectLst>
            <a:softEdge rad="112500"/>
          </a:effectLst>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3715"/>
            <a:ext cx="6981002" cy="647577"/>
          </a:xfrm>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macht</a:t>
            </a:r>
            <a:r>
              <a:rPr lang="en-GB" sz="2800" b="1" dirty="0">
                <a:solidFill>
                  <a:schemeClr val="bg1"/>
                </a:solidFill>
              </a:rPr>
              <a:t> was? Wir </a:t>
            </a:r>
            <a:r>
              <a:rPr lang="en-GB" sz="2800" b="1" dirty="0" err="1">
                <a:solidFill>
                  <a:schemeClr val="bg1"/>
                </a:solidFill>
              </a:rPr>
              <a:t>oder</a:t>
            </a:r>
            <a:r>
              <a:rPr lang="en-GB" sz="2800" b="1" dirty="0">
                <a:solidFill>
                  <a:schemeClr val="bg1"/>
                </a:solidFill>
              </a:rPr>
              <a:t> </a:t>
            </a:r>
            <a:r>
              <a:rPr lang="en-GB" sz="2800" b="1" dirty="0" err="1">
                <a:solidFill>
                  <a:schemeClr val="bg1"/>
                </a:solidFill>
              </a:rPr>
              <a:t>ihr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tx2"/>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08537513-811E-754B-BE9D-7C7843AD6E87}"/>
              </a:ext>
            </a:extLst>
          </p:cNvPr>
          <p:cNvPicPr>
            <a:picLocks noChangeAspect="1"/>
          </p:cNvPicPr>
          <p:nvPr/>
        </p:nvPicPr>
        <p:blipFill rotWithShape="1">
          <a:blip r:embed="rId3">
            <a:extLst>
              <a:ext uri="{28A0092B-C50C-407E-A947-70E740481C1C}">
                <a14:useLocalDpi xmlns:a14="http://schemas.microsoft.com/office/drawing/2010/main" val="0"/>
              </a:ext>
            </a:extLst>
          </a:blip>
          <a:srcRect b="50650"/>
          <a:stretch/>
        </p:blipFill>
        <p:spPr>
          <a:xfrm>
            <a:off x="180001" y="1921728"/>
            <a:ext cx="5377842" cy="878400"/>
          </a:xfrm>
          <a:prstGeom prst="rect">
            <a:avLst/>
          </a:prstGeom>
        </p:spPr>
      </p:pic>
      <p:sp>
        <p:nvSpPr>
          <p:cNvPr id="28" name="TextBox 27">
            <a:extLst>
              <a:ext uri="{FF2B5EF4-FFF2-40B4-BE49-F238E27FC236}">
                <a16:creationId xmlns:a16="http://schemas.microsoft.com/office/drawing/2014/main" id="{E9B248D4-2590-3246-AC32-20D001DE1210}"/>
              </a:ext>
            </a:extLst>
          </p:cNvPr>
          <p:cNvSpPr txBox="1"/>
          <p:nvPr/>
        </p:nvSpPr>
        <p:spPr>
          <a:xfrm>
            <a:off x="352047" y="2118709"/>
            <a:ext cx="5033750" cy="461665"/>
          </a:xfrm>
          <a:prstGeom prst="rect">
            <a:avLst/>
          </a:prstGeom>
          <a:noFill/>
        </p:spPr>
        <p:txBody>
          <a:bodyPr wrap="none" rtlCol="0">
            <a:spAutoFit/>
          </a:bodyPr>
          <a:lstStyle/>
          <a:p>
            <a:pPr algn="l"/>
            <a:r>
              <a:rPr lang="en-US" sz="2400" dirty="0" err="1">
                <a:latin typeface="+mj-lt"/>
                <a:cs typeface="Palace Script MT" panose="020F0502020204030204" pitchFamily="34" charset="0"/>
              </a:rPr>
              <a:t>Wir</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danken</a:t>
            </a:r>
            <a:r>
              <a:rPr lang="en-US" sz="2400" dirty="0">
                <a:latin typeface="+mj-lt"/>
                <a:cs typeface="Palace Script MT" panose="020F0502020204030204" pitchFamily="34" charset="0"/>
              </a:rPr>
              <a:t> / </a:t>
            </a:r>
            <a:r>
              <a:rPr lang="en-US" sz="2400" b="1" dirty="0" err="1">
                <a:latin typeface="+mj-lt"/>
                <a:cs typeface="Palace Script MT" panose="020F0502020204030204" pitchFamily="34" charset="0"/>
              </a:rPr>
              <a:t>suchen</a:t>
            </a:r>
            <a:r>
              <a:rPr lang="en-US" sz="2400" dirty="0">
                <a:latin typeface="+mj-lt"/>
                <a:cs typeface="Palace Script MT" panose="020F0502020204030204" pitchFamily="34" charset="0"/>
              </a:rPr>
              <a:t> den König.</a:t>
            </a:r>
          </a:p>
        </p:txBody>
      </p:sp>
      <p:pic>
        <p:nvPicPr>
          <p:cNvPr id="31" name="Picture 30">
            <a:extLst>
              <a:ext uri="{FF2B5EF4-FFF2-40B4-BE49-F238E27FC236}">
                <a16:creationId xmlns:a16="http://schemas.microsoft.com/office/drawing/2014/main" id="{9E2C4334-E9C9-A646-BDDB-580F7456DE1E}"/>
              </a:ext>
            </a:extLst>
          </p:cNvPr>
          <p:cNvPicPr>
            <a:picLocks noChangeAspect="1"/>
          </p:cNvPicPr>
          <p:nvPr/>
        </p:nvPicPr>
        <p:blipFill rotWithShape="1">
          <a:blip r:embed="rId3">
            <a:extLst>
              <a:ext uri="{28A0092B-C50C-407E-A947-70E740481C1C}">
                <a14:useLocalDpi xmlns:a14="http://schemas.microsoft.com/office/drawing/2010/main" val="0"/>
              </a:ext>
            </a:extLst>
          </a:blip>
          <a:srcRect b="50650"/>
          <a:stretch/>
        </p:blipFill>
        <p:spPr>
          <a:xfrm>
            <a:off x="174190" y="3452309"/>
            <a:ext cx="4648637" cy="878400"/>
          </a:xfrm>
          <a:prstGeom prst="rect">
            <a:avLst/>
          </a:prstGeom>
        </p:spPr>
      </p:pic>
      <p:sp>
        <p:nvSpPr>
          <p:cNvPr id="32" name="TextBox 31">
            <a:extLst>
              <a:ext uri="{FF2B5EF4-FFF2-40B4-BE49-F238E27FC236}">
                <a16:creationId xmlns:a16="http://schemas.microsoft.com/office/drawing/2014/main" id="{4D497749-6CB0-2642-9A10-1966ED552396}"/>
              </a:ext>
            </a:extLst>
          </p:cNvPr>
          <p:cNvSpPr txBox="1"/>
          <p:nvPr/>
        </p:nvSpPr>
        <p:spPr>
          <a:xfrm>
            <a:off x="370967" y="3697498"/>
            <a:ext cx="4549643" cy="461665"/>
          </a:xfrm>
          <a:prstGeom prst="rect">
            <a:avLst/>
          </a:prstGeom>
          <a:noFill/>
        </p:spPr>
        <p:txBody>
          <a:bodyPr wrap="none" rtlCol="0">
            <a:spAutoFit/>
          </a:bodyPr>
          <a:lstStyle/>
          <a:p>
            <a:pPr algn="l"/>
            <a:r>
              <a:rPr lang="en-US" sz="2400" dirty="0" err="1">
                <a:latin typeface="+mj-lt"/>
                <a:cs typeface="Palace Script MT" panose="020F0502020204030204" pitchFamily="34" charset="0"/>
              </a:rPr>
              <a:t>Ihr</a:t>
            </a:r>
            <a:r>
              <a:rPr lang="en-US" sz="2400" dirty="0">
                <a:latin typeface="+mj-lt"/>
                <a:cs typeface="Palace Script MT" panose="020F0502020204030204" pitchFamily="34" charset="0"/>
              </a:rPr>
              <a:t>  </a:t>
            </a:r>
            <a:r>
              <a:rPr lang="en-US" sz="2400" b="1" dirty="0">
                <a:latin typeface="+mj-lt"/>
                <a:cs typeface="Palace Script MT" panose="020F0502020204030204" pitchFamily="34" charset="0"/>
              </a:rPr>
              <a:t>holt</a:t>
            </a:r>
            <a:r>
              <a:rPr lang="en-US" sz="2400" dirty="0">
                <a:latin typeface="+mj-lt"/>
                <a:cs typeface="Palace Script MT" panose="020F0502020204030204" pitchFamily="34" charset="0"/>
              </a:rPr>
              <a:t> / </a:t>
            </a:r>
            <a:r>
              <a:rPr lang="en-US" sz="2400" b="1" dirty="0" err="1">
                <a:latin typeface="+mj-lt"/>
                <a:cs typeface="Palace Script MT" panose="020F0502020204030204" pitchFamily="34" charset="0"/>
              </a:rPr>
              <a:t>antwortet</a:t>
            </a:r>
            <a:r>
              <a:rPr lang="en-US" sz="2400" b="1" dirty="0">
                <a:latin typeface="+mj-lt"/>
                <a:cs typeface="Palace Script MT" panose="020F0502020204030204" pitchFamily="34" charset="0"/>
              </a:rPr>
              <a:t> </a:t>
            </a:r>
            <a:r>
              <a:rPr lang="en-US" sz="2400" dirty="0">
                <a:latin typeface="+mj-lt"/>
                <a:cs typeface="Palace Script MT" panose="020F0502020204030204" pitchFamily="34" charset="0"/>
              </a:rPr>
              <a:t>den Sohn.</a:t>
            </a:r>
          </a:p>
        </p:txBody>
      </p:sp>
      <p:pic>
        <p:nvPicPr>
          <p:cNvPr id="33" name="Picture 32">
            <a:extLst>
              <a:ext uri="{FF2B5EF4-FFF2-40B4-BE49-F238E27FC236}">
                <a16:creationId xmlns:a16="http://schemas.microsoft.com/office/drawing/2014/main" id="{E08A281A-A6A7-0E4D-A5C5-734E2C611086}"/>
              </a:ext>
            </a:extLst>
          </p:cNvPr>
          <p:cNvPicPr>
            <a:picLocks noChangeAspect="1"/>
          </p:cNvPicPr>
          <p:nvPr/>
        </p:nvPicPr>
        <p:blipFill rotWithShape="1">
          <a:blip r:embed="rId3">
            <a:extLst>
              <a:ext uri="{28A0092B-C50C-407E-A947-70E740481C1C}">
                <a14:useLocalDpi xmlns:a14="http://schemas.microsoft.com/office/drawing/2010/main" val="0"/>
              </a:ext>
            </a:extLst>
          </a:blip>
          <a:srcRect b="50650"/>
          <a:stretch/>
        </p:blipFill>
        <p:spPr>
          <a:xfrm>
            <a:off x="72512" y="5036221"/>
            <a:ext cx="5116876" cy="878400"/>
          </a:xfrm>
          <a:prstGeom prst="rect">
            <a:avLst/>
          </a:prstGeom>
        </p:spPr>
      </p:pic>
      <p:sp>
        <p:nvSpPr>
          <p:cNvPr id="34" name="TextBox 33">
            <a:extLst>
              <a:ext uri="{FF2B5EF4-FFF2-40B4-BE49-F238E27FC236}">
                <a16:creationId xmlns:a16="http://schemas.microsoft.com/office/drawing/2014/main" id="{44C2BF00-7BCE-D043-8AE8-30A310A3DD29}"/>
              </a:ext>
            </a:extLst>
          </p:cNvPr>
          <p:cNvSpPr txBox="1"/>
          <p:nvPr/>
        </p:nvSpPr>
        <p:spPr>
          <a:xfrm>
            <a:off x="351123" y="5270477"/>
            <a:ext cx="4996881" cy="461665"/>
          </a:xfrm>
          <a:prstGeom prst="rect">
            <a:avLst/>
          </a:prstGeom>
          <a:noFill/>
        </p:spPr>
        <p:txBody>
          <a:bodyPr wrap="none" rtlCol="0">
            <a:spAutoFit/>
          </a:bodyPr>
          <a:lstStyle/>
          <a:p>
            <a:pPr algn="l"/>
            <a:r>
              <a:rPr lang="en-US" sz="2400" dirty="0" err="1">
                <a:latin typeface="+mj-lt"/>
                <a:cs typeface="Palace Script MT" panose="020F0502020204030204" pitchFamily="34" charset="0"/>
              </a:rPr>
              <a:t>Wir</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fragen</a:t>
            </a:r>
            <a:r>
              <a:rPr lang="en-US" sz="2400" b="1" dirty="0">
                <a:latin typeface="+mj-lt"/>
                <a:cs typeface="Palace Script MT" panose="020F0502020204030204" pitchFamily="34" charset="0"/>
              </a:rPr>
              <a:t> </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helfen</a:t>
            </a:r>
            <a:r>
              <a:rPr lang="en-US" sz="2400" dirty="0">
                <a:latin typeface="+mj-lt"/>
                <a:cs typeface="Palace Script MT" panose="020F0502020204030204" pitchFamily="34" charset="0"/>
              </a:rPr>
              <a:t> der </a:t>
            </a:r>
            <a:r>
              <a:rPr lang="en-US" sz="2400" dirty="0" err="1">
                <a:latin typeface="+mj-lt"/>
                <a:cs typeface="Palace Script MT" panose="020F0502020204030204" pitchFamily="34" charset="0"/>
              </a:rPr>
              <a:t>Tochter</a:t>
            </a:r>
            <a:r>
              <a:rPr lang="en-US" sz="2400" dirty="0">
                <a:latin typeface="+mj-lt"/>
                <a:cs typeface="Palace Script MT" panose="020F0502020204030204" pitchFamily="34" charset="0"/>
              </a:rPr>
              <a:t>. </a:t>
            </a:r>
          </a:p>
        </p:txBody>
      </p:sp>
      <p:pic>
        <p:nvPicPr>
          <p:cNvPr id="37" name="Picture 36">
            <a:extLst>
              <a:ext uri="{FF2B5EF4-FFF2-40B4-BE49-F238E27FC236}">
                <a16:creationId xmlns:a16="http://schemas.microsoft.com/office/drawing/2014/main" id="{A0AF26CB-7DBB-EC45-B8F6-8AA7DF6E7646}"/>
              </a:ext>
            </a:extLst>
          </p:cNvPr>
          <p:cNvPicPr>
            <a:picLocks noChangeAspect="1"/>
          </p:cNvPicPr>
          <p:nvPr/>
        </p:nvPicPr>
        <p:blipFill rotWithShape="1">
          <a:blip r:embed="rId3">
            <a:extLst>
              <a:ext uri="{28A0092B-C50C-407E-A947-70E740481C1C}">
                <a14:useLocalDpi xmlns:a14="http://schemas.microsoft.com/office/drawing/2010/main" val="0"/>
              </a:ext>
            </a:extLst>
          </a:blip>
          <a:srcRect b="50650"/>
          <a:stretch/>
        </p:blipFill>
        <p:spPr>
          <a:xfrm>
            <a:off x="6284535" y="1925882"/>
            <a:ext cx="5012337" cy="878400"/>
          </a:xfrm>
          <a:prstGeom prst="rect">
            <a:avLst/>
          </a:prstGeom>
        </p:spPr>
      </p:pic>
      <p:sp>
        <p:nvSpPr>
          <p:cNvPr id="38" name="TextBox 37">
            <a:extLst>
              <a:ext uri="{FF2B5EF4-FFF2-40B4-BE49-F238E27FC236}">
                <a16:creationId xmlns:a16="http://schemas.microsoft.com/office/drawing/2014/main" id="{AE0F8BDA-A7FA-DB46-BCCF-83FB28A70CB8}"/>
              </a:ext>
            </a:extLst>
          </p:cNvPr>
          <p:cNvSpPr txBox="1"/>
          <p:nvPr/>
        </p:nvSpPr>
        <p:spPr>
          <a:xfrm>
            <a:off x="6598560" y="2200580"/>
            <a:ext cx="4693914" cy="461665"/>
          </a:xfrm>
          <a:prstGeom prst="rect">
            <a:avLst/>
          </a:prstGeom>
          <a:noFill/>
        </p:spPr>
        <p:txBody>
          <a:bodyPr wrap="none" rtlCol="0">
            <a:spAutoFit/>
          </a:bodyPr>
          <a:lstStyle/>
          <a:p>
            <a:pPr algn="l"/>
            <a:r>
              <a:rPr lang="en-US" sz="2400" dirty="0" err="1">
                <a:latin typeface="+mj-lt"/>
                <a:cs typeface="Palace Script MT" panose="020F0502020204030204" pitchFamily="34" charset="0"/>
              </a:rPr>
              <a:t>Ihr</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dankt</a:t>
            </a:r>
            <a:r>
              <a:rPr lang="en-US" sz="2400" b="1" dirty="0">
                <a:latin typeface="+mj-lt"/>
                <a:cs typeface="Palace Script MT" panose="020F0502020204030204" pitchFamily="34" charset="0"/>
              </a:rPr>
              <a:t> </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erwartet</a:t>
            </a:r>
            <a:r>
              <a:rPr lang="en-US" sz="2400" dirty="0">
                <a:latin typeface="+mj-lt"/>
                <a:cs typeface="Palace Script MT" panose="020F0502020204030204" pitchFamily="34" charset="0"/>
              </a:rPr>
              <a:t> den Gast.</a:t>
            </a:r>
          </a:p>
        </p:txBody>
      </p:sp>
      <p:pic>
        <p:nvPicPr>
          <p:cNvPr id="39" name="Picture 38">
            <a:extLst>
              <a:ext uri="{FF2B5EF4-FFF2-40B4-BE49-F238E27FC236}">
                <a16:creationId xmlns:a16="http://schemas.microsoft.com/office/drawing/2014/main" id="{221F509C-52E1-F644-90D0-2FBBCBABB200}"/>
              </a:ext>
            </a:extLst>
          </p:cNvPr>
          <p:cNvPicPr>
            <a:picLocks noChangeAspect="1"/>
          </p:cNvPicPr>
          <p:nvPr/>
        </p:nvPicPr>
        <p:blipFill rotWithShape="1">
          <a:blip r:embed="rId3">
            <a:extLst>
              <a:ext uri="{28A0092B-C50C-407E-A947-70E740481C1C}">
                <a14:useLocalDpi xmlns:a14="http://schemas.microsoft.com/office/drawing/2010/main" val="0"/>
              </a:ext>
            </a:extLst>
          </a:blip>
          <a:srcRect b="50650"/>
          <a:stretch/>
        </p:blipFill>
        <p:spPr>
          <a:xfrm>
            <a:off x="6270798" y="3488588"/>
            <a:ext cx="4648637" cy="878400"/>
          </a:xfrm>
          <a:prstGeom prst="rect">
            <a:avLst/>
          </a:prstGeom>
        </p:spPr>
      </p:pic>
      <p:sp>
        <p:nvSpPr>
          <p:cNvPr id="40" name="TextBox 39">
            <a:extLst>
              <a:ext uri="{FF2B5EF4-FFF2-40B4-BE49-F238E27FC236}">
                <a16:creationId xmlns:a16="http://schemas.microsoft.com/office/drawing/2014/main" id="{2B43FE8C-DD73-764B-9299-D1CC95F1F4D0}"/>
              </a:ext>
            </a:extLst>
          </p:cNvPr>
          <p:cNvSpPr txBox="1"/>
          <p:nvPr/>
        </p:nvSpPr>
        <p:spPr>
          <a:xfrm>
            <a:off x="6705816" y="3727733"/>
            <a:ext cx="4047903" cy="461665"/>
          </a:xfrm>
          <a:prstGeom prst="rect">
            <a:avLst/>
          </a:prstGeom>
          <a:noFill/>
        </p:spPr>
        <p:txBody>
          <a:bodyPr wrap="none" rtlCol="0">
            <a:spAutoFit/>
          </a:bodyPr>
          <a:lstStyle/>
          <a:p>
            <a:pPr algn="l"/>
            <a:r>
              <a:rPr lang="en-US" sz="2400" dirty="0" err="1">
                <a:latin typeface="+mj-lt"/>
                <a:cs typeface="Palace Script MT" panose="020F0502020204030204" pitchFamily="34" charset="0"/>
              </a:rPr>
              <a:t>Ihr</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ruft</a:t>
            </a:r>
            <a:r>
              <a:rPr lang="en-US" sz="2400" b="1" dirty="0">
                <a:latin typeface="+mj-lt"/>
                <a:cs typeface="Palace Script MT" panose="020F0502020204030204" pitchFamily="34" charset="0"/>
              </a:rPr>
              <a:t> </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dient</a:t>
            </a:r>
            <a:r>
              <a:rPr lang="en-US" sz="2400" dirty="0">
                <a:latin typeface="+mj-lt"/>
                <a:cs typeface="Palace Script MT" panose="020F0502020204030204" pitchFamily="34" charset="0"/>
              </a:rPr>
              <a:t> dem König.</a:t>
            </a:r>
          </a:p>
        </p:txBody>
      </p:sp>
      <p:pic>
        <p:nvPicPr>
          <p:cNvPr id="41" name="Picture 40">
            <a:extLst>
              <a:ext uri="{FF2B5EF4-FFF2-40B4-BE49-F238E27FC236}">
                <a16:creationId xmlns:a16="http://schemas.microsoft.com/office/drawing/2014/main" id="{5F478F40-4D5F-3B43-9526-4B0C2F4FFFE2}"/>
              </a:ext>
            </a:extLst>
          </p:cNvPr>
          <p:cNvPicPr>
            <a:picLocks noChangeAspect="1"/>
          </p:cNvPicPr>
          <p:nvPr/>
        </p:nvPicPr>
        <p:blipFill rotWithShape="1">
          <a:blip r:embed="rId3">
            <a:extLst>
              <a:ext uri="{28A0092B-C50C-407E-A947-70E740481C1C}">
                <a14:useLocalDpi xmlns:a14="http://schemas.microsoft.com/office/drawing/2010/main" val="0"/>
              </a:ext>
            </a:extLst>
          </a:blip>
          <a:srcRect b="50650"/>
          <a:stretch/>
        </p:blipFill>
        <p:spPr>
          <a:xfrm>
            <a:off x="6330812" y="4998671"/>
            <a:ext cx="5544141" cy="878400"/>
          </a:xfrm>
          <a:prstGeom prst="rect">
            <a:avLst/>
          </a:prstGeom>
        </p:spPr>
      </p:pic>
      <p:sp>
        <p:nvSpPr>
          <p:cNvPr id="42" name="TextBox 41">
            <a:extLst>
              <a:ext uri="{FF2B5EF4-FFF2-40B4-BE49-F238E27FC236}">
                <a16:creationId xmlns:a16="http://schemas.microsoft.com/office/drawing/2014/main" id="{8F8FF36A-0E4D-F04E-8165-26C0782A3F7E}"/>
              </a:ext>
            </a:extLst>
          </p:cNvPr>
          <p:cNvSpPr txBox="1"/>
          <p:nvPr/>
        </p:nvSpPr>
        <p:spPr>
          <a:xfrm>
            <a:off x="6551774" y="5208869"/>
            <a:ext cx="5210081" cy="461665"/>
          </a:xfrm>
          <a:prstGeom prst="rect">
            <a:avLst/>
          </a:prstGeom>
          <a:noFill/>
        </p:spPr>
        <p:txBody>
          <a:bodyPr wrap="none" rtlCol="0">
            <a:spAutoFit/>
          </a:bodyPr>
          <a:lstStyle/>
          <a:p>
            <a:pPr algn="l"/>
            <a:r>
              <a:rPr lang="en-US" sz="2400" dirty="0" err="1">
                <a:latin typeface="+mj-lt"/>
                <a:cs typeface="Palace Script MT" panose="020F0502020204030204" pitchFamily="34" charset="0"/>
              </a:rPr>
              <a:t>Wir</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schützen</a:t>
            </a:r>
            <a:r>
              <a:rPr lang="en-US" sz="2400" b="1" dirty="0">
                <a:latin typeface="+mj-lt"/>
                <a:cs typeface="Palace Script MT" panose="020F0502020204030204" pitchFamily="34" charset="0"/>
              </a:rPr>
              <a:t> </a:t>
            </a:r>
            <a:r>
              <a:rPr lang="en-US" sz="2400" dirty="0">
                <a:latin typeface="+mj-lt"/>
                <a:cs typeface="Palace Script MT" panose="020F0502020204030204" pitchFamily="34" charset="0"/>
              </a:rPr>
              <a:t>/ </a:t>
            </a:r>
            <a:r>
              <a:rPr lang="en-US" sz="2400" b="1" dirty="0" err="1">
                <a:latin typeface="+mj-lt"/>
                <a:cs typeface="Palace Script MT" panose="020F0502020204030204" pitchFamily="34" charset="0"/>
              </a:rPr>
              <a:t>dienen</a:t>
            </a:r>
            <a:r>
              <a:rPr lang="en-US" sz="2400" dirty="0">
                <a:latin typeface="+mj-lt"/>
                <a:cs typeface="Palace Script MT" panose="020F0502020204030204" pitchFamily="34" charset="0"/>
              </a:rPr>
              <a:t> das </a:t>
            </a:r>
            <a:r>
              <a:rPr lang="en-US" sz="2400" dirty="0" err="1">
                <a:latin typeface="+mj-lt"/>
                <a:cs typeface="Palace Script MT" panose="020F0502020204030204" pitchFamily="34" charset="0"/>
              </a:rPr>
              <a:t>Gesetz</a:t>
            </a:r>
            <a:r>
              <a:rPr lang="en-US" sz="2400" dirty="0">
                <a:latin typeface="+mj-lt"/>
                <a:cs typeface="Palace Script MT" panose="020F0502020204030204" pitchFamily="34" charset="0"/>
              </a:rPr>
              <a:t>.</a:t>
            </a:r>
          </a:p>
        </p:txBody>
      </p:sp>
      <p:sp>
        <p:nvSpPr>
          <p:cNvPr id="12" name="Freeform 11">
            <a:extLst>
              <a:ext uri="{FF2B5EF4-FFF2-40B4-BE49-F238E27FC236}">
                <a16:creationId xmlns:a16="http://schemas.microsoft.com/office/drawing/2014/main" id="{C57189AF-324B-DA41-A818-D102B72F75C4}"/>
              </a:ext>
            </a:extLst>
          </p:cNvPr>
          <p:cNvSpPr/>
          <p:nvPr/>
        </p:nvSpPr>
        <p:spPr>
          <a:xfrm>
            <a:off x="352047" y="2094643"/>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1</a:t>
            </a:r>
          </a:p>
        </p:txBody>
      </p:sp>
      <p:sp>
        <p:nvSpPr>
          <p:cNvPr id="44" name="Freeform 43">
            <a:extLst>
              <a:ext uri="{FF2B5EF4-FFF2-40B4-BE49-F238E27FC236}">
                <a16:creationId xmlns:a16="http://schemas.microsoft.com/office/drawing/2014/main" id="{37122D26-A662-3049-BD85-242CF053F2C0}"/>
              </a:ext>
            </a:extLst>
          </p:cNvPr>
          <p:cNvSpPr/>
          <p:nvPr/>
        </p:nvSpPr>
        <p:spPr>
          <a:xfrm>
            <a:off x="237349" y="3611986"/>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2</a:t>
            </a:r>
          </a:p>
        </p:txBody>
      </p:sp>
      <p:sp>
        <p:nvSpPr>
          <p:cNvPr id="46" name="Freeform 45">
            <a:extLst>
              <a:ext uri="{FF2B5EF4-FFF2-40B4-BE49-F238E27FC236}">
                <a16:creationId xmlns:a16="http://schemas.microsoft.com/office/drawing/2014/main" id="{2594B0E0-2AE5-A240-9182-C2E82C8B9FEA}"/>
              </a:ext>
            </a:extLst>
          </p:cNvPr>
          <p:cNvSpPr/>
          <p:nvPr/>
        </p:nvSpPr>
        <p:spPr>
          <a:xfrm>
            <a:off x="276159" y="5270477"/>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3</a:t>
            </a:r>
          </a:p>
        </p:txBody>
      </p:sp>
      <p:sp>
        <p:nvSpPr>
          <p:cNvPr id="48" name="Freeform 47">
            <a:extLst>
              <a:ext uri="{FF2B5EF4-FFF2-40B4-BE49-F238E27FC236}">
                <a16:creationId xmlns:a16="http://schemas.microsoft.com/office/drawing/2014/main" id="{EC1F7CBD-C09B-054A-851E-F29600FB01E3}"/>
              </a:ext>
            </a:extLst>
          </p:cNvPr>
          <p:cNvSpPr/>
          <p:nvPr/>
        </p:nvSpPr>
        <p:spPr>
          <a:xfrm>
            <a:off x="6458337" y="2137736"/>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4</a:t>
            </a:r>
          </a:p>
        </p:txBody>
      </p:sp>
      <p:sp>
        <p:nvSpPr>
          <p:cNvPr id="49" name="Freeform 48">
            <a:extLst>
              <a:ext uri="{FF2B5EF4-FFF2-40B4-BE49-F238E27FC236}">
                <a16:creationId xmlns:a16="http://schemas.microsoft.com/office/drawing/2014/main" id="{CA36E85E-125A-F84B-85FC-39973CE4EADC}"/>
              </a:ext>
            </a:extLst>
          </p:cNvPr>
          <p:cNvSpPr/>
          <p:nvPr/>
        </p:nvSpPr>
        <p:spPr>
          <a:xfrm>
            <a:off x="6540100" y="3659622"/>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7</a:t>
            </a:r>
          </a:p>
        </p:txBody>
      </p:sp>
      <p:sp>
        <p:nvSpPr>
          <p:cNvPr id="50" name="Freeform 49">
            <a:extLst>
              <a:ext uri="{FF2B5EF4-FFF2-40B4-BE49-F238E27FC236}">
                <a16:creationId xmlns:a16="http://schemas.microsoft.com/office/drawing/2014/main" id="{E77A08E9-0992-764A-AE7E-49E06E2420E5}"/>
              </a:ext>
            </a:extLst>
          </p:cNvPr>
          <p:cNvSpPr/>
          <p:nvPr/>
        </p:nvSpPr>
        <p:spPr>
          <a:xfrm>
            <a:off x="6489428" y="5174140"/>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6</a:t>
            </a:r>
          </a:p>
        </p:txBody>
      </p:sp>
      <p:sp>
        <p:nvSpPr>
          <p:cNvPr id="45" name="TextBox 44">
            <a:extLst>
              <a:ext uri="{FF2B5EF4-FFF2-40B4-BE49-F238E27FC236}">
                <a16:creationId xmlns:a16="http://schemas.microsoft.com/office/drawing/2014/main" id="{81EE6E53-59DC-44A3-BE79-EAFC2CF73CE7}"/>
              </a:ext>
            </a:extLst>
          </p:cNvPr>
          <p:cNvSpPr txBox="1"/>
          <p:nvPr/>
        </p:nvSpPr>
        <p:spPr>
          <a:xfrm>
            <a:off x="59315" y="1157512"/>
            <a:ext cx="11815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Schreibe</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1" i="0" u="none" strike="noStrike" kern="1200" cap="none" spc="0" normalizeH="0" noProof="0" dirty="0" err="1">
                <a:ln>
                  <a:noFill/>
                </a:ln>
                <a:effectLst/>
                <a:uLnTx/>
                <a:uFillTx/>
                <a:latin typeface="Century Gothic" panose="020F0302020204030204"/>
                <a:ea typeface="+mn-ea"/>
                <a:cs typeface="+mn-cs"/>
              </a:rPr>
              <a:t>wir</a:t>
            </a:r>
            <a:r>
              <a:rPr kumimoji="0" lang="en-US" sz="2400" b="1"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oder</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1" i="0" u="none" strike="noStrike" kern="1200" cap="none" spc="0" normalizeH="0" noProof="0" dirty="0" err="1">
                <a:ln>
                  <a:noFill/>
                </a:ln>
                <a:effectLst/>
                <a:uLnTx/>
                <a:uFillTx/>
                <a:latin typeface="Century Gothic" panose="020F0302020204030204"/>
                <a:ea typeface="+mn-ea"/>
                <a:cs typeface="+mn-cs"/>
              </a:rPr>
              <a:t>ihr</a:t>
            </a:r>
            <a:r>
              <a:rPr kumimoji="0" lang="en-US" sz="2400" b="1"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a:ln>
                  <a:noFill/>
                </a:ln>
                <a:effectLst/>
                <a:uLnTx/>
                <a:uFillTx/>
                <a:latin typeface="Century Gothic" panose="020F0302020204030204"/>
                <a:ea typeface="+mn-ea"/>
                <a:cs typeface="+mn-cs"/>
              </a:rPr>
              <a:t>und </a:t>
            </a:r>
            <a:r>
              <a:rPr kumimoji="0" lang="en-US" sz="2400" b="1" i="0" u="none" strike="noStrike" kern="1200" cap="none" spc="0" normalizeH="0" noProof="0" dirty="0">
                <a:ln>
                  <a:noFill/>
                </a:ln>
                <a:effectLst/>
                <a:uLnTx/>
                <a:uFillTx/>
                <a:latin typeface="Century Gothic" panose="020F0302020204030204"/>
                <a:ea typeface="+mn-ea"/>
                <a:cs typeface="+mn-cs"/>
              </a:rPr>
              <a:t>das </a:t>
            </a:r>
            <a:r>
              <a:rPr kumimoji="0" lang="en-US" sz="2400" b="1" i="0" u="none" strike="noStrike" kern="1200" cap="none" spc="0" normalizeH="0" noProof="0" dirty="0" err="1">
                <a:ln>
                  <a:noFill/>
                </a:ln>
                <a:effectLst/>
                <a:uLnTx/>
                <a:uFillTx/>
                <a:latin typeface="Century Gothic" panose="020F0302020204030204"/>
                <a:ea typeface="+mn-ea"/>
                <a:cs typeface="+mn-cs"/>
              </a:rPr>
              <a:t>richtige</a:t>
            </a:r>
            <a:r>
              <a:rPr kumimoji="0" lang="en-US" sz="2400" b="1" i="0" u="none" strike="noStrike" kern="1200" cap="none" spc="0" normalizeH="0" noProof="0" dirty="0">
                <a:ln>
                  <a:noFill/>
                </a:ln>
                <a:effectLst/>
                <a:uLnTx/>
                <a:uFillTx/>
                <a:latin typeface="Century Gothic" panose="020F0302020204030204"/>
                <a:ea typeface="+mn-ea"/>
                <a:cs typeface="+mn-cs"/>
              </a:rPr>
              <a:t> Verb</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Ist</a:t>
            </a:r>
            <a:r>
              <a:rPr kumimoji="0" lang="en-US" sz="2400" b="0" i="0" u="none" strike="noStrike" kern="1200" cap="none" spc="0" normalizeH="0" noProof="0" dirty="0">
                <a:ln>
                  <a:noFill/>
                </a:ln>
                <a:effectLst/>
                <a:uLnTx/>
                <a:uFillTx/>
                <a:latin typeface="Century Gothic" panose="020F0302020204030204"/>
                <a:ea typeface="+mn-ea"/>
                <a:cs typeface="+mn-cs"/>
              </a:rPr>
              <a:t> das </a:t>
            </a:r>
            <a:r>
              <a:rPr kumimoji="0" lang="en-US" sz="2400" b="0" i="0" u="none" strike="noStrike" kern="1200" cap="none" spc="0" normalizeH="0" noProof="0" dirty="0" err="1">
                <a:ln>
                  <a:noFill/>
                </a:ln>
                <a:effectLst/>
                <a:uLnTx/>
                <a:uFillTx/>
                <a:latin typeface="Century Gothic" panose="020F0302020204030204"/>
                <a:ea typeface="+mn-ea"/>
                <a:cs typeface="+mn-cs"/>
              </a:rPr>
              <a:t>Objekt</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1" i="0" u="none" strike="noStrike" kern="1200" cap="none" spc="0" normalizeH="0" noProof="0" dirty="0" err="1">
                <a:ln>
                  <a:noFill/>
                </a:ln>
                <a:effectLst/>
                <a:uLnTx/>
                <a:uFillTx/>
                <a:latin typeface="Century Gothic" panose="020F0302020204030204"/>
                <a:ea typeface="+mn-ea"/>
                <a:cs typeface="+mn-cs"/>
              </a:rPr>
              <a:t>direkt</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oder</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1" i="0" u="none" strike="noStrike" kern="1200" cap="none" spc="0" normalizeH="0" noProof="0" dirty="0" err="1">
                <a:ln>
                  <a:noFill/>
                </a:ln>
                <a:effectLst/>
                <a:uLnTx/>
                <a:uFillTx/>
                <a:latin typeface="Century Gothic" panose="020F0302020204030204"/>
                <a:ea typeface="+mn-ea"/>
                <a:cs typeface="+mn-cs"/>
              </a:rPr>
              <a:t>indirekt</a:t>
            </a:r>
            <a:r>
              <a:rPr kumimoji="0" lang="en-US" sz="2400" b="0" i="0" u="none" strike="noStrike" kern="1200" cap="none" spc="0" normalizeH="0" noProof="0" dirty="0">
                <a:ln>
                  <a:noFill/>
                </a:ln>
                <a:effectLst/>
                <a:uLnTx/>
                <a:uFillTx/>
                <a:latin typeface="Century Gothic" panose="020F0302020204030204"/>
                <a:ea typeface="+mn-ea"/>
                <a:cs typeface="+mn-cs"/>
              </a:rPr>
              <a:t>? </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51" name="Picture 50" descr="A picture containing toy, doll&#10;&#10;Description automatically generated">
            <a:extLst>
              <a:ext uri="{FF2B5EF4-FFF2-40B4-BE49-F238E27FC236}">
                <a16:creationId xmlns:a16="http://schemas.microsoft.com/office/drawing/2014/main" id="{E48053A7-5779-4A4F-A23D-70BA7D668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383" y="3254353"/>
            <a:ext cx="1065490" cy="1297647"/>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3DA6742E-3631-4E0D-BC7D-2B7C91D3D3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350" y="4646450"/>
            <a:ext cx="751947" cy="1382892"/>
          </a:xfrm>
          <a:prstGeom prst="rect">
            <a:avLst/>
          </a:prstGeom>
        </p:spPr>
      </p:pic>
      <p:pic>
        <p:nvPicPr>
          <p:cNvPr id="53" name="Picture 52" descr="A picture containing toy&#10;&#10;Description automatically generated">
            <a:extLst>
              <a:ext uri="{FF2B5EF4-FFF2-40B4-BE49-F238E27FC236}">
                <a16:creationId xmlns:a16="http://schemas.microsoft.com/office/drawing/2014/main" id="{E3362615-2D72-4A35-AC8C-B6D27C6AA2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2183" y="1631210"/>
            <a:ext cx="656904" cy="1222147"/>
          </a:xfrm>
          <a:prstGeom prst="rect">
            <a:avLst/>
          </a:prstGeom>
        </p:spPr>
      </p:pic>
      <p:pic>
        <p:nvPicPr>
          <p:cNvPr id="55" name="Picture 54" descr="A picture containing toy&#10;&#10;Description automatically generated">
            <a:extLst>
              <a:ext uri="{FF2B5EF4-FFF2-40B4-BE49-F238E27FC236}">
                <a16:creationId xmlns:a16="http://schemas.microsoft.com/office/drawing/2014/main" id="{965338E3-2B6F-4A5A-A8B0-0408F45AAF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7287" y="3279461"/>
            <a:ext cx="689932" cy="1283594"/>
          </a:xfrm>
          <a:prstGeom prst="rect">
            <a:avLst/>
          </a:prstGeom>
        </p:spPr>
      </p:pic>
      <p:pic>
        <p:nvPicPr>
          <p:cNvPr id="56" name="Picture 55" descr="Icon&#10;&#10;Description automatically generated">
            <a:extLst>
              <a:ext uri="{FF2B5EF4-FFF2-40B4-BE49-F238E27FC236}">
                <a16:creationId xmlns:a16="http://schemas.microsoft.com/office/drawing/2014/main" id="{29CD1CDD-3C9C-4C17-901E-75E1C84B9DF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2262"/>
          <a:stretch/>
        </p:blipFill>
        <p:spPr>
          <a:xfrm>
            <a:off x="11292474" y="1971392"/>
            <a:ext cx="825520" cy="779071"/>
          </a:xfrm>
          <a:prstGeom prst="rect">
            <a:avLst/>
          </a:prstGeom>
        </p:spPr>
      </p:pic>
      <p:cxnSp>
        <p:nvCxnSpPr>
          <p:cNvPr id="8" name="Straight Connector 7">
            <a:extLst>
              <a:ext uri="{FF2B5EF4-FFF2-40B4-BE49-F238E27FC236}">
                <a16:creationId xmlns:a16="http://schemas.microsoft.com/office/drawing/2014/main" id="{883A5167-0C66-4809-99DB-2EDC9C3F19DE}"/>
              </a:ext>
            </a:extLst>
          </p:cNvPr>
          <p:cNvCxnSpPr/>
          <p:nvPr/>
        </p:nvCxnSpPr>
        <p:spPr>
          <a:xfrm>
            <a:off x="1076115" y="2378927"/>
            <a:ext cx="110612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4801D90-658F-4BD7-97C5-E6AA7658ABA6}"/>
              </a:ext>
            </a:extLst>
          </p:cNvPr>
          <p:cNvCxnSpPr>
            <a:cxnSpLocks/>
          </p:cNvCxnSpPr>
          <p:nvPr/>
        </p:nvCxnSpPr>
        <p:spPr>
          <a:xfrm>
            <a:off x="1782333" y="3943710"/>
            <a:ext cx="1423737"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28F021-3FA8-4D69-AC77-85A9830F17EA}"/>
              </a:ext>
            </a:extLst>
          </p:cNvPr>
          <p:cNvCxnSpPr>
            <a:cxnSpLocks/>
          </p:cNvCxnSpPr>
          <p:nvPr/>
        </p:nvCxnSpPr>
        <p:spPr>
          <a:xfrm>
            <a:off x="1022148" y="5522924"/>
            <a:ext cx="1017044"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B1C77FD-3D39-41A0-B172-65799D5CA9AD}"/>
              </a:ext>
            </a:extLst>
          </p:cNvPr>
          <p:cNvCxnSpPr/>
          <p:nvPr/>
        </p:nvCxnSpPr>
        <p:spPr>
          <a:xfrm>
            <a:off x="7115241" y="2469250"/>
            <a:ext cx="110612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B434A43-2CB3-4B6C-9878-16EDBD445FBD}"/>
              </a:ext>
            </a:extLst>
          </p:cNvPr>
          <p:cNvCxnSpPr>
            <a:cxnSpLocks/>
          </p:cNvCxnSpPr>
          <p:nvPr/>
        </p:nvCxnSpPr>
        <p:spPr>
          <a:xfrm>
            <a:off x="7217529" y="3967616"/>
            <a:ext cx="601834"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862B4F-35AF-4318-A6F3-E74D7EB3BDBE}"/>
              </a:ext>
            </a:extLst>
          </p:cNvPr>
          <p:cNvCxnSpPr/>
          <p:nvPr/>
        </p:nvCxnSpPr>
        <p:spPr>
          <a:xfrm>
            <a:off x="8717117" y="5453997"/>
            <a:ext cx="110612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4" grpId="0" animBg="1"/>
      <p:bldP spid="46" grpId="0" animBg="1"/>
      <p:bldP spid="48" grpId="0" animBg="1"/>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80267" cy="647577"/>
          </a:xfrm>
        </p:spPr>
        <p:txBody>
          <a:bodyPr>
            <a:normAutofit/>
          </a:bodyPr>
          <a:lstStyle/>
          <a:p>
            <a:r>
              <a:rPr lang="en-GB" sz="2800" b="1" dirty="0" err="1">
                <a:solidFill>
                  <a:schemeClr val="bg1"/>
                </a:solidFill>
              </a:rPr>
              <a:t>Habt</a:t>
            </a:r>
            <a:r>
              <a:rPr lang="en-GB" sz="2800" b="1" dirty="0">
                <a:solidFill>
                  <a:schemeClr val="bg1"/>
                </a:solidFill>
              </a:rPr>
              <a:t> und </a:t>
            </a:r>
            <a:r>
              <a:rPr lang="en-GB" sz="2800" b="1" dirty="0" err="1">
                <a:solidFill>
                  <a:schemeClr val="bg1"/>
                </a:solidFill>
              </a:rPr>
              <a:t>seid</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tx2"/>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157374"/>
            <a:ext cx="11147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As you know, the verb </a:t>
            </a:r>
            <a:r>
              <a:rPr kumimoji="0" lang="en-US" sz="2400" b="1" i="1" u="none" strike="noStrike" kern="1200" cap="none" spc="0" normalizeH="0" baseline="0" noProof="0" dirty="0">
                <a:ln>
                  <a:noFill/>
                </a:ln>
                <a:effectLst/>
                <a:uLnTx/>
                <a:uFillTx/>
                <a:latin typeface="Century Gothic" panose="020F0302020204030204"/>
                <a:ea typeface="+mn-ea"/>
                <a:cs typeface="+mn-cs"/>
              </a:rPr>
              <a:t>sein</a:t>
            </a:r>
            <a:r>
              <a:rPr kumimoji="0" lang="en-US" sz="2400" b="0" i="0" u="none" strike="noStrike" kern="1200" cap="none" spc="0" normalizeH="0" baseline="0" noProof="0" dirty="0">
                <a:ln>
                  <a:noFill/>
                </a:ln>
                <a:effectLst/>
                <a:uLnTx/>
                <a:uFillTx/>
                <a:latin typeface="Century Gothic" panose="020F0302020204030204"/>
                <a:ea typeface="+mn-ea"/>
                <a:cs typeface="+mn-cs"/>
              </a:rPr>
              <a:t> (to be) is irregular:</a:t>
            </a:r>
          </a:p>
        </p:txBody>
      </p:sp>
      <p:sp>
        <p:nvSpPr>
          <p:cNvPr id="8" name="TextBox 7">
            <a:extLst>
              <a:ext uri="{FF2B5EF4-FFF2-40B4-BE49-F238E27FC236}">
                <a16:creationId xmlns:a16="http://schemas.microsoft.com/office/drawing/2014/main" id="{EBBDA25E-4CE2-4491-ACD0-A4E4A54AA401}"/>
              </a:ext>
            </a:extLst>
          </p:cNvPr>
          <p:cNvSpPr txBox="1"/>
          <p:nvPr/>
        </p:nvSpPr>
        <p:spPr>
          <a:xfrm>
            <a:off x="180000" y="1621745"/>
            <a:ext cx="11147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effectLst/>
                <a:uLnTx/>
                <a:uFillTx/>
                <a:latin typeface="Century Gothic" panose="020F0302020204030204"/>
                <a:ea typeface="+mn-ea"/>
                <a:cs typeface="+mn-cs"/>
              </a:rPr>
              <a:t>Haben</a:t>
            </a:r>
            <a:r>
              <a:rPr kumimoji="0" lang="en-US" sz="2400" b="0" i="0" u="none" strike="noStrike" kern="1200" cap="none" spc="0" normalizeH="0" baseline="0" noProof="0" dirty="0">
                <a:ln>
                  <a:noFill/>
                </a:ln>
                <a:effectLst/>
                <a:uLnTx/>
                <a:uFillTx/>
                <a:latin typeface="Century Gothic" panose="020F0302020204030204"/>
                <a:ea typeface="+mn-ea"/>
                <a:cs typeface="+mn-cs"/>
              </a:rPr>
              <a:t> also has two irregular forms</a:t>
            </a:r>
            <a:r>
              <a:rPr kumimoji="0" lang="en-US" sz="2400" b="0" i="0" u="none" strike="noStrike" kern="1200" cap="none" spc="0" normalizeH="0" noProof="0" dirty="0">
                <a:ln>
                  <a:noFill/>
                </a:ln>
                <a:effectLst/>
                <a:uLnTx/>
                <a:uFillTx/>
                <a:latin typeface="Century Gothic" panose="020F0302020204030204"/>
                <a:ea typeface="+mn-ea"/>
                <a:cs typeface="+mn-cs"/>
              </a:rPr>
              <a:t> (du and </a:t>
            </a:r>
            <a:r>
              <a:rPr kumimoji="0" lang="en-US" sz="2400" b="0" i="0" u="none" strike="noStrike" kern="1200" cap="none" spc="0" normalizeH="0" noProof="0" dirty="0" err="1">
                <a:ln>
                  <a:noFill/>
                </a:ln>
                <a:effectLst/>
                <a:uLnTx/>
                <a:uFillTx/>
                <a:latin typeface="Century Gothic" panose="020F0302020204030204"/>
                <a:ea typeface="+mn-ea"/>
                <a:cs typeface="+mn-cs"/>
              </a:rPr>
              <a:t>er</a:t>
            </a:r>
            <a:r>
              <a:rPr kumimoji="0" lang="en-US" sz="2400" b="0" i="0" u="none" strike="noStrike" kern="1200" cap="none" spc="0" normalizeH="0" noProof="0" dirty="0">
                <a:ln>
                  <a:noFill/>
                </a:ln>
                <a:effectLst/>
                <a:uLnTx/>
                <a:uFillTx/>
                <a:latin typeface="Century Gothic" panose="020F0302020204030204"/>
                <a:ea typeface="+mn-ea"/>
                <a:cs typeface="+mn-cs"/>
              </a:rPr>
              <a:t>/</a:t>
            </a:r>
            <a:r>
              <a:rPr kumimoji="0" lang="en-US" sz="2400" b="0" i="0" u="none" strike="noStrike" kern="1200" cap="none" spc="0" normalizeH="0" noProof="0" dirty="0" err="1">
                <a:ln>
                  <a:noFill/>
                </a:ln>
                <a:effectLst/>
                <a:uLnTx/>
                <a:uFillTx/>
                <a:latin typeface="Century Gothic" panose="020F0302020204030204"/>
                <a:ea typeface="+mn-ea"/>
                <a:cs typeface="+mn-cs"/>
              </a:rPr>
              <a:t>sie</a:t>
            </a:r>
            <a:r>
              <a:rPr kumimoji="0" lang="en-US" sz="2400" b="0" i="0" u="none" strike="noStrike" kern="1200" cap="none" spc="0" normalizeH="0" noProof="0" dirty="0">
                <a:ln>
                  <a:noFill/>
                </a:ln>
                <a:effectLst/>
                <a:uLnTx/>
                <a:uFillTx/>
                <a:latin typeface="Century Gothic" panose="020F0302020204030204"/>
                <a:ea typeface="+mn-ea"/>
                <a:cs typeface="+mn-cs"/>
              </a:rPr>
              <a:t>/es)</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18" name="Table 9">
            <a:extLst>
              <a:ext uri="{FF2B5EF4-FFF2-40B4-BE49-F238E27FC236}">
                <a16:creationId xmlns:a16="http://schemas.microsoft.com/office/drawing/2014/main" id="{678846B0-4300-463E-AA02-E231E18F6E7D}"/>
              </a:ext>
            </a:extLst>
          </p:cNvPr>
          <p:cNvGraphicFramePr>
            <a:graphicFrameLocks noGrp="1"/>
          </p:cNvGraphicFramePr>
          <p:nvPr>
            <p:extLst>
              <p:ext uri="{D42A27DB-BD31-4B8C-83A1-F6EECF244321}">
                <p14:modId xmlns:p14="http://schemas.microsoft.com/office/powerpoint/2010/main" val="3295622205"/>
              </p:ext>
            </p:extLst>
          </p:nvPr>
        </p:nvGraphicFramePr>
        <p:xfrm>
          <a:off x="6676024" y="2118130"/>
          <a:ext cx="2593259" cy="4332432"/>
        </p:xfrm>
        <a:graphic>
          <a:graphicData uri="http://schemas.openxmlformats.org/drawingml/2006/table">
            <a:tbl>
              <a:tblPr firstRow="1" bandRow="1">
                <a:tableStyleId>{5940675A-B579-460E-94D1-54222C63F5DA}</a:tableStyleId>
              </a:tblPr>
              <a:tblGrid>
                <a:gridCol w="2593259">
                  <a:extLst>
                    <a:ext uri="{9D8B030D-6E8A-4147-A177-3AD203B41FA5}">
                      <a16:colId xmlns:a16="http://schemas.microsoft.com/office/drawing/2014/main" val="3272501527"/>
                    </a:ext>
                  </a:extLst>
                </a:gridCol>
              </a:tblGrid>
              <a:tr h="541554">
                <a:tc>
                  <a:txBody>
                    <a:bodyPr/>
                    <a:lstStyle/>
                    <a:p>
                      <a:pPr algn="ctr"/>
                      <a:r>
                        <a:rPr lang="en-GB" sz="2400" b="1" dirty="0">
                          <a:solidFill>
                            <a:schemeClr val="tx1"/>
                          </a:solidFill>
                        </a:rPr>
                        <a:t>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tx1"/>
                          </a:solidFill>
                        </a:rPr>
                        <a:t>ich </a:t>
                      </a:r>
                      <a:r>
                        <a:rPr lang="en-GB" sz="2400" dirty="0" err="1">
                          <a:solidFill>
                            <a:schemeClr val="tx1"/>
                          </a:solidFill>
                        </a:rPr>
                        <a:t>habe</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tx1"/>
                          </a:solidFill>
                        </a:rPr>
                        <a:t>du </a:t>
                      </a:r>
                      <a:r>
                        <a:rPr lang="en-GB" sz="2400" b="1" dirty="0">
                          <a:solidFill>
                            <a:schemeClr val="tx1"/>
                          </a:solidFill>
                        </a:rPr>
                        <a:t>hast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err="1">
                          <a:solidFill>
                            <a:schemeClr val="tx1"/>
                          </a:solidFill>
                        </a:rPr>
                        <a:t>er</a:t>
                      </a:r>
                      <a:r>
                        <a:rPr lang="en-GB" sz="2400" dirty="0">
                          <a:solidFill>
                            <a:schemeClr val="tx1"/>
                          </a:solidFill>
                        </a:rPr>
                        <a:t>/</a:t>
                      </a:r>
                      <a:r>
                        <a:rPr lang="en-GB" sz="2400" dirty="0" err="1">
                          <a:solidFill>
                            <a:schemeClr val="tx1"/>
                          </a:solidFill>
                        </a:rPr>
                        <a:t>sie</a:t>
                      </a:r>
                      <a:r>
                        <a:rPr lang="en-GB" sz="2400" dirty="0">
                          <a:solidFill>
                            <a:schemeClr val="tx1"/>
                          </a:solidFill>
                        </a:rPr>
                        <a:t>/es </a:t>
                      </a:r>
                      <a:r>
                        <a:rPr lang="en-GB" sz="2400" b="1" dirty="0">
                          <a:solidFill>
                            <a:schemeClr val="tx1"/>
                          </a:solidFill>
                        </a:rPr>
                        <a:t>hat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a:solidFill>
                            <a:schemeClr val="tx1"/>
                          </a:solidFill>
                        </a:rPr>
                        <a:t>wir 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b="1" dirty="0" err="1">
                          <a:solidFill>
                            <a:schemeClr val="tx1"/>
                          </a:solidFill>
                        </a:rPr>
                        <a:t>ihr</a:t>
                      </a:r>
                      <a:r>
                        <a:rPr lang="en-GB" sz="2400" b="1" dirty="0">
                          <a:solidFill>
                            <a:schemeClr val="tx1"/>
                          </a:solidFill>
                        </a:rPr>
                        <a:t> </a:t>
                      </a:r>
                      <a:r>
                        <a:rPr lang="en-GB" sz="2400" b="1" dirty="0" err="1">
                          <a:solidFill>
                            <a:schemeClr val="tx1"/>
                          </a:solidFill>
                        </a:rPr>
                        <a:t>habt</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0754258"/>
                  </a:ext>
                </a:extLst>
              </a:tr>
              <a:tr h="541554">
                <a:tc>
                  <a:txBody>
                    <a:bodyPr/>
                    <a:lstStyle/>
                    <a:p>
                      <a:pPr algn="ctr"/>
                      <a:r>
                        <a:rPr lang="en-GB" sz="2400" dirty="0">
                          <a:solidFill>
                            <a:schemeClr val="tx1"/>
                          </a:solidFill>
                        </a:rPr>
                        <a:t>Sie 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dirty="0" err="1">
                          <a:solidFill>
                            <a:schemeClr val="tx1"/>
                          </a:solidFill>
                        </a:rPr>
                        <a:t>sie</a:t>
                      </a:r>
                      <a:r>
                        <a:rPr lang="en-GB" sz="2400" dirty="0">
                          <a:solidFill>
                            <a:schemeClr val="tx1"/>
                          </a:solidFill>
                        </a:rPr>
                        <a:t> 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9" name="Rectangle: Rounded Corners 18">
            <a:extLst>
              <a:ext uri="{FF2B5EF4-FFF2-40B4-BE49-F238E27FC236}">
                <a16:creationId xmlns:a16="http://schemas.microsoft.com/office/drawing/2014/main" id="{49BECB9D-1198-421A-B0C6-398490556DCF}"/>
              </a:ext>
            </a:extLst>
          </p:cNvPr>
          <p:cNvSpPr/>
          <p:nvPr/>
        </p:nvSpPr>
        <p:spPr>
          <a:xfrm>
            <a:off x="7076916" y="2612836"/>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a:t>
            </a:r>
          </a:p>
        </p:txBody>
      </p:sp>
      <p:sp>
        <p:nvSpPr>
          <p:cNvPr id="20" name="Rectangle: Rounded Corners 19">
            <a:extLst>
              <a:ext uri="{FF2B5EF4-FFF2-40B4-BE49-F238E27FC236}">
                <a16:creationId xmlns:a16="http://schemas.microsoft.com/office/drawing/2014/main" id="{7AF62079-0A74-4A3D-A479-B84A62365904}"/>
              </a:ext>
            </a:extLst>
          </p:cNvPr>
          <p:cNvSpPr/>
          <p:nvPr/>
        </p:nvSpPr>
        <p:spPr>
          <a:xfrm>
            <a:off x="7112775" y="3239022"/>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a:t>
            </a:r>
          </a:p>
        </p:txBody>
      </p:sp>
      <p:sp>
        <p:nvSpPr>
          <p:cNvPr id="21" name="Rectangle: Rounded Corners 20">
            <a:extLst>
              <a:ext uri="{FF2B5EF4-FFF2-40B4-BE49-F238E27FC236}">
                <a16:creationId xmlns:a16="http://schemas.microsoft.com/office/drawing/2014/main" id="{B14CD3DB-FA24-434C-A624-89E2BBB070C2}"/>
              </a:ext>
            </a:extLst>
          </p:cNvPr>
          <p:cNvSpPr/>
          <p:nvPr/>
        </p:nvSpPr>
        <p:spPr>
          <a:xfrm>
            <a:off x="6552938" y="3813624"/>
            <a:ext cx="2911150"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  ______</a:t>
            </a:r>
          </a:p>
        </p:txBody>
      </p:sp>
      <p:sp>
        <p:nvSpPr>
          <p:cNvPr id="22" name="Rectangle: Rounded Corners 21">
            <a:extLst>
              <a:ext uri="{FF2B5EF4-FFF2-40B4-BE49-F238E27FC236}">
                <a16:creationId xmlns:a16="http://schemas.microsoft.com/office/drawing/2014/main" id="{075A3D6E-EEED-42AB-9C88-30E7F60E4F81}"/>
              </a:ext>
            </a:extLst>
          </p:cNvPr>
          <p:cNvSpPr/>
          <p:nvPr/>
        </p:nvSpPr>
        <p:spPr>
          <a:xfrm>
            <a:off x="7076916" y="4371509"/>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23" name="Rectangle: Rounded Corners 22">
            <a:extLst>
              <a:ext uri="{FF2B5EF4-FFF2-40B4-BE49-F238E27FC236}">
                <a16:creationId xmlns:a16="http://schemas.microsoft.com/office/drawing/2014/main" id="{95A46648-01F0-4EDA-86B3-746561E56906}"/>
              </a:ext>
            </a:extLst>
          </p:cNvPr>
          <p:cNvSpPr/>
          <p:nvPr/>
        </p:nvSpPr>
        <p:spPr>
          <a:xfrm>
            <a:off x="7091929" y="4913512"/>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24" name="Rectangle: Rounded Corners 23">
            <a:extLst>
              <a:ext uri="{FF2B5EF4-FFF2-40B4-BE49-F238E27FC236}">
                <a16:creationId xmlns:a16="http://schemas.microsoft.com/office/drawing/2014/main" id="{C86F6716-C481-4F8B-9195-CE63F2DDCA32}"/>
              </a:ext>
            </a:extLst>
          </p:cNvPr>
          <p:cNvSpPr/>
          <p:nvPr/>
        </p:nvSpPr>
        <p:spPr>
          <a:xfrm>
            <a:off x="7091930" y="5380050"/>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graphicFrame>
        <p:nvGraphicFramePr>
          <p:cNvPr id="25" name="Table 9">
            <a:extLst>
              <a:ext uri="{FF2B5EF4-FFF2-40B4-BE49-F238E27FC236}">
                <a16:creationId xmlns:a16="http://schemas.microsoft.com/office/drawing/2014/main" id="{F7F9D2DD-3F7B-4965-8177-3EC7ADBFC898}"/>
              </a:ext>
            </a:extLst>
          </p:cNvPr>
          <p:cNvGraphicFramePr>
            <a:graphicFrameLocks noGrp="1"/>
          </p:cNvGraphicFramePr>
          <p:nvPr>
            <p:extLst>
              <p:ext uri="{D42A27DB-BD31-4B8C-83A1-F6EECF244321}">
                <p14:modId xmlns:p14="http://schemas.microsoft.com/office/powerpoint/2010/main" val="4079289183"/>
              </p:ext>
            </p:extLst>
          </p:nvPr>
        </p:nvGraphicFramePr>
        <p:xfrm>
          <a:off x="1089931" y="2171337"/>
          <a:ext cx="2593259" cy="4201472"/>
        </p:xfrm>
        <a:graphic>
          <a:graphicData uri="http://schemas.openxmlformats.org/drawingml/2006/table">
            <a:tbl>
              <a:tblPr firstRow="1" bandRow="1">
                <a:tableStyleId>{5940675A-B579-460E-94D1-54222C63F5DA}</a:tableStyleId>
              </a:tblPr>
              <a:tblGrid>
                <a:gridCol w="2593259">
                  <a:extLst>
                    <a:ext uri="{9D8B030D-6E8A-4147-A177-3AD203B41FA5}">
                      <a16:colId xmlns:a16="http://schemas.microsoft.com/office/drawing/2014/main" val="3272501527"/>
                    </a:ext>
                  </a:extLst>
                </a:gridCol>
              </a:tblGrid>
              <a:tr h="525184">
                <a:tc>
                  <a:txBody>
                    <a:bodyPr/>
                    <a:lstStyle/>
                    <a:p>
                      <a:pPr algn="ctr"/>
                      <a:r>
                        <a:rPr lang="en-GB" sz="2400" b="1" dirty="0">
                          <a:solidFill>
                            <a:schemeClr val="tx1"/>
                          </a:solidFill>
                        </a:rPr>
                        <a:t>sein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25184">
                <a:tc>
                  <a:txBody>
                    <a:bodyPr/>
                    <a:lstStyle/>
                    <a:p>
                      <a:pPr algn="ctr"/>
                      <a:r>
                        <a:rPr lang="en-GB" sz="2400" dirty="0">
                          <a:solidFill>
                            <a:schemeClr val="tx1"/>
                          </a:solidFill>
                        </a:rPr>
                        <a:t>ich bin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25184">
                <a:tc>
                  <a:txBody>
                    <a:bodyPr/>
                    <a:lstStyle/>
                    <a:p>
                      <a:pPr algn="ctr"/>
                      <a:r>
                        <a:rPr lang="en-GB" sz="2400" dirty="0">
                          <a:solidFill>
                            <a:schemeClr val="tx1"/>
                          </a:solidFill>
                        </a:rPr>
                        <a:t>du </a:t>
                      </a:r>
                      <a:r>
                        <a:rPr lang="en-GB" sz="2400" dirty="0" err="1">
                          <a:solidFill>
                            <a:schemeClr val="tx1"/>
                          </a:solidFill>
                        </a:rPr>
                        <a:t>bist</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25184">
                <a:tc>
                  <a:txBody>
                    <a:bodyPr/>
                    <a:lstStyle/>
                    <a:p>
                      <a:pPr algn="ctr"/>
                      <a:r>
                        <a:rPr lang="en-GB" sz="2400" dirty="0" err="1">
                          <a:solidFill>
                            <a:schemeClr val="tx1"/>
                          </a:solidFill>
                        </a:rPr>
                        <a:t>er</a:t>
                      </a:r>
                      <a:r>
                        <a:rPr lang="en-GB" sz="2400" dirty="0">
                          <a:solidFill>
                            <a:schemeClr val="tx1"/>
                          </a:solidFill>
                        </a:rPr>
                        <a:t>/</a:t>
                      </a:r>
                      <a:r>
                        <a:rPr lang="en-GB" sz="2400" dirty="0" err="1">
                          <a:solidFill>
                            <a:schemeClr val="tx1"/>
                          </a:solidFill>
                        </a:rPr>
                        <a:t>sie</a:t>
                      </a:r>
                      <a:r>
                        <a:rPr lang="en-GB" sz="2400" dirty="0">
                          <a:solidFill>
                            <a:schemeClr val="tx1"/>
                          </a:solidFill>
                        </a:rPr>
                        <a:t>/es </a:t>
                      </a:r>
                      <a:r>
                        <a:rPr lang="en-GB" sz="2400" dirty="0" err="1">
                          <a:solidFill>
                            <a:schemeClr val="tx1"/>
                          </a:solidFill>
                        </a:rPr>
                        <a:t>ist</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25184">
                <a:tc>
                  <a:txBody>
                    <a:bodyPr/>
                    <a:lstStyle/>
                    <a:p>
                      <a:pPr algn="ctr"/>
                      <a:r>
                        <a:rPr lang="en-GB" sz="2400" dirty="0">
                          <a:solidFill>
                            <a:schemeClr val="tx1"/>
                          </a:solidFill>
                        </a:rPr>
                        <a:t>wir </a:t>
                      </a:r>
                      <a:r>
                        <a:rPr lang="en-GB" sz="2400" dirty="0" err="1">
                          <a:solidFill>
                            <a:schemeClr val="tx1"/>
                          </a:solidFill>
                        </a:rPr>
                        <a:t>sind</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25184">
                <a:tc>
                  <a:txBody>
                    <a:bodyPr/>
                    <a:lstStyle/>
                    <a:p>
                      <a:pPr algn="ctr"/>
                      <a:r>
                        <a:rPr lang="en-GB" sz="2400" b="1" dirty="0" err="1">
                          <a:solidFill>
                            <a:schemeClr val="tx1"/>
                          </a:solidFill>
                        </a:rPr>
                        <a:t>ihr</a:t>
                      </a:r>
                      <a:r>
                        <a:rPr lang="en-GB" sz="2400" b="1" dirty="0">
                          <a:solidFill>
                            <a:schemeClr val="tx1"/>
                          </a:solidFill>
                        </a:rPr>
                        <a:t> </a:t>
                      </a:r>
                      <a:r>
                        <a:rPr lang="en-GB" sz="2400" b="1" dirty="0" err="1">
                          <a:solidFill>
                            <a:schemeClr val="tx1"/>
                          </a:solidFill>
                        </a:rPr>
                        <a:t>seid</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8141797"/>
                  </a:ext>
                </a:extLst>
              </a:tr>
              <a:tr h="525184">
                <a:tc>
                  <a:txBody>
                    <a:bodyPr/>
                    <a:lstStyle/>
                    <a:p>
                      <a:pPr algn="ctr"/>
                      <a:r>
                        <a:rPr lang="en-GB" sz="2400" dirty="0">
                          <a:solidFill>
                            <a:schemeClr val="tx1"/>
                          </a:solidFill>
                        </a:rPr>
                        <a:t>Sie </a:t>
                      </a:r>
                      <a:r>
                        <a:rPr lang="en-GB" sz="2400" dirty="0" err="1">
                          <a:solidFill>
                            <a:schemeClr val="tx1"/>
                          </a:solidFill>
                        </a:rPr>
                        <a:t>sind</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25184">
                <a:tc>
                  <a:txBody>
                    <a:bodyPr/>
                    <a:lstStyle/>
                    <a:p>
                      <a:pPr algn="ctr"/>
                      <a:r>
                        <a:rPr lang="en-GB" sz="2400" dirty="0" err="1">
                          <a:solidFill>
                            <a:schemeClr val="tx1"/>
                          </a:solidFill>
                        </a:rPr>
                        <a:t>sie</a:t>
                      </a:r>
                      <a:r>
                        <a:rPr lang="en-GB" sz="2400" dirty="0">
                          <a:solidFill>
                            <a:schemeClr val="tx1"/>
                          </a:solidFill>
                        </a:rPr>
                        <a:t> </a:t>
                      </a:r>
                      <a:r>
                        <a:rPr lang="en-GB" sz="2400" dirty="0" err="1">
                          <a:solidFill>
                            <a:schemeClr val="tx1"/>
                          </a:solidFill>
                        </a:rPr>
                        <a:t>sind</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1" name="Rectangle: Rounded Corners 10">
            <a:extLst>
              <a:ext uri="{FF2B5EF4-FFF2-40B4-BE49-F238E27FC236}">
                <a16:creationId xmlns:a16="http://schemas.microsoft.com/office/drawing/2014/main" id="{EB55CD87-2A00-463A-921D-C31FA56AE45A}"/>
              </a:ext>
            </a:extLst>
          </p:cNvPr>
          <p:cNvSpPr/>
          <p:nvPr/>
        </p:nvSpPr>
        <p:spPr>
          <a:xfrm>
            <a:off x="1541654" y="2702211"/>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a:t>
            </a:r>
          </a:p>
        </p:txBody>
      </p:sp>
      <p:sp>
        <p:nvSpPr>
          <p:cNvPr id="12" name="Rectangle: Rounded Corners 11">
            <a:extLst>
              <a:ext uri="{FF2B5EF4-FFF2-40B4-BE49-F238E27FC236}">
                <a16:creationId xmlns:a16="http://schemas.microsoft.com/office/drawing/2014/main" id="{C3C5A192-6DD0-4FCD-9AC9-ACFC3B737982}"/>
              </a:ext>
            </a:extLst>
          </p:cNvPr>
          <p:cNvSpPr/>
          <p:nvPr/>
        </p:nvSpPr>
        <p:spPr>
          <a:xfrm>
            <a:off x="1609535" y="3241703"/>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a:t>
            </a:r>
          </a:p>
        </p:txBody>
      </p:sp>
      <p:sp>
        <p:nvSpPr>
          <p:cNvPr id="13" name="Rectangle: Rounded Corners 12">
            <a:extLst>
              <a:ext uri="{FF2B5EF4-FFF2-40B4-BE49-F238E27FC236}">
                <a16:creationId xmlns:a16="http://schemas.microsoft.com/office/drawing/2014/main" id="{CC69F4CF-B522-4CF4-AC6E-E56F04922DCF}"/>
              </a:ext>
            </a:extLst>
          </p:cNvPr>
          <p:cNvSpPr/>
          <p:nvPr/>
        </p:nvSpPr>
        <p:spPr>
          <a:xfrm>
            <a:off x="1151898" y="3781195"/>
            <a:ext cx="2911150"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  ______</a:t>
            </a:r>
          </a:p>
        </p:txBody>
      </p:sp>
      <p:sp>
        <p:nvSpPr>
          <p:cNvPr id="14" name="Rectangle: Rounded Corners 13">
            <a:extLst>
              <a:ext uri="{FF2B5EF4-FFF2-40B4-BE49-F238E27FC236}">
                <a16:creationId xmlns:a16="http://schemas.microsoft.com/office/drawing/2014/main" id="{81BAD19E-9205-4C77-9CC8-1E5E3550A149}"/>
              </a:ext>
            </a:extLst>
          </p:cNvPr>
          <p:cNvSpPr/>
          <p:nvPr/>
        </p:nvSpPr>
        <p:spPr>
          <a:xfrm>
            <a:off x="1609534" y="4399996"/>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15" name="Rectangle: Rounded Corners 14">
            <a:extLst>
              <a:ext uri="{FF2B5EF4-FFF2-40B4-BE49-F238E27FC236}">
                <a16:creationId xmlns:a16="http://schemas.microsoft.com/office/drawing/2014/main" id="{E105F5EA-2FA2-4CB1-8576-7C0F062123F3}"/>
              </a:ext>
            </a:extLst>
          </p:cNvPr>
          <p:cNvSpPr/>
          <p:nvPr/>
        </p:nvSpPr>
        <p:spPr>
          <a:xfrm>
            <a:off x="1609533" y="4874594"/>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16" name="Rectangle: Rounded Corners 15">
            <a:extLst>
              <a:ext uri="{FF2B5EF4-FFF2-40B4-BE49-F238E27FC236}">
                <a16:creationId xmlns:a16="http://schemas.microsoft.com/office/drawing/2014/main" id="{2040C985-25DE-495F-A4F7-20F1A300FE1E}"/>
              </a:ext>
            </a:extLst>
          </p:cNvPr>
          <p:cNvSpPr/>
          <p:nvPr/>
        </p:nvSpPr>
        <p:spPr>
          <a:xfrm>
            <a:off x="1609532" y="5366522"/>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26" name="Rectangle: Rounded Corners 25">
            <a:extLst>
              <a:ext uri="{FF2B5EF4-FFF2-40B4-BE49-F238E27FC236}">
                <a16:creationId xmlns:a16="http://schemas.microsoft.com/office/drawing/2014/main" id="{A34D0220-81E7-4D36-942F-FEF8CA38BF1A}"/>
              </a:ext>
            </a:extLst>
          </p:cNvPr>
          <p:cNvSpPr/>
          <p:nvPr/>
        </p:nvSpPr>
        <p:spPr>
          <a:xfrm>
            <a:off x="1541654" y="5890986"/>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27" name="Rectangle: Rounded Corners 26">
            <a:extLst>
              <a:ext uri="{FF2B5EF4-FFF2-40B4-BE49-F238E27FC236}">
                <a16:creationId xmlns:a16="http://schemas.microsoft.com/office/drawing/2014/main" id="{0AE89A7E-73F6-4BDD-BC43-E98216F4A3A1}"/>
              </a:ext>
            </a:extLst>
          </p:cNvPr>
          <p:cNvSpPr/>
          <p:nvPr/>
        </p:nvSpPr>
        <p:spPr>
          <a:xfrm>
            <a:off x="7091929" y="5851713"/>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p>
        </p:txBody>
      </p:sp>
      <p:sp>
        <p:nvSpPr>
          <p:cNvPr id="2" name="TextBox 1">
            <a:extLst>
              <a:ext uri="{FF2B5EF4-FFF2-40B4-BE49-F238E27FC236}">
                <a16:creationId xmlns:a16="http://schemas.microsoft.com/office/drawing/2014/main" id="{6E026DE5-7335-44DE-8CA5-B4C0F03572C4}"/>
              </a:ext>
            </a:extLst>
          </p:cNvPr>
          <p:cNvSpPr txBox="1"/>
          <p:nvPr/>
        </p:nvSpPr>
        <p:spPr>
          <a:xfrm>
            <a:off x="3265044" y="4806323"/>
            <a:ext cx="2593259" cy="461665"/>
          </a:xfrm>
          <a:prstGeom prst="rect">
            <a:avLst/>
          </a:prstGeom>
          <a:noFill/>
        </p:spPr>
        <p:txBody>
          <a:bodyPr wrap="square" rtlCol="0">
            <a:spAutoFit/>
          </a:bodyPr>
          <a:lstStyle/>
          <a:p>
            <a:pPr algn="ctr"/>
            <a:r>
              <a:rPr lang="en-GB" sz="2400" dirty="0"/>
              <a:t>you (all) are</a:t>
            </a:r>
          </a:p>
        </p:txBody>
      </p:sp>
      <p:sp>
        <p:nvSpPr>
          <p:cNvPr id="28" name="TextBox 27">
            <a:extLst>
              <a:ext uri="{FF2B5EF4-FFF2-40B4-BE49-F238E27FC236}">
                <a16:creationId xmlns:a16="http://schemas.microsoft.com/office/drawing/2014/main" id="{E42EFBF6-6008-4087-A613-D1C26884652F}"/>
              </a:ext>
            </a:extLst>
          </p:cNvPr>
          <p:cNvSpPr txBox="1"/>
          <p:nvPr/>
        </p:nvSpPr>
        <p:spPr>
          <a:xfrm>
            <a:off x="8723614" y="4841869"/>
            <a:ext cx="2593259" cy="461665"/>
          </a:xfrm>
          <a:prstGeom prst="rect">
            <a:avLst/>
          </a:prstGeom>
          <a:noFill/>
        </p:spPr>
        <p:txBody>
          <a:bodyPr wrap="square" rtlCol="0">
            <a:spAutoFit/>
          </a:bodyPr>
          <a:lstStyle/>
          <a:p>
            <a:pPr algn="ctr"/>
            <a:r>
              <a:rPr lang="en-GB" sz="2400" dirty="0"/>
              <a:t>you (all) have</a:t>
            </a:r>
          </a:p>
        </p:txBody>
      </p:sp>
    </p:spTree>
    <p:extLst>
      <p:ext uri="{BB962C8B-B14F-4D97-AF65-F5344CB8AC3E}">
        <p14:creationId xmlns:p14="http://schemas.microsoft.com/office/powerpoint/2010/main" val="266595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6" grpId="0" animBg="1"/>
      <p:bldP spid="26" grpId="1" animBg="1"/>
      <p:bldP spid="27" grpId="0" animBg="1"/>
      <p:bldP spid="27" grpId="1" animBg="1"/>
      <p:bldP spid="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DDDCEA-6342-49CA-82B7-404855EF4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723" y="891943"/>
            <a:ext cx="1667038" cy="1852265"/>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D434C8CE-6E64-4F2A-A9F8-E372D7407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13400" y="1302881"/>
            <a:ext cx="851671" cy="1684914"/>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DD0FA4A6-D0AC-4737-BB0E-251BA3D3A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17589" y="2490942"/>
            <a:ext cx="916172" cy="1684914"/>
          </a:xfrm>
          <a:prstGeom prst="rect">
            <a:avLst/>
          </a:prstGeom>
        </p:spPr>
      </p:pic>
      <p:sp>
        <p:nvSpPr>
          <p:cNvPr id="69" name="Oval Callout 68">
            <a:extLst>
              <a:ext uri="{FF2B5EF4-FFF2-40B4-BE49-F238E27FC236}">
                <a16:creationId xmlns:a16="http://schemas.microsoft.com/office/drawing/2014/main" id="{B9DC3F90-2C65-E84B-8ED9-F5A75D07D9A2}"/>
              </a:ext>
            </a:extLst>
          </p:cNvPr>
          <p:cNvSpPr/>
          <p:nvPr/>
        </p:nvSpPr>
        <p:spPr>
          <a:xfrm>
            <a:off x="2688662" y="1225961"/>
            <a:ext cx="1598071" cy="5105566"/>
          </a:xfrm>
          <a:prstGeom prst="wedgeEllipseCallout">
            <a:avLst>
              <a:gd name="adj1" fmla="val -78112"/>
              <a:gd name="adj2" fmla="val -5"/>
            </a:avLst>
          </a:prstGeom>
          <a:solidFill>
            <a:srgbClr val="FFF4E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213557"/>
            <a:ext cx="3359988" cy="647577"/>
          </a:xfrm>
        </p:spPr>
        <p:txBody>
          <a:bodyPr>
            <a:normAutofit/>
          </a:bodyPr>
          <a:lstStyle/>
          <a:p>
            <a:r>
              <a:rPr lang="en-GB" sz="2800" b="1" dirty="0" err="1">
                <a:solidFill>
                  <a:schemeClr val="bg1"/>
                </a:solidFill>
              </a:rPr>
              <a:t>Seid</a:t>
            </a:r>
            <a:r>
              <a:rPr lang="en-GB" sz="2800" b="1" dirty="0">
                <a:solidFill>
                  <a:schemeClr val="bg1"/>
                </a:solidFill>
              </a:rPr>
              <a:t> </a:t>
            </a:r>
            <a:r>
              <a:rPr lang="en-GB" sz="2800" b="1" dirty="0" err="1">
                <a:solidFill>
                  <a:schemeClr val="bg1"/>
                </a:solidFill>
              </a:rPr>
              <a:t>ihr</a:t>
            </a:r>
            <a:r>
              <a:rPr lang="en-GB" sz="2800" b="1" dirty="0">
                <a:solidFill>
                  <a:schemeClr val="bg1"/>
                </a:solidFill>
              </a:rPr>
              <a:t> </a:t>
            </a:r>
            <a:r>
              <a:rPr lang="en-GB" sz="2800" b="1" dirty="0" err="1">
                <a:solidFill>
                  <a:schemeClr val="bg1"/>
                </a:solidFill>
              </a:rPr>
              <a:t>fertig</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359988" y="57788"/>
            <a:ext cx="6979227" cy="830997"/>
          </a:xfrm>
          <a:prstGeom prst="rect">
            <a:avLst/>
          </a:prstGeom>
          <a:noFill/>
        </p:spPr>
        <p:txBody>
          <a:bodyPr wrap="square" rtlCol="0">
            <a:spAutoFit/>
          </a:bodyPr>
          <a:lstStyle/>
          <a:p>
            <a:r>
              <a:rPr lang="de-DE" sz="2300" dirty="0"/>
              <a:t>König Konrad stellt Fragen. Was machen seine Töchter, seine Söhne und seine Diener*? </a:t>
            </a:r>
          </a:p>
        </p:txBody>
      </p:sp>
      <p:pic>
        <p:nvPicPr>
          <p:cNvPr id="33" name="Picture 32" descr="A picture containing toy&#10;&#10;Description automatically generated">
            <a:extLst>
              <a:ext uri="{FF2B5EF4-FFF2-40B4-BE49-F238E27FC236}">
                <a16:creationId xmlns:a16="http://schemas.microsoft.com/office/drawing/2014/main" id="{9E149E9B-DB10-6A40-A381-A0639540A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000" y="2326067"/>
            <a:ext cx="2013219" cy="3745523"/>
          </a:xfrm>
          <a:prstGeom prst="rect">
            <a:avLst/>
          </a:prstGeom>
        </p:spPr>
      </p:pic>
      <p:sp>
        <p:nvSpPr>
          <p:cNvPr id="34" name="Action Button: Custom 16">
            <a:hlinkClick r:id="" action="ppaction://noaction" highlightClick="1">
              <a:snd r:embed="rId7" name="9.1.1.2 Slide 12 1b.wav"/>
            </a:hlinkClick>
            <a:extLst>
              <a:ext uri="{FF2B5EF4-FFF2-40B4-BE49-F238E27FC236}">
                <a16:creationId xmlns:a16="http://schemas.microsoft.com/office/drawing/2014/main" id="{99CB5E9B-94B6-274C-A837-2B7963B8E9B4}"/>
              </a:ext>
            </a:extLst>
          </p:cNvPr>
          <p:cNvSpPr/>
          <p:nvPr/>
        </p:nvSpPr>
        <p:spPr>
          <a:xfrm>
            <a:off x="3351167" y="1657350"/>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8" name="9.1.1.2 Slide 12 2b.wav"/>
            </a:hlinkClick>
            <a:extLst>
              <a:ext uri="{FF2B5EF4-FFF2-40B4-BE49-F238E27FC236}">
                <a16:creationId xmlns:a16="http://schemas.microsoft.com/office/drawing/2014/main" id="{B3DEBA70-5809-1F40-9CD4-0DF7A74C2B77}"/>
              </a:ext>
            </a:extLst>
          </p:cNvPr>
          <p:cNvSpPr/>
          <p:nvPr/>
        </p:nvSpPr>
        <p:spPr>
          <a:xfrm>
            <a:off x="3351540" y="225361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9" name="9.1.1.2 Slide 12 3b.wav"/>
            </a:hlinkClick>
            <a:extLst>
              <a:ext uri="{FF2B5EF4-FFF2-40B4-BE49-F238E27FC236}">
                <a16:creationId xmlns:a16="http://schemas.microsoft.com/office/drawing/2014/main" id="{67BF8083-68CA-304F-A525-4671CAA75278}"/>
              </a:ext>
            </a:extLst>
          </p:cNvPr>
          <p:cNvSpPr/>
          <p:nvPr/>
        </p:nvSpPr>
        <p:spPr>
          <a:xfrm>
            <a:off x="3349089" y="286108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7" name="Action Button: Custom 36">
            <a:hlinkClick r:id="" action="ppaction://noaction" highlightClick="1">
              <a:snd r:embed="rId10" name="9.1.1.2 Slide 12 4b.wav"/>
            </a:hlinkClick>
            <a:extLst>
              <a:ext uri="{FF2B5EF4-FFF2-40B4-BE49-F238E27FC236}">
                <a16:creationId xmlns:a16="http://schemas.microsoft.com/office/drawing/2014/main" id="{286F9FA3-E0F1-7141-A85B-86595FF1D9FD}"/>
              </a:ext>
            </a:extLst>
          </p:cNvPr>
          <p:cNvSpPr/>
          <p:nvPr/>
        </p:nvSpPr>
        <p:spPr>
          <a:xfrm>
            <a:off x="3349089" y="341206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11" name="9.1.1.2 Slide 12 5b.wav"/>
            </a:hlinkClick>
            <a:extLst>
              <a:ext uri="{FF2B5EF4-FFF2-40B4-BE49-F238E27FC236}">
                <a16:creationId xmlns:a16="http://schemas.microsoft.com/office/drawing/2014/main" id="{ACF377DE-8EC3-FD46-BC9D-DB2C3BC4C109}"/>
              </a:ext>
            </a:extLst>
          </p:cNvPr>
          <p:cNvSpPr/>
          <p:nvPr/>
        </p:nvSpPr>
        <p:spPr>
          <a:xfrm>
            <a:off x="3349089" y="395735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12" name="9.1.1.2 Slide 12 6b.wav"/>
            </a:hlinkClick>
            <a:extLst>
              <a:ext uri="{FF2B5EF4-FFF2-40B4-BE49-F238E27FC236}">
                <a16:creationId xmlns:a16="http://schemas.microsoft.com/office/drawing/2014/main" id="{37811D62-FAE2-1848-AAD5-349ECB66B95E}"/>
              </a:ext>
            </a:extLst>
          </p:cNvPr>
          <p:cNvSpPr/>
          <p:nvPr/>
        </p:nvSpPr>
        <p:spPr>
          <a:xfrm>
            <a:off x="3349089" y="463362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41" name="Action Button: Custom 16">
            <a:hlinkClick r:id="" action="ppaction://noaction" highlightClick="1">
              <a:snd r:embed="rId13" name="9.1.1.2 Slide 12 8b.wav"/>
            </a:hlinkClick>
            <a:extLst>
              <a:ext uri="{FF2B5EF4-FFF2-40B4-BE49-F238E27FC236}">
                <a16:creationId xmlns:a16="http://schemas.microsoft.com/office/drawing/2014/main" id="{9E88F2CA-2A9B-9C47-BCA1-8ED13C3E8C61}"/>
              </a:ext>
            </a:extLst>
          </p:cNvPr>
          <p:cNvSpPr/>
          <p:nvPr/>
        </p:nvSpPr>
        <p:spPr>
          <a:xfrm>
            <a:off x="3331586" y="519645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4" name="Speech Bubble: Rectangle with Corners Rounded 23">
            <a:extLst>
              <a:ext uri="{FF2B5EF4-FFF2-40B4-BE49-F238E27FC236}">
                <a16:creationId xmlns:a16="http://schemas.microsoft.com/office/drawing/2014/main" id="{E82D8FE5-AF10-4C40-97E8-8A902BE47DE4}"/>
              </a:ext>
            </a:extLst>
          </p:cNvPr>
          <p:cNvSpPr/>
          <p:nvPr/>
        </p:nvSpPr>
        <p:spPr>
          <a:xfrm>
            <a:off x="10012697" y="5500977"/>
            <a:ext cx="1944630" cy="717664"/>
          </a:xfrm>
          <a:prstGeom prst="wedgeRoundRectCallout">
            <a:avLst>
              <a:gd name="adj1" fmla="val 23596"/>
              <a:gd name="adj2" fmla="val 4920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der Diener </a:t>
            </a:r>
            <a:r>
              <a:rPr lang="en-GB" sz="2000" dirty="0">
                <a:solidFill>
                  <a:schemeClr val="tx1"/>
                </a:solidFill>
              </a:rPr>
              <a:t>– servant</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9" name="Picture 8" descr="A picture containing icon&#10;&#10;Description automatically generated">
            <a:extLst>
              <a:ext uri="{FF2B5EF4-FFF2-40B4-BE49-F238E27FC236}">
                <a16:creationId xmlns:a16="http://schemas.microsoft.com/office/drawing/2014/main" id="{0B072D65-1EBA-479B-86BA-DCC228B623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31288" y="1344747"/>
            <a:ext cx="1349567" cy="1540987"/>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AE29722D-1200-419D-9F6E-D534223764A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43903" y="2610254"/>
            <a:ext cx="1304368" cy="1588574"/>
          </a:xfrm>
          <a:prstGeom prst="rect">
            <a:avLst/>
          </a:prstGeom>
        </p:spPr>
      </p:pic>
      <p:pic>
        <p:nvPicPr>
          <p:cNvPr id="15" name="Picture 14">
            <a:extLst>
              <a:ext uri="{FF2B5EF4-FFF2-40B4-BE49-F238E27FC236}">
                <a16:creationId xmlns:a16="http://schemas.microsoft.com/office/drawing/2014/main" id="{B3FE6023-F98A-429F-A592-0D456487CB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29645" y="3826020"/>
            <a:ext cx="992979" cy="1523995"/>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094EC0D6-080B-42C9-82A5-EE18EF6F5F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91940" y="3959745"/>
            <a:ext cx="1349567" cy="1664206"/>
          </a:xfrm>
          <a:prstGeom prst="rect">
            <a:avLst/>
          </a:prstGeom>
        </p:spPr>
      </p:pic>
      <p:graphicFrame>
        <p:nvGraphicFramePr>
          <p:cNvPr id="20" name="Table 20">
            <a:extLst>
              <a:ext uri="{FF2B5EF4-FFF2-40B4-BE49-F238E27FC236}">
                <a16:creationId xmlns:a16="http://schemas.microsoft.com/office/drawing/2014/main" id="{147FCEF6-BDC5-4713-95B4-8BC3C10EDD53}"/>
              </a:ext>
            </a:extLst>
          </p:cNvPr>
          <p:cNvGraphicFramePr>
            <a:graphicFrameLocks noGrp="1"/>
          </p:cNvGraphicFramePr>
          <p:nvPr>
            <p:extLst>
              <p:ext uri="{D42A27DB-BD31-4B8C-83A1-F6EECF244321}">
                <p14:modId xmlns:p14="http://schemas.microsoft.com/office/powerpoint/2010/main" val="1384084719"/>
              </p:ext>
            </p:extLst>
          </p:nvPr>
        </p:nvGraphicFramePr>
        <p:xfrm>
          <a:off x="4425904" y="891943"/>
          <a:ext cx="4936648" cy="4696945"/>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090862">
                  <a:extLst>
                    <a:ext uri="{9D8B030D-6E8A-4147-A177-3AD203B41FA5}">
                      <a16:colId xmlns:a16="http://schemas.microsoft.com/office/drawing/2014/main" val="277183169"/>
                    </a:ext>
                  </a:extLst>
                </a:gridCol>
                <a:gridCol w="3845786">
                  <a:extLst>
                    <a:ext uri="{9D8B030D-6E8A-4147-A177-3AD203B41FA5}">
                      <a16:colId xmlns:a16="http://schemas.microsoft.com/office/drawing/2014/main" val="3406533745"/>
                    </a:ext>
                  </a:extLst>
                </a:gridCol>
              </a:tblGrid>
              <a:tr h="715590">
                <a:tc>
                  <a:txBody>
                    <a:bodyPr/>
                    <a:lstStyle/>
                    <a:p>
                      <a:pPr algn="ctr"/>
                      <a:r>
                        <a:rPr lang="en-GB" sz="2000" b="1" dirty="0" err="1">
                          <a:solidFill>
                            <a:schemeClr val="tx1"/>
                          </a:solidFill>
                        </a:rPr>
                        <a:t>seid</a:t>
                      </a:r>
                      <a:r>
                        <a:rPr lang="en-GB" sz="2000" b="1" dirty="0">
                          <a:solidFill>
                            <a:schemeClr val="tx1"/>
                          </a:solidFill>
                        </a:rPr>
                        <a:t>/</a:t>
                      </a:r>
                      <a:br>
                        <a:rPr lang="en-GB" sz="2000" b="1" dirty="0">
                          <a:solidFill>
                            <a:schemeClr val="tx1"/>
                          </a:solidFill>
                        </a:rPr>
                      </a:br>
                      <a:r>
                        <a:rPr lang="en-GB" sz="2000" b="1" dirty="0" err="1">
                          <a:solidFill>
                            <a:schemeClr val="tx1"/>
                          </a:solidFill>
                        </a:rPr>
                        <a:t>habt</a:t>
                      </a:r>
                      <a:endParaRPr lang="en-GB" sz="2000" b="1" dirty="0">
                        <a:solidFill>
                          <a:schemeClr val="tx1"/>
                        </a:solidFill>
                      </a:endParaRPr>
                    </a:p>
                  </a:txBody>
                  <a:tcP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b="1" dirty="0">
                          <a:solidFill>
                            <a:schemeClr val="tx1"/>
                          </a:solidFill>
                        </a:rPr>
                        <a:t>auf </a:t>
                      </a:r>
                      <a:r>
                        <a:rPr lang="en-GB" sz="2000" b="1" dirty="0" err="1">
                          <a:solidFill>
                            <a:schemeClr val="tx1"/>
                          </a:solidFill>
                        </a:rPr>
                        <a:t>Englisch</a:t>
                      </a:r>
                      <a:endParaRPr lang="en-GB" sz="2000" b="1"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1777619281"/>
                  </a:ext>
                </a:extLst>
              </a:tr>
              <a:tr h="515855">
                <a:tc>
                  <a:txBody>
                    <a:bodyPr/>
                    <a:lstStyle/>
                    <a:p>
                      <a:pPr algn="ctr"/>
                      <a:r>
                        <a:rPr lang="en-GB" sz="2000" dirty="0" err="1">
                          <a:solidFill>
                            <a:schemeClr val="tx1"/>
                          </a:solidFill>
                        </a:rPr>
                        <a:t>seid</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dirty="0">
                          <a:solidFill>
                            <a:schemeClr val="tx1"/>
                          </a:solidFill>
                        </a:rPr>
                        <a:t>Are you finished already?</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3648626561"/>
                  </a:ext>
                </a:extLst>
              </a:tr>
              <a:tr h="515855">
                <a:tc>
                  <a:txBody>
                    <a:bodyPr/>
                    <a:lstStyle/>
                    <a:p>
                      <a:pPr algn="ctr"/>
                      <a:r>
                        <a:rPr lang="en-GB" sz="2000" dirty="0" err="1">
                          <a:solidFill>
                            <a:schemeClr val="tx1"/>
                          </a:solidFill>
                        </a:rPr>
                        <a:t>habt</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dirty="0">
                          <a:solidFill>
                            <a:schemeClr val="tx1"/>
                          </a:solidFill>
                        </a:rPr>
                        <a:t>Do you have enough wood for the fire?</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2799242811"/>
                  </a:ext>
                </a:extLst>
              </a:tr>
              <a:tr h="515855">
                <a:tc>
                  <a:txBody>
                    <a:bodyPr/>
                    <a:lstStyle/>
                    <a:p>
                      <a:pPr algn="ctr"/>
                      <a:r>
                        <a:rPr lang="en-GB" sz="2000" dirty="0" err="1">
                          <a:solidFill>
                            <a:schemeClr val="tx1"/>
                          </a:solidFill>
                        </a:rPr>
                        <a:t>seid</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dirty="0">
                          <a:solidFill>
                            <a:schemeClr val="tx1"/>
                          </a:solidFill>
                        </a:rPr>
                        <a:t>You are very kind.</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1502629899"/>
                  </a:ext>
                </a:extLst>
              </a:tr>
              <a:tr h="515855">
                <a:tc>
                  <a:txBody>
                    <a:bodyPr/>
                    <a:lstStyle/>
                    <a:p>
                      <a:pPr algn="ctr"/>
                      <a:r>
                        <a:rPr lang="en-GB" sz="2000" dirty="0" err="1">
                          <a:solidFill>
                            <a:schemeClr val="tx1"/>
                          </a:solidFill>
                        </a:rPr>
                        <a:t>habt</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dirty="0">
                          <a:solidFill>
                            <a:schemeClr val="tx1"/>
                          </a:solidFill>
                        </a:rPr>
                        <a:t>You already have the meat. </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3049426774"/>
                  </a:ext>
                </a:extLst>
              </a:tr>
              <a:tr h="515855">
                <a:tc>
                  <a:txBody>
                    <a:bodyPr/>
                    <a:lstStyle/>
                    <a:p>
                      <a:pPr algn="ctr"/>
                      <a:r>
                        <a:rPr lang="en-GB" sz="2000" dirty="0" err="1">
                          <a:solidFill>
                            <a:schemeClr val="tx1"/>
                          </a:solidFill>
                        </a:rPr>
                        <a:t>habt</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Where do you have these leaves from?</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1001938595"/>
                  </a:ext>
                </a:extLst>
              </a:tr>
              <a:tr h="515855">
                <a:tc>
                  <a:txBody>
                    <a:bodyPr/>
                    <a:lstStyle/>
                    <a:p>
                      <a:pPr algn="ctr"/>
                      <a:r>
                        <a:rPr lang="en-GB" sz="2000" dirty="0" err="1">
                          <a:solidFill>
                            <a:schemeClr val="tx1"/>
                          </a:solidFill>
                        </a:rPr>
                        <a:t>habt</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dirty="0">
                          <a:solidFill>
                            <a:schemeClr val="tx1"/>
                          </a:solidFill>
                        </a:rPr>
                        <a:t>Do you have tired arms?</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1322256761"/>
                  </a:ext>
                </a:extLst>
              </a:tr>
              <a:tr h="515855">
                <a:tc>
                  <a:txBody>
                    <a:bodyPr/>
                    <a:lstStyle/>
                    <a:p>
                      <a:pPr algn="ctr"/>
                      <a:r>
                        <a:rPr lang="en-GB" sz="2000" dirty="0" err="1">
                          <a:solidFill>
                            <a:schemeClr val="tx1"/>
                          </a:solidFill>
                        </a:rPr>
                        <a:t>seid</a:t>
                      </a:r>
                      <a:endParaRPr lang="en-GB" sz="20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tc>
                  <a:txBody>
                    <a:bodyPr/>
                    <a:lstStyle/>
                    <a:p>
                      <a:pPr algn="ctr"/>
                      <a:r>
                        <a:rPr lang="en-GB" sz="2000" dirty="0">
                          <a:solidFill>
                            <a:schemeClr val="tx1"/>
                          </a:solidFill>
                        </a:rPr>
                        <a:t>Are you not on duty today?</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4E7"/>
                    </a:solidFill>
                  </a:tcPr>
                </a:tc>
                <a:extLst>
                  <a:ext uri="{0D108BD9-81ED-4DB2-BD59-A6C34878D82A}">
                    <a16:rowId xmlns:a16="http://schemas.microsoft.com/office/drawing/2014/main" val="3752374663"/>
                  </a:ext>
                </a:extLst>
              </a:tr>
            </a:tbl>
          </a:graphicData>
        </a:graphic>
      </p:graphicFrame>
      <p:sp>
        <p:nvSpPr>
          <p:cNvPr id="22" name="Rectangle: Rounded Corners 21">
            <a:extLst>
              <a:ext uri="{FF2B5EF4-FFF2-40B4-BE49-F238E27FC236}">
                <a16:creationId xmlns:a16="http://schemas.microsoft.com/office/drawing/2014/main" id="{EFEA6F9B-BFF7-4800-BB16-4E32E9166927}"/>
              </a:ext>
            </a:extLst>
          </p:cNvPr>
          <p:cNvSpPr/>
          <p:nvPr/>
        </p:nvSpPr>
        <p:spPr>
          <a:xfrm>
            <a:off x="4633410" y="1754446"/>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0FA2930-D62A-4AC3-94C7-ECB8AFDDDC9A}"/>
              </a:ext>
            </a:extLst>
          </p:cNvPr>
          <p:cNvSpPr/>
          <p:nvPr/>
        </p:nvSpPr>
        <p:spPr>
          <a:xfrm>
            <a:off x="5869983" y="1722940"/>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42">
            <a:extLst>
              <a:ext uri="{FF2B5EF4-FFF2-40B4-BE49-F238E27FC236}">
                <a16:creationId xmlns:a16="http://schemas.microsoft.com/office/drawing/2014/main" id="{E8DF5417-8A3F-419A-84D6-C12E53AFB530}"/>
              </a:ext>
            </a:extLst>
          </p:cNvPr>
          <p:cNvSpPr/>
          <p:nvPr/>
        </p:nvSpPr>
        <p:spPr>
          <a:xfrm>
            <a:off x="102970" y="1225961"/>
            <a:ext cx="1944630" cy="717664"/>
          </a:xfrm>
          <a:prstGeom prst="wedgeRoundRectCallout">
            <a:avLst>
              <a:gd name="adj1" fmla="val 23596"/>
              <a:gd name="adj2" fmla="val 4920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fertig</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2000" dirty="0">
                <a:solidFill>
                  <a:schemeClr val="tx1"/>
                </a:solidFill>
              </a:rPr>
              <a:t>– ready, finished</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28" name="Rectangle: Rounded Corners 27">
            <a:extLst>
              <a:ext uri="{FF2B5EF4-FFF2-40B4-BE49-F238E27FC236}">
                <a16:creationId xmlns:a16="http://schemas.microsoft.com/office/drawing/2014/main" id="{F95BD1AE-A34D-45FB-A292-9659223B4719}"/>
              </a:ext>
            </a:extLst>
          </p:cNvPr>
          <p:cNvSpPr/>
          <p:nvPr/>
        </p:nvSpPr>
        <p:spPr>
          <a:xfrm>
            <a:off x="4647224" y="2349411"/>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024B8383-1840-46C1-BB2C-E2B162448354}"/>
              </a:ext>
            </a:extLst>
          </p:cNvPr>
          <p:cNvSpPr/>
          <p:nvPr/>
        </p:nvSpPr>
        <p:spPr>
          <a:xfrm>
            <a:off x="5638260" y="2210039"/>
            <a:ext cx="3571083" cy="541457"/>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82AD3EF8-F32C-40A0-9B43-80E5364DBB13}"/>
              </a:ext>
            </a:extLst>
          </p:cNvPr>
          <p:cNvSpPr/>
          <p:nvPr/>
        </p:nvSpPr>
        <p:spPr>
          <a:xfrm>
            <a:off x="4647224" y="2953106"/>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4F57858A-DD82-4A35-A399-0594AAE83DCC}"/>
              </a:ext>
            </a:extLst>
          </p:cNvPr>
          <p:cNvSpPr/>
          <p:nvPr/>
        </p:nvSpPr>
        <p:spPr>
          <a:xfrm>
            <a:off x="5932294" y="2917982"/>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66831FDC-57E6-4AEB-9CD7-98F1607A35B8}"/>
              </a:ext>
            </a:extLst>
          </p:cNvPr>
          <p:cNvSpPr/>
          <p:nvPr/>
        </p:nvSpPr>
        <p:spPr>
          <a:xfrm>
            <a:off x="4647225" y="3448876"/>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A4D475A1-9861-4494-AE38-46B182F3A1B1}"/>
              </a:ext>
            </a:extLst>
          </p:cNvPr>
          <p:cNvSpPr/>
          <p:nvPr/>
        </p:nvSpPr>
        <p:spPr>
          <a:xfrm>
            <a:off x="5673971" y="3498343"/>
            <a:ext cx="3476110"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E2243AD8-98F5-43B4-8F8B-EFB2D142CF3A}"/>
              </a:ext>
            </a:extLst>
          </p:cNvPr>
          <p:cNvSpPr/>
          <p:nvPr/>
        </p:nvSpPr>
        <p:spPr>
          <a:xfrm>
            <a:off x="4616121" y="4081054"/>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368AE620-8187-4786-9FE1-F7232444D533}"/>
              </a:ext>
            </a:extLst>
          </p:cNvPr>
          <p:cNvSpPr/>
          <p:nvPr/>
        </p:nvSpPr>
        <p:spPr>
          <a:xfrm>
            <a:off x="5762734" y="3930150"/>
            <a:ext cx="3322134" cy="57055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F2174547-7C41-465D-B770-6B7E1296FD50}"/>
              </a:ext>
            </a:extLst>
          </p:cNvPr>
          <p:cNvSpPr/>
          <p:nvPr/>
        </p:nvSpPr>
        <p:spPr>
          <a:xfrm>
            <a:off x="4616121" y="4737275"/>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D93FFE31-6388-484C-84D2-22EE187C2C7B}"/>
              </a:ext>
            </a:extLst>
          </p:cNvPr>
          <p:cNvSpPr/>
          <p:nvPr/>
        </p:nvSpPr>
        <p:spPr>
          <a:xfrm>
            <a:off x="5835617" y="4705769"/>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79FA83C-61DB-47E6-A6CE-443D1697F4F0}"/>
              </a:ext>
            </a:extLst>
          </p:cNvPr>
          <p:cNvSpPr/>
          <p:nvPr/>
        </p:nvSpPr>
        <p:spPr>
          <a:xfrm>
            <a:off x="4704049" y="5240134"/>
            <a:ext cx="703574"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CEF0C60F-BA08-4D9F-81C2-FED6D8A978FD}"/>
              </a:ext>
            </a:extLst>
          </p:cNvPr>
          <p:cNvSpPr/>
          <p:nvPr/>
        </p:nvSpPr>
        <p:spPr>
          <a:xfrm>
            <a:off x="5659399" y="5222345"/>
            <a:ext cx="3476110"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829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animBg="1"/>
      <p:bldP spid="28" grpId="0" animBg="1"/>
      <p:bldP spid="29" grpId="0" animBg="1"/>
      <p:bldP spid="30" grpId="0" animBg="1"/>
      <p:bldP spid="31" grpId="0" animBg="1"/>
      <p:bldP spid="32" grpId="0" animBg="1"/>
      <p:bldP spid="44" grpId="0" animBg="1"/>
      <p:bldP spid="45" grpId="0" animBg="1"/>
      <p:bldP spid="46" grpId="0" animBg="1"/>
      <p:bldP spid="47" grpId="0" animBg="1"/>
      <p:bldP spid="48"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2 - Lesson 4</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r>
              <a:rPr lang="en-GB" sz="2400" dirty="0">
                <a:solidFill>
                  <a:schemeClr val="tx1"/>
                </a:solidFill>
              </a:rPr>
              <a:t>Verbs with direct and indirect objects</a:t>
            </a:r>
            <a:endParaRPr lang="en-GB" sz="2400" i="1" dirty="0">
              <a:solidFill>
                <a:schemeClr val="tx1"/>
              </a:solidFill>
            </a:endParaRPr>
          </a:p>
          <a:p>
            <a:pPr algn="l"/>
            <a:r>
              <a:rPr lang="en-GB" sz="2400" dirty="0">
                <a:solidFill>
                  <a:schemeClr val="tx1"/>
                </a:solidFill>
              </a:rPr>
              <a:t>SSC [o] and [ö] revisited</a:t>
            </a: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70000" lnSpcReduction="20000"/>
          </a:bodyPr>
          <a:lstStyle/>
          <a:p>
            <a:r>
              <a:rPr lang="en-GB" dirty="0"/>
              <a:t>Es war </a:t>
            </a:r>
            <a:r>
              <a:rPr lang="en-GB" dirty="0" err="1"/>
              <a:t>einmal</a:t>
            </a:r>
            <a:r>
              <a:rPr lang="en-GB" dirty="0"/>
              <a:t>…</a:t>
            </a:r>
            <a:br>
              <a:rPr lang="en-GB" dirty="0"/>
            </a:br>
            <a:r>
              <a:rPr lang="en-GB" sz="4500" b="0" dirty="0"/>
              <a:t>Once upon a time</a:t>
            </a:r>
            <a:endParaRPr lang="en-GB" dirty="0"/>
          </a:p>
        </p:txBody>
      </p:sp>
      <p:pic>
        <p:nvPicPr>
          <p:cNvPr id="12" name="Picture 11" descr="A picture containing text, sky, outdoor, castle&#10;&#10;Description automatically generated">
            <a:extLst>
              <a:ext uri="{FF2B5EF4-FFF2-40B4-BE49-F238E27FC236}">
                <a16:creationId xmlns:a16="http://schemas.microsoft.com/office/drawing/2014/main" id="{55081C98-0013-4776-9B13-E029F3BB4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322" y="2873375"/>
            <a:ext cx="5521119" cy="4011438"/>
          </a:xfrm>
          <a:prstGeom prst="ellipse">
            <a:avLst/>
          </a:prstGeom>
          <a:ln>
            <a:noFill/>
          </a:ln>
          <a:effectLst>
            <a:softEdge rad="112500"/>
          </a:effectLst>
        </p:spPr>
      </p:pic>
    </p:spTree>
    <p:extLst>
      <p:ext uri="{BB962C8B-B14F-4D97-AF65-F5344CB8AC3E}">
        <p14:creationId xmlns:p14="http://schemas.microsoft.com/office/powerpoint/2010/main" val="1367160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16369"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hören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schreiben</a:t>
            </a:r>
            <a:endParaRPr lang="en-GB"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016369" y="279688"/>
            <a:ext cx="5563891" cy="461665"/>
          </a:xfrm>
          <a:prstGeom prst="rect">
            <a:avLst/>
          </a:prstGeom>
          <a:noFill/>
        </p:spPr>
        <p:txBody>
          <a:bodyPr wrap="square" rtlCol="0">
            <a:spAutoFit/>
          </a:bodyPr>
          <a:lstStyle/>
          <a:p>
            <a:r>
              <a:rPr lang="en-US" sz="2400" dirty="0" err="1"/>
              <a:t>Hör</a:t>
            </a:r>
            <a:r>
              <a:rPr lang="en-US" sz="2400" dirty="0"/>
              <a:t> </a:t>
            </a:r>
            <a:r>
              <a:rPr lang="en-US" sz="2400" dirty="0" err="1"/>
              <a:t>zu</a:t>
            </a:r>
            <a:r>
              <a:rPr lang="en-US" sz="2400" dirty="0"/>
              <a:t>. </a:t>
            </a:r>
            <a:r>
              <a:rPr lang="en-US" sz="2400" dirty="0" err="1"/>
              <a:t>Schreibe</a:t>
            </a:r>
            <a:r>
              <a:rPr lang="en-US" sz="2400" dirty="0"/>
              <a:t> [o] </a:t>
            </a:r>
            <a:r>
              <a:rPr lang="en-US" sz="2400" dirty="0" err="1"/>
              <a:t>oder</a:t>
            </a:r>
            <a:r>
              <a:rPr lang="en-US" sz="2400" dirty="0"/>
              <a:t> [ö].</a:t>
            </a:r>
          </a:p>
        </p:txBody>
      </p:sp>
      <p:pic>
        <p:nvPicPr>
          <p:cNvPr id="1026" name="Picture 2" descr="Frog, Faces, Girl, Ribbon, Bow, Happy, Surprised, Sad">
            <a:extLst>
              <a:ext uri="{FF2B5EF4-FFF2-40B4-BE49-F238E27FC236}">
                <a16:creationId xmlns:a16="http://schemas.microsoft.com/office/drawing/2014/main" id="{1550BE89-04A9-4099-88BC-22009997DC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729" y="1376341"/>
            <a:ext cx="1483185" cy="794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AC88D7C-4D56-4578-A475-1B5DBF4288FC}"/>
              </a:ext>
            </a:extLst>
          </p:cNvPr>
          <p:cNvSpPr txBox="1"/>
          <p:nvPr/>
        </p:nvSpPr>
        <p:spPr>
          <a:xfrm>
            <a:off x="578746" y="2434039"/>
            <a:ext cx="2118639" cy="523220"/>
          </a:xfrm>
          <a:prstGeom prst="rect">
            <a:avLst/>
          </a:prstGeom>
          <a:noFill/>
          <a:ln>
            <a:solidFill>
              <a:schemeClr val="tx2"/>
            </a:solidFill>
          </a:ln>
        </p:spPr>
        <p:txBody>
          <a:bodyPr wrap="square" rtlCol="0">
            <a:spAutoFit/>
          </a:bodyPr>
          <a:lstStyle/>
          <a:p>
            <a:r>
              <a:rPr lang="en-US" sz="2800" b="1" dirty="0"/>
              <a:t> Fr  </a:t>
            </a:r>
            <a:r>
              <a:rPr lang="en-US" sz="2800" b="1" u="sng" dirty="0"/>
              <a:t>ö</a:t>
            </a:r>
            <a:r>
              <a:rPr lang="en-US" sz="2800" b="1" dirty="0"/>
              <a:t>  </a:t>
            </a:r>
            <a:r>
              <a:rPr lang="en-US" sz="2800" b="1" dirty="0" err="1"/>
              <a:t>sche</a:t>
            </a:r>
            <a:r>
              <a:rPr lang="en-US" sz="2800" b="1" dirty="0"/>
              <a:t> </a:t>
            </a:r>
            <a:endParaRPr lang="en-GB" sz="2800" b="1" dirty="0"/>
          </a:p>
        </p:txBody>
      </p:sp>
      <p:sp>
        <p:nvSpPr>
          <p:cNvPr id="19" name="TextBox 18">
            <a:extLst>
              <a:ext uri="{FF2B5EF4-FFF2-40B4-BE49-F238E27FC236}">
                <a16:creationId xmlns:a16="http://schemas.microsoft.com/office/drawing/2014/main" id="{5CB4189C-45F0-48BA-A584-CD5E9F926B58}"/>
              </a:ext>
            </a:extLst>
          </p:cNvPr>
          <p:cNvSpPr txBox="1"/>
          <p:nvPr/>
        </p:nvSpPr>
        <p:spPr>
          <a:xfrm>
            <a:off x="1163664" y="2464816"/>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sp>
        <p:nvSpPr>
          <p:cNvPr id="21" name="Action Button: Custom 16">
            <a:hlinkClick r:id="" action="ppaction://noaction" highlightClick="1">
              <a:snd r:embed="rId4" name="9.1.1.2 Slide 14 Frösche.wav"/>
            </a:hlinkClick>
            <a:extLst>
              <a:ext uri="{FF2B5EF4-FFF2-40B4-BE49-F238E27FC236}">
                <a16:creationId xmlns:a16="http://schemas.microsoft.com/office/drawing/2014/main" id="{C3ACB58E-EDEB-4D1F-A754-2D3EB8016F78}"/>
              </a:ext>
            </a:extLst>
          </p:cNvPr>
          <p:cNvSpPr/>
          <p:nvPr/>
        </p:nvSpPr>
        <p:spPr>
          <a:xfrm>
            <a:off x="368206" y="159443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5" name="9.1.1.2 Slide 14 Hölzer  .wav"/>
            </a:hlinkClick>
            <a:extLst>
              <a:ext uri="{FF2B5EF4-FFF2-40B4-BE49-F238E27FC236}">
                <a16:creationId xmlns:a16="http://schemas.microsoft.com/office/drawing/2014/main" id="{5BCCB489-F6E6-44A8-8C75-98ECF982C0B1}"/>
              </a:ext>
            </a:extLst>
          </p:cNvPr>
          <p:cNvSpPr/>
          <p:nvPr/>
        </p:nvSpPr>
        <p:spPr>
          <a:xfrm>
            <a:off x="4972687" y="95748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6" name="9.1.1.2 Slide 14 Rösser.wav"/>
            </a:hlinkClick>
            <a:extLst>
              <a:ext uri="{FF2B5EF4-FFF2-40B4-BE49-F238E27FC236}">
                <a16:creationId xmlns:a16="http://schemas.microsoft.com/office/drawing/2014/main" id="{91A2849E-D987-4639-8A39-BF8C9536E73D}"/>
              </a:ext>
            </a:extLst>
          </p:cNvPr>
          <p:cNvSpPr/>
          <p:nvPr/>
        </p:nvSpPr>
        <p:spPr>
          <a:xfrm>
            <a:off x="8641661" y="146955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4" name="Action Button: Custom 36">
            <a:hlinkClick r:id="" action="ppaction://noaction" highlightClick="1">
              <a:snd r:embed="rId7" name="9.1.1.2 Slide 14 Honig.wav"/>
            </a:hlinkClick>
            <a:extLst>
              <a:ext uri="{FF2B5EF4-FFF2-40B4-BE49-F238E27FC236}">
                <a16:creationId xmlns:a16="http://schemas.microsoft.com/office/drawing/2014/main" id="{A7A51931-4326-4F53-A0AC-E8005E6A8FF3}"/>
              </a:ext>
            </a:extLst>
          </p:cNvPr>
          <p:cNvSpPr/>
          <p:nvPr/>
        </p:nvSpPr>
        <p:spPr>
          <a:xfrm>
            <a:off x="3137039" y="283922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8" name="9.1.1.2 Slide 14 Könige .wav"/>
            </a:hlinkClick>
            <a:extLst>
              <a:ext uri="{FF2B5EF4-FFF2-40B4-BE49-F238E27FC236}">
                <a16:creationId xmlns:a16="http://schemas.microsoft.com/office/drawing/2014/main" id="{55D1DD53-ACE7-4207-BB13-4AC64BE8C78B}"/>
              </a:ext>
            </a:extLst>
          </p:cNvPr>
          <p:cNvSpPr/>
          <p:nvPr/>
        </p:nvSpPr>
        <p:spPr>
          <a:xfrm>
            <a:off x="6386469" y="308188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9" name="9.1.1.2 Slide 14 Thron.wav"/>
            </a:hlinkClick>
            <a:extLst>
              <a:ext uri="{FF2B5EF4-FFF2-40B4-BE49-F238E27FC236}">
                <a16:creationId xmlns:a16="http://schemas.microsoft.com/office/drawing/2014/main" id="{54CE8703-EE9B-4591-BD34-F0CBE825B959}"/>
              </a:ext>
            </a:extLst>
          </p:cNvPr>
          <p:cNvSpPr/>
          <p:nvPr/>
        </p:nvSpPr>
        <p:spPr>
          <a:xfrm>
            <a:off x="10363603" y="307980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0" name="9.1.1.2 Slide 14 Robe.wav"/>
            </a:hlinkClick>
            <a:extLst>
              <a:ext uri="{FF2B5EF4-FFF2-40B4-BE49-F238E27FC236}">
                <a16:creationId xmlns:a16="http://schemas.microsoft.com/office/drawing/2014/main" id="{27A19124-B1EF-40E4-8CA7-04FA478EF448}"/>
              </a:ext>
            </a:extLst>
          </p:cNvPr>
          <p:cNvSpPr/>
          <p:nvPr/>
        </p:nvSpPr>
        <p:spPr>
          <a:xfrm>
            <a:off x="280874" y="505547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11" name="9.1.1.2 Slide 14 Söhne  .wav"/>
            </a:hlinkClick>
            <a:extLst>
              <a:ext uri="{FF2B5EF4-FFF2-40B4-BE49-F238E27FC236}">
                <a16:creationId xmlns:a16="http://schemas.microsoft.com/office/drawing/2014/main" id="{70C4C61F-EE06-4DD0-967E-08AD8071A829}"/>
              </a:ext>
            </a:extLst>
          </p:cNvPr>
          <p:cNvSpPr/>
          <p:nvPr/>
        </p:nvSpPr>
        <p:spPr>
          <a:xfrm>
            <a:off x="3097276" y="490693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1028" name="Picture 4" descr="Signboard, Sign, Plate, Label, Placard, Badge, Plaque">
            <a:extLst>
              <a:ext uri="{FF2B5EF4-FFF2-40B4-BE49-F238E27FC236}">
                <a16:creationId xmlns:a16="http://schemas.microsoft.com/office/drawing/2014/main" id="{0F6A2FC2-F065-494B-924D-05EBDC00C8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0687" y="1844076"/>
            <a:ext cx="1500135" cy="7500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ignboard, Sign, Plate, Label, Placard, Badge, Plaque">
            <a:extLst>
              <a:ext uri="{FF2B5EF4-FFF2-40B4-BE49-F238E27FC236}">
                <a16:creationId xmlns:a16="http://schemas.microsoft.com/office/drawing/2014/main" id="{A9E76F3B-9893-4A10-8E5C-827AC24A08C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55970" y="2108920"/>
            <a:ext cx="1500135" cy="75006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CC6ACD4-A3CE-4509-BED3-74AFDB46EE36}"/>
              </a:ext>
            </a:extLst>
          </p:cNvPr>
          <p:cNvSpPr txBox="1"/>
          <p:nvPr/>
        </p:nvSpPr>
        <p:spPr>
          <a:xfrm>
            <a:off x="4896276" y="1472276"/>
            <a:ext cx="2062104" cy="523220"/>
          </a:xfrm>
          <a:prstGeom prst="rect">
            <a:avLst/>
          </a:prstGeom>
          <a:noFill/>
          <a:ln>
            <a:solidFill>
              <a:schemeClr val="tx2"/>
            </a:solidFill>
          </a:ln>
        </p:spPr>
        <p:txBody>
          <a:bodyPr wrap="square" rtlCol="0">
            <a:spAutoFit/>
          </a:bodyPr>
          <a:lstStyle/>
          <a:p>
            <a:r>
              <a:rPr lang="en-US" sz="2800" b="1" dirty="0"/>
              <a:t> H  </a:t>
            </a:r>
            <a:r>
              <a:rPr lang="en-US" sz="2800" b="1" u="sng" dirty="0"/>
              <a:t>ö</a:t>
            </a:r>
            <a:r>
              <a:rPr lang="en-US" sz="2800" b="1" dirty="0"/>
              <a:t> </a:t>
            </a:r>
            <a:r>
              <a:rPr lang="en-US" sz="2800" b="1" dirty="0" err="1"/>
              <a:t>lzer</a:t>
            </a:r>
            <a:r>
              <a:rPr lang="en-US" sz="2800" b="1" dirty="0"/>
              <a:t> </a:t>
            </a:r>
            <a:endParaRPr lang="en-GB" sz="2800" b="1" dirty="0"/>
          </a:p>
        </p:txBody>
      </p:sp>
      <p:sp>
        <p:nvSpPr>
          <p:cNvPr id="32" name="TextBox 31">
            <a:extLst>
              <a:ext uri="{FF2B5EF4-FFF2-40B4-BE49-F238E27FC236}">
                <a16:creationId xmlns:a16="http://schemas.microsoft.com/office/drawing/2014/main" id="{97E24CEE-3801-43B9-9175-2B2FA99ACCDB}"/>
              </a:ext>
            </a:extLst>
          </p:cNvPr>
          <p:cNvSpPr txBox="1"/>
          <p:nvPr/>
        </p:nvSpPr>
        <p:spPr>
          <a:xfrm>
            <a:off x="5442409" y="1511937"/>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pic>
        <p:nvPicPr>
          <p:cNvPr id="1030" name="Picture 6" descr="Horse, Animal, Farm">
            <a:extLst>
              <a:ext uri="{FF2B5EF4-FFF2-40B4-BE49-F238E27FC236}">
                <a16:creationId xmlns:a16="http://schemas.microsoft.com/office/drawing/2014/main" id="{A836DACA-3DE7-423A-B0E4-D4875763D9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90263" y="909544"/>
            <a:ext cx="1358889" cy="11470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rse, Animal, Farm">
            <a:extLst>
              <a:ext uri="{FF2B5EF4-FFF2-40B4-BE49-F238E27FC236}">
                <a16:creationId xmlns:a16="http://schemas.microsoft.com/office/drawing/2014/main" id="{50DED8E9-5FA3-4D08-8E47-8707838835F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66931" y="1086674"/>
            <a:ext cx="1133048" cy="95638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01982B7-E3BF-44F0-A3C1-10D07C8D368B}"/>
              </a:ext>
            </a:extLst>
          </p:cNvPr>
          <p:cNvSpPr txBox="1"/>
          <p:nvPr/>
        </p:nvSpPr>
        <p:spPr>
          <a:xfrm>
            <a:off x="8435509" y="2187600"/>
            <a:ext cx="2118639" cy="523220"/>
          </a:xfrm>
          <a:prstGeom prst="rect">
            <a:avLst/>
          </a:prstGeom>
          <a:noFill/>
          <a:ln>
            <a:solidFill>
              <a:schemeClr val="tx2"/>
            </a:solidFill>
          </a:ln>
        </p:spPr>
        <p:txBody>
          <a:bodyPr wrap="square" rtlCol="0">
            <a:spAutoFit/>
          </a:bodyPr>
          <a:lstStyle/>
          <a:p>
            <a:r>
              <a:rPr lang="en-US" sz="2800" b="1" dirty="0"/>
              <a:t> R  </a:t>
            </a:r>
            <a:r>
              <a:rPr lang="en-US" sz="2800" b="1" u="sng" dirty="0"/>
              <a:t>ö</a:t>
            </a:r>
            <a:r>
              <a:rPr lang="en-US" sz="2800" b="1" dirty="0"/>
              <a:t> </a:t>
            </a:r>
            <a:r>
              <a:rPr lang="en-US" sz="2800" b="1" dirty="0" err="1"/>
              <a:t>sser</a:t>
            </a:r>
            <a:r>
              <a:rPr lang="en-US" sz="2800" b="1" dirty="0"/>
              <a:t> </a:t>
            </a:r>
            <a:endParaRPr lang="en-GB" sz="2800" b="1" dirty="0"/>
          </a:p>
        </p:txBody>
      </p:sp>
      <p:sp>
        <p:nvSpPr>
          <p:cNvPr id="36" name="TextBox 35">
            <a:extLst>
              <a:ext uri="{FF2B5EF4-FFF2-40B4-BE49-F238E27FC236}">
                <a16:creationId xmlns:a16="http://schemas.microsoft.com/office/drawing/2014/main" id="{B21527CA-BF5C-43CE-98CD-C68A7FBE8233}"/>
              </a:ext>
            </a:extLst>
          </p:cNvPr>
          <p:cNvSpPr txBox="1"/>
          <p:nvPr/>
        </p:nvSpPr>
        <p:spPr>
          <a:xfrm>
            <a:off x="8950516" y="2218377"/>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pic>
        <p:nvPicPr>
          <p:cNvPr id="1034" name="Picture 10" descr="Honey, Glass, Honey Glass, Sweet, Bee, Delicious">
            <a:extLst>
              <a:ext uri="{FF2B5EF4-FFF2-40B4-BE49-F238E27FC236}">
                <a16:creationId xmlns:a16="http://schemas.microsoft.com/office/drawing/2014/main" id="{10F0A57B-8205-498C-AD44-CD6FACBFA06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53128" y="2434039"/>
            <a:ext cx="823988" cy="11497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C9DC85E-2206-4552-A9E2-A7378674C5C5}"/>
              </a:ext>
            </a:extLst>
          </p:cNvPr>
          <p:cNvSpPr txBox="1"/>
          <p:nvPr/>
        </p:nvSpPr>
        <p:spPr>
          <a:xfrm>
            <a:off x="3108487" y="3630693"/>
            <a:ext cx="1892207" cy="523220"/>
          </a:xfrm>
          <a:prstGeom prst="rect">
            <a:avLst/>
          </a:prstGeom>
          <a:noFill/>
          <a:ln>
            <a:solidFill>
              <a:schemeClr val="tx2"/>
            </a:solidFill>
          </a:ln>
        </p:spPr>
        <p:txBody>
          <a:bodyPr wrap="square" rtlCol="0">
            <a:spAutoFit/>
          </a:bodyPr>
          <a:lstStyle/>
          <a:p>
            <a:r>
              <a:rPr lang="en-US" sz="2800" b="1" dirty="0"/>
              <a:t> H  </a:t>
            </a:r>
            <a:r>
              <a:rPr lang="en-US" sz="2800" b="1" u="sng" dirty="0"/>
              <a:t>o</a:t>
            </a:r>
            <a:r>
              <a:rPr lang="en-US" sz="2800" b="1" dirty="0"/>
              <a:t> nig </a:t>
            </a:r>
            <a:endParaRPr lang="en-GB" sz="2800" b="1" dirty="0"/>
          </a:p>
        </p:txBody>
      </p:sp>
      <p:sp>
        <p:nvSpPr>
          <p:cNvPr id="39" name="TextBox 38">
            <a:extLst>
              <a:ext uri="{FF2B5EF4-FFF2-40B4-BE49-F238E27FC236}">
                <a16:creationId xmlns:a16="http://schemas.microsoft.com/office/drawing/2014/main" id="{DA3EF9AF-0A9E-4CA1-B455-649FBABFDD02}"/>
              </a:ext>
            </a:extLst>
          </p:cNvPr>
          <p:cNvSpPr txBox="1"/>
          <p:nvPr/>
        </p:nvSpPr>
        <p:spPr>
          <a:xfrm>
            <a:off x="3632313" y="3673415"/>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pic>
        <p:nvPicPr>
          <p:cNvPr id="40" name="Picture 39" descr="A picture containing toy&#10;&#10;Description automatically generated">
            <a:extLst>
              <a:ext uri="{FF2B5EF4-FFF2-40B4-BE49-F238E27FC236}">
                <a16:creationId xmlns:a16="http://schemas.microsoft.com/office/drawing/2014/main" id="{6F20E3AA-F69B-47B2-9343-D405E93C0F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982074" y="2594144"/>
            <a:ext cx="696350" cy="1295536"/>
          </a:xfrm>
          <a:prstGeom prst="rect">
            <a:avLst/>
          </a:prstGeom>
        </p:spPr>
      </p:pic>
      <p:pic>
        <p:nvPicPr>
          <p:cNvPr id="41" name="Picture 40" descr="A picture containing toy&#10;&#10;Description automatically generated">
            <a:extLst>
              <a:ext uri="{FF2B5EF4-FFF2-40B4-BE49-F238E27FC236}">
                <a16:creationId xmlns:a16="http://schemas.microsoft.com/office/drawing/2014/main" id="{A7062EA4-5985-4B32-8C3B-0630E1A551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31897" y="2822831"/>
            <a:ext cx="688659" cy="1281225"/>
          </a:xfrm>
          <a:prstGeom prst="rect">
            <a:avLst/>
          </a:prstGeom>
        </p:spPr>
      </p:pic>
      <p:sp>
        <p:nvSpPr>
          <p:cNvPr id="42" name="TextBox 41">
            <a:extLst>
              <a:ext uri="{FF2B5EF4-FFF2-40B4-BE49-F238E27FC236}">
                <a16:creationId xmlns:a16="http://schemas.microsoft.com/office/drawing/2014/main" id="{8DD15FEF-1ED4-4BE8-805C-3F128D2974D9}"/>
              </a:ext>
            </a:extLst>
          </p:cNvPr>
          <p:cNvSpPr txBox="1"/>
          <p:nvPr/>
        </p:nvSpPr>
        <p:spPr>
          <a:xfrm>
            <a:off x="6732320" y="4173678"/>
            <a:ext cx="1892207" cy="523220"/>
          </a:xfrm>
          <a:prstGeom prst="rect">
            <a:avLst/>
          </a:prstGeom>
          <a:noFill/>
          <a:ln>
            <a:solidFill>
              <a:schemeClr val="tx2"/>
            </a:solidFill>
          </a:ln>
        </p:spPr>
        <p:txBody>
          <a:bodyPr wrap="square" rtlCol="0">
            <a:spAutoFit/>
          </a:bodyPr>
          <a:lstStyle/>
          <a:p>
            <a:r>
              <a:rPr lang="en-US" sz="2800" b="1" dirty="0"/>
              <a:t> K  </a:t>
            </a:r>
            <a:r>
              <a:rPr lang="en-US" sz="2800" b="1" u="sng" dirty="0"/>
              <a:t>ö </a:t>
            </a:r>
            <a:r>
              <a:rPr lang="en-US" sz="2800" b="1" dirty="0"/>
              <a:t> </a:t>
            </a:r>
            <a:r>
              <a:rPr lang="en-US" sz="2800" b="1" dirty="0" err="1"/>
              <a:t>nige</a:t>
            </a:r>
            <a:r>
              <a:rPr lang="en-US" sz="2800" b="1" dirty="0"/>
              <a:t> </a:t>
            </a:r>
            <a:endParaRPr lang="en-GB" sz="2800" b="1" dirty="0"/>
          </a:p>
        </p:txBody>
      </p:sp>
      <p:sp>
        <p:nvSpPr>
          <p:cNvPr id="43" name="TextBox 42">
            <a:extLst>
              <a:ext uri="{FF2B5EF4-FFF2-40B4-BE49-F238E27FC236}">
                <a16:creationId xmlns:a16="http://schemas.microsoft.com/office/drawing/2014/main" id="{E5F0DF65-6756-49CF-9FBE-28E71964BCD1}"/>
              </a:ext>
            </a:extLst>
          </p:cNvPr>
          <p:cNvSpPr txBox="1"/>
          <p:nvPr/>
        </p:nvSpPr>
        <p:spPr>
          <a:xfrm>
            <a:off x="7287132" y="4204455"/>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sp>
        <p:nvSpPr>
          <p:cNvPr id="46" name="TextBox 45">
            <a:extLst>
              <a:ext uri="{FF2B5EF4-FFF2-40B4-BE49-F238E27FC236}">
                <a16:creationId xmlns:a16="http://schemas.microsoft.com/office/drawing/2014/main" id="{10443F20-4967-4F2B-B8EA-8372A0C8FF88}"/>
              </a:ext>
            </a:extLst>
          </p:cNvPr>
          <p:cNvSpPr txBox="1"/>
          <p:nvPr/>
        </p:nvSpPr>
        <p:spPr>
          <a:xfrm>
            <a:off x="10362992" y="3828655"/>
            <a:ext cx="1500136" cy="523220"/>
          </a:xfrm>
          <a:prstGeom prst="rect">
            <a:avLst/>
          </a:prstGeom>
          <a:noFill/>
          <a:ln>
            <a:solidFill>
              <a:schemeClr val="tx2"/>
            </a:solidFill>
          </a:ln>
        </p:spPr>
        <p:txBody>
          <a:bodyPr wrap="square" rtlCol="0">
            <a:spAutoFit/>
          </a:bodyPr>
          <a:lstStyle/>
          <a:p>
            <a:r>
              <a:rPr lang="en-US" sz="2800" b="1" dirty="0"/>
              <a:t> </a:t>
            </a:r>
            <a:r>
              <a:rPr lang="en-US" sz="2800" b="1" dirty="0" err="1"/>
              <a:t>Thr</a:t>
            </a:r>
            <a:r>
              <a:rPr lang="en-US" sz="2800" b="1" dirty="0"/>
              <a:t>  </a:t>
            </a:r>
            <a:r>
              <a:rPr lang="en-US" sz="2800" b="1" u="sng" dirty="0"/>
              <a:t>o</a:t>
            </a:r>
            <a:r>
              <a:rPr lang="en-US" sz="2800" b="1" dirty="0"/>
              <a:t> n </a:t>
            </a:r>
            <a:endParaRPr lang="en-GB" sz="2800" b="1" dirty="0"/>
          </a:p>
        </p:txBody>
      </p:sp>
      <p:sp>
        <p:nvSpPr>
          <p:cNvPr id="47" name="TextBox 46">
            <a:extLst>
              <a:ext uri="{FF2B5EF4-FFF2-40B4-BE49-F238E27FC236}">
                <a16:creationId xmlns:a16="http://schemas.microsoft.com/office/drawing/2014/main" id="{B0E21704-F387-4BEF-A2D5-D1BE8552B3D7}"/>
              </a:ext>
            </a:extLst>
          </p:cNvPr>
          <p:cNvSpPr txBox="1"/>
          <p:nvPr/>
        </p:nvSpPr>
        <p:spPr>
          <a:xfrm>
            <a:off x="11145936" y="3873223"/>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pic>
        <p:nvPicPr>
          <p:cNvPr id="1038" name="Picture 14" descr="Robe, Cape, Clothing, Gown, Traditional, Cloak, Mexican">
            <a:extLst>
              <a:ext uri="{FF2B5EF4-FFF2-40B4-BE49-F238E27FC236}">
                <a16:creationId xmlns:a16="http://schemas.microsoft.com/office/drawing/2014/main" id="{CFB68438-9ED0-45CD-8BE3-ECBB35179DE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0542" y="4414867"/>
            <a:ext cx="891519" cy="1281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8C9CD0E6-E072-4160-BC1E-A43118535DD9}"/>
              </a:ext>
            </a:extLst>
          </p:cNvPr>
          <p:cNvSpPr txBox="1"/>
          <p:nvPr/>
        </p:nvSpPr>
        <p:spPr>
          <a:xfrm>
            <a:off x="516233" y="5737149"/>
            <a:ext cx="1500136" cy="523220"/>
          </a:xfrm>
          <a:prstGeom prst="rect">
            <a:avLst/>
          </a:prstGeom>
          <a:noFill/>
          <a:ln>
            <a:solidFill>
              <a:schemeClr val="tx2"/>
            </a:solidFill>
          </a:ln>
        </p:spPr>
        <p:txBody>
          <a:bodyPr wrap="square" rtlCol="0">
            <a:spAutoFit/>
          </a:bodyPr>
          <a:lstStyle/>
          <a:p>
            <a:r>
              <a:rPr lang="en-US" sz="2800" b="1" dirty="0"/>
              <a:t> R  </a:t>
            </a:r>
            <a:r>
              <a:rPr lang="en-US" sz="2800" b="1" u="sng" dirty="0"/>
              <a:t>o</a:t>
            </a:r>
            <a:r>
              <a:rPr lang="en-US" sz="2800" b="1" dirty="0"/>
              <a:t> be </a:t>
            </a:r>
            <a:endParaRPr lang="en-GB" sz="2800" b="1" dirty="0"/>
          </a:p>
        </p:txBody>
      </p:sp>
      <p:sp>
        <p:nvSpPr>
          <p:cNvPr id="51" name="TextBox 50">
            <a:extLst>
              <a:ext uri="{FF2B5EF4-FFF2-40B4-BE49-F238E27FC236}">
                <a16:creationId xmlns:a16="http://schemas.microsoft.com/office/drawing/2014/main" id="{4433806D-55AF-4B11-A956-1AE049DD85F8}"/>
              </a:ext>
            </a:extLst>
          </p:cNvPr>
          <p:cNvSpPr txBox="1"/>
          <p:nvPr/>
        </p:nvSpPr>
        <p:spPr>
          <a:xfrm>
            <a:off x="1043077" y="5780496"/>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sp>
        <p:nvSpPr>
          <p:cNvPr id="53" name="TextBox 52">
            <a:extLst>
              <a:ext uri="{FF2B5EF4-FFF2-40B4-BE49-F238E27FC236}">
                <a16:creationId xmlns:a16="http://schemas.microsoft.com/office/drawing/2014/main" id="{BB6CE382-8BFF-4FBD-8AFC-881BB76D783E}"/>
              </a:ext>
            </a:extLst>
          </p:cNvPr>
          <p:cNvSpPr txBox="1"/>
          <p:nvPr/>
        </p:nvSpPr>
        <p:spPr>
          <a:xfrm>
            <a:off x="3515242" y="5737149"/>
            <a:ext cx="1892207" cy="523220"/>
          </a:xfrm>
          <a:prstGeom prst="rect">
            <a:avLst/>
          </a:prstGeom>
          <a:noFill/>
          <a:ln>
            <a:solidFill>
              <a:schemeClr val="tx2"/>
            </a:solidFill>
          </a:ln>
        </p:spPr>
        <p:txBody>
          <a:bodyPr wrap="square" rtlCol="0">
            <a:spAutoFit/>
          </a:bodyPr>
          <a:lstStyle/>
          <a:p>
            <a:r>
              <a:rPr lang="en-US" sz="2800" b="1" dirty="0"/>
              <a:t> S  </a:t>
            </a:r>
            <a:r>
              <a:rPr lang="en-US" sz="2800" b="1" u="sng" dirty="0"/>
              <a:t>ö </a:t>
            </a:r>
            <a:r>
              <a:rPr lang="en-US" sz="2800" b="1" dirty="0"/>
              <a:t> </a:t>
            </a:r>
            <a:r>
              <a:rPr lang="en-US" sz="2800" b="1" dirty="0" err="1"/>
              <a:t>hne</a:t>
            </a:r>
            <a:r>
              <a:rPr lang="en-US" sz="2800" b="1" dirty="0"/>
              <a:t> </a:t>
            </a:r>
            <a:endParaRPr lang="en-GB" sz="2800" b="1" dirty="0"/>
          </a:p>
        </p:txBody>
      </p:sp>
      <p:sp>
        <p:nvSpPr>
          <p:cNvPr id="54" name="TextBox 53">
            <a:extLst>
              <a:ext uri="{FF2B5EF4-FFF2-40B4-BE49-F238E27FC236}">
                <a16:creationId xmlns:a16="http://schemas.microsoft.com/office/drawing/2014/main" id="{A3FAFB6E-88E1-49F6-8B4C-AAC8C5DAFFB2}"/>
              </a:ext>
            </a:extLst>
          </p:cNvPr>
          <p:cNvSpPr txBox="1"/>
          <p:nvPr/>
        </p:nvSpPr>
        <p:spPr>
          <a:xfrm>
            <a:off x="4066634" y="5789420"/>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sp>
        <p:nvSpPr>
          <p:cNvPr id="55" name="Action Button: Custom 16">
            <a:hlinkClick r:id="" action="ppaction://noaction" highlightClick="1">
              <a:snd r:embed="rId19" name="9.1.1.2 Slide 15 Krone.wav"/>
            </a:hlinkClick>
            <a:extLst>
              <a:ext uri="{FF2B5EF4-FFF2-40B4-BE49-F238E27FC236}">
                <a16:creationId xmlns:a16="http://schemas.microsoft.com/office/drawing/2014/main" id="{7E4F2527-39F2-463F-8D2B-27A213BA2872}"/>
              </a:ext>
            </a:extLst>
          </p:cNvPr>
          <p:cNvSpPr/>
          <p:nvPr/>
        </p:nvSpPr>
        <p:spPr>
          <a:xfrm>
            <a:off x="6736153" y="517748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B0502020202020204" pitchFamily="34" charset="0"/>
              </a:rPr>
              <a:t>9</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56" name="Action Button: Custom 16">
            <a:hlinkClick r:id="" action="ppaction://noaction" highlightClick="1">
              <a:snd r:embed="rId20" name="9.1.1.2 Slide 14 Töchter.wav"/>
            </a:hlinkClick>
            <a:extLst>
              <a:ext uri="{FF2B5EF4-FFF2-40B4-BE49-F238E27FC236}">
                <a16:creationId xmlns:a16="http://schemas.microsoft.com/office/drawing/2014/main" id="{7AC724AE-F7D7-4B84-AF7A-D612A2C621BC}"/>
              </a:ext>
            </a:extLst>
          </p:cNvPr>
          <p:cNvSpPr/>
          <p:nvPr/>
        </p:nvSpPr>
        <p:spPr>
          <a:xfrm>
            <a:off x="9603947" y="488984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B0502020202020204" pitchFamily="34" charset="0"/>
              </a:rPr>
              <a:t>1</a:t>
            </a:r>
            <a:r>
              <a:rPr lang="en-GB" sz="2000" b="1" dirty="0">
                <a:solidFill>
                  <a:schemeClr val="tx1"/>
                </a:solidFill>
                <a:latin typeface="Century Gothic" panose="020B0502020202020204" pitchFamily="34" charset="0"/>
              </a:rPr>
              <a:t>0</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1044" name="Picture 20" descr="Crown, Golden, Royal, Shining, Shiny, Emperor, King">
            <a:extLst>
              <a:ext uri="{FF2B5EF4-FFF2-40B4-BE49-F238E27FC236}">
                <a16:creationId xmlns:a16="http://schemas.microsoft.com/office/drawing/2014/main" id="{CF1C919E-9A04-4C3D-8A8F-EA6CB89B633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13784" y="5072096"/>
            <a:ext cx="912172" cy="5035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A88D5EB7-4541-4927-97D8-DAB0264BADDC}"/>
              </a:ext>
            </a:extLst>
          </p:cNvPr>
          <p:cNvSpPr txBox="1"/>
          <p:nvPr/>
        </p:nvSpPr>
        <p:spPr>
          <a:xfrm>
            <a:off x="7146291" y="5665437"/>
            <a:ext cx="2001580" cy="523220"/>
          </a:xfrm>
          <a:prstGeom prst="rect">
            <a:avLst/>
          </a:prstGeom>
          <a:noFill/>
          <a:ln>
            <a:solidFill>
              <a:schemeClr val="tx2"/>
            </a:solidFill>
          </a:ln>
        </p:spPr>
        <p:txBody>
          <a:bodyPr wrap="square" rtlCol="0">
            <a:spAutoFit/>
          </a:bodyPr>
          <a:lstStyle/>
          <a:p>
            <a:r>
              <a:rPr lang="en-US" sz="2800" b="1" dirty="0"/>
              <a:t> Kr  </a:t>
            </a:r>
            <a:r>
              <a:rPr lang="en-US" sz="2800" b="1" u="sng" dirty="0"/>
              <a:t>o</a:t>
            </a:r>
            <a:r>
              <a:rPr lang="en-US" sz="2800" b="1" dirty="0"/>
              <a:t> </a:t>
            </a:r>
            <a:r>
              <a:rPr lang="en-US" sz="2800" b="1" dirty="0" err="1"/>
              <a:t>nen</a:t>
            </a:r>
            <a:r>
              <a:rPr lang="en-US" sz="2800" b="1" dirty="0"/>
              <a:t> </a:t>
            </a:r>
            <a:endParaRPr lang="en-GB" sz="2800" b="1" dirty="0"/>
          </a:p>
        </p:txBody>
      </p:sp>
      <p:sp>
        <p:nvSpPr>
          <p:cNvPr id="59" name="TextBox 58">
            <a:extLst>
              <a:ext uri="{FF2B5EF4-FFF2-40B4-BE49-F238E27FC236}">
                <a16:creationId xmlns:a16="http://schemas.microsoft.com/office/drawing/2014/main" id="{631F8E91-AED4-4B72-A112-4115A77A2811}"/>
              </a:ext>
            </a:extLst>
          </p:cNvPr>
          <p:cNvSpPr txBox="1"/>
          <p:nvPr/>
        </p:nvSpPr>
        <p:spPr>
          <a:xfrm>
            <a:off x="7778870" y="5723696"/>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sp>
        <p:nvSpPr>
          <p:cNvPr id="61" name="TextBox 60">
            <a:extLst>
              <a:ext uri="{FF2B5EF4-FFF2-40B4-BE49-F238E27FC236}">
                <a16:creationId xmlns:a16="http://schemas.microsoft.com/office/drawing/2014/main" id="{ED96EEB1-C631-4DF7-B4D8-3E55AE6DEE19}"/>
              </a:ext>
            </a:extLst>
          </p:cNvPr>
          <p:cNvSpPr txBox="1"/>
          <p:nvPr/>
        </p:nvSpPr>
        <p:spPr>
          <a:xfrm>
            <a:off x="9613786" y="5735069"/>
            <a:ext cx="2118639" cy="523220"/>
          </a:xfrm>
          <a:prstGeom prst="rect">
            <a:avLst/>
          </a:prstGeom>
          <a:noFill/>
          <a:ln>
            <a:solidFill>
              <a:schemeClr val="tx2"/>
            </a:solidFill>
          </a:ln>
        </p:spPr>
        <p:txBody>
          <a:bodyPr wrap="square" rtlCol="0">
            <a:spAutoFit/>
          </a:bodyPr>
          <a:lstStyle/>
          <a:p>
            <a:r>
              <a:rPr lang="en-US" sz="2800" b="1" dirty="0"/>
              <a:t> T  </a:t>
            </a:r>
            <a:r>
              <a:rPr lang="en-US" sz="2800" b="1" u="sng" dirty="0"/>
              <a:t>ö</a:t>
            </a:r>
            <a:r>
              <a:rPr lang="en-US" sz="2800" b="1" dirty="0"/>
              <a:t>  </a:t>
            </a:r>
            <a:r>
              <a:rPr lang="en-US" sz="2800" b="1" dirty="0" err="1"/>
              <a:t>chter</a:t>
            </a:r>
            <a:r>
              <a:rPr lang="en-US" sz="2800" b="1" dirty="0"/>
              <a:t> </a:t>
            </a:r>
            <a:endParaRPr lang="en-GB" sz="2800" b="1" dirty="0"/>
          </a:p>
        </p:txBody>
      </p:sp>
      <p:sp>
        <p:nvSpPr>
          <p:cNvPr id="62" name="TextBox 61">
            <a:extLst>
              <a:ext uri="{FF2B5EF4-FFF2-40B4-BE49-F238E27FC236}">
                <a16:creationId xmlns:a16="http://schemas.microsoft.com/office/drawing/2014/main" id="{EF206012-7B3E-4559-9526-EB60F8128ABE}"/>
              </a:ext>
            </a:extLst>
          </p:cNvPr>
          <p:cNvSpPr txBox="1"/>
          <p:nvPr/>
        </p:nvSpPr>
        <p:spPr>
          <a:xfrm>
            <a:off x="10116577" y="5748661"/>
            <a:ext cx="394711" cy="461665"/>
          </a:xfrm>
          <a:prstGeom prst="rect">
            <a:avLst/>
          </a:prstGeom>
          <a:solidFill>
            <a:schemeClr val="bg2"/>
          </a:solidFill>
        </p:spPr>
        <p:txBody>
          <a:bodyPr wrap="square" rtlCol="0">
            <a:spAutoFit/>
          </a:bodyPr>
          <a:lstStyle/>
          <a:p>
            <a:pPr algn="l"/>
            <a:r>
              <a:rPr lang="en-US" sz="2400" dirty="0"/>
              <a:t>_</a:t>
            </a:r>
            <a:endParaRPr lang="en-GB" sz="2400" dirty="0"/>
          </a:p>
        </p:txBody>
      </p:sp>
      <p:pic>
        <p:nvPicPr>
          <p:cNvPr id="60" name="Picture 59" descr="A picture containing toy, doll&#10;&#10;Description automatically generated">
            <a:extLst>
              <a:ext uri="{FF2B5EF4-FFF2-40B4-BE49-F238E27FC236}">
                <a16:creationId xmlns:a16="http://schemas.microsoft.com/office/drawing/2014/main" id="{F4AD15AF-B1F3-4753-9B5D-0161A6785A0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10664651" y="4477227"/>
            <a:ext cx="605341" cy="1197584"/>
          </a:xfrm>
          <a:prstGeom prst="rect">
            <a:avLst/>
          </a:prstGeom>
        </p:spPr>
      </p:pic>
      <p:pic>
        <p:nvPicPr>
          <p:cNvPr id="63" name="Picture 62" descr="A picture containing toy, doll&#10;&#10;Description automatically generated">
            <a:extLst>
              <a:ext uri="{FF2B5EF4-FFF2-40B4-BE49-F238E27FC236}">
                <a16:creationId xmlns:a16="http://schemas.microsoft.com/office/drawing/2014/main" id="{AEB6ECBD-ADAA-4AF4-BE86-E575009C3C9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10077553" y="4582480"/>
            <a:ext cx="595552" cy="1095268"/>
          </a:xfrm>
          <a:prstGeom prst="rect">
            <a:avLst/>
          </a:prstGeom>
        </p:spPr>
      </p:pic>
      <p:pic>
        <p:nvPicPr>
          <p:cNvPr id="64" name="Picture 63" descr="A picture containing toy, doll&#10;&#10;Description automatically generated">
            <a:extLst>
              <a:ext uri="{FF2B5EF4-FFF2-40B4-BE49-F238E27FC236}">
                <a16:creationId xmlns:a16="http://schemas.microsoft.com/office/drawing/2014/main" id="{983EDC3F-6F12-486B-994B-44357F7B20A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77116" y="4549378"/>
            <a:ext cx="867757" cy="1056831"/>
          </a:xfrm>
          <a:prstGeom prst="rect">
            <a:avLst/>
          </a:prstGeom>
        </p:spPr>
      </p:pic>
      <p:pic>
        <p:nvPicPr>
          <p:cNvPr id="65" name="Picture 64">
            <a:extLst>
              <a:ext uri="{FF2B5EF4-FFF2-40B4-BE49-F238E27FC236}">
                <a16:creationId xmlns:a16="http://schemas.microsoft.com/office/drawing/2014/main" id="{3F416451-FA14-470B-AF68-D599E31C9BB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853856" y="4549378"/>
            <a:ext cx="713636" cy="1095268"/>
          </a:xfrm>
          <a:prstGeom prst="rect">
            <a:avLst/>
          </a:prstGeom>
        </p:spPr>
      </p:pic>
      <p:pic>
        <p:nvPicPr>
          <p:cNvPr id="66" name="Picture 4" descr="Throne, Ruler Chair, Chair, Seat, Furniture Pieces">
            <a:extLst>
              <a:ext uri="{FF2B5EF4-FFF2-40B4-BE49-F238E27FC236}">
                <a16:creationId xmlns:a16="http://schemas.microsoft.com/office/drawing/2014/main" id="{80761EE4-4872-4BB2-8A81-93E0B3CCF64E}"/>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759603" y="2446471"/>
            <a:ext cx="972822" cy="13469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descr="Crown, Golden, Royal, Shining, Shiny, Emperor, King">
            <a:extLst>
              <a:ext uri="{FF2B5EF4-FFF2-40B4-BE49-F238E27FC236}">
                <a16:creationId xmlns:a16="http://schemas.microsoft.com/office/drawing/2014/main" id="{A339F0C1-8A9A-4CC8-B6AE-CC5646C5624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27412" y="5055479"/>
            <a:ext cx="954323" cy="52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6" grpId="0" animBg="1"/>
      <p:bldP spid="39" grpId="0" animBg="1"/>
      <p:bldP spid="43" grpId="0" animBg="1"/>
      <p:bldP spid="47" grpId="0" animBg="1"/>
      <p:bldP spid="51" grpId="0" animBg="1"/>
      <p:bldP spid="54" grpId="0" animBg="1"/>
      <p:bldP spid="59"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C0C9-1160-4B94-962F-988E96EFFAAD}"/>
              </a:ext>
            </a:extLst>
          </p:cNvPr>
          <p:cNvSpPr>
            <a:spLocks noGrp="1"/>
          </p:cNvSpPr>
          <p:nvPr>
            <p:ph type="title"/>
          </p:nvPr>
        </p:nvSpPr>
        <p:spPr>
          <a:xfrm>
            <a:off x="0" y="213557"/>
            <a:ext cx="3452397" cy="647577"/>
          </a:xfrm>
        </p:spPr>
        <p:txBody>
          <a:bodyPr>
            <a:normAutofit/>
          </a:bodyPr>
          <a:lstStyle/>
          <a:p>
            <a:r>
              <a:rPr lang="en-GB" sz="2400" b="1" dirty="0" err="1">
                <a:solidFill>
                  <a:schemeClr val="bg1"/>
                </a:solidFill>
              </a:rPr>
              <a:t>Vokabeln</a:t>
            </a:r>
            <a:r>
              <a:rPr lang="en-GB" sz="2400" b="1" dirty="0">
                <a:solidFill>
                  <a:schemeClr val="bg1"/>
                </a:solidFill>
              </a:rPr>
              <a:t>: </a:t>
            </a:r>
            <a:r>
              <a:rPr lang="en-GB" sz="2400" b="1" dirty="0" err="1">
                <a:solidFill>
                  <a:schemeClr val="bg1"/>
                </a:solidFill>
              </a:rPr>
              <a:t>Beispiel</a:t>
            </a:r>
            <a:endParaRPr lang="en-GB" sz="2400" dirty="0"/>
          </a:p>
        </p:txBody>
      </p:sp>
      <p:sp>
        <p:nvSpPr>
          <p:cNvPr id="4" name="Oval 3">
            <a:extLst>
              <a:ext uri="{FF2B5EF4-FFF2-40B4-BE49-F238E27FC236}">
                <a16:creationId xmlns:a16="http://schemas.microsoft.com/office/drawing/2014/main" id="{27866752-E04A-420C-9751-8DD1CA05F506}"/>
              </a:ext>
            </a:extLst>
          </p:cNvPr>
          <p:cNvSpPr/>
          <p:nvPr/>
        </p:nvSpPr>
        <p:spPr>
          <a:xfrm>
            <a:off x="2030054" y="2204697"/>
            <a:ext cx="4047214" cy="4046400"/>
          </a:xfrm>
          <a:prstGeom prst="ellipse">
            <a:avLst/>
          </a:prstGeom>
          <a:solidFill>
            <a:srgbClr val="9EBBC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12CB99D3-D283-486E-9A6F-8417A318E0E1}"/>
              </a:ext>
            </a:extLst>
          </p:cNvPr>
          <p:cNvSpPr txBox="1"/>
          <p:nvPr/>
        </p:nvSpPr>
        <p:spPr>
          <a:xfrm>
            <a:off x="3135592" y="2624443"/>
            <a:ext cx="889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warm</a:t>
            </a:r>
          </a:p>
        </p:txBody>
      </p:sp>
      <p:sp>
        <p:nvSpPr>
          <p:cNvPr id="6" name="TextBox 5">
            <a:extLst>
              <a:ext uri="{FF2B5EF4-FFF2-40B4-BE49-F238E27FC236}">
                <a16:creationId xmlns:a16="http://schemas.microsoft.com/office/drawing/2014/main" id="{EC2611FB-C154-43BA-8BAD-F07BADE73BAE}"/>
              </a:ext>
            </a:extLst>
          </p:cNvPr>
          <p:cNvSpPr txBox="1"/>
          <p:nvPr/>
        </p:nvSpPr>
        <p:spPr>
          <a:xfrm>
            <a:off x="2270663" y="3355723"/>
            <a:ext cx="118173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Arm</a:t>
            </a:r>
          </a:p>
        </p:txBody>
      </p:sp>
      <p:sp>
        <p:nvSpPr>
          <p:cNvPr id="7" name="TextBox 6">
            <a:extLst>
              <a:ext uri="{FF2B5EF4-FFF2-40B4-BE49-F238E27FC236}">
                <a16:creationId xmlns:a16="http://schemas.microsoft.com/office/drawing/2014/main" id="{DE98DB6E-6247-4555-9201-FCEE06E45F12}"/>
              </a:ext>
            </a:extLst>
          </p:cNvPr>
          <p:cNvSpPr txBox="1"/>
          <p:nvPr/>
        </p:nvSpPr>
        <p:spPr>
          <a:xfrm>
            <a:off x="2564085" y="4729468"/>
            <a:ext cx="93166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wohin</a:t>
            </a:r>
            <a:endParaRPr kumimoji="0" lang="en-US" sz="2000" b="0"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612A1499-53D9-43D1-A965-CF35DAB14038}"/>
              </a:ext>
            </a:extLst>
          </p:cNvPr>
          <p:cNvSpPr txBox="1"/>
          <p:nvPr/>
        </p:nvSpPr>
        <p:spPr>
          <a:xfrm>
            <a:off x="4484533" y="3720065"/>
            <a:ext cx="97815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führen</a:t>
            </a:r>
            <a:endParaRPr kumimoji="0" lang="en-US" sz="20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B75B6739-B4EE-4788-BA47-B96291F7F408}"/>
              </a:ext>
            </a:extLst>
          </p:cNvPr>
          <p:cNvSpPr txBox="1"/>
          <p:nvPr/>
        </p:nvSpPr>
        <p:spPr>
          <a:xfrm>
            <a:off x="4106175" y="3159193"/>
            <a:ext cx="130195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t>
            </a:r>
            <a:r>
              <a:rPr kumimoji="0" lang="en-US" sz="2000" b="0" i="0" u="none" strike="noStrike" kern="0" cap="none" spc="0" normalizeH="0" baseline="0" noProof="0" dirty="0" err="1">
                <a:ln>
                  <a:noFill/>
                </a:ln>
                <a:effectLst/>
                <a:uLnTx/>
                <a:uFillTx/>
              </a:rPr>
              <a:t>Beruf</a:t>
            </a:r>
            <a:endParaRPr kumimoji="0" lang="en-US" sz="2000" b="0" i="0" u="none" strike="noStrike" kern="0" cap="none" spc="0" normalizeH="0" baseline="0" noProof="0" dirty="0">
              <a:ln>
                <a:noFill/>
              </a:ln>
              <a:effectLst/>
              <a:uLnTx/>
              <a:uFillTx/>
            </a:endParaRPr>
          </a:p>
        </p:txBody>
      </p:sp>
      <p:sp>
        <p:nvSpPr>
          <p:cNvPr id="10" name="TextBox 9">
            <a:extLst>
              <a:ext uri="{FF2B5EF4-FFF2-40B4-BE49-F238E27FC236}">
                <a16:creationId xmlns:a16="http://schemas.microsoft.com/office/drawing/2014/main" id="{1F1D9C9F-B424-46B4-980C-DDD5BBC05C63}"/>
              </a:ext>
            </a:extLst>
          </p:cNvPr>
          <p:cNvSpPr txBox="1"/>
          <p:nvPr/>
        </p:nvSpPr>
        <p:spPr>
          <a:xfrm>
            <a:off x="4015605" y="4547222"/>
            <a:ext cx="148309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traditionell</a:t>
            </a:r>
            <a:endParaRPr kumimoji="0" lang="en-US" sz="2000" b="0" i="0" u="none" strike="noStrike" kern="0" cap="none" spc="0" normalizeH="0" baseline="0" noProof="0" dirty="0">
              <a:ln>
                <a:noFill/>
              </a:ln>
              <a:effectLst/>
              <a:uLnTx/>
              <a:uFillTx/>
            </a:endParaRPr>
          </a:p>
        </p:txBody>
      </p:sp>
      <p:sp>
        <p:nvSpPr>
          <p:cNvPr id="11" name="TextBox 10">
            <a:extLst>
              <a:ext uri="{FF2B5EF4-FFF2-40B4-BE49-F238E27FC236}">
                <a16:creationId xmlns:a16="http://schemas.microsoft.com/office/drawing/2014/main" id="{F3800A3C-2802-4036-A8F4-FE00D28D38F6}"/>
              </a:ext>
            </a:extLst>
          </p:cNvPr>
          <p:cNvSpPr txBox="1"/>
          <p:nvPr/>
        </p:nvSpPr>
        <p:spPr>
          <a:xfrm>
            <a:off x="3258755" y="5320798"/>
            <a:ext cx="178927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Nachbar</a:t>
            </a:r>
          </a:p>
        </p:txBody>
      </p:sp>
      <p:sp>
        <p:nvSpPr>
          <p:cNvPr id="12" name="TextBox 11">
            <a:extLst>
              <a:ext uri="{FF2B5EF4-FFF2-40B4-BE49-F238E27FC236}">
                <a16:creationId xmlns:a16="http://schemas.microsoft.com/office/drawing/2014/main" id="{1BCD3D56-E245-4ACC-8DA8-47E025BF9EC1}"/>
              </a:ext>
            </a:extLst>
          </p:cNvPr>
          <p:cNvSpPr txBox="1"/>
          <p:nvPr/>
        </p:nvSpPr>
        <p:spPr>
          <a:xfrm>
            <a:off x="2631821" y="3909612"/>
            <a:ext cx="160011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a:t>
            </a:r>
            <a:r>
              <a:rPr kumimoji="0" lang="en-US" sz="2000" b="0" i="0" u="none" strike="noStrike" kern="0" cap="none" spc="0" normalizeH="0" baseline="0" noProof="0" dirty="0" err="1">
                <a:ln>
                  <a:noFill/>
                </a:ln>
                <a:effectLst/>
                <a:uLnTx/>
                <a:uFillTx/>
              </a:rPr>
              <a:t>Sachen</a:t>
            </a:r>
            <a:endParaRPr kumimoji="0" lang="en-US" sz="2000" b="0" i="0" u="none" strike="noStrike" kern="0" cap="none" spc="0" normalizeH="0" baseline="0" noProof="0" dirty="0">
              <a:ln>
                <a:noFill/>
              </a:ln>
              <a:effectLst/>
              <a:uLnTx/>
              <a:uFillTx/>
            </a:endParaRPr>
          </a:p>
        </p:txBody>
      </p:sp>
      <p:sp>
        <p:nvSpPr>
          <p:cNvPr id="13" name="Oval 12">
            <a:extLst>
              <a:ext uri="{FF2B5EF4-FFF2-40B4-BE49-F238E27FC236}">
                <a16:creationId xmlns:a16="http://schemas.microsoft.com/office/drawing/2014/main" id="{76D0408D-A887-44EA-B543-CC8EA5F747DD}"/>
              </a:ext>
            </a:extLst>
          </p:cNvPr>
          <p:cNvSpPr/>
          <p:nvPr/>
        </p:nvSpPr>
        <p:spPr>
          <a:xfrm>
            <a:off x="7453274" y="2204697"/>
            <a:ext cx="4047214" cy="4046400"/>
          </a:xfrm>
          <a:prstGeom prst="ellipse">
            <a:avLst/>
          </a:prstGeom>
          <a:solidFill>
            <a:srgbClr val="9EBBC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AB05B1C-D796-423B-AA6F-E3EB5FDB30E4}"/>
              </a:ext>
            </a:extLst>
          </p:cNvPr>
          <p:cNvSpPr txBox="1"/>
          <p:nvPr/>
        </p:nvSpPr>
        <p:spPr>
          <a:xfrm>
            <a:off x="8960745" y="5596194"/>
            <a:ext cx="66717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well</a:t>
            </a:r>
          </a:p>
        </p:txBody>
      </p:sp>
      <p:sp>
        <p:nvSpPr>
          <p:cNvPr id="15" name="TextBox 14">
            <a:extLst>
              <a:ext uri="{FF2B5EF4-FFF2-40B4-BE49-F238E27FC236}">
                <a16:creationId xmlns:a16="http://schemas.microsoft.com/office/drawing/2014/main" id="{532D1BFF-CD38-4E58-A4D6-7DC65721A8E3}"/>
              </a:ext>
            </a:extLst>
          </p:cNvPr>
          <p:cNvSpPr txBox="1"/>
          <p:nvPr/>
        </p:nvSpPr>
        <p:spPr>
          <a:xfrm>
            <a:off x="7907915" y="3236886"/>
            <a:ext cx="83869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room</a:t>
            </a:r>
          </a:p>
        </p:txBody>
      </p:sp>
      <p:sp>
        <p:nvSpPr>
          <p:cNvPr id="16" name="TextBox 15">
            <a:extLst>
              <a:ext uri="{FF2B5EF4-FFF2-40B4-BE49-F238E27FC236}">
                <a16:creationId xmlns:a16="http://schemas.microsoft.com/office/drawing/2014/main" id="{F2697E03-5B5A-499A-910D-DFE85CE4D4F3}"/>
              </a:ext>
            </a:extLst>
          </p:cNvPr>
          <p:cNvSpPr txBox="1"/>
          <p:nvPr/>
        </p:nvSpPr>
        <p:spPr>
          <a:xfrm>
            <a:off x="7675802" y="4434315"/>
            <a:ext cx="72487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lady</a:t>
            </a:r>
          </a:p>
        </p:txBody>
      </p:sp>
      <p:sp>
        <p:nvSpPr>
          <p:cNvPr id="17" name="TextBox 16">
            <a:extLst>
              <a:ext uri="{FF2B5EF4-FFF2-40B4-BE49-F238E27FC236}">
                <a16:creationId xmlns:a16="http://schemas.microsoft.com/office/drawing/2014/main" id="{C97BA33E-EDA5-45FB-AB88-EC6E3395AC5A}"/>
              </a:ext>
            </a:extLst>
          </p:cNvPr>
          <p:cNvSpPr txBox="1"/>
          <p:nvPr/>
        </p:nvSpPr>
        <p:spPr>
          <a:xfrm>
            <a:off x="10191911" y="4255978"/>
            <a:ext cx="8980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music</a:t>
            </a:r>
          </a:p>
        </p:txBody>
      </p:sp>
      <p:sp>
        <p:nvSpPr>
          <p:cNvPr id="18" name="TextBox 17">
            <a:extLst>
              <a:ext uri="{FF2B5EF4-FFF2-40B4-BE49-F238E27FC236}">
                <a16:creationId xmlns:a16="http://schemas.microsoft.com/office/drawing/2014/main" id="{FF07DDB0-74D7-4F12-8B3C-0C6CF46636DF}"/>
              </a:ext>
            </a:extLst>
          </p:cNvPr>
          <p:cNvSpPr txBox="1"/>
          <p:nvPr/>
        </p:nvSpPr>
        <p:spPr>
          <a:xfrm>
            <a:off x="8618504" y="2649547"/>
            <a:ext cx="135165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daughter</a:t>
            </a:r>
          </a:p>
        </p:txBody>
      </p:sp>
      <p:sp>
        <p:nvSpPr>
          <p:cNvPr id="19" name="TextBox 18">
            <a:extLst>
              <a:ext uri="{FF2B5EF4-FFF2-40B4-BE49-F238E27FC236}">
                <a16:creationId xmlns:a16="http://schemas.microsoft.com/office/drawing/2014/main" id="{087CBBA9-9237-4190-B992-8EF7EDFED61F}"/>
              </a:ext>
            </a:extLst>
          </p:cNvPr>
          <p:cNvSpPr txBox="1"/>
          <p:nvPr/>
        </p:nvSpPr>
        <p:spPr>
          <a:xfrm>
            <a:off x="8835070" y="4839387"/>
            <a:ext cx="158569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voice, vote</a:t>
            </a:r>
          </a:p>
        </p:txBody>
      </p:sp>
      <p:sp>
        <p:nvSpPr>
          <p:cNvPr id="20" name="TextBox 19">
            <a:extLst>
              <a:ext uri="{FF2B5EF4-FFF2-40B4-BE49-F238E27FC236}">
                <a16:creationId xmlns:a16="http://schemas.microsoft.com/office/drawing/2014/main" id="{5E382313-0F69-4E49-B965-405CCE85D1CA}"/>
              </a:ext>
            </a:extLst>
          </p:cNvPr>
          <p:cNvSpPr txBox="1"/>
          <p:nvPr/>
        </p:nvSpPr>
        <p:spPr>
          <a:xfrm>
            <a:off x="9517320" y="3249403"/>
            <a:ext cx="146546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neighbour</a:t>
            </a:r>
            <a:endParaRPr kumimoji="0" lang="en-US" sz="2000" b="0" i="0" u="none" strike="noStrike" kern="0" cap="none" spc="0" normalizeH="0" baseline="0" noProof="0" dirty="0">
              <a:ln>
                <a:noFill/>
              </a:ln>
              <a:effectLst/>
              <a:uLnTx/>
              <a:uFillTx/>
            </a:endParaRPr>
          </a:p>
        </p:txBody>
      </p:sp>
      <p:sp>
        <p:nvSpPr>
          <p:cNvPr id="21" name="TextBox 20">
            <a:extLst>
              <a:ext uri="{FF2B5EF4-FFF2-40B4-BE49-F238E27FC236}">
                <a16:creationId xmlns:a16="http://schemas.microsoft.com/office/drawing/2014/main" id="{731BA76A-EF6A-4817-8D83-BACC712E99CA}"/>
              </a:ext>
            </a:extLst>
          </p:cNvPr>
          <p:cNvSpPr txBox="1"/>
          <p:nvPr/>
        </p:nvSpPr>
        <p:spPr>
          <a:xfrm>
            <a:off x="8362481" y="3827787"/>
            <a:ext cx="117051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modern</a:t>
            </a:r>
          </a:p>
        </p:txBody>
      </p:sp>
      <p:sp>
        <p:nvSpPr>
          <p:cNvPr id="22" name="TextBox 21">
            <a:extLst>
              <a:ext uri="{FF2B5EF4-FFF2-40B4-BE49-F238E27FC236}">
                <a16:creationId xmlns:a16="http://schemas.microsoft.com/office/drawing/2014/main" id="{5EBFA836-B86D-4181-8158-022096838955}"/>
              </a:ext>
            </a:extLst>
          </p:cNvPr>
          <p:cNvSpPr txBox="1"/>
          <p:nvPr/>
        </p:nvSpPr>
        <p:spPr>
          <a:xfrm>
            <a:off x="154808" y="1232875"/>
            <a:ext cx="11628504"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Ein </a:t>
            </a:r>
            <a:r>
              <a:rPr kumimoji="0" lang="en-US" sz="2400" b="0" i="0" u="none" strike="noStrike" kern="0" cap="none" spc="0" normalizeH="0" baseline="0" noProof="0" dirty="0" err="1">
                <a:ln>
                  <a:noFill/>
                </a:ln>
                <a:effectLst/>
                <a:uLnTx/>
                <a:uFillTx/>
              </a:rPr>
              <a:t>deutsches</a:t>
            </a:r>
            <a:r>
              <a:rPr kumimoji="0" lang="en-US" sz="2400" b="0" i="0" u="none" strike="noStrike" kern="0" cap="none" spc="0" normalizeH="0" baseline="0" noProof="0" dirty="0">
                <a:ln>
                  <a:noFill/>
                </a:ln>
                <a:effectLst/>
                <a:uLnTx/>
                <a:uFillTx/>
              </a:rPr>
              <a:t> Wort </a:t>
            </a:r>
            <a:r>
              <a:rPr kumimoji="0" lang="en-US" sz="2400" b="0" i="0" u="none" strike="noStrike" kern="0" cap="none" spc="0" normalizeH="0" baseline="0" noProof="0" dirty="0" err="1">
                <a:ln>
                  <a:noFill/>
                </a:ln>
                <a:effectLst/>
                <a:uLnTx/>
                <a:uFillTx/>
              </a:rPr>
              <a:t>im</a:t>
            </a:r>
            <a:r>
              <a:rPr kumimoji="0" lang="en-US" sz="2400" b="0" i="0" u="none" strike="noStrike" kern="0" cap="none" spc="0" normalizeH="0" baseline="0" noProof="0" dirty="0">
                <a:ln>
                  <a:noFill/>
                </a:ln>
                <a:effectLst/>
                <a:uLnTx/>
                <a:uFillTx/>
              </a:rPr>
              <a:t> Kreis A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auch</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im</a:t>
            </a:r>
            <a:r>
              <a:rPr kumimoji="0" lang="en-US" sz="2400" b="0" i="0" u="none" strike="noStrike" kern="0" cap="none" spc="0" normalizeH="0" baseline="0" noProof="0" dirty="0">
                <a:ln>
                  <a:noFill/>
                </a:ln>
                <a:effectLst/>
                <a:uLnTx/>
                <a:uFillTx/>
              </a:rPr>
              <a:t> Kreis B (auf </a:t>
            </a:r>
            <a:r>
              <a:rPr kumimoji="0" lang="en-US" sz="2400" b="0" i="0" u="none" strike="noStrike" kern="0" cap="none" spc="0" normalizeH="0" baseline="0" noProof="0" dirty="0" err="1">
                <a:ln>
                  <a:noFill/>
                </a:ln>
                <a:effectLst/>
                <a:uLnTx/>
                <a:uFillTx/>
              </a:rPr>
              <a:t>Englisch</a:t>
            </a:r>
            <a:r>
              <a:rPr kumimoji="0" lang="en-US" sz="2400" b="0" i="0" u="none" strike="noStrike" kern="0" cap="none" spc="0" normalizeH="0" baseline="0" noProof="0" dirty="0">
                <a:ln>
                  <a:noFill/>
                </a:ln>
                <a:effectLst/>
                <a:uLnTx/>
                <a:uFillTx/>
              </a:rPr>
              <a:t>). Welches Wort?</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Sag das Wort, </a:t>
            </a:r>
            <a:r>
              <a:rPr kumimoji="0" lang="en-US" sz="2400" b="0" i="0" u="none" strike="noStrike" kern="0" cap="none" spc="0" normalizeH="0" baseline="0" noProof="0" dirty="0" err="1">
                <a:ln>
                  <a:noFill/>
                </a:ln>
                <a:effectLst/>
                <a:uLnTx/>
                <a:uFillTx/>
              </a:rPr>
              <a:t>wenn</a:t>
            </a:r>
            <a:r>
              <a:rPr kumimoji="0" lang="en-US" sz="2400" b="0" i="0" u="none" strike="noStrike" kern="0" cap="none" spc="0" normalizeH="0" baseline="0" noProof="0" dirty="0">
                <a:ln>
                  <a:noFill/>
                </a:ln>
                <a:effectLst/>
                <a:uLnTx/>
                <a:uFillTx/>
              </a:rPr>
              <a:t> du es </a:t>
            </a:r>
            <a:r>
              <a:rPr kumimoji="0" lang="en-US" sz="2400" b="0" i="0" u="none" strike="noStrike" kern="0" cap="none" spc="0" normalizeH="0" baseline="0" noProof="0" dirty="0" err="1">
                <a:ln>
                  <a:noFill/>
                </a:ln>
                <a:effectLst/>
                <a:uLnTx/>
                <a:uFillTx/>
              </a:rPr>
              <a:t>findest</a:t>
            </a:r>
            <a:r>
              <a:rPr kumimoji="0" lang="en-US" sz="2400" b="0" i="0" u="none" strike="noStrike" kern="0" cap="none" spc="0" normalizeH="0" baseline="0" noProof="0" dirty="0">
                <a:ln>
                  <a:noFill/>
                </a:ln>
                <a:effectLst/>
                <a:uLnTx/>
                <a:uFillTx/>
              </a:rPr>
              <a:t>!</a:t>
            </a:r>
          </a:p>
        </p:txBody>
      </p:sp>
      <p:sp>
        <p:nvSpPr>
          <p:cNvPr id="23" name="TextBox 22">
            <a:extLst>
              <a:ext uri="{FF2B5EF4-FFF2-40B4-BE49-F238E27FC236}">
                <a16:creationId xmlns:a16="http://schemas.microsoft.com/office/drawing/2014/main" id="{5BAF594D-A678-4A0B-BC5F-030BC572C9AD}"/>
              </a:ext>
            </a:extLst>
          </p:cNvPr>
          <p:cNvSpPr txBox="1"/>
          <p:nvPr/>
        </p:nvSpPr>
        <p:spPr>
          <a:xfrm>
            <a:off x="1666398" y="2187882"/>
            <a:ext cx="41229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A</a:t>
            </a:r>
          </a:p>
        </p:txBody>
      </p:sp>
      <p:sp>
        <p:nvSpPr>
          <p:cNvPr id="24" name="TextBox 23">
            <a:extLst>
              <a:ext uri="{FF2B5EF4-FFF2-40B4-BE49-F238E27FC236}">
                <a16:creationId xmlns:a16="http://schemas.microsoft.com/office/drawing/2014/main" id="{3F56C04A-DB05-4129-8F88-2597C515AB13}"/>
              </a:ext>
            </a:extLst>
          </p:cNvPr>
          <p:cNvSpPr txBox="1"/>
          <p:nvPr/>
        </p:nvSpPr>
        <p:spPr>
          <a:xfrm>
            <a:off x="7424031" y="2187881"/>
            <a:ext cx="36260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B</a:t>
            </a:r>
          </a:p>
        </p:txBody>
      </p:sp>
      <p:sp>
        <p:nvSpPr>
          <p:cNvPr id="25" name="Rounded Rectangle 11">
            <a:extLst>
              <a:ext uri="{FF2B5EF4-FFF2-40B4-BE49-F238E27FC236}">
                <a16:creationId xmlns:a16="http://schemas.microsoft.com/office/drawing/2014/main" id="{465B9B07-2B72-4BD0-9917-7AE655482127}"/>
              </a:ext>
            </a:extLst>
          </p:cNvPr>
          <p:cNvSpPr/>
          <p:nvPr/>
        </p:nvSpPr>
        <p:spPr>
          <a:xfrm>
            <a:off x="11008800" y="247046"/>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21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0"/>
                                        </p:tgtEl>
                                        <p:attrNameLst>
                                          <p:attrName>fillcolor</p:attrName>
                                        </p:attrNameLst>
                                      </p:cBhvr>
                                      <p:to>
                                        <a:schemeClr val="accent2"/>
                                      </p:to>
                                    </p:animClr>
                                    <p:set>
                                      <p:cBhvr>
                                        <p:cTn id="13" dur="2000" fill="hold"/>
                                        <p:tgtEl>
                                          <p:spTgt spid="20"/>
                                        </p:tgtEl>
                                        <p:attrNameLst>
                                          <p:attrName>fill.type</p:attrName>
                                        </p:attrNameLst>
                                      </p:cBhvr>
                                      <p:to>
                                        <p:strVal val="solid"/>
                                      </p:to>
                                    </p:set>
                                    <p:set>
                                      <p:cBhvr>
                                        <p:cTn id="14"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E3B2-6BBD-42C0-A87E-82D572599481}"/>
              </a:ext>
            </a:extLst>
          </p:cNvPr>
          <p:cNvSpPr>
            <a:spLocks noGrp="1"/>
          </p:cNvSpPr>
          <p:nvPr>
            <p:ph type="title"/>
          </p:nvPr>
        </p:nvSpPr>
        <p:spPr>
          <a:xfrm>
            <a:off x="0" y="213557"/>
            <a:ext cx="1930400" cy="647577"/>
          </a:xfrm>
        </p:spPr>
        <p:txBody>
          <a:bodyPr>
            <a:normAutofit/>
          </a:bodyPr>
          <a:lstStyle/>
          <a:p>
            <a:r>
              <a:rPr lang="en-GB" sz="2400" dirty="0" err="1"/>
              <a:t>Vokabeln</a:t>
            </a:r>
            <a:endParaRPr lang="en-GB" sz="2400" dirty="0"/>
          </a:p>
        </p:txBody>
      </p:sp>
      <p:sp>
        <p:nvSpPr>
          <p:cNvPr id="4" name="Rounded Rectangle 11">
            <a:extLst>
              <a:ext uri="{FF2B5EF4-FFF2-40B4-BE49-F238E27FC236}">
                <a16:creationId xmlns:a16="http://schemas.microsoft.com/office/drawing/2014/main" id="{A8D57766-9DCE-4E55-8D89-400A8558679D}"/>
              </a:ext>
            </a:extLst>
          </p:cNvPr>
          <p:cNvSpPr/>
          <p:nvPr/>
        </p:nvSpPr>
        <p:spPr>
          <a:xfrm>
            <a:off x="9223513" y="247046"/>
            <a:ext cx="2735687"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373B1C04-26F1-4356-A3B8-25236FC59DA1}"/>
              </a:ext>
            </a:extLst>
          </p:cNvPr>
          <p:cNvGrpSpPr/>
          <p:nvPr/>
        </p:nvGrpSpPr>
        <p:grpSpPr>
          <a:xfrm>
            <a:off x="747423" y="1383526"/>
            <a:ext cx="4047214" cy="4046400"/>
            <a:chOff x="747423" y="1383526"/>
            <a:chExt cx="4047214" cy="4046400"/>
          </a:xfrm>
        </p:grpSpPr>
        <p:sp>
          <p:nvSpPr>
            <p:cNvPr id="6" name="Oval 5">
              <a:extLst>
                <a:ext uri="{FF2B5EF4-FFF2-40B4-BE49-F238E27FC236}">
                  <a16:creationId xmlns:a16="http://schemas.microsoft.com/office/drawing/2014/main" id="{4ED6BDFD-5DED-4A70-8484-55575392D8C4}"/>
                </a:ext>
              </a:extLst>
            </p:cNvPr>
            <p:cNvSpPr/>
            <p:nvPr/>
          </p:nvSpPr>
          <p:spPr>
            <a:xfrm>
              <a:off x="747423" y="1383526"/>
              <a:ext cx="4047214" cy="4046400"/>
            </a:xfrm>
            <a:prstGeom prst="ellipse">
              <a:avLst/>
            </a:prstGeom>
            <a:solidFill>
              <a:sysClr val="window" lastClr="FFFFFF">
                <a:lumMod val="85000"/>
              </a:sysClr>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D54956EE-AB45-4A9E-B641-CF38291CA4A1}"/>
                </a:ext>
              </a:extLst>
            </p:cNvPr>
            <p:cNvSpPr txBox="1"/>
            <p:nvPr/>
          </p:nvSpPr>
          <p:spPr>
            <a:xfrm>
              <a:off x="1852961" y="1803272"/>
              <a:ext cx="105990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warten</a:t>
              </a:r>
              <a:endParaRPr kumimoji="0" lang="en-US" sz="2000" b="0"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AB8D12A0-4FEB-4D88-ABAD-9A7A8DBACC5D}"/>
                </a:ext>
              </a:extLst>
            </p:cNvPr>
            <p:cNvSpPr txBox="1"/>
            <p:nvPr/>
          </p:nvSpPr>
          <p:spPr>
            <a:xfrm>
              <a:off x="988032" y="2534552"/>
              <a:ext cx="88357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feiern</a:t>
              </a:r>
              <a:endParaRPr kumimoji="0" lang="en-US" sz="20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A427EB22-5445-4BA0-AF8B-D11BE8B89781}"/>
                </a:ext>
              </a:extLst>
            </p:cNvPr>
            <p:cNvSpPr txBox="1"/>
            <p:nvPr/>
          </p:nvSpPr>
          <p:spPr>
            <a:xfrm>
              <a:off x="1438820" y="3873162"/>
              <a:ext cx="97815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a:t>
              </a:r>
              <a:r>
                <a:rPr kumimoji="0" lang="de-DE" sz="2000" b="0" i="0" u="none" strike="noStrike" kern="0" cap="none" spc="0" normalizeH="0" baseline="0" noProof="0" dirty="0" err="1">
                  <a:ln>
                    <a:noFill/>
                  </a:ln>
                  <a:effectLst/>
                  <a:uLnTx/>
                  <a:uFillTx/>
                </a:rPr>
                <a:t>ü</a:t>
              </a:r>
              <a:r>
                <a:rPr kumimoji="0" lang="en-US" sz="2000" b="0" i="0" u="none" strike="noStrike" kern="0" cap="none" spc="0" normalizeH="0" baseline="0" noProof="0" dirty="0" err="1">
                  <a:ln>
                    <a:noFill/>
                  </a:ln>
                  <a:effectLst/>
                  <a:uLnTx/>
                  <a:uFillTx/>
                </a:rPr>
                <a:t>hren</a:t>
              </a:r>
              <a:endParaRPr kumimoji="0" lang="en-US" sz="2000" b="0" i="0" u="none" strike="noStrike" kern="0" cap="none" spc="0" normalizeH="0" baseline="0" noProof="0" dirty="0">
                <a:ln>
                  <a:noFill/>
                </a:ln>
                <a:effectLst/>
                <a:uLnTx/>
                <a:uFillTx/>
              </a:endParaRPr>
            </a:p>
          </p:txBody>
        </p:sp>
        <p:sp>
          <p:nvSpPr>
            <p:cNvPr id="10" name="TextBox 9">
              <a:extLst>
                <a:ext uri="{FF2B5EF4-FFF2-40B4-BE49-F238E27FC236}">
                  <a16:creationId xmlns:a16="http://schemas.microsoft.com/office/drawing/2014/main" id="{9145F185-69BF-41EB-9A0F-7D60CDA9D502}"/>
                </a:ext>
              </a:extLst>
            </p:cNvPr>
            <p:cNvSpPr txBox="1"/>
            <p:nvPr/>
          </p:nvSpPr>
          <p:spPr>
            <a:xfrm>
              <a:off x="2755152" y="3026942"/>
              <a:ext cx="96693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woher</a:t>
              </a:r>
              <a:endParaRPr kumimoji="0" lang="en-US" sz="2000" b="0" i="0" u="none" strike="noStrike" kern="0" cap="none" spc="0" normalizeH="0" baseline="0" noProof="0" dirty="0">
                <a:ln>
                  <a:noFill/>
                </a:ln>
                <a:effectLst/>
                <a:uLnTx/>
                <a:uFillTx/>
              </a:endParaRPr>
            </a:p>
          </p:txBody>
        </p:sp>
        <p:sp>
          <p:nvSpPr>
            <p:cNvPr id="11" name="TextBox 10">
              <a:extLst>
                <a:ext uri="{FF2B5EF4-FFF2-40B4-BE49-F238E27FC236}">
                  <a16:creationId xmlns:a16="http://schemas.microsoft.com/office/drawing/2014/main" id="{ABBEEF9E-1C93-42E2-BA49-DAAF20F1E9B2}"/>
                </a:ext>
              </a:extLst>
            </p:cNvPr>
            <p:cNvSpPr txBox="1"/>
            <p:nvPr/>
          </p:nvSpPr>
          <p:spPr>
            <a:xfrm>
              <a:off x="2810641" y="2370600"/>
              <a:ext cx="148309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Angriff</a:t>
              </a:r>
            </a:p>
          </p:txBody>
        </p:sp>
        <p:sp>
          <p:nvSpPr>
            <p:cNvPr id="12" name="TextBox 11">
              <a:extLst>
                <a:ext uri="{FF2B5EF4-FFF2-40B4-BE49-F238E27FC236}">
                  <a16:creationId xmlns:a16="http://schemas.microsoft.com/office/drawing/2014/main" id="{226CA0B5-668A-466D-AE0C-DF2FEC4258FA}"/>
                </a:ext>
              </a:extLst>
            </p:cNvPr>
            <p:cNvSpPr txBox="1"/>
            <p:nvPr/>
          </p:nvSpPr>
          <p:spPr>
            <a:xfrm>
              <a:off x="3187322" y="3961419"/>
              <a:ext cx="121379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Euro</a:t>
              </a:r>
            </a:p>
          </p:txBody>
        </p:sp>
        <p:sp>
          <p:nvSpPr>
            <p:cNvPr id="13" name="TextBox 12">
              <a:extLst>
                <a:ext uri="{FF2B5EF4-FFF2-40B4-BE49-F238E27FC236}">
                  <a16:creationId xmlns:a16="http://schemas.microsoft.com/office/drawing/2014/main" id="{1572ADED-7E35-4A2C-B658-CFC883337FF6}"/>
                </a:ext>
              </a:extLst>
            </p:cNvPr>
            <p:cNvSpPr txBox="1"/>
            <p:nvPr/>
          </p:nvSpPr>
          <p:spPr>
            <a:xfrm>
              <a:off x="2329732" y="4676640"/>
              <a:ext cx="93487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relativ</a:t>
              </a:r>
              <a:endParaRPr kumimoji="0" lang="en-US" sz="2000" b="0" i="0" u="none" strike="noStrike" kern="0" cap="none" spc="0" normalizeH="0" baseline="0" noProof="0" dirty="0">
                <a:ln>
                  <a:noFill/>
                </a:ln>
                <a:effectLst/>
                <a:uLnTx/>
                <a:uFillTx/>
              </a:endParaRPr>
            </a:p>
          </p:txBody>
        </p:sp>
        <p:sp>
          <p:nvSpPr>
            <p:cNvPr id="14" name="TextBox 13">
              <a:extLst>
                <a:ext uri="{FF2B5EF4-FFF2-40B4-BE49-F238E27FC236}">
                  <a16:creationId xmlns:a16="http://schemas.microsoft.com/office/drawing/2014/main" id="{514D65F7-FD4E-433F-82E6-2E04FF9D166C}"/>
                </a:ext>
              </a:extLst>
            </p:cNvPr>
            <p:cNvSpPr txBox="1"/>
            <p:nvPr/>
          </p:nvSpPr>
          <p:spPr>
            <a:xfrm>
              <a:off x="1267971" y="3228945"/>
              <a:ext cx="128272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schützen</a:t>
              </a:r>
            </a:p>
          </p:txBody>
        </p:sp>
      </p:grpSp>
      <p:grpSp>
        <p:nvGrpSpPr>
          <p:cNvPr id="15" name="Group 14">
            <a:extLst>
              <a:ext uri="{FF2B5EF4-FFF2-40B4-BE49-F238E27FC236}">
                <a16:creationId xmlns:a16="http://schemas.microsoft.com/office/drawing/2014/main" id="{27541B46-6C63-4240-BFC2-3B21776EF814}"/>
              </a:ext>
            </a:extLst>
          </p:cNvPr>
          <p:cNvGrpSpPr/>
          <p:nvPr/>
        </p:nvGrpSpPr>
        <p:grpSpPr>
          <a:xfrm>
            <a:off x="6145285" y="1383526"/>
            <a:ext cx="4047214" cy="4046400"/>
            <a:chOff x="747423" y="1383526"/>
            <a:chExt cx="4047214" cy="4046400"/>
          </a:xfrm>
        </p:grpSpPr>
        <p:sp>
          <p:nvSpPr>
            <p:cNvPr id="16" name="Oval 15">
              <a:extLst>
                <a:ext uri="{FF2B5EF4-FFF2-40B4-BE49-F238E27FC236}">
                  <a16:creationId xmlns:a16="http://schemas.microsoft.com/office/drawing/2014/main" id="{CAC9C4B7-BF44-4A04-ACB2-B1C6BE28DC67}"/>
                </a:ext>
              </a:extLst>
            </p:cNvPr>
            <p:cNvSpPr/>
            <p:nvPr/>
          </p:nvSpPr>
          <p:spPr>
            <a:xfrm>
              <a:off x="747423" y="1383526"/>
              <a:ext cx="4047214" cy="4046400"/>
            </a:xfrm>
            <a:prstGeom prst="ellipse">
              <a:avLst/>
            </a:prstGeom>
            <a:solidFill>
              <a:sysClr val="window" lastClr="FFFFFF">
                <a:lumMod val="85000"/>
              </a:sysClr>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64921F68-0251-4077-A8A6-B802FBCFACE4}"/>
                </a:ext>
              </a:extLst>
            </p:cNvPr>
            <p:cNvSpPr txBox="1"/>
            <p:nvPr/>
          </p:nvSpPr>
          <p:spPr>
            <a:xfrm>
              <a:off x="1409338" y="2541441"/>
              <a:ext cx="27478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collect, collecting</a:t>
              </a:r>
            </a:p>
          </p:txBody>
        </p:sp>
        <p:sp>
          <p:nvSpPr>
            <p:cNvPr id="18" name="TextBox 17">
              <a:extLst>
                <a:ext uri="{FF2B5EF4-FFF2-40B4-BE49-F238E27FC236}">
                  <a16:creationId xmlns:a16="http://schemas.microsoft.com/office/drawing/2014/main" id="{64BE5C54-0CAA-4FEE-B66C-FC4A97747F8C}"/>
                </a:ext>
              </a:extLst>
            </p:cNvPr>
            <p:cNvSpPr txBox="1"/>
            <p:nvPr/>
          </p:nvSpPr>
          <p:spPr>
            <a:xfrm>
              <a:off x="3392679" y="3228945"/>
              <a:ext cx="86594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guest</a:t>
              </a:r>
            </a:p>
          </p:txBody>
        </p:sp>
        <p:sp>
          <p:nvSpPr>
            <p:cNvPr id="19" name="TextBox 18">
              <a:extLst>
                <a:ext uri="{FF2B5EF4-FFF2-40B4-BE49-F238E27FC236}">
                  <a16:creationId xmlns:a16="http://schemas.microsoft.com/office/drawing/2014/main" id="{A8AB3911-FD17-4153-893E-89BC2EEBCB78}"/>
                </a:ext>
              </a:extLst>
            </p:cNvPr>
            <p:cNvSpPr txBox="1"/>
            <p:nvPr/>
          </p:nvSpPr>
          <p:spPr>
            <a:xfrm>
              <a:off x="1296328" y="3873141"/>
              <a:ext cx="11512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if, when</a:t>
              </a:r>
            </a:p>
          </p:txBody>
        </p:sp>
        <p:sp>
          <p:nvSpPr>
            <p:cNvPr id="20" name="TextBox 19">
              <a:extLst>
                <a:ext uri="{FF2B5EF4-FFF2-40B4-BE49-F238E27FC236}">
                  <a16:creationId xmlns:a16="http://schemas.microsoft.com/office/drawing/2014/main" id="{18FC32CA-2B24-490F-954E-15D8982FDF32}"/>
                </a:ext>
              </a:extLst>
            </p:cNvPr>
            <p:cNvSpPr txBox="1"/>
            <p:nvPr/>
          </p:nvSpPr>
          <p:spPr>
            <a:xfrm>
              <a:off x="2936443" y="4507861"/>
              <a:ext cx="101983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dream</a:t>
              </a:r>
            </a:p>
          </p:txBody>
        </p:sp>
        <p:sp>
          <p:nvSpPr>
            <p:cNvPr id="21" name="TextBox 20">
              <a:extLst>
                <a:ext uri="{FF2B5EF4-FFF2-40B4-BE49-F238E27FC236}">
                  <a16:creationId xmlns:a16="http://schemas.microsoft.com/office/drawing/2014/main" id="{1CF2AA9C-E5BA-45E3-9A78-F27A726FA07C}"/>
                </a:ext>
              </a:extLst>
            </p:cNvPr>
            <p:cNvSpPr txBox="1"/>
            <p:nvPr/>
          </p:nvSpPr>
          <p:spPr>
            <a:xfrm>
              <a:off x="2373064" y="1730048"/>
              <a:ext cx="6848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end</a:t>
              </a:r>
            </a:p>
          </p:txBody>
        </p:sp>
        <p:sp>
          <p:nvSpPr>
            <p:cNvPr id="22" name="TextBox 21">
              <a:extLst>
                <a:ext uri="{FF2B5EF4-FFF2-40B4-BE49-F238E27FC236}">
                  <a16:creationId xmlns:a16="http://schemas.microsoft.com/office/drawing/2014/main" id="{39C8DE42-D5BE-4F47-9F4B-69243BA23CBA}"/>
                </a:ext>
              </a:extLst>
            </p:cNvPr>
            <p:cNvSpPr txBox="1"/>
            <p:nvPr/>
          </p:nvSpPr>
          <p:spPr>
            <a:xfrm>
              <a:off x="2620760" y="3876010"/>
              <a:ext cx="192873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where … from</a:t>
              </a:r>
            </a:p>
          </p:txBody>
        </p:sp>
        <p:sp>
          <p:nvSpPr>
            <p:cNvPr id="23" name="TextBox 22">
              <a:extLst>
                <a:ext uri="{FF2B5EF4-FFF2-40B4-BE49-F238E27FC236}">
                  <a16:creationId xmlns:a16="http://schemas.microsoft.com/office/drawing/2014/main" id="{4A3E081D-3933-4691-A758-76EB14E8C931}"/>
                </a:ext>
              </a:extLst>
            </p:cNvPr>
            <p:cNvSpPr txBox="1"/>
            <p:nvPr/>
          </p:nvSpPr>
          <p:spPr>
            <a:xfrm>
              <a:off x="1527765" y="4510589"/>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24" name="TextBox 23">
              <a:extLst>
                <a:ext uri="{FF2B5EF4-FFF2-40B4-BE49-F238E27FC236}">
                  <a16:creationId xmlns:a16="http://schemas.microsoft.com/office/drawing/2014/main" id="{C6A8E634-F5CD-47C5-869D-CA8567715CD7}"/>
                </a:ext>
              </a:extLst>
            </p:cNvPr>
            <p:cNvSpPr txBox="1"/>
            <p:nvPr/>
          </p:nvSpPr>
          <p:spPr>
            <a:xfrm>
              <a:off x="910130" y="3228945"/>
              <a:ext cx="226696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appear, seem</a:t>
              </a:r>
            </a:p>
          </p:txBody>
        </p:sp>
      </p:grpSp>
      <p:grpSp>
        <p:nvGrpSpPr>
          <p:cNvPr id="25" name="Group 24">
            <a:extLst>
              <a:ext uri="{FF2B5EF4-FFF2-40B4-BE49-F238E27FC236}">
                <a16:creationId xmlns:a16="http://schemas.microsoft.com/office/drawing/2014/main" id="{A5319C92-A0F8-4098-8C6D-65ABA7BC832C}"/>
              </a:ext>
            </a:extLst>
          </p:cNvPr>
          <p:cNvGrpSpPr/>
          <p:nvPr/>
        </p:nvGrpSpPr>
        <p:grpSpPr>
          <a:xfrm>
            <a:off x="6145285" y="1403852"/>
            <a:ext cx="4047214" cy="4046400"/>
            <a:chOff x="747423" y="1383526"/>
            <a:chExt cx="4047214" cy="4046400"/>
          </a:xfrm>
        </p:grpSpPr>
        <p:sp>
          <p:nvSpPr>
            <p:cNvPr id="26" name="Oval 25">
              <a:extLst>
                <a:ext uri="{FF2B5EF4-FFF2-40B4-BE49-F238E27FC236}">
                  <a16:creationId xmlns:a16="http://schemas.microsoft.com/office/drawing/2014/main" id="{C2B8F42D-9F1C-447C-AEF2-B2C29C4BAFCE}"/>
                </a:ext>
              </a:extLst>
            </p:cNvPr>
            <p:cNvSpPr/>
            <p:nvPr/>
          </p:nvSpPr>
          <p:spPr>
            <a:xfrm>
              <a:off x="747423" y="1383526"/>
              <a:ext cx="4047214" cy="4046400"/>
            </a:xfrm>
            <a:prstGeom prst="ellipse">
              <a:avLst/>
            </a:prstGeom>
            <a:solidFill>
              <a:sysClr val="window" lastClr="FFFFFF">
                <a:lumMod val="85000"/>
              </a:sysClr>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32D15A0-2C0C-4217-BF77-4E88C25B4D67}"/>
                </a:ext>
              </a:extLst>
            </p:cNvPr>
            <p:cNvSpPr txBox="1"/>
            <p:nvPr/>
          </p:nvSpPr>
          <p:spPr>
            <a:xfrm>
              <a:off x="1409338" y="4228273"/>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hang, be hanging</a:t>
              </a:r>
            </a:p>
          </p:txBody>
        </p:sp>
        <p:sp>
          <p:nvSpPr>
            <p:cNvPr id="28" name="TextBox 27">
              <a:extLst>
                <a:ext uri="{FF2B5EF4-FFF2-40B4-BE49-F238E27FC236}">
                  <a16:creationId xmlns:a16="http://schemas.microsoft.com/office/drawing/2014/main" id="{E596B538-FC2C-4768-A1FF-1A0FDB7E6CAF}"/>
                </a:ext>
              </a:extLst>
            </p:cNvPr>
            <p:cNvSpPr txBox="1"/>
            <p:nvPr/>
          </p:nvSpPr>
          <p:spPr>
            <a:xfrm>
              <a:off x="3322477" y="3008564"/>
              <a:ext cx="67518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well</a:t>
              </a:r>
            </a:p>
          </p:txBody>
        </p:sp>
        <p:sp>
          <p:nvSpPr>
            <p:cNvPr id="29" name="TextBox 28">
              <a:extLst>
                <a:ext uri="{FF2B5EF4-FFF2-40B4-BE49-F238E27FC236}">
                  <a16:creationId xmlns:a16="http://schemas.microsoft.com/office/drawing/2014/main" id="{1347B900-6CF3-492C-A4BA-E73EAD85C758}"/>
                </a:ext>
              </a:extLst>
            </p:cNvPr>
            <p:cNvSpPr txBox="1"/>
            <p:nvPr/>
          </p:nvSpPr>
          <p:spPr>
            <a:xfrm>
              <a:off x="1147724" y="3644541"/>
              <a:ext cx="100219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attack</a:t>
              </a:r>
            </a:p>
          </p:txBody>
        </p:sp>
        <p:sp>
          <p:nvSpPr>
            <p:cNvPr id="30" name="TextBox 29">
              <a:extLst>
                <a:ext uri="{FF2B5EF4-FFF2-40B4-BE49-F238E27FC236}">
                  <a16:creationId xmlns:a16="http://schemas.microsoft.com/office/drawing/2014/main" id="{DF81810C-160C-4A1F-AF6A-D4C8517E09D6}"/>
                </a:ext>
              </a:extLst>
            </p:cNvPr>
            <p:cNvSpPr txBox="1"/>
            <p:nvPr/>
          </p:nvSpPr>
          <p:spPr>
            <a:xfrm>
              <a:off x="1752336" y="1803118"/>
              <a:ext cx="17524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service, duty</a:t>
              </a:r>
            </a:p>
          </p:txBody>
        </p:sp>
        <p:sp>
          <p:nvSpPr>
            <p:cNvPr id="31" name="TextBox 30">
              <a:extLst>
                <a:ext uri="{FF2B5EF4-FFF2-40B4-BE49-F238E27FC236}">
                  <a16:creationId xmlns:a16="http://schemas.microsoft.com/office/drawing/2014/main" id="{06128569-F642-4523-8CB2-6F004C5FBD2D}"/>
                </a:ext>
              </a:extLst>
            </p:cNvPr>
            <p:cNvSpPr txBox="1"/>
            <p:nvPr/>
          </p:nvSpPr>
          <p:spPr>
            <a:xfrm>
              <a:off x="1409338" y="2428139"/>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32" name="TextBox 31">
              <a:extLst>
                <a:ext uri="{FF2B5EF4-FFF2-40B4-BE49-F238E27FC236}">
                  <a16:creationId xmlns:a16="http://schemas.microsoft.com/office/drawing/2014/main" id="{412FA646-4127-442D-A579-7D6FEEEB9A3B}"/>
                </a:ext>
              </a:extLst>
            </p:cNvPr>
            <p:cNvSpPr txBox="1"/>
            <p:nvPr/>
          </p:nvSpPr>
          <p:spPr>
            <a:xfrm>
              <a:off x="2435701" y="3647410"/>
              <a:ext cx="95571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million</a:t>
              </a:r>
            </a:p>
          </p:txBody>
        </p:sp>
        <p:sp>
          <p:nvSpPr>
            <p:cNvPr id="33" name="TextBox 32">
              <a:extLst>
                <a:ext uri="{FF2B5EF4-FFF2-40B4-BE49-F238E27FC236}">
                  <a16:creationId xmlns:a16="http://schemas.microsoft.com/office/drawing/2014/main" id="{F820F918-502F-4941-8441-5D17C765A4EF}"/>
                </a:ext>
              </a:extLst>
            </p:cNvPr>
            <p:cNvSpPr txBox="1"/>
            <p:nvPr/>
          </p:nvSpPr>
          <p:spPr>
            <a:xfrm>
              <a:off x="3720534" y="3639732"/>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sp>
          <p:nvSpPr>
            <p:cNvPr id="34" name="TextBox 33">
              <a:extLst>
                <a:ext uri="{FF2B5EF4-FFF2-40B4-BE49-F238E27FC236}">
                  <a16:creationId xmlns:a16="http://schemas.microsoft.com/office/drawing/2014/main" id="{D9964B68-767C-458B-9847-AE4EB7666AFE}"/>
                </a:ext>
              </a:extLst>
            </p:cNvPr>
            <p:cNvSpPr txBox="1"/>
            <p:nvPr/>
          </p:nvSpPr>
          <p:spPr>
            <a:xfrm>
              <a:off x="1844167" y="3055606"/>
              <a:ext cx="110158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against</a:t>
              </a:r>
            </a:p>
          </p:txBody>
        </p:sp>
      </p:grpSp>
      <p:grpSp>
        <p:nvGrpSpPr>
          <p:cNvPr id="35" name="Group 34">
            <a:extLst>
              <a:ext uri="{FF2B5EF4-FFF2-40B4-BE49-F238E27FC236}">
                <a16:creationId xmlns:a16="http://schemas.microsoft.com/office/drawing/2014/main" id="{6A7F94F9-378A-49F8-AB30-39D9AC22B586}"/>
              </a:ext>
            </a:extLst>
          </p:cNvPr>
          <p:cNvGrpSpPr/>
          <p:nvPr/>
        </p:nvGrpSpPr>
        <p:grpSpPr>
          <a:xfrm>
            <a:off x="6145285" y="1403852"/>
            <a:ext cx="4047214" cy="4046400"/>
            <a:chOff x="747423" y="1383526"/>
            <a:chExt cx="4047214" cy="4046400"/>
          </a:xfrm>
        </p:grpSpPr>
        <p:sp>
          <p:nvSpPr>
            <p:cNvPr id="36" name="Oval 35">
              <a:extLst>
                <a:ext uri="{FF2B5EF4-FFF2-40B4-BE49-F238E27FC236}">
                  <a16:creationId xmlns:a16="http://schemas.microsoft.com/office/drawing/2014/main" id="{B3B09D95-D1D9-4337-8ED8-7320C16A6F22}"/>
                </a:ext>
              </a:extLst>
            </p:cNvPr>
            <p:cNvSpPr/>
            <p:nvPr/>
          </p:nvSpPr>
          <p:spPr>
            <a:xfrm>
              <a:off x="747423" y="1383526"/>
              <a:ext cx="4047214" cy="4046400"/>
            </a:xfrm>
            <a:prstGeom prst="ellipse">
              <a:avLst/>
            </a:prstGeom>
            <a:solidFill>
              <a:sysClr val="window" lastClr="FFFFFF">
                <a:lumMod val="85000"/>
              </a:sysClr>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1ED6B2C7-8891-4B36-B60E-90FB585DB689}"/>
                </a:ext>
              </a:extLst>
            </p:cNvPr>
            <p:cNvSpPr txBox="1"/>
            <p:nvPr/>
          </p:nvSpPr>
          <p:spPr>
            <a:xfrm>
              <a:off x="1817304" y="1703241"/>
              <a:ext cx="1811714" cy="707886"/>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celebrate,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celebrating</a:t>
              </a:r>
            </a:p>
          </p:txBody>
        </p:sp>
        <p:sp>
          <p:nvSpPr>
            <p:cNvPr id="38" name="TextBox 37">
              <a:extLst>
                <a:ext uri="{FF2B5EF4-FFF2-40B4-BE49-F238E27FC236}">
                  <a16:creationId xmlns:a16="http://schemas.microsoft.com/office/drawing/2014/main" id="{09969274-0623-4838-9861-726CBBA50F2B}"/>
                </a:ext>
              </a:extLst>
            </p:cNvPr>
            <p:cNvSpPr txBox="1"/>
            <p:nvPr/>
          </p:nvSpPr>
          <p:spPr>
            <a:xfrm>
              <a:off x="988032" y="2534552"/>
              <a:ext cx="280237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 expecting</a:t>
              </a:r>
            </a:p>
          </p:txBody>
        </p:sp>
        <p:sp>
          <p:nvSpPr>
            <p:cNvPr id="39" name="TextBox 38">
              <a:extLst>
                <a:ext uri="{FF2B5EF4-FFF2-40B4-BE49-F238E27FC236}">
                  <a16:creationId xmlns:a16="http://schemas.microsoft.com/office/drawing/2014/main" id="{EBA26AA6-9C35-4D0A-8AF2-AC2C38EEF438}"/>
                </a:ext>
              </a:extLst>
            </p:cNvPr>
            <p:cNvSpPr txBox="1"/>
            <p:nvPr/>
          </p:nvSpPr>
          <p:spPr>
            <a:xfrm>
              <a:off x="1307213" y="3938455"/>
              <a:ext cx="282160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promise, promising</a:t>
              </a:r>
            </a:p>
          </p:txBody>
        </p:sp>
        <p:sp>
          <p:nvSpPr>
            <p:cNvPr id="40" name="TextBox 39">
              <a:extLst>
                <a:ext uri="{FF2B5EF4-FFF2-40B4-BE49-F238E27FC236}">
                  <a16:creationId xmlns:a16="http://schemas.microsoft.com/office/drawing/2014/main" id="{DD637301-0C09-4929-993E-F56F50577A8C}"/>
                </a:ext>
              </a:extLst>
            </p:cNvPr>
            <p:cNvSpPr txBox="1"/>
            <p:nvPr/>
          </p:nvSpPr>
          <p:spPr>
            <a:xfrm>
              <a:off x="2032929" y="3054731"/>
              <a:ext cx="1310438" cy="707886"/>
            </a:xfrm>
            <a:prstGeom prst="rect">
              <a:avLst/>
            </a:prstGeom>
            <a:solidFill>
              <a:sysClr val="window" lastClr="FFFFFF"/>
            </a:solidFill>
            <a:ln>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grab, grasp</a:t>
              </a:r>
            </a:p>
          </p:txBody>
        </p:sp>
        <p:sp>
          <p:nvSpPr>
            <p:cNvPr id="41" name="TextBox 40">
              <a:extLst>
                <a:ext uri="{FF2B5EF4-FFF2-40B4-BE49-F238E27FC236}">
                  <a16:creationId xmlns:a16="http://schemas.microsoft.com/office/drawing/2014/main" id="{DA73DFBB-5B27-4746-ADF4-210636CA0914}"/>
                </a:ext>
              </a:extLst>
            </p:cNvPr>
            <p:cNvSpPr txBox="1"/>
            <p:nvPr/>
          </p:nvSpPr>
          <p:spPr>
            <a:xfrm>
              <a:off x="3587486" y="3101282"/>
              <a:ext cx="111280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training</a:t>
              </a:r>
            </a:p>
          </p:txBody>
        </p:sp>
        <p:sp>
          <p:nvSpPr>
            <p:cNvPr id="42" name="TextBox 41">
              <a:extLst>
                <a:ext uri="{FF2B5EF4-FFF2-40B4-BE49-F238E27FC236}">
                  <a16:creationId xmlns:a16="http://schemas.microsoft.com/office/drawing/2014/main" id="{C61FDBD9-FCEA-43E7-A1EF-223C48690427}"/>
                </a:ext>
              </a:extLst>
            </p:cNvPr>
            <p:cNvSpPr txBox="1"/>
            <p:nvPr/>
          </p:nvSpPr>
          <p:spPr>
            <a:xfrm>
              <a:off x="3034416" y="4507382"/>
              <a:ext cx="101341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career</a:t>
              </a:r>
            </a:p>
          </p:txBody>
        </p:sp>
        <p:sp>
          <p:nvSpPr>
            <p:cNvPr id="43" name="TextBox 42">
              <a:extLst>
                <a:ext uri="{FF2B5EF4-FFF2-40B4-BE49-F238E27FC236}">
                  <a16:creationId xmlns:a16="http://schemas.microsoft.com/office/drawing/2014/main" id="{F343B68F-9B01-49D0-89D1-78EFDEFD7325}"/>
                </a:ext>
              </a:extLst>
            </p:cNvPr>
            <p:cNvSpPr txBox="1"/>
            <p:nvPr/>
          </p:nvSpPr>
          <p:spPr>
            <a:xfrm>
              <a:off x="1572267" y="4520627"/>
              <a:ext cx="13596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thousand</a:t>
              </a:r>
            </a:p>
          </p:txBody>
        </p:sp>
        <p:sp>
          <p:nvSpPr>
            <p:cNvPr id="44" name="TextBox 43">
              <a:extLst>
                <a:ext uri="{FF2B5EF4-FFF2-40B4-BE49-F238E27FC236}">
                  <a16:creationId xmlns:a16="http://schemas.microsoft.com/office/drawing/2014/main" id="{CA9DC498-A64A-454D-ABDF-692CADEC5EB4}"/>
                </a:ext>
              </a:extLst>
            </p:cNvPr>
            <p:cNvSpPr txBox="1"/>
            <p:nvPr/>
          </p:nvSpPr>
          <p:spPr>
            <a:xfrm>
              <a:off x="1228039" y="3264583"/>
              <a:ext cx="55976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fire</a:t>
              </a:r>
            </a:p>
          </p:txBody>
        </p:sp>
      </p:grpSp>
      <p:grpSp>
        <p:nvGrpSpPr>
          <p:cNvPr id="45" name="Group 44">
            <a:extLst>
              <a:ext uri="{FF2B5EF4-FFF2-40B4-BE49-F238E27FC236}">
                <a16:creationId xmlns:a16="http://schemas.microsoft.com/office/drawing/2014/main" id="{52112734-AB98-47D3-A815-9A26771ABCEC}"/>
              </a:ext>
            </a:extLst>
          </p:cNvPr>
          <p:cNvGrpSpPr/>
          <p:nvPr/>
        </p:nvGrpSpPr>
        <p:grpSpPr>
          <a:xfrm>
            <a:off x="6145285" y="1403852"/>
            <a:ext cx="4047214" cy="4046400"/>
            <a:chOff x="747423" y="1383526"/>
            <a:chExt cx="4047214" cy="4046400"/>
          </a:xfrm>
        </p:grpSpPr>
        <p:sp>
          <p:nvSpPr>
            <p:cNvPr id="46" name="Oval 45">
              <a:extLst>
                <a:ext uri="{FF2B5EF4-FFF2-40B4-BE49-F238E27FC236}">
                  <a16:creationId xmlns:a16="http://schemas.microsoft.com/office/drawing/2014/main" id="{4D3801EF-2FCC-4ABD-9A49-FBBABAF3DD02}"/>
                </a:ext>
              </a:extLst>
            </p:cNvPr>
            <p:cNvSpPr/>
            <p:nvPr/>
          </p:nvSpPr>
          <p:spPr>
            <a:xfrm>
              <a:off x="747423" y="1383526"/>
              <a:ext cx="4047214" cy="4046400"/>
            </a:xfrm>
            <a:prstGeom prst="ellipse">
              <a:avLst/>
            </a:prstGeom>
            <a:solidFill>
              <a:sysClr val="window" lastClr="FFFFFF">
                <a:lumMod val="85000"/>
              </a:sysClr>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F8C2CC9-4607-410A-A58C-99B3A149B1C1}"/>
                </a:ext>
              </a:extLst>
            </p:cNvPr>
            <p:cNvSpPr txBox="1"/>
            <p:nvPr/>
          </p:nvSpPr>
          <p:spPr>
            <a:xfrm>
              <a:off x="3131230" y="2524478"/>
              <a:ext cx="9124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on, at</a:t>
              </a:r>
            </a:p>
          </p:txBody>
        </p:sp>
        <p:sp>
          <p:nvSpPr>
            <p:cNvPr id="48" name="TextBox 47">
              <a:extLst>
                <a:ext uri="{FF2B5EF4-FFF2-40B4-BE49-F238E27FC236}">
                  <a16:creationId xmlns:a16="http://schemas.microsoft.com/office/drawing/2014/main" id="{571D8AE1-6BCF-4DF0-8AC6-FB99A9446BAF}"/>
                </a:ext>
              </a:extLst>
            </p:cNvPr>
            <p:cNvSpPr txBox="1"/>
            <p:nvPr/>
          </p:nvSpPr>
          <p:spPr>
            <a:xfrm>
              <a:off x="1043038" y="2654255"/>
              <a:ext cx="182133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according to</a:t>
              </a:r>
            </a:p>
          </p:txBody>
        </p:sp>
        <p:sp>
          <p:nvSpPr>
            <p:cNvPr id="49" name="TextBox 48">
              <a:extLst>
                <a:ext uri="{FF2B5EF4-FFF2-40B4-BE49-F238E27FC236}">
                  <a16:creationId xmlns:a16="http://schemas.microsoft.com/office/drawing/2014/main" id="{2E30FED9-CD5D-4C54-9D10-C7AE60F7873D}"/>
                </a:ext>
              </a:extLst>
            </p:cNvPr>
            <p:cNvSpPr txBox="1"/>
            <p:nvPr/>
          </p:nvSpPr>
          <p:spPr>
            <a:xfrm>
              <a:off x="1307213" y="3938455"/>
              <a:ext cx="91082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wood</a:t>
              </a:r>
            </a:p>
          </p:txBody>
        </p:sp>
        <p:sp>
          <p:nvSpPr>
            <p:cNvPr id="50" name="TextBox 49">
              <a:extLst>
                <a:ext uri="{FF2B5EF4-FFF2-40B4-BE49-F238E27FC236}">
                  <a16:creationId xmlns:a16="http://schemas.microsoft.com/office/drawing/2014/main" id="{8A56B480-B9F9-4FB6-B25A-76274A631510}"/>
                </a:ext>
              </a:extLst>
            </p:cNvPr>
            <p:cNvSpPr txBox="1"/>
            <p:nvPr/>
          </p:nvSpPr>
          <p:spPr>
            <a:xfrm>
              <a:off x="3012644" y="3038289"/>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sp>
          <p:nvSpPr>
            <p:cNvPr id="51" name="TextBox 50">
              <a:extLst>
                <a:ext uri="{FF2B5EF4-FFF2-40B4-BE49-F238E27FC236}">
                  <a16:creationId xmlns:a16="http://schemas.microsoft.com/office/drawing/2014/main" id="{E8E7DCFD-BD6F-4EBC-85DF-B7785552DC41}"/>
                </a:ext>
              </a:extLst>
            </p:cNvPr>
            <p:cNvSpPr txBox="1"/>
            <p:nvPr/>
          </p:nvSpPr>
          <p:spPr>
            <a:xfrm>
              <a:off x="1409338" y="2016163"/>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enterprise, company</a:t>
              </a:r>
            </a:p>
          </p:txBody>
        </p:sp>
        <p:sp>
          <p:nvSpPr>
            <p:cNvPr id="52" name="TextBox 51">
              <a:extLst>
                <a:ext uri="{FF2B5EF4-FFF2-40B4-BE49-F238E27FC236}">
                  <a16:creationId xmlns:a16="http://schemas.microsoft.com/office/drawing/2014/main" id="{2136DE0C-AF61-4817-9AC7-0190E776E201}"/>
                </a:ext>
              </a:extLst>
            </p:cNvPr>
            <p:cNvSpPr txBox="1"/>
            <p:nvPr/>
          </p:nvSpPr>
          <p:spPr>
            <a:xfrm>
              <a:off x="2348615" y="3821581"/>
              <a:ext cx="21707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serve, serving</a:t>
              </a:r>
            </a:p>
          </p:txBody>
        </p:sp>
        <p:sp>
          <p:nvSpPr>
            <p:cNvPr id="53" name="TextBox 52">
              <a:extLst>
                <a:ext uri="{FF2B5EF4-FFF2-40B4-BE49-F238E27FC236}">
                  <a16:creationId xmlns:a16="http://schemas.microsoft.com/office/drawing/2014/main" id="{5375A706-4A73-4EFA-85A4-2C8B58566DEA}"/>
                </a:ext>
              </a:extLst>
            </p:cNvPr>
            <p:cNvSpPr txBox="1"/>
            <p:nvPr/>
          </p:nvSpPr>
          <p:spPr>
            <a:xfrm>
              <a:off x="1658393" y="4608561"/>
              <a:ext cx="208422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wait, waiting</a:t>
              </a:r>
            </a:p>
          </p:txBody>
        </p:sp>
        <p:sp>
          <p:nvSpPr>
            <p:cNvPr id="54" name="TextBox 53">
              <a:extLst>
                <a:ext uri="{FF2B5EF4-FFF2-40B4-BE49-F238E27FC236}">
                  <a16:creationId xmlns:a16="http://schemas.microsoft.com/office/drawing/2014/main" id="{D69E589F-7F52-40AD-B211-ED2ADD5162B2}"/>
                </a:ext>
              </a:extLst>
            </p:cNvPr>
            <p:cNvSpPr txBox="1"/>
            <p:nvPr/>
          </p:nvSpPr>
          <p:spPr>
            <a:xfrm>
              <a:off x="1409338" y="3208619"/>
              <a:ext cx="108555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earn</a:t>
              </a:r>
            </a:p>
          </p:txBody>
        </p:sp>
      </p:grpSp>
      <p:grpSp>
        <p:nvGrpSpPr>
          <p:cNvPr id="55" name="Group 54">
            <a:extLst>
              <a:ext uri="{FF2B5EF4-FFF2-40B4-BE49-F238E27FC236}">
                <a16:creationId xmlns:a16="http://schemas.microsoft.com/office/drawing/2014/main" id="{120E6B0E-8EC5-49CE-878C-6C20A8F37D37}"/>
              </a:ext>
            </a:extLst>
          </p:cNvPr>
          <p:cNvGrpSpPr/>
          <p:nvPr/>
        </p:nvGrpSpPr>
        <p:grpSpPr>
          <a:xfrm>
            <a:off x="749776" y="1383526"/>
            <a:ext cx="4047214" cy="4046400"/>
            <a:chOff x="747423" y="1383526"/>
            <a:chExt cx="4047214" cy="4046400"/>
          </a:xfrm>
        </p:grpSpPr>
        <p:sp>
          <p:nvSpPr>
            <p:cNvPr id="56" name="Oval 55">
              <a:extLst>
                <a:ext uri="{FF2B5EF4-FFF2-40B4-BE49-F238E27FC236}">
                  <a16:creationId xmlns:a16="http://schemas.microsoft.com/office/drawing/2014/main" id="{99BB8978-AECE-4451-B686-5024E26F84F6}"/>
                </a:ext>
              </a:extLst>
            </p:cNvPr>
            <p:cNvSpPr/>
            <p:nvPr/>
          </p:nvSpPr>
          <p:spPr>
            <a:xfrm>
              <a:off x="747423" y="1383526"/>
              <a:ext cx="4047214" cy="4046400"/>
            </a:xfrm>
            <a:prstGeom prst="ellipse">
              <a:avLst/>
            </a:prstGeom>
            <a:solidFill>
              <a:srgbClr val="FFE8CB"/>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0F556A28-A90A-4B88-A996-7F422E2D114E}"/>
                </a:ext>
              </a:extLst>
            </p:cNvPr>
            <p:cNvSpPr txBox="1"/>
            <p:nvPr/>
          </p:nvSpPr>
          <p:spPr>
            <a:xfrm>
              <a:off x="1852961" y="1803272"/>
              <a:ext cx="143180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t>
              </a:r>
              <a:r>
                <a:rPr kumimoji="0" lang="en-US" sz="2000" b="0" i="0" u="none" strike="noStrike" kern="0" cap="none" spc="0" normalizeH="0" baseline="0" noProof="0" dirty="0" err="1">
                  <a:ln>
                    <a:noFill/>
                  </a:ln>
                  <a:effectLst/>
                  <a:uLnTx/>
                  <a:uFillTx/>
                </a:rPr>
                <a:t>Traum</a:t>
              </a:r>
              <a:endParaRPr kumimoji="0" lang="en-US" sz="2000" b="0" i="0" u="none" strike="noStrike" kern="0" cap="none" spc="0" normalizeH="0" baseline="0" noProof="0" dirty="0">
                <a:ln>
                  <a:noFill/>
                </a:ln>
                <a:effectLst/>
                <a:uLnTx/>
                <a:uFillTx/>
              </a:endParaRPr>
            </a:p>
          </p:txBody>
        </p:sp>
        <p:sp>
          <p:nvSpPr>
            <p:cNvPr id="58" name="TextBox 57">
              <a:extLst>
                <a:ext uri="{FF2B5EF4-FFF2-40B4-BE49-F238E27FC236}">
                  <a16:creationId xmlns:a16="http://schemas.microsoft.com/office/drawing/2014/main" id="{7FCA1DF6-5E3E-47D3-B917-8AF7F41CD8DA}"/>
                </a:ext>
              </a:extLst>
            </p:cNvPr>
            <p:cNvSpPr txBox="1"/>
            <p:nvPr/>
          </p:nvSpPr>
          <p:spPr>
            <a:xfrm>
              <a:off x="988032" y="2534552"/>
              <a:ext cx="16850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a:t>
              </a:r>
              <a:r>
                <a:rPr kumimoji="0" lang="en-US" sz="2000" b="0" i="0" u="none" strike="noStrike" kern="0" cap="none" spc="0" normalizeH="0" baseline="0" noProof="0" dirty="0" err="1">
                  <a:ln>
                    <a:noFill/>
                  </a:ln>
                  <a:effectLst/>
                  <a:uLnTx/>
                  <a:uFillTx/>
                </a:rPr>
                <a:t>Milliarde</a:t>
              </a:r>
              <a:endParaRPr kumimoji="0" lang="en-US" sz="2000" b="0" i="0" u="none" strike="noStrike" kern="0" cap="none" spc="0" normalizeH="0" baseline="0" noProof="0" dirty="0">
                <a:ln>
                  <a:noFill/>
                </a:ln>
                <a:effectLst/>
                <a:uLnTx/>
                <a:uFillTx/>
              </a:endParaRPr>
            </a:p>
          </p:txBody>
        </p:sp>
        <p:sp>
          <p:nvSpPr>
            <p:cNvPr id="59" name="TextBox 58">
              <a:extLst>
                <a:ext uri="{FF2B5EF4-FFF2-40B4-BE49-F238E27FC236}">
                  <a16:creationId xmlns:a16="http://schemas.microsoft.com/office/drawing/2014/main" id="{050CD7EB-5EED-41D1-8AF6-B78C03FD1DC1}"/>
                </a:ext>
              </a:extLst>
            </p:cNvPr>
            <p:cNvSpPr txBox="1"/>
            <p:nvPr/>
          </p:nvSpPr>
          <p:spPr>
            <a:xfrm>
              <a:off x="1438820" y="4013839"/>
              <a:ext cx="139653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Feuer</a:t>
              </a:r>
            </a:p>
          </p:txBody>
        </p:sp>
        <p:sp>
          <p:nvSpPr>
            <p:cNvPr id="60" name="TextBox 59">
              <a:extLst>
                <a:ext uri="{FF2B5EF4-FFF2-40B4-BE49-F238E27FC236}">
                  <a16:creationId xmlns:a16="http://schemas.microsoft.com/office/drawing/2014/main" id="{1344D8DE-CA2B-4D93-AC58-797B96EEAF37}"/>
                </a:ext>
              </a:extLst>
            </p:cNvPr>
            <p:cNvSpPr txBox="1"/>
            <p:nvPr/>
          </p:nvSpPr>
          <p:spPr>
            <a:xfrm>
              <a:off x="3401247" y="2856554"/>
              <a:ext cx="96212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fassen</a:t>
              </a:r>
              <a:endParaRPr kumimoji="0" lang="en-US" sz="2000" b="0" i="0" u="none" strike="noStrike" kern="0" cap="none" spc="0" normalizeH="0" baseline="0" noProof="0" dirty="0">
                <a:ln>
                  <a:noFill/>
                </a:ln>
                <a:effectLst/>
                <a:uLnTx/>
                <a:uFillTx/>
              </a:endParaRPr>
            </a:p>
          </p:txBody>
        </p:sp>
        <p:sp>
          <p:nvSpPr>
            <p:cNvPr id="61" name="TextBox 60">
              <a:extLst>
                <a:ext uri="{FF2B5EF4-FFF2-40B4-BE49-F238E27FC236}">
                  <a16:creationId xmlns:a16="http://schemas.microsoft.com/office/drawing/2014/main" id="{C3EB2E26-722C-499D-85A8-C3CDF7112C05}"/>
                </a:ext>
              </a:extLst>
            </p:cNvPr>
            <p:cNvSpPr txBox="1"/>
            <p:nvPr/>
          </p:nvSpPr>
          <p:spPr>
            <a:xfrm>
              <a:off x="3035724" y="2328397"/>
              <a:ext cx="120097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tausend</a:t>
              </a:r>
              <a:endParaRPr kumimoji="0" lang="en-US" sz="2000" b="0" i="0" u="none" strike="noStrike" kern="0" cap="none" spc="0" normalizeH="0" baseline="0" noProof="0" dirty="0">
                <a:ln>
                  <a:noFill/>
                </a:ln>
                <a:effectLst/>
                <a:uLnTx/>
                <a:uFillTx/>
              </a:endParaRPr>
            </a:p>
          </p:txBody>
        </p:sp>
        <p:sp>
          <p:nvSpPr>
            <p:cNvPr id="62" name="TextBox 61">
              <a:extLst>
                <a:ext uri="{FF2B5EF4-FFF2-40B4-BE49-F238E27FC236}">
                  <a16:creationId xmlns:a16="http://schemas.microsoft.com/office/drawing/2014/main" id="{371FCC5C-2CF1-4994-AD05-511D13AFBA55}"/>
                </a:ext>
              </a:extLst>
            </p:cNvPr>
            <p:cNvSpPr txBox="1"/>
            <p:nvPr/>
          </p:nvSpPr>
          <p:spPr>
            <a:xfrm>
              <a:off x="894287" y="3328372"/>
              <a:ext cx="240642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a:t>
              </a:r>
              <a:r>
                <a:rPr kumimoji="0" lang="en-US" sz="2000" b="0" i="0" u="none" strike="noStrike" kern="0" cap="none" spc="0" normalizeH="0" baseline="0" noProof="0" dirty="0" err="1">
                  <a:ln>
                    <a:noFill/>
                  </a:ln>
                  <a:effectLst/>
                  <a:uLnTx/>
                  <a:uFillTx/>
                </a:rPr>
                <a:t>Unternehmen</a:t>
              </a:r>
              <a:endParaRPr kumimoji="0" lang="en-US" sz="2000" b="0" i="0" u="none" strike="noStrike" kern="0" cap="none" spc="0" normalizeH="0" baseline="0" noProof="0" dirty="0">
                <a:ln>
                  <a:noFill/>
                </a:ln>
                <a:effectLst/>
                <a:uLnTx/>
                <a:uFillTx/>
              </a:endParaRPr>
            </a:p>
          </p:txBody>
        </p:sp>
        <p:sp>
          <p:nvSpPr>
            <p:cNvPr id="63" name="TextBox 62">
              <a:extLst>
                <a:ext uri="{FF2B5EF4-FFF2-40B4-BE49-F238E27FC236}">
                  <a16:creationId xmlns:a16="http://schemas.microsoft.com/office/drawing/2014/main" id="{4A82AD36-E447-4E18-9732-57F79C185BD6}"/>
                </a:ext>
              </a:extLst>
            </p:cNvPr>
            <p:cNvSpPr txBox="1"/>
            <p:nvPr/>
          </p:nvSpPr>
          <p:spPr>
            <a:xfrm>
              <a:off x="1970923" y="4718843"/>
              <a:ext cx="173637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versprechen</a:t>
              </a:r>
              <a:endParaRPr kumimoji="0" lang="en-US" sz="2000" b="0" i="0" u="none" strike="noStrike" kern="0" cap="none" spc="0" normalizeH="0" baseline="0" noProof="0" dirty="0">
                <a:ln>
                  <a:noFill/>
                </a:ln>
                <a:effectLst/>
                <a:uLnTx/>
                <a:uFillTx/>
              </a:endParaRPr>
            </a:p>
          </p:txBody>
        </p:sp>
        <p:sp>
          <p:nvSpPr>
            <p:cNvPr id="64" name="TextBox 63">
              <a:extLst>
                <a:ext uri="{FF2B5EF4-FFF2-40B4-BE49-F238E27FC236}">
                  <a16:creationId xmlns:a16="http://schemas.microsoft.com/office/drawing/2014/main" id="{88B5591C-ECEF-461D-ADC2-463768DC957D}"/>
                </a:ext>
              </a:extLst>
            </p:cNvPr>
            <p:cNvSpPr txBox="1"/>
            <p:nvPr/>
          </p:nvSpPr>
          <p:spPr>
            <a:xfrm>
              <a:off x="3274637" y="4002669"/>
              <a:ext cx="51648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an</a:t>
              </a:r>
            </a:p>
          </p:txBody>
        </p:sp>
      </p:grpSp>
      <p:grpSp>
        <p:nvGrpSpPr>
          <p:cNvPr id="65" name="Group 64">
            <a:extLst>
              <a:ext uri="{FF2B5EF4-FFF2-40B4-BE49-F238E27FC236}">
                <a16:creationId xmlns:a16="http://schemas.microsoft.com/office/drawing/2014/main" id="{066965A5-2FF6-48FD-8CC1-0D77C4C99610}"/>
              </a:ext>
            </a:extLst>
          </p:cNvPr>
          <p:cNvGrpSpPr/>
          <p:nvPr/>
        </p:nvGrpSpPr>
        <p:grpSpPr>
          <a:xfrm>
            <a:off x="6145285" y="1394514"/>
            <a:ext cx="4047214" cy="4046400"/>
            <a:chOff x="747423" y="1383526"/>
            <a:chExt cx="4047214" cy="4046400"/>
          </a:xfrm>
        </p:grpSpPr>
        <p:sp>
          <p:nvSpPr>
            <p:cNvPr id="66" name="Oval 65">
              <a:extLst>
                <a:ext uri="{FF2B5EF4-FFF2-40B4-BE49-F238E27FC236}">
                  <a16:creationId xmlns:a16="http://schemas.microsoft.com/office/drawing/2014/main" id="{DB0F7C7A-0AE3-4CDA-8C64-1446F541A451}"/>
                </a:ext>
              </a:extLst>
            </p:cNvPr>
            <p:cNvSpPr/>
            <p:nvPr/>
          </p:nvSpPr>
          <p:spPr>
            <a:xfrm>
              <a:off x="747423" y="1383526"/>
              <a:ext cx="4047214" cy="4046400"/>
            </a:xfrm>
            <a:prstGeom prst="ellipse">
              <a:avLst/>
            </a:prstGeom>
            <a:solidFill>
              <a:srgbClr val="FFE8CB"/>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EDAE7E68-1725-45BF-954C-68EBEECB2D35}"/>
                </a:ext>
              </a:extLst>
            </p:cNvPr>
            <p:cNvSpPr txBox="1"/>
            <p:nvPr/>
          </p:nvSpPr>
          <p:spPr>
            <a:xfrm>
              <a:off x="2745843" y="2457113"/>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68" name="TextBox 67">
              <a:extLst>
                <a:ext uri="{FF2B5EF4-FFF2-40B4-BE49-F238E27FC236}">
                  <a16:creationId xmlns:a16="http://schemas.microsoft.com/office/drawing/2014/main" id="{D4B15AD5-45D0-4DBE-96AB-333C9CA5F4B7}"/>
                </a:ext>
              </a:extLst>
            </p:cNvPr>
            <p:cNvSpPr txBox="1"/>
            <p:nvPr/>
          </p:nvSpPr>
          <p:spPr>
            <a:xfrm>
              <a:off x="1043038" y="2654255"/>
              <a:ext cx="100219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attack</a:t>
              </a:r>
            </a:p>
          </p:txBody>
        </p:sp>
        <p:sp>
          <p:nvSpPr>
            <p:cNvPr id="69" name="TextBox 68">
              <a:extLst>
                <a:ext uri="{FF2B5EF4-FFF2-40B4-BE49-F238E27FC236}">
                  <a16:creationId xmlns:a16="http://schemas.microsoft.com/office/drawing/2014/main" id="{433B0DCF-8EAD-4826-BEFF-C3F1E99202FB}"/>
                </a:ext>
              </a:extLst>
            </p:cNvPr>
            <p:cNvSpPr txBox="1"/>
            <p:nvPr/>
          </p:nvSpPr>
          <p:spPr>
            <a:xfrm>
              <a:off x="1117677" y="3807742"/>
              <a:ext cx="110158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against</a:t>
              </a:r>
            </a:p>
          </p:txBody>
        </p:sp>
        <p:sp>
          <p:nvSpPr>
            <p:cNvPr id="70" name="TextBox 69">
              <a:extLst>
                <a:ext uri="{FF2B5EF4-FFF2-40B4-BE49-F238E27FC236}">
                  <a16:creationId xmlns:a16="http://schemas.microsoft.com/office/drawing/2014/main" id="{DB1FC488-B678-4B6E-B3FF-AB3DDF60249D}"/>
                </a:ext>
              </a:extLst>
            </p:cNvPr>
            <p:cNvSpPr txBox="1"/>
            <p:nvPr/>
          </p:nvSpPr>
          <p:spPr>
            <a:xfrm>
              <a:off x="3012644" y="3038289"/>
              <a:ext cx="79701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data</a:t>
              </a:r>
            </a:p>
          </p:txBody>
        </p:sp>
        <p:sp>
          <p:nvSpPr>
            <p:cNvPr id="71" name="TextBox 70">
              <a:extLst>
                <a:ext uri="{FF2B5EF4-FFF2-40B4-BE49-F238E27FC236}">
                  <a16:creationId xmlns:a16="http://schemas.microsoft.com/office/drawing/2014/main" id="{F11210AB-F2A0-43FB-B403-E1EC4552B4D8}"/>
                </a:ext>
              </a:extLst>
            </p:cNvPr>
            <p:cNvSpPr txBox="1"/>
            <p:nvPr/>
          </p:nvSpPr>
          <p:spPr>
            <a:xfrm>
              <a:off x="1907567" y="1874649"/>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sp>
          <p:nvSpPr>
            <p:cNvPr id="72" name="TextBox 71">
              <a:extLst>
                <a:ext uri="{FF2B5EF4-FFF2-40B4-BE49-F238E27FC236}">
                  <a16:creationId xmlns:a16="http://schemas.microsoft.com/office/drawing/2014/main" id="{B5C080EC-690C-4193-8926-DA5F995EEAA7}"/>
                </a:ext>
              </a:extLst>
            </p:cNvPr>
            <p:cNvSpPr txBox="1"/>
            <p:nvPr/>
          </p:nvSpPr>
          <p:spPr>
            <a:xfrm>
              <a:off x="2430018" y="3687626"/>
              <a:ext cx="182133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according to</a:t>
              </a:r>
            </a:p>
          </p:txBody>
        </p:sp>
        <p:sp>
          <p:nvSpPr>
            <p:cNvPr id="73" name="TextBox 72">
              <a:extLst>
                <a:ext uri="{FF2B5EF4-FFF2-40B4-BE49-F238E27FC236}">
                  <a16:creationId xmlns:a16="http://schemas.microsoft.com/office/drawing/2014/main" id="{DB1AE89D-645C-408A-9AC8-DA0ED63B6182}"/>
                </a:ext>
              </a:extLst>
            </p:cNvPr>
            <p:cNvSpPr txBox="1"/>
            <p:nvPr/>
          </p:nvSpPr>
          <p:spPr>
            <a:xfrm>
              <a:off x="1680024" y="4497970"/>
              <a:ext cx="194957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grab, grasp</a:t>
              </a:r>
            </a:p>
          </p:txBody>
        </p:sp>
        <p:sp>
          <p:nvSpPr>
            <p:cNvPr id="74" name="TextBox 73">
              <a:extLst>
                <a:ext uri="{FF2B5EF4-FFF2-40B4-BE49-F238E27FC236}">
                  <a16:creationId xmlns:a16="http://schemas.microsoft.com/office/drawing/2014/main" id="{7675DD2A-4870-401D-BD26-CCD2727A7832}"/>
                </a:ext>
              </a:extLst>
            </p:cNvPr>
            <p:cNvSpPr txBox="1"/>
            <p:nvPr/>
          </p:nvSpPr>
          <p:spPr>
            <a:xfrm>
              <a:off x="1940008" y="3217957"/>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grpSp>
      <p:grpSp>
        <p:nvGrpSpPr>
          <p:cNvPr id="75" name="Group 74">
            <a:extLst>
              <a:ext uri="{FF2B5EF4-FFF2-40B4-BE49-F238E27FC236}">
                <a16:creationId xmlns:a16="http://schemas.microsoft.com/office/drawing/2014/main" id="{2082F1C5-14AE-4E4C-84FB-9DE25E3161CF}"/>
              </a:ext>
            </a:extLst>
          </p:cNvPr>
          <p:cNvGrpSpPr/>
          <p:nvPr/>
        </p:nvGrpSpPr>
        <p:grpSpPr>
          <a:xfrm>
            <a:off x="6145285" y="1383526"/>
            <a:ext cx="4047214" cy="4046400"/>
            <a:chOff x="747423" y="1383526"/>
            <a:chExt cx="4047214" cy="4046400"/>
          </a:xfrm>
        </p:grpSpPr>
        <p:sp>
          <p:nvSpPr>
            <p:cNvPr id="76" name="Oval 75">
              <a:extLst>
                <a:ext uri="{FF2B5EF4-FFF2-40B4-BE49-F238E27FC236}">
                  <a16:creationId xmlns:a16="http://schemas.microsoft.com/office/drawing/2014/main" id="{BB229788-DD18-45DB-990F-DC88ED063CCA}"/>
                </a:ext>
              </a:extLst>
            </p:cNvPr>
            <p:cNvSpPr/>
            <p:nvPr/>
          </p:nvSpPr>
          <p:spPr>
            <a:xfrm>
              <a:off x="747423" y="1383526"/>
              <a:ext cx="4047214" cy="4046400"/>
            </a:xfrm>
            <a:prstGeom prst="ellipse">
              <a:avLst/>
            </a:prstGeom>
            <a:solidFill>
              <a:srgbClr val="FFE8CB"/>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ECCE3EE4-2037-4C98-8666-B498314FF83D}"/>
                </a:ext>
              </a:extLst>
            </p:cNvPr>
            <p:cNvSpPr txBox="1"/>
            <p:nvPr/>
          </p:nvSpPr>
          <p:spPr>
            <a:xfrm>
              <a:off x="2913222" y="1880170"/>
              <a:ext cx="9124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on, at</a:t>
              </a:r>
            </a:p>
          </p:txBody>
        </p:sp>
        <p:sp>
          <p:nvSpPr>
            <p:cNvPr id="78" name="TextBox 77">
              <a:extLst>
                <a:ext uri="{FF2B5EF4-FFF2-40B4-BE49-F238E27FC236}">
                  <a16:creationId xmlns:a16="http://schemas.microsoft.com/office/drawing/2014/main" id="{244B0B02-F078-47F2-B050-14AD7481C318}"/>
                </a:ext>
              </a:extLst>
            </p:cNvPr>
            <p:cNvSpPr txBox="1"/>
            <p:nvPr/>
          </p:nvSpPr>
          <p:spPr>
            <a:xfrm>
              <a:off x="1043038" y="2654255"/>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79" name="TextBox 78">
              <a:extLst>
                <a:ext uri="{FF2B5EF4-FFF2-40B4-BE49-F238E27FC236}">
                  <a16:creationId xmlns:a16="http://schemas.microsoft.com/office/drawing/2014/main" id="{68F0C21F-2100-4249-AF2B-458EB0002F73}"/>
                </a:ext>
              </a:extLst>
            </p:cNvPr>
            <p:cNvSpPr txBox="1"/>
            <p:nvPr/>
          </p:nvSpPr>
          <p:spPr>
            <a:xfrm>
              <a:off x="1542219" y="4373799"/>
              <a:ext cx="108555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earn</a:t>
              </a:r>
            </a:p>
          </p:txBody>
        </p:sp>
        <p:sp>
          <p:nvSpPr>
            <p:cNvPr id="80" name="TextBox 79">
              <a:extLst>
                <a:ext uri="{FF2B5EF4-FFF2-40B4-BE49-F238E27FC236}">
                  <a16:creationId xmlns:a16="http://schemas.microsoft.com/office/drawing/2014/main" id="{DF631AB9-40B6-4275-91FE-704AFBB20784}"/>
                </a:ext>
              </a:extLst>
            </p:cNvPr>
            <p:cNvSpPr txBox="1"/>
            <p:nvPr/>
          </p:nvSpPr>
          <p:spPr>
            <a:xfrm>
              <a:off x="2949449" y="3228945"/>
              <a:ext cx="17524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service, duty</a:t>
              </a:r>
            </a:p>
          </p:txBody>
        </p:sp>
        <p:sp>
          <p:nvSpPr>
            <p:cNvPr id="81" name="TextBox 80">
              <a:extLst>
                <a:ext uri="{FF2B5EF4-FFF2-40B4-BE49-F238E27FC236}">
                  <a16:creationId xmlns:a16="http://schemas.microsoft.com/office/drawing/2014/main" id="{A6BBB824-029B-4B23-B30E-902A30FAD9F2}"/>
                </a:ext>
              </a:extLst>
            </p:cNvPr>
            <p:cNvSpPr txBox="1"/>
            <p:nvPr/>
          </p:nvSpPr>
          <p:spPr>
            <a:xfrm>
              <a:off x="1831367" y="2048821"/>
              <a:ext cx="91082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wood</a:t>
              </a:r>
            </a:p>
          </p:txBody>
        </p:sp>
        <p:sp>
          <p:nvSpPr>
            <p:cNvPr id="82" name="TextBox 81">
              <a:extLst>
                <a:ext uri="{FF2B5EF4-FFF2-40B4-BE49-F238E27FC236}">
                  <a16:creationId xmlns:a16="http://schemas.microsoft.com/office/drawing/2014/main" id="{B49FDCA0-7275-4021-94AD-6B1AC8180A5A}"/>
                </a:ext>
              </a:extLst>
            </p:cNvPr>
            <p:cNvSpPr txBox="1"/>
            <p:nvPr/>
          </p:nvSpPr>
          <p:spPr>
            <a:xfrm>
              <a:off x="2751289" y="4376738"/>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83" name="TextBox 82">
              <a:extLst>
                <a:ext uri="{FF2B5EF4-FFF2-40B4-BE49-F238E27FC236}">
                  <a16:creationId xmlns:a16="http://schemas.microsoft.com/office/drawing/2014/main" id="{C127052B-3B1B-4D37-A7C1-5E58B327CA41}"/>
                </a:ext>
              </a:extLst>
            </p:cNvPr>
            <p:cNvSpPr txBox="1"/>
            <p:nvPr/>
          </p:nvSpPr>
          <p:spPr>
            <a:xfrm>
              <a:off x="1409338" y="3812170"/>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hang, be hanging</a:t>
              </a:r>
            </a:p>
          </p:txBody>
        </p:sp>
        <p:sp>
          <p:nvSpPr>
            <p:cNvPr id="84" name="TextBox 83">
              <a:extLst>
                <a:ext uri="{FF2B5EF4-FFF2-40B4-BE49-F238E27FC236}">
                  <a16:creationId xmlns:a16="http://schemas.microsoft.com/office/drawing/2014/main" id="{A2F691A0-F815-43B8-8D88-7BD273EAFDBF}"/>
                </a:ext>
              </a:extLst>
            </p:cNvPr>
            <p:cNvSpPr txBox="1"/>
            <p:nvPr/>
          </p:nvSpPr>
          <p:spPr>
            <a:xfrm>
              <a:off x="987987" y="3228945"/>
              <a:ext cx="185820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where …from</a:t>
              </a:r>
            </a:p>
          </p:txBody>
        </p:sp>
      </p:grpSp>
      <p:grpSp>
        <p:nvGrpSpPr>
          <p:cNvPr id="85" name="Group 84">
            <a:extLst>
              <a:ext uri="{FF2B5EF4-FFF2-40B4-BE49-F238E27FC236}">
                <a16:creationId xmlns:a16="http://schemas.microsoft.com/office/drawing/2014/main" id="{3B5E2274-65A5-46BA-AEED-A06EF3EED85B}"/>
              </a:ext>
            </a:extLst>
          </p:cNvPr>
          <p:cNvGrpSpPr/>
          <p:nvPr/>
        </p:nvGrpSpPr>
        <p:grpSpPr>
          <a:xfrm>
            <a:off x="6145285" y="1399183"/>
            <a:ext cx="4047214" cy="4046400"/>
            <a:chOff x="747423" y="1383526"/>
            <a:chExt cx="4047214" cy="4046400"/>
          </a:xfrm>
        </p:grpSpPr>
        <p:sp>
          <p:nvSpPr>
            <p:cNvPr id="86" name="Oval 85">
              <a:extLst>
                <a:ext uri="{FF2B5EF4-FFF2-40B4-BE49-F238E27FC236}">
                  <a16:creationId xmlns:a16="http://schemas.microsoft.com/office/drawing/2014/main" id="{CCB4DA2A-2B6F-4558-B571-F6048EF2FFD2}"/>
                </a:ext>
              </a:extLst>
            </p:cNvPr>
            <p:cNvSpPr/>
            <p:nvPr/>
          </p:nvSpPr>
          <p:spPr>
            <a:xfrm>
              <a:off x="747423" y="1383526"/>
              <a:ext cx="4047214" cy="4046400"/>
            </a:xfrm>
            <a:prstGeom prst="ellipse">
              <a:avLst/>
            </a:prstGeom>
            <a:solidFill>
              <a:srgbClr val="FFE8CB"/>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BB3A37BF-AE9E-4F27-A312-8ED2F8D68763}"/>
                </a:ext>
              </a:extLst>
            </p:cNvPr>
            <p:cNvSpPr txBox="1"/>
            <p:nvPr/>
          </p:nvSpPr>
          <p:spPr>
            <a:xfrm>
              <a:off x="3908107" y="3746471"/>
              <a:ext cx="6848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end</a:t>
              </a:r>
            </a:p>
          </p:txBody>
        </p:sp>
        <p:sp>
          <p:nvSpPr>
            <p:cNvPr id="88" name="TextBox 87">
              <a:extLst>
                <a:ext uri="{FF2B5EF4-FFF2-40B4-BE49-F238E27FC236}">
                  <a16:creationId xmlns:a16="http://schemas.microsoft.com/office/drawing/2014/main" id="{EF76B29F-C24A-4C31-A82F-9E8C1E9F9FB4}"/>
                </a:ext>
              </a:extLst>
            </p:cNvPr>
            <p:cNvSpPr txBox="1"/>
            <p:nvPr/>
          </p:nvSpPr>
          <p:spPr>
            <a:xfrm>
              <a:off x="2610581" y="1935798"/>
              <a:ext cx="107914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lead</a:t>
              </a:r>
            </a:p>
          </p:txBody>
        </p:sp>
        <p:sp>
          <p:nvSpPr>
            <p:cNvPr id="89" name="TextBox 88">
              <a:extLst>
                <a:ext uri="{FF2B5EF4-FFF2-40B4-BE49-F238E27FC236}">
                  <a16:creationId xmlns:a16="http://schemas.microsoft.com/office/drawing/2014/main" id="{F175C08D-9729-4BB1-A55D-36C6453DC936}"/>
                </a:ext>
              </a:extLst>
            </p:cNvPr>
            <p:cNvSpPr txBox="1"/>
            <p:nvPr/>
          </p:nvSpPr>
          <p:spPr>
            <a:xfrm>
              <a:off x="1023281" y="3753313"/>
              <a:ext cx="280237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 expecting</a:t>
              </a:r>
            </a:p>
          </p:txBody>
        </p:sp>
        <p:sp>
          <p:nvSpPr>
            <p:cNvPr id="90" name="TextBox 89">
              <a:extLst>
                <a:ext uri="{FF2B5EF4-FFF2-40B4-BE49-F238E27FC236}">
                  <a16:creationId xmlns:a16="http://schemas.microsoft.com/office/drawing/2014/main" id="{312666E8-1A97-48BF-8EE0-49514F20A699}"/>
                </a:ext>
              </a:extLst>
            </p:cNvPr>
            <p:cNvSpPr txBox="1"/>
            <p:nvPr/>
          </p:nvSpPr>
          <p:spPr>
            <a:xfrm>
              <a:off x="1084087" y="2665153"/>
              <a:ext cx="889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billion</a:t>
              </a:r>
            </a:p>
          </p:txBody>
        </p:sp>
        <p:sp>
          <p:nvSpPr>
            <p:cNvPr id="91" name="TextBox 90">
              <a:extLst>
                <a:ext uri="{FF2B5EF4-FFF2-40B4-BE49-F238E27FC236}">
                  <a16:creationId xmlns:a16="http://schemas.microsoft.com/office/drawing/2014/main" id="{2B6104CF-2211-42BF-8C50-02512C8E139D}"/>
                </a:ext>
              </a:extLst>
            </p:cNvPr>
            <p:cNvSpPr txBox="1"/>
            <p:nvPr/>
          </p:nvSpPr>
          <p:spPr>
            <a:xfrm>
              <a:off x="1580996" y="1929078"/>
              <a:ext cx="86594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guest</a:t>
              </a:r>
            </a:p>
          </p:txBody>
        </p:sp>
        <p:sp>
          <p:nvSpPr>
            <p:cNvPr id="92" name="TextBox 91">
              <a:extLst>
                <a:ext uri="{FF2B5EF4-FFF2-40B4-BE49-F238E27FC236}">
                  <a16:creationId xmlns:a16="http://schemas.microsoft.com/office/drawing/2014/main" id="{2523F863-ADF1-4B83-A293-D3DE98514CF0}"/>
                </a:ext>
              </a:extLst>
            </p:cNvPr>
            <p:cNvSpPr txBox="1"/>
            <p:nvPr/>
          </p:nvSpPr>
          <p:spPr>
            <a:xfrm>
              <a:off x="1409338" y="4357922"/>
              <a:ext cx="27478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collect, collecting</a:t>
              </a:r>
            </a:p>
          </p:txBody>
        </p:sp>
        <p:sp>
          <p:nvSpPr>
            <p:cNvPr id="93" name="TextBox 92">
              <a:extLst>
                <a:ext uri="{FF2B5EF4-FFF2-40B4-BE49-F238E27FC236}">
                  <a16:creationId xmlns:a16="http://schemas.microsoft.com/office/drawing/2014/main" id="{F9F671F2-D3C1-4A82-8156-AF513074CF34}"/>
                </a:ext>
              </a:extLst>
            </p:cNvPr>
            <p:cNvSpPr txBox="1"/>
            <p:nvPr/>
          </p:nvSpPr>
          <p:spPr>
            <a:xfrm>
              <a:off x="2061025" y="2658285"/>
              <a:ext cx="21707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serve, serving</a:t>
              </a:r>
            </a:p>
          </p:txBody>
        </p:sp>
        <p:sp>
          <p:nvSpPr>
            <p:cNvPr id="94" name="TextBox 93">
              <a:extLst>
                <a:ext uri="{FF2B5EF4-FFF2-40B4-BE49-F238E27FC236}">
                  <a16:creationId xmlns:a16="http://schemas.microsoft.com/office/drawing/2014/main" id="{F257FB18-F7AB-4D9B-9B34-6DA1A2E68D53}"/>
                </a:ext>
              </a:extLst>
            </p:cNvPr>
            <p:cNvSpPr txBox="1"/>
            <p:nvPr/>
          </p:nvSpPr>
          <p:spPr>
            <a:xfrm>
              <a:off x="1140388" y="3213288"/>
              <a:ext cx="332815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celebrate, celebrating</a:t>
              </a:r>
            </a:p>
          </p:txBody>
        </p:sp>
      </p:grpSp>
      <p:grpSp>
        <p:nvGrpSpPr>
          <p:cNvPr id="95" name="Group 94">
            <a:extLst>
              <a:ext uri="{FF2B5EF4-FFF2-40B4-BE49-F238E27FC236}">
                <a16:creationId xmlns:a16="http://schemas.microsoft.com/office/drawing/2014/main" id="{DC6B2062-B0DA-4083-A6C7-A0D1EE457C30}"/>
              </a:ext>
            </a:extLst>
          </p:cNvPr>
          <p:cNvGrpSpPr/>
          <p:nvPr/>
        </p:nvGrpSpPr>
        <p:grpSpPr>
          <a:xfrm>
            <a:off x="6145285" y="1377265"/>
            <a:ext cx="4047214" cy="4046400"/>
            <a:chOff x="747423" y="1383526"/>
            <a:chExt cx="4047214" cy="4046400"/>
          </a:xfrm>
        </p:grpSpPr>
        <p:sp>
          <p:nvSpPr>
            <p:cNvPr id="96" name="Oval 95">
              <a:extLst>
                <a:ext uri="{FF2B5EF4-FFF2-40B4-BE49-F238E27FC236}">
                  <a16:creationId xmlns:a16="http://schemas.microsoft.com/office/drawing/2014/main" id="{068F9F47-49F1-49DD-897C-6EC58675C4D7}"/>
                </a:ext>
              </a:extLst>
            </p:cNvPr>
            <p:cNvSpPr/>
            <p:nvPr/>
          </p:nvSpPr>
          <p:spPr>
            <a:xfrm>
              <a:off x="747423" y="1383526"/>
              <a:ext cx="4047214" cy="4046400"/>
            </a:xfrm>
            <a:prstGeom prst="ellipse">
              <a:avLst/>
            </a:prstGeom>
            <a:solidFill>
              <a:srgbClr val="FFE8CB"/>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7E7CFE84-B4E1-4271-8C80-6921AC67E00F}"/>
                </a:ext>
              </a:extLst>
            </p:cNvPr>
            <p:cNvSpPr txBox="1"/>
            <p:nvPr/>
          </p:nvSpPr>
          <p:spPr>
            <a:xfrm>
              <a:off x="1728580" y="4574149"/>
              <a:ext cx="226696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appear, seem</a:t>
              </a:r>
            </a:p>
          </p:txBody>
        </p:sp>
        <p:sp>
          <p:nvSpPr>
            <p:cNvPr id="98" name="TextBox 97">
              <a:extLst>
                <a:ext uri="{FF2B5EF4-FFF2-40B4-BE49-F238E27FC236}">
                  <a16:creationId xmlns:a16="http://schemas.microsoft.com/office/drawing/2014/main" id="{6A8041AA-CB42-40B2-BCF7-2F0FB6DBA493}"/>
                </a:ext>
              </a:extLst>
            </p:cNvPr>
            <p:cNvSpPr txBox="1"/>
            <p:nvPr/>
          </p:nvSpPr>
          <p:spPr>
            <a:xfrm>
              <a:off x="1043038" y="2654255"/>
              <a:ext cx="208422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wait, waiting</a:t>
              </a:r>
            </a:p>
          </p:txBody>
        </p:sp>
        <p:sp>
          <p:nvSpPr>
            <p:cNvPr id="99" name="TextBox 98">
              <a:extLst>
                <a:ext uri="{FF2B5EF4-FFF2-40B4-BE49-F238E27FC236}">
                  <a16:creationId xmlns:a16="http://schemas.microsoft.com/office/drawing/2014/main" id="{0620651B-DCBE-4B44-984E-A9C1138DEFC4}"/>
                </a:ext>
              </a:extLst>
            </p:cNvPr>
            <p:cNvSpPr txBox="1"/>
            <p:nvPr/>
          </p:nvSpPr>
          <p:spPr>
            <a:xfrm>
              <a:off x="1409338" y="3883943"/>
              <a:ext cx="111280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training</a:t>
              </a:r>
            </a:p>
          </p:txBody>
        </p:sp>
        <p:sp>
          <p:nvSpPr>
            <p:cNvPr id="100" name="TextBox 99">
              <a:extLst>
                <a:ext uri="{FF2B5EF4-FFF2-40B4-BE49-F238E27FC236}">
                  <a16:creationId xmlns:a16="http://schemas.microsoft.com/office/drawing/2014/main" id="{5E000CF6-AA34-4CBD-8DC5-28A07C93AEBF}"/>
                </a:ext>
              </a:extLst>
            </p:cNvPr>
            <p:cNvSpPr txBox="1"/>
            <p:nvPr/>
          </p:nvSpPr>
          <p:spPr>
            <a:xfrm>
              <a:off x="3386287" y="2578067"/>
              <a:ext cx="101983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dream</a:t>
              </a:r>
            </a:p>
          </p:txBody>
        </p:sp>
        <p:sp>
          <p:nvSpPr>
            <p:cNvPr id="101" name="TextBox 100">
              <a:extLst>
                <a:ext uri="{FF2B5EF4-FFF2-40B4-BE49-F238E27FC236}">
                  <a16:creationId xmlns:a16="http://schemas.microsoft.com/office/drawing/2014/main" id="{AAAE69FF-159C-4315-A53D-BF3AAC63BBA5}"/>
                </a:ext>
              </a:extLst>
            </p:cNvPr>
            <p:cNvSpPr txBox="1"/>
            <p:nvPr/>
          </p:nvSpPr>
          <p:spPr>
            <a:xfrm>
              <a:off x="1907567" y="1874649"/>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relatively</a:t>
              </a:r>
            </a:p>
          </p:txBody>
        </p:sp>
        <p:sp>
          <p:nvSpPr>
            <p:cNvPr id="102" name="TextBox 101">
              <a:extLst>
                <a:ext uri="{FF2B5EF4-FFF2-40B4-BE49-F238E27FC236}">
                  <a16:creationId xmlns:a16="http://schemas.microsoft.com/office/drawing/2014/main" id="{D1723464-CA5A-4B55-910A-AF7799085D1F}"/>
                </a:ext>
              </a:extLst>
            </p:cNvPr>
            <p:cNvSpPr txBox="1"/>
            <p:nvPr/>
          </p:nvSpPr>
          <p:spPr>
            <a:xfrm>
              <a:off x="2957993" y="3846293"/>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103" name="TextBox 102">
              <a:extLst>
                <a:ext uri="{FF2B5EF4-FFF2-40B4-BE49-F238E27FC236}">
                  <a16:creationId xmlns:a16="http://schemas.microsoft.com/office/drawing/2014/main" id="{85573511-D081-4896-BE1B-448DACC12871}"/>
                </a:ext>
              </a:extLst>
            </p:cNvPr>
            <p:cNvSpPr txBox="1"/>
            <p:nvPr/>
          </p:nvSpPr>
          <p:spPr>
            <a:xfrm>
              <a:off x="1658253" y="3235206"/>
              <a:ext cx="101341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career</a:t>
              </a:r>
            </a:p>
          </p:txBody>
        </p:sp>
        <p:sp>
          <p:nvSpPr>
            <p:cNvPr id="104" name="TextBox 103">
              <a:extLst>
                <a:ext uri="{FF2B5EF4-FFF2-40B4-BE49-F238E27FC236}">
                  <a16:creationId xmlns:a16="http://schemas.microsoft.com/office/drawing/2014/main" id="{DDF37563-ECE8-40F6-AB56-76F2621F2E6B}"/>
                </a:ext>
              </a:extLst>
            </p:cNvPr>
            <p:cNvSpPr txBox="1"/>
            <p:nvPr/>
          </p:nvSpPr>
          <p:spPr>
            <a:xfrm>
              <a:off x="3535245" y="3235206"/>
              <a:ext cx="11512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if, when</a:t>
              </a:r>
            </a:p>
          </p:txBody>
        </p:sp>
      </p:grpSp>
      <p:grpSp>
        <p:nvGrpSpPr>
          <p:cNvPr id="105" name="Group 104">
            <a:extLst>
              <a:ext uri="{FF2B5EF4-FFF2-40B4-BE49-F238E27FC236}">
                <a16:creationId xmlns:a16="http://schemas.microsoft.com/office/drawing/2014/main" id="{090EB483-F8B6-4D16-9146-E27A730D63AD}"/>
              </a:ext>
            </a:extLst>
          </p:cNvPr>
          <p:cNvGrpSpPr/>
          <p:nvPr/>
        </p:nvGrpSpPr>
        <p:grpSpPr>
          <a:xfrm>
            <a:off x="756799" y="1393158"/>
            <a:ext cx="4047214" cy="4046400"/>
            <a:chOff x="747423" y="1383526"/>
            <a:chExt cx="4047214" cy="4046400"/>
          </a:xfrm>
        </p:grpSpPr>
        <p:sp>
          <p:nvSpPr>
            <p:cNvPr id="106" name="Oval 105">
              <a:extLst>
                <a:ext uri="{FF2B5EF4-FFF2-40B4-BE49-F238E27FC236}">
                  <a16:creationId xmlns:a16="http://schemas.microsoft.com/office/drawing/2014/main" id="{E8175026-CB9F-490A-8FAB-5E3815243181}"/>
                </a:ext>
              </a:extLst>
            </p:cNvPr>
            <p:cNvSpPr/>
            <p:nvPr/>
          </p:nvSpPr>
          <p:spPr>
            <a:xfrm>
              <a:off x="747423" y="1383526"/>
              <a:ext cx="4047214" cy="4046400"/>
            </a:xfrm>
            <a:prstGeom prst="ellipse">
              <a:avLst/>
            </a:prstGeom>
            <a:solidFill>
              <a:srgbClr val="A7E0F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274E60D9-2287-488F-98FB-34A83EC434A8}"/>
                </a:ext>
              </a:extLst>
            </p:cNvPr>
            <p:cNvSpPr txBox="1"/>
            <p:nvPr/>
          </p:nvSpPr>
          <p:spPr>
            <a:xfrm>
              <a:off x="1852961" y="1803272"/>
              <a:ext cx="47000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ihr</a:t>
              </a:r>
              <a:endParaRPr kumimoji="0" lang="en-US" sz="2000" b="0" i="0" u="none" strike="noStrike" kern="0" cap="none" spc="0" normalizeH="0" baseline="0" noProof="0" dirty="0">
                <a:ln>
                  <a:noFill/>
                </a:ln>
                <a:effectLst/>
                <a:uLnTx/>
                <a:uFillTx/>
              </a:endParaRPr>
            </a:p>
          </p:txBody>
        </p:sp>
        <p:sp>
          <p:nvSpPr>
            <p:cNvPr id="108" name="TextBox 107">
              <a:extLst>
                <a:ext uri="{FF2B5EF4-FFF2-40B4-BE49-F238E27FC236}">
                  <a16:creationId xmlns:a16="http://schemas.microsoft.com/office/drawing/2014/main" id="{3C86F233-A9B1-4AA0-B8A0-38E8EE64D326}"/>
                </a:ext>
              </a:extLst>
            </p:cNvPr>
            <p:cNvSpPr txBox="1"/>
            <p:nvPr/>
          </p:nvSpPr>
          <p:spPr>
            <a:xfrm>
              <a:off x="988032" y="2534552"/>
              <a:ext cx="20329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a:t>
              </a:r>
              <a:r>
                <a:rPr kumimoji="0" lang="en-US" sz="2000" b="0" i="0" u="none" strike="noStrike" kern="0" cap="none" spc="0" normalizeH="0" baseline="0" noProof="0" dirty="0" err="1">
                  <a:ln>
                    <a:noFill/>
                  </a:ln>
                  <a:effectLst/>
                  <a:uLnTx/>
                  <a:uFillTx/>
                </a:rPr>
                <a:t>Ausbildung</a:t>
              </a:r>
              <a:endParaRPr kumimoji="0" lang="en-US" sz="2000" b="0" i="0" u="none" strike="noStrike" kern="0" cap="none" spc="0" normalizeH="0" baseline="0" noProof="0" dirty="0">
                <a:ln>
                  <a:noFill/>
                </a:ln>
                <a:effectLst/>
                <a:uLnTx/>
                <a:uFillTx/>
              </a:endParaRPr>
            </a:p>
          </p:txBody>
        </p:sp>
        <p:sp>
          <p:nvSpPr>
            <p:cNvPr id="109" name="TextBox 108">
              <a:extLst>
                <a:ext uri="{FF2B5EF4-FFF2-40B4-BE49-F238E27FC236}">
                  <a16:creationId xmlns:a16="http://schemas.microsoft.com/office/drawing/2014/main" id="{ABEE0087-7FC4-494A-B7DC-9FA681AC8F7B}"/>
                </a:ext>
              </a:extLst>
            </p:cNvPr>
            <p:cNvSpPr txBox="1"/>
            <p:nvPr/>
          </p:nvSpPr>
          <p:spPr>
            <a:xfrm>
              <a:off x="1125912" y="3921115"/>
              <a:ext cx="120898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a:t>
              </a:r>
              <a:r>
                <a:rPr kumimoji="0" lang="en-US" sz="2000" b="0" i="0" u="none" strike="noStrike" kern="0" cap="none" spc="0" normalizeH="0" baseline="0" noProof="0" dirty="0" err="1">
                  <a:ln>
                    <a:noFill/>
                  </a:ln>
                  <a:effectLst/>
                  <a:uLnTx/>
                  <a:uFillTx/>
                </a:rPr>
                <a:t>Holz</a:t>
              </a:r>
              <a:endParaRPr kumimoji="0" lang="en-US" sz="2000" b="0" i="0" u="none" strike="noStrike" kern="0" cap="none" spc="0" normalizeH="0" baseline="0" noProof="0" dirty="0">
                <a:ln>
                  <a:noFill/>
                </a:ln>
                <a:effectLst/>
                <a:uLnTx/>
                <a:uFillTx/>
              </a:endParaRPr>
            </a:p>
          </p:txBody>
        </p:sp>
        <p:sp>
          <p:nvSpPr>
            <p:cNvPr id="110" name="TextBox 109">
              <a:extLst>
                <a:ext uri="{FF2B5EF4-FFF2-40B4-BE49-F238E27FC236}">
                  <a16:creationId xmlns:a16="http://schemas.microsoft.com/office/drawing/2014/main" id="{05C0E3E6-2924-40D9-B254-EA9EACA3D660}"/>
                </a:ext>
              </a:extLst>
            </p:cNvPr>
            <p:cNvSpPr txBox="1"/>
            <p:nvPr/>
          </p:nvSpPr>
          <p:spPr>
            <a:xfrm>
              <a:off x="3198631" y="3019258"/>
              <a:ext cx="144623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verdienen</a:t>
              </a:r>
              <a:endParaRPr kumimoji="0" lang="en-US" sz="2000" b="0" i="0" u="none" strike="noStrike" kern="0" cap="none" spc="0" normalizeH="0" baseline="0" noProof="0" dirty="0">
                <a:ln>
                  <a:noFill/>
                </a:ln>
                <a:effectLst/>
                <a:uLnTx/>
                <a:uFillTx/>
              </a:endParaRPr>
            </a:p>
          </p:txBody>
        </p:sp>
        <p:sp>
          <p:nvSpPr>
            <p:cNvPr id="111" name="TextBox 110">
              <a:extLst>
                <a:ext uri="{FF2B5EF4-FFF2-40B4-BE49-F238E27FC236}">
                  <a16:creationId xmlns:a16="http://schemas.microsoft.com/office/drawing/2014/main" id="{43BA231B-821C-4257-8B9D-F514EA056212}"/>
                </a:ext>
              </a:extLst>
            </p:cNvPr>
            <p:cNvSpPr txBox="1"/>
            <p:nvPr/>
          </p:nvSpPr>
          <p:spPr>
            <a:xfrm>
              <a:off x="2742443" y="2004840"/>
              <a:ext cx="130356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erwarten</a:t>
              </a:r>
              <a:endParaRPr kumimoji="0" lang="en-US" sz="2000" b="0" i="0" u="none" strike="noStrike" kern="0" cap="none" spc="0" normalizeH="0" baseline="0" noProof="0" dirty="0">
                <a:ln>
                  <a:noFill/>
                </a:ln>
                <a:effectLst/>
                <a:uLnTx/>
                <a:uFillTx/>
              </a:endParaRPr>
            </a:p>
          </p:txBody>
        </p:sp>
        <p:sp>
          <p:nvSpPr>
            <p:cNvPr id="112" name="TextBox 111">
              <a:extLst>
                <a:ext uri="{FF2B5EF4-FFF2-40B4-BE49-F238E27FC236}">
                  <a16:creationId xmlns:a16="http://schemas.microsoft.com/office/drawing/2014/main" id="{F7B19E02-375F-4AE1-AB6A-E1B8D4D1460A}"/>
                </a:ext>
              </a:extLst>
            </p:cNvPr>
            <p:cNvSpPr txBox="1"/>
            <p:nvPr/>
          </p:nvSpPr>
          <p:spPr>
            <a:xfrm>
              <a:off x="2962895" y="3666005"/>
              <a:ext cx="148309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Angriff</a:t>
              </a:r>
            </a:p>
          </p:txBody>
        </p:sp>
        <p:sp>
          <p:nvSpPr>
            <p:cNvPr id="113" name="TextBox 112">
              <a:extLst>
                <a:ext uri="{FF2B5EF4-FFF2-40B4-BE49-F238E27FC236}">
                  <a16:creationId xmlns:a16="http://schemas.microsoft.com/office/drawing/2014/main" id="{0497DC81-325F-4112-8140-CB7C133FA4EC}"/>
                </a:ext>
              </a:extLst>
            </p:cNvPr>
            <p:cNvSpPr txBox="1"/>
            <p:nvPr/>
          </p:nvSpPr>
          <p:spPr>
            <a:xfrm>
              <a:off x="1943359" y="4596367"/>
              <a:ext cx="141577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Million</a:t>
              </a:r>
            </a:p>
          </p:txBody>
        </p:sp>
        <p:sp>
          <p:nvSpPr>
            <p:cNvPr id="114" name="TextBox 113">
              <a:extLst>
                <a:ext uri="{FF2B5EF4-FFF2-40B4-BE49-F238E27FC236}">
                  <a16:creationId xmlns:a16="http://schemas.microsoft.com/office/drawing/2014/main" id="{E2FE7C03-2BEC-4F0C-81F0-1E4A9B0B989F}"/>
                </a:ext>
              </a:extLst>
            </p:cNvPr>
            <p:cNvSpPr txBox="1"/>
            <p:nvPr/>
          </p:nvSpPr>
          <p:spPr>
            <a:xfrm>
              <a:off x="1456452" y="3118183"/>
              <a:ext cx="155844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a:t>
              </a:r>
              <a:r>
                <a:rPr kumimoji="0" lang="en-US" sz="2000" b="0" i="0" u="none" strike="noStrike" kern="0" cap="none" spc="0" normalizeH="0" baseline="0" noProof="0" dirty="0" err="1">
                  <a:ln>
                    <a:noFill/>
                  </a:ln>
                  <a:effectLst/>
                  <a:uLnTx/>
                  <a:uFillTx/>
                </a:rPr>
                <a:t>Gesetz</a:t>
              </a:r>
              <a:endParaRPr kumimoji="0" lang="en-US" sz="2000" b="0" i="0" u="none" strike="noStrike" kern="0" cap="none" spc="0" normalizeH="0" baseline="0" noProof="0" dirty="0">
                <a:ln>
                  <a:noFill/>
                </a:ln>
                <a:effectLst/>
                <a:uLnTx/>
                <a:uFillTx/>
              </a:endParaRPr>
            </a:p>
          </p:txBody>
        </p:sp>
      </p:grpSp>
      <p:grpSp>
        <p:nvGrpSpPr>
          <p:cNvPr id="115" name="Group 114">
            <a:extLst>
              <a:ext uri="{FF2B5EF4-FFF2-40B4-BE49-F238E27FC236}">
                <a16:creationId xmlns:a16="http://schemas.microsoft.com/office/drawing/2014/main" id="{D7E87F9C-D50D-4359-84BD-5569BC1BAA3B}"/>
              </a:ext>
            </a:extLst>
          </p:cNvPr>
          <p:cNvGrpSpPr/>
          <p:nvPr/>
        </p:nvGrpSpPr>
        <p:grpSpPr>
          <a:xfrm>
            <a:off x="6145285" y="1394514"/>
            <a:ext cx="4047214" cy="4046400"/>
            <a:chOff x="747423" y="1383526"/>
            <a:chExt cx="4047214" cy="4046400"/>
          </a:xfrm>
        </p:grpSpPr>
        <p:sp>
          <p:nvSpPr>
            <p:cNvPr id="116" name="Oval 115">
              <a:extLst>
                <a:ext uri="{FF2B5EF4-FFF2-40B4-BE49-F238E27FC236}">
                  <a16:creationId xmlns:a16="http://schemas.microsoft.com/office/drawing/2014/main" id="{E8AE9BE9-2CE9-4F20-8DAC-0FBFC02E58CE}"/>
                </a:ext>
              </a:extLst>
            </p:cNvPr>
            <p:cNvSpPr/>
            <p:nvPr/>
          </p:nvSpPr>
          <p:spPr>
            <a:xfrm>
              <a:off x="747423" y="1383526"/>
              <a:ext cx="4047214" cy="4046400"/>
            </a:xfrm>
            <a:prstGeom prst="ellipse">
              <a:avLst/>
            </a:prstGeom>
            <a:solidFill>
              <a:srgbClr val="A7E0F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5FC3C064-E0FE-433D-8D3B-F80BDA6FF977}"/>
                </a:ext>
              </a:extLst>
            </p:cNvPr>
            <p:cNvSpPr txBox="1"/>
            <p:nvPr/>
          </p:nvSpPr>
          <p:spPr>
            <a:xfrm>
              <a:off x="2368204" y="2513737"/>
              <a:ext cx="17524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service, duty</a:t>
              </a:r>
            </a:p>
          </p:txBody>
        </p:sp>
        <p:sp>
          <p:nvSpPr>
            <p:cNvPr id="118" name="TextBox 117">
              <a:extLst>
                <a:ext uri="{FF2B5EF4-FFF2-40B4-BE49-F238E27FC236}">
                  <a16:creationId xmlns:a16="http://schemas.microsoft.com/office/drawing/2014/main" id="{A8D3B23D-E9EE-4390-AD39-EA2406C6FC3F}"/>
                </a:ext>
              </a:extLst>
            </p:cNvPr>
            <p:cNvSpPr txBox="1"/>
            <p:nvPr/>
          </p:nvSpPr>
          <p:spPr>
            <a:xfrm>
              <a:off x="1043038" y="2654255"/>
              <a:ext cx="91082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wood</a:t>
              </a:r>
            </a:p>
          </p:txBody>
        </p:sp>
        <p:sp>
          <p:nvSpPr>
            <p:cNvPr id="119" name="TextBox 118">
              <a:extLst>
                <a:ext uri="{FF2B5EF4-FFF2-40B4-BE49-F238E27FC236}">
                  <a16:creationId xmlns:a16="http://schemas.microsoft.com/office/drawing/2014/main" id="{4D3A0BC3-B4A6-40E3-B823-96CDB8745E26}"/>
                </a:ext>
              </a:extLst>
            </p:cNvPr>
            <p:cNvSpPr txBox="1"/>
            <p:nvPr/>
          </p:nvSpPr>
          <p:spPr>
            <a:xfrm>
              <a:off x="1095905" y="4047228"/>
              <a:ext cx="226696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appear, seem</a:t>
              </a:r>
            </a:p>
          </p:txBody>
        </p:sp>
        <p:sp>
          <p:nvSpPr>
            <p:cNvPr id="120" name="TextBox 119">
              <a:extLst>
                <a:ext uri="{FF2B5EF4-FFF2-40B4-BE49-F238E27FC236}">
                  <a16:creationId xmlns:a16="http://schemas.microsoft.com/office/drawing/2014/main" id="{3DEF6B8A-09FF-496F-8AA0-2C9844B7E293}"/>
                </a:ext>
              </a:extLst>
            </p:cNvPr>
            <p:cNvSpPr txBox="1"/>
            <p:nvPr/>
          </p:nvSpPr>
          <p:spPr>
            <a:xfrm>
              <a:off x="3564394" y="4060269"/>
              <a:ext cx="86594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guest</a:t>
              </a:r>
            </a:p>
          </p:txBody>
        </p:sp>
        <p:sp>
          <p:nvSpPr>
            <p:cNvPr id="121" name="TextBox 120">
              <a:extLst>
                <a:ext uri="{FF2B5EF4-FFF2-40B4-BE49-F238E27FC236}">
                  <a16:creationId xmlns:a16="http://schemas.microsoft.com/office/drawing/2014/main" id="{202BECFE-4018-475D-8862-4F1B6BC5B722}"/>
                </a:ext>
              </a:extLst>
            </p:cNvPr>
            <p:cNvSpPr txBox="1"/>
            <p:nvPr/>
          </p:nvSpPr>
          <p:spPr>
            <a:xfrm>
              <a:off x="1907567" y="1874649"/>
              <a:ext cx="139493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a:t>
              </a:r>
            </a:p>
          </p:txBody>
        </p:sp>
        <p:sp>
          <p:nvSpPr>
            <p:cNvPr id="122" name="TextBox 121">
              <a:extLst>
                <a:ext uri="{FF2B5EF4-FFF2-40B4-BE49-F238E27FC236}">
                  <a16:creationId xmlns:a16="http://schemas.microsoft.com/office/drawing/2014/main" id="{B2BAD040-F72B-4499-9042-4B8EE974A13E}"/>
                </a:ext>
              </a:extLst>
            </p:cNvPr>
            <p:cNvSpPr txBox="1"/>
            <p:nvPr/>
          </p:nvSpPr>
          <p:spPr>
            <a:xfrm>
              <a:off x="1759603" y="4676909"/>
              <a:ext cx="194957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grab, grasp</a:t>
              </a:r>
            </a:p>
          </p:txBody>
        </p:sp>
        <p:sp>
          <p:nvSpPr>
            <p:cNvPr id="123" name="TextBox 122">
              <a:extLst>
                <a:ext uri="{FF2B5EF4-FFF2-40B4-BE49-F238E27FC236}">
                  <a16:creationId xmlns:a16="http://schemas.microsoft.com/office/drawing/2014/main" id="{03FEC161-2F7B-4B83-A393-84E1347B1D6D}"/>
                </a:ext>
              </a:extLst>
            </p:cNvPr>
            <p:cNvSpPr txBox="1"/>
            <p:nvPr/>
          </p:nvSpPr>
          <p:spPr>
            <a:xfrm>
              <a:off x="3421738" y="3330926"/>
              <a:ext cx="107914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lead</a:t>
              </a:r>
            </a:p>
          </p:txBody>
        </p:sp>
        <p:sp>
          <p:nvSpPr>
            <p:cNvPr id="124" name="TextBox 123">
              <a:extLst>
                <a:ext uri="{FF2B5EF4-FFF2-40B4-BE49-F238E27FC236}">
                  <a16:creationId xmlns:a16="http://schemas.microsoft.com/office/drawing/2014/main" id="{476114B5-1596-48E2-85CB-300E443A1194}"/>
                </a:ext>
              </a:extLst>
            </p:cNvPr>
            <p:cNvSpPr txBox="1"/>
            <p:nvPr/>
          </p:nvSpPr>
          <p:spPr>
            <a:xfrm>
              <a:off x="1258788" y="3330817"/>
              <a:ext cx="178766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where…from</a:t>
              </a:r>
            </a:p>
          </p:txBody>
        </p:sp>
      </p:grpSp>
      <p:grpSp>
        <p:nvGrpSpPr>
          <p:cNvPr id="125" name="Group 124">
            <a:extLst>
              <a:ext uri="{FF2B5EF4-FFF2-40B4-BE49-F238E27FC236}">
                <a16:creationId xmlns:a16="http://schemas.microsoft.com/office/drawing/2014/main" id="{15190158-2544-4BB1-9EB0-EABF0D4FCED5}"/>
              </a:ext>
            </a:extLst>
          </p:cNvPr>
          <p:cNvGrpSpPr/>
          <p:nvPr/>
        </p:nvGrpSpPr>
        <p:grpSpPr>
          <a:xfrm>
            <a:off x="6145285" y="1387428"/>
            <a:ext cx="4047214" cy="4046400"/>
            <a:chOff x="747423" y="1383526"/>
            <a:chExt cx="4047214" cy="4046400"/>
          </a:xfrm>
        </p:grpSpPr>
        <p:sp>
          <p:nvSpPr>
            <p:cNvPr id="126" name="Oval 125">
              <a:extLst>
                <a:ext uri="{FF2B5EF4-FFF2-40B4-BE49-F238E27FC236}">
                  <a16:creationId xmlns:a16="http://schemas.microsoft.com/office/drawing/2014/main" id="{1EF3683E-5BD0-43ED-AEAF-05E8C133957D}"/>
                </a:ext>
              </a:extLst>
            </p:cNvPr>
            <p:cNvSpPr/>
            <p:nvPr/>
          </p:nvSpPr>
          <p:spPr>
            <a:xfrm>
              <a:off x="747423" y="1383526"/>
              <a:ext cx="4047214" cy="4046400"/>
            </a:xfrm>
            <a:prstGeom prst="ellipse">
              <a:avLst/>
            </a:prstGeom>
            <a:solidFill>
              <a:srgbClr val="A7E0F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E28D33BB-0134-4AEF-BC51-5969978741C8}"/>
                </a:ext>
              </a:extLst>
            </p:cNvPr>
            <p:cNvSpPr txBox="1"/>
            <p:nvPr/>
          </p:nvSpPr>
          <p:spPr>
            <a:xfrm>
              <a:off x="2936348" y="2729064"/>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128" name="TextBox 127">
              <a:extLst>
                <a:ext uri="{FF2B5EF4-FFF2-40B4-BE49-F238E27FC236}">
                  <a16:creationId xmlns:a16="http://schemas.microsoft.com/office/drawing/2014/main" id="{6D34CB43-D2CD-4297-AFC5-768E99669E64}"/>
                </a:ext>
              </a:extLst>
            </p:cNvPr>
            <p:cNvSpPr txBox="1"/>
            <p:nvPr/>
          </p:nvSpPr>
          <p:spPr>
            <a:xfrm>
              <a:off x="1043038" y="2654255"/>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sp>
          <p:nvSpPr>
            <p:cNvPr id="129" name="TextBox 128">
              <a:extLst>
                <a:ext uri="{FF2B5EF4-FFF2-40B4-BE49-F238E27FC236}">
                  <a16:creationId xmlns:a16="http://schemas.microsoft.com/office/drawing/2014/main" id="{19D08787-6C86-48E3-8373-B3803BD22D61}"/>
                </a:ext>
              </a:extLst>
            </p:cNvPr>
            <p:cNvSpPr txBox="1"/>
            <p:nvPr/>
          </p:nvSpPr>
          <p:spPr>
            <a:xfrm>
              <a:off x="1117677" y="3807742"/>
              <a:ext cx="108555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earn</a:t>
              </a:r>
            </a:p>
          </p:txBody>
        </p:sp>
        <p:sp>
          <p:nvSpPr>
            <p:cNvPr id="130" name="TextBox 129">
              <a:extLst>
                <a:ext uri="{FF2B5EF4-FFF2-40B4-BE49-F238E27FC236}">
                  <a16:creationId xmlns:a16="http://schemas.microsoft.com/office/drawing/2014/main" id="{2EC9196E-C7D8-4E3D-AB66-44178423C9E0}"/>
                </a:ext>
              </a:extLst>
            </p:cNvPr>
            <p:cNvSpPr txBox="1"/>
            <p:nvPr/>
          </p:nvSpPr>
          <p:spPr>
            <a:xfrm>
              <a:off x="1409338" y="4305726"/>
              <a:ext cx="282160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promise, promising</a:t>
              </a:r>
            </a:p>
          </p:txBody>
        </p:sp>
        <p:sp>
          <p:nvSpPr>
            <p:cNvPr id="131" name="TextBox 130">
              <a:extLst>
                <a:ext uri="{FF2B5EF4-FFF2-40B4-BE49-F238E27FC236}">
                  <a16:creationId xmlns:a16="http://schemas.microsoft.com/office/drawing/2014/main" id="{605CC478-6C38-4411-AFC8-721A9B29755B}"/>
                </a:ext>
              </a:extLst>
            </p:cNvPr>
            <p:cNvSpPr txBox="1"/>
            <p:nvPr/>
          </p:nvSpPr>
          <p:spPr>
            <a:xfrm>
              <a:off x="1907567" y="1874649"/>
              <a:ext cx="13596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thousand</a:t>
              </a:r>
            </a:p>
          </p:txBody>
        </p:sp>
        <p:sp>
          <p:nvSpPr>
            <p:cNvPr id="132" name="TextBox 131">
              <a:extLst>
                <a:ext uri="{FF2B5EF4-FFF2-40B4-BE49-F238E27FC236}">
                  <a16:creationId xmlns:a16="http://schemas.microsoft.com/office/drawing/2014/main" id="{AB9956D1-E76C-4358-8174-1AD407A4BE20}"/>
                </a:ext>
              </a:extLst>
            </p:cNvPr>
            <p:cNvSpPr txBox="1"/>
            <p:nvPr/>
          </p:nvSpPr>
          <p:spPr>
            <a:xfrm>
              <a:off x="2494683" y="3751622"/>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relatively</a:t>
              </a:r>
            </a:p>
          </p:txBody>
        </p:sp>
        <p:sp>
          <p:nvSpPr>
            <p:cNvPr id="133" name="TextBox 132">
              <a:extLst>
                <a:ext uri="{FF2B5EF4-FFF2-40B4-BE49-F238E27FC236}">
                  <a16:creationId xmlns:a16="http://schemas.microsoft.com/office/drawing/2014/main" id="{7E8358B4-6DA7-46DD-990F-482D53F28EDB}"/>
                </a:ext>
              </a:extLst>
            </p:cNvPr>
            <p:cNvSpPr txBox="1"/>
            <p:nvPr/>
          </p:nvSpPr>
          <p:spPr>
            <a:xfrm>
              <a:off x="2224310" y="4846313"/>
              <a:ext cx="11512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if, when</a:t>
              </a:r>
            </a:p>
          </p:txBody>
        </p:sp>
        <p:sp>
          <p:nvSpPr>
            <p:cNvPr id="134" name="TextBox 133">
              <a:extLst>
                <a:ext uri="{FF2B5EF4-FFF2-40B4-BE49-F238E27FC236}">
                  <a16:creationId xmlns:a16="http://schemas.microsoft.com/office/drawing/2014/main" id="{CE39AC03-D2D0-4263-9827-A9AC9C4A9468}"/>
                </a:ext>
              </a:extLst>
            </p:cNvPr>
            <p:cNvSpPr txBox="1"/>
            <p:nvPr/>
          </p:nvSpPr>
          <p:spPr>
            <a:xfrm>
              <a:off x="1814713" y="3234298"/>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grpSp>
      <p:grpSp>
        <p:nvGrpSpPr>
          <p:cNvPr id="135" name="Group 134">
            <a:extLst>
              <a:ext uri="{FF2B5EF4-FFF2-40B4-BE49-F238E27FC236}">
                <a16:creationId xmlns:a16="http://schemas.microsoft.com/office/drawing/2014/main" id="{7232A270-704B-4DD7-BB91-053B9D9E8E6B}"/>
              </a:ext>
            </a:extLst>
          </p:cNvPr>
          <p:cNvGrpSpPr/>
          <p:nvPr/>
        </p:nvGrpSpPr>
        <p:grpSpPr>
          <a:xfrm>
            <a:off x="6145285" y="1397980"/>
            <a:ext cx="4047214" cy="4046400"/>
            <a:chOff x="747423" y="1383526"/>
            <a:chExt cx="4047214" cy="4046400"/>
          </a:xfrm>
        </p:grpSpPr>
        <p:sp>
          <p:nvSpPr>
            <p:cNvPr id="136" name="Oval 135">
              <a:extLst>
                <a:ext uri="{FF2B5EF4-FFF2-40B4-BE49-F238E27FC236}">
                  <a16:creationId xmlns:a16="http://schemas.microsoft.com/office/drawing/2014/main" id="{C8EE3D4D-CE76-4C78-B965-E14B23D1239E}"/>
                </a:ext>
              </a:extLst>
            </p:cNvPr>
            <p:cNvSpPr/>
            <p:nvPr/>
          </p:nvSpPr>
          <p:spPr>
            <a:xfrm>
              <a:off x="747423" y="1383526"/>
              <a:ext cx="4047214" cy="4046400"/>
            </a:xfrm>
            <a:prstGeom prst="ellipse">
              <a:avLst/>
            </a:prstGeom>
            <a:solidFill>
              <a:srgbClr val="A7E0F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33B7569A-B97E-4C4B-8219-5CB2536FB39F}"/>
                </a:ext>
              </a:extLst>
            </p:cNvPr>
            <p:cNvSpPr txBox="1"/>
            <p:nvPr/>
          </p:nvSpPr>
          <p:spPr>
            <a:xfrm>
              <a:off x="2794833" y="2620207"/>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138" name="TextBox 137">
              <a:extLst>
                <a:ext uri="{FF2B5EF4-FFF2-40B4-BE49-F238E27FC236}">
                  <a16:creationId xmlns:a16="http://schemas.microsoft.com/office/drawing/2014/main" id="{57DD5643-67E2-42A9-9E6B-8394520006EB}"/>
                </a:ext>
              </a:extLst>
            </p:cNvPr>
            <p:cNvSpPr txBox="1"/>
            <p:nvPr/>
          </p:nvSpPr>
          <p:spPr>
            <a:xfrm>
              <a:off x="1043038" y="2654255"/>
              <a:ext cx="60305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per</a:t>
              </a:r>
            </a:p>
          </p:txBody>
        </p:sp>
        <p:sp>
          <p:nvSpPr>
            <p:cNvPr id="139" name="TextBox 138">
              <a:extLst>
                <a:ext uri="{FF2B5EF4-FFF2-40B4-BE49-F238E27FC236}">
                  <a16:creationId xmlns:a16="http://schemas.microsoft.com/office/drawing/2014/main" id="{64CC67CD-BF28-4248-B553-56CA92E17084}"/>
                </a:ext>
              </a:extLst>
            </p:cNvPr>
            <p:cNvSpPr txBox="1"/>
            <p:nvPr/>
          </p:nvSpPr>
          <p:spPr>
            <a:xfrm>
              <a:off x="1115424" y="3818628"/>
              <a:ext cx="332815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celebrate, celebrating</a:t>
              </a:r>
            </a:p>
          </p:txBody>
        </p:sp>
        <p:sp>
          <p:nvSpPr>
            <p:cNvPr id="140" name="TextBox 139">
              <a:extLst>
                <a:ext uri="{FF2B5EF4-FFF2-40B4-BE49-F238E27FC236}">
                  <a16:creationId xmlns:a16="http://schemas.microsoft.com/office/drawing/2014/main" id="{B31DEE6A-FA8B-4786-9341-99FCEFE0372C}"/>
                </a:ext>
              </a:extLst>
            </p:cNvPr>
            <p:cNvSpPr txBox="1"/>
            <p:nvPr/>
          </p:nvSpPr>
          <p:spPr>
            <a:xfrm>
              <a:off x="3442495" y="4387792"/>
              <a:ext cx="55976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fire</a:t>
              </a:r>
            </a:p>
          </p:txBody>
        </p:sp>
        <p:sp>
          <p:nvSpPr>
            <p:cNvPr id="141" name="TextBox 140">
              <a:extLst>
                <a:ext uri="{FF2B5EF4-FFF2-40B4-BE49-F238E27FC236}">
                  <a16:creationId xmlns:a16="http://schemas.microsoft.com/office/drawing/2014/main" id="{AFCA18F4-F20C-418A-9CE3-615A1BA14E69}"/>
                </a:ext>
              </a:extLst>
            </p:cNvPr>
            <p:cNvSpPr txBox="1"/>
            <p:nvPr/>
          </p:nvSpPr>
          <p:spPr>
            <a:xfrm>
              <a:off x="1409338" y="2048820"/>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hang, be hanging</a:t>
              </a:r>
            </a:p>
          </p:txBody>
        </p:sp>
        <p:sp>
          <p:nvSpPr>
            <p:cNvPr id="142" name="TextBox 141">
              <a:extLst>
                <a:ext uri="{FF2B5EF4-FFF2-40B4-BE49-F238E27FC236}">
                  <a16:creationId xmlns:a16="http://schemas.microsoft.com/office/drawing/2014/main" id="{75743A7F-A19A-498C-8C9B-49604772E2D4}"/>
                </a:ext>
              </a:extLst>
            </p:cNvPr>
            <p:cNvSpPr txBox="1"/>
            <p:nvPr/>
          </p:nvSpPr>
          <p:spPr>
            <a:xfrm>
              <a:off x="1409338" y="4338245"/>
              <a:ext cx="182133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according to</a:t>
              </a:r>
            </a:p>
          </p:txBody>
        </p:sp>
        <p:sp>
          <p:nvSpPr>
            <p:cNvPr id="143" name="TextBox 142">
              <a:extLst>
                <a:ext uri="{FF2B5EF4-FFF2-40B4-BE49-F238E27FC236}">
                  <a16:creationId xmlns:a16="http://schemas.microsoft.com/office/drawing/2014/main" id="{DAC3F380-F841-4433-A411-429D16D09F28}"/>
                </a:ext>
              </a:extLst>
            </p:cNvPr>
            <p:cNvSpPr txBox="1"/>
            <p:nvPr/>
          </p:nvSpPr>
          <p:spPr>
            <a:xfrm>
              <a:off x="2202538" y="4878970"/>
              <a:ext cx="111280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training</a:t>
              </a:r>
            </a:p>
          </p:txBody>
        </p:sp>
        <p:sp>
          <p:nvSpPr>
            <p:cNvPr id="144" name="TextBox 143">
              <a:extLst>
                <a:ext uri="{FF2B5EF4-FFF2-40B4-BE49-F238E27FC236}">
                  <a16:creationId xmlns:a16="http://schemas.microsoft.com/office/drawing/2014/main" id="{029F2BC9-0889-4369-BEB3-9CBC029F967B}"/>
                </a:ext>
              </a:extLst>
            </p:cNvPr>
            <p:cNvSpPr txBox="1"/>
            <p:nvPr/>
          </p:nvSpPr>
          <p:spPr>
            <a:xfrm>
              <a:off x="1249441" y="3226462"/>
              <a:ext cx="21707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serve, serving</a:t>
              </a:r>
            </a:p>
          </p:txBody>
        </p:sp>
      </p:grpSp>
      <p:grpSp>
        <p:nvGrpSpPr>
          <p:cNvPr id="145" name="Group 144">
            <a:extLst>
              <a:ext uri="{FF2B5EF4-FFF2-40B4-BE49-F238E27FC236}">
                <a16:creationId xmlns:a16="http://schemas.microsoft.com/office/drawing/2014/main" id="{7B57E636-508E-4795-8C8C-A42AA9CD951F}"/>
              </a:ext>
            </a:extLst>
          </p:cNvPr>
          <p:cNvGrpSpPr/>
          <p:nvPr/>
        </p:nvGrpSpPr>
        <p:grpSpPr>
          <a:xfrm>
            <a:off x="6145285" y="1405800"/>
            <a:ext cx="4047214" cy="4046400"/>
            <a:chOff x="747423" y="1383526"/>
            <a:chExt cx="4047214" cy="4046400"/>
          </a:xfrm>
        </p:grpSpPr>
        <p:sp>
          <p:nvSpPr>
            <p:cNvPr id="146" name="Oval 145">
              <a:extLst>
                <a:ext uri="{FF2B5EF4-FFF2-40B4-BE49-F238E27FC236}">
                  <a16:creationId xmlns:a16="http://schemas.microsoft.com/office/drawing/2014/main" id="{D7C64BDB-62BF-45D7-9516-E5EB92178E5C}"/>
                </a:ext>
              </a:extLst>
            </p:cNvPr>
            <p:cNvSpPr/>
            <p:nvPr/>
          </p:nvSpPr>
          <p:spPr>
            <a:xfrm>
              <a:off x="747423" y="1383526"/>
              <a:ext cx="4047214" cy="4046400"/>
            </a:xfrm>
            <a:prstGeom prst="ellipse">
              <a:avLst/>
            </a:prstGeom>
            <a:solidFill>
              <a:srgbClr val="A7E0F4"/>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A50C93D3-3802-4825-900B-E8E9B1DD631D}"/>
                </a:ext>
              </a:extLst>
            </p:cNvPr>
            <p:cNvSpPr txBox="1"/>
            <p:nvPr/>
          </p:nvSpPr>
          <p:spPr>
            <a:xfrm>
              <a:off x="1836891" y="2652864"/>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148" name="TextBox 147">
              <a:extLst>
                <a:ext uri="{FF2B5EF4-FFF2-40B4-BE49-F238E27FC236}">
                  <a16:creationId xmlns:a16="http://schemas.microsoft.com/office/drawing/2014/main" id="{9D508A9A-5BCF-4B35-9D47-3C56590F72A3}"/>
                </a:ext>
              </a:extLst>
            </p:cNvPr>
            <p:cNvSpPr txBox="1"/>
            <p:nvPr/>
          </p:nvSpPr>
          <p:spPr>
            <a:xfrm>
              <a:off x="3024239" y="1946683"/>
              <a:ext cx="889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billion</a:t>
              </a:r>
            </a:p>
          </p:txBody>
        </p:sp>
        <p:sp>
          <p:nvSpPr>
            <p:cNvPr id="149" name="TextBox 148">
              <a:extLst>
                <a:ext uri="{FF2B5EF4-FFF2-40B4-BE49-F238E27FC236}">
                  <a16:creationId xmlns:a16="http://schemas.microsoft.com/office/drawing/2014/main" id="{9E34E3A8-6537-4BFE-AE40-2DC63954E500}"/>
                </a:ext>
              </a:extLst>
            </p:cNvPr>
            <p:cNvSpPr txBox="1"/>
            <p:nvPr/>
          </p:nvSpPr>
          <p:spPr>
            <a:xfrm>
              <a:off x="1117677" y="3807742"/>
              <a:ext cx="79701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data</a:t>
              </a:r>
            </a:p>
          </p:txBody>
        </p:sp>
        <p:sp>
          <p:nvSpPr>
            <p:cNvPr id="150" name="TextBox 149">
              <a:extLst>
                <a:ext uri="{FF2B5EF4-FFF2-40B4-BE49-F238E27FC236}">
                  <a16:creationId xmlns:a16="http://schemas.microsoft.com/office/drawing/2014/main" id="{F4FA5A2B-BFF6-41D6-8293-2909162BD120}"/>
                </a:ext>
              </a:extLst>
            </p:cNvPr>
            <p:cNvSpPr txBox="1"/>
            <p:nvPr/>
          </p:nvSpPr>
          <p:spPr>
            <a:xfrm>
              <a:off x="3486037" y="3331878"/>
              <a:ext cx="9124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on, at</a:t>
              </a:r>
            </a:p>
          </p:txBody>
        </p:sp>
        <p:sp>
          <p:nvSpPr>
            <p:cNvPr id="151" name="TextBox 150">
              <a:extLst>
                <a:ext uri="{FF2B5EF4-FFF2-40B4-BE49-F238E27FC236}">
                  <a16:creationId xmlns:a16="http://schemas.microsoft.com/office/drawing/2014/main" id="{0C69E8CC-CFB7-478C-924F-EF5A61EB0830}"/>
                </a:ext>
              </a:extLst>
            </p:cNvPr>
            <p:cNvSpPr txBox="1"/>
            <p:nvPr/>
          </p:nvSpPr>
          <p:spPr>
            <a:xfrm>
              <a:off x="1907567" y="1874649"/>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152" name="TextBox 151">
              <a:extLst>
                <a:ext uri="{FF2B5EF4-FFF2-40B4-BE49-F238E27FC236}">
                  <a16:creationId xmlns:a16="http://schemas.microsoft.com/office/drawing/2014/main" id="{325AEFDB-AA2C-455E-A79B-20C071B770BE}"/>
                </a:ext>
              </a:extLst>
            </p:cNvPr>
            <p:cNvSpPr txBox="1"/>
            <p:nvPr/>
          </p:nvSpPr>
          <p:spPr>
            <a:xfrm>
              <a:off x="2277891" y="3902816"/>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sp>
          <p:nvSpPr>
            <p:cNvPr id="153" name="TextBox 152">
              <a:extLst>
                <a:ext uri="{FF2B5EF4-FFF2-40B4-BE49-F238E27FC236}">
                  <a16:creationId xmlns:a16="http://schemas.microsoft.com/office/drawing/2014/main" id="{AA45E5C8-004A-4061-8AB0-96ACC1D498A1}"/>
                </a:ext>
              </a:extLst>
            </p:cNvPr>
            <p:cNvSpPr txBox="1"/>
            <p:nvPr/>
          </p:nvSpPr>
          <p:spPr>
            <a:xfrm>
              <a:off x="1409338" y="4400377"/>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enterprise, company</a:t>
              </a:r>
            </a:p>
          </p:txBody>
        </p:sp>
        <p:sp>
          <p:nvSpPr>
            <p:cNvPr id="154" name="TextBox 153">
              <a:extLst>
                <a:ext uri="{FF2B5EF4-FFF2-40B4-BE49-F238E27FC236}">
                  <a16:creationId xmlns:a16="http://schemas.microsoft.com/office/drawing/2014/main" id="{7EB1C276-10C9-4E27-9813-AEC7508B77E9}"/>
                </a:ext>
              </a:extLst>
            </p:cNvPr>
            <p:cNvSpPr txBox="1"/>
            <p:nvPr/>
          </p:nvSpPr>
          <p:spPr>
            <a:xfrm>
              <a:off x="1782178" y="3206671"/>
              <a:ext cx="110158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against</a:t>
              </a:r>
            </a:p>
          </p:txBody>
        </p:sp>
      </p:grpSp>
      <p:grpSp>
        <p:nvGrpSpPr>
          <p:cNvPr id="155" name="Group 154">
            <a:extLst>
              <a:ext uri="{FF2B5EF4-FFF2-40B4-BE49-F238E27FC236}">
                <a16:creationId xmlns:a16="http://schemas.microsoft.com/office/drawing/2014/main" id="{31944100-9FB2-4E0C-8320-A33AEA7066BD}"/>
              </a:ext>
            </a:extLst>
          </p:cNvPr>
          <p:cNvGrpSpPr/>
          <p:nvPr/>
        </p:nvGrpSpPr>
        <p:grpSpPr>
          <a:xfrm>
            <a:off x="742222" y="1405800"/>
            <a:ext cx="4047214" cy="4046400"/>
            <a:chOff x="747423" y="1383526"/>
            <a:chExt cx="4047214" cy="4046400"/>
          </a:xfrm>
        </p:grpSpPr>
        <p:sp>
          <p:nvSpPr>
            <p:cNvPr id="156" name="Oval 155">
              <a:extLst>
                <a:ext uri="{FF2B5EF4-FFF2-40B4-BE49-F238E27FC236}">
                  <a16:creationId xmlns:a16="http://schemas.microsoft.com/office/drawing/2014/main" id="{0AE92D7F-2F5D-4820-B35E-A9E0B35F8656}"/>
                </a:ext>
              </a:extLst>
            </p:cNvPr>
            <p:cNvSpPr/>
            <p:nvPr/>
          </p:nvSpPr>
          <p:spPr>
            <a:xfrm>
              <a:off x="747423" y="1383526"/>
              <a:ext cx="4047214" cy="4046400"/>
            </a:xfrm>
            <a:prstGeom prst="ellipse">
              <a:avLst/>
            </a:prstGeom>
            <a:solidFill>
              <a:srgbClr val="92D050"/>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57" name="TextBox 156">
              <a:extLst>
                <a:ext uri="{FF2B5EF4-FFF2-40B4-BE49-F238E27FC236}">
                  <a16:creationId xmlns:a16="http://schemas.microsoft.com/office/drawing/2014/main" id="{E0F08B5C-BDD9-4645-9388-19FE228E0227}"/>
                </a:ext>
              </a:extLst>
            </p:cNvPr>
            <p:cNvSpPr txBox="1"/>
            <p:nvPr/>
          </p:nvSpPr>
          <p:spPr>
            <a:xfrm>
              <a:off x="1852961" y="1803272"/>
              <a:ext cx="13067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scheinen</a:t>
              </a:r>
              <a:endParaRPr kumimoji="0" lang="en-US" sz="2000" b="0" i="0" u="none" strike="noStrike" kern="0" cap="none" spc="0" normalizeH="0" baseline="0" noProof="0" dirty="0">
                <a:ln>
                  <a:noFill/>
                </a:ln>
                <a:effectLst/>
                <a:uLnTx/>
                <a:uFillTx/>
              </a:endParaRPr>
            </a:p>
          </p:txBody>
        </p:sp>
        <p:sp>
          <p:nvSpPr>
            <p:cNvPr id="158" name="TextBox 157">
              <a:extLst>
                <a:ext uri="{FF2B5EF4-FFF2-40B4-BE49-F238E27FC236}">
                  <a16:creationId xmlns:a16="http://schemas.microsoft.com/office/drawing/2014/main" id="{4797B4FF-1F4D-4EF1-9939-669095572DBE}"/>
                </a:ext>
              </a:extLst>
            </p:cNvPr>
            <p:cNvSpPr txBox="1"/>
            <p:nvPr/>
          </p:nvSpPr>
          <p:spPr>
            <a:xfrm>
              <a:off x="988032" y="2534552"/>
              <a:ext cx="121379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Euro</a:t>
              </a:r>
            </a:p>
          </p:txBody>
        </p:sp>
        <p:sp>
          <p:nvSpPr>
            <p:cNvPr id="159" name="TextBox 158">
              <a:extLst>
                <a:ext uri="{FF2B5EF4-FFF2-40B4-BE49-F238E27FC236}">
                  <a16:creationId xmlns:a16="http://schemas.microsoft.com/office/drawing/2014/main" id="{D2BC7C1D-7E41-45D9-B730-AA822AEDDFE4}"/>
                </a:ext>
              </a:extLst>
            </p:cNvPr>
            <p:cNvSpPr txBox="1"/>
            <p:nvPr/>
          </p:nvSpPr>
          <p:spPr>
            <a:xfrm>
              <a:off x="1168115" y="3738235"/>
              <a:ext cx="126028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Gast</a:t>
              </a:r>
            </a:p>
          </p:txBody>
        </p:sp>
        <p:sp>
          <p:nvSpPr>
            <p:cNvPr id="160" name="TextBox 159">
              <a:extLst>
                <a:ext uri="{FF2B5EF4-FFF2-40B4-BE49-F238E27FC236}">
                  <a16:creationId xmlns:a16="http://schemas.microsoft.com/office/drawing/2014/main" id="{9E14597A-B891-4A7F-A907-9973CFE69076}"/>
                </a:ext>
              </a:extLst>
            </p:cNvPr>
            <p:cNvSpPr txBox="1"/>
            <p:nvPr/>
          </p:nvSpPr>
          <p:spPr>
            <a:xfrm>
              <a:off x="3201902" y="2898894"/>
              <a:ext cx="131478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sammeln</a:t>
              </a:r>
              <a:endParaRPr kumimoji="0" lang="en-US" sz="2000" b="0" i="0" u="none" strike="noStrike" kern="0" cap="none" spc="0" normalizeH="0" baseline="0" noProof="0" dirty="0">
                <a:ln>
                  <a:noFill/>
                </a:ln>
                <a:effectLst/>
                <a:uLnTx/>
                <a:uFillTx/>
              </a:endParaRPr>
            </a:p>
          </p:txBody>
        </p:sp>
        <p:sp>
          <p:nvSpPr>
            <p:cNvPr id="161" name="TextBox 160">
              <a:extLst>
                <a:ext uri="{FF2B5EF4-FFF2-40B4-BE49-F238E27FC236}">
                  <a16:creationId xmlns:a16="http://schemas.microsoft.com/office/drawing/2014/main" id="{FC736C02-2D84-4F9A-A1EE-0EDE6C62DC2C}"/>
                </a:ext>
              </a:extLst>
            </p:cNvPr>
            <p:cNvSpPr txBox="1"/>
            <p:nvPr/>
          </p:nvSpPr>
          <p:spPr>
            <a:xfrm>
              <a:off x="2823544" y="2338022"/>
              <a:ext cx="93487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relativ</a:t>
              </a:r>
              <a:endParaRPr kumimoji="0" lang="en-US" sz="2000" b="0" i="0" u="none" strike="noStrike" kern="0" cap="none" spc="0" normalizeH="0" baseline="0" noProof="0" dirty="0">
                <a:ln>
                  <a:noFill/>
                </a:ln>
                <a:effectLst/>
                <a:uLnTx/>
                <a:uFillTx/>
              </a:endParaRPr>
            </a:p>
          </p:txBody>
        </p:sp>
        <p:sp>
          <p:nvSpPr>
            <p:cNvPr id="162" name="TextBox 161">
              <a:extLst>
                <a:ext uri="{FF2B5EF4-FFF2-40B4-BE49-F238E27FC236}">
                  <a16:creationId xmlns:a16="http://schemas.microsoft.com/office/drawing/2014/main" id="{35537DA0-304E-4600-9279-4C3F1D8E2F1C}"/>
                </a:ext>
              </a:extLst>
            </p:cNvPr>
            <p:cNvSpPr txBox="1"/>
            <p:nvPr/>
          </p:nvSpPr>
          <p:spPr>
            <a:xfrm>
              <a:off x="2939041" y="4262353"/>
              <a:ext cx="96212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fassen</a:t>
              </a:r>
              <a:endParaRPr kumimoji="0" lang="en-US" sz="2000" b="0" i="0" u="none" strike="noStrike" kern="0" cap="none" spc="0" normalizeH="0" baseline="0" noProof="0" dirty="0">
                <a:ln>
                  <a:noFill/>
                </a:ln>
                <a:effectLst/>
                <a:uLnTx/>
                <a:uFillTx/>
              </a:endParaRPr>
            </a:p>
          </p:txBody>
        </p:sp>
        <p:sp>
          <p:nvSpPr>
            <p:cNvPr id="163" name="TextBox 162">
              <a:extLst>
                <a:ext uri="{FF2B5EF4-FFF2-40B4-BE49-F238E27FC236}">
                  <a16:creationId xmlns:a16="http://schemas.microsoft.com/office/drawing/2014/main" id="{AA399137-26DC-4A36-8229-7BC33262B362}"/>
                </a:ext>
              </a:extLst>
            </p:cNvPr>
            <p:cNvSpPr txBox="1"/>
            <p:nvPr/>
          </p:nvSpPr>
          <p:spPr>
            <a:xfrm>
              <a:off x="1943359" y="4596367"/>
              <a:ext cx="96693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woher</a:t>
              </a:r>
              <a:endParaRPr kumimoji="0" lang="en-US" sz="2000" b="0" i="0" u="none" strike="noStrike" kern="0" cap="none" spc="0" normalizeH="0" baseline="0" noProof="0" dirty="0">
                <a:ln>
                  <a:noFill/>
                </a:ln>
                <a:effectLst/>
                <a:uLnTx/>
                <a:uFillTx/>
              </a:endParaRPr>
            </a:p>
          </p:txBody>
        </p:sp>
        <p:sp>
          <p:nvSpPr>
            <p:cNvPr id="164" name="TextBox 163">
              <a:extLst>
                <a:ext uri="{FF2B5EF4-FFF2-40B4-BE49-F238E27FC236}">
                  <a16:creationId xmlns:a16="http://schemas.microsoft.com/office/drawing/2014/main" id="{4153C182-C53C-4FEA-9244-0DF5517EB334}"/>
                </a:ext>
              </a:extLst>
            </p:cNvPr>
            <p:cNvSpPr txBox="1"/>
            <p:nvPr/>
          </p:nvSpPr>
          <p:spPr>
            <a:xfrm>
              <a:off x="1666888" y="3090819"/>
              <a:ext cx="142539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a:t>
              </a:r>
              <a:r>
                <a:rPr kumimoji="0" lang="en-US" sz="2000" b="0" i="0" u="none" strike="noStrike" kern="0" cap="none" spc="0" normalizeH="0" baseline="0" noProof="0" dirty="0" err="1">
                  <a:ln>
                    <a:noFill/>
                  </a:ln>
                  <a:effectLst/>
                  <a:uLnTx/>
                  <a:uFillTx/>
                </a:rPr>
                <a:t>Daten</a:t>
              </a:r>
              <a:endParaRPr kumimoji="0" lang="en-US" sz="2000" b="0" i="0" u="none" strike="noStrike" kern="0" cap="none" spc="0" normalizeH="0" baseline="0" noProof="0" dirty="0">
                <a:ln>
                  <a:noFill/>
                </a:ln>
                <a:effectLst/>
                <a:uLnTx/>
                <a:uFillTx/>
              </a:endParaRPr>
            </a:p>
          </p:txBody>
        </p:sp>
      </p:grpSp>
      <p:grpSp>
        <p:nvGrpSpPr>
          <p:cNvPr id="165" name="Group 164">
            <a:extLst>
              <a:ext uri="{FF2B5EF4-FFF2-40B4-BE49-F238E27FC236}">
                <a16:creationId xmlns:a16="http://schemas.microsoft.com/office/drawing/2014/main" id="{24066236-2F0E-4FC0-A5E7-4494F1041F47}"/>
              </a:ext>
            </a:extLst>
          </p:cNvPr>
          <p:cNvGrpSpPr/>
          <p:nvPr/>
        </p:nvGrpSpPr>
        <p:grpSpPr>
          <a:xfrm>
            <a:off x="6145285" y="1405800"/>
            <a:ext cx="4047214" cy="4046400"/>
            <a:chOff x="747423" y="1383526"/>
            <a:chExt cx="4047214" cy="4046400"/>
          </a:xfrm>
        </p:grpSpPr>
        <p:sp>
          <p:nvSpPr>
            <p:cNvPr id="166" name="Oval 165">
              <a:extLst>
                <a:ext uri="{FF2B5EF4-FFF2-40B4-BE49-F238E27FC236}">
                  <a16:creationId xmlns:a16="http://schemas.microsoft.com/office/drawing/2014/main" id="{B3D8429C-042D-4DE5-BC55-343C36EBC2D9}"/>
                </a:ext>
              </a:extLst>
            </p:cNvPr>
            <p:cNvSpPr/>
            <p:nvPr/>
          </p:nvSpPr>
          <p:spPr>
            <a:xfrm>
              <a:off x="747423" y="1383526"/>
              <a:ext cx="4047214" cy="4046400"/>
            </a:xfrm>
            <a:prstGeom prst="ellipse">
              <a:avLst/>
            </a:prstGeom>
            <a:solidFill>
              <a:srgbClr val="92D050"/>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67" name="TextBox 166">
              <a:extLst>
                <a:ext uri="{FF2B5EF4-FFF2-40B4-BE49-F238E27FC236}">
                  <a16:creationId xmlns:a16="http://schemas.microsoft.com/office/drawing/2014/main" id="{6EBEB34A-54A9-4CE2-A6AE-51E0DA595CB1}"/>
                </a:ext>
              </a:extLst>
            </p:cNvPr>
            <p:cNvSpPr txBox="1"/>
            <p:nvPr/>
          </p:nvSpPr>
          <p:spPr>
            <a:xfrm>
              <a:off x="3132291" y="3206671"/>
              <a:ext cx="95571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million</a:t>
              </a:r>
            </a:p>
          </p:txBody>
        </p:sp>
        <p:sp>
          <p:nvSpPr>
            <p:cNvPr id="168" name="TextBox 167">
              <a:extLst>
                <a:ext uri="{FF2B5EF4-FFF2-40B4-BE49-F238E27FC236}">
                  <a16:creationId xmlns:a16="http://schemas.microsoft.com/office/drawing/2014/main" id="{68B4689E-9AC7-489C-BE72-E645AF34A811}"/>
                </a:ext>
              </a:extLst>
            </p:cNvPr>
            <p:cNvSpPr txBox="1"/>
            <p:nvPr/>
          </p:nvSpPr>
          <p:spPr>
            <a:xfrm>
              <a:off x="1043038" y="2654255"/>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enterprise, company</a:t>
              </a:r>
            </a:p>
          </p:txBody>
        </p:sp>
        <p:sp>
          <p:nvSpPr>
            <p:cNvPr id="169" name="TextBox 168">
              <a:extLst>
                <a:ext uri="{FF2B5EF4-FFF2-40B4-BE49-F238E27FC236}">
                  <a16:creationId xmlns:a16="http://schemas.microsoft.com/office/drawing/2014/main" id="{C56B1D58-C5BF-446D-BC46-A97DBCEF305A}"/>
                </a:ext>
              </a:extLst>
            </p:cNvPr>
            <p:cNvSpPr txBox="1"/>
            <p:nvPr/>
          </p:nvSpPr>
          <p:spPr>
            <a:xfrm>
              <a:off x="1409338" y="4014571"/>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sp>
          <p:nvSpPr>
            <p:cNvPr id="170" name="TextBox 169">
              <a:extLst>
                <a:ext uri="{FF2B5EF4-FFF2-40B4-BE49-F238E27FC236}">
                  <a16:creationId xmlns:a16="http://schemas.microsoft.com/office/drawing/2014/main" id="{EF992562-426C-4DB3-AEED-D9D8528AA039}"/>
                </a:ext>
              </a:extLst>
            </p:cNvPr>
            <p:cNvSpPr txBox="1"/>
            <p:nvPr/>
          </p:nvSpPr>
          <p:spPr>
            <a:xfrm>
              <a:off x="2266837" y="3876164"/>
              <a:ext cx="79701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data</a:t>
              </a:r>
            </a:p>
          </p:txBody>
        </p:sp>
        <p:sp>
          <p:nvSpPr>
            <p:cNvPr id="171" name="TextBox 170">
              <a:extLst>
                <a:ext uri="{FF2B5EF4-FFF2-40B4-BE49-F238E27FC236}">
                  <a16:creationId xmlns:a16="http://schemas.microsoft.com/office/drawing/2014/main" id="{95767137-E535-4359-A0A4-3AC3B985B9B9}"/>
                </a:ext>
              </a:extLst>
            </p:cNvPr>
            <p:cNvSpPr txBox="1"/>
            <p:nvPr/>
          </p:nvSpPr>
          <p:spPr>
            <a:xfrm>
              <a:off x="1907567" y="1874649"/>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sp>
          <p:nvSpPr>
            <p:cNvPr id="172" name="TextBox 171">
              <a:extLst>
                <a:ext uri="{FF2B5EF4-FFF2-40B4-BE49-F238E27FC236}">
                  <a16:creationId xmlns:a16="http://schemas.microsoft.com/office/drawing/2014/main" id="{F6E8EF0B-C527-4A52-AE02-715694CDEB2C}"/>
                </a:ext>
              </a:extLst>
            </p:cNvPr>
            <p:cNvSpPr txBox="1"/>
            <p:nvPr/>
          </p:nvSpPr>
          <p:spPr>
            <a:xfrm>
              <a:off x="3257606" y="3979016"/>
              <a:ext cx="9124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on, at</a:t>
              </a:r>
            </a:p>
          </p:txBody>
        </p:sp>
        <p:sp>
          <p:nvSpPr>
            <p:cNvPr id="173" name="TextBox 172">
              <a:extLst>
                <a:ext uri="{FF2B5EF4-FFF2-40B4-BE49-F238E27FC236}">
                  <a16:creationId xmlns:a16="http://schemas.microsoft.com/office/drawing/2014/main" id="{CA52CCE1-0203-491C-8FE8-B05A69418534}"/>
                </a:ext>
              </a:extLst>
            </p:cNvPr>
            <p:cNvSpPr txBox="1"/>
            <p:nvPr/>
          </p:nvSpPr>
          <p:spPr>
            <a:xfrm>
              <a:off x="2276372" y="4585434"/>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174" name="TextBox 173">
              <a:extLst>
                <a:ext uri="{FF2B5EF4-FFF2-40B4-BE49-F238E27FC236}">
                  <a16:creationId xmlns:a16="http://schemas.microsoft.com/office/drawing/2014/main" id="{3A388EA1-9069-4B0D-BDFF-231D65AADDDD}"/>
                </a:ext>
              </a:extLst>
            </p:cNvPr>
            <p:cNvSpPr txBox="1"/>
            <p:nvPr/>
          </p:nvSpPr>
          <p:spPr>
            <a:xfrm>
              <a:off x="1539610" y="3206671"/>
              <a:ext cx="100219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attack</a:t>
              </a:r>
            </a:p>
          </p:txBody>
        </p:sp>
      </p:grpSp>
      <p:grpSp>
        <p:nvGrpSpPr>
          <p:cNvPr id="175" name="Group 174">
            <a:extLst>
              <a:ext uri="{FF2B5EF4-FFF2-40B4-BE49-F238E27FC236}">
                <a16:creationId xmlns:a16="http://schemas.microsoft.com/office/drawing/2014/main" id="{7B29613A-A721-460F-A450-64E8D02A85A3}"/>
              </a:ext>
            </a:extLst>
          </p:cNvPr>
          <p:cNvGrpSpPr/>
          <p:nvPr/>
        </p:nvGrpSpPr>
        <p:grpSpPr>
          <a:xfrm>
            <a:off x="6145285" y="1405800"/>
            <a:ext cx="4047214" cy="4046400"/>
            <a:chOff x="747423" y="1383526"/>
            <a:chExt cx="4047214" cy="4046400"/>
          </a:xfrm>
        </p:grpSpPr>
        <p:sp>
          <p:nvSpPr>
            <p:cNvPr id="176" name="Oval 175">
              <a:extLst>
                <a:ext uri="{FF2B5EF4-FFF2-40B4-BE49-F238E27FC236}">
                  <a16:creationId xmlns:a16="http://schemas.microsoft.com/office/drawing/2014/main" id="{660689A0-FABD-4BBA-AB2A-90800AA78E1B}"/>
                </a:ext>
              </a:extLst>
            </p:cNvPr>
            <p:cNvSpPr/>
            <p:nvPr/>
          </p:nvSpPr>
          <p:spPr>
            <a:xfrm>
              <a:off x="747423" y="1383526"/>
              <a:ext cx="4047214" cy="4046400"/>
            </a:xfrm>
            <a:prstGeom prst="ellipse">
              <a:avLst/>
            </a:prstGeom>
            <a:solidFill>
              <a:srgbClr val="92D050"/>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77" name="TextBox 176">
              <a:extLst>
                <a:ext uri="{FF2B5EF4-FFF2-40B4-BE49-F238E27FC236}">
                  <a16:creationId xmlns:a16="http://schemas.microsoft.com/office/drawing/2014/main" id="{70F92ED5-A1EC-4AC8-882D-C34085531907}"/>
                </a:ext>
              </a:extLst>
            </p:cNvPr>
            <p:cNvSpPr txBox="1"/>
            <p:nvPr/>
          </p:nvSpPr>
          <p:spPr>
            <a:xfrm>
              <a:off x="2113395" y="2650215"/>
              <a:ext cx="13596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thousand</a:t>
              </a:r>
            </a:p>
          </p:txBody>
        </p:sp>
        <p:sp>
          <p:nvSpPr>
            <p:cNvPr id="178" name="TextBox 177">
              <a:extLst>
                <a:ext uri="{FF2B5EF4-FFF2-40B4-BE49-F238E27FC236}">
                  <a16:creationId xmlns:a16="http://schemas.microsoft.com/office/drawing/2014/main" id="{AEAA6BB4-CDB4-4ECD-A0FF-21CC93A38C0D}"/>
                </a:ext>
              </a:extLst>
            </p:cNvPr>
            <p:cNvSpPr txBox="1"/>
            <p:nvPr/>
          </p:nvSpPr>
          <p:spPr>
            <a:xfrm>
              <a:off x="3274609" y="4385084"/>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179" name="TextBox 178">
              <a:extLst>
                <a:ext uri="{FF2B5EF4-FFF2-40B4-BE49-F238E27FC236}">
                  <a16:creationId xmlns:a16="http://schemas.microsoft.com/office/drawing/2014/main" id="{3A91F0D4-A598-401A-8A1A-0DD529332DD8}"/>
                </a:ext>
              </a:extLst>
            </p:cNvPr>
            <p:cNvSpPr txBox="1"/>
            <p:nvPr/>
          </p:nvSpPr>
          <p:spPr>
            <a:xfrm>
              <a:off x="1117677" y="3807742"/>
              <a:ext cx="108555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earn</a:t>
              </a:r>
            </a:p>
          </p:txBody>
        </p:sp>
        <p:sp>
          <p:nvSpPr>
            <p:cNvPr id="180" name="TextBox 179">
              <a:extLst>
                <a:ext uri="{FF2B5EF4-FFF2-40B4-BE49-F238E27FC236}">
                  <a16:creationId xmlns:a16="http://schemas.microsoft.com/office/drawing/2014/main" id="{516B6118-BB56-4C62-8C2F-D1BDF0678E70}"/>
                </a:ext>
              </a:extLst>
            </p:cNvPr>
            <p:cNvSpPr txBox="1"/>
            <p:nvPr/>
          </p:nvSpPr>
          <p:spPr>
            <a:xfrm>
              <a:off x="2744484" y="3775258"/>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181" name="TextBox 180">
              <a:extLst>
                <a:ext uri="{FF2B5EF4-FFF2-40B4-BE49-F238E27FC236}">
                  <a16:creationId xmlns:a16="http://schemas.microsoft.com/office/drawing/2014/main" id="{EBCCA8C0-D234-4D82-A88B-D32C6D3B0CAE}"/>
                </a:ext>
              </a:extLst>
            </p:cNvPr>
            <p:cNvSpPr txBox="1"/>
            <p:nvPr/>
          </p:nvSpPr>
          <p:spPr>
            <a:xfrm>
              <a:off x="1409338" y="2114135"/>
              <a:ext cx="282160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promise, promising</a:t>
              </a:r>
            </a:p>
          </p:txBody>
        </p:sp>
        <p:sp>
          <p:nvSpPr>
            <p:cNvPr id="182" name="TextBox 181">
              <a:extLst>
                <a:ext uri="{FF2B5EF4-FFF2-40B4-BE49-F238E27FC236}">
                  <a16:creationId xmlns:a16="http://schemas.microsoft.com/office/drawing/2014/main" id="{F733B20B-02B2-43D7-A627-3580E72C7238}"/>
                </a:ext>
              </a:extLst>
            </p:cNvPr>
            <p:cNvSpPr txBox="1"/>
            <p:nvPr/>
          </p:nvSpPr>
          <p:spPr>
            <a:xfrm>
              <a:off x="2310549" y="4915188"/>
              <a:ext cx="91082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wood</a:t>
              </a:r>
            </a:p>
          </p:txBody>
        </p:sp>
        <p:sp>
          <p:nvSpPr>
            <p:cNvPr id="183" name="TextBox 182">
              <a:extLst>
                <a:ext uri="{FF2B5EF4-FFF2-40B4-BE49-F238E27FC236}">
                  <a16:creationId xmlns:a16="http://schemas.microsoft.com/office/drawing/2014/main" id="{2A468D0F-D2C5-4E3D-8428-D942ED838E89}"/>
                </a:ext>
              </a:extLst>
            </p:cNvPr>
            <p:cNvSpPr txBox="1"/>
            <p:nvPr/>
          </p:nvSpPr>
          <p:spPr>
            <a:xfrm>
              <a:off x="1144257" y="3206671"/>
              <a:ext cx="332815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celebrate, celebrating</a:t>
              </a:r>
            </a:p>
          </p:txBody>
        </p:sp>
        <p:sp>
          <p:nvSpPr>
            <p:cNvPr id="184" name="TextBox 183">
              <a:extLst>
                <a:ext uri="{FF2B5EF4-FFF2-40B4-BE49-F238E27FC236}">
                  <a16:creationId xmlns:a16="http://schemas.microsoft.com/office/drawing/2014/main" id="{9B21C5D3-0A2A-4A79-AE37-6CF948F8FD8B}"/>
                </a:ext>
              </a:extLst>
            </p:cNvPr>
            <p:cNvSpPr txBox="1"/>
            <p:nvPr/>
          </p:nvSpPr>
          <p:spPr>
            <a:xfrm>
              <a:off x="1409338" y="4414985"/>
              <a:ext cx="17524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service, duty</a:t>
              </a:r>
            </a:p>
          </p:txBody>
        </p:sp>
      </p:grpSp>
      <p:grpSp>
        <p:nvGrpSpPr>
          <p:cNvPr id="185" name="Group 184">
            <a:extLst>
              <a:ext uri="{FF2B5EF4-FFF2-40B4-BE49-F238E27FC236}">
                <a16:creationId xmlns:a16="http://schemas.microsoft.com/office/drawing/2014/main" id="{B8B7C008-AE37-4891-A6FA-B01C7CFAC7CA}"/>
              </a:ext>
            </a:extLst>
          </p:cNvPr>
          <p:cNvGrpSpPr/>
          <p:nvPr/>
        </p:nvGrpSpPr>
        <p:grpSpPr>
          <a:xfrm>
            <a:off x="6145285" y="1405800"/>
            <a:ext cx="4047214" cy="4046400"/>
            <a:chOff x="747423" y="1383526"/>
            <a:chExt cx="4047214" cy="4046400"/>
          </a:xfrm>
        </p:grpSpPr>
        <p:sp>
          <p:nvSpPr>
            <p:cNvPr id="186" name="Oval 185">
              <a:extLst>
                <a:ext uri="{FF2B5EF4-FFF2-40B4-BE49-F238E27FC236}">
                  <a16:creationId xmlns:a16="http://schemas.microsoft.com/office/drawing/2014/main" id="{66D3E028-4747-4AC3-96ED-BEE49986EAC3}"/>
                </a:ext>
              </a:extLst>
            </p:cNvPr>
            <p:cNvSpPr/>
            <p:nvPr/>
          </p:nvSpPr>
          <p:spPr>
            <a:xfrm>
              <a:off x="747423" y="1383526"/>
              <a:ext cx="4047214" cy="4046400"/>
            </a:xfrm>
            <a:prstGeom prst="ellipse">
              <a:avLst/>
            </a:prstGeom>
            <a:solidFill>
              <a:srgbClr val="92D050"/>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87" name="TextBox 186">
              <a:extLst>
                <a:ext uri="{FF2B5EF4-FFF2-40B4-BE49-F238E27FC236}">
                  <a16:creationId xmlns:a16="http://schemas.microsoft.com/office/drawing/2014/main" id="{9BD7FE27-32DF-4A3B-9584-191730E549B6}"/>
                </a:ext>
              </a:extLst>
            </p:cNvPr>
            <p:cNvSpPr txBox="1"/>
            <p:nvPr/>
          </p:nvSpPr>
          <p:spPr>
            <a:xfrm>
              <a:off x="2668566" y="2345414"/>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relatively</a:t>
              </a:r>
            </a:p>
          </p:txBody>
        </p:sp>
        <p:sp>
          <p:nvSpPr>
            <p:cNvPr id="188" name="TextBox 187">
              <a:extLst>
                <a:ext uri="{FF2B5EF4-FFF2-40B4-BE49-F238E27FC236}">
                  <a16:creationId xmlns:a16="http://schemas.microsoft.com/office/drawing/2014/main" id="{A3658CAD-DCB6-4386-8146-8B1E1C5ABDCA}"/>
                </a:ext>
              </a:extLst>
            </p:cNvPr>
            <p:cNvSpPr txBox="1"/>
            <p:nvPr/>
          </p:nvSpPr>
          <p:spPr>
            <a:xfrm>
              <a:off x="1260752" y="2349455"/>
              <a:ext cx="107914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lead</a:t>
              </a:r>
            </a:p>
          </p:txBody>
        </p:sp>
        <p:sp>
          <p:nvSpPr>
            <p:cNvPr id="189" name="TextBox 188">
              <a:extLst>
                <a:ext uri="{FF2B5EF4-FFF2-40B4-BE49-F238E27FC236}">
                  <a16:creationId xmlns:a16="http://schemas.microsoft.com/office/drawing/2014/main" id="{F5122D8B-5437-40D7-B1FA-C694BA413981}"/>
                </a:ext>
              </a:extLst>
            </p:cNvPr>
            <p:cNvSpPr txBox="1"/>
            <p:nvPr/>
          </p:nvSpPr>
          <p:spPr>
            <a:xfrm>
              <a:off x="1150334" y="3524713"/>
              <a:ext cx="332815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celebrate, celebrating</a:t>
              </a:r>
            </a:p>
          </p:txBody>
        </p:sp>
        <p:sp>
          <p:nvSpPr>
            <p:cNvPr id="190" name="TextBox 189">
              <a:extLst>
                <a:ext uri="{FF2B5EF4-FFF2-40B4-BE49-F238E27FC236}">
                  <a16:creationId xmlns:a16="http://schemas.microsoft.com/office/drawing/2014/main" id="{10FC0259-1DAF-4D36-9561-5531940BF085}"/>
                </a:ext>
              </a:extLst>
            </p:cNvPr>
            <p:cNvSpPr txBox="1"/>
            <p:nvPr/>
          </p:nvSpPr>
          <p:spPr>
            <a:xfrm>
              <a:off x="3140848" y="4515770"/>
              <a:ext cx="6848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end</a:t>
              </a:r>
            </a:p>
          </p:txBody>
        </p:sp>
        <p:sp>
          <p:nvSpPr>
            <p:cNvPr id="191" name="TextBox 190">
              <a:extLst>
                <a:ext uri="{FF2B5EF4-FFF2-40B4-BE49-F238E27FC236}">
                  <a16:creationId xmlns:a16="http://schemas.microsoft.com/office/drawing/2014/main" id="{0DA7DD63-9D20-413A-9CCF-6790332F1B2E}"/>
                </a:ext>
              </a:extLst>
            </p:cNvPr>
            <p:cNvSpPr txBox="1"/>
            <p:nvPr/>
          </p:nvSpPr>
          <p:spPr>
            <a:xfrm>
              <a:off x="1893079" y="1739477"/>
              <a:ext cx="889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billion</a:t>
              </a:r>
            </a:p>
          </p:txBody>
        </p:sp>
        <p:sp>
          <p:nvSpPr>
            <p:cNvPr id="192" name="TextBox 191">
              <a:extLst>
                <a:ext uri="{FF2B5EF4-FFF2-40B4-BE49-F238E27FC236}">
                  <a16:creationId xmlns:a16="http://schemas.microsoft.com/office/drawing/2014/main" id="{AD6B7DDC-2601-4396-B1EF-779EE04931C2}"/>
                </a:ext>
              </a:extLst>
            </p:cNvPr>
            <p:cNvSpPr txBox="1"/>
            <p:nvPr/>
          </p:nvSpPr>
          <p:spPr>
            <a:xfrm>
              <a:off x="2995307" y="1714693"/>
              <a:ext cx="55976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fire</a:t>
              </a:r>
            </a:p>
          </p:txBody>
        </p:sp>
        <p:sp>
          <p:nvSpPr>
            <p:cNvPr id="193" name="TextBox 192">
              <a:extLst>
                <a:ext uri="{FF2B5EF4-FFF2-40B4-BE49-F238E27FC236}">
                  <a16:creationId xmlns:a16="http://schemas.microsoft.com/office/drawing/2014/main" id="{8248422C-6CB2-4DEA-9B38-6A448DF3E0E2}"/>
                </a:ext>
              </a:extLst>
            </p:cNvPr>
            <p:cNvSpPr txBox="1"/>
            <p:nvPr/>
          </p:nvSpPr>
          <p:spPr>
            <a:xfrm>
              <a:off x="1587450" y="4226205"/>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194" name="TextBox 193">
              <a:extLst>
                <a:ext uri="{FF2B5EF4-FFF2-40B4-BE49-F238E27FC236}">
                  <a16:creationId xmlns:a16="http://schemas.microsoft.com/office/drawing/2014/main" id="{3D4416C5-5082-4929-8952-6CA9C385AAB0}"/>
                </a:ext>
              </a:extLst>
            </p:cNvPr>
            <p:cNvSpPr txBox="1"/>
            <p:nvPr/>
          </p:nvSpPr>
          <p:spPr>
            <a:xfrm>
              <a:off x="1782178" y="2923643"/>
              <a:ext cx="21707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serve, serving</a:t>
              </a:r>
            </a:p>
          </p:txBody>
        </p:sp>
      </p:grpSp>
      <p:grpSp>
        <p:nvGrpSpPr>
          <p:cNvPr id="195" name="Group 194">
            <a:extLst>
              <a:ext uri="{FF2B5EF4-FFF2-40B4-BE49-F238E27FC236}">
                <a16:creationId xmlns:a16="http://schemas.microsoft.com/office/drawing/2014/main" id="{2166D714-052D-49BA-8D55-6EA7CE384B0A}"/>
              </a:ext>
            </a:extLst>
          </p:cNvPr>
          <p:cNvGrpSpPr/>
          <p:nvPr/>
        </p:nvGrpSpPr>
        <p:grpSpPr>
          <a:xfrm>
            <a:off x="6145285" y="1405800"/>
            <a:ext cx="4047214" cy="4046400"/>
            <a:chOff x="747423" y="1383526"/>
            <a:chExt cx="4047214" cy="4046400"/>
          </a:xfrm>
        </p:grpSpPr>
        <p:sp>
          <p:nvSpPr>
            <p:cNvPr id="196" name="Oval 195">
              <a:extLst>
                <a:ext uri="{FF2B5EF4-FFF2-40B4-BE49-F238E27FC236}">
                  <a16:creationId xmlns:a16="http://schemas.microsoft.com/office/drawing/2014/main" id="{BEB6E99D-C94A-466D-8D60-21904ACD7535}"/>
                </a:ext>
              </a:extLst>
            </p:cNvPr>
            <p:cNvSpPr/>
            <p:nvPr/>
          </p:nvSpPr>
          <p:spPr>
            <a:xfrm>
              <a:off x="747423" y="1383526"/>
              <a:ext cx="4047214" cy="4046400"/>
            </a:xfrm>
            <a:prstGeom prst="ellipse">
              <a:avLst/>
            </a:prstGeom>
            <a:solidFill>
              <a:srgbClr val="92D050"/>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197" name="TextBox 196">
              <a:extLst>
                <a:ext uri="{FF2B5EF4-FFF2-40B4-BE49-F238E27FC236}">
                  <a16:creationId xmlns:a16="http://schemas.microsoft.com/office/drawing/2014/main" id="{C8071411-7FC4-4F06-8547-359A7BEDE64F}"/>
                </a:ext>
              </a:extLst>
            </p:cNvPr>
            <p:cNvSpPr txBox="1"/>
            <p:nvPr/>
          </p:nvSpPr>
          <p:spPr>
            <a:xfrm>
              <a:off x="3615622" y="3006616"/>
              <a:ext cx="110158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against</a:t>
              </a:r>
            </a:p>
          </p:txBody>
        </p:sp>
        <p:sp>
          <p:nvSpPr>
            <p:cNvPr id="198" name="TextBox 197">
              <a:extLst>
                <a:ext uri="{FF2B5EF4-FFF2-40B4-BE49-F238E27FC236}">
                  <a16:creationId xmlns:a16="http://schemas.microsoft.com/office/drawing/2014/main" id="{1B5263AB-1415-4AE1-85E6-B88DBCD6FF76}"/>
                </a:ext>
              </a:extLst>
            </p:cNvPr>
            <p:cNvSpPr txBox="1"/>
            <p:nvPr/>
          </p:nvSpPr>
          <p:spPr>
            <a:xfrm>
              <a:off x="1282523" y="2251957"/>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enterprise, company</a:t>
              </a:r>
            </a:p>
          </p:txBody>
        </p:sp>
        <p:sp>
          <p:nvSpPr>
            <p:cNvPr id="199" name="TextBox 198">
              <a:extLst>
                <a:ext uri="{FF2B5EF4-FFF2-40B4-BE49-F238E27FC236}">
                  <a16:creationId xmlns:a16="http://schemas.microsoft.com/office/drawing/2014/main" id="{B9975001-D39E-4450-9AAB-2EDA77FC1FBC}"/>
                </a:ext>
              </a:extLst>
            </p:cNvPr>
            <p:cNvSpPr txBox="1"/>
            <p:nvPr/>
          </p:nvSpPr>
          <p:spPr>
            <a:xfrm>
              <a:off x="918042" y="3561156"/>
              <a:ext cx="224131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serve , serving</a:t>
              </a:r>
            </a:p>
          </p:txBody>
        </p:sp>
        <p:sp>
          <p:nvSpPr>
            <p:cNvPr id="200" name="TextBox 199">
              <a:extLst>
                <a:ext uri="{FF2B5EF4-FFF2-40B4-BE49-F238E27FC236}">
                  <a16:creationId xmlns:a16="http://schemas.microsoft.com/office/drawing/2014/main" id="{9D92D7D1-AF67-432D-A303-9A39C249C696}"/>
                </a:ext>
              </a:extLst>
            </p:cNvPr>
            <p:cNvSpPr txBox="1"/>
            <p:nvPr/>
          </p:nvSpPr>
          <p:spPr>
            <a:xfrm>
              <a:off x="849516" y="3006616"/>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201" name="TextBox 200">
              <a:extLst>
                <a:ext uri="{FF2B5EF4-FFF2-40B4-BE49-F238E27FC236}">
                  <a16:creationId xmlns:a16="http://schemas.microsoft.com/office/drawing/2014/main" id="{9F5CA438-4A05-4F5B-B768-C04795176B86}"/>
                </a:ext>
              </a:extLst>
            </p:cNvPr>
            <p:cNvSpPr txBox="1"/>
            <p:nvPr/>
          </p:nvSpPr>
          <p:spPr>
            <a:xfrm>
              <a:off x="1667857" y="4612831"/>
              <a:ext cx="226696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appear, seem</a:t>
              </a:r>
            </a:p>
          </p:txBody>
        </p:sp>
        <p:sp>
          <p:nvSpPr>
            <p:cNvPr id="202" name="TextBox 201">
              <a:extLst>
                <a:ext uri="{FF2B5EF4-FFF2-40B4-BE49-F238E27FC236}">
                  <a16:creationId xmlns:a16="http://schemas.microsoft.com/office/drawing/2014/main" id="{2B84478B-A59B-4559-B027-BC5DA6A0A1EF}"/>
                </a:ext>
              </a:extLst>
            </p:cNvPr>
            <p:cNvSpPr txBox="1"/>
            <p:nvPr/>
          </p:nvSpPr>
          <p:spPr>
            <a:xfrm>
              <a:off x="1856187" y="1735991"/>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sp>
          <p:nvSpPr>
            <p:cNvPr id="203" name="TextBox 202">
              <a:extLst>
                <a:ext uri="{FF2B5EF4-FFF2-40B4-BE49-F238E27FC236}">
                  <a16:creationId xmlns:a16="http://schemas.microsoft.com/office/drawing/2014/main" id="{5DAFD861-EFA2-4869-9673-58118A63D2CF}"/>
                </a:ext>
              </a:extLst>
            </p:cNvPr>
            <p:cNvSpPr txBox="1"/>
            <p:nvPr/>
          </p:nvSpPr>
          <p:spPr>
            <a:xfrm>
              <a:off x="1409338" y="4126057"/>
              <a:ext cx="280237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 expecting</a:t>
              </a:r>
            </a:p>
          </p:txBody>
        </p:sp>
        <p:sp>
          <p:nvSpPr>
            <p:cNvPr id="204" name="TextBox 203">
              <a:extLst>
                <a:ext uri="{FF2B5EF4-FFF2-40B4-BE49-F238E27FC236}">
                  <a16:creationId xmlns:a16="http://schemas.microsoft.com/office/drawing/2014/main" id="{CE9A9330-D799-4078-B0B7-FDE7FDD9FCB0}"/>
                </a:ext>
              </a:extLst>
            </p:cNvPr>
            <p:cNvSpPr txBox="1"/>
            <p:nvPr/>
          </p:nvSpPr>
          <p:spPr>
            <a:xfrm>
              <a:off x="3286080" y="3555013"/>
              <a:ext cx="107914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lead</a:t>
              </a:r>
            </a:p>
          </p:txBody>
        </p:sp>
      </p:grpSp>
      <p:grpSp>
        <p:nvGrpSpPr>
          <p:cNvPr id="205" name="Group 204">
            <a:extLst>
              <a:ext uri="{FF2B5EF4-FFF2-40B4-BE49-F238E27FC236}">
                <a16:creationId xmlns:a16="http://schemas.microsoft.com/office/drawing/2014/main" id="{D3331A0A-5FB3-467D-913E-AF1BA4B014AE}"/>
              </a:ext>
            </a:extLst>
          </p:cNvPr>
          <p:cNvGrpSpPr/>
          <p:nvPr/>
        </p:nvGrpSpPr>
        <p:grpSpPr>
          <a:xfrm>
            <a:off x="751498" y="1405800"/>
            <a:ext cx="4047214" cy="4046400"/>
            <a:chOff x="747423" y="1383526"/>
            <a:chExt cx="4047214" cy="4046400"/>
          </a:xfrm>
        </p:grpSpPr>
        <p:sp>
          <p:nvSpPr>
            <p:cNvPr id="206" name="Oval 205">
              <a:extLst>
                <a:ext uri="{FF2B5EF4-FFF2-40B4-BE49-F238E27FC236}">
                  <a16:creationId xmlns:a16="http://schemas.microsoft.com/office/drawing/2014/main" id="{35CB781E-C274-4EC5-8F07-A9B91F2F5DB8}"/>
                </a:ext>
              </a:extLst>
            </p:cNvPr>
            <p:cNvSpPr/>
            <p:nvPr/>
          </p:nvSpPr>
          <p:spPr>
            <a:xfrm>
              <a:off x="747423" y="1383526"/>
              <a:ext cx="4047214" cy="4046400"/>
            </a:xfrm>
            <a:prstGeom prst="ellipse">
              <a:avLst/>
            </a:prstGeom>
            <a:solidFill>
              <a:srgbClr val="FFC000">
                <a:lumMod val="60000"/>
                <a:lumOff val="40000"/>
              </a:srgbClr>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07" name="TextBox 206">
              <a:extLst>
                <a:ext uri="{FF2B5EF4-FFF2-40B4-BE49-F238E27FC236}">
                  <a16:creationId xmlns:a16="http://schemas.microsoft.com/office/drawing/2014/main" id="{5DA611A9-54CD-455A-9C3E-7510AD38DAFD}"/>
                </a:ext>
              </a:extLst>
            </p:cNvPr>
            <p:cNvSpPr txBox="1"/>
            <p:nvPr/>
          </p:nvSpPr>
          <p:spPr>
            <a:xfrm>
              <a:off x="1852961" y="1803272"/>
              <a:ext cx="105990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dienen</a:t>
              </a:r>
              <a:endParaRPr kumimoji="0" lang="en-US" sz="2000" b="0" i="0" u="none" strike="noStrike" kern="0" cap="none" spc="0" normalizeH="0" baseline="0" noProof="0" dirty="0">
                <a:ln>
                  <a:noFill/>
                </a:ln>
                <a:effectLst/>
                <a:uLnTx/>
                <a:uFillTx/>
              </a:endParaRPr>
            </a:p>
          </p:txBody>
        </p:sp>
        <p:sp>
          <p:nvSpPr>
            <p:cNvPr id="208" name="TextBox 207">
              <a:extLst>
                <a:ext uri="{FF2B5EF4-FFF2-40B4-BE49-F238E27FC236}">
                  <a16:creationId xmlns:a16="http://schemas.microsoft.com/office/drawing/2014/main" id="{4C504F1A-C328-4234-A4EF-25BC5EDF35E7}"/>
                </a:ext>
              </a:extLst>
            </p:cNvPr>
            <p:cNvSpPr txBox="1"/>
            <p:nvPr/>
          </p:nvSpPr>
          <p:spPr>
            <a:xfrm>
              <a:off x="988032" y="2534552"/>
              <a:ext cx="13436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Ende</a:t>
              </a:r>
            </a:p>
          </p:txBody>
        </p:sp>
        <p:sp>
          <p:nvSpPr>
            <p:cNvPr id="209" name="TextBox 208">
              <a:extLst>
                <a:ext uri="{FF2B5EF4-FFF2-40B4-BE49-F238E27FC236}">
                  <a16:creationId xmlns:a16="http://schemas.microsoft.com/office/drawing/2014/main" id="{D681F1ED-E35D-457A-B8E7-F6008242B1E9}"/>
                </a:ext>
              </a:extLst>
            </p:cNvPr>
            <p:cNvSpPr txBox="1"/>
            <p:nvPr/>
          </p:nvSpPr>
          <p:spPr>
            <a:xfrm>
              <a:off x="1176066" y="3984726"/>
              <a:ext cx="16850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a:t>
              </a:r>
              <a:r>
                <a:rPr kumimoji="0" lang="en-US" sz="2000" b="0" i="0" u="none" strike="noStrike" kern="0" cap="none" spc="0" normalizeH="0" baseline="0" noProof="0" dirty="0" err="1">
                  <a:ln>
                    <a:noFill/>
                  </a:ln>
                  <a:effectLst/>
                  <a:uLnTx/>
                  <a:uFillTx/>
                </a:rPr>
                <a:t>Milliarde</a:t>
              </a:r>
              <a:endParaRPr kumimoji="0" lang="en-US" sz="2000" b="0" i="0" u="none" strike="noStrike" kern="0" cap="none" spc="0" normalizeH="0" baseline="0" noProof="0" dirty="0">
                <a:ln>
                  <a:noFill/>
                </a:ln>
                <a:effectLst/>
                <a:uLnTx/>
                <a:uFillTx/>
              </a:endParaRPr>
            </a:p>
          </p:txBody>
        </p:sp>
        <p:sp>
          <p:nvSpPr>
            <p:cNvPr id="210" name="TextBox 209">
              <a:extLst>
                <a:ext uri="{FF2B5EF4-FFF2-40B4-BE49-F238E27FC236}">
                  <a16:creationId xmlns:a16="http://schemas.microsoft.com/office/drawing/2014/main" id="{4A6685CC-5191-4EE3-988D-4AB08BC153BD}"/>
                </a:ext>
              </a:extLst>
            </p:cNvPr>
            <p:cNvSpPr txBox="1"/>
            <p:nvPr/>
          </p:nvSpPr>
          <p:spPr>
            <a:xfrm>
              <a:off x="3201902" y="2898894"/>
              <a:ext cx="87876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wenn</a:t>
              </a:r>
              <a:endParaRPr kumimoji="0" lang="en-US" sz="2000" b="0" i="0" u="none" strike="noStrike" kern="0" cap="none" spc="0" normalizeH="0" baseline="0" noProof="0" dirty="0">
                <a:ln>
                  <a:noFill/>
                </a:ln>
                <a:effectLst/>
                <a:uLnTx/>
                <a:uFillTx/>
              </a:endParaRPr>
            </a:p>
          </p:txBody>
        </p:sp>
        <p:sp>
          <p:nvSpPr>
            <p:cNvPr id="211" name="TextBox 210">
              <a:extLst>
                <a:ext uri="{FF2B5EF4-FFF2-40B4-BE49-F238E27FC236}">
                  <a16:creationId xmlns:a16="http://schemas.microsoft.com/office/drawing/2014/main" id="{A3A411E3-9BBF-4848-95B4-25FCCFC29C0B}"/>
                </a:ext>
              </a:extLst>
            </p:cNvPr>
            <p:cNvSpPr txBox="1"/>
            <p:nvPr/>
          </p:nvSpPr>
          <p:spPr>
            <a:xfrm>
              <a:off x="2823544" y="2338022"/>
              <a:ext cx="144623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verdienen</a:t>
              </a:r>
              <a:endParaRPr kumimoji="0" lang="en-US" sz="2000" b="0" i="0" u="none" strike="noStrike" kern="0" cap="none" spc="0" normalizeH="0" baseline="0" noProof="0" dirty="0">
                <a:ln>
                  <a:noFill/>
                </a:ln>
                <a:effectLst/>
                <a:uLnTx/>
                <a:uFillTx/>
              </a:endParaRPr>
            </a:p>
          </p:txBody>
        </p:sp>
        <p:sp>
          <p:nvSpPr>
            <p:cNvPr id="212" name="TextBox 211">
              <a:extLst>
                <a:ext uri="{FF2B5EF4-FFF2-40B4-BE49-F238E27FC236}">
                  <a16:creationId xmlns:a16="http://schemas.microsoft.com/office/drawing/2014/main" id="{0AEEA68F-4E0E-4FDC-8A73-0AABF06FAF34}"/>
                </a:ext>
              </a:extLst>
            </p:cNvPr>
            <p:cNvSpPr txBox="1"/>
            <p:nvPr/>
          </p:nvSpPr>
          <p:spPr>
            <a:xfrm>
              <a:off x="2716404" y="3475173"/>
              <a:ext cx="15921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a:t>
              </a:r>
              <a:r>
                <a:rPr kumimoji="0" lang="en-US" sz="2000" b="0" i="0" u="none" strike="noStrike" kern="0" cap="none" spc="0" normalizeH="0" baseline="0" noProof="0" dirty="0" err="1">
                  <a:ln>
                    <a:noFill/>
                  </a:ln>
                  <a:effectLst/>
                  <a:uLnTx/>
                  <a:uFillTx/>
                </a:rPr>
                <a:t>Karriere</a:t>
              </a:r>
              <a:endParaRPr kumimoji="0" lang="en-US" sz="2000" b="0" i="0" u="none" strike="noStrike" kern="0" cap="none" spc="0" normalizeH="0" baseline="0" noProof="0" dirty="0">
                <a:ln>
                  <a:noFill/>
                </a:ln>
                <a:effectLst/>
                <a:uLnTx/>
                <a:uFillTx/>
              </a:endParaRPr>
            </a:p>
          </p:txBody>
        </p:sp>
        <p:sp>
          <p:nvSpPr>
            <p:cNvPr id="213" name="TextBox 212">
              <a:extLst>
                <a:ext uri="{FF2B5EF4-FFF2-40B4-BE49-F238E27FC236}">
                  <a16:creationId xmlns:a16="http://schemas.microsoft.com/office/drawing/2014/main" id="{5729C849-7CB8-4859-8361-38038009BA16}"/>
                </a:ext>
              </a:extLst>
            </p:cNvPr>
            <p:cNvSpPr txBox="1"/>
            <p:nvPr/>
          </p:nvSpPr>
          <p:spPr>
            <a:xfrm>
              <a:off x="2405371" y="4538615"/>
              <a:ext cx="140455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Wand</a:t>
              </a:r>
            </a:p>
          </p:txBody>
        </p:sp>
        <p:sp>
          <p:nvSpPr>
            <p:cNvPr id="214" name="TextBox 213">
              <a:extLst>
                <a:ext uri="{FF2B5EF4-FFF2-40B4-BE49-F238E27FC236}">
                  <a16:creationId xmlns:a16="http://schemas.microsoft.com/office/drawing/2014/main" id="{539CCBE1-19B1-433A-BCFB-A79857C81C95}"/>
                </a:ext>
              </a:extLst>
            </p:cNvPr>
            <p:cNvSpPr txBox="1"/>
            <p:nvPr/>
          </p:nvSpPr>
          <p:spPr>
            <a:xfrm>
              <a:off x="1666888" y="3090819"/>
              <a:ext cx="97815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führen</a:t>
              </a:r>
            </a:p>
          </p:txBody>
        </p:sp>
      </p:grpSp>
      <p:grpSp>
        <p:nvGrpSpPr>
          <p:cNvPr id="215" name="Group 214">
            <a:extLst>
              <a:ext uri="{FF2B5EF4-FFF2-40B4-BE49-F238E27FC236}">
                <a16:creationId xmlns:a16="http://schemas.microsoft.com/office/drawing/2014/main" id="{7D68E6EC-DDBD-4851-8CD8-AA1D41A3953A}"/>
              </a:ext>
            </a:extLst>
          </p:cNvPr>
          <p:cNvGrpSpPr/>
          <p:nvPr/>
        </p:nvGrpSpPr>
        <p:grpSpPr>
          <a:xfrm>
            <a:off x="6145285" y="1405800"/>
            <a:ext cx="4047214" cy="4046400"/>
            <a:chOff x="747423" y="1383526"/>
            <a:chExt cx="4047214" cy="4046400"/>
          </a:xfrm>
          <a:solidFill>
            <a:srgbClr val="FFC000">
              <a:lumMod val="60000"/>
              <a:lumOff val="40000"/>
            </a:srgbClr>
          </a:solidFill>
        </p:grpSpPr>
        <p:sp>
          <p:nvSpPr>
            <p:cNvPr id="216" name="Oval 215">
              <a:extLst>
                <a:ext uri="{FF2B5EF4-FFF2-40B4-BE49-F238E27FC236}">
                  <a16:creationId xmlns:a16="http://schemas.microsoft.com/office/drawing/2014/main" id="{FF8F9049-F6C0-4B53-9815-42E47768F7A6}"/>
                </a:ext>
              </a:extLst>
            </p:cNvPr>
            <p:cNvSpPr/>
            <p:nvPr/>
          </p:nvSpPr>
          <p:spPr>
            <a:xfrm>
              <a:off x="747423" y="1383526"/>
              <a:ext cx="4047214" cy="4046400"/>
            </a:xfrm>
            <a:prstGeom prst="ellipse">
              <a:avLst/>
            </a:prstGeom>
            <a:grp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17" name="TextBox 216">
              <a:extLst>
                <a:ext uri="{FF2B5EF4-FFF2-40B4-BE49-F238E27FC236}">
                  <a16:creationId xmlns:a16="http://schemas.microsoft.com/office/drawing/2014/main" id="{A040585A-F4AA-4BD4-8268-1B8D8E05AA9C}"/>
                </a:ext>
              </a:extLst>
            </p:cNvPr>
            <p:cNvSpPr txBox="1"/>
            <p:nvPr/>
          </p:nvSpPr>
          <p:spPr>
            <a:xfrm>
              <a:off x="3278166" y="2737300"/>
              <a:ext cx="101983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dream</a:t>
              </a:r>
            </a:p>
          </p:txBody>
        </p:sp>
        <p:sp>
          <p:nvSpPr>
            <p:cNvPr id="218" name="TextBox 217">
              <a:extLst>
                <a:ext uri="{FF2B5EF4-FFF2-40B4-BE49-F238E27FC236}">
                  <a16:creationId xmlns:a16="http://schemas.microsoft.com/office/drawing/2014/main" id="{DDD1BAB9-05B5-4DD0-8FD5-69C8CB884AC4}"/>
                </a:ext>
              </a:extLst>
            </p:cNvPr>
            <p:cNvSpPr txBox="1"/>
            <p:nvPr/>
          </p:nvSpPr>
          <p:spPr>
            <a:xfrm>
              <a:off x="1043038" y="2534985"/>
              <a:ext cx="208422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wait, waiting</a:t>
              </a:r>
            </a:p>
          </p:txBody>
        </p:sp>
        <p:sp>
          <p:nvSpPr>
            <p:cNvPr id="219" name="TextBox 218">
              <a:extLst>
                <a:ext uri="{FF2B5EF4-FFF2-40B4-BE49-F238E27FC236}">
                  <a16:creationId xmlns:a16="http://schemas.microsoft.com/office/drawing/2014/main" id="{FB672A23-E279-4DB1-A2E6-C7A8D3A63A97}"/>
                </a:ext>
              </a:extLst>
            </p:cNvPr>
            <p:cNvSpPr txBox="1"/>
            <p:nvPr/>
          </p:nvSpPr>
          <p:spPr>
            <a:xfrm>
              <a:off x="1217259" y="3699737"/>
              <a:ext cx="11512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if, when</a:t>
              </a:r>
            </a:p>
          </p:txBody>
        </p:sp>
        <p:sp>
          <p:nvSpPr>
            <p:cNvPr id="220" name="TextBox 219">
              <a:extLst>
                <a:ext uri="{FF2B5EF4-FFF2-40B4-BE49-F238E27FC236}">
                  <a16:creationId xmlns:a16="http://schemas.microsoft.com/office/drawing/2014/main" id="{9B4B2EE7-408E-4EDF-A36A-DF951CCDA755}"/>
                </a:ext>
              </a:extLst>
            </p:cNvPr>
            <p:cNvSpPr txBox="1"/>
            <p:nvPr/>
          </p:nvSpPr>
          <p:spPr>
            <a:xfrm>
              <a:off x="2993056" y="3641979"/>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relatively</a:t>
              </a:r>
            </a:p>
          </p:txBody>
        </p:sp>
        <p:sp>
          <p:nvSpPr>
            <p:cNvPr id="221" name="TextBox 220">
              <a:extLst>
                <a:ext uri="{FF2B5EF4-FFF2-40B4-BE49-F238E27FC236}">
                  <a16:creationId xmlns:a16="http://schemas.microsoft.com/office/drawing/2014/main" id="{93B4D678-C37C-40CD-BA5E-4D39B701B979}"/>
                </a:ext>
              </a:extLst>
            </p:cNvPr>
            <p:cNvSpPr txBox="1"/>
            <p:nvPr/>
          </p:nvSpPr>
          <p:spPr>
            <a:xfrm>
              <a:off x="2171375" y="1787185"/>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222" name="TextBox 221">
              <a:extLst>
                <a:ext uri="{FF2B5EF4-FFF2-40B4-BE49-F238E27FC236}">
                  <a16:creationId xmlns:a16="http://schemas.microsoft.com/office/drawing/2014/main" id="{15692FF8-C20A-4F68-8E74-EEC100178ED9}"/>
                </a:ext>
              </a:extLst>
            </p:cNvPr>
            <p:cNvSpPr txBox="1"/>
            <p:nvPr/>
          </p:nvSpPr>
          <p:spPr>
            <a:xfrm>
              <a:off x="2084787" y="4827534"/>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223" name="TextBox 222">
              <a:extLst>
                <a:ext uri="{FF2B5EF4-FFF2-40B4-BE49-F238E27FC236}">
                  <a16:creationId xmlns:a16="http://schemas.microsoft.com/office/drawing/2014/main" id="{2B1C0AAB-0C3E-410A-B2AB-1D87109E04E5}"/>
                </a:ext>
              </a:extLst>
            </p:cNvPr>
            <p:cNvSpPr txBox="1"/>
            <p:nvPr/>
          </p:nvSpPr>
          <p:spPr>
            <a:xfrm>
              <a:off x="1409338" y="4234914"/>
              <a:ext cx="274786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collect, collecting</a:t>
              </a:r>
            </a:p>
          </p:txBody>
        </p:sp>
        <p:sp>
          <p:nvSpPr>
            <p:cNvPr id="224" name="TextBox 223">
              <a:extLst>
                <a:ext uri="{FF2B5EF4-FFF2-40B4-BE49-F238E27FC236}">
                  <a16:creationId xmlns:a16="http://schemas.microsoft.com/office/drawing/2014/main" id="{AB908C10-F188-45D8-AF65-BE169B879E61}"/>
                </a:ext>
              </a:extLst>
            </p:cNvPr>
            <p:cNvSpPr txBox="1"/>
            <p:nvPr/>
          </p:nvSpPr>
          <p:spPr>
            <a:xfrm>
              <a:off x="1710616" y="3143060"/>
              <a:ext cx="91082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wood</a:t>
              </a:r>
            </a:p>
          </p:txBody>
        </p:sp>
      </p:grpSp>
      <p:grpSp>
        <p:nvGrpSpPr>
          <p:cNvPr id="225" name="Group 224">
            <a:extLst>
              <a:ext uri="{FF2B5EF4-FFF2-40B4-BE49-F238E27FC236}">
                <a16:creationId xmlns:a16="http://schemas.microsoft.com/office/drawing/2014/main" id="{6C2EF837-0ED0-47CC-B5D0-B5CA42BF73CF}"/>
              </a:ext>
            </a:extLst>
          </p:cNvPr>
          <p:cNvGrpSpPr/>
          <p:nvPr/>
        </p:nvGrpSpPr>
        <p:grpSpPr>
          <a:xfrm>
            <a:off x="6145285" y="1405800"/>
            <a:ext cx="4047214" cy="4046400"/>
            <a:chOff x="747423" y="1383526"/>
            <a:chExt cx="4047214" cy="4046400"/>
          </a:xfrm>
          <a:solidFill>
            <a:srgbClr val="FFC000">
              <a:lumMod val="60000"/>
              <a:lumOff val="40000"/>
            </a:srgbClr>
          </a:solidFill>
        </p:grpSpPr>
        <p:sp>
          <p:nvSpPr>
            <p:cNvPr id="226" name="Oval 225">
              <a:extLst>
                <a:ext uri="{FF2B5EF4-FFF2-40B4-BE49-F238E27FC236}">
                  <a16:creationId xmlns:a16="http://schemas.microsoft.com/office/drawing/2014/main" id="{E45CBF9B-DFE4-473F-AE4C-4D43287F52CB}"/>
                </a:ext>
              </a:extLst>
            </p:cNvPr>
            <p:cNvSpPr/>
            <p:nvPr/>
          </p:nvSpPr>
          <p:spPr>
            <a:xfrm>
              <a:off x="747423" y="1383526"/>
              <a:ext cx="4047214" cy="4046400"/>
            </a:xfrm>
            <a:prstGeom prst="ellipse">
              <a:avLst/>
            </a:prstGeom>
            <a:grp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27" name="TextBox 226">
              <a:extLst>
                <a:ext uri="{FF2B5EF4-FFF2-40B4-BE49-F238E27FC236}">
                  <a16:creationId xmlns:a16="http://schemas.microsoft.com/office/drawing/2014/main" id="{FCA431F5-2B55-414F-AAEA-63BC2D81A44D}"/>
                </a:ext>
              </a:extLst>
            </p:cNvPr>
            <p:cNvSpPr txBox="1"/>
            <p:nvPr/>
          </p:nvSpPr>
          <p:spPr>
            <a:xfrm>
              <a:off x="2284587" y="2006811"/>
              <a:ext cx="182133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according to</a:t>
              </a:r>
            </a:p>
          </p:txBody>
        </p:sp>
        <p:sp>
          <p:nvSpPr>
            <p:cNvPr id="228" name="TextBox 227">
              <a:extLst>
                <a:ext uri="{FF2B5EF4-FFF2-40B4-BE49-F238E27FC236}">
                  <a16:creationId xmlns:a16="http://schemas.microsoft.com/office/drawing/2014/main" id="{C3501BBC-1E16-4080-9DB9-F8AC3AD3B632}"/>
                </a:ext>
              </a:extLst>
            </p:cNvPr>
            <p:cNvSpPr txBox="1"/>
            <p:nvPr/>
          </p:nvSpPr>
          <p:spPr>
            <a:xfrm>
              <a:off x="1409338" y="2741814"/>
              <a:ext cx="276870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hang, be hanging</a:t>
              </a:r>
            </a:p>
          </p:txBody>
        </p:sp>
        <p:sp>
          <p:nvSpPr>
            <p:cNvPr id="229" name="TextBox 228">
              <a:extLst>
                <a:ext uri="{FF2B5EF4-FFF2-40B4-BE49-F238E27FC236}">
                  <a16:creationId xmlns:a16="http://schemas.microsoft.com/office/drawing/2014/main" id="{A6616B6E-1AAA-49A4-835C-D0D7AD487116}"/>
                </a:ext>
              </a:extLst>
            </p:cNvPr>
            <p:cNvSpPr txBox="1"/>
            <p:nvPr/>
          </p:nvSpPr>
          <p:spPr>
            <a:xfrm>
              <a:off x="1409338" y="4146051"/>
              <a:ext cx="101341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career</a:t>
              </a:r>
            </a:p>
          </p:txBody>
        </p:sp>
        <p:sp>
          <p:nvSpPr>
            <p:cNvPr id="230" name="TextBox 229">
              <a:extLst>
                <a:ext uri="{FF2B5EF4-FFF2-40B4-BE49-F238E27FC236}">
                  <a16:creationId xmlns:a16="http://schemas.microsoft.com/office/drawing/2014/main" id="{A67AE1CD-3827-4F14-B340-0BC33241C088}"/>
                </a:ext>
              </a:extLst>
            </p:cNvPr>
            <p:cNvSpPr txBox="1"/>
            <p:nvPr/>
          </p:nvSpPr>
          <p:spPr>
            <a:xfrm>
              <a:off x="1409338" y="2113395"/>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231" name="TextBox 230">
              <a:extLst>
                <a:ext uri="{FF2B5EF4-FFF2-40B4-BE49-F238E27FC236}">
                  <a16:creationId xmlns:a16="http://schemas.microsoft.com/office/drawing/2014/main" id="{36DF45D7-CE38-4F1C-BBEA-EA4FED90CDBA}"/>
                </a:ext>
              </a:extLst>
            </p:cNvPr>
            <p:cNvSpPr txBox="1"/>
            <p:nvPr/>
          </p:nvSpPr>
          <p:spPr>
            <a:xfrm>
              <a:off x="2550208" y="3877242"/>
              <a:ext cx="1819729" cy="707886"/>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collecting,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collecting</a:t>
              </a:r>
            </a:p>
          </p:txBody>
        </p:sp>
        <p:sp>
          <p:nvSpPr>
            <p:cNvPr id="232" name="TextBox 231">
              <a:extLst>
                <a:ext uri="{FF2B5EF4-FFF2-40B4-BE49-F238E27FC236}">
                  <a16:creationId xmlns:a16="http://schemas.microsoft.com/office/drawing/2014/main" id="{23F69F80-9ABC-4C9A-85D5-92AE9B756ABA}"/>
                </a:ext>
              </a:extLst>
            </p:cNvPr>
            <p:cNvSpPr txBox="1"/>
            <p:nvPr/>
          </p:nvSpPr>
          <p:spPr>
            <a:xfrm>
              <a:off x="876473" y="3282871"/>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233" name="TextBox 232">
              <a:extLst>
                <a:ext uri="{FF2B5EF4-FFF2-40B4-BE49-F238E27FC236}">
                  <a16:creationId xmlns:a16="http://schemas.microsoft.com/office/drawing/2014/main" id="{9EDA74F5-4A7D-4D88-840D-DA2541899B5B}"/>
                </a:ext>
              </a:extLst>
            </p:cNvPr>
            <p:cNvSpPr txBox="1"/>
            <p:nvPr/>
          </p:nvSpPr>
          <p:spPr>
            <a:xfrm>
              <a:off x="3825651" y="3298743"/>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sp>
          <p:nvSpPr>
            <p:cNvPr id="234" name="TextBox 233">
              <a:extLst>
                <a:ext uri="{FF2B5EF4-FFF2-40B4-BE49-F238E27FC236}">
                  <a16:creationId xmlns:a16="http://schemas.microsoft.com/office/drawing/2014/main" id="{E6C83690-2F53-43B8-8CD1-63EA72FB835D}"/>
                </a:ext>
              </a:extLst>
            </p:cNvPr>
            <p:cNvSpPr txBox="1"/>
            <p:nvPr/>
          </p:nvSpPr>
          <p:spPr>
            <a:xfrm>
              <a:off x="2135053" y="4713012"/>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grpSp>
      <p:grpSp>
        <p:nvGrpSpPr>
          <p:cNvPr id="235" name="Group 234">
            <a:extLst>
              <a:ext uri="{FF2B5EF4-FFF2-40B4-BE49-F238E27FC236}">
                <a16:creationId xmlns:a16="http://schemas.microsoft.com/office/drawing/2014/main" id="{FE967A22-514D-413F-8F04-5EDC2E95A9A6}"/>
              </a:ext>
            </a:extLst>
          </p:cNvPr>
          <p:cNvGrpSpPr/>
          <p:nvPr/>
        </p:nvGrpSpPr>
        <p:grpSpPr>
          <a:xfrm>
            <a:off x="6145285" y="1405800"/>
            <a:ext cx="4047214" cy="4046400"/>
            <a:chOff x="747423" y="1383526"/>
            <a:chExt cx="4047214" cy="4046400"/>
          </a:xfrm>
          <a:solidFill>
            <a:srgbClr val="FFC000">
              <a:lumMod val="60000"/>
              <a:lumOff val="40000"/>
            </a:srgbClr>
          </a:solidFill>
        </p:grpSpPr>
        <p:sp>
          <p:nvSpPr>
            <p:cNvPr id="236" name="Oval 235">
              <a:extLst>
                <a:ext uri="{FF2B5EF4-FFF2-40B4-BE49-F238E27FC236}">
                  <a16:creationId xmlns:a16="http://schemas.microsoft.com/office/drawing/2014/main" id="{266CAD5C-DA8E-40A9-BB3E-FB5401873A14}"/>
                </a:ext>
              </a:extLst>
            </p:cNvPr>
            <p:cNvSpPr/>
            <p:nvPr/>
          </p:nvSpPr>
          <p:spPr>
            <a:xfrm>
              <a:off x="747423" y="1383526"/>
              <a:ext cx="4047214" cy="4046400"/>
            </a:xfrm>
            <a:prstGeom prst="ellipse">
              <a:avLst/>
            </a:prstGeom>
            <a:grp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37" name="TextBox 236">
              <a:extLst>
                <a:ext uri="{FF2B5EF4-FFF2-40B4-BE49-F238E27FC236}">
                  <a16:creationId xmlns:a16="http://schemas.microsoft.com/office/drawing/2014/main" id="{F8811491-A168-4483-B32D-E4EEDD65CDDB}"/>
                </a:ext>
              </a:extLst>
            </p:cNvPr>
            <p:cNvSpPr txBox="1"/>
            <p:nvPr/>
          </p:nvSpPr>
          <p:spPr>
            <a:xfrm>
              <a:off x="2373391" y="2506293"/>
              <a:ext cx="182133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according to</a:t>
              </a:r>
            </a:p>
          </p:txBody>
        </p:sp>
        <p:sp>
          <p:nvSpPr>
            <p:cNvPr id="238" name="TextBox 237">
              <a:extLst>
                <a:ext uri="{FF2B5EF4-FFF2-40B4-BE49-F238E27FC236}">
                  <a16:creationId xmlns:a16="http://schemas.microsoft.com/office/drawing/2014/main" id="{AE4E9F50-0447-4953-A85F-F8E62B69259E}"/>
                </a:ext>
              </a:extLst>
            </p:cNvPr>
            <p:cNvSpPr txBox="1"/>
            <p:nvPr/>
          </p:nvSpPr>
          <p:spPr>
            <a:xfrm>
              <a:off x="1043038" y="2534985"/>
              <a:ext cx="86594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guest</a:t>
              </a:r>
            </a:p>
          </p:txBody>
        </p:sp>
        <p:sp>
          <p:nvSpPr>
            <p:cNvPr id="239" name="TextBox 238">
              <a:extLst>
                <a:ext uri="{FF2B5EF4-FFF2-40B4-BE49-F238E27FC236}">
                  <a16:creationId xmlns:a16="http://schemas.microsoft.com/office/drawing/2014/main" id="{BCF66F5D-ECD5-4661-A8E7-779FC5D29694}"/>
                </a:ext>
              </a:extLst>
            </p:cNvPr>
            <p:cNvSpPr txBox="1"/>
            <p:nvPr/>
          </p:nvSpPr>
          <p:spPr>
            <a:xfrm>
              <a:off x="1409338" y="3944264"/>
              <a:ext cx="6848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end</a:t>
              </a:r>
            </a:p>
          </p:txBody>
        </p:sp>
        <p:sp>
          <p:nvSpPr>
            <p:cNvPr id="240" name="TextBox 239">
              <a:extLst>
                <a:ext uri="{FF2B5EF4-FFF2-40B4-BE49-F238E27FC236}">
                  <a16:creationId xmlns:a16="http://schemas.microsoft.com/office/drawing/2014/main" id="{14C3937A-1C11-42F8-ACA0-849764483740}"/>
                </a:ext>
              </a:extLst>
            </p:cNvPr>
            <p:cNvSpPr txBox="1"/>
            <p:nvPr/>
          </p:nvSpPr>
          <p:spPr>
            <a:xfrm>
              <a:off x="3005554" y="3052783"/>
              <a:ext cx="1640193" cy="707886"/>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hang,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be hanging</a:t>
              </a:r>
            </a:p>
          </p:txBody>
        </p:sp>
        <p:sp>
          <p:nvSpPr>
            <p:cNvPr id="241" name="TextBox 240">
              <a:extLst>
                <a:ext uri="{FF2B5EF4-FFF2-40B4-BE49-F238E27FC236}">
                  <a16:creationId xmlns:a16="http://schemas.microsoft.com/office/drawing/2014/main" id="{04481C76-5BB7-48C0-B2CA-A59F46DA00B7}"/>
                </a:ext>
              </a:extLst>
            </p:cNvPr>
            <p:cNvSpPr txBox="1"/>
            <p:nvPr/>
          </p:nvSpPr>
          <p:spPr>
            <a:xfrm>
              <a:off x="2171375" y="1787185"/>
              <a:ext cx="139493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a:t>
              </a:r>
            </a:p>
          </p:txBody>
        </p:sp>
        <p:sp>
          <p:nvSpPr>
            <p:cNvPr id="242" name="TextBox 241">
              <a:extLst>
                <a:ext uri="{FF2B5EF4-FFF2-40B4-BE49-F238E27FC236}">
                  <a16:creationId xmlns:a16="http://schemas.microsoft.com/office/drawing/2014/main" id="{2D8AAF54-2B3D-4FBD-BD50-F2795BE5D3B9}"/>
                </a:ext>
              </a:extLst>
            </p:cNvPr>
            <p:cNvSpPr txBox="1"/>
            <p:nvPr/>
          </p:nvSpPr>
          <p:spPr>
            <a:xfrm>
              <a:off x="3012708" y="4077678"/>
              <a:ext cx="95571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million</a:t>
              </a:r>
            </a:p>
          </p:txBody>
        </p:sp>
        <p:sp>
          <p:nvSpPr>
            <p:cNvPr id="243" name="TextBox 242">
              <a:extLst>
                <a:ext uri="{FF2B5EF4-FFF2-40B4-BE49-F238E27FC236}">
                  <a16:creationId xmlns:a16="http://schemas.microsoft.com/office/drawing/2014/main" id="{DF401B3C-DFBE-4729-8CAA-3B916A71D8EE}"/>
                </a:ext>
              </a:extLst>
            </p:cNvPr>
            <p:cNvSpPr txBox="1"/>
            <p:nvPr/>
          </p:nvSpPr>
          <p:spPr>
            <a:xfrm>
              <a:off x="1948265" y="4670801"/>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244" name="TextBox 243">
              <a:extLst>
                <a:ext uri="{FF2B5EF4-FFF2-40B4-BE49-F238E27FC236}">
                  <a16:creationId xmlns:a16="http://schemas.microsoft.com/office/drawing/2014/main" id="{55649D4C-9DE1-4B66-8129-F49FC9159FCD}"/>
                </a:ext>
              </a:extLst>
            </p:cNvPr>
            <p:cNvSpPr txBox="1"/>
            <p:nvPr/>
          </p:nvSpPr>
          <p:spPr>
            <a:xfrm>
              <a:off x="1575862" y="3123810"/>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grpSp>
      <p:grpSp>
        <p:nvGrpSpPr>
          <p:cNvPr id="245" name="Group 244">
            <a:extLst>
              <a:ext uri="{FF2B5EF4-FFF2-40B4-BE49-F238E27FC236}">
                <a16:creationId xmlns:a16="http://schemas.microsoft.com/office/drawing/2014/main" id="{76E839B7-AF56-4C7A-8252-CF30EF6996DF}"/>
              </a:ext>
            </a:extLst>
          </p:cNvPr>
          <p:cNvGrpSpPr/>
          <p:nvPr/>
        </p:nvGrpSpPr>
        <p:grpSpPr>
          <a:xfrm>
            <a:off x="6145285" y="1405800"/>
            <a:ext cx="4047214" cy="4046400"/>
            <a:chOff x="747423" y="1383526"/>
            <a:chExt cx="4047214" cy="4046400"/>
          </a:xfrm>
          <a:solidFill>
            <a:srgbClr val="FFC000">
              <a:lumMod val="60000"/>
              <a:lumOff val="40000"/>
            </a:srgbClr>
          </a:solidFill>
        </p:grpSpPr>
        <p:sp>
          <p:nvSpPr>
            <p:cNvPr id="246" name="Oval 245">
              <a:extLst>
                <a:ext uri="{FF2B5EF4-FFF2-40B4-BE49-F238E27FC236}">
                  <a16:creationId xmlns:a16="http://schemas.microsoft.com/office/drawing/2014/main" id="{78A7EF51-FB51-4C68-9AAD-42DE78C9150B}"/>
                </a:ext>
              </a:extLst>
            </p:cNvPr>
            <p:cNvSpPr/>
            <p:nvPr/>
          </p:nvSpPr>
          <p:spPr>
            <a:xfrm>
              <a:off x="747423" y="1383526"/>
              <a:ext cx="4047214" cy="4046400"/>
            </a:xfrm>
            <a:prstGeom prst="ellipse">
              <a:avLst/>
            </a:prstGeom>
            <a:grp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47" name="TextBox 246">
              <a:extLst>
                <a:ext uri="{FF2B5EF4-FFF2-40B4-BE49-F238E27FC236}">
                  <a16:creationId xmlns:a16="http://schemas.microsoft.com/office/drawing/2014/main" id="{41B6E3AC-64D5-4482-BD75-48E00BE51CD9}"/>
                </a:ext>
              </a:extLst>
            </p:cNvPr>
            <p:cNvSpPr txBox="1"/>
            <p:nvPr/>
          </p:nvSpPr>
          <p:spPr>
            <a:xfrm>
              <a:off x="3141810" y="2536989"/>
              <a:ext cx="136768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collect</a:t>
              </a:r>
            </a:p>
          </p:txBody>
        </p:sp>
        <p:sp>
          <p:nvSpPr>
            <p:cNvPr id="248" name="TextBox 247">
              <a:extLst>
                <a:ext uri="{FF2B5EF4-FFF2-40B4-BE49-F238E27FC236}">
                  <a16:creationId xmlns:a16="http://schemas.microsoft.com/office/drawing/2014/main" id="{58BC0F0D-2194-4890-B96B-4AFC14D7A5FB}"/>
                </a:ext>
              </a:extLst>
            </p:cNvPr>
            <p:cNvSpPr txBox="1"/>
            <p:nvPr/>
          </p:nvSpPr>
          <p:spPr>
            <a:xfrm>
              <a:off x="1293410" y="2513214"/>
              <a:ext cx="101983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dream</a:t>
              </a:r>
            </a:p>
          </p:txBody>
        </p:sp>
        <p:sp>
          <p:nvSpPr>
            <p:cNvPr id="249" name="TextBox 248">
              <a:extLst>
                <a:ext uri="{FF2B5EF4-FFF2-40B4-BE49-F238E27FC236}">
                  <a16:creationId xmlns:a16="http://schemas.microsoft.com/office/drawing/2014/main" id="{092107EE-BED0-491A-8038-305E440F933C}"/>
                </a:ext>
              </a:extLst>
            </p:cNvPr>
            <p:cNvSpPr txBox="1"/>
            <p:nvPr/>
          </p:nvSpPr>
          <p:spPr>
            <a:xfrm>
              <a:off x="1097172" y="3525680"/>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250" name="TextBox 249">
              <a:extLst>
                <a:ext uri="{FF2B5EF4-FFF2-40B4-BE49-F238E27FC236}">
                  <a16:creationId xmlns:a16="http://schemas.microsoft.com/office/drawing/2014/main" id="{D80C87CB-046D-4D83-8861-6427C4038A3A}"/>
                </a:ext>
              </a:extLst>
            </p:cNvPr>
            <p:cNvSpPr txBox="1"/>
            <p:nvPr/>
          </p:nvSpPr>
          <p:spPr>
            <a:xfrm>
              <a:off x="2859887" y="3286983"/>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251" name="TextBox 250">
              <a:extLst>
                <a:ext uri="{FF2B5EF4-FFF2-40B4-BE49-F238E27FC236}">
                  <a16:creationId xmlns:a16="http://schemas.microsoft.com/office/drawing/2014/main" id="{0A90D673-F957-4D6A-9AE5-5FE1710AB2EE}"/>
                </a:ext>
              </a:extLst>
            </p:cNvPr>
            <p:cNvSpPr txBox="1"/>
            <p:nvPr/>
          </p:nvSpPr>
          <p:spPr>
            <a:xfrm>
              <a:off x="2171375" y="1787185"/>
              <a:ext cx="91082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wood</a:t>
              </a:r>
            </a:p>
          </p:txBody>
        </p:sp>
        <p:sp>
          <p:nvSpPr>
            <p:cNvPr id="252" name="TextBox 251">
              <a:extLst>
                <a:ext uri="{FF2B5EF4-FFF2-40B4-BE49-F238E27FC236}">
                  <a16:creationId xmlns:a16="http://schemas.microsoft.com/office/drawing/2014/main" id="{CA5A0201-52B3-4898-829D-9EA3899A07F8}"/>
                </a:ext>
              </a:extLst>
            </p:cNvPr>
            <p:cNvSpPr txBox="1"/>
            <p:nvPr/>
          </p:nvSpPr>
          <p:spPr>
            <a:xfrm>
              <a:off x="2919435" y="3997812"/>
              <a:ext cx="95571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million</a:t>
              </a:r>
            </a:p>
          </p:txBody>
        </p:sp>
        <p:sp>
          <p:nvSpPr>
            <p:cNvPr id="253" name="TextBox 252">
              <a:extLst>
                <a:ext uri="{FF2B5EF4-FFF2-40B4-BE49-F238E27FC236}">
                  <a16:creationId xmlns:a16="http://schemas.microsoft.com/office/drawing/2014/main" id="{858BCF1D-D44A-46B4-9771-DB58FFA0367C}"/>
                </a:ext>
              </a:extLst>
            </p:cNvPr>
            <p:cNvSpPr txBox="1"/>
            <p:nvPr/>
          </p:nvSpPr>
          <p:spPr>
            <a:xfrm>
              <a:off x="1710039" y="4546933"/>
              <a:ext cx="116249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serve</a:t>
              </a:r>
            </a:p>
          </p:txBody>
        </p:sp>
        <p:sp>
          <p:nvSpPr>
            <p:cNvPr id="254" name="TextBox 253">
              <a:extLst>
                <a:ext uri="{FF2B5EF4-FFF2-40B4-BE49-F238E27FC236}">
                  <a16:creationId xmlns:a16="http://schemas.microsoft.com/office/drawing/2014/main" id="{E94AE6DE-9B9B-456F-BC6D-EE442EA232A1}"/>
                </a:ext>
              </a:extLst>
            </p:cNvPr>
            <p:cNvSpPr txBox="1"/>
            <p:nvPr/>
          </p:nvSpPr>
          <p:spPr>
            <a:xfrm>
              <a:off x="2079698" y="3113497"/>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grpSp>
      <p:grpSp>
        <p:nvGrpSpPr>
          <p:cNvPr id="255" name="Group 254">
            <a:extLst>
              <a:ext uri="{FF2B5EF4-FFF2-40B4-BE49-F238E27FC236}">
                <a16:creationId xmlns:a16="http://schemas.microsoft.com/office/drawing/2014/main" id="{0CD6876E-3AF3-4F41-9702-04E0ECB6A159}"/>
              </a:ext>
            </a:extLst>
          </p:cNvPr>
          <p:cNvGrpSpPr/>
          <p:nvPr/>
        </p:nvGrpSpPr>
        <p:grpSpPr>
          <a:xfrm>
            <a:off x="749894" y="1405800"/>
            <a:ext cx="4047214" cy="4046400"/>
            <a:chOff x="747423" y="1383526"/>
            <a:chExt cx="4047214" cy="4046400"/>
          </a:xfrm>
        </p:grpSpPr>
        <p:sp>
          <p:nvSpPr>
            <p:cNvPr id="256" name="Oval 255">
              <a:extLst>
                <a:ext uri="{FF2B5EF4-FFF2-40B4-BE49-F238E27FC236}">
                  <a16:creationId xmlns:a16="http://schemas.microsoft.com/office/drawing/2014/main" id="{64171520-E89C-41CE-B1B2-B481BBD5D799}"/>
                </a:ext>
              </a:extLst>
            </p:cNvPr>
            <p:cNvSpPr/>
            <p:nvPr/>
          </p:nvSpPr>
          <p:spPr>
            <a:xfrm>
              <a:off x="747423" y="1383526"/>
              <a:ext cx="4047214" cy="4046400"/>
            </a:xfrm>
            <a:prstGeom prst="ellipse">
              <a:avLst/>
            </a:prstGeom>
            <a:solidFill>
              <a:srgbClr val="D883FF"/>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57" name="TextBox 256">
              <a:extLst>
                <a:ext uri="{FF2B5EF4-FFF2-40B4-BE49-F238E27FC236}">
                  <a16:creationId xmlns:a16="http://schemas.microsoft.com/office/drawing/2014/main" id="{4BF5EDD4-F59F-48B8-824D-31DA15CCB834}"/>
                </a:ext>
              </a:extLst>
            </p:cNvPr>
            <p:cNvSpPr txBox="1"/>
            <p:nvPr/>
          </p:nvSpPr>
          <p:spPr>
            <a:xfrm>
              <a:off x="1852961" y="1803272"/>
              <a:ext cx="155844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a:t>
              </a:r>
              <a:r>
                <a:rPr kumimoji="0" lang="en-US" sz="2000" b="0" i="0" u="none" strike="noStrike" kern="0" cap="none" spc="0" normalizeH="0" baseline="0" noProof="0" dirty="0" err="1">
                  <a:ln>
                    <a:noFill/>
                  </a:ln>
                  <a:effectLst/>
                  <a:uLnTx/>
                  <a:uFillTx/>
                </a:rPr>
                <a:t>Gesetz</a:t>
              </a:r>
              <a:endParaRPr kumimoji="0" lang="en-US" sz="2000" b="0" i="0" u="none" strike="noStrike" kern="0" cap="none" spc="0" normalizeH="0" baseline="0" noProof="0" dirty="0">
                <a:ln>
                  <a:noFill/>
                </a:ln>
                <a:effectLst/>
                <a:uLnTx/>
                <a:uFillTx/>
              </a:endParaRPr>
            </a:p>
          </p:txBody>
        </p:sp>
        <p:sp>
          <p:nvSpPr>
            <p:cNvPr id="258" name="TextBox 257">
              <a:extLst>
                <a:ext uri="{FF2B5EF4-FFF2-40B4-BE49-F238E27FC236}">
                  <a16:creationId xmlns:a16="http://schemas.microsoft.com/office/drawing/2014/main" id="{C48484EA-A857-4333-B3F3-EDA4D8C6E208}"/>
                </a:ext>
              </a:extLst>
            </p:cNvPr>
            <p:cNvSpPr txBox="1"/>
            <p:nvPr/>
          </p:nvSpPr>
          <p:spPr>
            <a:xfrm>
              <a:off x="994701" y="3006616"/>
              <a:ext cx="240642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das </a:t>
              </a:r>
              <a:r>
                <a:rPr kumimoji="0" lang="en-US" sz="2000" b="0" i="0" u="none" strike="noStrike" kern="0" cap="none" spc="0" normalizeH="0" baseline="0" noProof="0" dirty="0" err="1">
                  <a:ln>
                    <a:noFill/>
                  </a:ln>
                  <a:effectLst/>
                  <a:uLnTx/>
                  <a:uFillTx/>
                </a:rPr>
                <a:t>Unternehmen</a:t>
              </a:r>
              <a:endParaRPr kumimoji="0" lang="en-US" sz="2000" b="0" i="0" u="none" strike="noStrike" kern="0" cap="none" spc="0" normalizeH="0" baseline="0" noProof="0" dirty="0">
                <a:ln>
                  <a:noFill/>
                </a:ln>
                <a:effectLst/>
                <a:uLnTx/>
                <a:uFillTx/>
              </a:endParaRPr>
            </a:p>
          </p:txBody>
        </p:sp>
        <p:sp>
          <p:nvSpPr>
            <p:cNvPr id="259" name="TextBox 258">
              <a:extLst>
                <a:ext uri="{FF2B5EF4-FFF2-40B4-BE49-F238E27FC236}">
                  <a16:creationId xmlns:a16="http://schemas.microsoft.com/office/drawing/2014/main" id="{1D9EC2BD-86D3-4AE2-B4ED-023EE721CCE2}"/>
                </a:ext>
              </a:extLst>
            </p:cNvPr>
            <p:cNvSpPr txBox="1"/>
            <p:nvPr/>
          </p:nvSpPr>
          <p:spPr>
            <a:xfrm>
              <a:off x="1176066" y="3984726"/>
              <a:ext cx="141577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die Million</a:t>
              </a:r>
            </a:p>
          </p:txBody>
        </p:sp>
        <p:sp>
          <p:nvSpPr>
            <p:cNvPr id="260" name="TextBox 259">
              <a:extLst>
                <a:ext uri="{FF2B5EF4-FFF2-40B4-BE49-F238E27FC236}">
                  <a16:creationId xmlns:a16="http://schemas.microsoft.com/office/drawing/2014/main" id="{1B96C430-7893-4393-A237-D4FE0DFAE3A3}"/>
                </a:ext>
              </a:extLst>
            </p:cNvPr>
            <p:cNvSpPr txBox="1"/>
            <p:nvPr/>
          </p:nvSpPr>
          <p:spPr>
            <a:xfrm>
              <a:off x="2892412" y="4024310"/>
              <a:ext cx="148309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Angriff</a:t>
              </a:r>
            </a:p>
          </p:txBody>
        </p:sp>
        <p:sp>
          <p:nvSpPr>
            <p:cNvPr id="261" name="TextBox 260">
              <a:extLst>
                <a:ext uri="{FF2B5EF4-FFF2-40B4-BE49-F238E27FC236}">
                  <a16:creationId xmlns:a16="http://schemas.microsoft.com/office/drawing/2014/main" id="{D3790B83-7819-4165-8638-E3BB2AD4709B}"/>
                </a:ext>
              </a:extLst>
            </p:cNvPr>
            <p:cNvSpPr txBox="1"/>
            <p:nvPr/>
          </p:nvSpPr>
          <p:spPr>
            <a:xfrm>
              <a:off x="2890412" y="2380226"/>
              <a:ext cx="102143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gegen</a:t>
              </a:r>
              <a:endParaRPr kumimoji="0" lang="en-US" sz="2000" b="0" i="0" u="none" strike="noStrike" kern="0" cap="none" spc="0" normalizeH="0" baseline="0" noProof="0" dirty="0">
                <a:ln>
                  <a:noFill/>
                </a:ln>
                <a:effectLst/>
                <a:uLnTx/>
                <a:uFillTx/>
              </a:endParaRPr>
            </a:p>
          </p:txBody>
        </p:sp>
        <p:sp>
          <p:nvSpPr>
            <p:cNvPr id="262" name="TextBox 261">
              <a:extLst>
                <a:ext uri="{FF2B5EF4-FFF2-40B4-BE49-F238E27FC236}">
                  <a16:creationId xmlns:a16="http://schemas.microsoft.com/office/drawing/2014/main" id="{E76E3963-F88D-4EB1-8B8B-86068F2BE695}"/>
                </a:ext>
              </a:extLst>
            </p:cNvPr>
            <p:cNvSpPr txBox="1"/>
            <p:nvPr/>
          </p:nvSpPr>
          <p:spPr>
            <a:xfrm>
              <a:off x="2716404" y="3475173"/>
              <a:ext cx="144623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verdienen</a:t>
              </a:r>
              <a:endParaRPr kumimoji="0" lang="en-US" sz="2000" b="0" i="0" u="none" strike="noStrike" kern="0" cap="none" spc="0" normalizeH="0" baseline="0" noProof="0" dirty="0">
                <a:ln>
                  <a:noFill/>
                </a:ln>
                <a:effectLst/>
                <a:uLnTx/>
                <a:uFillTx/>
              </a:endParaRPr>
            </a:p>
          </p:txBody>
        </p:sp>
        <p:sp>
          <p:nvSpPr>
            <p:cNvPr id="263" name="TextBox 262">
              <a:extLst>
                <a:ext uri="{FF2B5EF4-FFF2-40B4-BE49-F238E27FC236}">
                  <a16:creationId xmlns:a16="http://schemas.microsoft.com/office/drawing/2014/main" id="{E7698D89-CB75-4BF7-B219-E326DB8B1A2B}"/>
                </a:ext>
              </a:extLst>
            </p:cNvPr>
            <p:cNvSpPr txBox="1"/>
            <p:nvPr/>
          </p:nvSpPr>
          <p:spPr>
            <a:xfrm>
              <a:off x="2124017" y="4707427"/>
              <a:ext cx="142699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t>
              </a:r>
              <a:r>
                <a:rPr kumimoji="0" lang="en-US" sz="2000" b="0" i="0" u="none" strike="noStrike" kern="0" cap="none" spc="0" normalizeH="0" baseline="0" noProof="0" dirty="0" err="1">
                  <a:ln>
                    <a:noFill/>
                  </a:ln>
                  <a:effectLst/>
                  <a:uLnTx/>
                  <a:uFillTx/>
                </a:rPr>
                <a:t>Dienst</a:t>
              </a:r>
              <a:endParaRPr kumimoji="0" lang="en-US" sz="2000" b="0" i="0" u="none" strike="noStrike" kern="0" cap="none" spc="0" normalizeH="0" baseline="0" noProof="0" dirty="0">
                <a:ln>
                  <a:noFill/>
                </a:ln>
                <a:effectLst/>
                <a:uLnTx/>
                <a:uFillTx/>
              </a:endParaRPr>
            </a:p>
          </p:txBody>
        </p:sp>
        <p:sp>
          <p:nvSpPr>
            <p:cNvPr id="264" name="TextBox 263">
              <a:extLst>
                <a:ext uri="{FF2B5EF4-FFF2-40B4-BE49-F238E27FC236}">
                  <a16:creationId xmlns:a16="http://schemas.microsoft.com/office/drawing/2014/main" id="{EC164FEB-4024-49C4-A71E-898FBAAA63AC}"/>
                </a:ext>
              </a:extLst>
            </p:cNvPr>
            <p:cNvSpPr txBox="1"/>
            <p:nvPr/>
          </p:nvSpPr>
          <p:spPr>
            <a:xfrm>
              <a:off x="1534627" y="2359299"/>
              <a:ext cx="117051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rPr>
                <a:t>hängen</a:t>
              </a:r>
              <a:endParaRPr kumimoji="0" lang="en-US" sz="2000" b="0" i="0" u="none" strike="noStrike" kern="0" cap="none" spc="0" normalizeH="0" baseline="0" noProof="0" dirty="0">
                <a:ln>
                  <a:noFill/>
                </a:ln>
                <a:effectLst/>
                <a:uLnTx/>
                <a:uFillTx/>
              </a:endParaRPr>
            </a:p>
          </p:txBody>
        </p:sp>
      </p:grpSp>
      <p:grpSp>
        <p:nvGrpSpPr>
          <p:cNvPr id="265" name="Group 264">
            <a:extLst>
              <a:ext uri="{FF2B5EF4-FFF2-40B4-BE49-F238E27FC236}">
                <a16:creationId xmlns:a16="http://schemas.microsoft.com/office/drawing/2014/main" id="{809FF02E-734E-449B-ADFA-92836B57E485}"/>
              </a:ext>
            </a:extLst>
          </p:cNvPr>
          <p:cNvGrpSpPr/>
          <p:nvPr/>
        </p:nvGrpSpPr>
        <p:grpSpPr>
          <a:xfrm>
            <a:off x="6145285" y="1405800"/>
            <a:ext cx="4047214" cy="4046400"/>
            <a:chOff x="747423" y="1383526"/>
            <a:chExt cx="4047214" cy="4046400"/>
          </a:xfrm>
          <a:solidFill>
            <a:srgbClr val="FFC000">
              <a:lumMod val="60000"/>
              <a:lumOff val="40000"/>
            </a:srgbClr>
          </a:solidFill>
        </p:grpSpPr>
        <p:sp>
          <p:nvSpPr>
            <p:cNvPr id="266" name="Oval 265">
              <a:extLst>
                <a:ext uri="{FF2B5EF4-FFF2-40B4-BE49-F238E27FC236}">
                  <a16:creationId xmlns:a16="http://schemas.microsoft.com/office/drawing/2014/main" id="{DFE4EBD3-0D9B-4068-9E9F-9A212B6139EA}"/>
                </a:ext>
              </a:extLst>
            </p:cNvPr>
            <p:cNvSpPr/>
            <p:nvPr/>
          </p:nvSpPr>
          <p:spPr>
            <a:xfrm>
              <a:off x="747423" y="1383526"/>
              <a:ext cx="4047214" cy="4046400"/>
            </a:xfrm>
            <a:prstGeom prst="ellipse">
              <a:avLst/>
            </a:prstGeom>
            <a:solidFill>
              <a:srgbClr val="D883FF"/>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67" name="TextBox 266">
              <a:extLst>
                <a:ext uri="{FF2B5EF4-FFF2-40B4-BE49-F238E27FC236}">
                  <a16:creationId xmlns:a16="http://schemas.microsoft.com/office/drawing/2014/main" id="{B0B3D2AD-E1B2-47EA-B12D-3CC181FC549D}"/>
                </a:ext>
              </a:extLst>
            </p:cNvPr>
            <p:cNvSpPr txBox="1"/>
            <p:nvPr/>
          </p:nvSpPr>
          <p:spPr>
            <a:xfrm>
              <a:off x="2128993" y="2446030"/>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268" name="TextBox 267">
              <a:extLst>
                <a:ext uri="{FF2B5EF4-FFF2-40B4-BE49-F238E27FC236}">
                  <a16:creationId xmlns:a16="http://schemas.microsoft.com/office/drawing/2014/main" id="{89F9EF4E-5A4C-4BF9-9AD2-8979DA359EE3}"/>
                </a:ext>
              </a:extLst>
            </p:cNvPr>
            <p:cNvSpPr txBox="1"/>
            <p:nvPr/>
          </p:nvSpPr>
          <p:spPr>
            <a:xfrm>
              <a:off x="3133095" y="4581499"/>
              <a:ext cx="79701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data</a:t>
              </a:r>
            </a:p>
          </p:txBody>
        </p:sp>
        <p:sp>
          <p:nvSpPr>
            <p:cNvPr id="269" name="TextBox 268">
              <a:extLst>
                <a:ext uri="{FF2B5EF4-FFF2-40B4-BE49-F238E27FC236}">
                  <a16:creationId xmlns:a16="http://schemas.microsoft.com/office/drawing/2014/main" id="{1B3B121B-16B0-4C65-9B04-33290411B393}"/>
                </a:ext>
              </a:extLst>
            </p:cNvPr>
            <p:cNvSpPr txBox="1"/>
            <p:nvPr/>
          </p:nvSpPr>
          <p:spPr>
            <a:xfrm>
              <a:off x="1876078" y="1926673"/>
              <a:ext cx="194957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grasp, grab</a:t>
              </a:r>
            </a:p>
          </p:txBody>
        </p:sp>
        <p:sp>
          <p:nvSpPr>
            <p:cNvPr id="270" name="TextBox 269">
              <a:extLst>
                <a:ext uri="{FF2B5EF4-FFF2-40B4-BE49-F238E27FC236}">
                  <a16:creationId xmlns:a16="http://schemas.microsoft.com/office/drawing/2014/main" id="{A8B872C9-650F-41C6-9CA0-549B320FB648}"/>
                </a:ext>
              </a:extLst>
            </p:cNvPr>
            <p:cNvSpPr txBox="1"/>
            <p:nvPr/>
          </p:nvSpPr>
          <p:spPr>
            <a:xfrm>
              <a:off x="2845937" y="3006616"/>
              <a:ext cx="174118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celebrate</a:t>
              </a:r>
            </a:p>
          </p:txBody>
        </p:sp>
        <p:sp>
          <p:nvSpPr>
            <p:cNvPr id="271" name="TextBox 270">
              <a:extLst>
                <a:ext uri="{FF2B5EF4-FFF2-40B4-BE49-F238E27FC236}">
                  <a16:creationId xmlns:a16="http://schemas.microsoft.com/office/drawing/2014/main" id="{B7FCF950-1E34-4348-BB88-D0D289CC2A6D}"/>
                </a:ext>
              </a:extLst>
            </p:cNvPr>
            <p:cNvSpPr txBox="1"/>
            <p:nvPr/>
          </p:nvSpPr>
          <p:spPr>
            <a:xfrm>
              <a:off x="941289" y="3518014"/>
              <a:ext cx="175240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service, duty</a:t>
              </a:r>
            </a:p>
          </p:txBody>
        </p:sp>
        <p:sp>
          <p:nvSpPr>
            <p:cNvPr id="272" name="TextBox 271">
              <a:extLst>
                <a:ext uri="{FF2B5EF4-FFF2-40B4-BE49-F238E27FC236}">
                  <a16:creationId xmlns:a16="http://schemas.microsoft.com/office/drawing/2014/main" id="{236075A3-2888-4665-B2DA-560F6CB4ABCF}"/>
                </a:ext>
              </a:extLst>
            </p:cNvPr>
            <p:cNvSpPr txBox="1"/>
            <p:nvPr/>
          </p:nvSpPr>
          <p:spPr>
            <a:xfrm>
              <a:off x="1569606" y="4019583"/>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273" name="TextBox 272">
              <a:extLst>
                <a:ext uri="{FF2B5EF4-FFF2-40B4-BE49-F238E27FC236}">
                  <a16:creationId xmlns:a16="http://schemas.microsoft.com/office/drawing/2014/main" id="{2E7252E6-4807-4037-A448-8C4F7C901688}"/>
                </a:ext>
              </a:extLst>
            </p:cNvPr>
            <p:cNvSpPr txBox="1"/>
            <p:nvPr/>
          </p:nvSpPr>
          <p:spPr>
            <a:xfrm>
              <a:off x="1710039" y="4546933"/>
              <a:ext cx="115127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if, when</a:t>
              </a:r>
            </a:p>
          </p:txBody>
        </p:sp>
        <p:sp>
          <p:nvSpPr>
            <p:cNvPr id="274" name="TextBox 273">
              <a:extLst>
                <a:ext uri="{FF2B5EF4-FFF2-40B4-BE49-F238E27FC236}">
                  <a16:creationId xmlns:a16="http://schemas.microsoft.com/office/drawing/2014/main" id="{65110ACE-4D9B-48E1-9399-3FFEA3562730}"/>
                </a:ext>
              </a:extLst>
            </p:cNvPr>
            <p:cNvSpPr txBox="1"/>
            <p:nvPr/>
          </p:nvSpPr>
          <p:spPr>
            <a:xfrm>
              <a:off x="1223135" y="2923642"/>
              <a:ext cx="139493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a:t>
              </a:r>
            </a:p>
          </p:txBody>
        </p:sp>
      </p:grpSp>
      <p:grpSp>
        <p:nvGrpSpPr>
          <p:cNvPr id="275" name="Group 274">
            <a:extLst>
              <a:ext uri="{FF2B5EF4-FFF2-40B4-BE49-F238E27FC236}">
                <a16:creationId xmlns:a16="http://schemas.microsoft.com/office/drawing/2014/main" id="{A1E08EBA-0394-4755-B194-B3208C23FF29}"/>
              </a:ext>
            </a:extLst>
          </p:cNvPr>
          <p:cNvGrpSpPr/>
          <p:nvPr/>
        </p:nvGrpSpPr>
        <p:grpSpPr>
          <a:xfrm>
            <a:off x="6154561" y="1405800"/>
            <a:ext cx="4047214" cy="4046400"/>
            <a:chOff x="747423" y="1383526"/>
            <a:chExt cx="4047214" cy="4046400"/>
          </a:xfrm>
          <a:solidFill>
            <a:srgbClr val="FFC000">
              <a:lumMod val="60000"/>
              <a:lumOff val="40000"/>
            </a:srgbClr>
          </a:solidFill>
        </p:grpSpPr>
        <p:sp>
          <p:nvSpPr>
            <p:cNvPr id="276" name="Oval 275">
              <a:extLst>
                <a:ext uri="{FF2B5EF4-FFF2-40B4-BE49-F238E27FC236}">
                  <a16:creationId xmlns:a16="http://schemas.microsoft.com/office/drawing/2014/main" id="{FC730E50-BBD1-46D1-8FEF-C80040C1E502}"/>
                </a:ext>
              </a:extLst>
            </p:cNvPr>
            <p:cNvSpPr/>
            <p:nvPr/>
          </p:nvSpPr>
          <p:spPr>
            <a:xfrm>
              <a:off x="747423" y="1383526"/>
              <a:ext cx="4047214" cy="4046400"/>
            </a:xfrm>
            <a:prstGeom prst="ellipse">
              <a:avLst/>
            </a:prstGeom>
            <a:solidFill>
              <a:srgbClr val="D883FF"/>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77" name="TextBox 276">
              <a:extLst>
                <a:ext uri="{FF2B5EF4-FFF2-40B4-BE49-F238E27FC236}">
                  <a16:creationId xmlns:a16="http://schemas.microsoft.com/office/drawing/2014/main" id="{977313D5-43CB-467A-9E74-BCDF2C24B54B}"/>
                </a:ext>
              </a:extLst>
            </p:cNvPr>
            <p:cNvSpPr txBox="1"/>
            <p:nvPr/>
          </p:nvSpPr>
          <p:spPr>
            <a:xfrm>
              <a:off x="2959148" y="2126179"/>
              <a:ext cx="1112805"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training</a:t>
              </a:r>
            </a:p>
          </p:txBody>
        </p:sp>
        <p:sp>
          <p:nvSpPr>
            <p:cNvPr id="278" name="TextBox 277">
              <a:extLst>
                <a:ext uri="{FF2B5EF4-FFF2-40B4-BE49-F238E27FC236}">
                  <a16:creationId xmlns:a16="http://schemas.microsoft.com/office/drawing/2014/main" id="{64759E91-CCAC-41D3-A92F-5694E4A9F92A}"/>
                </a:ext>
              </a:extLst>
            </p:cNvPr>
            <p:cNvSpPr txBox="1"/>
            <p:nvPr/>
          </p:nvSpPr>
          <p:spPr>
            <a:xfrm>
              <a:off x="1210015" y="2479326"/>
              <a:ext cx="103586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wait</a:t>
              </a:r>
            </a:p>
          </p:txBody>
        </p:sp>
        <p:sp>
          <p:nvSpPr>
            <p:cNvPr id="279" name="TextBox 278">
              <a:extLst>
                <a:ext uri="{FF2B5EF4-FFF2-40B4-BE49-F238E27FC236}">
                  <a16:creationId xmlns:a16="http://schemas.microsoft.com/office/drawing/2014/main" id="{BE206A0F-9626-4E35-9396-D1BAFD2C1B29}"/>
                </a:ext>
              </a:extLst>
            </p:cNvPr>
            <p:cNvSpPr txBox="1"/>
            <p:nvPr/>
          </p:nvSpPr>
          <p:spPr>
            <a:xfrm>
              <a:off x="1097172" y="3700608"/>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sp>
          <p:nvSpPr>
            <p:cNvPr id="280" name="TextBox 279">
              <a:extLst>
                <a:ext uri="{FF2B5EF4-FFF2-40B4-BE49-F238E27FC236}">
                  <a16:creationId xmlns:a16="http://schemas.microsoft.com/office/drawing/2014/main" id="{A92BE968-4FEE-425D-A703-B1C9F87F0B86}"/>
                </a:ext>
              </a:extLst>
            </p:cNvPr>
            <p:cNvSpPr txBox="1"/>
            <p:nvPr/>
          </p:nvSpPr>
          <p:spPr>
            <a:xfrm>
              <a:off x="3072421" y="2633840"/>
              <a:ext cx="148790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promise</a:t>
              </a:r>
            </a:p>
          </p:txBody>
        </p:sp>
        <p:sp>
          <p:nvSpPr>
            <p:cNvPr id="281" name="TextBox 280">
              <a:extLst>
                <a:ext uri="{FF2B5EF4-FFF2-40B4-BE49-F238E27FC236}">
                  <a16:creationId xmlns:a16="http://schemas.microsoft.com/office/drawing/2014/main" id="{50C98CDB-DEF4-479F-BFFB-5DC318330585}"/>
                </a:ext>
              </a:extLst>
            </p:cNvPr>
            <p:cNvSpPr txBox="1"/>
            <p:nvPr/>
          </p:nvSpPr>
          <p:spPr>
            <a:xfrm>
              <a:off x="3338519" y="3206671"/>
              <a:ext cx="955711"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million</a:t>
              </a:r>
            </a:p>
          </p:txBody>
        </p:sp>
        <p:sp>
          <p:nvSpPr>
            <p:cNvPr id="282" name="TextBox 281">
              <a:extLst>
                <a:ext uri="{FF2B5EF4-FFF2-40B4-BE49-F238E27FC236}">
                  <a16:creationId xmlns:a16="http://schemas.microsoft.com/office/drawing/2014/main" id="{44181059-8361-47F6-8FC6-5C887A9B1F23}"/>
                </a:ext>
              </a:extLst>
            </p:cNvPr>
            <p:cNvSpPr txBox="1"/>
            <p:nvPr/>
          </p:nvSpPr>
          <p:spPr>
            <a:xfrm>
              <a:off x="1848518" y="1758871"/>
              <a:ext cx="86594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guest</a:t>
              </a:r>
            </a:p>
          </p:txBody>
        </p:sp>
        <p:sp>
          <p:nvSpPr>
            <p:cNvPr id="283" name="TextBox 282">
              <a:extLst>
                <a:ext uri="{FF2B5EF4-FFF2-40B4-BE49-F238E27FC236}">
                  <a16:creationId xmlns:a16="http://schemas.microsoft.com/office/drawing/2014/main" id="{3C9596AE-EB16-4A17-887D-ABEA37C3B49E}"/>
                </a:ext>
              </a:extLst>
            </p:cNvPr>
            <p:cNvSpPr txBox="1"/>
            <p:nvPr/>
          </p:nvSpPr>
          <p:spPr>
            <a:xfrm>
              <a:off x="1710039" y="4546933"/>
              <a:ext cx="194957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grasp, grab</a:t>
              </a:r>
            </a:p>
          </p:txBody>
        </p:sp>
        <p:sp>
          <p:nvSpPr>
            <p:cNvPr id="284" name="TextBox 283">
              <a:extLst>
                <a:ext uri="{FF2B5EF4-FFF2-40B4-BE49-F238E27FC236}">
                  <a16:creationId xmlns:a16="http://schemas.microsoft.com/office/drawing/2014/main" id="{EF10F4CE-72B5-4DF9-AE1C-C04A9D1E584A}"/>
                </a:ext>
              </a:extLst>
            </p:cNvPr>
            <p:cNvSpPr txBox="1"/>
            <p:nvPr/>
          </p:nvSpPr>
          <p:spPr>
            <a:xfrm>
              <a:off x="1400062" y="3108699"/>
              <a:ext cx="163698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wall (inside)</a:t>
              </a:r>
            </a:p>
          </p:txBody>
        </p:sp>
      </p:grpSp>
      <p:grpSp>
        <p:nvGrpSpPr>
          <p:cNvPr id="285" name="Group 284">
            <a:extLst>
              <a:ext uri="{FF2B5EF4-FFF2-40B4-BE49-F238E27FC236}">
                <a16:creationId xmlns:a16="http://schemas.microsoft.com/office/drawing/2014/main" id="{9AD3E56F-5112-4A58-BA77-E2D1EEB6FB17}"/>
              </a:ext>
            </a:extLst>
          </p:cNvPr>
          <p:cNvGrpSpPr/>
          <p:nvPr/>
        </p:nvGrpSpPr>
        <p:grpSpPr>
          <a:xfrm>
            <a:off x="6171789" y="1405800"/>
            <a:ext cx="4047214" cy="4046400"/>
            <a:chOff x="747423" y="1383526"/>
            <a:chExt cx="4047214" cy="4046400"/>
          </a:xfrm>
          <a:solidFill>
            <a:srgbClr val="FFC000">
              <a:lumMod val="60000"/>
              <a:lumOff val="40000"/>
            </a:srgbClr>
          </a:solidFill>
        </p:grpSpPr>
        <p:sp>
          <p:nvSpPr>
            <p:cNvPr id="286" name="Oval 285">
              <a:extLst>
                <a:ext uri="{FF2B5EF4-FFF2-40B4-BE49-F238E27FC236}">
                  <a16:creationId xmlns:a16="http://schemas.microsoft.com/office/drawing/2014/main" id="{7852F5AE-83A2-43CF-B44F-13944A2DCE85}"/>
                </a:ext>
              </a:extLst>
            </p:cNvPr>
            <p:cNvSpPr/>
            <p:nvPr/>
          </p:nvSpPr>
          <p:spPr>
            <a:xfrm>
              <a:off x="747423" y="1383526"/>
              <a:ext cx="4047214" cy="4046400"/>
            </a:xfrm>
            <a:prstGeom prst="ellipse">
              <a:avLst/>
            </a:prstGeom>
            <a:solidFill>
              <a:srgbClr val="D883FF"/>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87" name="TextBox 286">
              <a:extLst>
                <a:ext uri="{FF2B5EF4-FFF2-40B4-BE49-F238E27FC236}">
                  <a16:creationId xmlns:a16="http://schemas.microsoft.com/office/drawing/2014/main" id="{31766710-9C07-4770-BE5F-F4C5425BAE68}"/>
                </a:ext>
              </a:extLst>
            </p:cNvPr>
            <p:cNvSpPr txBox="1"/>
            <p:nvPr/>
          </p:nvSpPr>
          <p:spPr>
            <a:xfrm>
              <a:off x="2596700" y="2352318"/>
              <a:ext cx="1436612"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a:t>
              </a:r>
            </a:p>
          </p:txBody>
        </p:sp>
        <p:sp>
          <p:nvSpPr>
            <p:cNvPr id="288" name="TextBox 287">
              <a:extLst>
                <a:ext uri="{FF2B5EF4-FFF2-40B4-BE49-F238E27FC236}">
                  <a16:creationId xmlns:a16="http://schemas.microsoft.com/office/drawing/2014/main" id="{B6D2A024-5F49-48E2-85D3-24CE9EE13A31}"/>
                </a:ext>
              </a:extLst>
            </p:cNvPr>
            <p:cNvSpPr txBox="1"/>
            <p:nvPr/>
          </p:nvSpPr>
          <p:spPr>
            <a:xfrm>
              <a:off x="1202064" y="2415715"/>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289" name="TextBox 288">
              <a:extLst>
                <a:ext uri="{FF2B5EF4-FFF2-40B4-BE49-F238E27FC236}">
                  <a16:creationId xmlns:a16="http://schemas.microsoft.com/office/drawing/2014/main" id="{7B312CA5-2A92-46D8-B1C8-8655A501020A}"/>
                </a:ext>
              </a:extLst>
            </p:cNvPr>
            <p:cNvSpPr txBox="1"/>
            <p:nvPr/>
          </p:nvSpPr>
          <p:spPr>
            <a:xfrm>
              <a:off x="969951" y="3613144"/>
              <a:ext cx="55976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fire</a:t>
              </a:r>
            </a:p>
          </p:txBody>
        </p:sp>
        <p:sp>
          <p:nvSpPr>
            <p:cNvPr id="290" name="TextBox 289">
              <a:extLst>
                <a:ext uri="{FF2B5EF4-FFF2-40B4-BE49-F238E27FC236}">
                  <a16:creationId xmlns:a16="http://schemas.microsoft.com/office/drawing/2014/main" id="{05A9EF96-F370-4706-B545-774322776A97}"/>
                </a:ext>
              </a:extLst>
            </p:cNvPr>
            <p:cNvSpPr txBox="1"/>
            <p:nvPr/>
          </p:nvSpPr>
          <p:spPr>
            <a:xfrm>
              <a:off x="2175755" y="3558654"/>
              <a:ext cx="2266967"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appear, seem</a:t>
              </a:r>
            </a:p>
          </p:txBody>
        </p:sp>
        <p:sp>
          <p:nvSpPr>
            <p:cNvPr id="291" name="TextBox 290">
              <a:extLst>
                <a:ext uri="{FF2B5EF4-FFF2-40B4-BE49-F238E27FC236}">
                  <a16:creationId xmlns:a16="http://schemas.microsoft.com/office/drawing/2014/main" id="{70E7FE01-A62F-48D3-8FB6-28960D995779}"/>
                </a:ext>
              </a:extLst>
            </p:cNvPr>
            <p:cNvSpPr txBox="1"/>
            <p:nvPr/>
          </p:nvSpPr>
          <p:spPr>
            <a:xfrm>
              <a:off x="2140098" y="1731526"/>
              <a:ext cx="110158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against</a:t>
              </a:r>
            </a:p>
          </p:txBody>
        </p:sp>
        <p:sp>
          <p:nvSpPr>
            <p:cNvPr id="292" name="TextBox 291">
              <a:extLst>
                <a:ext uri="{FF2B5EF4-FFF2-40B4-BE49-F238E27FC236}">
                  <a16:creationId xmlns:a16="http://schemas.microsoft.com/office/drawing/2014/main" id="{3690599D-A381-4058-9849-09B27EFBDAF0}"/>
                </a:ext>
              </a:extLst>
            </p:cNvPr>
            <p:cNvSpPr txBox="1"/>
            <p:nvPr/>
          </p:nvSpPr>
          <p:spPr>
            <a:xfrm>
              <a:off x="1621480" y="4253484"/>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relatively</a:t>
              </a:r>
            </a:p>
          </p:txBody>
        </p:sp>
        <p:sp>
          <p:nvSpPr>
            <p:cNvPr id="293" name="TextBox 292">
              <a:extLst>
                <a:ext uri="{FF2B5EF4-FFF2-40B4-BE49-F238E27FC236}">
                  <a16:creationId xmlns:a16="http://schemas.microsoft.com/office/drawing/2014/main" id="{EFB84CE1-BAC6-40E7-B2CF-F027AC85C925}"/>
                </a:ext>
              </a:extLst>
            </p:cNvPr>
            <p:cNvSpPr txBox="1"/>
            <p:nvPr/>
          </p:nvSpPr>
          <p:spPr>
            <a:xfrm>
              <a:off x="2159856" y="4807623"/>
              <a:ext cx="1290738"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free time</a:t>
              </a:r>
            </a:p>
          </p:txBody>
        </p:sp>
        <p:sp>
          <p:nvSpPr>
            <p:cNvPr id="294" name="TextBox 293">
              <a:extLst>
                <a:ext uri="{FF2B5EF4-FFF2-40B4-BE49-F238E27FC236}">
                  <a16:creationId xmlns:a16="http://schemas.microsoft.com/office/drawing/2014/main" id="{CA5F2BCE-5A84-4480-9380-6D5D28DF7405}"/>
                </a:ext>
              </a:extLst>
            </p:cNvPr>
            <p:cNvSpPr txBox="1"/>
            <p:nvPr/>
          </p:nvSpPr>
          <p:spPr>
            <a:xfrm>
              <a:off x="2051266" y="2950540"/>
              <a:ext cx="139493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a:t>
              </a:r>
            </a:p>
          </p:txBody>
        </p:sp>
      </p:grpSp>
      <p:grpSp>
        <p:nvGrpSpPr>
          <p:cNvPr id="295" name="Group 294">
            <a:extLst>
              <a:ext uri="{FF2B5EF4-FFF2-40B4-BE49-F238E27FC236}">
                <a16:creationId xmlns:a16="http://schemas.microsoft.com/office/drawing/2014/main" id="{7CCB8D0B-292A-48B6-8180-DB126C69CC5A}"/>
              </a:ext>
            </a:extLst>
          </p:cNvPr>
          <p:cNvGrpSpPr/>
          <p:nvPr/>
        </p:nvGrpSpPr>
        <p:grpSpPr>
          <a:xfrm>
            <a:off x="6173114" y="1405800"/>
            <a:ext cx="4047214" cy="4046400"/>
            <a:chOff x="747423" y="1383526"/>
            <a:chExt cx="4047214" cy="4046400"/>
          </a:xfrm>
          <a:solidFill>
            <a:srgbClr val="FFC000">
              <a:lumMod val="60000"/>
              <a:lumOff val="40000"/>
            </a:srgbClr>
          </a:solidFill>
        </p:grpSpPr>
        <p:sp>
          <p:nvSpPr>
            <p:cNvPr id="296" name="Oval 295">
              <a:extLst>
                <a:ext uri="{FF2B5EF4-FFF2-40B4-BE49-F238E27FC236}">
                  <a16:creationId xmlns:a16="http://schemas.microsoft.com/office/drawing/2014/main" id="{7B18D195-B607-45C3-973E-FE9BD65FDECB}"/>
                </a:ext>
              </a:extLst>
            </p:cNvPr>
            <p:cNvSpPr/>
            <p:nvPr/>
          </p:nvSpPr>
          <p:spPr>
            <a:xfrm>
              <a:off x="747423" y="1383526"/>
              <a:ext cx="4047214" cy="4046400"/>
            </a:xfrm>
            <a:prstGeom prst="ellipse">
              <a:avLst/>
            </a:prstGeom>
            <a:solidFill>
              <a:srgbClr val="D883FF"/>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297" name="TextBox 296">
              <a:extLst>
                <a:ext uri="{FF2B5EF4-FFF2-40B4-BE49-F238E27FC236}">
                  <a16:creationId xmlns:a16="http://schemas.microsoft.com/office/drawing/2014/main" id="{FB68D5F4-584A-4115-9B74-B7FC76DE4429}"/>
                </a:ext>
              </a:extLst>
            </p:cNvPr>
            <p:cNvSpPr txBox="1"/>
            <p:nvPr/>
          </p:nvSpPr>
          <p:spPr>
            <a:xfrm>
              <a:off x="1995972" y="1694936"/>
              <a:ext cx="1577676" cy="707886"/>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protect,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protecting</a:t>
              </a:r>
            </a:p>
          </p:txBody>
        </p:sp>
        <p:sp>
          <p:nvSpPr>
            <p:cNvPr id="298" name="TextBox 297">
              <a:extLst>
                <a:ext uri="{FF2B5EF4-FFF2-40B4-BE49-F238E27FC236}">
                  <a16:creationId xmlns:a16="http://schemas.microsoft.com/office/drawing/2014/main" id="{F716E8C5-04A4-4710-8550-064140133793}"/>
                </a:ext>
              </a:extLst>
            </p:cNvPr>
            <p:cNvSpPr txBox="1"/>
            <p:nvPr/>
          </p:nvSpPr>
          <p:spPr>
            <a:xfrm>
              <a:off x="1005444" y="3006616"/>
              <a:ext cx="75212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euro</a:t>
              </a:r>
            </a:p>
          </p:txBody>
        </p:sp>
        <p:sp>
          <p:nvSpPr>
            <p:cNvPr id="299" name="TextBox 298">
              <a:extLst>
                <a:ext uri="{FF2B5EF4-FFF2-40B4-BE49-F238E27FC236}">
                  <a16:creationId xmlns:a16="http://schemas.microsoft.com/office/drawing/2014/main" id="{E2FD5967-EBDA-4B4C-B36A-49233BE2F79A}"/>
                </a:ext>
              </a:extLst>
            </p:cNvPr>
            <p:cNvSpPr txBox="1"/>
            <p:nvPr/>
          </p:nvSpPr>
          <p:spPr>
            <a:xfrm>
              <a:off x="1381509" y="4146544"/>
              <a:ext cx="86594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guest</a:t>
              </a:r>
            </a:p>
          </p:txBody>
        </p:sp>
        <p:sp>
          <p:nvSpPr>
            <p:cNvPr id="300" name="TextBox 299">
              <a:extLst>
                <a:ext uri="{FF2B5EF4-FFF2-40B4-BE49-F238E27FC236}">
                  <a16:creationId xmlns:a16="http://schemas.microsoft.com/office/drawing/2014/main" id="{B3DD2DBF-D066-4976-A0F6-518474252A0F}"/>
                </a:ext>
              </a:extLst>
            </p:cNvPr>
            <p:cNvSpPr txBox="1"/>
            <p:nvPr/>
          </p:nvSpPr>
          <p:spPr>
            <a:xfrm>
              <a:off x="1381509" y="3558653"/>
              <a:ext cx="2821606"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promise, promising</a:t>
              </a:r>
            </a:p>
          </p:txBody>
        </p:sp>
        <p:sp>
          <p:nvSpPr>
            <p:cNvPr id="301" name="TextBox 300">
              <a:extLst>
                <a:ext uri="{FF2B5EF4-FFF2-40B4-BE49-F238E27FC236}">
                  <a16:creationId xmlns:a16="http://schemas.microsoft.com/office/drawing/2014/main" id="{2EC7BC92-BA82-47CE-925D-5DA557632671}"/>
                </a:ext>
              </a:extLst>
            </p:cNvPr>
            <p:cNvSpPr txBox="1"/>
            <p:nvPr/>
          </p:nvSpPr>
          <p:spPr>
            <a:xfrm>
              <a:off x="2398606" y="4848164"/>
              <a:ext cx="623889"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law</a:t>
              </a:r>
            </a:p>
          </p:txBody>
        </p:sp>
        <p:sp>
          <p:nvSpPr>
            <p:cNvPr id="302" name="TextBox 301">
              <a:extLst>
                <a:ext uri="{FF2B5EF4-FFF2-40B4-BE49-F238E27FC236}">
                  <a16:creationId xmlns:a16="http://schemas.microsoft.com/office/drawing/2014/main" id="{81BFA43C-3486-4E32-BA14-4C89F615CD0C}"/>
                </a:ext>
              </a:extLst>
            </p:cNvPr>
            <p:cNvSpPr txBox="1"/>
            <p:nvPr/>
          </p:nvSpPr>
          <p:spPr>
            <a:xfrm>
              <a:off x="2385387" y="4163533"/>
              <a:ext cx="1949573"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grab, grasp</a:t>
              </a:r>
            </a:p>
          </p:txBody>
        </p:sp>
        <p:sp>
          <p:nvSpPr>
            <p:cNvPr id="303" name="TextBox 302">
              <a:extLst>
                <a:ext uri="{FF2B5EF4-FFF2-40B4-BE49-F238E27FC236}">
                  <a16:creationId xmlns:a16="http://schemas.microsoft.com/office/drawing/2014/main" id="{4FCBD657-A894-4933-9A8B-BBA5120368AC}"/>
                </a:ext>
              </a:extLst>
            </p:cNvPr>
            <p:cNvSpPr txBox="1"/>
            <p:nvPr/>
          </p:nvSpPr>
          <p:spPr>
            <a:xfrm>
              <a:off x="1381509" y="2533425"/>
              <a:ext cx="2802370"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to expect, expecting</a:t>
              </a:r>
            </a:p>
          </p:txBody>
        </p:sp>
        <p:sp>
          <p:nvSpPr>
            <p:cNvPr id="304" name="TextBox 303">
              <a:extLst>
                <a:ext uri="{FF2B5EF4-FFF2-40B4-BE49-F238E27FC236}">
                  <a16:creationId xmlns:a16="http://schemas.microsoft.com/office/drawing/2014/main" id="{F8D9F961-BDC3-4916-AAFE-6D931E35E3E4}"/>
                </a:ext>
              </a:extLst>
            </p:cNvPr>
            <p:cNvSpPr txBox="1"/>
            <p:nvPr/>
          </p:nvSpPr>
          <p:spPr>
            <a:xfrm>
              <a:off x="1950544" y="3006616"/>
              <a:ext cx="2735044" cy="400110"/>
            </a:xfrm>
            <a:prstGeom prst="rect">
              <a:avLst/>
            </a:prstGeom>
            <a:solidFill>
              <a:sysClr val="window" lastClr="FFFFFF"/>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you, her, to her, their</a:t>
              </a:r>
            </a:p>
          </p:txBody>
        </p:sp>
      </p:grpSp>
      <p:sp>
        <p:nvSpPr>
          <p:cNvPr id="305" name="Oval 304">
            <a:extLst>
              <a:ext uri="{FF2B5EF4-FFF2-40B4-BE49-F238E27FC236}">
                <a16:creationId xmlns:a16="http://schemas.microsoft.com/office/drawing/2014/main" id="{2F1AF606-93B4-426F-B1BB-5D71F2BB7F84}"/>
              </a:ext>
            </a:extLst>
          </p:cNvPr>
          <p:cNvSpPr/>
          <p:nvPr/>
        </p:nvSpPr>
        <p:spPr>
          <a:xfrm>
            <a:off x="757915" y="1405800"/>
            <a:ext cx="4047214" cy="4046400"/>
          </a:xfrm>
          <a:prstGeom prst="ellipse">
            <a:avLst/>
          </a:prstGeom>
          <a:solidFill>
            <a:srgbClr val="E3EAFD"/>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306" name="Oval 305">
            <a:extLst>
              <a:ext uri="{FF2B5EF4-FFF2-40B4-BE49-F238E27FC236}">
                <a16:creationId xmlns:a16="http://schemas.microsoft.com/office/drawing/2014/main" id="{6BE0D989-D9A5-4580-BE49-B6341C444E8E}"/>
              </a:ext>
            </a:extLst>
          </p:cNvPr>
          <p:cNvSpPr/>
          <p:nvPr/>
        </p:nvSpPr>
        <p:spPr>
          <a:xfrm>
            <a:off x="6171510" y="1405800"/>
            <a:ext cx="4047214" cy="4046400"/>
          </a:xfrm>
          <a:prstGeom prst="ellipse">
            <a:avLst/>
          </a:prstGeom>
          <a:solidFill>
            <a:srgbClr val="E3EAFD"/>
          </a:solidFill>
          <a:ln w="381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27218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9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7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4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8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6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1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9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8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7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6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5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4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15"/>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P spid="3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vector graphics&#10;&#10;Description automatically generated">
            <a:hlinkClick r:id="" action="ppaction://noaction">
              <a:snd r:embed="rId3" name="9.1.1.2 Slide 18 2 .wav"/>
            </a:hlinkClick>
            <a:extLst>
              <a:ext uri="{FF2B5EF4-FFF2-40B4-BE49-F238E27FC236}">
                <a16:creationId xmlns:a16="http://schemas.microsoft.com/office/drawing/2014/main" id="{D817663F-5478-4F86-A4E8-6BEEB02ED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73197" y="1771166"/>
            <a:ext cx="1279482" cy="1778749"/>
          </a:xfrm>
          <a:prstGeom prst="rect">
            <a:avLst/>
          </a:prstGeom>
        </p:spPr>
      </p:pic>
      <p:sp>
        <p:nvSpPr>
          <p:cNvPr id="33" name="Speech Bubble: Rectangle with Corners Rounded 32">
            <a:hlinkClick r:id="" action="ppaction://noaction">
              <a:snd r:embed="rId5" name="9.1.1.2 Slide 18 4.wav"/>
            </a:hlinkClick>
            <a:extLst>
              <a:ext uri="{FF2B5EF4-FFF2-40B4-BE49-F238E27FC236}">
                <a16:creationId xmlns:a16="http://schemas.microsoft.com/office/drawing/2014/main" id="{857956E4-DFCC-4035-99D5-EB4324BFD26C}"/>
              </a:ext>
            </a:extLst>
          </p:cNvPr>
          <p:cNvSpPr/>
          <p:nvPr/>
        </p:nvSpPr>
        <p:spPr>
          <a:xfrm>
            <a:off x="1835914" y="4729352"/>
            <a:ext cx="5158416" cy="617370"/>
          </a:xfrm>
          <a:prstGeom prst="wedgeRoundRectCallout">
            <a:avLst>
              <a:gd name="adj1" fmla="val -49412"/>
              <a:gd name="adj2" fmla="val -211575"/>
              <a:gd name="adj3" fmla="val 16667"/>
            </a:avLst>
          </a:prstGeom>
          <a:solidFill>
            <a:schemeClr val="bg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chemeClr val="tx1"/>
                </a:solidFill>
                <a:latin typeface="Century Gothic" panose="020F0302020204030204"/>
              </a:rPr>
              <a:t>I</a:t>
            </a:r>
            <a:r>
              <a:rPr kumimoji="0" lang="en-GB" sz="2400" b="1" i="0" u="none" strike="noStrike" kern="1200" cap="none" spc="0" normalizeH="0" baseline="0" noProof="0" dirty="0" err="1">
                <a:ln>
                  <a:noFill/>
                </a:ln>
                <a:solidFill>
                  <a:schemeClr val="tx1"/>
                </a:solidFill>
                <a:effectLst/>
                <a:uLnTx/>
                <a:uFillTx/>
                <a:latin typeface="Century Gothic" panose="020F0302020204030204"/>
              </a:rPr>
              <a:t>hr</a:t>
            </a:r>
            <a:r>
              <a:rPr kumimoji="0" lang="en-GB" sz="2400" b="0" i="0" u="none" strike="noStrike" kern="1200" cap="none" spc="0" normalizeH="0" noProof="0" dirty="0">
                <a:ln>
                  <a:noFill/>
                </a:ln>
                <a:solidFill>
                  <a:schemeClr val="tx1"/>
                </a:solidFill>
                <a:effectLst/>
                <a:uLnTx/>
                <a:uFillTx/>
                <a:latin typeface="Century Gothic" panose="020F0302020204030204"/>
              </a:rPr>
              <a:t> </a:t>
            </a:r>
            <a:r>
              <a:rPr kumimoji="0" lang="en-GB" sz="2400" b="1" i="0" u="none" strike="noStrike" kern="1200" cap="none" spc="0" normalizeH="0" noProof="0" dirty="0" err="1">
                <a:ln>
                  <a:noFill/>
                </a:ln>
                <a:solidFill>
                  <a:schemeClr val="tx1"/>
                </a:solidFill>
                <a:effectLst/>
                <a:uLnTx/>
                <a:uFillTx/>
                <a:latin typeface="Century Gothic" panose="020F0302020204030204"/>
              </a:rPr>
              <a:t>habt</a:t>
            </a:r>
            <a:r>
              <a:rPr kumimoji="0" lang="en-GB" sz="2400" b="0" i="0" u="none" strike="noStrike" kern="1200" cap="none" spc="0" normalizeH="0" noProof="0" dirty="0">
                <a:ln>
                  <a:noFill/>
                </a:ln>
                <a:solidFill>
                  <a:schemeClr val="tx1"/>
                </a:solidFill>
                <a:effectLst/>
                <a:uLnTx/>
                <a:uFillTx/>
                <a:latin typeface="Century Gothic" panose="020F0302020204030204"/>
              </a:rPr>
              <a:t> </a:t>
            </a:r>
            <a:r>
              <a:rPr kumimoji="0" lang="en-GB" sz="2400" b="0" i="0" u="none" strike="noStrike" kern="1200" cap="none" spc="0" normalizeH="0" noProof="0" dirty="0" err="1">
                <a:ln>
                  <a:noFill/>
                </a:ln>
                <a:solidFill>
                  <a:schemeClr val="tx1"/>
                </a:solidFill>
                <a:effectLst/>
                <a:uLnTx/>
                <a:uFillTx/>
                <a:latin typeface="Century Gothic" panose="020F0302020204030204"/>
              </a:rPr>
              <a:t>vielleicht</a:t>
            </a:r>
            <a:r>
              <a:rPr kumimoji="0" lang="en-GB" sz="2400" b="0" i="0" u="none" strike="noStrike" kern="1200" cap="none" spc="0" normalizeH="0" noProof="0" dirty="0">
                <a:ln>
                  <a:noFill/>
                </a:ln>
                <a:solidFill>
                  <a:schemeClr val="tx1"/>
                </a:solidFill>
                <a:effectLst/>
                <a:uLnTx/>
                <a:uFillTx/>
                <a:latin typeface="Century Gothic" panose="020F0302020204030204"/>
              </a:rPr>
              <a:t> </a:t>
            </a:r>
            <a:r>
              <a:rPr kumimoji="0" lang="en-GB" sz="2400" b="0" i="0" u="none" strike="noStrike" kern="1200" cap="none" spc="0" normalizeH="0" noProof="0" dirty="0" err="1">
                <a:ln>
                  <a:noFill/>
                </a:ln>
                <a:solidFill>
                  <a:schemeClr val="tx1"/>
                </a:solidFill>
                <a:effectLst/>
                <a:uLnTx/>
                <a:uFillTx/>
                <a:latin typeface="Century Gothic" panose="020F0302020204030204"/>
              </a:rPr>
              <a:t>Recht</a:t>
            </a:r>
            <a:r>
              <a:rPr kumimoji="0" lang="en-GB" sz="2400" b="0" i="0" u="none" strike="noStrike" kern="1200" cap="none" spc="0" normalizeH="0" noProof="0" dirty="0">
                <a:ln>
                  <a:noFill/>
                </a:ln>
                <a:solidFill>
                  <a:schemeClr val="tx1"/>
                </a:solidFill>
                <a:effectLst/>
                <a:uLnTx/>
                <a:uFillTx/>
                <a:latin typeface="Century Gothic" panose="020F0302020204030204"/>
              </a:rPr>
              <a:t>. </a:t>
            </a:r>
            <a:r>
              <a:rPr kumimoji="0" lang="en-GB" sz="2400" b="0" i="0" u="none" strike="noStrike" kern="1200" cap="none" spc="0" normalizeH="0" noProof="0" dirty="0" err="1">
                <a:ln>
                  <a:noFill/>
                </a:ln>
                <a:solidFill>
                  <a:schemeClr val="tx1"/>
                </a:solidFill>
                <a:effectLst/>
                <a:uLnTx/>
                <a:uFillTx/>
                <a:latin typeface="Century Gothic" panose="020F0302020204030204"/>
              </a:rPr>
              <a:t>Mmm</a:t>
            </a:r>
            <a:r>
              <a:rPr kumimoji="0" lang="en-GB" sz="2400" b="0" i="0" u="none" strike="noStrike" kern="1200" cap="none" spc="0" normalizeH="0" noProof="0" dirty="0">
                <a:ln>
                  <a:noFill/>
                </a:ln>
                <a:solidFill>
                  <a:schemeClr val="tx1"/>
                </a:solidFill>
                <a:effectLst/>
                <a:uLnTx/>
                <a:uFillTx/>
                <a:latin typeface="Century Gothic" panose="020F0302020204030204"/>
              </a:rPr>
              <a:t>...  </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4" name="Title 3"/>
          <p:cNvSpPr>
            <a:spLocks noGrp="1"/>
          </p:cNvSpPr>
          <p:nvPr>
            <p:ph type="title"/>
          </p:nvPr>
        </p:nvSpPr>
        <p:spPr>
          <a:xfrm>
            <a:off x="0" y="213557"/>
            <a:ext cx="5769174" cy="647577"/>
          </a:xfrm>
        </p:spPr>
        <p:txBody>
          <a:bodyPr>
            <a:noAutofit/>
          </a:bodyPr>
          <a:lstStyle/>
          <a:p>
            <a:r>
              <a:rPr lang="en-GB" sz="2800" b="1" dirty="0" err="1">
                <a:solidFill>
                  <a:schemeClr val="bg1"/>
                </a:solidFill>
              </a:rPr>
              <a:t>Pronomen</a:t>
            </a:r>
            <a:r>
              <a:rPr lang="en-GB" sz="2800" b="1" dirty="0">
                <a:solidFill>
                  <a:schemeClr val="bg1"/>
                </a:solidFill>
              </a:rPr>
              <a:t> – so many ‘</a:t>
            </a:r>
            <a:r>
              <a:rPr lang="en-GB" sz="2800" b="1" dirty="0" err="1">
                <a:solidFill>
                  <a:schemeClr val="bg1"/>
                </a:solidFill>
              </a:rPr>
              <a:t>yous</a:t>
            </a:r>
            <a:r>
              <a:rPr lang="en-GB" sz="28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08651" y="1235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19220" y="1334082"/>
            <a:ext cx="116089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have already met </a:t>
            </a:r>
            <a:r>
              <a:rPr kumimoji="0" lang="en-US" sz="2400" b="0" i="0" u="sng" strike="noStrike" kern="1200" cap="none" spc="0" normalizeH="0" baseline="0" noProof="0" dirty="0">
                <a:ln>
                  <a:noFill/>
                </a:ln>
                <a:effectLst/>
                <a:uLnTx/>
                <a:uFillTx/>
                <a:latin typeface="Century Gothic" panose="020F0302020204030204"/>
                <a:ea typeface="+mn-ea"/>
                <a:cs typeface="+mn-cs"/>
              </a:rPr>
              <a:t>three</a:t>
            </a:r>
            <a:r>
              <a:rPr kumimoji="0" lang="en-US" sz="2400" b="0" i="0" u="none" strike="noStrike" kern="1200" cap="none" spc="0" normalizeH="0" baseline="0" noProof="0" dirty="0">
                <a:ln>
                  <a:noFill/>
                </a:ln>
                <a:effectLst/>
                <a:uLnTx/>
                <a:uFillTx/>
                <a:latin typeface="Century Gothic" panose="020F0302020204030204"/>
                <a:ea typeface="+mn-ea"/>
                <a:cs typeface="+mn-cs"/>
              </a:rPr>
              <a:t> words for </a:t>
            </a:r>
            <a:r>
              <a:rPr kumimoji="0" lang="en-US" sz="2400" b="1" i="1" u="none" strike="noStrike" kern="1200" cap="none" spc="0" normalizeH="0" baseline="0" noProof="0" dirty="0">
                <a:ln>
                  <a:noFill/>
                </a:ln>
                <a:effectLst/>
                <a:uLnTx/>
                <a:uFillTx/>
                <a:latin typeface="Century Gothic" panose="020F0302020204030204"/>
                <a:ea typeface="+mn-ea"/>
                <a:cs typeface="+mn-cs"/>
              </a:rPr>
              <a:t>you</a:t>
            </a:r>
            <a:r>
              <a:rPr kumimoji="0" lang="en-US" sz="2400" b="0" i="0" u="none" strike="noStrike" kern="1200" cap="none" spc="0" normalizeH="0" baseline="0" noProof="0" dirty="0">
                <a:ln>
                  <a:noFill/>
                </a:ln>
                <a:effectLst/>
                <a:uLnTx/>
                <a:uFillTx/>
                <a:latin typeface="Century Gothic" panose="020F0302020204030204"/>
                <a:ea typeface="+mn-ea"/>
                <a:cs typeface="+mn-cs"/>
              </a:rPr>
              <a:t> in German: </a:t>
            </a:r>
            <a:r>
              <a:rPr kumimoji="0" lang="en-US" sz="2400" b="1" i="0" u="none" strike="noStrike" kern="1200" cap="none" spc="0" normalizeH="0" baseline="0" noProof="0" dirty="0">
                <a:ln>
                  <a:noFill/>
                </a:ln>
                <a:effectLst/>
                <a:uLnTx/>
                <a:uFillTx/>
                <a:latin typeface="Century Gothic" panose="020F0302020204030204"/>
                <a:ea typeface="+mn-ea"/>
                <a:cs typeface="+mn-cs"/>
              </a:rPr>
              <a:t>du </a:t>
            </a:r>
            <a:r>
              <a:rPr kumimoji="0" lang="en-US" sz="2400" i="0" u="none" strike="noStrike" kern="1200" cap="none" spc="0" normalizeH="0" baseline="0" noProof="0" dirty="0">
                <a:ln>
                  <a:noFill/>
                </a:ln>
                <a:effectLst/>
                <a:uLnTx/>
                <a:uFillTx/>
                <a:latin typeface="Century Gothic" panose="020F0302020204030204"/>
                <a:ea typeface="+mn-ea"/>
                <a:cs typeface="+mn-cs"/>
              </a:rPr>
              <a:t>(sing.), </a:t>
            </a:r>
            <a:r>
              <a:rPr kumimoji="0" lang="en-US" sz="2400" b="1" i="0" u="none" strike="noStrike" kern="1200" cap="none" spc="0" normalizeH="0" baseline="0" noProof="0" dirty="0">
                <a:ln>
                  <a:noFill/>
                </a:ln>
                <a:effectLst/>
                <a:uLnTx/>
                <a:uFillTx/>
                <a:latin typeface="Century Gothic" panose="020F0302020204030204"/>
                <a:ea typeface="+mn-ea"/>
                <a:cs typeface="+mn-cs"/>
              </a:rPr>
              <a:t>Sie </a:t>
            </a:r>
            <a:r>
              <a:rPr kumimoji="0" lang="en-US" sz="2400" i="0" u="none" strike="noStrike" kern="1200" cap="none" spc="0" normalizeH="0" baseline="0" noProof="0" dirty="0">
                <a:ln>
                  <a:noFill/>
                </a:ln>
                <a:effectLst/>
                <a:uLnTx/>
                <a:uFillTx/>
                <a:latin typeface="Century Gothic" panose="020F0302020204030204"/>
                <a:ea typeface="+mn-ea"/>
                <a:cs typeface="+mn-cs"/>
              </a:rPr>
              <a:t>(formal), </a:t>
            </a:r>
            <a:r>
              <a:rPr kumimoji="0" lang="en-US" sz="2400" b="0" i="0" u="none" strike="noStrike" kern="1200" cap="none" spc="0" normalizeH="0" baseline="0" noProof="0" dirty="0">
                <a:ln>
                  <a:noFill/>
                </a:ln>
                <a:effectLst/>
                <a:uLnTx/>
                <a:uFillTx/>
                <a:latin typeface="Century Gothic" panose="020F0302020204030204"/>
                <a:ea typeface="+mn-ea"/>
                <a:cs typeface="+mn-cs"/>
              </a:rPr>
              <a:t>and </a:t>
            </a:r>
            <a:r>
              <a:rPr kumimoji="0" lang="en-US" sz="2400" b="1" i="0" u="none" strike="noStrike" kern="1200" cap="none" spc="0" normalizeH="0" baseline="0" noProof="0" dirty="0">
                <a:ln>
                  <a:noFill/>
                </a:ln>
                <a:effectLst/>
                <a:uLnTx/>
                <a:uFillTx/>
                <a:latin typeface="Century Gothic" panose="020F0302020204030204"/>
                <a:ea typeface="+mn-ea"/>
                <a:cs typeface="+mn-cs"/>
              </a:rPr>
              <a:t>man</a:t>
            </a:r>
            <a:r>
              <a:rPr kumimoji="0" lang="en-US" sz="2400" b="0" i="0" u="none" strike="noStrike" kern="1200" cap="none" spc="0" normalizeH="0" baseline="0" noProof="0" dirty="0">
                <a:ln>
                  <a:noFill/>
                </a:ln>
                <a:effectLst/>
                <a:uLnTx/>
                <a:uFillTx/>
                <a:latin typeface="Century Gothic" panose="020F0302020204030204"/>
                <a:ea typeface="+mn-ea"/>
                <a:cs typeface="+mn-cs"/>
              </a:rPr>
              <a:t>(one/people). Now add </a:t>
            </a:r>
            <a:r>
              <a:rPr kumimoji="0" lang="en-US" sz="2400" b="1" i="0" u="none" strike="noStrike" kern="1200" cap="none" spc="0" normalizeH="0" baseline="0" noProof="0" dirty="0" err="1">
                <a:ln>
                  <a:noFill/>
                </a:ln>
                <a:effectLst/>
                <a:uLnTx/>
                <a:uFillTx/>
                <a:latin typeface="Century Gothic" panose="020F0302020204030204"/>
                <a:ea typeface="+mn-ea"/>
                <a:cs typeface="+mn-cs"/>
              </a:rPr>
              <a:t>ihr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a:ln>
                  <a:noFill/>
                </a:ln>
                <a:effectLst/>
                <a:uLnTx/>
                <a:uFillTx/>
                <a:latin typeface="Century Gothic" panose="020F0302020204030204"/>
                <a:ea typeface="+mn-ea"/>
                <a:cs typeface="+mn-cs"/>
              </a:rPr>
              <a:t>(plural) to your list: </a:t>
            </a:r>
          </a:p>
        </p:txBody>
      </p:sp>
      <p:sp>
        <p:nvSpPr>
          <p:cNvPr id="28" name="Speech Bubble: Rectangle with Corners Rounded 27">
            <a:hlinkClick r:id="" action="ppaction://noaction">
              <a:snd r:embed="rId6" name="9.1.1.2 Slide 18 1  .wav"/>
            </a:hlinkClick>
            <a:extLst>
              <a:ext uri="{FF2B5EF4-FFF2-40B4-BE49-F238E27FC236}">
                <a16:creationId xmlns:a16="http://schemas.microsoft.com/office/drawing/2014/main" id="{72243FFD-CA0C-4ABD-8DED-EFC2CFBCC34B}"/>
              </a:ext>
            </a:extLst>
          </p:cNvPr>
          <p:cNvSpPr/>
          <p:nvPr/>
        </p:nvSpPr>
        <p:spPr>
          <a:xfrm>
            <a:off x="2373735" y="2556254"/>
            <a:ext cx="3948688" cy="872745"/>
          </a:xfrm>
          <a:prstGeom prst="wedgeRoundRectCallout">
            <a:avLst>
              <a:gd name="adj1" fmla="val -64226"/>
              <a:gd name="adj2" fmla="val -22674"/>
              <a:gd name="adj3" fmla="val 16667"/>
            </a:avLst>
          </a:prstGeom>
          <a:solidFill>
            <a:schemeClr val="bg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rPr>
              <a:t>Du</a:t>
            </a:r>
            <a:r>
              <a:rPr kumimoji="0" lang="en-GB" sz="2400" b="0" i="0" u="none" strike="noStrike" kern="1200" cap="none" spc="0" normalizeH="0" baseline="0" noProof="0" dirty="0">
                <a:ln>
                  <a:noFill/>
                </a:ln>
                <a:solidFill>
                  <a:schemeClr val="tx1"/>
                </a:solidFill>
                <a:effectLst/>
                <a:uLnTx/>
                <a:uFillTx/>
                <a:latin typeface="Century Gothic" panose="020F0302020204030204"/>
              </a:rPr>
              <a:t> </a:t>
            </a:r>
            <a:r>
              <a:rPr kumimoji="0" lang="en-GB" sz="2400" b="1" i="0" u="none" strike="noStrike" kern="1200" cap="none" spc="0" normalizeH="0" baseline="0" noProof="0" dirty="0" err="1">
                <a:ln>
                  <a:noFill/>
                </a:ln>
                <a:solidFill>
                  <a:schemeClr val="tx1"/>
                </a:solidFill>
                <a:effectLst/>
                <a:uLnTx/>
                <a:uFillTx/>
                <a:latin typeface="Century Gothic" panose="020F0302020204030204"/>
              </a:rPr>
              <a:t>sammelst</a:t>
            </a:r>
            <a:r>
              <a:rPr kumimoji="0" lang="en-GB" sz="2400" b="0" i="0" u="none" strike="noStrike" kern="1200" cap="none" spc="0" normalizeH="0" baseline="0" noProof="0" dirty="0">
                <a:ln>
                  <a:noFill/>
                </a:ln>
                <a:solidFill>
                  <a:schemeClr val="tx1"/>
                </a:solidFill>
                <a:effectLst/>
                <a:uLnTx/>
                <a:uFillTx/>
                <a:latin typeface="Century Gothic" panose="020F0302020204030204"/>
              </a:rPr>
              <a:t> </a:t>
            </a:r>
            <a:r>
              <a:rPr lang="en-GB" sz="2400" dirty="0" err="1">
                <a:solidFill>
                  <a:schemeClr val="tx1"/>
                </a:solidFill>
                <a:latin typeface="Century Gothic" panose="020F0302020204030204"/>
              </a:rPr>
              <a:t>Gemüse</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aus</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dem</a:t>
            </a:r>
            <a:r>
              <a:rPr lang="en-GB" sz="2400" dirty="0">
                <a:solidFill>
                  <a:schemeClr val="tx1"/>
                </a:solidFill>
                <a:latin typeface="Century Gothic" panose="020F0302020204030204"/>
              </a:rPr>
              <a:t> Garten, Georg</a:t>
            </a:r>
            <a:r>
              <a:rPr kumimoji="0" lang="en-GB" sz="2400" b="0" i="0" u="none" strike="noStrike" kern="1200" cap="none" spc="0" normalizeH="0" baseline="0" noProof="0" dirty="0">
                <a:ln>
                  <a:noFill/>
                </a:ln>
                <a:solidFill>
                  <a:schemeClr val="tx1"/>
                </a:solidFill>
                <a:effectLst/>
                <a:uLnTx/>
                <a:uFillTx/>
                <a:latin typeface="Century Gothic" panose="020F0302020204030204"/>
              </a:rPr>
              <a:t>!</a:t>
            </a:r>
          </a:p>
        </p:txBody>
      </p:sp>
      <p:sp>
        <p:nvSpPr>
          <p:cNvPr id="30" name="Speech Bubble: Rectangle with Corners Rounded 29">
            <a:hlinkClick r:id="" action="ppaction://noaction">
              <a:snd r:embed="rId3" name="9.1.1.2 Slide 18 2 .wav"/>
            </a:hlinkClick>
            <a:extLst>
              <a:ext uri="{FF2B5EF4-FFF2-40B4-BE49-F238E27FC236}">
                <a16:creationId xmlns:a16="http://schemas.microsoft.com/office/drawing/2014/main" id="{2F924C46-21C6-4BB8-B7D0-63A352925DE8}"/>
              </a:ext>
            </a:extLst>
          </p:cNvPr>
          <p:cNvSpPr/>
          <p:nvPr/>
        </p:nvSpPr>
        <p:spPr>
          <a:xfrm>
            <a:off x="6219217" y="2753096"/>
            <a:ext cx="4189434" cy="836767"/>
          </a:xfrm>
          <a:prstGeom prst="wedgeRoundRectCallout">
            <a:avLst>
              <a:gd name="adj1" fmla="val 62184"/>
              <a:gd name="adj2" fmla="val -37545"/>
              <a:gd name="adj3" fmla="val 16667"/>
            </a:avLst>
          </a:prstGeom>
          <a:solidFill>
            <a:schemeClr val="bg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warten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bitte</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paar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Stunden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Herr König!</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Speech Bubble: Rectangle with Corners Rounded 30">
            <a:hlinkClick r:id="" action="ppaction://noaction">
              <a:snd r:embed="rId7" name="9.1.1.2 Slide 18 3.wav"/>
            </a:hlinkClick>
            <a:extLst>
              <a:ext uri="{FF2B5EF4-FFF2-40B4-BE49-F238E27FC236}">
                <a16:creationId xmlns:a16="http://schemas.microsoft.com/office/drawing/2014/main" id="{6A0CCF2A-4F87-4401-B204-ABF902834D7C}"/>
              </a:ext>
            </a:extLst>
          </p:cNvPr>
          <p:cNvSpPr/>
          <p:nvPr/>
        </p:nvSpPr>
        <p:spPr>
          <a:xfrm>
            <a:off x="5036972" y="3834435"/>
            <a:ext cx="4394493" cy="560461"/>
          </a:xfrm>
          <a:prstGeom prst="wedgeRoundRectCallout">
            <a:avLst>
              <a:gd name="adj1" fmla="val 61377"/>
              <a:gd name="adj2" fmla="val -25598"/>
              <a:gd name="adj3" fmla="val 16667"/>
            </a:avLst>
          </a:prstGeom>
          <a:solidFill>
            <a:schemeClr val="bg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Du</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chemeClr val="tx1"/>
                </a:solidFill>
                <a:effectLst/>
                <a:uLnTx/>
                <a:uFillTx/>
                <a:latin typeface="Century Gothic" panose="020F0302020204030204"/>
                <a:ea typeface="+mn-ea"/>
                <a:cs typeface="+mn-cs"/>
              </a:rPr>
              <a:t>erwartest</a:t>
            </a:r>
            <a:r>
              <a:rPr kumimoji="0" lang="en-GB" sz="2400" b="1"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chemeClr val="tx1"/>
                </a:solidFill>
                <a:effectLst/>
                <a:uLnTx/>
                <a:uFillTx/>
                <a:latin typeface="Century Gothic" panose="020F0302020204030204"/>
                <a:ea typeface="+mn-ea"/>
                <a:cs typeface="+mn-cs"/>
              </a:rPr>
              <a:t>zu</a:t>
            </a:r>
            <a:r>
              <a:rPr kumimoji="0" lang="en-GB" sz="240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chemeClr val="tx1"/>
                </a:solidFill>
                <a:effectLst/>
                <a:uLnTx/>
                <a:uFillTx/>
                <a:latin typeface="Century Gothic" panose="020F0302020204030204"/>
                <a:ea typeface="+mn-ea"/>
                <a:cs typeface="+mn-cs"/>
              </a:rPr>
              <a:t>viel</a:t>
            </a:r>
            <a:r>
              <a:rPr kumimoji="0" lang="en-GB" sz="2400" b="1"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Papa.</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CC46F2E7-6B3D-4149-A207-B90D5BA7AF18}"/>
              </a:ext>
            </a:extLst>
          </p:cNvPr>
          <p:cNvSpPr/>
          <p:nvPr/>
        </p:nvSpPr>
        <p:spPr>
          <a:xfrm>
            <a:off x="1429282" y="5448987"/>
            <a:ext cx="4007487" cy="902160"/>
          </a:xfrm>
          <a:prstGeom prst="wedgeRoundRectCallout">
            <a:avLst>
              <a:gd name="adj1" fmla="val -20882"/>
              <a:gd name="adj2" fmla="val -4430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755636E-8EE8-493A-AB9F-3DFEFE0DC5CF}"/>
              </a:ext>
            </a:extLst>
          </p:cNvPr>
          <p:cNvSpPr txBox="1"/>
          <p:nvPr/>
        </p:nvSpPr>
        <p:spPr>
          <a:xfrm>
            <a:off x="1492753" y="5392235"/>
            <a:ext cx="40074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Man</a:t>
            </a:r>
            <a:r>
              <a:rPr kumimoji="0" lang="en-US" sz="2000" b="0" i="0" u="none" strike="noStrike" kern="1200" cap="none" spc="0" normalizeH="0" baseline="0" noProof="0" dirty="0">
                <a:ln>
                  <a:noFill/>
                </a:ln>
                <a:effectLst/>
                <a:uLnTx/>
                <a:uFillTx/>
                <a:latin typeface="Century Gothic" panose="020F0302020204030204"/>
                <a:ea typeface="+mn-ea"/>
                <a:cs typeface="+mn-cs"/>
              </a:rPr>
              <a:t> is always singular</a:t>
            </a:r>
            <a:r>
              <a:rPr lang="en-US" sz="2000" dirty="0">
                <a:latin typeface="Century Gothic" panose="020F0302020204030204"/>
              </a:rPr>
              <a:t>. </a:t>
            </a:r>
            <a:br>
              <a:rPr lang="en-US" sz="2000" dirty="0">
                <a:latin typeface="Century Gothic" panose="020F0302020204030204"/>
              </a:rPr>
            </a:br>
            <a:r>
              <a:rPr kumimoji="0" lang="en-US" sz="2000" b="0" i="0" u="none" strike="noStrike" kern="1200" cap="none" spc="0" normalizeH="0" baseline="0" noProof="0" dirty="0">
                <a:ln>
                  <a:noFill/>
                </a:ln>
                <a:effectLst/>
                <a:uLnTx/>
                <a:uFillTx/>
                <a:latin typeface="Century Gothic" panose="020F0302020204030204"/>
                <a:ea typeface="+mn-ea"/>
                <a:cs typeface="+mn-cs"/>
              </a:rPr>
              <a:t>Use it with the same verb form as </a:t>
            </a:r>
            <a:r>
              <a:rPr kumimoji="0" lang="en-US" sz="2000" b="0" i="1" u="none" strike="noStrike" kern="1200" cap="none" spc="0" normalizeH="0" baseline="0" noProof="0" dirty="0" err="1">
                <a:ln>
                  <a:noFill/>
                </a:ln>
                <a:effectLst/>
                <a:uLnTx/>
                <a:uFillTx/>
                <a:latin typeface="Century Gothic" panose="020F0302020204030204"/>
                <a:ea typeface="+mn-ea"/>
                <a:cs typeface="+mn-cs"/>
              </a:rPr>
              <a:t>er</a:t>
            </a:r>
            <a:r>
              <a:rPr kumimoji="0" lang="en-US" sz="2000" b="0" i="1" u="none" strike="noStrike" kern="1200" cap="none" spc="0" normalizeH="0" baseline="0" noProof="0" dirty="0">
                <a:ln>
                  <a:noFill/>
                </a:ln>
                <a:effectLst/>
                <a:uLnTx/>
                <a:uFillTx/>
                <a:latin typeface="Century Gothic" panose="020F0302020204030204"/>
                <a:ea typeface="+mn-ea"/>
                <a:cs typeface="+mn-cs"/>
              </a:rPr>
              <a:t>, </a:t>
            </a:r>
            <a:r>
              <a:rPr kumimoji="0" lang="en-US" sz="2000" b="0" i="1" u="none" strike="noStrike" kern="1200" cap="none" spc="0" normalizeH="0" baseline="0" noProof="0" dirty="0" err="1">
                <a:ln>
                  <a:noFill/>
                </a:ln>
                <a:effectLst/>
                <a:uLnTx/>
                <a:uFillTx/>
                <a:latin typeface="Century Gothic" panose="020F0302020204030204"/>
                <a:ea typeface="+mn-ea"/>
                <a:cs typeface="+mn-cs"/>
              </a:rPr>
              <a:t>sie</a:t>
            </a:r>
            <a:r>
              <a:rPr kumimoji="0" lang="en-US" sz="2000" b="0" i="1" u="none" strike="noStrike" kern="1200" cap="none" spc="0" normalizeH="0" baseline="0" noProof="0" dirty="0">
                <a:ln>
                  <a:noFill/>
                </a:ln>
                <a:effectLst/>
                <a:uLnTx/>
                <a:uFillTx/>
                <a:latin typeface="Century Gothic" panose="020F0302020204030204"/>
                <a:ea typeface="+mn-ea"/>
                <a:cs typeface="+mn-cs"/>
              </a:rPr>
              <a:t>, es</a:t>
            </a:r>
            <a:r>
              <a:rPr kumimoji="0" lang="en-US" sz="2000" b="0" i="0" u="none" strike="noStrike" kern="1200" cap="none" spc="0" normalizeH="0" baseline="0" noProof="0" dirty="0">
                <a:ln>
                  <a:noFill/>
                </a:ln>
                <a:effectLst/>
                <a:uLnTx/>
                <a:uFillTx/>
                <a:latin typeface="Century Gothic" panose="020F0302020204030204"/>
                <a:ea typeface="+mn-ea"/>
                <a:cs typeface="+mn-cs"/>
              </a:rPr>
              <a:t>.</a:t>
            </a:r>
          </a:p>
        </p:txBody>
      </p:sp>
      <p:sp>
        <p:nvSpPr>
          <p:cNvPr id="39" name="Rectangle: Rounded Corners 38">
            <a:extLst>
              <a:ext uri="{FF2B5EF4-FFF2-40B4-BE49-F238E27FC236}">
                <a16:creationId xmlns:a16="http://schemas.microsoft.com/office/drawing/2014/main" id="{400D780B-FB6C-4EE0-9756-68BEC249D49F}"/>
              </a:ext>
            </a:extLst>
          </p:cNvPr>
          <p:cNvSpPr/>
          <p:nvPr/>
        </p:nvSpPr>
        <p:spPr>
          <a:xfrm>
            <a:off x="2510112" y="2703385"/>
            <a:ext cx="655437" cy="3022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a:t>
            </a:r>
          </a:p>
        </p:txBody>
      </p:sp>
      <p:sp>
        <p:nvSpPr>
          <p:cNvPr id="40" name="Rectangle: Rounded Corners 39">
            <a:extLst>
              <a:ext uri="{FF2B5EF4-FFF2-40B4-BE49-F238E27FC236}">
                <a16:creationId xmlns:a16="http://schemas.microsoft.com/office/drawing/2014/main" id="{1F719A89-0E56-4E21-AE88-4D3AFAF93C42}"/>
              </a:ext>
            </a:extLst>
          </p:cNvPr>
          <p:cNvSpPr/>
          <p:nvPr/>
        </p:nvSpPr>
        <p:spPr>
          <a:xfrm>
            <a:off x="1854343" y="4855727"/>
            <a:ext cx="589852" cy="3990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a:t>
            </a:r>
          </a:p>
        </p:txBody>
      </p:sp>
      <p:sp>
        <p:nvSpPr>
          <p:cNvPr id="41" name="Rectangle: Rounded Corners 40">
            <a:extLst>
              <a:ext uri="{FF2B5EF4-FFF2-40B4-BE49-F238E27FC236}">
                <a16:creationId xmlns:a16="http://schemas.microsoft.com/office/drawing/2014/main" id="{2AE38375-23C7-4D78-9079-2E751B552373}"/>
              </a:ext>
            </a:extLst>
          </p:cNvPr>
          <p:cNvSpPr/>
          <p:nvPr/>
        </p:nvSpPr>
        <p:spPr>
          <a:xfrm>
            <a:off x="6286005" y="2835968"/>
            <a:ext cx="708325" cy="36063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a:t>
            </a:r>
          </a:p>
        </p:txBody>
      </p:sp>
      <p:sp>
        <p:nvSpPr>
          <p:cNvPr id="44" name="Rectangle: Rounded Corners 43">
            <a:extLst>
              <a:ext uri="{FF2B5EF4-FFF2-40B4-BE49-F238E27FC236}">
                <a16:creationId xmlns:a16="http://schemas.microsoft.com/office/drawing/2014/main" id="{F7AB4C37-12B5-40B8-90E4-18B5830D0F0D}"/>
              </a:ext>
            </a:extLst>
          </p:cNvPr>
          <p:cNvSpPr/>
          <p:nvPr/>
        </p:nvSpPr>
        <p:spPr>
          <a:xfrm>
            <a:off x="5171411" y="3962118"/>
            <a:ext cx="597763" cy="4000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a:t>
            </a:r>
          </a:p>
        </p:txBody>
      </p:sp>
      <p:pic>
        <p:nvPicPr>
          <p:cNvPr id="46" name="Picture 45" descr="A picture containing toy&#10;&#10;Description automatically generated">
            <a:hlinkClick r:id="" action="ppaction://noaction">
              <a:snd r:embed="rId6" name="9.1.1.2 Slide 18 1  .wav"/>
            </a:hlinkClick>
            <a:extLst>
              <a:ext uri="{FF2B5EF4-FFF2-40B4-BE49-F238E27FC236}">
                <a16:creationId xmlns:a16="http://schemas.microsoft.com/office/drawing/2014/main" id="{4D905A57-4523-4982-927A-A1A3EA0B72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4372" y="2352907"/>
            <a:ext cx="625488" cy="1163699"/>
          </a:xfrm>
          <a:prstGeom prst="rect">
            <a:avLst/>
          </a:prstGeom>
        </p:spPr>
      </p:pic>
      <p:pic>
        <p:nvPicPr>
          <p:cNvPr id="48" name="Picture 47" descr="A picture containing toy, doll&#10;&#10;Description automatically generated">
            <a:hlinkClick r:id="" action="ppaction://noaction">
              <a:snd r:embed="rId7" name="9.1.1.2 Slide 18 3.wav"/>
            </a:hlinkClick>
            <a:extLst>
              <a:ext uri="{FF2B5EF4-FFF2-40B4-BE49-F238E27FC236}">
                <a16:creationId xmlns:a16="http://schemas.microsoft.com/office/drawing/2014/main" id="{7877330E-BB9C-489F-99D7-6EF80CECA8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0349" y="3736347"/>
            <a:ext cx="597763" cy="1099334"/>
          </a:xfrm>
          <a:prstGeom prst="rect">
            <a:avLst/>
          </a:prstGeom>
        </p:spPr>
      </p:pic>
      <p:pic>
        <p:nvPicPr>
          <p:cNvPr id="49" name="Picture 48" descr="A picture containing toy, doll&#10;&#10;Description automatically generated">
            <a:extLst>
              <a:ext uri="{FF2B5EF4-FFF2-40B4-BE49-F238E27FC236}">
                <a16:creationId xmlns:a16="http://schemas.microsoft.com/office/drawing/2014/main" id="{05BD89AB-4B0E-4AA8-BA95-F48FC11853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0739" y="4050438"/>
            <a:ext cx="507912" cy="1004833"/>
          </a:xfrm>
          <a:prstGeom prst="rect">
            <a:avLst/>
          </a:prstGeom>
          <a:scene3d>
            <a:camera prst="orthographicFront">
              <a:rot lat="0" lon="0" rev="0"/>
            </a:camera>
            <a:lightRig rig="threePt" dir="t"/>
          </a:scene3d>
        </p:spPr>
      </p:pic>
      <p:pic>
        <p:nvPicPr>
          <p:cNvPr id="50" name="Picture 49" descr="A picture containing toy, doll&#10;&#10;Description automatically generated">
            <a:extLst>
              <a:ext uri="{FF2B5EF4-FFF2-40B4-BE49-F238E27FC236}">
                <a16:creationId xmlns:a16="http://schemas.microsoft.com/office/drawing/2014/main" id="{63C24063-975A-4F6E-AA2A-8C5BFAE62F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23911" y="3818386"/>
            <a:ext cx="879897" cy="1146108"/>
          </a:xfrm>
          <a:prstGeom prst="rect">
            <a:avLst/>
          </a:prstGeom>
        </p:spPr>
      </p:pic>
      <p:grpSp>
        <p:nvGrpSpPr>
          <p:cNvPr id="9" name="Group 8">
            <a:extLst>
              <a:ext uri="{FF2B5EF4-FFF2-40B4-BE49-F238E27FC236}">
                <a16:creationId xmlns:a16="http://schemas.microsoft.com/office/drawing/2014/main" id="{9E09F9E3-F2DC-40E1-96F5-26560D5A6FEC}"/>
              </a:ext>
            </a:extLst>
          </p:cNvPr>
          <p:cNvGrpSpPr/>
          <p:nvPr/>
        </p:nvGrpSpPr>
        <p:grpSpPr>
          <a:xfrm>
            <a:off x="1080351" y="3209035"/>
            <a:ext cx="1068918" cy="391755"/>
            <a:chOff x="1241299" y="3045395"/>
            <a:chExt cx="1068918" cy="391755"/>
          </a:xfrm>
        </p:grpSpPr>
        <p:sp>
          <p:nvSpPr>
            <p:cNvPr id="35" name="Rectangle: Rounded Corners 34">
              <a:extLst>
                <a:ext uri="{FF2B5EF4-FFF2-40B4-BE49-F238E27FC236}">
                  <a16:creationId xmlns:a16="http://schemas.microsoft.com/office/drawing/2014/main" id="{A89427D0-B7C0-4BBE-998B-1E456EB6A46A}"/>
                </a:ext>
              </a:extLst>
            </p:cNvPr>
            <p:cNvSpPr/>
            <p:nvPr/>
          </p:nvSpPr>
          <p:spPr>
            <a:xfrm>
              <a:off x="1241299" y="3045395"/>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du</a:t>
              </a:r>
            </a:p>
          </p:txBody>
        </p:sp>
        <p:sp>
          <p:nvSpPr>
            <p:cNvPr id="54" name="Arrow: Left 53">
              <a:extLst>
                <a:ext uri="{FF2B5EF4-FFF2-40B4-BE49-F238E27FC236}">
                  <a16:creationId xmlns:a16="http://schemas.microsoft.com/office/drawing/2014/main" id="{C4A1C08D-E575-44BA-938F-30723BBD49F2}"/>
                </a:ext>
              </a:extLst>
            </p:cNvPr>
            <p:cNvSpPr/>
            <p:nvPr/>
          </p:nvSpPr>
          <p:spPr>
            <a:xfrm rot="10800000">
              <a:off x="1802305" y="3126791"/>
              <a:ext cx="507912" cy="3022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Rectangle: Rounded Corners 55">
            <a:extLst>
              <a:ext uri="{FF2B5EF4-FFF2-40B4-BE49-F238E27FC236}">
                <a16:creationId xmlns:a16="http://schemas.microsoft.com/office/drawing/2014/main" id="{F730EF44-1BB9-4535-B038-D666666DE64E}"/>
              </a:ext>
            </a:extLst>
          </p:cNvPr>
          <p:cNvSpPr/>
          <p:nvPr/>
        </p:nvSpPr>
        <p:spPr>
          <a:xfrm>
            <a:off x="637723" y="4835681"/>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7" name="Arrow: Left 56">
            <a:extLst>
              <a:ext uri="{FF2B5EF4-FFF2-40B4-BE49-F238E27FC236}">
                <a16:creationId xmlns:a16="http://schemas.microsoft.com/office/drawing/2014/main" id="{42F65EC4-3B5D-4E14-89CB-B721487EFB98}"/>
              </a:ext>
            </a:extLst>
          </p:cNvPr>
          <p:cNvSpPr/>
          <p:nvPr/>
        </p:nvSpPr>
        <p:spPr>
          <a:xfrm rot="10800000">
            <a:off x="1180702" y="4904166"/>
            <a:ext cx="507912" cy="3022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A0B9BF68-8316-4B7D-99A7-B440F75AA9EC}"/>
              </a:ext>
            </a:extLst>
          </p:cNvPr>
          <p:cNvGrpSpPr/>
          <p:nvPr/>
        </p:nvGrpSpPr>
        <p:grpSpPr>
          <a:xfrm>
            <a:off x="8667558" y="4531467"/>
            <a:ext cx="1163349" cy="419629"/>
            <a:chOff x="8442790" y="4230985"/>
            <a:chExt cx="1163349" cy="419629"/>
          </a:xfrm>
        </p:grpSpPr>
        <p:sp>
          <p:nvSpPr>
            <p:cNvPr id="52" name="Rectangle: Rounded Corners 51">
              <a:extLst>
                <a:ext uri="{FF2B5EF4-FFF2-40B4-BE49-F238E27FC236}">
                  <a16:creationId xmlns:a16="http://schemas.microsoft.com/office/drawing/2014/main" id="{C2BC9E7A-C20A-4E70-8BF8-62BAEA57360B}"/>
                </a:ext>
              </a:extLst>
            </p:cNvPr>
            <p:cNvSpPr/>
            <p:nvPr/>
          </p:nvSpPr>
          <p:spPr>
            <a:xfrm>
              <a:off x="8950702" y="4258859"/>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du</a:t>
              </a:r>
            </a:p>
          </p:txBody>
        </p:sp>
        <p:sp>
          <p:nvSpPr>
            <p:cNvPr id="58" name="Arrow: Left 57">
              <a:extLst>
                <a:ext uri="{FF2B5EF4-FFF2-40B4-BE49-F238E27FC236}">
                  <a16:creationId xmlns:a16="http://schemas.microsoft.com/office/drawing/2014/main" id="{76F475C2-181E-4354-AEF6-F432DB9D8E5F}"/>
                </a:ext>
              </a:extLst>
            </p:cNvPr>
            <p:cNvSpPr/>
            <p:nvPr/>
          </p:nvSpPr>
          <p:spPr>
            <a:xfrm>
              <a:off x="8442790" y="4230985"/>
              <a:ext cx="507912" cy="3724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9" name="Speech Bubble: Rectangle with Corners Rounded 58">
            <a:hlinkClick r:id="" action="ppaction://noaction">
              <a:snd r:embed="rId12" name="9.1.1.2 Slide 18 5.wav"/>
            </a:hlinkClick>
            <a:extLst>
              <a:ext uri="{FF2B5EF4-FFF2-40B4-BE49-F238E27FC236}">
                <a16:creationId xmlns:a16="http://schemas.microsoft.com/office/drawing/2014/main" id="{108EBE1D-484A-47F1-BC47-60C1060B5C6B}"/>
              </a:ext>
            </a:extLst>
          </p:cNvPr>
          <p:cNvSpPr/>
          <p:nvPr/>
        </p:nvSpPr>
        <p:spPr>
          <a:xfrm>
            <a:off x="5586207" y="5693108"/>
            <a:ext cx="5142988" cy="617370"/>
          </a:xfrm>
          <a:prstGeom prst="wedgeRoundRectCallout">
            <a:avLst>
              <a:gd name="adj1" fmla="val -13388"/>
              <a:gd name="adj2" fmla="val -22556"/>
              <a:gd name="adj3" fmla="val 16667"/>
            </a:avLst>
          </a:prstGeom>
          <a:solidFill>
            <a:schemeClr val="bg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rPr>
              <a:t>Gut! </a:t>
            </a:r>
            <a:r>
              <a:rPr kumimoji="0" lang="en-GB" sz="2400" b="1" i="0" u="none" strike="noStrike" kern="1200" cap="none" spc="0" normalizeH="0" baseline="0" noProof="0" dirty="0">
                <a:ln>
                  <a:noFill/>
                </a:ln>
                <a:solidFill>
                  <a:schemeClr val="tx1"/>
                </a:solidFill>
                <a:effectLst/>
                <a:uLnTx/>
                <a:uFillTx/>
                <a:latin typeface="Century Gothic" panose="020F0302020204030204"/>
              </a:rPr>
              <a:t>Man </a:t>
            </a:r>
            <a:r>
              <a:rPr kumimoji="0" lang="en-GB" sz="2400" b="1" i="0" u="none" strike="noStrike" kern="1200" cap="none" spc="0" normalizeH="0" baseline="0" noProof="0" dirty="0" err="1">
                <a:ln>
                  <a:noFill/>
                </a:ln>
                <a:solidFill>
                  <a:schemeClr val="tx1"/>
                </a:solidFill>
                <a:effectLst/>
                <a:uLnTx/>
                <a:uFillTx/>
                <a:latin typeface="Century Gothic" panose="020F0302020204030204"/>
              </a:rPr>
              <a:t>is</a:t>
            </a:r>
            <a:r>
              <a:rPr kumimoji="0" lang="en-GB" sz="2400" b="1" i="0" u="none" strike="noStrike" kern="1200" cap="none" spc="0" normalizeH="0" noProof="0" dirty="0" err="1">
                <a:ln>
                  <a:noFill/>
                </a:ln>
                <a:solidFill>
                  <a:schemeClr val="tx1"/>
                </a:solidFill>
                <a:effectLst/>
                <a:uLnTx/>
                <a:uFillTx/>
                <a:latin typeface="Century Gothic" panose="020F0302020204030204"/>
              </a:rPr>
              <a:t>t</a:t>
            </a:r>
            <a:r>
              <a:rPr lang="en-GB" sz="2400" b="1" dirty="0">
                <a:solidFill>
                  <a:schemeClr val="tx1"/>
                </a:solidFill>
                <a:latin typeface="Century Gothic" panose="020F0302020204030204"/>
              </a:rPr>
              <a:t> </a:t>
            </a:r>
            <a:r>
              <a:rPr lang="en-GB" sz="2400" b="1" dirty="0" err="1">
                <a:solidFill>
                  <a:schemeClr val="tx1"/>
                </a:solidFill>
                <a:latin typeface="Century Gothic" panose="020F0302020204030204"/>
              </a:rPr>
              <a:t>jetzt</a:t>
            </a:r>
            <a:r>
              <a:rPr lang="en-GB" sz="2400" b="1" dirty="0">
                <a:solidFill>
                  <a:schemeClr val="tx1"/>
                </a:solidFill>
                <a:latin typeface="Century Gothic" panose="020F0302020204030204"/>
              </a:rPr>
              <a:t> </a:t>
            </a:r>
            <a:r>
              <a:rPr kumimoji="0" lang="en-GB" sz="2400" b="0" i="0" u="none" strike="noStrike" kern="1200" cap="none" spc="0" normalizeH="0" noProof="0" dirty="0" err="1">
                <a:ln>
                  <a:noFill/>
                </a:ln>
                <a:solidFill>
                  <a:schemeClr val="tx1"/>
                </a:solidFill>
                <a:effectLst/>
                <a:uLnTx/>
                <a:uFillTx/>
                <a:latin typeface="Century Gothic" panose="020F0302020204030204"/>
              </a:rPr>
              <a:t>optimistisch</a:t>
            </a:r>
            <a:r>
              <a:rPr lang="en-GB" sz="2400" dirty="0">
                <a:solidFill>
                  <a:schemeClr val="tx1"/>
                </a:solidFill>
                <a:latin typeface="Century Gothic" panose="020F0302020204030204"/>
              </a:rPr>
              <a:t>!</a:t>
            </a:r>
            <a:r>
              <a:rPr kumimoji="0" lang="en-GB" sz="2400" b="0" i="0" u="none" strike="noStrike" kern="1200" cap="none" spc="0" normalizeH="0" noProof="0" dirty="0">
                <a:ln>
                  <a:noFill/>
                </a:ln>
                <a:solidFill>
                  <a:schemeClr val="tx1"/>
                </a:solidFill>
                <a:effectLst/>
                <a:uLnTx/>
                <a:uFillTx/>
                <a:latin typeface="Century Gothic" panose="020F0302020204030204"/>
              </a:rPr>
              <a:t>  </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60" name="Rectangle: Rounded Corners 59">
            <a:extLst>
              <a:ext uri="{FF2B5EF4-FFF2-40B4-BE49-F238E27FC236}">
                <a16:creationId xmlns:a16="http://schemas.microsoft.com/office/drawing/2014/main" id="{8176640B-B01A-4F7D-B07E-75E23DCDA305}"/>
              </a:ext>
            </a:extLst>
          </p:cNvPr>
          <p:cNvSpPr/>
          <p:nvPr/>
        </p:nvSpPr>
        <p:spPr>
          <a:xfrm>
            <a:off x="6675079" y="5802250"/>
            <a:ext cx="686629" cy="3990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Century Gothic" panose="020F0302020204030204"/>
              </a:rPr>
              <a:t>__</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a:t>
            </a:r>
          </a:p>
        </p:txBody>
      </p:sp>
      <p:sp>
        <p:nvSpPr>
          <p:cNvPr id="61" name="Rectangle: Rounded Corners 60">
            <a:extLst>
              <a:ext uri="{FF2B5EF4-FFF2-40B4-BE49-F238E27FC236}">
                <a16:creationId xmlns:a16="http://schemas.microsoft.com/office/drawing/2014/main" id="{6412FAFF-890D-4AD2-B9B3-DF6489A96C99}"/>
              </a:ext>
            </a:extLst>
          </p:cNvPr>
          <p:cNvSpPr/>
          <p:nvPr/>
        </p:nvSpPr>
        <p:spPr>
          <a:xfrm>
            <a:off x="11140395" y="5802250"/>
            <a:ext cx="87989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Man</a:t>
            </a:r>
          </a:p>
        </p:txBody>
      </p:sp>
      <p:grpSp>
        <p:nvGrpSpPr>
          <p:cNvPr id="11" name="Group 10">
            <a:extLst>
              <a:ext uri="{FF2B5EF4-FFF2-40B4-BE49-F238E27FC236}">
                <a16:creationId xmlns:a16="http://schemas.microsoft.com/office/drawing/2014/main" id="{2334651C-DC8C-4859-9830-1A09DB1A04E9}"/>
              </a:ext>
            </a:extLst>
          </p:cNvPr>
          <p:cNvGrpSpPr/>
          <p:nvPr/>
        </p:nvGrpSpPr>
        <p:grpSpPr>
          <a:xfrm>
            <a:off x="10680918" y="3251386"/>
            <a:ext cx="1102601" cy="411719"/>
            <a:chOff x="10110427" y="3158464"/>
            <a:chExt cx="1102601" cy="411719"/>
          </a:xfrm>
        </p:grpSpPr>
        <p:sp>
          <p:nvSpPr>
            <p:cNvPr id="51" name="Rectangle: Rounded Corners 50">
              <a:extLst>
                <a:ext uri="{FF2B5EF4-FFF2-40B4-BE49-F238E27FC236}">
                  <a16:creationId xmlns:a16="http://schemas.microsoft.com/office/drawing/2014/main" id="{777626A7-0659-4C66-8D5F-8F2B90B58F96}"/>
                </a:ext>
              </a:extLst>
            </p:cNvPr>
            <p:cNvSpPr/>
            <p:nvPr/>
          </p:nvSpPr>
          <p:spPr>
            <a:xfrm>
              <a:off x="10557591" y="3178428"/>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Sie</a:t>
              </a:r>
            </a:p>
          </p:txBody>
        </p:sp>
        <p:sp>
          <p:nvSpPr>
            <p:cNvPr id="6" name="Arrow: Left 5">
              <a:extLst>
                <a:ext uri="{FF2B5EF4-FFF2-40B4-BE49-F238E27FC236}">
                  <a16:creationId xmlns:a16="http://schemas.microsoft.com/office/drawing/2014/main" id="{705F003A-AF7A-4F0C-9AA1-16BC59025278}"/>
                </a:ext>
              </a:extLst>
            </p:cNvPr>
            <p:cNvSpPr/>
            <p:nvPr/>
          </p:nvSpPr>
          <p:spPr>
            <a:xfrm>
              <a:off x="10110427" y="3158464"/>
              <a:ext cx="507912" cy="3724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1349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4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 grpId="0"/>
      <p:bldP spid="28" grpId="0" animBg="1"/>
      <p:bldP spid="30" grpId="0" animBg="1"/>
      <p:bldP spid="31" grpId="0" animBg="1"/>
      <p:bldP spid="37" grpId="0" animBg="1"/>
      <p:bldP spid="38" grpId="0" animBg="1"/>
      <p:bldP spid="39" grpId="0" animBg="1"/>
      <p:bldP spid="39" grpId="1" animBg="1"/>
      <p:bldP spid="40" grpId="0" animBg="1"/>
      <p:bldP spid="40" grpId="1" animBg="1"/>
      <p:bldP spid="41" grpId="0" animBg="1"/>
      <p:bldP spid="41" grpId="1" animBg="1"/>
      <p:bldP spid="44" grpId="0" animBg="1"/>
      <p:bldP spid="44" grpId="1" animBg="1"/>
      <p:bldP spid="56" grpId="0" animBg="1"/>
      <p:bldP spid="57" grpId="0" animBg="1"/>
      <p:bldP spid="59" grpId="0" animBg="1"/>
      <p:bldP spid="60" grpId="0" animBg="1"/>
      <p:bldP spid="60" grpId="1"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59447" cy="647577"/>
          </a:xfrm>
        </p:spPr>
        <p:txBody>
          <a:bodyPr>
            <a:normAutofit/>
          </a:bodyPr>
          <a:lstStyle/>
          <a:p>
            <a:r>
              <a:rPr lang="en-GB" sz="2800" b="1" dirty="0">
                <a:solidFill>
                  <a:schemeClr val="bg1"/>
                </a:solidFill>
              </a:rPr>
              <a:t>Wir </a:t>
            </a:r>
            <a:r>
              <a:rPr lang="en-GB" sz="2800" b="1" dirty="0" err="1">
                <a:solidFill>
                  <a:schemeClr val="bg1"/>
                </a:solidFill>
              </a:rPr>
              <a:t>wollen</a:t>
            </a:r>
            <a:r>
              <a:rPr lang="en-GB" sz="28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F3156FE-758B-479F-B3F2-2CAF78A4621D}"/>
              </a:ext>
            </a:extLst>
          </p:cNvPr>
          <p:cNvSpPr txBox="1"/>
          <p:nvPr/>
        </p:nvSpPr>
        <p:spPr>
          <a:xfrm>
            <a:off x="2280828" y="141356"/>
            <a:ext cx="7023927" cy="1015663"/>
          </a:xfrm>
          <a:prstGeom prst="rect">
            <a:avLst/>
          </a:prstGeom>
          <a:noFill/>
        </p:spPr>
        <p:txBody>
          <a:bodyPr wrap="square" rtlCol="0">
            <a:spAutoFit/>
          </a:bodyPr>
          <a:lstStyle/>
          <a:p>
            <a:pPr algn="l"/>
            <a:r>
              <a:rPr lang="en-US" sz="2000" dirty="0"/>
              <a:t>König Konrad </a:t>
            </a:r>
            <a:r>
              <a:rPr lang="en-US" sz="2000" dirty="0" err="1"/>
              <a:t>ist</a:t>
            </a:r>
            <a:r>
              <a:rPr lang="en-US" sz="2000" dirty="0"/>
              <a:t> </a:t>
            </a:r>
            <a:r>
              <a:rPr lang="en-US" sz="2000" dirty="0" err="1"/>
              <a:t>nicht</a:t>
            </a:r>
            <a:r>
              <a:rPr lang="en-US" sz="2000" dirty="0"/>
              <a:t> </a:t>
            </a:r>
            <a:r>
              <a:rPr lang="en-US" sz="2000" dirty="0" err="1"/>
              <a:t>glücklich</a:t>
            </a:r>
            <a:r>
              <a:rPr lang="en-US" sz="2000" dirty="0"/>
              <a:t>. Der Diener* </a:t>
            </a:r>
            <a:r>
              <a:rPr lang="en-US" sz="2000" dirty="0" err="1"/>
              <a:t>ist</a:t>
            </a:r>
            <a:r>
              <a:rPr lang="en-US" sz="2000" dirty="0"/>
              <a:t> </a:t>
            </a:r>
            <a:r>
              <a:rPr lang="en-US" sz="2000" dirty="0" err="1"/>
              <a:t>auch</a:t>
            </a:r>
            <a:r>
              <a:rPr lang="en-US" sz="2000" dirty="0"/>
              <a:t> </a:t>
            </a:r>
            <a:r>
              <a:rPr lang="en-US" sz="2000" dirty="0" err="1"/>
              <a:t>unglücklich</a:t>
            </a:r>
            <a:r>
              <a:rPr lang="en-US" sz="2000" dirty="0"/>
              <a:t>. </a:t>
            </a:r>
            <a:r>
              <a:rPr lang="en-US" sz="2000" dirty="0" err="1"/>
              <a:t>Beide</a:t>
            </a:r>
            <a:r>
              <a:rPr lang="en-US" sz="2000" dirty="0"/>
              <a:t> Seiten </a:t>
            </a:r>
            <a:r>
              <a:rPr lang="en-US" sz="2000" dirty="0" err="1"/>
              <a:t>schreiben</a:t>
            </a:r>
            <a:r>
              <a:rPr lang="en-US" sz="2000" dirty="0"/>
              <a:t>, was </a:t>
            </a:r>
            <a:r>
              <a:rPr lang="en-US" sz="2000" dirty="0" err="1"/>
              <a:t>sie</a:t>
            </a:r>
            <a:r>
              <a:rPr lang="en-US" sz="2000" dirty="0"/>
              <a:t> </a:t>
            </a:r>
            <a:r>
              <a:rPr lang="en-US" sz="2000" dirty="0" err="1"/>
              <a:t>wollen</a:t>
            </a:r>
            <a:r>
              <a:rPr lang="en-US" sz="2000" dirty="0"/>
              <a:t>.</a:t>
            </a:r>
            <a:br>
              <a:rPr lang="en-US" sz="2000" dirty="0"/>
            </a:br>
            <a:r>
              <a:rPr lang="en-US" sz="2000" dirty="0" err="1"/>
              <a:t>Wer</a:t>
            </a:r>
            <a:r>
              <a:rPr lang="en-US" sz="2000" dirty="0"/>
              <a:t> </a:t>
            </a:r>
            <a:r>
              <a:rPr lang="en-US" sz="2000" dirty="0" err="1"/>
              <a:t>schreibt</a:t>
            </a:r>
            <a:r>
              <a:rPr lang="en-US" sz="2000" dirty="0"/>
              <a:t> was? König Konrad </a:t>
            </a:r>
            <a:r>
              <a:rPr lang="en-US" sz="2000" dirty="0" err="1"/>
              <a:t>oder</a:t>
            </a:r>
            <a:r>
              <a:rPr lang="en-US" sz="2000" dirty="0"/>
              <a:t> der Diener.</a:t>
            </a:r>
          </a:p>
        </p:txBody>
      </p:sp>
      <p:pic>
        <p:nvPicPr>
          <p:cNvPr id="39" name="Picture 38" descr="A picture containing toy&#10;&#10;Description automatically generated">
            <a:extLst>
              <a:ext uri="{FF2B5EF4-FFF2-40B4-BE49-F238E27FC236}">
                <a16:creationId xmlns:a16="http://schemas.microsoft.com/office/drawing/2014/main" id="{6C8DA35B-244E-4DE7-BE4F-EB6890DC6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1" y="2072413"/>
            <a:ext cx="753822" cy="1402459"/>
          </a:xfrm>
          <a:prstGeom prst="rect">
            <a:avLst/>
          </a:prstGeom>
        </p:spPr>
      </p:pic>
      <p:sp>
        <p:nvSpPr>
          <p:cNvPr id="40" name="Double Wave 39">
            <a:extLst>
              <a:ext uri="{FF2B5EF4-FFF2-40B4-BE49-F238E27FC236}">
                <a16:creationId xmlns:a16="http://schemas.microsoft.com/office/drawing/2014/main" id="{90FF9EE5-81A9-4BAD-AB42-A5386C5A233C}"/>
              </a:ext>
            </a:extLst>
          </p:cNvPr>
          <p:cNvSpPr/>
          <p:nvPr/>
        </p:nvSpPr>
        <p:spPr>
          <a:xfrm>
            <a:off x="1732589" y="1360524"/>
            <a:ext cx="4881966" cy="707849"/>
          </a:xfrm>
          <a:prstGeom prst="doubleWave">
            <a:avLst/>
          </a:prstGeom>
          <a:solidFill>
            <a:srgbClr val="FFF4E7"/>
          </a:solidFill>
          <a:ln w="12700" cap="flat" cmpd="sng" algn="ctr">
            <a:solidFill>
              <a:srgbClr val="5B43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295EF53-8E81-425C-B2AD-36859F9CE0C6}"/>
              </a:ext>
            </a:extLst>
          </p:cNvPr>
          <p:cNvSpPr txBox="1"/>
          <p:nvPr/>
        </p:nvSpPr>
        <p:spPr>
          <a:xfrm>
            <a:off x="1719785" y="1474020"/>
            <a:ext cx="505244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1.    Du</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machst</a:t>
            </a:r>
            <a:r>
              <a:rPr kumimoji="0" lang="en-GB" sz="2200" b="0" i="0" u="none" strike="noStrike" kern="0" cap="none" spc="0" normalizeH="0" baseline="0" noProof="0" dirty="0">
                <a:ln>
                  <a:noFill/>
                </a:ln>
                <a:effectLst/>
                <a:uLnTx/>
                <a:uFillTx/>
              </a:rPr>
              <a:t> das Schloss warm.</a:t>
            </a:r>
          </a:p>
        </p:txBody>
      </p:sp>
      <p:sp>
        <p:nvSpPr>
          <p:cNvPr id="42" name="Rectangle: Rounded Corners 41">
            <a:extLst>
              <a:ext uri="{FF2B5EF4-FFF2-40B4-BE49-F238E27FC236}">
                <a16:creationId xmlns:a16="http://schemas.microsoft.com/office/drawing/2014/main" id="{A9C9D595-9A97-4EAF-87CB-2AA8CE2C4DC7}"/>
              </a:ext>
            </a:extLst>
          </p:cNvPr>
          <p:cNvSpPr/>
          <p:nvPr/>
        </p:nvSpPr>
        <p:spPr>
          <a:xfrm>
            <a:off x="2175394" y="1430352"/>
            <a:ext cx="549097" cy="461665"/>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__</a:t>
            </a:r>
          </a:p>
        </p:txBody>
      </p:sp>
      <p:sp>
        <p:nvSpPr>
          <p:cNvPr id="43" name="Double Wave 42">
            <a:extLst>
              <a:ext uri="{FF2B5EF4-FFF2-40B4-BE49-F238E27FC236}">
                <a16:creationId xmlns:a16="http://schemas.microsoft.com/office/drawing/2014/main" id="{40C8E3A7-0793-4FD9-8DD7-22E06CE14A7D}"/>
              </a:ext>
            </a:extLst>
          </p:cNvPr>
          <p:cNvSpPr/>
          <p:nvPr/>
        </p:nvSpPr>
        <p:spPr>
          <a:xfrm>
            <a:off x="1629911" y="2608655"/>
            <a:ext cx="4812891" cy="1066620"/>
          </a:xfrm>
          <a:prstGeom prst="doubleWave">
            <a:avLst/>
          </a:prstGeom>
          <a:solidFill>
            <a:srgbClr val="FFF4E7"/>
          </a:solidFill>
          <a:ln w="12700" cap="flat" cmpd="sng" algn="ctr">
            <a:solidFill>
              <a:srgbClr val="5B43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504752BF-A7FA-4067-BADB-56C64CB63359}"/>
              </a:ext>
            </a:extLst>
          </p:cNvPr>
          <p:cNvSpPr txBox="1"/>
          <p:nvPr/>
        </p:nvSpPr>
        <p:spPr>
          <a:xfrm>
            <a:off x="1629911" y="2784339"/>
            <a:ext cx="4624135"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2.   Du</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dienst</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dem</a:t>
            </a:r>
            <a:r>
              <a:rPr kumimoji="0" lang="en-GB" sz="2200" b="0" i="0" u="none" strike="noStrike" kern="0" cap="none" spc="0" normalizeH="0" baseline="0" noProof="0" dirty="0">
                <a:ln>
                  <a:noFill/>
                </a:ln>
                <a:effectLst/>
                <a:uLnTx/>
                <a:uFillTx/>
              </a:rPr>
              <a:t> König und seiner </a:t>
            </a:r>
            <a:r>
              <a:rPr kumimoji="0" lang="en-GB" sz="2200" b="0" i="0" u="none" strike="noStrike" kern="0" cap="none" spc="0" normalizeH="0" baseline="0" noProof="0" dirty="0" err="1">
                <a:ln>
                  <a:noFill/>
                </a:ln>
                <a:effectLst/>
                <a:uLnTx/>
                <a:uFillTx/>
              </a:rPr>
              <a:t>Familie</a:t>
            </a:r>
            <a:r>
              <a:rPr kumimoji="0" lang="en-GB" sz="2200" b="0" i="0" u="none" strike="noStrike" kern="0" cap="none" spc="0" normalizeH="0" baseline="0" noProof="0" dirty="0">
                <a:ln>
                  <a:noFill/>
                </a:ln>
                <a:effectLst/>
                <a:uLnTx/>
                <a:uFillTx/>
              </a:rPr>
              <a:t>.</a:t>
            </a:r>
          </a:p>
        </p:txBody>
      </p:sp>
      <p:sp>
        <p:nvSpPr>
          <p:cNvPr id="49" name="Rectangle: Rounded Corners 48">
            <a:extLst>
              <a:ext uri="{FF2B5EF4-FFF2-40B4-BE49-F238E27FC236}">
                <a16:creationId xmlns:a16="http://schemas.microsoft.com/office/drawing/2014/main" id="{DB8E859F-0D9A-4590-8F9D-232F65B522A6}"/>
              </a:ext>
            </a:extLst>
          </p:cNvPr>
          <p:cNvSpPr/>
          <p:nvPr/>
        </p:nvSpPr>
        <p:spPr>
          <a:xfrm>
            <a:off x="2028640" y="2707394"/>
            <a:ext cx="596750" cy="461665"/>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__</a:t>
            </a:r>
          </a:p>
        </p:txBody>
      </p:sp>
      <p:sp>
        <p:nvSpPr>
          <p:cNvPr id="50" name="Double Wave 49">
            <a:extLst>
              <a:ext uri="{FF2B5EF4-FFF2-40B4-BE49-F238E27FC236}">
                <a16:creationId xmlns:a16="http://schemas.microsoft.com/office/drawing/2014/main" id="{02A173B7-FB46-4F1E-9FC0-19BB331D42CD}"/>
              </a:ext>
            </a:extLst>
          </p:cNvPr>
          <p:cNvSpPr/>
          <p:nvPr/>
        </p:nvSpPr>
        <p:spPr>
          <a:xfrm>
            <a:off x="1622810" y="4418714"/>
            <a:ext cx="4819992" cy="965266"/>
          </a:xfrm>
          <a:prstGeom prst="doubleWave">
            <a:avLst/>
          </a:prstGeom>
          <a:solidFill>
            <a:srgbClr val="FFF4E7"/>
          </a:solidFill>
          <a:ln w="12700" cap="flat" cmpd="sng" algn="ctr">
            <a:solidFill>
              <a:srgbClr val="5B43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2" name="Double Wave 51">
            <a:extLst>
              <a:ext uri="{FF2B5EF4-FFF2-40B4-BE49-F238E27FC236}">
                <a16:creationId xmlns:a16="http://schemas.microsoft.com/office/drawing/2014/main" id="{A7983622-ECA1-4F23-A9DB-37C42343D079}"/>
              </a:ext>
            </a:extLst>
          </p:cNvPr>
          <p:cNvSpPr/>
          <p:nvPr/>
        </p:nvSpPr>
        <p:spPr>
          <a:xfrm>
            <a:off x="6876651" y="1834018"/>
            <a:ext cx="4594871" cy="916943"/>
          </a:xfrm>
          <a:prstGeom prst="doubleWave">
            <a:avLst/>
          </a:prstGeom>
          <a:solidFill>
            <a:srgbClr val="FFF4E7"/>
          </a:solidFill>
          <a:ln w="12700" cap="flat" cmpd="sng" algn="ctr">
            <a:solidFill>
              <a:srgbClr val="5B43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4" name="Double Wave 53">
            <a:extLst>
              <a:ext uri="{FF2B5EF4-FFF2-40B4-BE49-F238E27FC236}">
                <a16:creationId xmlns:a16="http://schemas.microsoft.com/office/drawing/2014/main" id="{D5809C52-6AC8-433E-A775-817F8AF58D5E}"/>
              </a:ext>
            </a:extLst>
          </p:cNvPr>
          <p:cNvSpPr/>
          <p:nvPr/>
        </p:nvSpPr>
        <p:spPr>
          <a:xfrm>
            <a:off x="6586538" y="3337559"/>
            <a:ext cx="5415603" cy="894403"/>
          </a:xfrm>
          <a:prstGeom prst="doubleWave">
            <a:avLst/>
          </a:prstGeom>
          <a:solidFill>
            <a:srgbClr val="FFF4E7"/>
          </a:solidFill>
          <a:ln w="12700" cap="flat" cmpd="sng" algn="ctr">
            <a:solidFill>
              <a:srgbClr val="5B43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5" name="Double Wave 54">
            <a:extLst>
              <a:ext uri="{FF2B5EF4-FFF2-40B4-BE49-F238E27FC236}">
                <a16:creationId xmlns:a16="http://schemas.microsoft.com/office/drawing/2014/main" id="{5FAD5615-90A6-4F75-BA79-35DE58B3A95E}"/>
              </a:ext>
            </a:extLst>
          </p:cNvPr>
          <p:cNvSpPr/>
          <p:nvPr/>
        </p:nvSpPr>
        <p:spPr>
          <a:xfrm>
            <a:off x="6835549" y="5118023"/>
            <a:ext cx="5235530" cy="894403"/>
          </a:xfrm>
          <a:prstGeom prst="doubleWave">
            <a:avLst/>
          </a:prstGeom>
          <a:solidFill>
            <a:srgbClr val="FFF4E7"/>
          </a:solidFill>
          <a:ln w="12700" cap="flat" cmpd="sng" algn="ctr">
            <a:solidFill>
              <a:srgbClr val="5B43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BA8E01D-8002-4100-B0C7-DFE3B5D3F574}"/>
              </a:ext>
            </a:extLst>
          </p:cNvPr>
          <p:cNvSpPr txBox="1"/>
          <p:nvPr/>
        </p:nvSpPr>
        <p:spPr>
          <a:xfrm>
            <a:off x="1703707" y="4473902"/>
            <a:ext cx="5052448"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3.    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versprechen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jede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Woche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einen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freien</a:t>
            </a:r>
            <a:r>
              <a:rPr kumimoji="0" lang="en-GB" sz="2200" b="0" i="0" u="none" strike="noStrike" kern="0" cap="none" spc="0" normalizeH="0" baseline="0" noProof="0" dirty="0">
                <a:ln>
                  <a:noFill/>
                </a:ln>
                <a:effectLst/>
                <a:uLnTx/>
                <a:uFillTx/>
              </a:rPr>
              <a:t> Tag.</a:t>
            </a:r>
          </a:p>
        </p:txBody>
      </p:sp>
      <p:sp>
        <p:nvSpPr>
          <p:cNvPr id="58" name="Rectangle: Rounded Corners 57">
            <a:extLst>
              <a:ext uri="{FF2B5EF4-FFF2-40B4-BE49-F238E27FC236}">
                <a16:creationId xmlns:a16="http://schemas.microsoft.com/office/drawing/2014/main" id="{D6E0E157-79EA-45D4-8AA5-2F1E4D8F6E4B}"/>
              </a:ext>
            </a:extLst>
          </p:cNvPr>
          <p:cNvSpPr/>
          <p:nvPr/>
        </p:nvSpPr>
        <p:spPr>
          <a:xfrm>
            <a:off x="2095760" y="4494878"/>
            <a:ext cx="631498" cy="371836"/>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__</a:t>
            </a:r>
          </a:p>
        </p:txBody>
      </p:sp>
      <p:sp>
        <p:nvSpPr>
          <p:cNvPr id="61" name="TextBox 60">
            <a:extLst>
              <a:ext uri="{FF2B5EF4-FFF2-40B4-BE49-F238E27FC236}">
                <a16:creationId xmlns:a16="http://schemas.microsoft.com/office/drawing/2014/main" id="{40D121DB-EEF0-4096-BC40-E3D6A3E95B9D}"/>
              </a:ext>
            </a:extLst>
          </p:cNvPr>
          <p:cNvSpPr txBox="1"/>
          <p:nvPr/>
        </p:nvSpPr>
        <p:spPr>
          <a:xfrm>
            <a:off x="6911574" y="1897886"/>
            <a:ext cx="4660339"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4.    Sie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hängen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jeden</a:t>
            </a:r>
            <a:r>
              <a:rPr kumimoji="0" lang="en-GB" sz="2200" b="0" i="0" u="none" strike="noStrike" kern="0" cap="none" spc="0" normalizeH="0" baseline="0" noProof="0" dirty="0">
                <a:ln>
                  <a:noFill/>
                </a:ln>
                <a:effectLst/>
                <a:uLnTx/>
                <a:uFillTx/>
              </a:rPr>
              <a:t> Morgen </a:t>
            </a:r>
            <a:r>
              <a:rPr kumimoji="0" lang="en-GB" sz="2200" b="0" i="0" u="none" strike="noStrike" kern="0" cap="none" spc="0" normalizeH="0" baseline="0" noProof="0" dirty="0" err="1">
                <a:ln>
                  <a:noFill/>
                </a:ln>
                <a:effectLst/>
                <a:uLnTx/>
                <a:uFillTx/>
              </a:rPr>
              <a:t>eine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Aufgabenliste</a:t>
            </a:r>
            <a:r>
              <a:rPr kumimoji="0" lang="en-GB" sz="2200" b="0" i="0" u="none" strike="noStrike" kern="0" cap="none" spc="0" normalizeH="0" baseline="0" noProof="0" dirty="0">
                <a:ln>
                  <a:noFill/>
                </a:ln>
                <a:effectLst/>
                <a:uLnTx/>
                <a:uFillTx/>
              </a:rPr>
              <a:t> an die Wand.</a:t>
            </a:r>
          </a:p>
        </p:txBody>
      </p:sp>
      <p:sp>
        <p:nvSpPr>
          <p:cNvPr id="62" name="Rectangle: Rounded Corners 61">
            <a:extLst>
              <a:ext uri="{FF2B5EF4-FFF2-40B4-BE49-F238E27FC236}">
                <a16:creationId xmlns:a16="http://schemas.microsoft.com/office/drawing/2014/main" id="{A58B9188-5A99-4207-BD13-6C29E880CD87}"/>
              </a:ext>
            </a:extLst>
          </p:cNvPr>
          <p:cNvSpPr/>
          <p:nvPr/>
        </p:nvSpPr>
        <p:spPr>
          <a:xfrm>
            <a:off x="7337466" y="1881037"/>
            <a:ext cx="596750" cy="461665"/>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__</a:t>
            </a:r>
          </a:p>
        </p:txBody>
      </p:sp>
      <p:sp>
        <p:nvSpPr>
          <p:cNvPr id="65" name="TextBox 64">
            <a:extLst>
              <a:ext uri="{FF2B5EF4-FFF2-40B4-BE49-F238E27FC236}">
                <a16:creationId xmlns:a16="http://schemas.microsoft.com/office/drawing/2014/main" id="{BF3880A3-3457-4121-9294-6D92792AF06A}"/>
              </a:ext>
            </a:extLst>
          </p:cNvPr>
          <p:cNvSpPr txBox="1"/>
          <p:nvPr/>
        </p:nvSpPr>
        <p:spPr>
          <a:xfrm>
            <a:off x="6635296" y="3373432"/>
            <a:ext cx="5676043" cy="769441"/>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200" b="1" i="0" u="none" strike="noStrike" kern="0" cap="none" spc="0" normalizeH="0" baseline="0" noProof="0" dirty="0">
                <a:ln>
                  <a:noFill/>
                </a:ln>
                <a:effectLst/>
                <a:uLnTx/>
                <a:uFillTx/>
              </a:rPr>
              <a:t>5.  Du</a:t>
            </a:r>
            <a:r>
              <a:rPr kumimoji="0" lang="en-GB" sz="2200" b="0" i="0" u="none" strike="noStrike" kern="0" cap="none" spc="0" normalizeH="0" baseline="0" noProof="0" dirty="0">
                <a:ln>
                  <a:noFill/>
                </a:ln>
                <a:effectLst/>
                <a:uLnTx/>
                <a:uFillTx/>
              </a:rPr>
              <a:t> hast </a:t>
            </a:r>
            <a:r>
              <a:rPr kumimoji="0" lang="en-GB" sz="2200" b="0" i="0" u="none" strike="noStrike" kern="0" cap="none" spc="0" normalizeH="0" baseline="0" noProof="0" dirty="0" err="1">
                <a:ln>
                  <a:noFill/>
                </a:ln>
                <a:effectLst/>
                <a:uLnTx/>
                <a:uFillTx/>
              </a:rPr>
              <a:t>jeden</a:t>
            </a:r>
            <a:r>
              <a:rPr kumimoji="0" lang="en-GB" sz="2200" b="0" i="0" u="none" strike="noStrike" kern="0" cap="none" spc="0" normalizeH="0" baseline="0" noProof="0" dirty="0">
                <a:ln>
                  <a:noFill/>
                </a:ln>
                <a:effectLst/>
                <a:uLnTx/>
                <a:uFillTx/>
              </a:rPr>
              <a:t> Tag </a:t>
            </a:r>
            <a:r>
              <a:rPr kumimoji="0" lang="en-GB" sz="2200" b="0" i="0" u="none" strike="noStrike" kern="0" cap="none" spc="0" normalizeH="0" baseline="0" noProof="0" dirty="0" err="1">
                <a:ln>
                  <a:noFill/>
                </a:ln>
                <a:effectLst/>
                <a:uLnTx/>
                <a:uFillTx/>
              </a:rPr>
              <a:t>zwölf</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Stunden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Dienst</a:t>
            </a:r>
            <a:r>
              <a:rPr kumimoji="0" lang="en-GB" sz="2200" b="0" i="0" u="none" strike="noStrike" kern="0" cap="none" spc="0" normalizeH="0" baseline="0" noProof="0" dirty="0">
                <a:ln>
                  <a:noFill/>
                </a:ln>
                <a:effectLst/>
                <a:uLnTx/>
                <a:uFillTx/>
              </a:rPr>
              <a:t>.</a:t>
            </a:r>
          </a:p>
        </p:txBody>
      </p:sp>
      <p:sp>
        <p:nvSpPr>
          <p:cNvPr id="66" name="Rectangle: Rounded Corners 65">
            <a:extLst>
              <a:ext uri="{FF2B5EF4-FFF2-40B4-BE49-F238E27FC236}">
                <a16:creationId xmlns:a16="http://schemas.microsoft.com/office/drawing/2014/main" id="{15D76A5E-DD59-443A-B308-C6A75AA51088}"/>
              </a:ext>
            </a:extLst>
          </p:cNvPr>
          <p:cNvSpPr/>
          <p:nvPr/>
        </p:nvSpPr>
        <p:spPr>
          <a:xfrm>
            <a:off x="6964111" y="3414085"/>
            <a:ext cx="596750" cy="369232"/>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__</a:t>
            </a:r>
          </a:p>
        </p:txBody>
      </p:sp>
      <p:sp>
        <p:nvSpPr>
          <p:cNvPr id="67" name="TextBox 66">
            <a:extLst>
              <a:ext uri="{FF2B5EF4-FFF2-40B4-BE49-F238E27FC236}">
                <a16:creationId xmlns:a16="http://schemas.microsoft.com/office/drawing/2014/main" id="{87AA0EDB-5F8F-4DDC-9F91-7D37726D2BBC}"/>
              </a:ext>
            </a:extLst>
          </p:cNvPr>
          <p:cNvSpPr txBox="1"/>
          <p:nvPr/>
        </p:nvSpPr>
        <p:spPr>
          <a:xfrm>
            <a:off x="6837052" y="5223423"/>
            <a:ext cx="4816963"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rPr>
              <a:t>6.    Sie </a:t>
            </a:r>
            <a:r>
              <a:rPr kumimoji="0" lang="en-GB" sz="2200" b="0" i="0" u="none" strike="noStrike" kern="0" cap="none" spc="0" normalizeH="0" baseline="0" noProof="0" dirty="0" err="1">
                <a:ln>
                  <a:noFill/>
                </a:ln>
                <a:effectLst/>
                <a:uLnTx/>
                <a:uFillTx/>
              </a:rPr>
              <a:t>erwarten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ein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bisschen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weniger</a:t>
            </a:r>
            <a:r>
              <a:rPr kumimoji="0" lang="en-GB" sz="2200" b="0" i="0" u="none" strike="noStrike" kern="0" cap="none" spc="0" normalizeH="0" baseline="0" noProof="0" dirty="0">
                <a:ln>
                  <a:noFill/>
                </a:ln>
                <a:effectLst/>
                <a:uLnTx/>
                <a:uFillTx/>
              </a:rPr>
              <a:t>.</a:t>
            </a:r>
          </a:p>
        </p:txBody>
      </p:sp>
      <p:sp>
        <p:nvSpPr>
          <p:cNvPr id="68" name="Rectangle: Rounded Corners 67">
            <a:extLst>
              <a:ext uri="{FF2B5EF4-FFF2-40B4-BE49-F238E27FC236}">
                <a16:creationId xmlns:a16="http://schemas.microsoft.com/office/drawing/2014/main" id="{6BF16654-1579-46E0-925D-E51D4DABB357}"/>
              </a:ext>
            </a:extLst>
          </p:cNvPr>
          <p:cNvSpPr/>
          <p:nvPr/>
        </p:nvSpPr>
        <p:spPr>
          <a:xfrm>
            <a:off x="7276235" y="5300571"/>
            <a:ext cx="596750" cy="296995"/>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__</a:t>
            </a:r>
          </a:p>
        </p:txBody>
      </p:sp>
      <p:sp>
        <p:nvSpPr>
          <p:cNvPr id="69" name="Speech Bubble: Rectangle with Corners Rounded 68">
            <a:extLst>
              <a:ext uri="{FF2B5EF4-FFF2-40B4-BE49-F238E27FC236}">
                <a16:creationId xmlns:a16="http://schemas.microsoft.com/office/drawing/2014/main" id="{AF4E3CF4-62FB-46C8-BC41-309CD47F3017}"/>
              </a:ext>
            </a:extLst>
          </p:cNvPr>
          <p:cNvSpPr/>
          <p:nvPr/>
        </p:nvSpPr>
        <p:spPr>
          <a:xfrm>
            <a:off x="604095" y="1211922"/>
            <a:ext cx="1025816" cy="616501"/>
          </a:xfrm>
          <a:prstGeom prst="wedgeRoundRectCallout">
            <a:avLst>
              <a:gd name="adj1" fmla="val -42482"/>
              <a:gd name="adj2" fmla="val 92164"/>
              <a:gd name="adj3" fmla="val 16667"/>
            </a:avLst>
          </a:prstGeom>
          <a:solidFill>
            <a:srgbClr val="11507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AEF"/>
                </a:solidFill>
                <a:effectLst/>
                <a:uLnTx/>
                <a:uFillTx/>
                <a:latin typeface="Century Gothic" panose="020F0302020204030204"/>
                <a:ea typeface="+mn-ea"/>
                <a:cs typeface="+mn-cs"/>
              </a:rPr>
              <a:t>Du…</a:t>
            </a:r>
          </a:p>
        </p:txBody>
      </p:sp>
      <p:pic>
        <p:nvPicPr>
          <p:cNvPr id="70" name="Picture 69" descr="A picture containing vector graphics&#10;&#10;Description automatically generated">
            <a:extLst>
              <a:ext uri="{FF2B5EF4-FFF2-40B4-BE49-F238E27FC236}">
                <a16:creationId xmlns:a16="http://schemas.microsoft.com/office/drawing/2014/main" id="{F05D6AD4-C535-4E88-A1F7-A8AECC9B8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9754" y="232147"/>
            <a:ext cx="1279482" cy="1778749"/>
          </a:xfrm>
          <a:prstGeom prst="rect">
            <a:avLst/>
          </a:prstGeom>
        </p:spPr>
      </p:pic>
      <p:sp>
        <p:nvSpPr>
          <p:cNvPr id="71" name="Speech Bubble: Rectangle with Corners Rounded 70">
            <a:extLst>
              <a:ext uri="{FF2B5EF4-FFF2-40B4-BE49-F238E27FC236}">
                <a16:creationId xmlns:a16="http://schemas.microsoft.com/office/drawing/2014/main" id="{515F6A78-CE37-4B53-80C1-9B493DEDFEA5}"/>
              </a:ext>
            </a:extLst>
          </p:cNvPr>
          <p:cNvSpPr/>
          <p:nvPr/>
        </p:nvSpPr>
        <p:spPr>
          <a:xfrm>
            <a:off x="9258567" y="877333"/>
            <a:ext cx="1025816" cy="616501"/>
          </a:xfrm>
          <a:prstGeom prst="wedgeRoundRectCallout">
            <a:avLst>
              <a:gd name="adj1" fmla="val 81039"/>
              <a:gd name="adj2" fmla="val -49801"/>
              <a:gd name="adj3" fmla="val 16667"/>
            </a:avLst>
          </a:prstGeom>
          <a:solidFill>
            <a:srgbClr val="11507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AEF"/>
                </a:solidFill>
                <a:effectLst/>
                <a:uLnTx/>
                <a:uFillTx/>
                <a:latin typeface="Century Gothic" panose="020F0302020204030204"/>
                <a:ea typeface="+mn-ea"/>
                <a:cs typeface="+mn-cs"/>
              </a:rPr>
              <a:t>Sie…</a:t>
            </a:r>
          </a:p>
        </p:txBody>
      </p:sp>
      <p:sp>
        <p:nvSpPr>
          <p:cNvPr id="72" name="TextBox 71">
            <a:extLst>
              <a:ext uri="{FF2B5EF4-FFF2-40B4-BE49-F238E27FC236}">
                <a16:creationId xmlns:a16="http://schemas.microsoft.com/office/drawing/2014/main" id="{AFFFB4F7-22B8-41A0-A77B-C37414DB5759}"/>
              </a:ext>
            </a:extLst>
          </p:cNvPr>
          <p:cNvSpPr txBox="1"/>
          <p:nvPr/>
        </p:nvSpPr>
        <p:spPr>
          <a:xfrm>
            <a:off x="1231319" y="6359333"/>
            <a:ext cx="629073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*der Diener – servant</a:t>
            </a:r>
          </a:p>
        </p:txBody>
      </p:sp>
    </p:spTree>
    <p:extLst>
      <p:ext uri="{BB962C8B-B14F-4D97-AF65-F5344CB8AC3E}">
        <p14:creationId xmlns:p14="http://schemas.microsoft.com/office/powerpoint/2010/main" val="23365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8" grpId="0" animBg="1"/>
      <p:bldP spid="62" grpId="0" animBg="1"/>
      <p:bldP spid="66" grpId="0" animBg="1"/>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19867"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3" name="Picture 12" descr="A picture containing toy&#10;&#10;Description automatically generated">
            <a:extLst>
              <a:ext uri="{FF2B5EF4-FFF2-40B4-BE49-F238E27FC236}">
                <a16:creationId xmlns:a16="http://schemas.microsoft.com/office/drawing/2014/main" id="{C4193F57-A867-1A45-AF70-F270A3DB6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1350" y="827320"/>
            <a:ext cx="950400" cy="1768185"/>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DE3C6D80-860D-4CEA-96C2-DDE2424F4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35115" y="725994"/>
            <a:ext cx="1321321" cy="1778749"/>
          </a:xfrm>
          <a:prstGeom prst="rect">
            <a:avLst/>
          </a:prstGeom>
        </p:spPr>
      </p:pic>
      <p:sp>
        <p:nvSpPr>
          <p:cNvPr id="11" name="Speech Bubble: Rectangle with Corners Rounded 10">
            <a:extLst>
              <a:ext uri="{FF2B5EF4-FFF2-40B4-BE49-F238E27FC236}">
                <a16:creationId xmlns:a16="http://schemas.microsoft.com/office/drawing/2014/main" id="{1DE79D76-7247-4E30-920C-07F362B76B13}"/>
              </a:ext>
            </a:extLst>
          </p:cNvPr>
          <p:cNvSpPr/>
          <p:nvPr/>
        </p:nvSpPr>
        <p:spPr>
          <a:xfrm>
            <a:off x="4043541" y="725994"/>
            <a:ext cx="1025816" cy="616501"/>
          </a:xfrm>
          <a:prstGeom prst="wedgeRoundRectCallout">
            <a:avLst>
              <a:gd name="adj1" fmla="val -41208"/>
              <a:gd name="adj2" fmla="val 79451"/>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FAEF"/>
                </a:solidFill>
              </a:rPr>
              <a:t>Du…</a:t>
            </a:r>
          </a:p>
        </p:txBody>
      </p:sp>
      <p:sp>
        <p:nvSpPr>
          <p:cNvPr id="38" name="Speech Bubble: Rectangle with Corners Rounded 37">
            <a:extLst>
              <a:ext uri="{FF2B5EF4-FFF2-40B4-BE49-F238E27FC236}">
                <a16:creationId xmlns:a16="http://schemas.microsoft.com/office/drawing/2014/main" id="{FF8FC8BE-B503-487F-B3AF-917D7CFB52AE}"/>
              </a:ext>
            </a:extLst>
          </p:cNvPr>
          <p:cNvSpPr/>
          <p:nvPr/>
        </p:nvSpPr>
        <p:spPr>
          <a:xfrm>
            <a:off x="6527347" y="827320"/>
            <a:ext cx="1025816" cy="616501"/>
          </a:xfrm>
          <a:prstGeom prst="wedgeRoundRectCallout">
            <a:avLst>
              <a:gd name="adj1" fmla="val 77219"/>
              <a:gd name="adj2" fmla="val 43430"/>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FAEF"/>
                </a:solidFill>
              </a:rPr>
              <a:t>Sie…</a:t>
            </a:r>
          </a:p>
        </p:txBody>
      </p:sp>
      <p:graphicFrame>
        <p:nvGraphicFramePr>
          <p:cNvPr id="20" name="Table 9">
            <a:extLst>
              <a:ext uri="{FF2B5EF4-FFF2-40B4-BE49-F238E27FC236}">
                <a16:creationId xmlns:a16="http://schemas.microsoft.com/office/drawing/2014/main" id="{AFD94834-44A1-4E67-8A0C-A89F3C8A69DA}"/>
              </a:ext>
            </a:extLst>
          </p:cNvPr>
          <p:cNvGraphicFramePr>
            <a:graphicFrameLocks noGrp="1"/>
          </p:cNvGraphicFramePr>
          <p:nvPr>
            <p:extLst>
              <p:ext uri="{D42A27DB-BD31-4B8C-83A1-F6EECF244321}">
                <p14:modId xmlns:p14="http://schemas.microsoft.com/office/powerpoint/2010/main" val="3633975870"/>
              </p:ext>
            </p:extLst>
          </p:nvPr>
        </p:nvGraphicFramePr>
        <p:xfrm>
          <a:off x="351025" y="2966746"/>
          <a:ext cx="11489949" cy="2309383"/>
        </p:xfrm>
        <a:graphic>
          <a:graphicData uri="http://schemas.openxmlformats.org/drawingml/2006/table">
            <a:tbl>
              <a:tblPr firstRow="1" bandRow="1"/>
              <a:tblGrid>
                <a:gridCol w="5408472">
                  <a:extLst>
                    <a:ext uri="{9D8B030D-6E8A-4147-A177-3AD203B41FA5}">
                      <a16:colId xmlns:a16="http://schemas.microsoft.com/office/drawing/2014/main" val="2467097950"/>
                    </a:ext>
                  </a:extLst>
                </a:gridCol>
                <a:gridCol w="6081477">
                  <a:extLst>
                    <a:ext uri="{9D8B030D-6E8A-4147-A177-3AD203B41FA5}">
                      <a16:colId xmlns:a16="http://schemas.microsoft.com/office/drawing/2014/main" val="3743273951"/>
                    </a:ext>
                  </a:extLst>
                </a:gridCol>
              </a:tblGrid>
              <a:tr h="66346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algn="ctr"/>
                      <a:r>
                        <a:rPr lang="en-GB" sz="2400" b="0" dirty="0">
                          <a:solidFill>
                            <a:schemeClr val="tx1"/>
                          </a:solidFill>
                        </a:rPr>
                        <a:t>You make the castle warm.</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algn="ctr"/>
                      <a:r>
                        <a:rPr lang="en-GB" sz="2400" b="0" dirty="0">
                          <a:solidFill>
                            <a:schemeClr val="tx1"/>
                          </a:solidFill>
                        </a:rPr>
                        <a:t>You promise one free day each week.</a:t>
                      </a:r>
                    </a:p>
                  </a:txBody>
                  <a:tcPr anchor="ctr">
                    <a:lnL w="12700" cmpd="sng">
                      <a:solidFill>
                        <a:srgbClr val="FFC000"/>
                      </a:solidFill>
                    </a:lnL>
                    <a:lnR w="12700" cmpd="sng">
                      <a:solidFill>
                        <a:srgbClr val="FFC000"/>
                      </a:solidFill>
                    </a:lnR>
                    <a:lnT w="12700" cmpd="sng">
                      <a:solidFill>
                        <a:srgbClr val="FFC000"/>
                      </a:solidFill>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291647172"/>
                  </a:ext>
                </a:extLst>
              </a:tr>
              <a:tr h="663463">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0" dirty="0">
                          <a:solidFill>
                            <a:schemeClr val="tx1"/>
                          </a:solidFill>
                        </a:rPr>
                        <a:t>You serve the King and his family.</a:t>
                      </a:r>
                    </a:p>
                  </a:txBody>
                  <a:tcPr anchor="ctr">
                    <a:lnL w="12700" cmpd="sng">
                      <a:solidFill>
                        <a:srgbClr val="FFC000"/>
                      </a:solidFill>
                    </a:lnL>
                    <a:lnR w="12700" cap="flat" cmpd="sng" algn="ctr">
                      <a:solidFill>
                        <a:srgbClr val="FFC000"/>
                      </a:solidFill>
                      <a:prstDash val="solid"/>
                      <a:round/>
                      <a:headEnd type="none" w="med" len="med"/>
                      <a:tailEnd type="none" w="med" len="med"/>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0" dirty="0">
                          <a:solidFill>
                            <a:schemeClr val="tx1"/>
                          </a:solidFill>
                        </a:rPr>
                        <a:t>You hang a task list on the wall every morning .</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095090100"/>
                  </a:ext>
                </a:extLst>
              </a:tr>
              <a:tr h="663463">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0" dirty="0">
                          <a:solidFill>
                            <a:schemeClr val="tx1"/>
                          </a:solidFill>
                        </a:rPr>
                        <a:t>You are on duty for 12 hours every day.</a:t>
                      </a:r>
                    </a:p>
                  </a:txBody>
                  <a:tcPr anchor="ctr">
                    <a:lnL w="12700" cmpd="sng">
                      <a:solidFill>
                        <a:srgbClr val="FFC000"/>
                      </a:solidFill>
                    </a:lnL>
                    <a:lnR w="12700" cap="flat" cmpd="sng" algn="ctr">
                      <a:solidFill>
                        <a:srgbClr val="FFC000"/>
                      </a:solidFill>
                      <a:prstDash val="solid"/>
                      <a:round/>
                      <a:headEnd type="none" w="med" len="med"/>
                      <a:tailEnd type="none" w="med" len="med"/>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0" dirty="0">
                          <a:solidFill>
                            <a:schemeClr val="tx1"/>
                          </a:solidFill>
                        </a:rPr>
                        <a:t>You expect a bit less.</a:t>
                      </a:r>
                    </a:p>
                  </a:txBody>
                  <a:tcPr anchor="ct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337695975"/>
                  </a:ext>
                </a:extLst>
              </a:tr>
            </a:tbl>
          </a:graphicData>
        </a:graphic>
      </p:graphicFrame>
      <p:sp>
        <p:nvSpPr>
          <p:cNvPr id="21" name="Rectangle: Rounded Corners 20">
            <a:extLst>
              <a:ext uri="{FF2B5EF4-FFF2-40B4-BE49-F238E27FC236}">
                <a16:creationId xmlns:a16="http://schemas.microsoft.com/office/drawing/2014/main" id="{9C3459FF-BB8B-473F-9B25-F5647FA303BD}"/>
              </a:ext>
            </a:extLst>
          </p:cNvPr>
          <p:cNvSpPr/>
          <p:nvPr/>
        </p:nvSpPr>
        <p:spPr>
          <a:xfrm>
            <a:off x="985739" y="3179597"/>
            <a:ext cx="4310743" cy="444137"/>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FFD9C52-FE9F-4D48-8AC8-F61129A59ED1}"/>
              </a:ext>
            </a:extLst>
          </p:cNvPr>
          <p:cNvSpPr/>
          <p:nvPr/>
        </p:nvSpPr>
        <p:spPr>
          <a:xfrm>
            <a:off x="5916139" y="3054646"/>
            <a:ext cx="5794206" cy="477061"/>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6EF22788-4521-410B-A6A2-0543F0B4EA72}"/>
              </a:ext>
            </a:extLst>
          </p:cNvPr>
          <p:cNvSpPr/>
          <p:nvPr/>
        </p:nvSpPr>
        <p:spPr>
          <a:xfrm>
            <a:off x="555157" y="3912251"/>
            <a:ext cx="5024846" cy="444137"/>
          </a:xfrm>
          <a:prstGeom prst="roundRect">
            <a:avLst/>
          </a:prstGeom>
          <a:solidFill>
            <a:srgbClr val="FFE8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0C8FAF39-EB34-4161-8178-BDFFFD683622}"/>
              </a:ext>
            </a:extLst>
          </p:cNvPr>
          <p:cNvSpPr/>
          <p:nvPr/>
        </p:nvSpPr>
        <p:spPr>
          <a:xfrm>
            <a:off x="5978873" y="3667136"/>
            <a:ext cx="5579497" cy="736781"/>
          </a:xfrm>
          <a:prstGeom prst="roundRect">
            <a:avLst/>
          </a:prstGeom>
          <a:solidFill>
            <a:srgbClr val="FFE8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72957EE6-35FE-491D-8A7C-182FD76334D0}"/>
              </a:ext>
            </a:extLst>
          </p:cNvPr>
          <p:cNvSpPr/>
          <p:nvPr/>
        </p:nvSpPr>
        <p:spPr>
          <a:xfrm>
            <a:off x="528449" y="4499711"/>
            <a:ext cx="5063663" cy="733122"/>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BB7A84AC-3ABF-4584-874F-8A3BBD6D98B8}"/>
              </a:ext>
            </a:extLst>
          </p:cNvPr>
          <p:cNvSpPr/>
          <p:nvPr/>
        </p:nvSpPr>
        <p:spPr>
          <a:xfrm>
            <a:off x="6095999" y="4524680"/>
            <a:ext cx="5670938" cy="698418"/>
          </a:xfrm>
          <a:prstGeom prst="roundRect">
            <a:avLst/>
          </a:prstGeom>
          <a:solidFill>
            <a:srgbClr val="FFF4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77450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C11778-8F41-499F-B5FA-F10A8E04B2AA}"/>
              </a:ext>
            </a:extLst>
          </p:cNvPr>
          <p:cNvGrpSpPr/>
          <p:nvPr/>
        </p:nvGrpSpPr>
        <p:grpSpPr>
          <a:xfrm>
            <a:off x="5787342" y="2500132"/>
            <a:ext cx="3782502" cy="1689809"/>
            <a:chOff x="5787342" y="2500132"/>
            <a:chExt cx="3782502" cy="1689809"/>
          </a:xfrm>
        </p:grpSpPr>
        <p:sp>
          <p:nvSpPr>
            <p:cNvPr id="2" name="Rectangle: Rounded Corners 1">
              <a:extLst>
                <a:ext uri="{FF2B5EF4-FFF2-40B4-BE49-F238E27FC236}">
                  <a16:creationId xmlns:a16="http://schemas.microsoft.com/office/drawing/2014/main" id="{3E5C1AB6-F138-47FC-AE03-46749D7949D0}"/>
                </a:ext>
              </a:extLst>
            </p:cNvPr>
            <p:cNvSpPr/>
            <p:nvPr/>
          </p:nvSpPr>
          <p:spPr>
            <a:xfrm>
              <a:off x="5787342" y="2500132"/>
              <a:ext cx="3782502" cy="1689809"/>
            </a:xfrm>
            <a:prstGeom prst="roundRect">
              <a:avLst/>
            </a:prstGeom>
            <a:solidFill>
              <a:srgbClr val="FFC00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n>
                  <a:solidFill>
                    <a:sysClr val="windowText" lastClr="000000"/>
                  </a:solidFill>
                </a:ln>
                <a:solidFill>
                  <a:schemeClr val="bg2"/>
                </a:solidFill>
              </a:endParaRPr>
            </a:p>
          </p:txBody>
        </p:sp>
        <p:sp>
          <p:nvSpPr>
            <p:cNvPr id="26" name="Rectangle: Rounded Corners 25">
              <a:extLst>
                <a:ext uri="{FF2B5EF4-FFF2-40B4-BE49-F238E27FC236}">
                  <a16:creationId xmlns:a16="http://schemas.microsoft.com/office/drawing/2014/main" id="{5886B3EF-7A29-4A20-8EFC-6AA46AFF9D6C}"/>
                </a:ext>
              </a:extLst>
            </p:cNvPr>
            <p:cNvSpPr/>
            <p:nvPr/>
          </p:nvSpPr>
          <p:spPr>
            <a:xfrm>
              <a:off x="5952006" y="2653594"/>
              <a:ext cx="3478290" cy="1399270"/>
            </a:xfrm>
            <a:prstGeom prst="roundRect">
              <a:avLst/>
            </a:prstGeom>
            <a:solidFill>
              <a:srgbClr val="FFC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a:solidFill>
                      <a:sysClr val="windowText" lastClr="000000"/>
                    </a:solidFill>
                  </a:ln>
                  <a:solidFill>
                    <a:schemeClr val="bg2"/>
                  </a:solidFill>
                </a:rPr>
                <a:t>ENDE</a:t>
              </a:r>
            </a:p>
          </p:txBody>
        </p:sp>
      </p:grpSp>
      <p:sp>
        <p:nvSpPr>
          <p:cNvPr id="4" name="Title 3"/>
          <p:cNvSpPr>
            <a:spLocks noGrp="1"/>
          </p:cNvSpPr>
          <p:nvPr>
            <p:ph type="title"/>
          </p:nvPr>
        </p:nvSpPr>
        <p:spPr>
          <a:xfrm>
            <a:off x="0" y="213557"/>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297B8479-1866-6C45-9677-C9272FBBE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3991"/>
            <a:ext cx="3006969" cy="3006969"/>
          </a:xfrm>
          <a:prstGeom prst="rect">
            <a:avLst/>
          </a:prstGeom>
        </p:spPr>
      </p:pic>
      <p:sp>
        <p:nvSpPr>
          <p:cNvPr id="8" name="Cloud 7">
            <a:extLst>
              <a:ext uri="{FF2B5EF4-FFF2-40B4-BE49-F238E27FC236}">
                <a16:creationId xmlns:a16="http://schemas.microsoft.com/office/drawing/2014/main" id="{D68FC157-1DB3-824C-854A-F18964A66D9B}"/>
              </a:ext>
            </a:extLst>
          </p:cNvPr>
          <p:cNvSpPr/>
          <p:nvPr/>
        </p:nvSpPr>
        <p:spPr>
          <a:xfrm>
            <a:off x="3387969" y="225030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dienen</a:t>
            </a:r>
            <a:endParaRPr lang="en-US" sz="2000" b="1" dirty="0">
              <a:solidFill>
                <a:schemeClr val="bg2"/>
              </a:solidFill>
            </a:endParaRPr>
          </a:p>
        </p:txBody>
      </p:sp>
      <p:sp>
        <p:nvSpPr>
          <p:cNvPr id="10" name="Cloud 9">
            <a:extLst>
              <a:ext uri="{FF2B5EF4-FFF2-40B4-BE49-F238E27FC236}">
                <a16:creationId xmlns:a16="http://schemas.microsoft.com/office/drawing/2014/main" id="{786DBE7B-B018-2D46-84A9-9AC6AD602C94}"/>
              </a:ext>
            </a:extLst>
          </p:cNvPr>
          <p:cNvSpPr/>
          <p:nvPr/>
        </p:nvSpPr>
        <p:spPr>
          <a:xfrm>
            <a:off x="5346700" y="2337430"/>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ihr</a:t>
            </a:r>
            <a:endParaRPr lang="en-US" sz="2000" b="1" dirty="0">
              <a:solidFill>
                <a:schemeClr val="bg2"/>
              </a:solidFill>
            </a:endParaRPr>
          </a:p>
        </p:txBody>
      </p:sp>
      <p:sp>
        <p:nvSpPr>
          <p:cNvPr id="11" name="Cloud 10">
            <a:extLst>
              <a:ext uri="{FF2B5EF4-FFF2-40B4-BE49-F238E27FC236}">
                <a16:creationId xmlns:a16="http://schemas.microsoft.com/office/drawing/2014/main" id="{5AB8788E-7338-4E4C-A429-C38D81F3C200}"/>
              </a:ext>
            </a:extLst>
          </p:cNvPr>
          <p:cNvSpPr/>
          <p:nvPr/>
        </p:nvSpPr>
        <p:spPr>
          <a:xfrm>
            <a:off x="7826520" y="3477024"/>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erwarten</a:t>
            </a:r>
            <a:endParaRPr lang="en-US" sz="2000" b="1" dirty="0">
              <a:solidFill>
                <a:schemeClr val="bg2"/>
              </a:solidFill>
            </a:endParaRPr>
          </a:p>
        </p:txBody>
      </p:sp>
      <p:sp>
        <p:nvSpPr>
          <p:cNvPr id="12" name="Cloud 11">
            <a:extLst>
              <a:ext uri="{FF2B5EF4-FFF2-40B4-BE49-F238E27FC236}">
                <a16:creationId xmlns:a16="http://schemas.microsoft.com/office/drawing/2014/main" id="{719D9EC5-9F1D-E64C-AC45-C2C5549F4452}"/>
              </a:ext>
            </a:extLst>
          </p:cNvPr>
          <p:cNvSpPr/>
          <p:nvPr/>
        </p:nvSpPr>
        <p:spPr>
          <a:xfrm>
            <a:off x="8092676" y="122326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feiern</a:t>
            </a:r>
            <a:endParaRPr lang="en-US" sz="2000" b="1" dirty="0">
              <a:solidFill>
                <a:schemeClr val="bg2"/>
              </a:solidFill>
            </a:endParaRPr>
          </a:p>
        </p:txBody>
      </p:sp>
      <p:sp>
        <p:nvSpPr>
          <p:cNvPr id="13" name="Cloud 12">
            <a:extLst>
              <a:ext uri="{FF2B5EF4-FFF2-40B4-BE49-F238E27FC236}">
                <a16:creationId xmlns:a16="http://schemas.microsoft.com/office/drawing/2014/main" id="{EBB50661-FB69-C744-8A25-7FD582821544}"/>
              </a:ext>
            </a:extLst>
          </p:cNvPr>
          <p:cNvSpPr/>
          <p:nvPr/>
        </p:nvSpPr>
        <p:spPr>
          <a:xfrm>
            <a:off x="3831587" y="320333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sammeln</a:t>
            </a:r>
            <a:endParaRPr lang="en-US" sz="2000" b="1" dirty="0">
              <a:solidFill>
                <a:schemeClr val="bg2"/>
              </a:solidFill>
            </a:endParaRPr>
          </a:p>
        </p:txBody>
      </p:sp>
      <p:sp>
        <p:nvSpPr>
          <p:cNvPr id="14" name="Cloud 13">
            <a:extLst>
              <a:ext uri="{FF2B5EF4-FFF2-40B4-BE49-F238E27FC236}">
                <a16:creationId xmlns:a16="http://schemas.microsoft.com/office/drawing/2014/main" id="{C91D815B-7E6F-B440-86BA-8D85E4463B18}"/>
              </a:ext>
            </a:extLst>
          </p:cNvPr>
          <p:cNvSpPr/>
          <p:nvPr/>
        </p:nvSpPr>
        <p:spPr>
          <a:xfrm>
            <a:off x="4378527" y="106257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das Ende</a:t>
            </a:r>
          </a:p>
        </p:txBody>
      </p:sp>
      <p:sp>
        <p:nvSpPr>
          <p:cNvPr id="15" name="Cloud 14">
            <a:extLst>
              <a:ext uri="{FF2B5EF4-FFF2-40B4-BE49-F238E27FC236}">
                <a16:creationId xmlns:a16="http://schemas.microsoft.com/office/drawing/2014/main" id="{827D0412-A0A9-CB45-B70B-B0B5F19B47BD}"/>
              </a:ext>
            </a:extLst>
          </p:cNvPr>
          <p:cNvSpPr/>
          <p:nvPr/>
        </p:nvSpPr>
        <p:spPr>
          <a:xfrm>
            <a:off x="5910408" y="361743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der </a:t>
            </a:r>
            <a:r>
              <a:rPr lang="en-US" sz="2000" b="1" dirty="0" err="1">
                <a:solidFill>
                  <a:schemeClr val="bg2"/>
                </a:solidFill>
              </a:rPr>
              <a:t>Dienst</a:t>
            </a:r>
            <a:endParaRPr lang="en-US" sz="2000" b="1" dirty="0">
              <a:solidFill>
                <a:schemeClr val="bg2"/>
              </a:solidFill>
            </a:endParaRPr>
          </a:p>
        </p:txBody>
      </p:sp>
      <p:sp>
        <p:nvSpPr>
          <p:cNvPr id="16" name="Cloud 15">
            <a:extLst>
              <a:ext uri="{FF2B5EF4-FFF2-40B4-BE49-F238E27FC236}">
                <a16:creationId xmlns:a16="http://schemas.microsoft.com/office/drawing/2014/main" id="{2AA4BB64-1C1D-D244-8EA2-4087532C3059}"/>
              </a:ext>
            </a:extLst>
          </p:cNvPr>
          <p:cNvSpPr/>
          <p:nvPr/>
        </p:nvSpPr>
        <p:spPr>
          <a:xfrm>
            <a:off x="6350766" y="4770498"/>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das Feuer</a:t>
            </a:r>
          </a:p>
        </p:txBody>
      </p:sp>
      <p:sp>
        <p:nvSpPr>
          <p:cNvPr id="17" name="Cloud 16">
            <a:extLst>
              <a:ext uri="{FF2B5EF4-FFF2-40B4-BE49-F238E27FC236}">
                <a16:creationId xmlns:a16="http://schemas.microsoft.com/office/drawing/2014/main" id="{2A1F83E8-2C72-7B41-B927-CD9E32E9AD0E}"/>
              </a:ext>
            </a:extLst>
          </p:cNvPr>
          <p:cNvSpPr/>
          <p:nvPr/>
        </p:nvSpPr>
        <p:spPr>
          <a:xfrm>
            <a:off x="6652071" y="2064909"/>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der Gast</a:t>
            </a:r>
          </a:p>
        </p:txBody>
      </p:sp>
      <p:sp>
        <p:nvSpPr>
          <p:cNvPr id="18" name="Cloud 17">
            <a:extLst>
              <a:ext uri="{FF2B5EF4-FFF2-40B4-BE49-F238E27FC236}">
                <a16:creationId xmlns:a16="http://schemas.microsoft.com/office/drawing/2014/main" id="{6BA73873-D970-934B-BEDC-8D704A80E883}"/>
              </a:ext>
            </a:extLst>
          </p:cNvPr>
          <p:cNvSpPr/>
          <p:nvPr/>
        </p:nvSpPr>
        <p:spPr>
          <a:xfrm>
            <a:off x="8300769" y="44699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das </a:t>
            </a:r>
            <a:r>
              <a:rPr lang="en-US" sz="2000" b="1" dirty="0" err="1">
                <a:solidFill>
                  <a:schemeClr val="bg2"/>
                </a:solidFill>
              </a:rPr>
              <a:t>Holz</a:t>
            </a:r>
            <a:endParaRPr lang="en-US" sz="2000" b="1" dirty="0">
              <a:solidFill>
                <a:schemeClr val="bg2"/>
              </a:solidFill>
            </a:endParaRPr>
          </a:p>
        </p:txBody>
      </p:sp>
      <p:sp>
        <p:nvSpPr>
          <p:cNvPr id="19" name="Cloud 18">
            <a:extLst>
              <a:ext uri="{FF2B5EF4-FFF2-40B4-BE49-F238E27FC236}">
                <a16:creationId xmlns:a16="http://schemas.microsoft.com/office/drawing/2014/main" id="{8BD994F0-81F1-C941-B2BE-C983D25A3195}"/>
              </a:ext>
            </a:extLst>
          </p:cNvPr>
          <p:cNvSpPr/>
          <p:nvPr/>
        </p:nvSpPr>
        <p:spPr>
          <a:xfrm>
            <a:off x="3523220" y="4564604"/>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woher</a:t>
            </a:r>
            <a:endParaRPr lang="en-US" sz="2000" b="1" dirty="0">
              <a:solidFill>
                <a:schemeClr val="bg2"/>
              </a:solidFill>
            </a:endParaRPr>
          </a:p>
        </p:txBody>
      </p:sp>
      <p:sp>
        <p:nvSpPr>
          <p:cNvPr id="20" name="Cloud 19">
            <a:extLst>
              <a:ext uri="{FF2B5EF4-FFF2-40B4-BE49-F238E27FC236}">
                <a16:creationId xmlns:a16="http://schemas.microsoft.com/office/drawing/2014/main" id="{2B268B3A-8EC2-CC43-BCFA-127A81808228}"/>
              </a:ext>
            </a:extLst>
          </p:cNvPr>
          <p:cNvSpPr/>
          <p:nvPr/>
        </p:nvSpPr>
        <p:spPr>
          <a:xfrm>
            <a:off x="8015372" y="295427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lieb</a:t>
            </a:r>
            <a:endParaRPr lang="en-US" sz="2000" b="1" dirty="0">
              <a:solidFill>
                <a:schemeClr val="bg2"/>
              </a:solidFill>
            </a:endParaRPr>
          </a:p>
        </p:txBody>
      </p:sp>
      <p:sp>
        <p:nvSpPr>
          <p:cNvPr id="21" name="Cloud 20">
            <a:extLst>
              <a:ext uri="{FF2B5EF4-FFF2-40B4-BE49-F238E27FC236}">
                <a16:creationId xmlns:a16="http://schemas.microsoft.com/office/drawing/2014/main" id="{71BEC5C1-1487-0D4F-A35F-9C1D734A8850}"/>
              </a:ext>
            </a:extLst>
          </p:cNvPr>
          <p:cNvSpPr/>
          <p:nvPr/>
        </p:nvSpPr>
        <p:spPr>
          <a:xfrm>
            <a:off x="8668781" y="446590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tot</a:t>
            </a:r>
          </a:p>
        </p:txBody>
      </p:sp>
      <p:sp>
        <p:nvSpPr>
          <p:cNvPr id="22" name="Cloud 21">
            <a:extLst>
              <a:ext uri="{FF2B5EF4-FFF2-40B4-BE49-F238E27FC236}">
                <a16:creationId xmlns:a16="http://schemas.microsoft.com/office/drawing/2014/main" id="{ADED120D-5FD6-744B-946D-CA259530F083}"/>
              </a:ext>
            </a:extLst>
          </p:cNvPr>
          <p:cNvSpPr/>
          <p:nvPr/>
        </p:nvSpPr>
        <p:spPr>
          <a:xfrm>
            <a:off x="9254252" y="1746738"/>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warm</a:t>
            </a:r>
          </a:p>
        </p:txBody>
      </p:sp>
      <p:sp>
        <p:nvSpPr>
          <p:cNvPr id="23" name="Cloud 22">
            <a:extLst>
              <a:ext uri="{FF2B5EF4-FFF2-40B4-BE49-F238E27FC236}">
                <a16:creationId xmlns:a16="http://schemas.microsoft.com/office/drawing/2014/main" id="{B7DF4F33-98AC-3449-A003-BE716CE00F64}"/>
              </a:ext>
            </a:extLst>
          </p:cNvPr>
          <p:cNvSpPr/>
          <p:nvPr/>
        </p:nvSpPr>
        <p:spPr>
          <a:xfrm>
            <a:off x="6343704" y="68744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rPr>
              <a:t>wohl</a:t>
            </a:r>
            <a:endParaRPr lang="en-US" sz="2000" b="1" dirty="0">
              <a:solidFill>
                <a:schemeClr val="bg2"/>
              </a:solidFill>
            </a:endParaRPr>
          </a:p>
        </p:txBody>
      </p:sp>
      <p:sp>
        <p:nvSpPr>
          <p:cNvPr id="24" name="TextBox 23">
            <a:extLst>
              <a:ext uri="{FF2B5EF4-FFF2-40B4-BE49-F238E27FC236}">
                <a16:creationId xmlns:a16="http://schemas.microsoft.com/office/drawing/2014/main" id="{DD3A3C9E-7F9F-5E4D-ABA0-4DBE7B36E324}"/>
              </a:ext>
            </a:extLst>
          </p:cNvPr>
          <p:cNvSpPr txBox="1"/>
          <p:nvPr/>
        </p:nvSpPr>
        <p:spPr>
          <a:xfrm>
            <a:off x="48574" y="4241955"/>
            <a:ext cx="3663498" cy="1200329"/>
          </a:xfrm>
          <a:prstGeom prst="rect">
            <a:avLst/>
          </a:prstGeom>
          <a:noFill/>
        </p:spPr>
        <p:txBody>
          <a:bodyPr wrap="square" rtlCol="0">
            <a:spAutoFit/>
          </a:bodyPr>
          <a:lstStyle/>
          <a:p>
            <a:pPr algn="l"/>
            <a:r>
              <a:rPr lang="de-DE" sz="2400" dirty="0"/>
              <a:t>Der Drache* spuckt* Wörter aus. Schreib die Wörter auf Englisch.  </a:t>
            </a:r>
          </a:p>
        </p:txBody>
      </p:sp>
      <p:sp>
        <p:nvSpPr>
          <p:cNvPr id="25" name="Speech Bubble: Rectangle with Corners Rounded 24">
            <a:extLst>
              <a:ext uri="{FF2B5EF4-FFF2-40B4-BE49-F238E27FC236}">
                <a16:creationId xmlns:a16="http://schemas.microsoft.com/office/drawing/2014/main" id="{678A2499-E8B0-4627-A71E-19E2C812A771}"/>
              </a:ext>
            </a:extLst>
          </p:cNvPr>
          <p:cNvSpPr/>
          <p:nvPr/>
        </p:nvSpPr>
        <p:spPr>
          <a:xfrm>
            <a:off x="163548" y="5485619"/>
            <a:ext cx="3050854" cy="717664"/>
          </a:xfrm>
          <a:prstGeom prst="wedgeRoundRectCallout">
            <a:avLst>
              <a:gd name="adj1" fmla="val 23596"/>
              <a:gd name="adj2" fmla="val 49207"/>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Drache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2000" dirty="0">
                <a:solidFill>
                  <a:schemeClr val="tx1"/>
                </a:solidFill>
              </a:rPr>
              <a:t>– dragon</a:t>
            </a:r>
            <a:br>
              <a:rPr lang="en-GB" sz="2000" dirty="0">
                <a:solidFill>
                  <a:schemeClr val="tx1"/>
                </a:solidFill>
              </a:rPr>
            </a:br>
            <a:r>
              <a:rPr lang="en-GB" sz="2000" dirty="0">
                <a:solidFill>
                  <a:schemeClr val="tx1"/>
                </a:solidFill>
              </a:rPr>
              <a:t>*</a:t>
            </a:r>
            <a:r>
              <a:rPr lang="en-GB" sz="2000" dirty="0" err="1">
                <a:solidFill>
                  <a:schemeClr val="tx1"/>
                </a:solidFill>
              </a:rPr>
              <a:t>spucken</a:t>
            </a:r>
            <a:r>
              <a:rPr lang="en-GB" sz="2000" dirty="0">
                <a:solidFill>
                  <a:schemeClr val="tx1"/>
                </a:solidFill>
              </a:rPr>
              <a:t> – to spit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49859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7" presetClass="exit" presetSubtype="0" fill="hold" grpId="1" nodeType="withEffect">
                                  <p:stCondLst>
                                    <p:cond delay="3000"/>
                                  </p:stCondLst>
                                  <p:childTnLst>
                                    <p:animEffect transition="out" filter="fade">
                                      <p:cBhvr>
                                        <p:cTn id="8" dur="3000"/>
                                        <p:tgtEl>
                                          <p:spTgt spid="8"/>
                                        </p:tgtEl>
                                      </p:cBhvr>
                                    </p:animEffect>
                                    <p:anim calcmode="lin" valueType="num">
                                      <p:cBhvr>
                                        <p:cTn id="9" dur="3000"/>
                                        <p:tgtEl>
                                          <p:spTgt spid="8"/>
                                        </p:tgtEl>
                                        <p:attrNameLst>
                                          <p:attrName>ppt_x</p:attrName>
                                        </p:attrNameLst>
                                      </p:cBhvr>
                                      <p:tavLst>
                                        <p:tav tm="0">
                                          <p:val>
                                            <p:strVal val="ppt_x"/>
                                          </p:val>
                                        </p:tav>
                                        <p:tav tm="100000">
                                          <p:val>
                                            <p:strVal val="ppt_x"/>
                                          </p:val>
                                        </p:tav>
                                      </p:tavLst>
                                    </p:anim>
                                    <p:anim calcmode="lin" valueType="num">
                                      <p:cBhvr>
                                        <p:cTn id="10" dur="3000"/>
                                        <p:tgtEl>
                                          <p:spTgt spid="8"/>
                                        </p:tgtEl>
                                        <p:attrNameLst>
                                          <p:attrName>ppt_y</p:attrName>
                                        </p:attrNameLst>
                                      </p:cBhvr>
                                      <p:tavLst>
                                        <p:tav tm="0">
                                          <p:val>
                                            <p:strVal val="ppt_y"/>
                                          </p:val>
                                        </p:tav>
                                        <p:tav tm="100000">
                                          <p:val>
                                            <p:strVal val="ppt_y-.1"/>
                                          </p:val>
                                        </p:tav>
                                      </p:tavLst>
                                    </p:anim>
                                    <p:set>
                                      <p:cBhvr>
                                        <p:cTn id="11" dur="1" fill="hold">
                                          <p:stCondLst>
                                            <p:cond delay="2999"/>
                                          </p:stCondLst>
                                        </p:cTn>
                                        <p:tgtEl>
                                          <p:spTgt spid="8"/>
                                        </p:tgtEl>
                                        <p:attrNameLst>
                                          <p:attrName>style.visibility</p:attrName>
                                        </p:attrNameLst>
                                      </p:cBhvr>
                                      <p:to>
                                        <p:strVal val="hidden"/>
                                      </p:to>
                                    </p:set>
                                  </p:childTnLst>
                                </p:cTn>
                              </p:par>
                            </p:childTnLst>
                          </p:cTn>
                        </p:par>
                        <p:par>
                          <p:cTn id="12" fill="hold">
                            <p:stCondLst>
                              <p:cond delay="6000"/>
                            </p:stCondLst>
                            <p:childTnLst>
                              <p:par>
                                <p:cTn id="13" presetID="1" presetClass="entr" presetSubtype="0" fill="hold" grpId="0" nodeType="afterEffect">
                                  <p:stCondLst>
                                    <p:cond delay="3000"/>
                                  </p:stCondLst>
                                  <p:childTnLst>
                                    <p:set>
                                      <p:cBhvr>
                                        <p:cTn id="14" dur="1" fill="hold">
                                          <p:stCondLst>
                                            <p:cond delay="0"/>
                                          </p:stCondLst>
                                        </p:cTn>
                                        <p:tgtEl>
                                          <p:spTgt spid="10"/>
                                        </p:tgtEl>
                                        <p:attrNameLst>
                                          <p:attrName>style.visibility</p:attrName>
                                        </p:attrNameLst>
                                      </p:cBhvr>
                                      <p:to>
                                        <p:strVal val="visible"/>
                                      </p:to>
                                    </p:set>
                                  </p:childTnLst>
                                </p:cTn>
                              </p:par>
                              <p:par>
                                <p:cTn id="15" presetID="47" presetClass="exit" presetSubtype="0" fill="hold" grpId="1" nodeType="withEffect">
                                  <p:stCondLst>
                                    <p:cond delay="3000"/>
                                  </p:stCondLst>
                                  <p:childTnLst>
                                    <p:animEffect transition="out" filter="fade">
                                      <p:cBhvr>
                                        <p:cTn id="16" dur="3000"/>
                                        <p:tgtEl>
                                          <p:spTgt spid="10"/>
                                        </p:tgtEl>
                                      </p:cBhvr>
                                    </p:animEffect>
                                    <p:anim calcmode="lin" valueType="num">
                                      <p:cBhvr>
                                        <p:cTn id="17" dur="3000"/>
                                        <p:tgtEl>
                                          <p:spTgt spid="10"/>
                                        </p:tgtEl>
                                        <p:attrNameLst>
                                          <p:attrName>ppt_x</p:attrName>
                                        </p:attrNameLst>
                                      </p:cBhvr>
                                      <p:tavLst>
                                        <p:tav tm="0">
                                          <p:val>
                                            <p:strVal val="ppt_x"/>
                                          </p:val>
                                        </p:tav>
                                        <p:tav tm="100000">
                                          <p:val>
                                            <p:strVal val="ppt_x"/>
                                          </p:val>
                                        </p:tav>
                                      </p:tavLst>
                                    </p:anim>
                                    <p:anim calcmode="lin" valueType="num">
                                      <p:cBhvr>
                                        <p:cTn id="18" dur="3000"/>
                                        <p:tgtEl>
                                          <p:spTgt spid="10"/>
                                        </p:tgtEl>
                                        <p:attrNameLst>
                                          <p:attrName>ppt_y</p:attrName>
                                        </p:attrNameLst>
                                      </p:cBhvr>
                                      <p:tavLst>
                                        <p:tav tm="0">
                                          <p:val>
                                            <p:strVal val="ppt_y"/>
                                          </p:val>
                                        </p:tav>
                                        <p:tav tm="100000">
                                          <p:val>
                                            <p:strVal val="ppt_y-.1"/>
                                          </p:val>
                                        </p:tav>
                                      </p:tavLst>
                                    </p:anim>
                                    <p:set>
                                      <p:cBhvr>
                                        <p:cTn id="19" dur="1" fill="hold">
                                          <p:stCondLst>
                                            <p:cond delay="2999"/>
                                          </p:stCondLst>
                                        </p:cTn>
                                        <p:tgtEl>
                                          <p:spTgt spid="10"/>
                                        </p:tgtEl>
                                        <p:attrNameLst>
                                          <p:attrName>style.visibility</p:attrName>
                                        </p:attrNameLst>
                                      </p:cBhvr>
                                      <p:to>
                                        <p:strVal val="hidden"/>
                                      </p:to>
                                    </p:set>
                                  </p:childTnLst>
                                </p:cTn>
                              </p:par>
                            </p:childTnLst>
                          </p:cTn>
                        </p:par>
                        <p:par>
                          <p:cTn id="20" fill="hold">
                            <p:stCondLst>
                              <p:cond delay="12000"/>
                            </p:stCondLst>
                            <p:childTnLst>
                              <p:par>
                                <p:cTn id="21" presetID="1" presetClass="entr" presetSubtype="0" fill="hold" grpId="0" nodeType="afterEffect">
                                  <p:stCondLst>
                                    <p:cond delay="3000"/>
                                  </p:stCondLst>
                                  <p:childTnLst>
                                    <p:set>
                                      <p:cBhvr>
                                        <p:cTn id="22" dur="1" fill="hold">
                                          <p:stCondLst>
                                            <p:cond delay="0"/>
                                          </p:stCondLst>
                                        </p:cTn>
                                        <p:tgtEl>
                                          <p:spTgt spid="11"/>
                                        </p:tgtEl>
                                        <p:attrNameLst>
                                          <p:attrName>style.visibility</p:attrName>
                                        </p:attrNameLst>
                                      </p:cBhvr>
                                      <p:to>
                                        <p:strVal val="visible"/>
                                      </p:to>
                                    </p:set>
                                  </p:childTnLst>
                                </p:cTn>
                              </p:par>
                              <p:par>
                                <p:cTn id="23" presetID="47" presetClass="exit" presetSubtype="0" fill="hold" grpId="1" nodeType="withEffect">
                                  <p:stCondLst>
                                    <p:cond delay="3000"/>
                                  </p:stCondLst>
                                  <p:childTnLst>
                                    <p:animEffect transition="out" filter="fade">
                                      <p:cBhvr>
                                        <p:cTn id="24" dur="3000"/>
                                        <p:tgtEl>
                                          <p:spTgt spid="11"/>
                                        </p:tgtEl>
                                      </p:cBhvr>
                                    </p:animEffect>
                                    <p:anim calcmode="lin" valueType="num">
                                      <p:cBhvr>
                                        <p:cTn id="25" dur="3000"/>
                                        <p:tgtEl>
                                          <p:spTgt spid="11"/>
                                        </p:tgtEl>
                                        <p:attrNameLst>
                                          <p:attrName>ppt_x</p:attrName>
                                        </p:attrNameLst>
                                      </p:cBhvr>
                                      <p:tavLst>
                                        <p:tav tm="0">
                                          <p:val>
                                            <p:strVal val="ppt_x"/>
                                          </p:val>
                                        </p:tav>
                                        <p:tav tm="100000">
                                          <p:val>
                                            <p:strVal val="ppt_x"/>
                                          </p:val>
                                        </p:tav>
                                      </p:tavLst>
                                    </p:anim>
                                    <p:anim calcmode="lin" valueType="num">
                                      <p:cBhvr>
                                        <p:cTn id="26" dur="3000"/>
                                        <p:tgtEl>
                                          <p:spTgt spid="11"/>
                                        </p:tgtEl>
                                        <p:attrNameLst>
                                          <p:attrName>ppt_y</p:attrName>
                                        </p:attrNameLst>
                                      </p:cBhvr>
                                      <p:tavLst>
                                        <p:tav tm="0">
                                          <p:val>
                                            <p:strVal val="ppt_y"/>
                                          </p:val>
                                        </p:tav>
                                        <p:tav tm="100000">
                                          <p:val>
                                            <p:strVal val="ppt_y-.1"/>
                                          </p:val>
                                        </p:tav>
                                      </p:tavLst>
                                    </p:anim>
                                    <p:set>
                                      <p:cBhvr>
                                        <p:cTn id="27" dur="1" fill="hold">
                                          <p:stCondLst>
                                            <p:cond delay="2999"/>
                                          </p:stCondLst>
                                        </p:cTn>
                                        <p:tgtEl>
                                          <p:spTgt spid="11"/>
                                        </p:tgtEl>
                                        <p:attrNameLst>
                                          <p:attrName>style.visibility</p:attrName>
                                        </p:attrNameLst>
                                      </p:cBhvr>
                                      <p:to>
                                        <p:strVal val="hidden"/>
                                      </p:to>
                                    </p:set>
                                  </p:childTnLst>
                                </p:cTn>
                              </p:par>
                            </p:childTnLst>
                          </p:cTn>
                        </p:par>
                        <p:par>
                          <p:cTn id="28" fill="hold">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12"/>
                                        </p:tgtEl>
                                        <p:attrNameLst>
                                          <p:attrName>style.visibility</p:attrName>
                                        </p:attrNameLst>
                                      </p:cBhvr>
                                      <p:to>
                                        <p:strVal val="visible"/>
                                      </p:to>
                                    </p:set>
                                  </p:childTnLst>
                                </p:cTn>
                              </p:par>
                              <p:par>
                                <p:cTn id="31" presetID="47" presetClass="exit" presetSubtype="0" fill="hold" grpId="1" nodeType="withEffect">
                                  <p:stCondLst>
                                    <p:cond delay="3000"/>
                                  </p:stCondLst>
                                  <p:childTnLst>
                                    <p:animEffect transition="out" filter="fade">
                                      <p:cBhvr>
                                        <p:cTn id="32" dur="3000"/>
                                        <p:tgtEl>
                                          <p:spTgt spid="12"/>
                                        </p:tgtEl>
                                      </p:cBhvr>
                                    </p:animEffect>
                                    <p:anim calcmode="lin" valueType="num">
                                      <p:cBhvr>
                                        <p:cTn id="33" dur="3000"/>
                                        <p:tgtEl>
                                          <p:spTgt spid="12"/>
                                        </p:tgtEl>
                                        <p:attrNameLst>
                                          <p:attrName>ppt_x</p:attrName>
                                        </p:attrNameLst>
                                      </p:cBhvr>
                                      <p:tavLst>
                                        <p:tav tm="0">
                                          <p:val>
                                            <p:strVal val="ppt_x"/>
                                          </p:val>
                                        </p:tav>
                                        <p:tav tm="100000">
                                          <p:val>
                                            <p:strVal val="ppt_x"/>
                                          </p:val>
                                        </p:tav>
                                      </p:tavLst>
                                    </p:anim>
                                    <p:anim calcmode="lin" valueType="num">
                                      <p:cBhvr>
                                        <p:cTn id="34" dur="3000"/>
                                        <p:tgtEl>
                                          <p:spTgt spid="12"/>
                                        </p:tgtEl>
                                        <p:attrNameLst>
                                          <p:attrName>ppt_y</p:attrName>
                                        </p:attrNameLst>
                                      </p:cBhvr>
                                      <p:tavLst>
                                        <p:tav tm="0">
                                          <p:val>
                                            <p:strVal val="ppt_y"/>
                                          </p:val>
                                        </p:tav>
                                        <p:tav tm="100000">
                                          <p:val>
                                            <p:strVal val="ppt_y-.1"/>
                                          </p:val>
                                        </p:tav>
                                      </p:tavLst>
                                    </p:anim>
                                    <p:set>
                                      <p:cBhvr>
                                        <p:cTn id="35" dur="1" fill="hold">
                                          <p:stCondLst>
                                            <p:cond delay="2999"/>
                                          </p:stCondLst>
                                        </p:cTn>
                                        <p:tgtEl>
                                          <p:spTgt spid="12"/>
                                        </p:tgtEl>
                                        <p:attrNameLst>
                                          <p:attrName>style.visibility</p:attrName>
                                        </p:attrNameLst>
                                      </p:cBhvr>
                                      <p:to>
                                        <p:strVal val="hidden"/>
                                      </p:to>
                                    </p:set>
                                  </p:childTnLst>
                                </p:cTn>
                              </p:par>
                            </p:childTnLst>
                          </p:cTn>
                        </p:par>
                        <p:par>
                          <p:cTn id="36" fill="hold">
                            <p:stCondLst>
                              <p:cond delay="24000"/>
                            </p:stCondLst>
                            <p:childTnLst>
                              <p:par>
                                <p:cTn id="37" presetID="1" presetClass="entr" presetSubtype="0" fill="hold" grpId="0" nodeType="afterEffect">
                                  <p:stCondLst>
                                    <p:cond delay="3000"/>
                                  </p:stCondLst>
                                  <p:childTnLst>
                                    <p:set>
                                      <p:cBhvr>
                                        <p:cTn id="38" dur="1" fill="hold">
                                          <p:stCondLst>
                                            <p:cond delay="0"/>
                                          </p:stCondLst>
                                        </p:cTn>
                                        <p:tgtEl>
                                          <p:spTgt spid="13"/>
                                        </p:tgtEl>
                                        <p:attrNameLst>
                                          <p:attrName>style.visibility</p:attrName>
                                        </p:attrNameLst>
                                      </p:cBhvr>
                                      <p:to>
                                        <p:strVal val="visible"/>
                                      </p:to>
                                    </p:set>
                                  </p:childTnLst>
                                </p:cTn>
                              </p:par>
                              <p:par>
                                <p:cTn id="39" presetID="47" presetClass="exit" presetSubtype="0" fill="hold" grpId="1" nodeType="withEffect">
                                  <p:stCondLst>
                                    <p:cond delay="3000"/>
                                  </p:stCondLst>
                                  <p:childTnLst>
                                    <p:animEffect transition="out" filter="fade">
                                      <p:cBhvr>
                                        <p:cTn id="40" dur="3000"/>
                                        <p:tgtEl>
                                          <p:spTgt spid="13"/>
                                        </p:tgtEl>
                                      </p:cBhvr>
                                    </p:animEffect>
                                    <p:anim calcmode="lin" valueType="num">
                                      <p:cBhvr>
                                        <p:cTn id="41" dur="3000"/>
                                        <p:tgtEl>
                                          <p:spTgt spid="13"/>
                                        </p:tgtEl>
                                        <p:attrNameLst>
                                          <p:attrName>ppt_x</p:attrName>
                                        </p:attrNameLst>
                                      </p:cBhvr>
                                      <p:tavLst>
                                        <p:tav tm="0">
                                          <p:val>
                                            <p:strVal val="ppt_x"/>
                                          </p:val>
                                        </p:tav>
                                        <p:tav tm="100000">
                                          <p:val>
                                            <p:strVal val="ppt_x"/>
                                          </p:val>
                                        </p:tav>
                                      </p:tavLst>
                                    </p:anim>
                                    <p:anim calcmode="lin" valueType="num">
                                      <p:cBhvr>
                                        <p:cTn id="42" dur="3000"/>
                                        <p:tgtEl>
                                          <p:spTgt spid="13"/>
                                        </p:tgtEl>
                                        <p:attrNameLst>
                                          <p:attrName>ppt_y</p:attrName>
                                        </p:attrNameLst>
                                      </p:cBhvr>
                                      <p:tavLst>
                                        <p:tav tm="0">
                                          <p:val>
                                            <p:strVal val="ppt_y"/>
                                          </p:val>
                                        </p:tav>
                                        <p:tav tm="100000">
                                          <p:val>
                                            <p:strVal val="ppt_y-.1"/>
                                          </p:val>
                                        </p:tav>
                                      </p:tavLst>
                                    </p:anim>
                                    <p:set>
                                      <p:cBhvr>
                                        <p:cTn id="43" dur="1" fill="hold">
                                          <p:stCondLst>
                                            <p:cond delay="2999"/>
                                          </p:stCondLst>
                                        </p:cTn>
                                        <p:tgtEl>
                                          <p:spTgt spid="13"/>
                                        </p:tgtEl>
                                        <p:attrNameLst>
                                          <p:attrName>style.visibility</p:attrName>
                                        </p:attrNameLst>
                                      </p:cBhvr>
                                      <p:to>
                                        <p:strVal val="hidden"/>
                                      </p:to>
                                    </p:set>
                                  </p:childTnLst>
                                </p:cTn>
                              </p:par>
                            </p:childTnLst>
                          </p:cTn>
                        </p:par>
                        <p:par>
                          <p:cTn id="44" fill="hold">
                            <p:stCondLst>
                              <p:cond delay="30000"/>
                            </p:stCondLst>
                            <p:childTnLst>
                              <p:par>
                                <p:cTn id="45" presetID="1" presetClass="entr" presetSubtype="0" fill="hold" grpId="0" nodeType="afterEffect">
                                  <p:stCondLst>
                                    <p:cond delay="3000"/>
                                  </p:stCondLst>
                                  <p:childTnLst>
                                    <p:set>
                                      <p:cBhvr>
                                        <p:cTn id="46" dur="1" fill="hold">
                                          <p:stCondLst>
                                            <p:cond delay="0"/>
                                          </p:stCondLst>
                                        </p:cTn>
                                        <p:tgtEl>
                                          <p:spTgt spid="14"/>
                                        </p:tgtEl>
                                        <p:attrNameLst>
                                          <p:attrName>style.visibility</p:attrName>
                                        </p:attrNameLst>
                                      </p:cBhvr>
                                      <p:to>
                                        <p:strVal val="visible"/>
                                      </p:to>
                                    </p:set>
                                  </p:childTnLst>
                                </p:cTn>
                              </p:par>
                              <p:par>
                                <p:cTn id="47" presetID="47" presetClass="exit" presetSubtype="0" fill="hold" grpId="1" nodeType="withEffect">
                                  <p:stCondLst>
                                    <p:cond delay="3000"/>
                                  </p:stCondLst>
                                  <p:childTnLst>
                                    <p:animEffect transition="out" filter="fade">
                                      <p:cBhvr>
                                        <p:cTn id="48" dur="3000"/>
                                        <p:tgtEl>
                                          <p:spTgt spid="14"/>
                                        </p:tgtEl>
                                      </p:cBhvr>
                                    </p:animEffect>
                                    <p:anim calcmode="lin" valueType="num">
                                      <p:cBhvr>
                                        <p:cTn id="49" dur="3000"/>
                                        <p:tgtEl>
                                          <p:spTgt spid="14"/>
                                        </p:tgtEl>
                                        <p:attrNameLst>
                                          <p:attrName>ppt_x</p:attrName>
                                        </p:attrNameLst>
                                      </p:cBhvr>
                                      <p:tavLst>
                                        <p:tav tm="0">
                                          <p:val>
                                            <p:strVal val="ppt_x"/>
                                          </p:val>
                                        </p:tav>
                                        <p:tav tm="100000">
                                          <p:val>
                                            <p:strVal val="ppt_x"/>
                                          </p:val>
                                        </p:tav>
                                      </p:tavLst>
                                    </p:anim>
                                    <p:anim calcmode="lin" valueType="num">
                                      <p:cBhvr>
                                        <p:cTn id="50" dur="3000"/>
                                        <p:tgtEl>
                                          <p:spTgt spid="14"/>
                                        </p:tgtEl>
                                        <p:attrNameLst>
                                          <p:attrName>ppt_y</p:attrName>
                                        </p:attrNameLst>
                                      </p:cBhvr>
                                      <p:tavLst>
                                        <p:tav tm="0">
                                          <p:val>
                                            <p:strVal val="ppt_y"/>
                                          </p:val>
                                        </p:tav>
                                        <p:tav tm="100000">
                                          <p:val>
                                            <p:strVal val="ppt_y-.1"/>
                                          </p:val>
                                        </p:tav>
                                      </p:tavLst>
                                    </p:anim>
                                    <p:set>
                                      <p:cBhvr>
                                        <p:cTn id="51" dur="1" fill="hold">
                                          <p:stCondLst>
                                            <p:cond delay="2999"/>
                                          </p:stCondLst>
                                        </p:cTn>
                                        <p:tgtEl>
                                          <p:spTgt spid="14"/>
                                        </p:tgtEl>
                                        <p:attrNameLst>
                                          <p:attrName>style.visibility</p:attrName>
                                        </p:attrNameLst>
                                      </p:cBhvr>
                                      <p:to>
                                        <p:strVal val="hidden"/>
                                      </p:to>
                                    </p:set>
                                  </p:childTnLst>
                                </p:cTn>
                              </p:par>
                            </p:childTnLst>
                          </p:cTn>
                        </p:par>
                        <p:par>
                          <p:cTn id="52" fill="hold">
                            <p:stCondLst>
                              <p:cond delay="36000"/>
                            </p:stCondLst>
                            <p:childTnLst>
                              <p:par>
                                <p:cTn id="53" presetID="1" presetClass="entr" presetSubtype="0" fill="hold" grpId="0" nodeType="afterEffect">
                                  <p:stCondLst>
                                    <p:cond delay="3000"/>
                                  </p:stCondLst>
                                  <p:childTnLst>
                                    <p:set>
                                      <p:cBhvr>
                                        <p:cTn id="54" dur="1" fill="hold">
                                          <p:stCondLst>
                                            <p:cond delay="0"/>
                                          </p:stCondLst>
                                        </p:cTn>
                                        <p:tgtEl>
                                          <p:spTgt spid="15"/>
                                        </p:tgtEl>
                                        <p:attrNameLst>
                                          <p:attrName>style.visibility</p:attrName>
                                        </p:attrNameLst>
                                      </p:cBhvr>
                                      <p:to>
                                        <p:strVal val="visible"/>
                                      </p:to>
                                    </p:set>
                                  </p:childTnLst>
                                </p:cTn>
                              </p:par>
                              <p:par>
                                <p:cTn id="55" presetID="47" presetClass="exit" presetSubtype="0" fill="hold" grpId="1" nodeType="withEffect">
                                  <p:stCondLst>
                                    <p:cond delay="3000"/>
                                  </p:stCondLst>
                                  <p:childTnLst>
                                    <p:animEffect transition="out" filter="fade">
                                      <p:cBhvr>
                                        <p:cTn id="56" dur="3000"/>
                                        <p:tgtEl>
                                          <p:spTgt spid="15"/>
                                        </p:tgtEl>
                                      </p:cBhvr>
                                    </p:animEffect>
                                    <p:anim calcmode="lin" valueType="num">
                                      <p:cBhvr>
                                        <p:cTn id="57" dur="3000"/>
                                        <p:tgtEl>
                                          <p:spTgt spid="15"/>
                                        </p:tgtEl>
                                        <p:attrNameLst>
                                          <p:attrName>ppt_x</p:attrName>
                                        </p:attrNameLst>
                                      </p:cBhvr>
                                      <p:tavLst>
                                        <p:tav tm="0">
                                          <p:val>
                                            <p:strVal val="ppt_x"/>
                                          </p:val>
                                        </p:tav>
                                        <p:tav tm="100000">
                                          <p:val>
                                            <p:strVal val="ppt_x"/>
                                          </p:val>
                                        </p:tav>
                                      </p:tavLst>
                                    </p:anim>
                                    <p:anim calcmode="lin" valueType="num">
                                      <p:cBhvr>
                                        <p:cTn id="58" dur="3000"/>
                                        <p:tgtEl>
                                          <p:spTgt spid="15"/>
                                        </p:tgtEl>
                                        <p:attrNameLst>
                                          <p:attrName>ppt_y</p:attrName>
                                        </p:attrNameLst>
                                      </p:cBhvr>
                                      <p:tavLst>
                                        <p:tav tm="0">
                                          <p:val>
                                            <p:strVal val="ppt_y"/>
                                          </p:val>
                                        </p:tav>
                                        <p:tav tm="100000">
                                          <p:val>
                                            <p:strVal val="ppt_y-.1"/>
                                          </p:val>
                                        </p:tav>
                                      </p:tavLst>
                                    </p:anim>
                                    <p:set>
                                      <p:cBhvr>
                                        <p:cTn id="59" dur="1" fill="hold">
                                          <p:stCondLst>
                                            <p:cond delay="2999"/>
                                          </p:stCondLst>
                                        </p:cTn>
                                        <p:tgtEl>
                                          <p:spTgt spid="15"/>
                                        </p:tgtEl>
                                        <p:attrNameLst>
                                          <p:attrName>style.visibility</p:attrName>
                                        </p:attrNameLst>
                                      </p:cBhvr>
                                      <p:to>
                                        <p:strVal val="hidden"/>
                                      </p:to>
                                    </p:set>
                                  </p:childTnLst>
                                </p:cTn>
                              </p:par>
                            </p:childTnLst>
                          </p:cTn>
                        </p:par>
                        <p:par>
                          <p:cTn id="60" fill="hold">
                            <p:stCondLst>
                              <p:cond delay="42000"/>
                            </p:stCondLst>
                            <p:childTnLst>
                              <p:par>
                                <p:cTn id="61" presetID="1" presetClass="entr" presetSubtype="0" fill="hold" grpId="0" nodeType="afterEffect">
                                  <p:stCondLst>
                                    <p:cond delay="3000"/>
                                  </p:stCondLst>
                                  <p:childTnLst>
                                    <p:set>
                                      <p:cBhvr>
                                        <p:cTn id="62" dur="1" fill="hold">
                                          <p:stCondLst>
                                            <p:cond delay="0"/>
                                          </p:stCondLst>
                                        </p:cTn>
                                        <p:tgtEl>
                                          <p:spTgt spid="16"/>
                                        </p:tgtEl>
                                        <p:attrNameLst>
                                          <p:attrName>style.visibility</p:attrName>
                                        </p:attrNameLst>
                                      </p:cBhvr>
                                      <p:to>
                                        <p:strVal val="visible"/>
                                      </p:to>
                                    </p:set>
                                  </p:childTnLst>
                                </p:cTn>
                              </p:par>
                              <p:par>
                                <p:cTn id="63" presetID="47" presetClass="exit" presetSubtype="0" fill="hold" grpId="1" nodeType="withEffect">
                                  <p:stCondLst>
                                    <p:cond delay="3000"/>
                                  </p:stCondLst>
                                  <p:childTnLst>
                                    <p:animEffect transition="out" filter="fade">
                                      <p:cBhvr>
                                        <p:cTn id="64" dur="3000"/>
                                        <p:tgtEl>
                                          <p:spTgt spid="16"/>
                                        </p:tgtEl>
                                      </p:cBhvr>
                                    </p:animEffect>
                                    <p:anim calcmode="lin" valueType="num">
                                      <p:cBhvr>
                                        <p:cTn id="65" dur="3000"/>
                                        <p:tgtEl>
                                          <p:spTgt spid="16"/>
                                        </p:tgtEl>
                                        <p:attrNameLst>
                                          <p:attrName>ppt_x</p:attrName>
                                        </p:attrNameLst>
                                      </p:cBhvr>
                                      <p:tavLst>
                                        <p:tav tm="0">
                                          <p:val>
                                            <p:strVal val="ppt_x"/>
                                          </p:val>
                                        </p:tav>
                                        <p:tav tm="100000">
                                          <p:val>
                                            <p:strVal val="ppt_x"/>
                                          </p:val>
                                        </p:tav>
                                      </p:tavLst>
                                    </p:anim>
                                    <p:anim calcmode="lin" valueType="num">
                                      <p:cBhvr>
                                        <p:cTn id="66" dur="3000"/>
                                        <p:tgtEl>
                                          <p:spTgt spid="16"/>
                                        </p:tgtEl>
                                        <p:attrNameLst>
                                          <p:attrName>ppt_y</p:attrName>
                                        </p:attrNameLst>
                                      </p:cBhvr>
                                      <p:tavLst>
                                        <p:tav tm="0">
                                          <p:val>
                                            <p:strVal val="ppt_y"/>
                                          </p:val>
                                        </p:tav>
                                        <p:tav tm="100000">
                                          <p:val>
                                            <p:strVal val="ppt_y-.1"/>
                                          </p:val>
                                        </p:tav>
                                      </p:tavLst>
                                    </p:anim>
                                    <p:set>
                                      <p:cBhvr>
                                        <p:cTn id="67" dur="1" fill="hold">
                                          <p:stCondLst>
                                            <p:cond delay="2999"/>
                                          </p:stCondLst>
                                        </p:cTn>
                                        <p:tgtEl>
                                          <p:spTgt spid="16"/>
                                        </p:tgtEl>
                                        <p:attrNameLst>
                                          <p:attrName>style.visibility</p:attrName>
                                        </p:attrNameLst>
                                      </p:cBhvr>
                                      <p:to>
                                        <p:strVal val="hidden"/>
                                      </p:to>
                                    </p:set>
                                  </p:childTnLst>
                                </p:cTn>
                              </p:par>
                            </p:childTnLst>
                          </p:cTn>
                        </p:par>
                        <p:par>
                          <p:cTn id="68" fill="hold">
                            <p:stCondLst>
                              <p:cond delay="48000"/>
                            </p:stCondLst>
                            <p:childTnLst>
                              <p:par>
                                <p:cTn id="69" presetID="1" presetClass="entr" presetSubtype="0" fill="hold" grpId="0" nodeType="afterEffect">
                                  <p:stCondLst>
                                    <p:cond delay="3000"/>
                                  </p:stCondLst>
                                  <p:childTnLst>
                                    <p:set>
                                      <p:cBhvr>
                                        <p:cTn id="70" dur="1" fill="hold">
                                          <p:stCondLst>
                                            <p:cond delay="0"/>
                                          </p:stCondLst>
                                        </p:cTn>
                                        <p:tgtEl>
                                          <p:spTgt spid="17"/>
                                        </p:tgtEl>
                                        <p:attrNameLst>
                                          <p:attrName>style.visibility</p:attrName>
                                        </p:attrNameLst>
                                      </p:cBhvr>
                                      <p:to>
                                        <p:strVal val="visible"/>
                                      </p:to>
                                    </p:set>
                                  </p:childTnLst>
                                </p:cTn>
                              </p:par>
                              <p:par>
                                <p:cTn id="71" presetID="47" presetClass="exit" presetSubtype="0" fill="hold" grpId="1" nodeType="withEffect">
                                  <p:stCondLst>
                                    <p:cond delay="3000"/>
                                  </p:stCondLst>
                                  <p:childTnLst>
                                    <p:animEffect transition="out" filter="fade">
                                      <p:cBhvr>
                                        <p:cTn id="72" dur="3000"/>
                                        <p:tgtEl>
                                          <p:spTgt spid="17"/>
                                        </p:tgtEl>
                                      </p:cBhvr>
                                    </p:animEffect>
                                    <p:anim calcmode="lin" valueType="num">
                                      <p:cBhvr>
                                        <p:cTn id="73" dur="3000"/>
                                        <p:tgtEl>
                                          <p:spTgt spid="17"/>
                                        </p:tgtEl>
                                        <p:attrNameLst>
                                          <p:attrName>ppt_x</p:attrName>
                                        </p:attrNameLst>
                                      </p:cBhvr>
                                      <p:tavLst>
                                        <p:tav tm="0">
                                          <p:val>
                                            <p:strVal val="ppt_x"/>
                                          </p:val>
                                        </p:tav>
                                        <p:tav tm="100000">
                                          <p:val>
                                            <p:strVal val="ppt_x"/>
                                          </p:val>
                                        </p:tav>
                                      </p:tavLst>
                                    </p:anim>
                                    <p:anim calcmode="lin" valueType="num">
                                      <p:cBhvr>
                                        <p:cTn id="74" dur="3000"/>
                                        <p:tgtEl>
                                          <p:spTgt spid="17"/>
                                        </p:tgtEl>
                                        <p:attrNameLst>
                                          <p:attrName>ppt_y</p:attrName>
                                        </p:attrNameLst>
                                      </p:cBhvr>
                                      <p:tavLst>
                                        <p:tav tm="0">
                                          <p:val>
                                            <p:strVal val="ppt_y"/>
                                          </p:val>
                                        </p:tav>
                                        <p:tav tm="100000">
                                          <p:val>
                                            <p:strVal val="ppt_y-.1"/>
                                          </p:val>
                                        </p:tav>
                                      </p:tavLst>
                                    </p:anim>
                                    <p:set>
                                      <p:cBhvr>
                                        <p:cTn id="75" dur="1" fill="hold">
                                          <p:stCondLst>
                                            <p:cond delay="2999"/>
                                          </p:stCondLst>
                                        </p:cTn>
                                        <p:tgtEl>
                                          <p:spTgt spid="17"/>
                                        </p:tgtEl>
                                        <p:attrNameLst>
                                          <p:attrName>style.visibility</p:attrName>
                                        </p:attrNameLst>
                                      </p:cBhvr>
                                      <p:to>
                                        <p:strVal val="hidden"/>
                                      </p:to>
                                    </p:set>
                                  </p:childTnLst>
                                </p:cTn>
                              </p:par>
                            </p:childTnLst>
                          </p:cTn>
                        </p:par>
                        <p:par>
                          <p:cTn id="76" fill="hold">
                            <p:stCondLst>
                              <p:cond delay="54000"/>
                            </p:stCondLst>
                            <p:childTnLst>
                              <p:par>
                                <p:cTn id="77" presetID="1" presetClass="entr" presetSubtype="0" fill="hold" grpId="0" nodeType="afterEffect">
                                  <p:stCondLst>
                                    <p:cond delay="3000"/>
                                  </p:stCondLst>
                                  <p:childTnLst>
                                    <p:set>
                                      <p:cBhvr>
                                        <p:cTn id="78" dur="1" fill="hold">
                                          <p:stCondLst>
                                            <p:cond delay="0"/>
                                          </p:stCondLst>
                                        </p:cTn>
                                        <p:tgtEl>
                                          <p:spTgt spid="18"/>
                                        </p:tgtEl>
                                        <p:attrNameLst>
                                          <p:attrName>style.visibility</p:attrName>
                                        </p:attrNameLst>
                                      </p:cBhvr>
                                      <p:to>
                                        <p:strVal val="visible"/>
                                      </p:to>
                                    </p:set>
                                  </p:childTnLst>
                                </p:cTn>
                              </p:par>
                              <p:par>
                                <p:cTn id="79" presetID="47" presetClass="exit" presetSubtype="0" fill="hold" grpId="1" nodeType="withEffect">
                                  <p:stCondLst>
                                    <p:cond delay="3000"/>
                                  </p:stCondLst>
                                  <p:childTnLst>
                                    <p:animEffect transition="out" filter="fade">
                                      <p:cBhvr>
                                        <p:cTn id="80" dur="3000"/>
                                        <p:tgtEl>
                                          <p:spTgt spid="18"/>
                                        </p:tgtEl>
                                      </p:cBhvr>
                                    </p:animEffect>
                                    <p:anim calcmode="lin" valueType="num">
                                      <p:cBhvr>
                                        <p:cTn id="81" dur="3000"/>
                                        <p:tgtEl>
                                          <p:spTgt spid="18"/>
                                        </p:tgtEl>
                                        <p:attrNameLst>
                                          <p:attrName>ppt_x</p:attrName>
                                        </p:attrNameLst>
                                      </p:cBhvr>
                                      <p:tavLst>
                                        <p:tav tm="0">
                                          <p:val>
                                            <p:strVal val="ppt_x"/>
                                          </p:val>
                                        </p:tav>
                                        <p:tav tm="100000">
                                          <p:val>
                                            <p:strVal val="ppt_x"/>
                                          </p:val>
                                        </p:tav>
                                      </p:tavLst>
                                    </p:anim>
                                    <p:anim calcmode="lin" valueType="num">
                                      <p:cBhvr>
                                        <p:cTn id="82" dur="3000"/>
                                        <p:tgtEl>
                                          <p:spTgt spid="18"/>
                                        </p:tgtEl>
                                        <p:attrNameLst>
                                          <p:attrName>ppt_y</p:attrName>
                                        </p:attrNameLst>
                                      </p:cBhvr>
                                      <p:tavLst>
                                        <p:tav tm="0">
                                          <p:val>
                                            <p:strVal val="ppt_y"/>
                                          </p:val>
                                        </p:tav>
                                        <p:tav tm="100000">
                                          <p:val>
                                            <p:strVal val="ppt_y-.1"/>
                                          </p:val>
                                        </p:tav>
                                      </p:tavLst>
                                    </p:anim>
                                    <p:set>
                                      <p:cBhvr>
                                        <p:cTn id="83" dur="1" fill="hold">
                                          <p:stCondLst>
                                            <p:cond delay="2999"/>
                                          </p:stCondLst>
                                        </p:cTn>
                                        <p:tgtEl>
                                          <p:spTgt spid="18"/>
                                        </p:tgtEl>
                                        <p:attrNameLst>
                                          <p:attrName>style.visibility</p:attrName>
                                        </p:attrNameLst>
                                      </p:cBhvr>
                                      <p:to>
                                        <p:strVal val="hidden"/>
                                      </p:to>
                                    </p:set>
                                  </p:childTnLst>
                                </p:cTn>
                              </p:par>
                            </p:childTnLst>
                          </p:cTn>
                        </p:par>
                        <p:par>
                          <p:cTn id="84" fill="hold">
                            <p:stCondLst>
                              <p:cond delay="60000"/>
                            </p:stCondLst>
                            <p:childTnLst>
                              <p:par>
                                <p:cTn id="85" presetID="1" presetClass="entr" presetSubtype="0" fill="hold" grpId="0" nodeType="afterEffect">
                                  <p:stCondLst>
                                    <p:cond delay="3000"/>
                                  </p:stCondLst>
                                  <p:childTnLst>
                                    <p:set>
                                      <p:cBhvr>
                                        <p:cTn id="86" dur="1" fill="hold">
                                          <p:stCondLst>
                                            <p:cond delay="0"/>
                                          </p:stCondLst>
                                        </p:cTn>
                                        <p:tgtEl>
                                          <p:spTgt spid="19"/>
                                        </p:tgtEl>
                                        <p:attrNameLst>
                                          <p:attrName>style.visibility</p:attrName>
                                        </p:attrNameLst>
                                      </p:cBhvr>
                                      <p:to>
                                        <p:strVal val="visible"/>
                                      </p:to>
                                    </p:set>
                                  </p:childTnLst>
                                </p:cTn>
                              </p:par>
                              <p:par>
                                <p:cTn id="87" presetID="47" presetClass="exit" presetSubtype="0" fill="hold" grpId="1" nodeType="withEffect">
                                  <p:stCondLst>
                                    <p:cond delay="3000"/>
                                  </p:stCondLst>
                                  <p:childTnLst>
                                    <p:animEffect transition="out" filter="fade">
                                      <p:cBhvr>
                                        <p:cTn id="88" dur="3000"/>
                                        <p:tgtEl>
                                          <p:spTgt spid="19"/>
                                        </p:tgtEl>
                                      </p:cBhvr>
                                    </p:animEffect>
                                    <p:anim calcmode="lin" valueType="num">
                                      <p:cBhvr>
                                        <p:cTn id="89" dur="3000"/>
                                        <p:tgtEl>
                                          <p:spTgt spid="19"/>
                                        </p:tgtEl>
                                        <p:attrNameLst>
                                          <p:attrName>ppt_x</p:attrName>
                                        </p:attrNameLst>
                                      </p:cBhvr>
                                      <p:tavLst>
                                        <p:tav tm="0">
                                          <p:val>
                                            <p:strVal val="ppt_x"/>
                                          </p:val>
                                        </p:tav>
                                        <p:tav tm="100000">
                                          <p:val>
                                            <p:strVal val="ppt_x"/>
                                          </p:val>
                                        </p:tav>
                                      </p:tavLst>
                                    </p:anim>
                                    <p:anim calcmode="lin" valueType="num">
                                      <p:cBhvr>
                                        <p:cTn id="90" dur="3000"/>
                                        <p:tgtEl>
                                          <p:spTgt spid="19"/>
                                        </p:tgtEl>
                                        <p:attrNameLst>
                                          <p:attrName>ppt_y</p:attrName>
                                        </p:attrNameLst>
                                      </p:cBhvr>
                                      <p:tavLst>
                                        <p:tav tm="0">
                                          <p:val>
                                            <p:strVal val="ppt_y"/>
                                          </p:val>
                                        </p:tav>
                                        <p:tav tm="100000">
                                          <p:val>
                                            <p:strVal val="ppt_y-.1"/>
                                          </p:val>
                                        </p:tav>
                                      </p:tavLst>
                                    </p:anim>
                                    <p:set>
                                      <p:cBhvr>
                                        <p:cTn id="91" dur="1" fill="hold">
                                          <p:stCondLst>
                                            <p:cond delay="2999"/>
                                          </p:stCondLst>
                                        </p:cTn>
                                        <p:tgtEl>
                                          <p:spTgt spid="19"/>
                                        </p:tgtEl>
                                        <p:attrNameLst>
                                          <p:attrName>style.visibility</p:attrName>
                                        </p:attrNameLst>
                                      </p:cBhvr>
                                      <p:to>
                                        <p:strVal val="hidden"/>
                                      </p:to>
                                    </p:set>
                                  </p:childTnLst>
                                </p:cTn>
                              </p:par>
                            </p:childTnLst>
                          </p:cTn>
                        </p:par>
                        <p:par>
                          <p:cTn id="92" fill="hold">
                            <p:stCondLst>
                              <p:cond delay="66000"/>
                            </p:stCondLst>
                            <p:childTnLst>
                              <p:par>
                                <p:cTn id="93" presetID="1" presetClass="entr" presetSubtype="0" fill="hold" grpId="0" nodeType="afterEffect">
                                  <p:stCondLst>
                                    <p:cond delay="3000"/>
                                  </p:stCondLst>
                                  <p:childTnLst>
                                    <p:set>
                                      <p:cBhvr>
                                        <p:cTn id="94" dur="1" fill="hold">
                                          <p:stCondLst>
                                            <p:cond delay="0"/>
                                          </p:stCondLst>
                                        </p:cTn>
                                        <p:tgtEl>
                                          <p:spTgt spid="20"/>
                                        </p:tgtEl>
                                        <p:attrNameLst>
                                          <p:attrName>style.visibility</p:attrName>
                                        </p:attrNameLst>
                                      </p:cBhvr>
                                      <p:to>
                                        <p:strVal val="visible"/>
                                      </p:to>
                                    </p:set>
                                  </p:childTnLst>
                                </p:cTn>
                              </p:par>
                              <p:par>
                                <p:cTn id="95" presetID="47" presetClass="exit" presetSubtype="0" fill="hold" grpId="1" nodeType="withEffect">
                                  <p:stCondLst>
                                    <p:cond delay="3000"/>
                                  </p:stCondLst>
                                  <p:childTnLst>
                                    <p:animEffect transition="out" filter="fade">
                                      <p:cBhvr>
                                        <p:cTn id="96" dur="3000"/>
                                        <p:tgtEl>
                                          <p:spTgt spid="20"/>
                                        </p:tgtEl>
                                      </p:cBhvr>
                                    </p:animEffect>
                                    <p:anim calcmode="lin" valueType="num">
                                      <p:cBhvr>
                                        <p:cTn id="97" dur="3000"/>
                                        <p:tgtEl>
                                          <p:spTgt spid="20"/>
                                        </p:tgtEl>
                                        <p:attrNameLst>
                                          <p:attrName>ppt_x</p:attrName>
                                        </p:attrNameLst>
                                      </p:cBhvr>
                                      <p:tavLst>
                                        <p:tav tm="0">
                                          <p:val>
                                            <p:strVal val="ppt_x"/>
                                          </p:val>
                                        </p:tav>
                                        <p:tav tm="100000">
                                          <p:val>
                                            <p:strVal val="ppt_x"/>
                                          </p:val>
                                        </p:tav>
                                      </p:tavLst>
                                    </p:anim>
                                    <p:anim calcmode="lin" valueType="num">
                                      <p:cBhvr>
                                        <p:cTn id="98" dur="3000"/>
                                        <p:tgtEl>
                                          <p:spTgt spid="20"/>
                                        </p:tgtEl>
                                        <p:attrNameLst>
                                          <p:attrName>ppt_y</p:attrName>
                                        </p:attrNameLst>
                                      </p:cBhvr>
                                      <p:tavLst>
                                        <p:tav tm="0">
                                          <p:val>
                                            <p:strVal val="ppt_y"/>
                                          </p:val>
                                        </p:tav>
                                        <p:tav tm="100000">
                                          <p:val>
                                            <p:strVal val="ppt_y-.1"/>
                                          </p:val>
                                        </p:tav>
                                      </p:tavLst>
                                    </p:anim>
                                    <p:set>
                                      <p:cBhvr>
                                        <p:cTn id="99" dur="1" fill="hold">
                                          <p:stCondLst>
                                            <p:cond delay="2999"/>
                                          </p:stCondLst>
                                        </p:cTn>
                                        <p:tgtEl>
                                          <p:spTgt spid="20"/>
                                        </p:tgtEl>
                                        <p:attrNameLst>
                                          <p:attrName>style.visibility</p:attrName>
                                        </p:attrNameLst>
                                      </p:cBhvr>
                                      <p:to>
                                        <p:strVal val="hidden"/>
                                      </p:to>
                                    </p:set>
                                  </p:childTnLst>
                                </p:cTn>
                              </p:par>
                            </p:childTnLst>
                          </p:cTn>
                        </p:par>
                        <p:par>
                          <p:cTn id="100" fill="hold">
                            <p:stCondLst>
                              <p:cond delay="72000"/>
                            </p:stCondLst>
                            <p:childTnLst>
                              <p:par>
                                <p:cTn id="101" presetID="1" presetClass="entr" presetSubtype="0" fill="hold" grpId="0" nodeType="afterEffect">
                                  <p:stCondLst>
                                    <p:cond delay="3000"/>
                                  </p:stCondLst>
                                  <p:childTnLst>
                                    <p:set>
                                      <p:cBhvr>
                                        <p:cTn id="102" dur="1" fill="hold">
                                          <p:stCondLst>
                                            <p:cond delay="0"/>
                                          </p:stCondLst>
                                        </p:cTn>
                                        <p:tgtEl>
                                          <p:spTgt spid="21"/>
                                        </p:tgtEl>
                                        <p:attrNameLst>
                                          <p:attrName>style.visibility</p:attrName>
                                        </p:attrNameLst>
                                      </p:cBhvr>
                                      <p:to>
                                        <p:strVal val="visible"/>
                                      </p:to>
                                    </p:set>
                                  </p:childTnLst>
                                </p:cTn>
                              </p:par>
                              <p:par>
                                <p:cTn id="103" presetID="47" presetClass="exit" presetSubtype="0" fill="hold" grpId="1" nodeType="withEffect">
                                  <p:stCondLst>
                                    <p:cond delay="3000"/>
                                  </p:stCondLst>
                                  <p:childTnLst>
                                    <p:animEffect transition="out" filter="fade">
                                      <p:cBhvr>
                                        <p:cTn id="104" dur="3000"/>
                                        <p:tgtEl>
                                          <p:spTgt spid="21"/>
                                        </p:tgtEl>
                                      </p:cBhvr>
                                    </p:animEffect>
                                    <p:anim calcmode="lin" valueType="num">
                                      <p:cBhvr>
                                        <p:cTn id="105" dur="3000"/>
                                        <p:tgtEl>
                                          <p:spTgt spid="21"/>
                                        </p:tgtEl>
                                        <p:attrNameLst>
                                          <p:attrName>ppt_x</p:attrName>
                                        </p:attrNameLst>
                                      </p:cBhvr>
                                      <p:tavLst>
                                        <p:tav tm="0">
                                          <p:val>
                                            <p:strVal val="ppt_x"/>
                                          </p:val>
                                        </p:tav>
                                        <p:tav tm="100000">
                                          <p:val>
                                            <p:strVal val="ppt_x"/>
                                          </p:val>
                                        </p:tav>
                                      </p:tavLst>
                                    </p:anim>
                                    <p:anim calcmode="lin" valueType="num">
                                      <p:cBhvr>
                                        <p:cTn id="106" dur="3000"/>
                                        <p:tgtEl>
                                          <p:spTgt spid="21"/>
                                        </p:tgtEl>
                                        <p:attrNameLst>
                                          <p:attrName>ppt_y</p:attrName>
                                        </p:attrNameLst>
                                      </p:cBhvr>
                                      <p:tavLst>
                                        <p:tav tm="0">
                                          <p:val>
                                            <p:strVal val="ppt_y"/>
                                          </p:val>
                                        </p:tav>
                                        <p:tav tm="100000">
                                          <p:val>
                                            <p:strVal val="ppt_y-.1"/>
                                          </p:val>
                                        </p:tav>
                                      </p:tavLst>
                                    </p:anim>
                                    <p:set>
                                      <p:cBhvr>
                                        <p:cTn id="107" dur="1" fill="hold">
                                          <p:stCondLst>
                                            <p:cond delay="2999"/>
                                          </p:stCondLst>
                                        </p:cTn>
                                        <p:tgtEl>
                                          <p:spTgt spid="21"/>
                                        </p:tgtEl>
                                        <p:attrNameLst>
                                          <p:attrName>style.visibility</p:attrName>
                                        </p:attrNameLst>
                                      </p:cBhvr>
                                      <p:to>
                                        <p:strVal val="hidden"/>
                                      </p:to>
                                    </p:set>
                                  </p:childTnLst>
                                </p:cTn>
                              </p:par>
                            </p:childTnLst>
                          </p:cTn>
                        </p:par>
                        <p:par>
                          <p:cTn id="108" fill="hold">
                            <p:stCondLst>
                              <p:cond delay="78000"/>
                            </p:stCondLst>
                            <p:childTnLst>
                              <p:par>
                                <p:cTn id="109" presetID="1" presetClass="entr" presetSubtype="0" fill="hold" grpId="0" nodeType="afterEffect">
                                  <p:stCondLst>
                                    <p:cond delay="3000"/>
                                  </p:stCondLst>
                                  <p:childTnLst>
                                    <p:set>
                                      <p:cBhvr>
                                        <p:cTn id="110" dur="1" fill="hold">
                                          <p:stCondLst>
                                            <p:cond delay="0"/>
                                          </p:stCondLst>
                                        </p:cTn>
                                        <p:tgtEl>
                                          <p:spTgt spid="22"/>
                                        </p:tgtEl>
                                        <p:attrNameLst>
                                          <p:attrName>style.visibility</p:attrName>
                                        </p:attrNameLst>
                                      </p:cBhvr>
                                      <p:to>
                                        <p:strVal val="visible"/>
                                      </p:to>
                                    </p:set>
                                  </p:childTnLst>
                                </p:cTn>
                              </p:par>
                              <p:par>
                                <p:cTn id="111" presetID="47" presetClass="exit" presetSubtype="0" fill="hold" grpId="1" nodeType="withEffect">
                                  <p:stCondLst>
                                    <p:cond delay="3000"/>
                                  </p:stCondLst>
                                  <p:childTnLst>
                                    <p:animEffect transition="out" filter="fade">
                                      <p:cBhvr>
                                        <p:cTn id="112" dur="3000"/>
                                        <p:tgtEl>
                                          <p:spTgt spid="22"/>
                                        </p:tgtEl>
                                      </p:cBhvr>
                                    </p:animEffect>
                                    <p:anim calcmode="lin" valueType="num">
                                      <p:cBhvr>
                                        <p:cTn id="113" dur="3000"/>
                                        <p:tgtEl>
                                          <p:spTgt spid="22"/>
                                        </p:tgtEl>
                                        <p:attrNameLst>
                                          <p:attrName>ppt_x</p:attrName>
                                        </p:attrNameLst>
                                      </p:cBhvr>
                                      <p:tavLst>
                                        <p:tav tm="0">
                                          <p:val>
                                            <p:strVal val="ppt_x"/>
                                          </p:val>
                                        </p:tav>
                                        <p:tav tm="100000">
                                          <p:val>
                                            <p:strVal val="ppt_x"/>
                                          </p:val>
                                        </p:tav>
                                      </p:tavLst>
                                    </p:anim>
                                    <p:anim calcmode="lin" valueType="num">
                                      <p:cBhvr>
                                        <p:cTn id="114" dur="3000"/>
                                        <p:tgtEl>
                                          <p:spTgt spid="22"/>
                                        </p:tgtEl>
                                        <p:attrNameLst>
                                          <p:attrName>ppt_y</p:attrName>
                                        </p:attrNameLst>
                                      </p:cBhvr>
                                      <p:tavLst>
                                        <p:tav tm="0">
                                          <p:val>
                                            <p:strVal val="ppt_y"/>
                                          </p:val>
                                        </p:tav>
                                        <p:tav tm="100000">
                                          <p:val>
                                            <p:strVal val="ppt_y-.1"/>
                                          </p:val>
                                        </p:tav>
                                      </p:tavLst>
                                    </p:anim>
                                    <p:set>
                                      <p:cBhvr>
                                        <p:cTn id="115" dur="1" fill="hold">
                                          <p:stCondLst>
                                            <p:cond delay="2999"/>
                                          </p:stCondLst>
                                        </p:cTn>
                                        <p:tgtEl>
                                          <p:spTgt spid="22"/>
                                        </p:tgtEl>
                                        <p:attrNameLst>
                                          <p:attrName>style.visibility</p:attrName>
                                        </p:attrNameLst>
                                      </p:cBhvr>
                                      <p:to>
                                        <p:strVal val="hidden"/>
                                      </p:to>
                                    </p:set>
                                  </p:childTnLst>
                                </p:cTn>
                              </p:par>
                            </p:childTnLst>
                          </p:cTn>
                        </p:par>
                        <p:par>
                          <p:cTn id="116" fill="hold">
                            <p:stCondLst>
                              <p:cond delay="84000"/>
                            </p:stCondLst>
                            <p:childTnLst>
                              <p:par>
                                <p:cTn id="117" presetID="1" presetClass="entr" presetSubtype="0" fill="hold" grpId="0" nodeType="afterEffect">
                                  <p:stCondLst>
                                    <p:cond delay="3000"/>
                                  </p:stCondLst>
                                  <p:childTnLst>
                                    <p:set>
                                      <p:cBhvr>
                                        <p:cTn id="118" dur="1" fill="hold">
                                          <p:stCondLst>
                                            <p:cond delay="0"/>
                                          </p:stCondLst>
                                        </p:cTn>
                                        <p:tgtEl>
                                          <p:spTgt spid="23"/>
                                        </p:tgtEl>
                                        <p:attrNameLst>
                                          <p:attrName>style.visibility</p:attrName>
                                        </p:attrNameLst>
                                      </p:cBhvr>
                                      <p:to>
                                        <p:strVal val="visible"/>
                                      </p:to>
                                    </p:set>
                                  </p:childTnLst>
                                </p:cTn>
                              </p:par>
                              <p:par>
                                <p:cTn id="119" presetID="47" presetClass="exit" presetSubtype="0" fill="hold" grpId="1" nodeType="withEffect">
                                  <p:stCondLst>
                                    <p:cond delay="3000"/>
                                  </p:stCondLst>
                                  <p:childTnLst>
                                    <p:animEffect transition="out" filter="fade">
                                      <p:cBhvr>
                                        <p:cTn id="120" dur="3000"/>
                                        <p:tgtEl>
                                          <p:spTgt spid="23"/>
                                        </p:tgtEl>
                                      </p:cBhvr>
                                    </p:animEffect>
                                    <p:anim calcmode="lin" valueType="num">
                                      <p:cBhvr>
                                        <p:cTn id="121" dur="3000"/>
                                        <p:tgtEl>
                                          <p:spTgt spid="23"/>
                                        </p:tgtEl>
                                        <p:attrNameLst>
                                          <p:attrName>ppt_x</p:attrName>
                                        </p:attrNameLst>
                                      </p:cBhvr>
                                      <p:tavLst>
                                        <p:tav tm="0">
                                          <p:val>
                                            <p:strVal val="ppt_x"/>
                                          </p:val>
                                        </p:tav>
                                        <p:tav tm="100000">
                                          <p:val>
                                            <p:strVal val="ppt_x"/>
                                          </p:val>
                                        </p:tav>
                                      </p:tavLst>
                                    </p:anim>
                                    <p:anim calcmode="lin" valueType="num">
                                      <p:cBhvr>
                                        <p:cTn id="122" dur="3000"/>
                                        <p:tgtEl>
                                          <p:spTgt spid="23"/>
                                        </p:tgtEl>
                                        <p:attrNameLst>
                                          <p:attrName>ppt_y</p:attrName>
                                        </p:attrNameLst>
                                      </p:cBhvr>
                                      <p:tavLst>
                                        <p:tav tm="0">
                                          <p:val>
                                            <p:strVal val="ppt_y"/>
                                          </p:val>
                                        </p:tav>
                                        <p:tav tm="100000">
                                          <p:val>
                                            <p:strVal val="ppt_y-.1"/>
                                          </p:val>
                                        </p:tav>
                                      </p:tavLst>
                                    </p:anim>
                                    <p:set>
                                      <p:cBhvr>
                                        <p:cTn id="123" dur="1" fill="hold">
                                          <p:stCondLst>
                                            <p:cond delay="2999"/>
                                          </p:stCondLst>
                                        </p:cTn>
                                        <p:tgtEl>
                                          <p:spTgt spid="23"/>
                                        </p:tgtEl>
                                        <p:attrNameLst>
                                          <p:attrName>style.visibility</p:attrName>
                                        </p:attrNameLst>
                                      </p:cBhvr>
                                      <p:to>
                                        <p:strVal val="hidden"/>
                                      </p:to>
                                    </p:set>
                                  </p:childTnLst>
                                </p:cTn>
                              </p:par>
                            </p:childTnLst>
                          </p:cTn>
                        </p:par>
                        <p:par>
                          <p:cTn id="124" fill="hold">
                            <p:stCondLst>
                              <p:cond delay="90000"/>
                            </p:stCondLst>
                            <p:childTnLst>
                              <p:par>
                                <p:cTn id="125" presetID="10" presetClass="entr" presetSubtype="0" fill="hold" nodeType="afterEffect">
                                  <p:stCondLst>
                                    <p:cond delay="0"/>
                                  </p:stCondLst>
                                  <p:childTnLst>
                                    <p:set>
                                      <p:cBhvr>
                                        <p:cTn id="126" dur="1" fill="hold">
                                          <p:stCondLst>
                                            <p:cond delay="0"/>
                                          </p:stCondLst>
                                        </p:cTn>
                                        <p:tgtEl>
                                          <p:spTgt spid="6"/>
                                        </p:tgtEl>
                                        <p:attrNameLst>
                                          <p:attrName>style.visibility</p:attrName>
                                        </p:attrNameLst>
                                      </p:cBhvr>
                                      <p:to>
                                        <p:strVal val="visible"/>
                                      </p:to>
                                    </p:set>
                                    <p:animEffect transition="in" filter="fade">
                                      <p:cBhvr>
                                        <p:cTn id="1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84800" cy="647577"/>
          </a:xfrm>
        </p:spPr>
        <p:txBody>
          <a:bodyPr>
            <a:noAutofit/>
          </a:bodyPr>
          <a:lstStyle/>
          <a:p>
            <a:r>
              <a:rPr lang="en-GB" sz="2400" b="1" dirty="0">
                <a:solidFill>
                  <a:schemeClr val="bg1"/>
                </a:solidFill>
              </a:rPr>
              <a:t>Order of objects in a sentence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5C9A935F-ABE8-40CD-B8E6-0AA727B02043}"/>
              </a:ext>
            </a:extLst>
          </p:cNvPr>
          <p:cNvSpPr txBox="1"/>
          <p:nvPr/>
        </p:nvSpPr>
        <p:spPr>
          <a:xfrm>
            <a:off x="138144" y="1132215"/>
            <a:ext cx="11583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You know the usual word order in sentences with one object :</a:t>
            </a:r>
          </a:p>
        </p:txBody>
      </p:sp>
      <p:sp>
        <p:nvSpPr>
          <p:cNvPr id="9" name="TextBox 8">
            <a:extLst>
              <a:ext uri="{FF2B5EF4-FFF2-40B4-BE49-F238E27FC236}">
                <a16:creationId xmlns:a16="http://schemas.microsoft.com/office/drawing/2014/main" id="{8E270AA0-63BB-4B0A-AF57-0B8EC2DB6643}"/>
              </a:ext>
            </a:extLst>
          </p:cNvPr>
          <p:cNvSpPr txBox="1"/>
          <p:nvPr/>
        </p:nvSpPr>
        <p:spPr>
          <a:xfrm>
            <a:off x="62559" y="4321845"/>
            <a:ext cx="11647239" cy="461665"/>
          </a:xfrm>
          <a:prstGeom prst="rect">
            <a:avLst/>
          </a:prstGeom>
          <a:noFill/>
        </p:spPr>
        <p:txBody>
          <a:bodyPr wrap="square" rtlCol="0">
            <a:spAutoFit/>
          </a:bodyPr>
          <a:lstStyle/>
          <a:p>
            <a:r>
              <a:rPr lang="en-US" sz="2400" dirty="0"/>
              <a:t>With </a:t>
            </a:r>
            <a:r>
              <a:rPr lang="en-US" sz="2400" u="sng" dirty="0"/>
              <a:t>two object nouns</a:t>
            </a:r>
            <a:r>
              <a:rPr lang="en-US" sz="2400" dirty="0"/>
              <a:t> together, the </a:t>
            </a:r>
            <a:r>
              <a:rPr lang="en-US" sz="2400" b="1" dirty="0"/>
              <a:t>indirect object </a:t>
            </a:r>
            <a:r>
              <a:rPr lang="en-US" sz="2400" dirty="0"/>
              <a:t>always comes first.</a:t>
            </a:r>
          </a:p>
        </p:txBody>
      </p:sp>
      <p:sp>
        <p:nvSpPr>
          <p:cNvPr id="10" name="TextBox 9">
            <a:extLst>
              <a:ext uri="{FF2B5EF4-FFF2-40B4-BE49-F238E27FC236}">
                <a16:creationId xmlns:a16="http://schemas.microsoft.com/office/drawing/2014/main" id="{4D724928-6DDB-4E97-8D56-BADD34F64AA1}"/>
              </a:ext>
            </a:extLst>
          </p:cNvPr>
          <p:cNvSpPr txBox="1"/>
          <p:nvPr/>
        </p:nvSpPr>
        <p:spPr>
          <a:xfrm>
            <a:off x="151326" y="1767763"/>
            <a:ext cx="1851920" cy="400110"/>
          </a:xfrm>
          <a:prstGeom prst="rect">
            <a:avLst/>
          </a:prstGeom>
          <a:solidFill>
            <a:schemeClr val="accent4">
              <a:lumMod val="75000"/>
            </a:schemeClr>
          </a:solidFill>
          <a:ln w="19050">
            <a:solidFill>
              <a:schemeClr val="tx1"/>
            </a:solidFill>
          </a:ln>
        </p:spPr>
        <p:txBody>
          <a:bodyPr wrap="square" rtlCol="0">
            <a:spAutoFit/>
          </a:bodyPr>
          <a:lstStyle/>
          <a:p>
            <a:pPr algn="ctr"/>
            <a:r>
              <a:rPr lang="en-GB" sz="2000" b="1" dirty="0"/>
              <a:t>SUBJECT</a:t>
            </a:r>
          </a:p>
        </p:txBody>
      </p:sp>
      <p:sp>
        <p:nvSpPr>
          <p:cNvPr id="11" name="TextBox 10">
            <a:extLst>
              <a:ext uri="{FF2B5EF4-FFF2-40B4-BE49-F238E27FC236}">
                <a16:creationId xmlns:a16="http://schemas.microsoft.com/office/drawing/2014/main" id="{75074676-BA1D-44A8-944E-A90532D3FC62}"/>
              </a:ext>
            </a:extLst>
          </p:cNvPr>
          <p:cNvSpPr txBox="1"/>
          <p:nvPr/>
        </p:nvSpPr>
        <p:spPr>
          <a:xfrm>
            <a:off x="2540350" y="1767763"/>
            <a:ext cx="1851920" cy="400110"/>
          </a:xfrm>
          <a:prstGeom prst="rect">
            <a:avLst/>
          </a:prstGeom>
          <a:solidFill>
            <a:srgbClr val="CCECFF"/>
          </a:solidFill>
          <a:ln w="19050">
            <a:solidFill>
              <a:schemeClr val="tx1"/>
            </a:solidFill>
          </a:ln>
        </p:spPr>
        <p:txBody>
          <a:bodyPr wrap="square" rtlCol="0">
            <a:spAutoFit/>
          </a:bodyPr>
          <a:lstStyle/>
          <a:p>
            <a:pPr algn="ctr"/>
            <a:r>
              <a:rPr lang="en-GB" sz="2000" b="1" dirty="0"/>
              <a:t>VERB</a:t>
            </a:r>
          </a:p>
        </p:txBody>
      </p:sp>
      <p:sp>
        <p:nvSpPr>
          <p:cNvPr id="12" name="TextBox 11">
            <a:extLst>
              <a:ext uri="{FF2B5EF4-FFF2-40B4-BE49-F238E27FC236}">
                <a16:creationId xmlns:a16="http://schemas.microsoft.com/office/drawing/2014/main" id="{514EF0E1-6EB6-40A0-BD45-7D557AB30273}"/>
              </a:ext>
            </a:extLst>
          </p:cNvPr>
          <p:cNvSpPr txBox="1"/>
          <p:nvPr/>
        </p:nvSpPr>
        <p:spPr>
          <a:xfrm>
            <a:off x="4903393" y="1534294"/>
            <a:ext cx="1851920" cy="707886"/>
          </a:xfrm>
          <a:prstGeom prst="rect">
            <a:avLst/>
          </a:prstGeom>
          <a:solidFill>
            <a:srgbClr val="FF66CC"/>
          </a:solidFill>
          <a:ln w="19050">
            <a:solidFill>
              <a:schemeClr val="tx1"/>
            </a:solidFill>
          </a:ln>
        </p:spPr>
        <p:txBody>
          <a:bodyPr wrap="square" rtlCol="0">
            <a:spAutoFit/>
          </a:bodyPr>
          <a:lstStyle/>
          <a:p>
            <a:pPr algn="ctr"/>
            <a:r>
              <a:rPr lang="en-GB" sz="2000" b="1" dirty="0"/>
              <a:t>DIRECT OBJECT</a:t>
            </a:r>
          </a:p>
        </p:txBody>
      </p:sp>
      <p:sp>
        <p:nvSpPr>
          <p:cNvPr id="13" name="Rectangle 12">
            <a:extLst>
              <a:ext uri="{FF2B5EF4-FFF2-40B4-BE49-F238E27FC236}">
                <a16:creationId xmlns:a16="http://schemas.microsoft.com/office/drawing/2014/main" id="{727CBB0E-F9E7-475E-80F7-3D0DBD01A97A}"/>
              </a:ext>
            </a:extLst>
          </p:cNvPr>
          <p:cNvSpPr/>
          <p:nvPr/>
        </p:nvSpPr>
        <p:spPr>
          <a:xfrm>
            <a:off x="138144" y="2318087"/>
            <a:ext cx="6603988"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E59E002D-2011-45C5-9A40-ED65F5E3D080}"/>
              </a:ext>
            </a:extLst>
          </p:cNvPr>
          <p:cNvSpPr txBox="1"/>
          <p:nvPr/>
        </p:nvSpPr>
        <p:spPr>
          <a:xfrm>
            <a:off x="138144" y="2338722"/>
            <a:ext cx="1784551" cy="400110"/>
          </a:xfrm>
          <a:prstGeom prst="rect">
            <a:avLst/>
          </a:prstGeom>
          <a:noFill/>
        </p:spPr>
        <p:txBody>
          <a:bodyPr wrap="square" rtlCol="0">
            <a:spAutoFit/>
          </a:bodyPr>
          <a:lstStyle/>
          <a:p>
            <a:pPr algn="ctr"/>
            <a:r>
              <a:rPr lang="en-GB" sz="2000" b="1" dirty="0" err="1"/>
              <a:t>Ihr</a:t>
            </a:r>
            <a:endParaRPr lang="en-GB" sz="2000" b="1" dirty="0"/>
          </a:p>
        </p:txBody>
      </p:sp>
      <p:sp>
        <p:nvSpPr>
          <p:cNvPr id="15" name="TextBox 14">
            <a:extLst>
              <a:ext uri="{FF2B5EF4-FFF2-40B4-BE49-F238E27FC236}">
                <a16:creationId xmlns:a16="http://schemas.microsoft.com/office/drawing/2014/main" id="{0DF5F464-60AB-4524-8E5B-AC5BADB3EAC5}"/>
              </a:ext>
            </a:extLst>
          </p:cNvPr>
          <p:cNvSpPr txBox="1"/>
          <p:nvPr/>
        </p:nvSpPr>
        <p:spPr>
          <a:xfrm>
            <a:off x="2486617" y="2321646"/>
            <a:ext cx="1866364" cy="400110"/>
          </a:xfrm>
          <a:prstGeom prst="rect">
            <a:avLst/>
          </a:prstGeom>
          <a:noFill/>
        </p:spPr>
        <p:txBody>
          <a:bodyPr wrap="square" rtlCol="0">
            <a:spAutoFit/>
          </a:bodyPr>
          <a:lstStyle/>
          <a:p>
            <a:pPr algn="ctr"/>
            <a:r>
              <a:rPr lang="en-GB" sz="2000" dirty="0" err="1"/>
              <a:t>gebt</a:t>
            </a:r>
            <a:endParaRPr lang="en-GB" sz="2000" dirty="0"/>
          </a:p>
        </p:txBody>
      </p:sp>
      <p:sp>
        <p:nvSpPr>
          <p:cNvPr id="16" name="TextBox 15">
            <a:extLst>
              <a:ext uri="{FF2B5EF4-FFF2-40B4-BE49-F238E27FC236}">
                <a16:creationId xmlns:a16="http://schemas.microsoft.com/office/drawing/2014/main" id="{7872D697-697B-4D84-AABD-E6F17B82A45E}"/>
              </a:ext>
            </a:extLst>
          </p:cNvPr>
          <p:cNvSpPr txBox="1"/>
          <p:nvPr/>
        </p:nvSpPr>
        <p:spPr>
          <a:xfrm>
            <a:off x="4748267" y="2303601"/>
            <a:ext cx="2275826" cy="400110"/>
          </a:xfrm>
          <a:prstGeom prst="rect">
            <a:avLst/>
          </a:prstGeom>
          <a:noFill/>
        </p:spPr>
        <p:txBody>
          <a:bodyPr wrap="square" rtlCol="0">
            <a:spAutoFit/>
          </a:bodyPr>
          <a:lstStyle/>
          <a:p>
            <a:pPr algn="ctr"/>
            <a:r>
              <a:rPr lang="en-GB" sz="2000" b="1" dirty="0"/>
              <a:t>das Geld.</a:t>
            </a:r>
          </a:p>
        </p:txBody>
      </p:sp>
      <p:sp>
        <p:nvSpPr>
          <p:cNvPr id="17" name="Rectangle 16">
            <a:extLst>
              <a:ext uri="{FF2B5EF4-FFF2-40B4-BE49-F238E27FC236}">
                <a16:creationId xmlns:a16="http://schemas.microsoft.com/office/drawing/2014/main" id="{0AC7711C-3C7F-4B29-A546-495644E61108}"/>
              </a:ext>
            </a:extLst>
          </p:cNvPr>
          <p:cNvSpPr/>
          <p:nvPr/>
        </p:nvSpPr>
        <p:spPr>
          <a:xfrm>
            <a:off x="151325" y="3634080"/>
            <a:ext cx="6590807"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4106F3CD-4277-4FCC-929F-1E5EE7A96C33}"/>
              </a:ext>
            </a:extLst>
          </p:cNvPr>
          <p:cNvSpPr txBox="1"/>
          <p:nvPr/>
        </p:nvSpPr>
        <p:spPr>
          <a:xfrm>
            <a:off x="235635" y="3623553"/>
            <a:ext cx="1767610" cy="400110"/>
          </a:xfrm>
          <a:prstGeom prst="rect">
            <a:avLst/>
          </a:prstGeom>
          <a:noFill/>
        </p:spPr>
        <p:txBody>
          <a:bodyPr wrap="square" rtlCol="0">
            <a:spAutoFit/>
          </a:bodyPr>
          <a:lstStyle/>
          <a:p>
            <a:pPr algn="ctr"/>
            <a:r>
              <a:rPr lang="en-GB" sz="2000" b="1" dirty="0" err="1"/>
              <a:t>Wir</a:t>
            </a:r>
            <a:endParaRPr lang="en-GB" sz="2000" b="1" dirty="0"/>
          </a:p>
        </p:txBody>
      </p:sp>
      <p:sp>
        <p:nvSpPr>
          <p:cNvPr id="19" name="TextBox 18">
            <a:extLst>
              <a:ext uri="{FF2B5EF4-FFF2-40B4-BE49-F238E27FC236}">
                <a16:creationId xmlns:a16="http://schemas.microsoft.com/office/drawing/2014/main" id="{4C4D3365-6B2F-4F1A-8953-14D9C4866D49}"/>
              </a:ext>
            </a:extLst>
          </p:cNvPr>
          <p:cNvSpPr txBox="1"/>
          <p:nvPr/>
        </p:nvSpPr>
        <p:spPr>
          <a:xfrm>
            <a:off x="2551886" y="3610115"/>
            <a:ext cx="1866364" cy="400110"/>
          </a:xfrm>
          <a:prstGeom prst="rect">
            <a:avLst/>
          </a:prstGeom>
          <a:noFill/>
        </p:spPr>
        <p:txBody>
          <a:bodyPr wrap="square" rtlCol="0">
            <a:spAutoFit/>
          </a:bodyPr>
          <a:lstStyle/>
          <a:p>
            <a:pPr algn="ctr"/>
            <a:r>
              <a:rPr lang="en-GB" sz="2000" dirty="0" err="1"/>
              <a:t>helfen</a:t>
            </a:r>
            <a:endParaRPr lang="en-GB" sz="2000" dirty="0"/>
          </a:p>
        </p:txBody>
      </p:sp>
      <p:sp>
        <p:nvSpPr>
          <p:cNvPr id="20" name="TextBox 19">
            <a:extLst>
              <a:ext uri="{FF2B5EF4-FFF2-40B4-BE49-F238E27FC236}">
                <a16:creationId xmlns:a16="http://schemas.microsoft.com/office/drawing/2014/main" id="{35E10A03-F4BE-4B2D-A0BE-CAC20F58FE01}"/>
              </a:ext>
            </a:extLst>
          </p:cNvPr>
          <p:cNvSpPr txBox="1"/>
          <p:nvPr/>
        </p:nvSpPr>
        <p:spPr>
          <a:xfrm>
            <a:off x="4711880" y="3634677"/>
            <a:ext cx="2348599" cy="400110"/>
          </a:xfrm>
          <a:prstGeom prst="rect">
            <a:avLst/>
          </a:prstGeom>
          <a:noFill/>
        </p:spPr>
        <p:txBody>
          <a:bodyPr wrap="square" rtlCol="0">
            <a:spAutoFit/>
          </a:bodyPr>
          <a:lstStyle/>
          <a:p>
            <a:pPr algn="ctr"/>
            <a:r>
              <a:rPr lang="en-GB" sz="2000" b="1" dirty="0" err="1"/>
              <a:t>dem</a:t>
            </a:r>
            <a:r>
              <a:rPr lang="en-GB" sz="2000" b="1" dirty="0"/>
              <a:t> Mann.</a:t>
            </a:r>
          </a:p>
        </p:txBody>
      </p:sp>
      <p:sp>
        <p:nvSpPr>
          <p:cNvPr id="21" name="TextBox 20">
            <a:extLst>
              <a:ext uri="{FF2B5EF4-FFF2-40B4-BE49-F238E27FC236}">
                <a16:creationId xmlns:a16="http://schemas.microsoft.com/office/drawing/2014/main" id="{08645E26-63E2-42A9-9260-082FEA1B46A1}"/>
              </a:ext>
            </a:extLst>
          </p:cNvPr>
          <p:cNvSpPr txBox="1"/>
          <p:nvPr/>
        </p:nvSpPr>
        <p:spPr>
          <a:xfrm>
            <a:off x="6742132" y="2348608"/>
            <a:ext cx="4625190" cy="400110"/>
          </a:xfrm>
          <a:prstGeom prst="rect">
            <a:avLst/>
          </a:prstGeom>
          <a:noFill/>
        </p:spPr>
        <p:txBody>
          <a:bodyPr wrap="square" rtlCol="0">
            <a:spAutoFit/>
          </a:bodyPr>
          <a:lstStyle/>
          <a:p>
            <a:r>
              <a:rPr lang="en-GB" sz="2000" b="1" i="1" dirty="0"/>
              <a:t>You (all) </a:t>
            </a:r>
            <a:r>
              <a:rPr lang="en-GB" sz="2000" i="1" dirty="0"/>
              <a:t>give</a:t>
            </a:r>
            <a:r>
              <a:rPr lang="en-GB" sz="2000" b="1" i="1" dirty="0"/>
              <a:t> the money.</a:t>
            </a:r>
            <a:endParaRPr lang="en-GB" sz="2000" i="1" dirty="0"/>
          </a:p>
        </p:txBody>
      </p:sp>
      <p:sp>
        <p:nvSpPr>
          <p:cNvPr id="22" name="TextBox 21">
            <a:extLst>
              <a:ext uri="{FF2B5EF4-FFF2-40B4-BE49-F238E27FC236}">
                <a16:creationId xmlns:a16="http://schemas.microsoft.com/office/drawing/2014/main" id="{F4C855B3-F35D-4EDD-835D-28B841406E7E}"/>
              </a:ext>
            </a:extLst>
          </p:cNvPr>
          <p:cNvSpPr txBox="1"/>
          <p:nvPr/>
        </p:nvSpPr>
        <p:spPr>
          <a:xfrm>
            <a:off x="6705341" y="3610115"/>
            <a:ext cx="4597346" cy="400110"/>
          </a:xfrm>
          <a:prstGeom prst="rect">
            <a:avLst/>
          </a:prstGeom>
          <a:noFill/>
        </p:spPr>
        <p:txBody>
          <a:bodyPr wrap="square" rtlCol="0">
            <a:spAutoFit/>
          </a:bodyPr>
          <a:lstStyle/>
          <a:p>
            <a:r>
              <a:rPr lang="en-GB" sz="2000" b="1" i="1" dirty="0"/>
              <a:t>We </a:t>
            </a:r>
            <a:r>
              <a:rPr lang="en-GB" sz="2000" i="1" dirty="0"/>
              <a:t>help </a:t>
            </a:r>
            <a:r>
              <a:rPr lang="en-GB" sz="2000" b="1" i="1" dirty="0"/>
              <a:t>the man.</a:t>
            </a:r>
            <a:endParaRPr lang="en-GB" sz="2000" i="1" dirty="0"/>
          </a:p>
        </p:txBody>
      </p:sp>
      <p:sp>
        <p:nvSpPr>
          <p:cNvPr id="24" name="Rounded Rectangular Callout 64">
            <a:extLst>
              <a:ext uri="{FF2B5EF4-FFF2-40B4-BE49-F238E27FC236}">
                <a16:creationId xmlns:a16="http://schemas.microsoft.com/office/drawing/2014/main" id="{3953E7FF-D375-44E1-9417-202E575BAAD9}"/>
              </a:ext>
            </a:extLst>
          </p:cNvPr>
          <p:cNvSpPr/>
          <p:nvPr/>
        </p:nvSpPr>
        <p:spPr>
          <a:xfrm>
            <a:off x="7417246" y="2830528"/>
            <a:ext cx="3423134" cy="790811"/>
          </a:xfrm>
          <a:prstGeom prst="wedgeRoundRectCallout">
            <a:avLst>
              <a:gd name="adj1" fmla="val -80042"/>
              <a:gd name="adj2" fmla="val 6166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AEF"/>
                </a:solidFill>
              </a:rPr>
              <a:t>If it helps, think:</a:t>
            </a:r>
            <a:br>
              <a:rPr lang="en-GB" sz="2000" dirty="0">
                <a:solidFill>
                  <a:srgbClr val="FFFAEF"/>
                </a:solidFill>
              </a:rPr>
            </a:br>
            <a:r>
              <a:rPr lang="en-GB" sz="2000" i="1" dirty="0">
                <a:solidFill>
                  <a:srgbClr val="FFFAEF"/>
                </a:solidFill>
              </a:rPr>
              <a:t>We </a:t>
            </a:r>
            <a:r>
              <a:rPr lang="en-GB" sz="2000" b="1" i="1" dirty="0">
                <a:solidFill>
                  <a:srgbClr val="FFFAEF"/>
                </a:solidFill>
              </a:rPr>
              <a:t>give help to </a:t>
            </a:r>
            <a:r>
              <a:rPr lang="en-GB" sz="2000" i="1" dirty="0">
                <a:solidFill>
                  <a:srgbClr val="FFFAEF"/>
                </a:solidFill>
              </a:rPr>
              <a:t>the man.</a:t>
            </a:r>
          </a:p>
        </p:txBody>
      </p:sp>
      <p:sp>
        <p:nvSpPr>
          <p:cNvPr id="25" name="TextBox 24">
            <a:extLst>
              <a:ext uri="{FF2B5EF4-FFF2-40B4-BE49-F238E27FC236}">
                <a16:creationId xmlns:a16="http://schemas.microsoft.com/office/drawing/2014/main" id="{415E6859-1308-46C4-B299-E5031499AF13}"/>
              </a:ext>
            </a:extLst>
          </p:cNvPr>
          <p:cNvSpPr txBox="1"/>
          <p:nvPr/>
        </p:nvSpPr>
        <p:spPr>
          <a:xfrm>
            <a:off x="162862" y="3066713"/>
            <a:ext cx="1851920" cy="400110"/>
          </a:xfrm>
          <a:prstGeom prst="rect">
            <a:avLst/>
          </a:prstGeom>
          <a:solidFill>
            <a:schemeClr val="accent4">
              <a:lumMod val="75000"/>
            </a:schemeClr>
          </a:solidFill>
          <a:ln w="19050">
            <a:solidFill>
              <a:schemeClr val="tx1"/>
            </a:solidFill>
          </a:ln>
        </p:spPr>
        <p:txBody>
          <a:bodyPr wrap="square" rtlCol="0">
            <a:spAutoFit/>
          </a:bodyPr>
          <a:lstStyle/>
          <a:p>
            <a:pPr algn="ctr"/>
            <a:r>
              <a:rPr lang="en-GB" sz="2000" b="1" dirty="0"/>
              <a:t>SUBJECT</a:t>
            </a:r>
          </a:p>
        </p:txBody>
      </p:sp>
      <p:sp>
        <p:nvSpPr>
          <p:cNvPr id="26" name="TextBox 25">
            <a:extLst>
              <a:ext uri="{FF2B5EF4-FFF2-40B4-BE49-F238E27FC236}">
                <a16:creationId xmlns:a16="http://schemas.microsoft.com/office/drawing/2014/main" id="{B5E7C6F6-5F73-4AE1-8572-3E2273404AD7}"/>
              </a:ext>
            </a:extLst>
          </p:cNvPr>
          <p:cNvSpPr txBox="1"/>
          <p:nvPr/>
        </p:nvSpPr>
        <p:spPr>
          <a:xfrm>
            <a:off x="2551886" y="3066713"/>
            <a:ext cx="1851920" cy="400110"/>
          </a:xfrm>
          <a:prstGeom prst="rect">
            <a:avLst/>
          </a:prstGeom>
          <a:solidFill>
            <a:srgbClr val="CCECFF"/>
          </a:solidFill>
          <a:ln w="19050">
            <a:solidFill>
              <a:schemeClr val="tx1"/>
            </a:solidFill>
          </a:ln>
        </p:spPr>
        <p:txBody>
          <a:bodyPr wrap="square" rtlCol="0">
            <a:spAutoFit/>
          </a:bodyPr>
          <a:lstStyle/>
          <a:p>
            <a:pPr algn="ctr"/>
            <a:r>
              <a:rPr lang="en-GB" sz="2000" b="1" dirty="0"/>
              <a:t>VERB</a:t>
            </a:r>
          </a:p>
        </p:txBody>
      </p:sp>
      <p:sp>
        <p:nvSpPr>
          <p:cNvPr id="27" name="TextBox 26">
            <a:extLst>
              <a:ext uri="{FF2B5EF4-FFF2-40B4-BE49-F238E27FC236}">
                <a16:creationId xmlns:a16="http://schemas.microsoft.com/office/drawing/2014/main" id="{C2678697-EAA8-4069-8B35-60A524A1E00C}"/>
              </a:ext>
            </a:extLst>
          </p:cNvPr>
          <p:cNvSpPr txBox="1"/>
          <p:nvPr/>
        </p:nvSpPr>
        <p:spPr>
          <a:xfrm>
            <a:off x="4914929" y="2850350"/>
            <a:ext cx="1827203" cy="707886"/>
          </a:xfrm>
          <a:prstGeom prst="rect">
            <a:avLst/>
          </a:prstGeom>
          <a:solidFill>
            <a:srgbClr val="FF66CC"/>
          </a:solidFill>
          <a:ln w="19050">
            <a:solidFill>
              <a:schemeClr val="tx1"/>
            </a:solidFill>
          </a:ln>
        </p:spPr>
        <p:txBody>
          <a:bodyPr wrap="square" rtlCol="0">
            <a:spAutoFit/>
          </a:bodyPr>
          <a:lstStyle/>
          <a:p>
            <a:pPr algn="ctr"/>
            <a:r>
              <a:rPr lang="en-GB" sz="2000" b="1" dirty="0"/>
              <a:t>INDIRECT OBJECT</a:t>
            </a:r>
          </a:p>
        </p:txBody>
      </p:sp>
      <p:sp>
        <p:nvSpPr>
          <p:cNvPr id="28" name="TextBox 27">
            <a:extLst>
              <a:ext uri="{FF2B5EF4-FFF2-40B4-BE49-F238E27FC236}">
                <a16:creationId xmlns:a16="http://schemas.microsoft.com/office/drawing/2014/main" id="{478B7E34-0C01-48CD-85BB-8B38A454B0D1}"/>
              </a:ext>
            </a:extLst>
          </p:cNvPr>
          <p:cNvSpPr txBox="1"/>
          <p:nvPr/>
        </p:nvSpPr>
        <p:spPr>
          <a:xfrm>
            <a:off x="138145" y="4983267"/>
            <a:ext cx="1851920" cy="400110"/>
          </a:xfrm>
          <a:prstGeom prst="rect">
            <a:avLst/>
          </a:prstGeom>
          <a:solidFill>
            <a:schemeClr val="accent4">
              <a:lumMod val="75000"/>
            </a:schemeClr>
          </a:solidFill>
          <a:ln w="19050">
            <a:solidFill>
              <a:schemeClr val="tx1"/>
            </a:solidFill>
          </a:ln>
        </p:spPr>
        <p:txBody>
          <a:bodyPr wrap="square" rtlCol="0">
            <a:spAutoFit/>
          </a:bodyPr>
          <a:lstStyle/>
          <a:p>
            <a:pPr algn="ctr"/>
            <a:r>
              <a:rPr lang="en-GB" sz="2000" b="1" dirty="0"/>
              <a:t>SUBJECT</a:t>
            </a:r>
          </a:p>
        </p:txBody>
      </p:sp>
      <p:sp>
        <p:nvSpPr>
          <p:cNvPr id="29" name="TextBox 28">
            <a:extLst>
              <a:ext uri="{FF2B5EF4-FFF2-40B4-BE49-F238E27FC236}">
                <a16:creationId xmlns:a16="http://schemas.microsoft.com/office/drawing/2014/main" id="{E85B2CFB-27AB-45C9-A170-FC1067248BB5}"/>
              </a:ext>
            </a:extLst>
          </p:cNvPr>
          <p:cNvSpPr txBox="1"/>
          <p:nvPr/>
        </p:nvSpPr>
        <p:spPr>
          <a:xfrm>
            <a:off x="2527169" y="4983267"/>
            <a:ext cx="1851920" cy="400110"/>
          </a:xfrm>
          <a:prstGeom prst="rect">
            <a:avLst/>
          </a:prstGeom>
          <a:solidFill>
            <a:srgbClr val="CCECFF"/>
          </a:solidFill>
          <a:ln w="19050">
            <a:solidFill>
              <a:schemeClr val="tx1"/>
            </a:solidFill>
          </a:ln>
        </p:spPr>
        <p:txBody>
          <a:bodyPr wrap="square" rtlCol="0">
            <a:spAutoFit/>
          </a:bodyPr>
          <a:lstStyle/>
          <a:p>
            <a:pPr algn="ctr"/>
            <a:r>
              <a:rPr lang="en-GB" sz="2000" b="1" dirty="0"/>
              <a:t>VERB</a:t>
            </a:r>
          </a:p>
        </p:txBody>
      </p:sp>
      <p:sp>
        <p:nvSpPr>
          <p:cNvPr id="30" name="TextBox 29">
            <a:extLst>
              <a:ext uri="{FF2B5EF4-FFF2-40B4-BE49-F238E27FC236}">
                <a16:creationId xmlns:a16="http://schemas.microsoft.com/office/drawing/2014/main" id="{A0CEA20D-204A-40B4-850F-71554A00E3F3}"/>
              </a:ext>
            </a:extLst>
          </p:cNvPr>
          <p:cNvSpPr txBox="1"/>
          <p:nvPr/>
        </p:nvSpPr>
        <p:spPr>
          <a:xfrm>
            <a:off x="7076346" y="4829379"/>
            <a:ext cx="1851920" cy="707886"/>
          </a:xfrm>
          <a:prstGeom prst="rect">
            <a:avLst/>
          </a:prstGeom>
          <a:solidFill>
            <a:srgbClr val="FF66CC"/>
          </a:solidFill>
          <a:ln w="19050">
            <a:solidFill>
              <a:schemeClr val="tx1"/>
            </a:solidFill>
          </a:ln>
        </p:spPr>
        <p:txBody>
          <a:bodyPr wrap="square" rtlCol="0">
            <a:spAutoFit/>
          </a:bodyPr>
          <a:lstStyle/>
          <a:p>
            <a:pPr algn="ctr"/>
            <a:r>
              <a:rPr lang="en-GB" sz="2000" b="1" dirty="0"/>
              <a:t>DIRECT OBJECT</a:t>
            </a:r>
          </a:p>
        </p:txBody>
      </p:sp>
      <p:sp>
        <p:nvSpPr>
          <p:cNvPr id="31" name="Rectangle 30">
            <a:extLst>
              <a:ext uri="{FF2B5EF4-FFF2-40B4-BE49-F238E27FC236}">
                <a16:creationId xmlns:a16="http://schemas.microsoft.com/office/drawing/2014/main" id="{54ED33AA-3BDA-417D-AF76-9DEBBAE3089C}"/>
              </a:ext>
            </a:extLst>
          </p:cNvPr>
          <p:cNvSpPr/>
          <p:nvPr/>
        </p:nvSpPr>
        <p:spPr>
          <a:xfrm>
            <a:off x="138143" y="5626477"/>
            <a:ext cx="879012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B4C864C8-907B-4485-A6D5-5DB49EACA126}"/>
              </a:ext>
            </a:extLst>
          </p:cNvPr>
          <p:cNvSpPr txBox="1"/>
          <p:nvPr/>
        </p:nvSpPr>
        <p:spPr>
          <a:xfrm>
            <a:off x="138144" y="5647112"/>
            <a:ext cx="1784551" cy="400110"/>
          </a:xfrm>
          <a:prstGeom prst="rect">
            <a:avLst/>
          </a:prstGeom>
          <a:noFill/>
        </p:spPr>
        <p:txBody>
          <a:bodyPr wrap="square" rtlCol="0">
            <a:spAutoFit/>
          </a:bodyPr>
          <a:lstStyle/>
          <a:p>
            <a:pPr algn="ctr"/>
            <a:r>
              <a:rPr lang="en-GB" sz="2000" b="1" dirty="0" err="1"/>
              <a:t>Ihr</a:t>
            </a:r>
            <a:endParaRPr lang="en-GB" sz="2000" b="1" dirty="0"/>
          </a:p>
        </p:txBody>
      </p:sp>
      <p:sp>
        <p:nvSpPr>
          <p:cNvPr id="33" name="TextBox 32">
            <a:extLst>
              <a:ext uri="{FF2B5EF4-FFF2-40B4-BE49-F238E27FC236}">
                <a16:creationId xmlns:a16="http://schemas.microsoft.com/office/drawing/2014/main" id="{9662422F-794E-4ED4-8405-B41610FF7472}"/>
              </a:ext>
            </a:extLst>
          </p:cNvPr>
          <p:cNvSpPr txBox="1"/>
          <p:nvPr/>
        </p:nvSpPr>
        <p:spPr>
          <a:xfrm>
            <a:off x="2486617" y="5630036"/>
            <a:ext cx="1866364" cy="400110"/>
          </a:xfrm>
          <a:prstGeom prst="rect">
            <a:avLst/>
          </a:prstGeom>
          <a:noFill/>
        </p:spPr>
        <p:txBody>
          <a:bodyPr wrap="square" rtlCol="0">
            <a:spAutoFit/>
          </a:bodyPr>
          <a:lstStyle/>
          <a:p>
            <a:pPr algn="ctr"/>
            <a:r>
              <a:rPr lang="en-GB" sz="2000" dirty="0" err="1"/>
              <a:t>gebt</a:t>
            </a:r>
            <a:endParaRPr lang="en-GB" sz="2000" dirty="0"/>
          </a:p>
        </p:txBody>
      </p:sp>
      <p:sp>
        <p:nvSpPr>
          <p:cNvPr id="34" name="TextBox 33">
            <a:extLst>
              <a:ext uri="{FF2B5EF4-FFF2-40B4-BE49-F238E27FC236}">
                <a16:creationId xmlns:a16="http://schemas.microsoft.com/office/drawing/2014/main" id="{FDDABA87-7FF1-4DA3-B869-E10CAA93C583}"/>
              </a:ext>
            </a:extLst>
          </p:cNvPr>
          <p:cNvSpPr txBox="1"/>
          <p:nvPr/>
        </p:nvSpPr>
        <p:spPr>
          <a:xfrm>
            <a:off x="6847150" y="5628163"/>
            <a:ext cx="2275826" cy="400110"/>
          </a:xfrm>
          <a:prstGeom prst="rect">
            <a:avLst/>
          </a:prstGeom>
          <a:noFill/>
        </p:spPr>
        <p:txBody>
          <a:bodyPr wrap="square" rtlCol="0">
            <a:spAutoFit/>
          </a:bodyPr>
          <a:lstStyle/>
          <a:p>
            <a:pPr algn="ctr"/>
            <a:r>
              <a:rPr lang="en-GB" sz="2000" b="1" dirty="0"/>
              <a:t>das Geld.</a:t>
            </a:r>
          </a:p>
        </p:txBody>
      </p:sp>
      <p:sp>
        <p:nvSpPr>
          <p:cNvPr id="35" name="TextBox 34">
            <a:extLst>
              <a:ext uri="{FF2B5EF4-FFF2-40B4-BE49-F238E27FC236}">
                <a16:creationId xmlns:a16="http://schemas.microsoft.com/office/drawing/2014/main" id="{2A3E7173-5D27-4B01-BA7E-0DE253C7E628}"/>
              </a:ext>
            </a:extLst>
          </p:cNvPr>
          <p:cNvSpPr txBox="1"/>
          <p:nvPr/>
        </p:nvSpPr>
        <p:spPr>
          <a:xfrm>
            <a:off x="563038" y="5992155"/>
            <a:ext cx="8297684" cy="400110"/>
          </a:xfrm>
          <a:prstGeom prst="rect">
            <a:avLst/>
          </a:prstGeom>
          <a:noFill/>
        </p:spPr>
        <p:txBody>
          <a:bodyPr wrap="square" rtlCol="0">
            <a:spAutoFit/>
          </a:bodyPr>
          <a:lstStyle/>
          <a:p>
            <a:r>
              <a:rPr lang="en-GB" sz="2000" b="1" i="1" dirty="0"/>
              <a:t>You (all)                   </a:t>
            </a:r>
            <a:r>
              <a:rPr lang="en-GB" sz="2000" i="1" dirty="0"/>
              <a:t>give</a:t>
            </a:r>
            <a:r>
              <a:rPr lang="en-GB" sz="2000" b="1" i="1" dirty="0"/>
              <a:t>                    (to) the man          the money.</a:t>
            </a:r>
            <a:endParaRPr lang="en-GB" sz="2000" i="1" dirty="0"/>
          </a:p>
        </p:txBody>
      </p:sp>
      <p:sp>
        <p:nvSpPr>
          <p:cNvPr id="36" name="TextBox 35">
            <a:extLst>
              <a:ext uri="{FF2B5EF4-FFF2-40B4-BE49-F238E27FC236}">
                <a16:creationId xmlns:a16="http://schemas.microsoft.com/office/drawing/2014/main" id="{797435BA-A080-4890-9B88-27F38A52F3A8}"/>
              </a:ext>
            </a:extLst>
          </p:cNvPr>
          <p:cNvSpPr txBox="1"/>
          <p:nvPr/>
        </p:nvSpPr>
        <p:spPr>
          <a:xfrm>
            <a:off x="4928110" y="4818603"/>
            <a:ext cx="1827203" cy="707886"/>
          </a:xfrm>
          <a:prstGeom prst="rect">
            <a:avLst/>
          </a:prstGeom>
          <a:solidFill>
            <a:srgbClr val="FF66CC"/>
          </a:solidFill>
          <a:ln w="19050">
            <a:solidFill>
              <a:schemeClr val="tx1"/>
            </a:solidFill>
          </a:ln>
        </p:spPr>
        <p:txBody>
          <a:bodyPr wrap="square" rtlCol="0">
            <a:spAutoFit/>
          </a:bodyPr>
          <a:lstStyle/>
          <a:p>
            <a:pPr algn="ctr"/>
            <a:r>
              <a:rPr lang="en-GB" sz="2000" b="1" dirty="0"/>
              <a:t>INDIRECT OBJECT</a:t>
            </a:r>
          </a:p>
        </p:txBody>
      </p:sp>
      <p:sp>
        <p:nvSpPr>
          <p:cNvPr id="37" name="TextBox 36">
            <a:extLst>
              <a:ext uri="{FF2B5EF4-FFF2-40B4-BE49-F238E27FC236}">
                <a16:creationId xmlns:a16="http://schemas.microsoft.com/office/drawing/2014/main" id="{7BD5C287-67E7-4B06-827E-5B238C5D693B}"/>
              </a:ext>
            </a:extLst>
          </p:cNvPr>
          <p:cNvSpPr txBox="1"/>
          <p:nvPr/>
        </p:nvSpPr>
        <p:spPr>
          <a:xfrm>
            <a:off x="4654230" y="5647112"/>
            <a:ext cx="2348599" cy="400110"/>
          </a:xfrm>
          <a:prstGeom prst="rect">
            <a:avLst/>
          </a:prstGeom>
          <a:noFill/>
        </p:spPr>
        <p:txBody>
          <a:bodyPr wrap="square" rtlCol="0">
            <a:spAutoFit/>
          </a:bodyPr>
          <a:lstStyle/>
          <a:p>
            <a:pPr algn="ctr"/>
            <a:r>
              <a:rPr lang="en-GB" sz="2000" b="1" dirty="0" err="1"/>
              <a:t>dem</a:t>
            </a:r>
            <a:r>
              <a:rPr lang="en-GB" sz="2000" b="1" dirty="0"/>
              <a:t> Mann</a:t>
            </a:r>
          </a:p>
        </p:txBody>
      </p:sp>
      <p:sp>
        <p:nvSpPr>
          <p:cNvPr id="38" name="Rounded Rectangular Callout 64">
            <a:extLst>
              <a:ext uri="{FF2B5EF4-FFF2-40B4-BE49-F238E27FC236}">
                <a16:creationId xmlns:a16="http://schemas.microsoft.com/office/drawing/2014/main" id="{D75652C3-2857-44FD-A85C-67F7A172E3A6}"/>
              </a:ext>
            </a:extLst>
          </p:cNvPr>
          <p:cNvSpPr/>
          <p:nvPr/>
        </p:nvSpPr>
        <p:spPr>
          <a:xfrm>
            <a:off x="9054727" y="4692519"/>
            <a:ext cx="2999128" cy="1499691"/>
          </a:xfrm>
          <a:prstGeom prst="wedgeRoundRectCallout">
            <a:avLst>
              <a:gd name="adj1" fmla="val -58310"/>
              <a:gd name="adj2" fmla="val 2135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AEF"/>
                </a:solidFill>
              </a:rPr>
              <a:t>Compare:</a:t>
            </a:r>
            <a:br>
              <a:rPr lang="en-GB" sz="2000" dirty="0">
                <a:solidFill>
                  <a:srgbClr val="FFFAEF"/>
                </a:solidFill>
              </a:rPr>
            </a:br>
            <a:r>
              <a:rPr lang="en-GB" sz="2000" dirty="0">
                <a:solidFill>
                  <a:srgbClr val="FFFAEF"/>
                </a:solidFill>
              </a:rPr>
              <a:t>1. We give the man the money.</a:t>
            </a:r>
            <a:br>
              <a:rPr lang="en-GB" sz="2000" dirty="0">
                <a:solidFill>
                  <a:srgbClr val="FFFAEF"/>
                </a:solidFill>
              </a:rPr>
            </a:br>
            <a:r>
              <a:rPr lang="en-GB" sz="2000" dirty="0">
                <a:solidFill>
                  <a:srgbClr val="FFFAEF"/>
                </a:solidFill>
              </a:rPr>
              <a:t>2. We give the money to the man.</a:t>
            </a:r>
            <a:endParaRPr lang="en-GB" sz="2000" i="1" dirty="0">
              <a:solidFill>
                <a:srgbClr val="FFFAEF"/>
              </a:solidFill>
            </a:endParaRPr>
          </a:p>
        </p:txBody>
      </p:sp>
    </p:spTree>
    <p:extLst>
      <p:ext uri="{BB962C8B-B14F-4D97-AF65-F5344CB8AC3E}">
        <p14:creationId xmlns:p14="http://schemas.microsoft.com/office/powerpoint/2010/main" val="5973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p:bldP spid="15" grpId="0"/>
      <p:bldP spid="16" grpId="0"/>
      <p:bldP spid="17" grpId="0" animBg="1"/>
      <p:bldP spid="18" grpId="0"/>
      <p:bldP spid="19" grpId="0"/>
      <p:bldP spid="20" grpId="0"/>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animBg="1"/>
      <p:bldP spid="37" grpId="0"/>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72267" cy="647577"/>
          </a:xfrm>
        </p:spPr>
        <p:txBody>
          <a:bodyPr>
            <a:normAutofit/>
          </a:bodyPr>
          <a:lstStyle/>
          <a:p>
            <a:r>
              <a:rPr lang="en-GB" sz="2800" b="1" dirty="0">
                <a:solidFill>
                  <a:schemeClr val="bg1"/>
                </a:solidFill>
              </a:rPr>
              <a:t>Wir </a:t>
            </a:r>
            <a:r>
              <a:rPr lang="en-GB" sz="2800" b="1" dirty="0" err="1">
                <a:solidFill>
                  <a:schemeClr val="bg1"/>
                </a:solidFill>
              </a:rPr>
              <a:t>wollen</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1476" y="928201"/>
            <a:ext cx="8936751" cy="830997"/>
          </a:xfrm>
          <a:prstGeom prst="rect">
            <a:avLst/>
          </a:prstGeom>
          <a:noFill/>
        </p:spPr>
        <p:txBody>
          <a:bodyPr wrap="square" rtlCol="0">
            <a:spAutoFit/>
          </a:bodyPr>
          <a:lstStyle/>
          <a:p>
            <a:r>
              <a:rPr lang="de-DE" sz="2400" dirty="0"/>
              <a:t>Wer sagt es? Diener oder Königstochter?</a:t>
            </a:r>
            <a:br>
              <a:rPr lang="de-DE" sz="2400" dirty="0"/>
            </a:br>
            <a:r>
              <a:rPr lang="de-DE" sz="2400" dirty="0"/>
              <a:t>Wer bekommt das?</a:t>
            </a:r>
          </a:p>
        </p:txBody>
      </p:sp>
      <p:pic>
        <p:nvPicPr>
          <p:cNvPr id="35" name="Picture 34" descr="A picture containing vector graphics&#10;&#10;Description automatically generated">
            <a:extLst>
              <a:ext uri="{FF2B5EF4-FFF2-40B4-BE49-F238E27FC236}">
                <a16:creationId xmlns:a16="http://schemas.microsoft.com/office/drawing/2014/main" id="{299C330B-258F-4B6F-9200-4E27B4667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20592" y="125549"/>
            <a:ext cx="949358" cy="1303886"/>
          </a:xfrm>
          <a:prstGeom prst="rect">
            <a:avLst/>
          </a:prstGeom>
        </p:spPr>
      </p:pic>
      <p:sp>
        <p:nvSpPr>
          <p:cNvPr id="36" name="Speech Bubble: Rectangle with Corners Rounded 35">
            <a:extLst>
              <a:ext uri="{FF2B5EF4-FFF2-40B4-BE49-F238E27FC236}">
                <a16:creationId xmlns:a16="http://schemas.microsoft.com/office/drawing/2014/main" id="{F4DB96F2-9A09-448F-8129-21BFD8044FB7}"/>
              </a:ext>
            </a:extLst>
          </p:cNvPr>
          <p:cNvSpPr/>
          <p:nvPr/>
        </p:nvSpPr>
        <p:spPr>
          <a:xfrm>
            <a:off x="6268918" y="108586"/>
            <a:ext cx="2337397" cy="596728"/>
          </a:xfrm>
          <a:prstGeom prst="wedgeRoundRectCallout">
            <a:avLst>
              <a:gd name="adj1" fmla="val 60714"/>
              <a:gd name="adj2" fmla="val 3862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AEF"/>
                </a:solidFill>
                <a:latin typeface="Century Gothic" panose="020F0302020204030204"/>
              </a:rPr>
              <a:t>I</a:t>
            </a:r>
            <a:r>
              <a:rPr kumimoji="0" lang="en-US" sz="2000" b="0" i="0" u="none" strike="noStrike" kern="1200" cap="none" spc="0" normalizeH="0" baseline="0" noProof="0" dirty="0" err="1">
                <a:ln>
                  <a:noFill/>
                </a:ln>
                <a:solidFill>
                  <a:srgbClr val="FFFAEF"/>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rgbClr val="FFFAEF"/>
                </a:solidFill>
                <a:effectLst/>
                <a:uLnTx/>
                <a:uFillTx/>
                <a:latin typeface="Century Gothic" panose="020F0302020204030204"/>
                <a:ea typeface="+mn-ea"/>
                <a:cs typeface="+mn-cs"/>
              </a:rPr>
              <a:t> </a:t>
            </a:r>
            <a:r>
              <a:rPr lang="en-US" sz="2000" dirty="0">
                <a:solidFill>
                  <a:srgbClr val="FFFAEF"/>
                </a:solidFill>
                <a:latin typeface="Century Gothic" panose="020F0302020204030204"/>
              </a:rPr>
              <a:t>ha</a:t>
            </a:r>
            <a:r>
              <a:rPr kumimoji="0" lang="en-US" sz="2000" b="0" i="0" u="none" strike="noStrike" kern="1200" cap="none" spc="0" normalizeH="0" baseline="0" noProof="0" dirty="0">
                <a:ln>
                  <a:noFill/>
                </a:ln>
                <a:solidFill>
                  <a:srgbClr val="FFFAEF"/>
                </a:solidFill>
                <a:effectLst/>
                <a:uLnTx/>
                <a:uFillTx/>
                <a:latin typeface="Century Gothic" panose="020F0302020204030204"/>
                <a:ea typeface="+mn-ea"/>
                <a:cs typeface="+mn-cs"/>
              </a:rPr>
              <a:t>be </a:t>
            </a:r>
            <a:r>
              <a:rPr kumimoji="0" lang="en-US" sz="2000" b="0" i="0" u="none" strike="noStrike" kern="1200" cap="none" spc="0" normalizeH="0" baseline="0" noProof="0" dirty="0" err="1">
                <a:ln>
                  <a:noFill/>
                </a:ln>
                <a:solidFill>
                  <a:srgbClr val="FFFAEF"/>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FFFAEF"/>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FFFAEF"/>
                </a:solidFill>
                <a:effectLst/>
                <a:uLnTx/>
                <a:uFillTx/>
                <a:latin typeface="Century Gothic" panose="020F0302020204030204"/>
                <a:ea typeface="+mn-ea"/>
                <a:cs typeface="+mn-cs"/>
              </a:rPr>
              <a:t>laaaaange</a:t>
            </a:r>
            <a:r>
              <a:rPr kumimoji="0" lang="en-US" sz="2000" b="0" i="0" u="none" strike="noStrike" kern="1200" cap="none" spc="0" normalizeH="0" baseline="0" noProof="0" dirty="0">
                <a:ln>
                  <a:noFill/>
                </a:ln>
                <a:solidFill>
                  <a:srgbClr val="FFFAEF"/>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FFFAEF"/>
                </a:solidFill>
                <a:effectLst/>
                <a:uLnTx/>
                <a:uFillTx/>
                <a:latin typeface="Century Gothic" panose="020F0302020204030204"/>
                <a:ea typeface="+mn-ea"/>
                <a:cs typeface="+mn-cs"/>
              </a:rPr>
              <a:t>Liste</a:t>
            </a:r>
            <a:r>
              <a:rPr kumimoji="0" lang="en-US" sz="2000" b="0" i="0" u="none" strike="noStrike" kern="1200" cap="none" spc="0" normalizeH="0" baseline="0" noProof="0" dirty="0">
                <a:ln>
                  <a:noFill/>
                </a:ln>
                <a:solidFill>
                  <a:srgbClr val="FFFAEF"/>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pic>
        <p:nvPicPr>
          <p:cNvPr id="38" name="Picture 37" descr="A picture containing toy, doll&#10;&#10;Description automatically generated">
            <a:extLst>
              <a:ext uri="{FF2B5EF4-FFF2-40B4-BE49-F238E27FC236}">
                <a16:creationId xmlns:a16="http://schemas.microsoft.com/office/drawing/2014/main" id="{2785EE04-BB70-40CB-8E61-C35EB922A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9350" y="347908"/>
            <a:ext cx="606611" cy="1201954"/>
          </a:xfrm>
          <a:prstGeom prst="rect">
            <a:avLst/>
          </a:prstGeom>
        </p:spPr>
      </p:pic>
      <p:sp>
        <p:nvSpPr>
          <p:cNvPr id="39" name="Speech Bubble: Rectangle with Corners Rounded 38">
            <a:extLst>
              <a:ext uri="{FF2B5EF4-FFF2-40B4-BE49-F238E27FC236}">
                <a16:creationId xmlns:a16="http://schemas.microsoft.com/office/drawing/2014/main" id="{53C2FDCC-FF64-469D-B9A6-F2DAED216105}"/>
              </a:ext>
            </a:extLst>
          </p:cNvPr>
          <p:cNvSpPr/>
          <p:nvPr/>
        </p:nvSpPr>
        <p:spPr>
          <a:xfrm>
            <a:off x="10602086" y="737484"/>
            <a:ext cx="1505808" cy="893750"/>
          </a:xfrm>
          <a:prstGeom prst="wedgeRoundRectCallout">
            <a:avLst>
              <a:gd name="adj1" fmla="val -74605"/>
              <a:gd name="adj2" fmla="val -4782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AEF"/>
                </a:solidFill>
                <a:effectLst/>
                <a:uLnTx/>
                <a:uFillTx/>
                <a:latin typeface="Century Gothic" panose="020F0302020204030204"/>
                <a:ea typeface="+mn-ea"/>
                <a:cs typeface="+mn-cs"/>
              </a:rPr>
              <a:t>Hier</a:t>
            </a:r>
            <a:r>
              <a:rPr kumimoji="0" lang="en-US" sz="2000" b="0" i="0" u="none" strike="noStrike" kern="1200" cap="none" spc="0" normalizeH="0" baseline="0" noProof="0" dirty="0">
                <a:ln>
                  <a:noFill/>
                </a:ln>
                <a:solidFill>
                  <a:srgbClr val="FFFAEF"/>
                </a:solidFill>
                <a:effectLst/>
                <a:uLnTx/>
                <a:uFillTx/>
                <a:latin typeface="Century Gothic" panose="020F0302020204030204"/>
                <a:ea typeface="+mn-ea"/>
                <a:cs typeface="+mn-cs"/>
              </a:rPr>
              <a:t> muss</a:t>
            </a:r>
            <a:r>
              <a:rPr kumimoji="0" lang="en-US" sz="2000" b="0" i="0" u="none" strike="noStrike" kern="1200" cap="none" spc="0" normalizeH="0" noProof="0" dirty="0">
                <a:ln>
                  <a:noFill/>
                </a:ln>
                <a:solidFill>
                  <a:srgbClr val="FFFAEF"/>
                </a:solidFill>
                <a:effectLst/>
                <a:uLnTx/>
                <a:uFillTx/>
                <a:latin typeface="Century Gothic" panose="020F0302020204030204"/>
                <a:ea typeface="+mn-ea"/>
                <a:cs typeface="+mn-cs"/>
              </a:rPr>
              <a:t> ich </a:t>
            </a:r>
            <a:r>
              <a:rPr kumimoji="0" lang="en-US" sz="2000" b="0" i="0" u="none" strike="noStrike" kern="1200" cap="none" spc="0" normalizeH="0" noProof="0" dirty="0" err="1">
                <a:ln>
                  <a:noFill/>
                </a:ln>
                <a:solidFill>
                  <a:srgbClr val="FFFAEF"/>
                </a:solidFill>
                <a:effectLst/>
                <a:uLnTx/>
                <a:uFillTx/>
                <a:latin typeface="Century Gothic" panose="020F0302020204030204"/>
                <a:ea typeface="+mn-ea"/>
                <a:cs typeface="+mn-cs"/>
              </a:rPr>
              <a:t>etwas</a:t>
            </a:r>
            <a:r>
              <a:rPr kumimoji="0" lang="en-US" sz="2000" b="0" i="0" u="none" strike="noStrike" kern="1200" cap="none" spc="0" normalizeH="0" noProof="0" dirty="0">
                <a:ln>
                  <a:noFill/>
                </a:ln>
                <a:solidFill>
                  <a:srgbClr val="FFFAEF"/>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FFFAEF"/>
                </a:solidFill>
                <a:effectLst/>
                <a:uLnTx/>
                <a:uFillTx/>
                <a:latin typeface="Century Gothic" panose="020F0302020204030204"/>
                <a:ea typeface="+mn-ea"/>
                <a:cs typeface="+mn-cs"/>
              </a:rPr>
              <a:t>sagen</a:t>
            </a:r>
            <a:r>
              <a:rPr kumimoji="0" lang="en-US" sz="2000" b="0" i="0" u="none" strike="noStrike" kern="1200" cap="none" spc="0" normalizeH="0" noProof="0" dirty="0">
                <a:ln>
                  <a:noFill/>
                </a:ln>
                <a:solidFill>
                  <a:srgbClr val="FFFAEF"/>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graphicFrame>
        <p:nvGraphicFramePr>
          <p:cNvPr id="42" name="Table 6">
            <a:extLst>
              <a:ext uri="{FF2B5EF4-FFF2-40B4-BE49-F238E27FC236}">
                <a16:creationId xmlns:a16="http://schemas.microsoft.com/office/drawing/2014/main" id="{85623ADE-37E2-4EF5-9E2B-B091F3B465B7}"/>
              </a:ext>
            </a:extLst>
          </p:cNvPr>
          <p:cNvGraphicFramePr>
            <a:graphicFrameLocks noGrp="1"/>
          </p:cNvGraphicFramePr>
          <p:nvPr>
            <p:extLst>
              <p:ext uri="{D42A27DB-BD31-4B8C-83A1-F6EECF244321}">
                <p14:modId xmlns:p14="http://schemas.microsoft.com/office/powerpoint/2010/main" val="396553183"/>
              </p:ext>
            </p:extLst>
          </p:nvPr>
        </p:nvGraphicFramePr>
        <p:xfrm>
          <a:off x="3676131" y="1720753"/>
          <a:ext cx="8109378" cy="3479469"/>
        </p:xfrm>
        <a:graphic>
          <a:graphicData uri="http://schemas.openxmlformats.org/drawingml/2006/table">
            <a:tbl>
              <a:tblPr firstRow="1" bandRow="1"/>
              <a:tblGrid>
                <a:gridCol w="578795">
                  <a:extLst>
                    <a:ext uri="{9D8B030D-6E8A-4147-A177-3AD203B41FA5}">
                      <a16:colId xmlns:a16="http://schemas.microsoft.com/office/drawing/2014/main" val="2607353726"/>
                    </a:ext>
                  </a:extLst>
                </a:gridCol>
                <a:gridCol w="1773608">
                  <a:extLst>
                    <a:ext uri="{9D8B030D-6E8A-4147-A177-3AD203B41FA5}">
                      <a16:colId xmlns:a16="http://schemas.microsoft.com/office/drawing/2014/main" val="4128092149"/>
                    </a:ext>
                  </a:extLst>
                </a:gridCol>
                <a:gridCol w="2324100">
                  <a:extLst>
                    <a:ext uri="{9D8B030D-6E8A-4147-A177-3AD203B41FA5}">
                      <a16:colId xmlns:a16="http://schemas.microsoft.com/office/drawing/2014/main" val="2609792770"/>
                    </a:ext>
                  </a:extLst>
                </a:gridCol>
                <a:gridCol w="3432875">
                  <a:extLst>
                    <a:ext uri="{9D8B030D-6E8A-4147-A177-3AD203B41FA5}">
                      <a16:colId xmlns:a16="http://schemas.microsoft.com/office/drawing/2014/main" val="2082336478"/>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Diener</a:t>
                      </a:r>
                      <a:endParaRPr lang="en-GB" sz="20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Königstochter</a:t>
                      </a:r>
                      <a:endParaRPr lang="en-GB" sz="2000" b="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Wer</a:t>
                      </a:r>
                      <a:r>
                        <a:rPr lang="en-GB" sz="2000" b="1" dirty="0">
                          <a:solidFill>
                            <a:schemeClr val="tx1"/>
                          </a:solidFill>
                        </a:rPr>
                        <a:t> </a:t>
                      </a:r>
                      <a:r>
                        <a:rPr lang="en-GB" sz="2000" b="1" dirty="0" err="1">
                          <a:solidFill>
                            <a:schemeClr val="tx1"/>
                          </a:solidFill>
                        </a:rPr>
                        <a:t>bekommt</a:t>
                      </a:r>
                      <a:r>
                        <a:rPr lang="en-GB" sz="2000" b="1" dirty="0">
                          <a:solidFill>
                            <a:schemeClr val="tx1"/>
                          </a:solidFill>
                        </a:rPr>
                        <a:t> das?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tx1"/>
                          </a:solidFill>
                        </a:rPr>
                        <a:t>Diener  |  </a:t>
                      </a:r>
                      <a:r>
                        <a:rPr lang="en-GB" sz="2000" dirty="0" err="1">
                          <a:solidFill>
                            <a:schemeClr val="tx1"/>
                          </a:solidFill>
                        </a:rPr>
                        <a:t>Köchin</a:t>
                      </a:r>
                      <a:endParaRPr lang="en-GB" sz="2000" dirty="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tx1"/>
                          </a:solidFill>
                        </a:rPr>
                        <a:t>Sohn | </a:t>
                      </a:r>
                      <a:r>
                        <a:rPr lang="en-GB" sz="2000" dirty="0" err="1">
                          <a:solidFill>
                            <a:schemeClr val="tx1"/>
                          </a:solidFill>
                        </a:rPr>
                        <a:t>Tochter</a:t>
                      </a:r>
                      <a:endParaRPr lang="en-GB" sz="20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err="1">
                          <a:solidFill>
                            <a:schemeClr val="tx1"/>
                          </a:solidFill>
                        </a:rPr>
                        <a:t>Putzfrau</a:t>
                      </a:r>
                      <a:r>
                        <a:rPr lang="en-GB" sz="2000" dirty="0">
                          <a:solidFill>
                            <a:schemeClr val="tx1"/>
                          </a:solidFill>
                        </a:rPr>
                        <a:t> | Sohn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err="1">
                          <a:solidFill>
                            <a:schemeClr val="tx1"/>
                          </a:solidFill>
                        </a:rPr>
                        <a:t>Köchin</a:t>
                      </a:r>
                      <a:r>
                        <a:rPr lang="en-GB" sz="2000" dirty="0">
                          <a:solidFill>
                            <a:schemeClr val="tx1"/>
                          </a:solidFill>
                        </a:rPr>
                        <a:t> | Mann</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Diener | </a:t>
                      </a:r>
                      <a:r>
                        <a:rPr lang="en-GB" sz="2000" dirty="0" err="1">
                          <a:solidFill>
                            <a:schemeClr val="tx1"/>
                          </a:solidFill>
                        </a:rPr>
                        <a:t>Tochter</a:t>
                      </a:r>
                      <a:endParaRPr lang="en-GB" sz="20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Familie</a:t>
                      </a:r>
                      <a:r>
                        <a:rPr lang="en-GB" sz="2000" dirty="0">
                          <a:solidFill>
                            <a:schemeClr val="tx1"/>
                          </a:solidFill>
                        </a:rPr>
                        <a:t> | Diener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371851735"/>
                  </a:ext>
                </a:extLst>
              </a:tr>
            </a:tbl>
          </a:graphicData>
        </a:graphic>
      </p:graphicFrame>
      <p:sp>
        <p:nvSpPr>
          <p:cNvPr id="43" name="Action Button: Custom 16">
            <a:hlinkClick r:id="" action="ppaction://noaction" highlightClick="1">
              <a:snd r:embed="rId5" name="9.1.1.2 Slide 22 1b.wav"/>
            </a:hlinkClick>
            <a:extLst>
              <a:ext uri="{FF2B5EF4-FFF2-40B4-BE49-F238E27FC236}">
                <a16:creationId xmlns:a16="http://schemas.microsoft.com/office/drawing/2014/main" id="{448B7649-C6A3-4A25-B195-92A932B38682}"/>
              </a:ext>
            </a:extLst>
          </p:cNvPr>
          <p:cNvSpPr/>
          <p:nvPr/>
        </p:nvSpPr>
        <p:spPr>
          <a:xfrm>
            <a:off x="3748887" y="2274691"/>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44" name="TextBox 43" descr="text box hiding answer">
            <a:extLst>
              <a:ext uri="{FF2B5EF4-FFF2-40B4-BE49-F238E27FC236}">
                <a16:creationId xmlns:a16="http://schemas.microsoft.com/office/drawing/2014/main" id="{AF645778-E6C1-4880-9C41-45B48E10AAA1}"/>
              </a:ext>
            </a:extLst>
          </p:cNvPr>
          <p:cNvSpPr txBox="1"/>
          <p:nvPr/>
        </p:nvSpPr>
        <p:spPr>
          <a:xfrm>
            <a:off x="9915414" y="2257386"/>
            <a:ext cx="1701029" cy="369332"/>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p:txBody>
      </p:sp>
      <p:pic>
        <p:nvPicPr>
          <p:cNvPr id="45" name="Picture 44" descr="green checkmark">
            <a:hlinkClick r:id="" action="ppaction://noaction">
              <a:snd r:embed="rId6" name="9.1.1.2 Slide 22 1.wav"/>
            </a:hlinkClick>
            <a:extLst>
              <a:ext uri="{FF2B5EF4-FFF2-40B4-BE49-F238E27FC236}">
                <a16:creationId xmlns:a16="http://schemas.microsoft.com/office/drawing/2014/main" id="{9A82A0FA-23E8-4013-A8E6-A938BD4978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2247" y="2343833"/>
            <a:ext cx="282522" cy="294294"/>
          </a:xfrm>
          <a:prstGeom prst="rect">
            <a:avLst/>
          </a:prstGeom>
        </p:spPr>
      </p:pic>
      <p:sp>
        <p:nvSpPr>
          <p:cNvPr id="46" name="Action Button: Custom 16">
            <a:hlinkClick r:id="" action="ppaction://noaction" highlightClick="1">
              <a:snd r:embed="rId8" name="9.1.1.2 Slide 22 2b.wav"/>
            </a:hlinkClick>
            <a:extLst>
              <a:ext uri="{FF2B5EF4-FFF2-40B4-BE49-F238E27FC236}">
                <a16:creationId xmlns:a16="http://schemas.microsoft.com/office/drawing/2014/main" id="{F3D6FF19-A09D-48BF-93EF-7479C394BA5E}"/>
              </a:ext>
            </a:extLst>
          </p:cNvPr>
          <p:cNvSpPr/>
          <p:nvPr/>
        </p:nvSpPr>
        <p:spPr>
          <a:xfrm>
            <a:off x="3748887" y="2747325"/>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a:t>
            </a:r>
          </a:p>
        </p:txBody>
      </p:sp>
      <p:sp>
        <p:nvSpPr>
          <p:cNvPr id="47" name="TextBox 46" descr="text box hiding answer">
            <a:extLst>
              <a:ext uri="{FF2B5EF4-FFF2-40B4-BE49-F238E27FC236}">
                <a16:creationId xmlns:a16="http://schemas.microsoft.com/office/drawing/2014/main" id="{AF6C5AC6-E3FE-41A0-B882-A0777357D0F7}"/>
              </a:ext>
            </a:extLst>
          </p:cNvPr>
          <p:cNvSpPr txBox="1"/>
          <p:nvPr/>
        </p:nvSpPr>
        <p:spPr>
          <a:xfrm>
            <a:off x="8823307" y="2823622"/>
            <a:ext cx="1150706" cy="307777"/>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48" name="Picture 47" descr="green checkmark">
            <a:hlinkClick r:id="" action="ppaction://noaction">
              <a:snd r:embed="rId9" name="9.1.1.2 Slide 22 2.wav"/>
            </a:hlinkClick>
            <a:extLst>
              <a:ext uri="{FF2B5EF4-FFF2-40B4-BE49-F238E27FC236}">
                <a16:creationId xmlns:a16="http://schemas.microsoft.com/office/drawing/2014/main" id="{67E882FF-88F8-4143-831D-058E07643B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653" y="2837105"/>
            <a:ext cx="282522" cy="294294"/>
          </a:xfrm>
          <a:prstGeom prst="rect">
            <a:avLst/>
          </a:prstGeom>
        </p:spPr>
      </p:pic>
      <p:sp>
        <p:nvSpPr>
          <p:cNvPr id="49" name="Action Button: Custom 16">
            <a:hlinkClick r:id="" action="ppaction://noaction" highlightClick="1">
              <a:snd r:embed="rId10" name="9.1.1.2 Slide 22 3b.wav"/>
            </a:hlinkClick>
            <a:extLst>
              <a:ext uri="{FF2B5EF4-FFF2-40B4-BE49-F238E27FC236}">
                <a16:creationId xmlns:a16="http://schemas.microsoft.com/office/drawing/2014/main" id="{2B8392C2-85EE-47BA-9615-529BCE6248B6}"/>
              </a:ext>
            </a:extLst>
          </p:cNvPr>
          <p:cNvSpPr/>
          <p:nvPr/>
        </p:nvSpPr>
        <p:spPr>
          <a:xfrm>
            <a:off x="3746809" y="3258020"/>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a:t>
            </a:r>
          </a:p>
        </p:txBody>
      </p:sp>
      <p:sp>
        <p:nvSpPr>
          <p:cNvPr id="50" name="TextBox 49" descr="text box hiding answer">
            <a:extLst>
              <a:ext uri="{FF2B5EF4-FFF2-40B4-BE49-F238E27FC236}">
                <a16:creationId xmlns:a16="http://schemas.microsoft.com/office/drawing/2014/main" id="{4C5B627F-F7C3-49FA-8B3B-983A50684213}"/>
              </a:ext>
            </a:extLst>
          </p:cNvPr>
          <p:cNvSpPr txBox="1"/>
          <p:nvPr/>
        </p:nvSpPr>
        <p:spPr>
          <a:xfrm>
            <a:off x="9014875" y="3361595"/>
            <a:ext cx="1293309" cy="307777"/>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51" name="Picture 50" descr="green checkmark">
            <a:hlinkClick r:id="" action="ppaction://noaction">
              <a:snd r:embed="rId11" name="9.1.1.2 Slide 22 3.wav"/>
            </a:hlinkClick>
            <a:extLst>
              <a:ext uri="{FF2B5EF4-FFF2-40B4-BE49-F238E27FC236}">
                <a16:creationId xmlns:a16="http://schemas.microsoft.com/office/drawing/2014/main" id="{32C7CE26-D89C-4AD1-9E63-AA96E8096A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0265" y="3324062"/>
            <a:ext cx="282522" cy="294294"/>
          </a:xfrm>
          <a:prstGeom prst="rect">
            <a:avLst/>
          </a:prstGeom>
        </p:spPr>
      </p:pic>
      <p:sp>
        <p:nvSpPr>
          <p:cNvPr id="55" name="Action Button: Custom 16">
            <a:hlinkClick r:id="" action="ppaction://noaction" highlightClick="1">
              <a:snd r:embed="rId12" name="9.1.1.2 Slide 22 5b.wav"/>
            </a:hlinkClick>
            <a:extLst>
              <a:ext uri="{FF2B5EF4-FFF2-40B4-BE49-F238E27FC236}">
                <a16:creationId xmlns:a16="http://schemas.microsoft.com/office/drawing/2014/main" id="{CECE2C98-D2D0-459E-9D2C-A61A0A257BA4}"/>
              </a:ext>
            </a:extLst>
          </p:cNvPr>
          <p:cNvSpPr/>
          <p:nvPr/>
        </p:nvSpPr>
        <p:spPr>
          <a:xfrm>
            <a:off x="3746809" y="3764387"/>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4</a:t>
            </a:r>
          </a:p>
        </p:txBody>
      </p:sp>
      <p:sp>
        <p:nvSpPr>
          <p:cNvPr id="56" name="TextBox 55" descr="text box hiding answer">
            <a:extLst>
              <a:ext uri="{FF2B5EF4-FFF2-40B4-BE49-F238E27FC236}">
                <a16:creationId xmlns:a16="http://schemas.microsoft.com/office/drawing/2014/main" id="{6561CDFD-6A31-4BB1-BA26-275AB72EAE2C}"/>
              </a:ext>
            </a:extLst>
          </p:cNvPr>
          <p:cNvSpPr txBox="1"/>
          <p:nvPr/>
        </p:nvSpPr>
        <p:spPr>
          <a:xfrm>
            <a:off x="10036164" y="3790653"/>
            <a:ext cx="1580279" cy="307777"/>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57" name="Picture 56" descr="green checkmark">
            <a:hlinkClick r:id="" action="ppaction://noaction">
              <a:snd r:embed="rId13" name="9.1.1.2 Slide 22 5.wav"/>
            </a:hlinkClick>
            <a:extLst>
              <a:ext uri="{FF2B5EF4-FFF2-40B4-BE49-F238E27FC236}">
                <a16:creationId xmlns:a16="http://schemas.microsoft.com/office/drawing/2014/main" id="{95A81613-ED77-469C-A408-E248974DC6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2807" y="3770923"/>
            <a:ext cx="282522" cy="294294"/>
          </a:xfrm>
          <a:prstGeom prst="rect">
            <a:avLst/>
          </a:prstGeom>
        </p:spPr>
      </p:pic>
      <p:sp>
        <p:nvSpPr>
          <p:cNvPr id="58" name="Action Button: Custom 16">
            <a:hlinkClick r:id="" action="ppaction://noaction" highlightClick="1">
              <a:snd r:embed="rId14" name="9.1.1.2 Slide 22 6b.wav"/>
            </a:hlinkClick>
            <a:extLst>
              <a:ext uri="{FF2B5EF4-FFF2-40B4-BE49-F238E27FC236}">
                <a16:creationId xmlns:a16="http://schemas.microsoft.com/office/drawing/2014/main" id="{B0A5796A-7006-489B-A394-3446F852A5B8}"/>
              </a:ext>
            </a:extLst>
          </p:cNvPr>
          <p:cNvSpPr/>
          <p:nvPr/>
        </p:nvSpPr>
        <p:spPr>
          <a:xfrm>
            <a:off x="3757003" y="4270754"/>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a:t>
            </a:r>
          </a:p>
        </p:txBody>
      </p:sp>
      <p:sp>
        <p:nvSpPr>
          <p:cNvPr id="59" name="TextBox 58" descr="text box hiding answer">
            <a:extLst>
              <a:ext uri="{FF2B5EF4-FFF2-40B4-BE49-F238E27FC236}">
                <a16:creationId xmlns:a16="http://schemas.microsoft.com/office/drawing/2014/main" id="{B34094D1-8118-4CEC-9E4D-9CD8D8AB40AB}"/>
              </a:ext>
            </a:extLst>
          </p:cNvPr>
          <p:cNvSpPr txBox="1"/>
          <p:nvPr/>
        </p:nvSpPr>
        <p:spPr>
          <a:xfrm>
            <a:off x="9915414" y="4308035"/>
            <a:ext cx="1443598" cy="307777"/>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60" name="Picture 59" descr="green checkmark">
            <a:hlinkClick r:id="" action="ppaction://noaction">
              <a:snd r:embed="rId15" name="9.1.1.2 Slide 22 6.wav"/>
            </a:hlinkClick>
            <a:extLst>
              <a:ext uri="{FF2B5EF4-FFF2-40B4-BE49-F238E27FC236}">
                <a16:creationId xmlns:a16="http://schemas.microsoft.com/office/drawing/2014/main" id="{5079F394-6E4D-4DF5-957F-33BA3C182D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7779" y="4351073"/>
            <a:ext cx="282522" cy="294294"/>
          </a:xfrm>
          <a:prstGeom prst="rect">
            <a:avLst/>
          </a:prstGeom>
        </p:spPr>
      </p:pic>
      <p:sp>
        <p:nvSpPr>
          <p:cNvPr id="61" name="Action Button: Custom 16">
            <a:hlinkClick r:id="" action="ppaction://noaction" highlightClick="1">
              <a:snd r:embed="rId16" name="9.1.1.2 Slide 22 7b.wav"/>
            </a:hlinkClick>
            <a:extLst>
              <a:ext uri="{FF2B5EF4-FFF2-40B4-BE49-F238E27FC236}">
                <a16:creationId xmlns:a16="http://schemas.microsoft.com/office/drawing/2014/main" id="{932545B7-2828-4A3A-BAA3-0D2ACA42E8D7}"/>
              </a:ext>
            </a:extLst>
          </p:cNvPr>
          <p:cNvSpPr/>
          <p:nvPr/>
        </p:nvSpPr>
        <p:spPr>
          <a:xfrm>
            <a:off x="3757003" y="4744912"/>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6</a:t>
            </a:r>
          </a:p>
        </p:txBody>
      </p:sp>
      <p:sp>
        <p:nvSpPr>
          <p:cNvPr id="62" name="TextBox 61" descr="text box hiding answer">
            <a:extLst>
              <a:ext uri="{FF2B5EF4-FFF2-40B4-BE49-F238E27FC236}">
                <a16:creationId xmlns:a16="http://schemas.microsoft.com/office/drawing/2014/main" id="{CD7C310C-F0CE-45CE-98A4-A53C483E5A4F}"/>
              </a:ext>
            </a:extLst>
          </p:cNvPr>
          <p:cNvSpPr txBox="1"/>
          <p:nvPr/>
        </p:nvSpPr>
        <p:spPr>
          <a:xfrm>
            <a:off x="10031078" y="4833307"/>
            <a:ext cx="1283653" cy="307777"/>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63" name="Picture 62" descr="green checkmark">
            <a:hlinkClick r:id="" action="ppaction://noaction">
              <a:snd r:embed="rId17" name="9.1.1.2 Slide 22 7.wav"/>
            </a:hlinkClick>
            <a:extLst>
              <a:ext uri="{FF2B5EF4-FFF2-40B4-BE49-F238E27FC236}">
                <a16:creationId xmlns:a16="http://schemas.microsoft.com/office/drawing/2014/main" id="{FBD4BEF9-2590-4F7B-9DBB-B8D506482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1488" y="4824030"/>
            <a:ext cx="282522" cy="294294"/>
          </a:xfrm>
          <a:prstGeom prst="rect">
            <a:avLst/>
          </a:prstGeom>
        </p:spPr>
      </p:pic>
      <p:pic>
        <p:nvPicPr>
          <p:cNvPr id="67" name="Picture 2" descr="Castle, Palace, Chateau, Fortress, Watchtowers, Lookout">
            <a:extLst>
              <a:ext uri="{FF2B5EF4-FFF2-40B4-BE49-F238E27FC236}">
                <a16:creationId xmlns:a16="http://schemas.microsoft.com/office/drawing/2014/main" id="{B2C56614-D906-4EBD-B777-FAA9E1A82B2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8935" y="2773947"/>
            <a:ext cx="2654662" cy="24790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A picture containing toy&#10;&#10;Description automatically generated">
            <a:extLst>
              <a:ext uri="{FF2B5EF4-FFF2-40B4-BE49-F238E27FC236}">
                <a16:creationId xmlns:a16="http://schemas.microsoft.com/office/drawing/2014/main" id="{D4F48AA9-792F-4F96-BF2B-C3255A61EBF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0955" y="4065217"/>
            <a:ext cx="950400" cy="1768185"/>
          </a:xfrm>
          <a:prstGeom prst="rect">
            <a:avLst/>
          </a:prstGeom>
        </p:spPr>
      </p:pic>
      <p:sp>
        <p:nvSpPr>
          <p:cNvPr id="69" name="TextBox 68">
            <a:extLst>
              <a:ext uri="{FF2B5EF4-FFF2-40B4-BE49-F238E27FC236}">
                <a16:creationId xmlns:a16="http://schemas.microsoft.com/office/drawing/2014/main" id="{0767F4F5-D290-4F0C-97CE-D294A935048D}"/>
              </a:ext>
            </a:extLst>
          </p:cNvPr>
          <p:cNvSpPr txBox="1"/>
          <p:nvPr/>
        </p:nvSpPr>
        <p:spPr>
          <a:xfrm>
            <a:off x="1231318" y="6359333"/>
            <a:ext cx="6947481"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*der Diener – servant | die </a:t>
            </a:r>
            <a:r>
              <a:rPr kumimoji="0" lang="en-GB" sz="2400" b="0" i="0" u="none" strike="noStrike" kern="0" cap="none" spc="0" normalizeH="0" baseline="0" noProof="0" dirty="0" err="1">
                <a:ln>
                  <a:noFill/>
                </a:ln>
                <a:effectLst/>
                <a:uLnTx/>
                <a:uFillTx/>
                <a:latin typeface="Century Gothic" panose="020F0302020204030204"/>
                <a:ea typeface="+mn-ea"/>
                <a:cs typeface="+mn-cs"/>
              </a:rPr>
              <a:t>Köchin</a:t>
            </a:r>
            <a:r>
              <a:rPr kumimoji="0" lang="en-GB" sz="2400" b="0" i="0" u="none" strike="noStrike" kern="0" cap="none" spc="0" normalizeH="0" baseline="0" noProof="0" dirty="0">
                <a:ln>
                  <a:noFill/>
                </a:ln>
                <a:effectLst/>
                <a:uLnTx/>
                <a:uFillTx/>
                <a:latin typeface="Century Gothic" panose="020F0302020204030204"/>
                <a:ea typeface="+mn-ea"/>
                <a:cs typeface="+mn-cs"/>
              </a:rPr>
              <a:t> – cook (f)</a:t>
            </a:r>
          </a:p>
        </p:txBody>
      </p:sp>
    </p:spTree>
    <p:extLst>
      <p:ext uri="{BB962C8B-B14F-4D97-AF65-F5344CB8AC3E}">
        <p14:creationId xmlns:p14="http://schemas.microsoft.com/office/powerpoint/2010/main" val="428952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56" grpId="0" animBg="1"/>
      <p:bldP spid="59" grpId="0" animBg="1"/>
      <p:bldP spid="6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5837BF6-9289-4652-8EFC-4E8B073354FF}"/>
              </a:ext>
            </a:extLst>
          </p:cNvPr>
          <p:cNvSpPr txBox="1"/>
          <p:nvPr/>
        </p:nvSpPr>
        <p:spPr>
          <a:xfrm>
            <a:off x="4362927" y="102298"/>
            <a:ext cx="6802989" cy="830997"/>
          </a:xfrm>
          <a:prstGeom prst="rect">
            <a:avLst/>
          </a:prstGeom>
          <a:noFill/>
        </p:spPr>
        <p:txBody>
          <a:bodyPr wrap="square" rtlCol="0">
            <a:spAutoFit/>
          </a:bodyPr>
          <a:lstStyle/>
          <a:p>
            <a:r>
              <a:rPr lang="en-US" sz="2400" dirty="0"/>
              <a:t>Person A </a:t>
            </a:r>
            <a:r>
              <a:rPr lang="en-US" sz="2400" dirty="0" err="1"/>
              <a:t>liest</a:t>
            </a:r>
            <a:r>
              <a:rPr lang="en-US" sz="2400" dirty="0"/>
              <a:t> </a:t>
            </a:r>
            <a:r>
              <a:rPr lang="en-US" sz="2400" dirty="0" err="1"/>
              <a:t>vor</a:t>
            </a:r>
            <a:r>
              <a:rPr lang="en-US" sz="2400" dirty="0"/>
              <a:t>*, </a:t>
            </a:r>
          </a:p>
          <a:p>
            <a:r>
              <a:rPr lang="en-US" sz="2400" dirty="0"/>
              <a:t>Person B </a:t>
            </a:r>
            <a:r>
              <a:rPr lang="en-US" sz="2400" dirty="0" err="1"/>
              <a:t>übersetzt</a:t>
            </a:r>
            <a:r>
              <a:rPr lang="en-US" sz="2400" dirty="0"/>
              <a:t>* ins </a:t>
            </a:r>
            <a:r>
              <a:rPr lang="en-US" sz="2400" dirty="0" err="1"/>
              <a:t>Englische</a:t>
            </a:r>
            <a:r>
              <a:rPr lang="en-US" sz="2400" dirty="0"/>
              <a:t>. </a:t>
            </a:r>
          </a:p>
        </p:txBody>
      </p:sp>
      <p:pic>
        <p:nvPicPr>
          <p:cNvPr id="12" name="Picture 11" descr="A picture containing indoor&#10;&#10;Description automatically generated">
            <a:extLst>
              <a:ext uri="{FF2B5EF4-FFF2-40B4-BE49-F238E27FC236}">
                <a16:creationId xmlns:a16="http://schemas.microsoft.com/office/drawing/2014/main" id="{A673641B-2F1B-4A97-87AC-D4D53123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80" y="688037"/>
            <a:ext cx="7785604" cy="5875068"/>
          </a:xfrm>
          <a:prstGeom prst="rect">
            <a:avLst/>
          </a:prstGeom>
        </p:spPr>
      </p:pic>
      <p:sp>
        <p:nvSpPr>
          <p:cNvPr id="4" name="Title 3"/>
          <p:cNvSpPr>
            <a:spLocks noGrp="1"/>
          </p:cNvSpPr>
          <p:nvPr>
            <p:ph type="title"/>
          </p:nvPr>
        </p:nvSpPr>
        <p:spPr/>
        <p:txBody>
          <a:bodyPr>
            <a:noAutofit/>
          </a:bodyPr>
          <a:lstStyle/>
          <a:p>
            <a:r>
              <a:rPr lang="en-GB" sz="2400" b="1" dirty="0">
                <a:solidFill>
                  <a:schemeClr val="bg1"/>
                </a:solidFill>
              </a:rPr>
              <a:t>Der Gast </a:t>
            </a:r>
            <a:r>
              <a:rPr lang="en-GB" sz="2400" b="1" dirty="0" err="1">
                <a:solidFill>
                  <a:schemeClr val="bg1"/>
                </a:solidFill>
              </a:rPr>
              <a:t>kommt</a:t>
            </a:r>
            <a:r>
              <a:rPr lang="en-GB" sz="2400" b="1" dirty="0">
                <a:solidFill>
                  <a:schemeClr val="bg1"/>
                </a:solidFill>
              </a:rPr>
              <a:t> an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1815" y="194045"/>
            <a:ext cx="259483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876375" y="1914798"/>
            <a:ext cx="6111558" cy="3346109"/>
          </a:xfrm>
          <a:prstGeom prst="rect">
            <a:avLst/>
          </a:prstGeom>
          <a:noFill/>
        </p:spPr>
        <p:txBody>
          <a:bodyPr wrap="square" rtlCol="0">
            <a:spAutoFit/>
          </a:bodyPr>
          <a:lstStyle/>
          <a:p>
            <a:pPr>
              <a:lnSpc>
                <a:spcPct val="150000"/>
              </a:lnSpc>
            </a:pPr>
            <a:r>
              <a:rPr lang="en-US" sz="2400" b="1" dirty="0">
                <a:solidFill>
                  <a:schemeClr val="bg2"/>
                </a:solidFill>
              </a:rPr>
              <a:t>Alle </a:t>
            </a:r>
            <a:r>
              <a:rPr lang="en-US" sz="2400" b="1" dirty="0" err="1">
                <a:solidFill>
                  <a:schemeClr val="bg2"/>
                </a:solidFill>
              </a:rPr>
              <a:t>sind</a:t>
            </a:r>
            <a:r>
              <a:rPr lang="en-US" sz="2400" b="1" dirty="0">
                <a:solidFill>
                  <a:schemeClr val="bg2"/>
                </a:solidFill>
              </a:rPr>
              <a:t> </a:t>
            </a:r>
            <a:r>
              <a:rPr lang="en-US" sz="2400" b="1" dirty="0" err="1">
                <a:solidFill>
                  <a:schemeClr val="bg2"/>
                </a:solidFill>
              </a:rPr>
              <a:t>glücklich</a:t>
            </a:r>
            <a:r>
              <a:rPr lang="en-US" sz="2400" b="1" dirty="0">
                <a:solidFill>
                  <a:schemeClr val="bg2"/>
                </a:solidFill>
              </a:rPr>
              <a:t>: Der Gast </a:t>
            </a:r>
            <a:r>
              <a:rPr lang="en-US" sz="2400" b="1" dirty="0" err="1">
                <a:solidFill>
                  <a:schemeClr val="bg2"/>
                </a:solidFill>
              </a:rPr>
              <a:t>kommt</a:t>
            </a:r>
            <a:r>
              <a:rPr lang="en-US" sz="2400" b="1" dirty="0">
                <a:solidFill>
                  <a:schemeClr val="bg2"/>
                </a:solidFill>
              </a:rPr>
              <a:t> an! Er </a:t>
            </a:r>
            <a:r>
              <a:rPr lang="en-US" sz="2400" b="1" dirty="0" err="1">
                <a:solidFill>
                  <a:schemeClr val="bg2"/>
                </a:solidFill>
              </a:rPr>
              <a:t>steigt</a:t>
            </a:r>
            <a:r>
              <a:rPr lang="en-US" sz="2400" b="1" dirty="0">
                <a:solidFill>
                  <a:schemeClr val="bg2"/>
                </a:solidFill>
              </a:rPr>
              <a:t> </a:t>
            </a:r>
            <a:r>
              <a:rPr lang="en-US" sz="2400" b="1" dirty="0" err="1">
                <a:solidFill>
                  <a:schemeClr val="bg2"/>
                </a:solidFill>
              </a:rPr>
              <a:t>aus</a:t>
            </a:r>
            <a:r>
              <a:rPr lang="en-US" sz="2400" b="1" dirty="0">
                <a:solidFill>
                  <a:schemeClr val="bg2"/>
                </a:solidFill>
              </a:rPr>
              <a:t> </a:t>
            </a:r>
            <a:r>
              <a:rPr lang="en-US" sz="2400" b="1" dirty="0" err="1">
                <a:solidFill>
                  <a:schemeClr val="bg2"/>
                </a:solidFill>
              </a:rPr>
              <a:t>einer</a:t>
            </a:r>
            <a:r>
              <a:rPr lang="en-US" sz="2400" b="1" dirty="0">
                <a:solidFill>
                  <a:schemeClr val="bg2"/>
                </a:solidFill>
              </a:rPr>
              <a:t> </a:t>
            </a:r>
            <a:r>
              <a:rPr lang="en-US" sz="2400" b="1" dirty="0" err="1">
                <a:solidFill>
                  <a:schemeClr val="bg2"/>
                </a:solidFill>
              </a:rPr>
              <a:t>Zeitmaschine</a:t>
            </a:r>
            <a:r>
              <a:rPr lang="en-US" sz="2400" b="1" dirty="0">
                <a:solidFill>
                  <a:schemeClr val="bg2"/>
                </a:solidFill>
              </a:rPr>
              <a:t>! </a:t>
            </a:r>
            <a:br>
              <a:rPr lang="en-US" sz="2400" b="1" dirty="0">
                <a:solidFill>
                  <a:schemeClr val="bg2"/>
                </a:solidFill>
              </a:rPr>
            </a:br>
            <a:r>
              <a:rPr lang="en-US" sz="2400" b="1" dirty="0" err="1">
                <a:solidFill>
                  <a:schemeClr val="bg2"/>
                </a:solidFill>
              </a:rPr>
              <a:t>Woher</a:t>
            </a:r>
            <a:r>
              <a:rPr lang="en-US" sz="2400" b="1" dirty="0">
                <a:solidFill>
                  <a:schemeClr val="bg2"/>
                </a:solidFill>
              </a:rPr>
              <a:t> </a:t>
            </a:r>
            <a:r>
              <a:rPr lang="en-US" sz="2400" b="1" dirty="0" err="1">
                <a:solidFill>
                  <a:schemeClr val="bg2"/>
                </a:solidFill>
              </a:rPr>
              <a:t>kommt</a:t>
            </a:r>
            <a:r>
              <a:rPr lang="en-US" sz="2400" b="1" dirty="0">
                <a:solidFill>
                  <a:schemeClr val="bg2"/>
                </a:solidFill>
              </a:rPr>
              <a:t> er? </a:t>
            </a:r>
            <a:r>
              <a:rPr lang="en-US" sz="2400" b="1" dirty="0" err="1">
                <a:solidFill>
                  <a:schemeClr val="bg2"/>
                </a:solidFill>
              </a:rPr>
              <a:t>Aus</a:t>
            </a:r>
            <a:r>
              <a:rPr lang="en-US" sz="2400" b="1" dirty="0">
                <a:solidFill>
                  <a:schemeClr val="bg2"/>
                </a:solidFill>
              </a:rPr>
              <a:t> der Zukunft*! Aber was?! Der Gast </a:t>
            </a:r>
            <a:r>
              <a:rPr lang="en-US" sz="2400" b="1" dirty="0" err="1">
                <a:solidFill>
                  <a:schemeClr val="bg2"/>
                </a:solidFill>
              </a:rPr>
              <a:t>ist</a:t>
            </a:r>
            <a:r>
              <a:rPr lang="en-US" sz="2400" b="1" dirty="0">
                <a:solidFill>
                  <a:schemeClr val="bg2"/>
                </a:solidFill>
              </a:rPr>
              <a:t> </a:t>
            </a:r>
            <a:r>
              <a:rPr lang="en-US" sz="2400" b="1" dirty="0" err="1">
                <a:solidFill>
                  <a:schemeClr val="bg2"/>
                </a:solidFill>
              </a:rPr>
              <a:t>eine</a:t>
            </a:r>
            <a:r>
              <a:rPr lang="en-US" sz="2400" b="1" dirty="0">
                <a:solidFill>
                  <a:schemeClr val="bg2"/>
                </a:solidFill>
              </a:rPr>
              <a:t> Dame! </a:t>
            </a:r>
            <a:br>
              <a:rPr lang="en-US" sz="2400" b="1" dirty="0">
                <a:solidFill>
                  <a:schemeClr val="bg2"/>
                </a:solidFill>
              </a:rPr>
            </a:br>
            <a:r>
              <a:rPr lang="en-US" sz="2400" b="1" dirty="0">
                <a:solidFill>
                  <a:schemeClr val="bg2"/>
                </a:solidFill>
              </a:rPr>
              <a:t>Es </a:t>
            </a:r>
            <a:r>
              <a:rPr lang="en-US" sz="2400" b="1" dirty="0" err="1">
                <a:solidFill>
                  <a:schemeClr val="bg2"/>
                </a:solidFill>
              </a:rPr>
              <a:t>ist</a:t>
            </a:r>
            <a:r>
              <a:rPr lang="en-US" sz="2400" b="1" dirty="0">
                <a:solidFill>
                  <a:schemeClr val="bg2"/>
                </a:solidFill>
              </a:rPr>
              <a:t> die </a:t>
            </a:r>
            <a:r>
              <a:rPr lang="en-US" sz="2400" b="1" dirty="0" err="1">
                <a:solidFill>
                  <a:schemeClr val="bg2"/>
                </a:solidFill>
              </a:rPr>
              <a:t>dritte</a:t>
            </a:r>
            <a:r>
              <a:rPr lang="en-US" sz="2400" b="1" dirty="0">
                <a:solidFill>
                  <a:schemeClr val="bg2"/>
                </a:solidFill>
              </a:rPr>
              <a:t> </a:t>
            </a:r>
            <a:r>
              <a:rPr lang="en-US" sz="2400" b="1" dirty="0" err="1">
                <a:solidFill>
                  <a:schemeClr val="bg2"/>
                </a:solidFill>
              </a:rPr>
              <a:t>Königstochter</a:t>
            </a:r>
            <a:r>
              <a:rPr lang="en-US" sz="2400" b="1" dirty="0">
                <a:solidFill>
                  <a:schemeClr val="bg2"/>
                </a:solidFill>
              </a:rPr>
              <a:t> – </a:t>
            </a:r>
            <a:br>
              <a:rPr lang="en-US" sz="2400" b="1" dirty="0">
                <a:solidFill>
                  <a:schemeClr val="bg2"/>
                </a:solidFill>
              </a:rPr>
            </a:br>
            <a:r>
              <a:rPr lang="en-US" sz="2400" b="1" dirty="0" err="1">
                <a:solidFill>
                  <a:schemeClr val="bg2"/>
                </a:solidFill>
              </a:rPr>
              <a:t>sie</a:t>
            </a:r>
            <a:r>
              <a:rPr lang="en-US" sz="2400" b="1" dirty="0">
                <a:solidFill>
                  <a:schemeClr val="bg2"/>
                </a:solidFill>
              </a:rPr>
              <a:t> </a:t>
            </a:r>
            <a:r>
              <a:rPr lang="en-US" sz="2400" b="1" dirty="0" err="1">
                <a:solidFill>
                  <a:schemeClr val="bg2"/>
                </a:solidFill>
              </a:rPr>
              <a:t>ist</a:t>
            </a:r>
            <a:r>
              <a:rPr lang="en-US" sz="2400" b="1" dirty="0">
                <a:solidFill>
                  <a:schemeClr val="bg2"/>
                </a:solidFill>
              </a:rPr>
              <a:t> </a:t>
            </a:r>
            <a:r>
              <a:rPr lang="en-US" sz="2400" b="1" dirty="0" err="1">
                <a:solidFill>
                  <a:schemeClr val="bg2"/>
                </a:solidFill>
              </a:rPr>
              <a:t>nicht</a:t>
            </a:r>
            <a:r>
              <a:rPr lang="en-US" sz="2400" b="1" dirty="0">
                <a:solidFill>
                  <a:schemeClr val="bg2"/>
                </a:solidFill>
              </a:rPr>
              <a:t> tot!  UND </a:t>
            </a:r>
            <a:r>
              <a:rPr lang="en-US" sz="2400" b="1" dirty="0" err="1">
                <a:solidFill>
                  <a:schemeClr val="bg2"/>
                </a:solidFill>
              </a:rPr>
              <a:t>sie</a:t>
            </a:r>
            <a:r>
              <a:rPr lang="en-US" sz="2400" b="1" dirty="0">
                <a:solidFill>
                  <a:schemeClr val="bg2"/>
                </a:solidFill>
              </a:rPr>
              <a:t> </a:t>
            </a:r>
            <a:r>
              <a:rPr lang="en-US" sz="2400" b="1" dirty="0" err="1">
                <a:solidFill>
                  <a:schemeClr val="bg2"/>
                </a:solidFill>
              </a:rPr>
              <a:t>ist</a:t>
            </a:r>
            <a:r>
              <a:rPr lang="en-US" sz="2400" b="1" dirty="0">
                <a:solidFill>
                  <a:schemeClr val="bg2"/>
                </a:solidFill>
              </a:rPr>
              <a:t> </a:t>
            </a:r>
            <a:r>
              <a:rPr lang="en-US" sz="2400" b="1" dirty="0" err="1">
                <a:solidFill>
                  <a:schemeClr val="bg2"/>
                </a:solidFill>
              </a:rPr>
              <a:t>reich</a:t>
            </a:r>
            <a:r>
              <a:rPr lang="en-US" sz="2400" b="1" dirty="0">
                <a:solidFill>
                  <a:schemeClr val="bg2"/>
                </a:solidFill>
              </a:rPr>
              <a:t>! </a:t>
            </a:r>
          </a:p>
        </p:txBody>
      </p:sp>
      <p:pic>
        <p:nvPicPr>
          <p:cNvPr id="11" name="Picture 10">
            <a:extLst>
              <a:ext uri="{FF2B5EF4-FFF2-40B4-BE49-F238E27FC236}">
                <a16:creationId xmlns:a16="http://schemas.microsoft.com/office/drawing/2014/main" id="{736E6325-C2C0-415F-917A-8E9C86DE9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5219" y="752252"/>
            <a:ext cx="4106781" cy="4869323"/>
          </a:xfrm>
          <a:prstGeom prst="rect">
            <a:avLst/>
          </a:prstGeom>
        </p:spPr>
      </p:pic>
      <p:sp>
        <p:nvSpPr>
          <p:cNvPr id="14" name="TextBox 13">
            <a:extLst>
              <a:ext uri="{FF2B5EF4-FFF2-40B4-BE49-F238E27FC236}">
                <a16:creationId xmlns:a16="http://schemas.microsoft.com/office/drawing/2014/main" id="{1FA6767A-F8D0-4C94-896D-F188EDC33B5B}"/>
              </a:ext>
            </a:extLst>
          </p:cNvPr>
          <p:cNvSpPr txBox="1"/>
          <p:nvPr/>
        </p:nvSpPr>
        <p:spPr>
          <a:xfrm>
            <a:off x="8833736" y="5548030"/>
            <a:ext cx="2900752" cy="461665"/>
          </a:xfrm>
          <a:prstGeom prst="rect">
            <a:avLst/>
          </a:prstGeom>
          <a:noFill/>
        </p:spPr>
        <p:txBody>
          <a:bodyPr wrap="square" rtlCol="0">
            <a:spAutoFit/>
          </a:bodyPr>
          <a:lstStyle/>
          <a:p>
            <a:r>
              <a:rPr lang="en-US" sz="2400" dirty="0"/>
              <a:t>die </a:t>
            </a:r>
            <a:r>
              <a:rPr lang="en-US" sz="2400" dirty="0" err="1"/>
              <a:t>Zeitmaschine</a:t>
            </a:r>
            <a:endParaRPr lang="en-US" sz="2400" dirty="0"/>
          </a:p>
        </p:txBody>
      </p:sp>
      <p:pic>
        <p:nvPicPr>
          <p:cNvPr id="3074" name="Picture 2" descr="Chest, Coins, Gold, Lock, Money, Pirate, Treasure">
            <a:extLst>
              <a:ext uri="{FF2B5EF4-FFF2-40B4-BE49-F238E27FC236}">
                <a16:creationId xmlns:a16="http://schemas.microsoft.com/office/drawing/2014/main" id="{C24AB1A1-5A8B-4E6E-925A-0298728333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268" y="4418669"/>
            <a:ext cx="1802510" cy="158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363DDC-407C-4A04-8AD1-76D2D9266BFA}"/>
              </a:ext>
            </a:extLst>
          </p:cNvPr>
          <p:cNvSpPr txBox="1"/>
          <p:nvPr/>
        </p:nvSpPr>
        <p:spPr>
          <a:xfrm>
            <a:off x="969737" y="2026851"/>
            <a:ext cx="2739361" cy="461665"/>
          </a:xfrm>
          <a:prstGeom prst="rect">
            <a:avLst/>
          </a:prstGeom>
          <a:solidFill>
            <a:srgbClr val="FFF4E7"/>
          </a:solidFill>
        </p:spPr>
        <p:txBody>
          <a:bodyPr wrap="square" rtlCol="0">
            <a:spAutoFit/>
          </a:bodyPr>
          <a:lstStyle/>
          <a:p>
            <a:pPr algn="l"/>
            <a:r>
              <a:rPr lang="en-GB" sz="2400" dirty="0"/>
              <a:t>All are happy:</a:t>
            </a:r>
          </a:p>
        </p:txBody>
      </p:sp>
      <p:sp>
        <p:nvSpPr>
          <p:cNvPr id="16" name="TextBox 15">
            <a:extLst>
              <a:ext uri="{FF2B5EF4-FFF2-40B4-BE49-F238E27FC236}">
                <a16:creationId xmlns:a16="http://schemas.microsoft.com/office/drawing/2014/main" id="{07E0F813-BA78-4226-B15F-F860DDDF9211}"/>
              </a:ext>
            </a:extLst>
          </p:cNvPr>
          <p:cNvSpPr txBox="1"/>
          <p:nvPr/>
        </p:nvSpPr>
        <p:spPr>
          <a:xfrm>
            <a:off x="3752872" y="2027943"/>
            <a:ext cx="3054460" cy="461665"/>
          </a:xfrm>
          <a:prstGeom prst="rect">
            <a:avLst/>
          </a:prstGeom>
          <a:solidFill>
            <a:srgbClr val="FFF4E7"/>
          </a:solidFill>
        </p:spPr>
        <p:txBody>
          <a:bodyPr wrap="square" rtlCol="0">
            <a:spAutoFit/>
          </a:bodyPr>
          <a:lstStyle/>
          <a:p>
            <a:pPr algn="l"/>
            <a:r>
              <a:rPr lang="en-GB" sz="2400" dirty="0"/>
              <a:t>The guest arrives!</a:t>
            </a:r>
          </a:p>
        </p:txBody>
      </p:sp>
      <p:sp>
        <p:nvSpPr>
          <p:cNvPr id="17" name="TextBox 16">
            <a:extLst>
              <a:ext uri="{FF2B5EF4-FFF2-40B4-BE49-F238E27FC236}">
                <a16:creationId xmlns:a16="http://schemas.microsoft.com/office/drawing/2014/main" id="{379F7B61-846F-4374-B999-64FAC1D9A9D1}"/>
              </a:ext>
            </a:extLst>
          </p:cNvPr>
          <p:cNvSpPr txBox="1"/>
          <p:nvPr/>
        </p:nvSpPr>
        <p:spPr>
          <a:xfrm>
            <a:off x="964748" y="2528404"/>
            <a:ext cx="5842584" cy="461665"/>
          </a:xfrm>
          <a:prstGeom prst="rect">
            <a:avLst/>
          </a:prstGeom>
          <a:solidFill>
            <a:srgbClr val="FFF4E7"/>
          </a:solidFill>
        </p:spPr>
        <p:txBody>
          <a:bodyPr wrap="square" rtlCol="0">
            <a:spAutoFit/>
          </a:bodyPr>
          <a:lstStyle/>
          <a:p>
            <a:pPr algn="l"/>
            <a:r>
              <a:rPr lang="en-GB" sz="2400" dirty="0"/>
              <a:t>He climbs out of a time machine!</a:t>
            </a:r>
          </a:p>
        </p:txBody>
      </p:sp>
      <p:sp>
        <p:nvSpPr>
          <p:cNvPr id="18" name="TextBox 17">
            <a:extLst>
              <a:ext uri="{FF2B5EF4-FFF2-40B4-BE49-F238E27FC236}">
                <a16:creationId xmlns:a16="http://schemas.microsoft.com/office/drawing/2014/main" id="{998A9FCF-BF09-4205-96BA-DA80D1CC048F}"/>
              </a:ext>
            </a:extLst>
          </p:cNvPr>
          <p:cNvSpPr txBox="1"/>
          <p:nvPr/>
        </p:nvSpPr>
        <p:spPr>
          <a:xfrm>
            <a:off x="461181" y="3050429"/>
            <a:ext cx="7009190" cy="461665"/>
          </a:xfrm>
          <a:prstGeom prst="rect">
            <a:avLst/>
          </a:prstGeom>
          <a:solidFill>
            <a:srgbClr val="FFF4E7"/>
          </a:solidFill>
        </p:spPr>
        <p:txBody>
          <a:bodyPr wrap="square" rtlCol="0">
            <a:spAutoFit/>
          </a:bodyPr>
          <a:lstStyle/>
          <a:p>
            <a:pPr algn="l"/>
            <a:r>
              <a:rPr lang="en-GB" sz="2400" dirty="0"/>
              <a:t>Where does he come from? From the future!</a:t>
            </a:r>
          </a:p>
        </p:txBody>
      </p:sp>
      <p:pic>
        <p:nvPicPr>
          <p:cNvPr id="10" name="Picture 9" descr="A picture containing toy, doll&#10;&#10;Description automatically generated">
            <a:extLst>
              <a:ext uri="{FF2B5EF4-FFF2-40B4-BE49-F238E27FC236}">
                <a16:creationId xmlns:a16="http://schemas.microsoft.com/office/drawing/2014/main" id="{4F19F2D1-1B31-4CF6-BCD8-0199D5F02C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2391" y="2841767"/>
            <a:ext cx="1550612" cy="2779808"/>
          </a:xfrm>
          <a:prstGeom prst="rect">
            <a:avLst/>
          </a:prstGeom>
        </p:spPr>
      </p:pic>
      <p:sp>
        <p:nvSpPr>
          <p:cNvPr id="19" name="TextBox 18">
            <a:extLst>
              <a:ext uri="{FF2B5EF4-FFF2-40B4-BE49-F238E27FC236}">
                <a16:creationId xmlns:a16="http://schemas.microsoft.com/office/drawing/2014/main" id="{F1B0CB3D-EBC6-464D-9BC5-7B4EF466B429}"/>
              </a:ext>
            </a:extLst>
          </p:cNvPr>
          <p:cNvSpPr txBox="1"/>
          <p:nvPr/>
        </p:nvSpPr>
        <p:spPr>
          <a:xfrm>
            <a:off x="964748" y="3617640"/>
            <a:ext cx="5842584" cy="461665"/>
          </a:xfrm>
          <a:prstGeom prst="rect">
            <a:avLst/>
          </a:prstGeom>
          <a:solidFill>
            <a:srgbClr val="FFF4E7"/>
          </a:solidFill>
        </p:spPr>
        <p:txBody>
          <a:bodyPr wrap="square" rtlCol="0">
            <a:spAutoFit/>
          </a:bodyPr>
          <a:lstStyle/>
          <a:p>
            <a:pPr algn="l"/>
            <a:r>
              <a:rPr lang="en-GB" sz="2400" dirty="0"/>
              <a:t>But what?!  The guest is a lady!</a:t>
            </a:r>
          </a:p>
        </p:txBody>
      </p:sp>
      <p:sp>
        <p:nvSpPr>
          <p:cNvPr id="20" name="TextBox 19">
            <a:extLst>
              <a:ext uri="{FF2B5EF4-FFF2-40B4-BE49-F238E27FC236}">
                <a16:creationId xmlns:a16="http://schemas.microsoft.com/office/drawing/2014/main" id="{8962CCF7-F844-4546-BEDC-EE5BFF0EEE0B}"/>
              </a:ext>
            </a:extLst>
          </p:cNvPr>
          <p:cNvSpPr txBox="1"/>
          <p:nvPr/>
        </p:nvSpPr>
        <p:spPr>
          <a:xfrm>
            <a:off x="979476" y="4184851"/>
            <a:ext cx="5842584" cy="461665"/>
          </a:xfrm>
          <a:prstGeom prst="rect">
            <a:avLst/>
          </a:prstGeom>
          <a:solidFill>
            <a:srgbClr val="FFF4E7"/>
          </a:solidFill>
        </p:spPr>
        <p:txBody>
          <a:bodyPr wrap="square" rtlCol="0">
            <a:spAutoFit/>
          </a:bodyPr>
          <a:lstStyle/>
          <a:p>
            <a:pPr algn="l"/>
            <a:r>
              <a:rPr lang="en-GB" sz="2400" dirty="0"/>
              <a:t>It is the third </a:t>
            </a:r>
            <a:r>
              <a:rPr lang="en-US" altLang="zh-CN" sz="2400" dirty="0"/>
              <a:t>king’s daughter –</a:t>
            </a:r>
            <a:endParaRPr lang="en-GB" sz="2400" dirty="0"/>
          </a:p>
        </p:txBody>
      </p:sp>
      <p:sp>
        <p:nvSpPr>
          <p:cNvPr id="21" name="TextBox 20">
            <a:extLst>
              <a:ext uri="{FF2B5EF4-FFF2-40B4-BE49-F238E27FC236}">
                <a16:creationId xmlns:a16="http://schemas.microsoft.com/office/drawing/2014/main" id="{ECD75486-A2BC-4B70-B692-8C0BBBC9D3EA}"/>
              </a:ext>
            </a:extLst>
          </p:cNvPr>
          <p:cNvSpPr txBox="1"/>
          <p:nvPr/>
        </p:nvSpPr>
        <p:spPr>
          <a:xfrm>
            <a:off x="964748" y="4716606"/>
            <a:ext cx="5842584" cy="461665"/>
          </a:xfrm>
          <a:prstGeom prst="rect">
            <a:avLst/>
          </a:prstGeom>
          <a:solidFill>
            <a:srgbClr val="FFF4E7"/>
          </a:solidFill>
        </p:spPr>
        <p:txBody>
          <a:bodyPr wrap="square" rtlCol="0">
            <a:spAutoFit/>
          </a:bodyPr>
          <a:lstStyle/>
          <a:p>
            <a:pPr algn="l"/>
            <a:r>
              <a:rPr lang="en-GB" sz="2400" dirty="0"/>
              <a:t>she is not dead!  AND she is rich!</a:t>
            </a:r>
          </a:p>
        </p:txBody>
      </p:sp>
      <p:sp>
        <p:nvSpPr>
          <p:cNvPr id="22" name="TextBox 21">
            <a:extLst>
              <a:ext uri="{FF2B5EF4-FFF2-40B4-BE49-F238E27FC236}">
                <a16:creationId xmlns:a16="http://schemas.microsoft.com/office/drawing/2014/main" id="{216E826C-DDA8-47C8-9E59-2A72B009768B}"/>
              </a:ext>
            </a:extLst>
          </p:cNvPr>
          <p:cNvSpPr txBox="1"/>
          <p:nvPr/>
        </p:nvSpPr>
        <p:spPr>
          <a:xfrm>
            <a:off x="97123" y="5958605"/>
            <a:ext cx="12277609" cy="400110"/>
          </a:xfrm>
          <a:prstGeom prst="rect">
            <a:avLst/>
          </a:prstGeom>
          <a:noFill/>
        </p:spPr>
        <p:txBody>
          <a:bodyPr wrap="square">
            <a:spAutoFit/>
          </a:bodyPr>
          <a:lstStyle/>
          <a:p>
            <a:r>
              <a:rPr lang="de-DE" sz="2000" dirty="0"/>
              <a:t>* vorlesen – read aloud |übersetzen – translate |die Zukunft – future </a:t>
            </a:r>
          </a:p>
        </p:txBody>
      </p:sp>
    </p:spTree>
    <p:extLst>
      <p:ext uri="{BB962C8B-B14F-4D97-AF65-F5344CB8AC3E}">
        <p14:creationId xmlns:p14="http://schemas.microsoft.com/office/powerpoint/2010/main" val="118359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5837BF6-9289-4652-8EFC-4E8B073354FF}"/>
              </a:ext>
            </a:extLst>
          </p:cNvPr>
          <p:cNvSpPr txBox="1"/>
          <p:nvPr/>
        </p:nvSpPr>
        <p:spPr>
          <a:xfrm>
            <a:off x="4362927" y="137591"/>
            <a:ext cx="6802989" cy="461665"/>
          </a:xfrm>
          <a:prstGeom prst="rect">
            <a:avLst/>
          </a:prstGeom>
          <a:noFill/>
        </p:spPr>
        <p:txBody>
          <a:bodyPr wrap="square" rtlCol="0">
            <a:spAutoFit/>
          </a:bodyPr>
          <a:lstStyle/>
          <a:p>
            <a:r>
              <a:rPr lang="en-US" sz="2400" dirty="0" err="1"/>
              <a:t>Jetzt</a:t>
            </a:r>
            <a:r>
              <a:rPr lang="en-US" sz="2400" dirty="0"/>
              <a:t> </a:t>
            </a:r>
            <a:r>
              <a:rPr lang="en-US" sz="2400" dirty="0" err="1"/>
              <a:t>tauscht</a:t>
            </a:r>
            <a:r>
              <a:rPr lang="en-US" sz="2400" dirty="0"/>
              <a:t>* die </a:t>
            </a:r>
            <a:r>
              <a:rPr lang="en-US" sz="2400" dirty="0" err="1"/>
              <a:t>Rollen</a:t>
            </a:r>
            <a:r>
              <a:rPr lang="en-US" sz="2400" dirty="0"/>
              <a:t>.</a:t>
            </a:r>
          </a:p>
        </p:txBody>
      </p:sp>
      <p:pic>
        <p:nvPicPr>
          <p:cNvPr id="12" name="Picture 11" descr="A picture containing indoor&#10;&#10;Description automatically generated">
            <a:extLst>
              <a:ext uri="{FF2B5EF4-FFF2-40B4-BE49-F238E27FC236}">
                <a16:creationId xmlns:a16="http://schemas.microsoft.com/office/drawing/2014/main" id="{A673641B-2F1B-4A97-87AC-D4D53123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7" y="594964"/>
            <a:ext cx="7785604" cy="5875068"/>
          </a:xfrm>
          <a:prstGeom prst="rect">
            <a:avLst/>
          </a:prstGeom>
        </p:spPr>
      </p:pic>
      <p:sp>
        <p:nvSpPr>
          <p:cNvPr id="4" name="Title 3"/>
          <p:cNvSpPr>
            <a:spLocks noGrp="1"/>
          </p:cNvSpPr>
          <p:nvPr>
            <p:ph type="title"/>
          </p:nvPr>
        </p:nvSpPr>
        <p:spPr/>
        <p:txBody>
          <a:bodyPr>
            <a:noAutofit/>
          </a:bodyPr>
          <a:lstStyle/>
          <a:p>
            <a:r>
              <a:rPr lang="en-GB" sz="2400" b="1" dirty="0">
                <a:solidFill>
                  <a:schemeClr val="bg1"/>
                </a:solidFill>
              </a:rPr>
              <a:t>Der Gast </a:t>
            </a:r>
            <a:r>
              <a:rPr lang="en-GB" sz="2400" b="1" dirty="0" err="1">
                <a:solidFill>
                  <a:schemeClr val="bg1"/>
                </a:solidFill>
              </a:rPr>
              <a:t>kommt</a:t>
            </a:r>
            <a:r>
              <a:rPr lang="en-GB" sz="2400" b="1" dirty="0">
                <a:solidFill>
                  <a:schemeClr val="bg1"/>
                </a:solidFill>
              </a:rPr>
              <a:t> an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1815" y="194045"/>
            <a:ext cx="259483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555217" y="1821650"/>
            <a:ext cx="6664595" cy="3346109"/>
          </a:xfrm>
          <a:prstGeom prst="rect">
            <a:avLst/>
          </a:prstGeom>
          <a:noFill/>
        </p:spPr>
        <p:txBody>
          <a:bodyPr wrap="square" rtlCol="0">
            <a:spAutoFit/>
          </a:bodyPr>
          <a:lstStyle/>
          <a:p>
            <a:pPr>
              <a:lnSpc>
                <a:spcPct val="150000"/>
              </a:lnSpc>
            </a:pPr>
            <a:r>
              <a:rPr lang="en-US" sz="2400" b="1" dirty="0">
                <a:solidFill>
                  <a:schemeClr val="bg2"/>
                </a:solidFill>
              </a:rPr>
              <a:t>Sie hat </a:t>
            </a:r>
            <a:r>
              <a:rPr lang="en-US" sz="2400" b="1" dirty="0" err="1">
                <a:solidFill>
                  <a:schemeClr val="bg2"/>
                </a:solidFill>
              </a:rPr>
              <a:t>eine</a:t>
            </a:r>
            <a:r>
              <a:rPr lang="en-US" sz="2400" b="1" dirty="0">
                <a:solidFill>
                  <a:schemeClr val="bg2"/>
                </a:solidFill>
              </a:rPr>
              <a:t> </a:t>
            </a:r>
            <a:r>
              <a:rPr lang="en-US" sz="2400" b="1" dirty="0" err="1">
                <a:solidFill>
                  <a:schemeClr val="bg2"/>
                </a:solidFill>
              </a:rPr>
              <a:t>Milliarde</a:t>
            </a:r>
            <a:r>
              <a:rPr lang="en-US" sz="2400" b="1" dirty="0">
                <a:solidFill>
                  <a:schemeClr val="bg2"/>
                </a:solidFill>
              </a:rPr>
              <a:t> Euro! </a:t>
            </a:r>
            <a:br>
              <a:rPr lang="en-US" sz="2400" b="1" dirty="0">
                <a:solidFill>
                  <a:schemeClr val="bg2"/>
                </a:solidFill>
              </a:rPr>
            </a:br>
            <a:r>
              <a:rPr lang="en-US" sz="2400" b="1" dirty="0" err="1">
                <a:solidFill>
                  <a:schemeClr val="bg2"/>
                </a:solidFill>
              </a:rPr>
              <a:t>Jetzt</a:t>
            </a:r>
            <a:r>
              <a:rPr lang="en-US" sz="2400" b="1" dirty="0">
                <a:solidFill>
                  <a:schemeClr val="bg2"/>
                </a:solidFill>
              </a:rPr>
              <a:t> </a:t>
            </a:r>
            <a:r>
              <a:rPr lang="en-US" sz="2400" b="1" dirty="0" err="1">
                <a:solidFill>
                  <a:schemeClr val="bg2"/>
                </a:solidFill>
              </a:rPr>
              <a:t>kann</a:t>
            </a:r>
            <a:r>
              <a:rPr lang="en-US" sz="2400" b="1" dirty="0">
                <a:solidFill>
                  <a:schemeClr val="bg2"/>
                </a:solidFill>
              </a:rPr>
              <a:t> man das Schloss </a:t>
            </a:r>
            <a:r>
              <a:rPr lang="en-US" sz="2400" b="1" dirty="0" err="1">
                <a:solidFill>
                  <a:schemeClr val="bg2"/>
                </a:solidFill>
              </a:rPr>
              <a:t>reparieren</a:t>
            </a:r>
            <a:r>
              <a:rPr lang="en-US" sz="2400" b="1" dirty="0">
                <a:solidFill>
                  <a:schemeClr val="bg2"/>
                </a:solidFill>
              </a:rPr>
              <a:t>, Feuer </a:t>
            </a:r>
            <a:r>
              <a:rPr lang="en-US" sz="2400" b="1" dirty="0" err="1">
                <a:solidFill>
                  <a:schemeClr val="bg2"/>
                </a:solidFill>
              </a:rPr>
              <a:t>machen</a:t>
            </a:r>
            <a:r>
              <a:rPr lang="en-US" sz="2400" b="1" dirty="0">
                <a:solidFill>
                  <a:schemeClr val="bg2"/>
                </a:solidFill>
              </a:rPr>
              <a:t>, </a:t>
            </a:r>
            <a:r>
              <a:rPr lang="en-US" sz="2400" b="1" dirty="0" err="1">
                <a:solidFill>
                  <a:schemeClr val="bg2"/>
                </a:solidFill>
              </a:rPr>
              <a:t>schöne</a:t>
            </a:r>
            <a:r>
              <a:rPr lang="en-US" sz="2400" b="1" dirty="0">
                <a:solidFill>
                  <a:schemeClr val="bg2"/>
                </a:solidFill>
              </a:rPr>
              <a:t> </a:t>
            </a:r>
            <a:r>
              <a:rPr lang="en-US" sz="2400" b="1" dirty="0" err="1">
                <a:solidFill>
                  <a:schemeClr val="bg2"/>
                </a:solidFill>
              </a:rPr>
              <a:t>Bilder</a:t>
            </a:r>
            <a:r>
              <a:rPr lang="en-US" sz="2400" b="1" dirty="0">
                <a:solidFill>
                  <a:schemeClr val="bg2"/>
                </a:solidFill>
              </a:rPr>
              <a:t> an die Wand </a:t>
            </a:r>
            <a:r>
              <a:rPr lang="en-US" sz="2400" b="1" dirty="0" err="1">
                <a:solidFill>
                  <a:schemeClr val="bg2"/>
                </a:solidFill>
              </a:rPr>
              <a:t>hängen</a:t>
            </a:r>
            <a:r>
              <a:rPr lang="en-US" sz="2400" b="1" dirty="0">
                <a:solidFill>
                  <a:schemeClr val="bg2"/>
                </a:solidFill>
              </a:rPr>
              <a:t> und: </a:t>
            </a:r>
            <a:r>
              <a:rPr lang="en-US" sz="2400" b="1" dirty="0" err="1">
                <a:solidFill>
                  <a:schemeClr val="bg2"/>
                </a:solidFill>
              </a:rPr>
              <a:t>feiern</a:t>
            </a:r>
            <a:r>
              <a:rPr lang="en-US" sz="2400" b="1" dirty="0">
                <a:solidFill>
                  <a:schemeClr val="bg2"/>
                </a:solidFill>
              </a:rPr>
              <a:t>!  </a:t>
            </a:r>
            <a:br>
              <a:rPr lang="en-US" sz="2400" b="1" dirty="0">
                <a:solidFill>
                  <a:schemeClr val="bg2"/>
                </a:solidFill>
              </a:rPr>
            </a:br>
            <a:r>
              <a:rPr lang="en-US" sz="2400" b="1" dirty="0">
                <a:solidFill>
                  <a:schemeClr val="bg2"/>
                </a:solidFill>
              </a:rPr>
              <a:t>Der König </a:t>
            </a:r>
            <a:r>
              <a:rPr lang="en-US" sz="2400" b="1" dirty="0" err="1">
                <a:solidFill>
                  <a:schemeClr val="bg2"/>
                </a:solidFill>
              </a:rPr>
              <a:t>kann</a:t>
            </a:r>
            <a:r>
              <a:rPr lang="en-US" sz="2400" b="1" dirty="0">
                <a:solidFill>
                  <a:schemeClr val="bg2"/>
                </a:solidFill>
              </a:rPr>
              <a:t> es </a:t>
            </a:r>
            <a:r>
              <a:rPr lang="en-US" sz="2400" b="1" dirty="0" err="1">
                <a:solidFill>
                  <a:schemeClr val="bg2"/>
                </a:solidFill>
              </a:rPr>
              <a:t>nicht</a:t>
            </a:r>
            <a:r>
              <a:rPr lang="en-US" sz="2400" b="1" dirty="0">
                <a:solidFill>
                  <a:schemeClr val="bg2"/>
                </a:solidFill>
              </a:rPr>
              <a:t> </a:t>
            </a:r>
            <a:r>
              <a:rPr lang="en-US" sz="2400" b="1" dirty="0" err="1">
                <a:solidFill>
                  <a:schemeClr val="bg2"/>
                </a:solidFill>
              </a:rPr>
              <a:t>fassen</a:t>
            </a:r>
            <a:r>
              <a:rPr lang="en-US" sz="2400" b="1" dirty="0">
                <a:solidFill>
                  <a:schemeClr val="bg2"/>
                </a:solidFill>
              </a:rPr>
              <a:t>*.  </a:t>
            </a:r>
            <a:br>
              <a:rPr lang="en-US" sz="2400" b="1" dirty="0">
                <a:solidFill>
                  <a:schemeClr val="bg2"/>
                </a:solidFill>
              </a:rPr>
            </a:br>
            <a:r>
              <a:rPr lang="en-US" sz="2400" b="1" dirty="0">
                <a:solidFill>
                  <a:schemeClr val="bg2"/>
                </a:solidFill>
              </a:rPr>
              <a:t>Und </a:t>
            </a:r>
            <a:r>
              <a:rPr lang="en-US" sz="2400" b="1" dirty="0" err="1">
                <a:solidFill>
                  <a:schemeClr val="bg2"/>
                </a:solidFill>
              </a:rPr>
              <a:t>sie</a:t>
            </a:r>
            <a:r>
              <a:rPr lang="en-US" sz="2400" b="1" dirty="0">
                <a:solidFill>
                  <a:schemeClr val="bg2"/>
                </a:solidFill>
              </a:rPr>
              <a:t> </a:t>
            </a:r>
            <a:r>
              <a:rPr lang="en-US" sz="2400" b="1" dirty="0" err="1">
                <a:solidFill>
                  <a:schemeClr val="bg2"/>
                </a:solidFill>
              </a:rPr>
              <a:t>sind</a:t>
            </a:r>
            <a:r>
              <a:rPr lang="en-US" sz="2400" b="1" dirty="0">
                <a:solidFill>
                  <a:schemeClr val="bg2"/>
                </a:solidFill>
              </a:rPr>
              <a:t> </a:t>
            </a:r>
            <a:r>
              <a:rPr lang="en-US" sz="2400" b="1" dirty="0" err="1">
                <a:solidFill>
                  <a:schemeClr val="bg2"/>
                </a:solidFill>
              </a:rPr>
              <a:t>glücklich</a:t>
            </a:r>
            <a:r>
              <a:rPr lang="en-US" sz="2400" b="1" dirty="0">
                <a:solidFill>
                  <a:schemeClr val="bg2"/>
                </a:solidFill>
              </a:rPr>
              <a:t> bis </a:t>
            </a:r>
            <a:r>
              <a:rPr lang="en-US" sz="2400" b="1" dirty="0" err="1">
                <a:solidFill>
                  <a:schemeClr val="bg2"/>
                </a:solidFill>
              </a:rPr>
              <a:t>zum</a:t>
            </a:r>
            <a:r>
              <a:rPr lang="en-US" sz="2400" b="1" dirty="0">
                <a:solidFill>
                  <a:schemeClr val="bg2"/>
                </a:solidFill>
              </a:rPr>
              <a:t> </a:t>
            </a:r>
            <a:r>
              <a:rPr lang="en-US" sz="2400" b="1" dirty="0" err="1">
                <a:solidFill>
                  <a:schemeClr val="bg2"/>
                </a:solidFill>
              </a:rPr>
              <a:t>Lebensende</a:t>
            </a:r>
            <a:r>
              <a:rPr lang="en-US" sz="2400" b="1" dirty="0">
                <a:solidFill>
                  <a:schemeClr val="bg2"/>
                </a:solidFill>
              </a:rPr>
              <a:t>.</a:t>
            </a:r>
          </a:p>
        </p:txBody>
      </p:sp>
      <p:pic>
        <p:nvPicPr>
          <p:cNvPr id="11" name="Picture 10">
            <a:extLst>
              <a:ext uri="{FF2B5EF4-FFF2-40B4-BE49-F238E27FC236}">
                <a16:creationId xmlns:a16="http://schemas.microsoft.com/office/drawing/2014/main" id="{736E6325-C2C0-415F-917A-8E9C86DE9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5219" y="752252"/>
            <a:ext cx="4106781" cy="4869323"/>
          </a:xfrm>
          <a:prstGeom prst="rect">
            <a:avLst/>
          </a:prstGeom>
        </p:spPr>
      </p:pic>
      <p:sp>
        <p:nvSpPr>
          <p:cNvPr id="14" name="TextBox 13">
            <a:extLst>
              <a:ext uri="{FF2B5EF4-FFF2-40B4-BE49-F238E27FC236}">
                <a16:creationId xmlns:a16="http://schemas.microsoft.com/office/drawing/2014/main" id="{1FA6767A-F8D0-4C94-896D-F188EDC33B5B}"/>
              </a:ext>
            </a:extLst>
          </p:cNvPr>
          <p:cNvSpPr txBox="1"/>
          <p:nvPr/>
        </p:nvSpPr>
        <p:spPr>
          <a:xfrm>
            <a:off x="8833736" y="5548030"/>
            <a:ext cx="2900752" cy="461665"/>
          </a:xfrm>
          <a:prstGeom prst="rect">
            <a:avLst/>
          </a:prstGeom>
          <a:noFill/>
        </p:spPr>
        <p:txBody>
          <a:bodyPr wrap="square" rtlCol="0">
            <a:spAutoFit/>
          </a:bodyPr>
          <a:lstStyle/>
          <a:p>
            <a:r>
              <a:rPr lang="en-US" sz="2400" dirty="0"/>
              <a:t>die </a:t>
            </a:r>
            <a:r>
              <a:rPr lang="en-US" sz="2400" dirty="0" err="1"/>
              <a:t>Zeitmaschine</a:t>
            </a:r>
            <a:endParaRPr lang="en-US" sz="2400" dirty="0"/>
          </a:p>
        </p:txBody>
      </p:sp>
      <p:pic>
        <p:nvPicPr>
          <p:cNvPr id="3074" name="Picture 2" descr="Chest, Coins, Gold, Lock, Money, Pirate, Treasure">
            <a:extLst>
              <a:ext uri="{FF2B5EF4-FFF2-40B4-BE49-F238E27FC236}">
                <a16:creationId xmlns:a16="http://schemas.microsoft.com/office/drawing/2014/main" id="{C24AB1A1-5A8B-4E6E-925A-0298728333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0713" y="4618310"/>
            <a:ext cx="1802510" cy="158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363DDC-407C-4A04-8AD1-76D2D9266BFA}"/>
              </a:ext>
            </a:extLst>
          </p:cNvPr>
          <p:cNvSpPr txBox="1"/>
          <p:nvPr/>
        </p:nvSpPr>
        <p:spPr>
          <a:xfrm>
            <a:off x="555217" y="1893446"/>
            <a:ext cx="4245383" cy="461665"/>
          </a:xfrm>
          <a:prstGeom prst="rect">
            <a:avLst/>
          </a:prstGeom>
          <a:solidFill>
            <a:srgbClr val="FFF4E7"/>
          </a:solidFill>
        </p:spPr>
        <p:txBody>
          <a:bodyPr wrap="square" rtlCol="0">
            <a:spAutoFit/>
          </a:bodyPr>
          <a:lstStyle/>
          <a:p>
            <a:pPr algn="l"/>
            <a:r>
              <a:rPr lang="en-GB" sz="2400" dirty="0"/>
              <a:t>She has a billion euros.</a:t>
            </a:r>
          </a:p>
        </p:txBody>
      </p:sp>
      <p:sp>
        <p:nvSpPr>
          <p:cNvPr id="16" name="TextBox 15">
            <a:extLst>
              <a:ext uri="{FF2B5EF4-FFF2-40B4-BE49-F238E27FC236}">
                <a16:creationId xmlns:a16="http://schemas.microsoft.com/office/drawing/2014/main" id="{07E0F813-BA78-4226-B15F-F860DDDF9211}"/>
              </a:ext>
            </a:extLst>
          </p:cNvPr>
          <p:cNvSpPr txBox="1"/>
          <p:nvPr/>
        </p:nvSpPr>
        <p:spPr>
          <a:xfrm>
            <a:off x="555217" y="2472390"/>
            <a:ext cx="5965899" cy="461665"/>
          </a:xfrm>
          <a:prstGeom prst="rect">
            <a:avLst/>
          </a:prstGeom>
          <a:solidFill>
            <a:srgbClr val="FFF4E7"/>
          </a:solidFill>
        </p:spPr>
        <p:txBody>
          <a:bodyPr wrap="square" rtlCol="0">
            <a:spAutoFit/>
          </a:bodyPr>
          <a:lstStyle/>
          <a:p>
            <a:pPr algn="l"/>
            <a:r>
              <a:rPr lang="en-GB" sz="2400" dirty="0"/>
              <a:t>Now people can repair the castle, </a:t>
            </a:r>
          </a:p>
        </p:txBody>
      </p:sp>
      <p:sp>
        <p:nvSpPr>
          <p:cNvPr id="17" name="TextBox 16">
            <a:extLst>
              <a:ext uri="{FF2B5EF4-FFF2-40B4-BE49-F238E27FC236}">
                <a16:creationId xmlns:a16="http://schemas.microsoft.com/office/drawing/2014/main" id="{379F7B61-846F-4374-B999-64FAC1D9A9D1}"/>
              </a:ext>
            </a:extLst>
          </p:cNvPr>
          <p:cNvSpPr txBox="1"/>
          <p:nvPr/>
        </p:nvSpPr>
        <p:spPr>
          <a:xfrm>
            <a:off x="549351" y="3062507"/>
            <a:ext cx="6494571" cy="461665"/>
          </a:xfrm>
          <a:prstGeom prst="rect">
            <a:avLst/>
          </a:prstGeom>
          <a:solidFill>
            <a:srgbClr val="FFF4E7"/>
          </a:solidFill>
        </p:spPr>
        <p:txBody>
          <a:bodyPr wrap="square" rtlCol="0">
            <a:spAutoFit/>
          </a:bodyPr>
          <a:lstStyle/>
          <a:p>
            <a:pPr algn="l"/>
            <a:r>
              <a:rPr lang="en-GB" sz="2400" dirty="0"/>
              <a:t>make a fire, hang beautiful pictures</a:t>
            </a:r>
          </a:p>
        </p:txBody>
      </p:sp>
      <p:pic>
        <p:nvPicPr>
          <p:cNvPr id="10" name="Picture 9" descr="A picture containing toy, doll&#10;&#10;Description automatically generated">
            <a:extLst>
              <a:ext uri="{FF2B5EF4-FFF2-40B4-BE49-F238E27FC236}">
                <a16:creationId xmlns:a16="http://schemas.microsoft.com/office/drawing/2014/main" id="{4F19F2D1-1B31-4CF6-BCD8-0199D5F02C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2391" y="2841767"/>
            <a:ext cx="1550612" cy="2779808"/>
          </a:xfrm>
          <a:prstGeom prst="rect">
            <a:avLst/>
          </a:prstGeom>
        </p:spPr>
      </p:pic>
      <p:sp>
        <p:nvSpPr>
          <p:cNvPr id="22" name="TextBox 21">
            <a:extLst>
              <a:ext uri="{FF2B5EF4-FFF2-40B4-BE49-F238E27FC236}">
                <a16:creationId xmlns:a16="http://schemas.microsoft.com/office/drawing/2014/main" id="{6070C0F6-701A-4EF2-A902-68D27BD035A8}"/>
              </a:ext>
            </a:extLst>
          </p:cNvPr>
          <p:cNvSpPr txBox="1"/>
          <p:nvPr/>
        </p:nvSpPr>
        <p:spPr>
          <a:xfrm>
            <a:off x="549352" y="3583817"/>
            <a:ext cx="2054622" cy="461665"/>
          </a:xfrm>
          <a:prstGeom prst="rect">
            <a:avLst/>
          </a:prstGeom>
          <a:solidFill>
            <a:srgbClr val="FFF4E7"/>
          </a:solidFill>
        </p:spPr>
        <p:txBody>
          <a:bodyPr wrap="square" rtlCol="0">
            <a:spAutoFit/>
          </a:bodyPr>
          <a:lstStyle/>
          <a:p>
            <a:pPr algn="l"/>
            <a:r>
              <a:rPr lang="en-GB" sz="2400" dirty="0"/>
              <a:t>on the wall, </a:t>
            </a:r>
          </a:p>
        </p:txBody>
      </p:sp>
      <p:sp>
        <p:nvSpPr>
          <p:cNvPr id="23" name="TextBox 22">
            <a:extLst>
              <a:ext uri="{FF2B5EF4-FFF2-40B4-BE49-F238E27FC236}">
                <a16:creationId xmlns:a16="http://schemas.microsoft.com/office/drawing/2014/main" id="{3DAEDAB2-9CC2-4795-9958-40F0A576FB74}"/>
              </a:ext>
            </a:extLst>
          </p:cNvPr>
          <p:cNvSpPr txBox="1"/>
          <p:nvPr/>
        </p:nvSpPr>
        <p:spPr>
          <a:xfrm>
            <a:off x="2649477" y="3570445"/>
            <a:ext cx="2634757" cy="461665"/>
          </a:xfrm>
          <a:prstGeom prst="rect">
            <a:avLst/>
          </a:prstGeom>
          <a:solidFill>
            <a:srgbClr val="FFF4E7"/>
          </a:solidFill>
        </p:spPr>
        <p:txBody>
          <a:bodyPr wrap="square" rtlCol="0">
            <a:spAutoFit/>
          </a:bodyPr>
          <a:lstStyle/>
          <a:p>
            <a:pPr algn="l"/>
            <a:r>
              <a:rPr lang="en-GB" sz="2400" dirty="0"/>
              <a:t>and celebrate!</a:t>
            </a:r>
          </a:p>
        </p:txBody>
      </p:sp>
      <p:sp>
        <p:nvSpPr>
          <p:cNvPr id="24" name="TextBox 23">
            <a:extLst>
              <a:ext uri="{FF2B5EF4-FFF2-40B4-BE49-F238E27FC236}">
                <a16:creationId xmlns:a16="http://schemas.microsoft.com/office/drawing/2014/main" id="{FBC6D3D3-C28E-4CBD-82AF-C895B85EE69D}"/>
              </a:ext>
            </a:extLst>
          </p:cNvPr>
          <p:cNvSpPr txBox="1"/>
          <p:nvPr/>
        </p:nvSpPr>
        <p:spPr>
          <a:xfrm>
            <a:off x="557303" y="4116370"/>
            <a:ext cx="4881289" cy="461665"/>
          </a:xfrm>
          <a:prstGeom prst="rect">
            <a:avLst/>
          </a:prstGeom>
          <a:solidFill>
            <a:srgbClr val="FFF4E7"/>
          </a:solidFill>
        </p:spPr>
        <p:txBody>
          <a:bodyPr wrap="square" rtlCol="0">
            <a:spAutoFit/>
          </a:bodyPr>
          <a:lstStyle/>
          <a:p>
            <a:pPr algn="l"/>
            <a:r>
              <a:rPr lang="en-GB" sz="2400" dirty="0"/>
              <a:t>The king cannot grasp it.</a:t>
            </a:r>
          </a:p>
        </p:txBody>
      </p:sp>
      <p:sp>
        <p:nvSpPr>
          <p:cNvPr id="25" name="TextBox 24">
            <a:extLst>
              <a:ext uri="{FF2B5EF4-FFF2-40B4-BE49-F238E27FC236}">
                <a16:creationId xmlns:a16="http://schemas.microsoft.com/office/drawing/2014/main" id="{A9343296-4705-4486-B705-2F03FAC5BF3E}"/>
              </a:ext>
            </a:extLst>
          </p:cNvPr>
          <p:cNvSpPr txBox="1"/>
          <p:nvPr/>
        </p:nvSpPr>
        <p:spPr>
          <a:xfrm>
            <a:off x="608348" y="4648125"/>
            <a:ext cx="6782365" cy="461665"/>
          </a:xfrm>
          <a:prstGeom prst="rect">
            <a:avLst/>
          </a:prstGeom>
          <a:solidFill>
            <a:srgbClr val="FFF4E7"/>
          </a:solidFill>
        </p:spPr>
        <p:txBody>
          <a:bodyPr wrap="square" rtlCol="0">
            <a:spAutoFit/>
          </a:bodyPr>
          <a:lstStyle/>
          <a:p>
            <a:pPr algn="l"/>
            <a:r>
              <a:rPr lang="en-GB" sz="2400" dirty="0"/>
              <a:t>And they are happy till the end of their lives.</a:t>
            </a:r>
          </a:p>
        </p:txBody>
      </p:sp>
      <p:sp>
        <p:nvSpPr>
          <p:cNvPr id="26" name="Rounded Rectangular Callout 64">
            <a:extLst>
              <a:ext uri="{FF2B5EF4-FFF2-40B4-BE49-F238E27FC236}">
                <a16:creationId xmlns:a16="http://schemas.microsoft.com/office/drawing/2014/main" id="{C8022973-1B9C-4B02-B4B1-3926F4F6828B}"/>
              </a:ext>
            </a:extLst>
          </p:cNvPr>
          <p:cNvSpPr/>
          <p:nvPr/>
        </p:nvSpPr>
        <p:spPr>
          <a:xfrm>
            <a:off x="457512" y="5591830"/>
            <a:ext cx="3940577" cy="700427"/>
          </a:xfrm>
          <a:prstGeom prst="wedgeRoundRectCallout">
            <a:avLst>
              <a:gd name="adj1" fmla="val -19933"/>
              <a:gd name="adj2" fmla="val -79936"/>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fassen</a:t>
            </a:r>
            <a:r>
              <a:rPr lang="en-GB" sz="2000" dirty="0"/>
              <a:t> also means </a:t>
            </a:r>
            <a:r>
              <a:rPr lang="en-GB" sz="2000" i="1" dirty="0"/>
              <a:t>to grasp </a:t>
            </a:r>
            <a:r>
              <a:rPr lang="en-GB" sz="2000" dirty="0"/>
              <a:t>in the sense of </a:t>
            </a:r>
            <a:r>
              <a:rPr lang="en-GB" sz="2000" i="1" dirty="0"/>
              <a:t>to understand</a:t>
            </a:r>
            <a:r>
              <a:rPr lang="en-GB" sz="2000" dirty="0"/>
              <a:t>.</a:t>
            </a:r>
          </a:p>
        </p:txBody>
      </p:sp>
      <p:sp>
        <p:nvSpPr>
          <p:cNvPr id="27" name="TextBox 26">
            <a:extLst>
              <a:ext uri="{FF2B5EF4-FFF2-40B4-BE49-F238E27FC236}">
                <a16:creationId xmlns:a16="http://schemas.microsoft.com/office/drawing/2014/main" id="{49AE1CDD-C954-45F0-B0BF-5AD28E813ECC}"/>
              </a:ext>
            </a:extLst>
          </p:cNvPr>
          <p:cNvSpPr txBox="1"/>
          <p:nvPr/>
        </p:nvSpPr>
        <p:spPr>
          <a:xfrm>
            <a:off x="1251908" y="6398429"/>
            <a:ext cx="5792013" cy="461665"/>
          </a:xfrm>
          <a:prstGeom prst="rect">
            <a:avLst/>
          </a:prstGeom>
          <a:noFill/>
        </p:spPr>
        <p:txBody>
          <a:bodyPr wrap="square">
            <a:spAutoFit/>
          </a:bodyPr>
          <a:lstStyle/>
          <a:p>
            <a:r>
              <a:rPr lang="de-DE" sz="2400" dirty="0"/>
              <a:t>* tauschen – to change/exchange</a:t>
            </a:r>
          </a:p>
        </p:txBody>
      </p:sp>
    </p:spTree>
    <p:extLst>
      <p:ext uri="{BB962C8B-B14F-4D97-AF65-F5344CB8AC3E}">
        <p14:creationId xmlns:p14="http://schemas.microsoft.com/office/powerpoint/2010/main" val="24020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Eine </a:t>
            </a:r>
            <a:r>
              <a:rPr lang="en-GB" sz="2400" b="1" dirty="0" err="1">
                <a:solidFill>
                  <a:schemeClr val="bg1"/>
                </a:solidFill>
              </a:rPr>
              <a:t>Geschichte</a:t>
            </a:r>
            <a:r>
              <a:rPr lang="en-GB" sz="2400" b="1" dirty="0">
                <a:solidFill>
                  <a:schemeClr val="bg1"/>
                </a:solidFill>
              </a:rPr>
              <a:t> </a:t>
            </a:r>
            <a:r>
              <a:rPr lang="en-GB" sz="2400" b="1" dirty="0" err="1">
                <a:solidFill>
                  <a:schemeClr val="bg1"/>
                </a:solidFill>
              </a:rPr>
              <a:t>erzählen</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9FA7235-82D4-4B36-9DF0-7FF06C3187DA}"/>
              </a:ext>
            </a:extLst>
          </p:cNvPr>
          <p:cNvSpPr txBox="1"/>
          <p:nvPr/>
        </p:nvSpPr>
        <p:spPr>
          <a:xfrm>
            <a:off x="4347949" y="72816"/>
            <a:ext cx="6350914" cy="830997"/>
          </a:xfrm>
          <a:prstGeom prst="rect">
            <a:avLst/>
          </a:prstGeom>
          <a:noFill/>
        </p:spPr>
        <p:txBody>
          <a:bodyPr wrap="square" rtlCol="0">
            <a:spAutoFit/>
          </a:bodyPr>
          <a:lstStyle/>
          <a:p>
            <a:r>
              <a:rPr lang="en-US" sz="2400" dirty="0"/>
              <a:t>Person A </a:t>
            </a:r>
            <a:r>
              <a:rPr lang="en-US" sz="2400" dirty="0" err="1"/>
              <a:t>beginnt</a:t>
            </a:r>
            <a:r>
              <a:rPr lang="en-US" sz="2400" dirty="0"/>
              <a:t>, </a:t>
            </a:r>
            <a:r>
              <a:rPr lang="en-US" sz="2400" dirty="0" err="1"/>
              <a:t>zu</a:t>
            </a:r>
            <a:r>
              <a:rPr lang="en-US" sz="2400" dirty="0"/>
              <a:t> </a:t>
            </a:r>
            <a:r>
              <a:rPr lang="en-US" sz="2400" dirty="0" err="1"/>
              <a:t>lesen</a:t>
            </a:r>
            <a:r>
              <a:rPr lang="en-US" sz="2400" dirty="0"/>
              <a:t>. </a:t>
            </a:r>
            <a:br>
              <a:rPr lang="en-US" sz="2400" dirty="0"/>
            </a:br>
            <a:r>
              <a:rPr lang="en-US" sz="2400" dirty="0"/>
              <a:t>Welches Wort </a:t>
            </a:r>
            <a:r>
              <a:rPr lang="en-US" sz="2400" dirty="0" err="1"/>
              <a:t>ist</a:t>
            </a:r>
            <a:r>
              <a:rPr lang="en-US" sz="2400" dirty="0"/>
              <a:t> </a:t>
            </a:r>
            <a:r>
              <a:rPr lang="en-US" sz="2400" dirty="0" err="1"/>
              <a:t>richtig</a:t>
            </a:r>
            <a:r>
              <a:rPr lang="en-US" sz="2400" dirty="0"/>
              <a:t>? 			</a:t>
            </a:r>
            <a:endParaRPr lang="en-GB" sz="2400" dirty="0"/>
          </a:p>
        </p:txBody>
      </p:sp>
      <p:pic>
        <p:nvPicPr>
          <p:cNvPr id="1028" name="Picture 4" descr="Money, Bank Note, Euro, Hand, Banknote, Currency">
            <a:extLst>
              <a:ext uri="{FF2B5EF4-FFF2-40B4-BE49-F238E27FC236}">
                <a16:creationId xmlns:a16="http://schemas.microsoft.com/office/drawing/2014/main" id="{1F1D5E88-2D1B-4BB9-A9A9-28EEF396433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98810" l="1831" r="96339">
                        <a14:foregroundMark x1="44622" y1="10714" x2="44622" y2="10714"/>
                        <a14:foregroundMark x1="63616" y1="7143" x2="63616" y2="7143"/>
                        <a14:foregroundMark x1="92906" y1="22619" x2="92906" y2="22619"/>
                        <a14:foregroundMark x1="79405" y1="68254" x2="79405" y2="68254"/>
                        <a14:foregroundMark x1="76659" y1="70635" x2="76659" y2="70635"/>
                        <a14:foregroundMark x1="52174" y1="80159" x2="52174" y2="80159"/>
                        <a14:foregroundMark x1="52860" y1="78968" x2="52860" y2="78968"/>
                        <a14:foregroundMark x1="8009" y1="31746" x2="8009" y2="31746"/>
                        <a14:foregroundMark x1="3890" y1="29365" x2="3890" y2="29365"/>
                        <a14:foregroundMark x1="55606" y1="69444" x2="55606" y2="69444"/>
                        <a14:foregroundMark x1="33181" y1="88492" x2="33181" y2="88492"/>
                        <a14:foregroundMark x1="34554" y1="92063" x2="34554" y2="92063"/>
                        <a14:foregroundMark x1="45995" y1="92063" x2="45995" y2="92063"/>
                        <a14:foregroundMark x1="60183" y1="95635" x2="60183" y2="95635"/>
                        <a14:foregroundMark x1="37757" y1="99206" x2="37757" y2="99206"/>
                        <a14:foregroundMark x1="1831" y1="28175" x2="1831" y2="28175"/>
                        <a14:foregroundMark x1="96339" y1="21429" x2="96339" y2="21429"/>
                      </a14:backgroundRemoval>
                    </a14:imgEffect>
                  </a14:imgLayer>
                </a14:imgProps>
              </a:ext>
              <a:ext uri="{28A0092B-C50C-407E-A947-70E740481C1C}">
                <a14:useLocalDpi xmlns:a14="http://schemas.microsoft.com/office/drawing/2010/main" val="0"/>
              </a:ext>
            </a:extLst>
          </a:blip>
          <a:srcRect/>
          <a:stretch>
            <a:fillRect/>
          </a:stretch>
        </p:blipFill>
        <p:spPr bwMode="auto">
          <a:xfrm>
            <a:off x="10055542" y="5251622"/>
            <a:ext cx="1989512" cy="1148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58C8F8-4AF8-410A-89B7-59F23BB22A85}"/>
              </a:ext>
            </a:extLst>
          </p:cNvPr>
          <p:cNvSpPr txBox="1"/>
          <p:nvPr/>
        </p:nvSpPr>
        <p:spPr>
          <a:xfrm>
            <a:off x="173382" y="1225689"/>
            <a:ext cx="5270868" cy="4893647"/>
          </a:xfrm>
          <a:prstGeom prst="rect">
            <a:avLst/>
          </a:prstGeom>
          <a:noFill/>
        </p:spPr>
        <p:txBody>
          <a:bodyPr wrap="square" rtlCol="0">
            <a:spAutoFit/>
          </a:bodyPr>
          <a:lstStyle/>
          <a:p>
            <a:pPr algn="l"/>
            <a:r>
              <a:rPr lang="en-GB" sz="2400" u="sng" dirty="0"/>
              <a:t>Person A</a:t>
            </a:r>
            <a:r>
              <a:rPr lang="en-GB" sz="2400" dirty="0"/>
              <a:t>:</a:t>
            </a:r>
            <a:br>
              <a:rPr lang="en-GB" sz="2400" dirty="0"/>
            </a:br>
            <a:r>
              <a:rPr lang="en-GB" sz="2400" dirty="0"/>
              <a:t>Es war </a:t>
            </a:r>
            <a:r>
              <a:rPr lang="en-GB" sz="2400" dirty="0" err="1"/>
              <a:t>einmal</a:t>
            </a:r>
            <a:r>
              <a:rPr lang="en-GB" sz="2400" dirty="0"/>
              <a:t> </a:t>
            </a:r>
            <a:r>
              <a:rPr lang="en-GB" sz="2400" dirty="0" err="1"/>
              <a:t>ein</a:t>
            </a:r>
            <a:r>
              <a:rPr lang="en-GB" sz="2400" dirty="0"/>
              <a:t>…</a:t>
            </a:r>
            <a:br>
              <a:rPr lang="en-GB" sz="2400" dirty="0"/>
            </a:br>
            <a:br>
              <a:rPr lang="en-GB" sz="2400" dirty="0"/>
            </a:br>
            <a:r>
              <a:rPr lang="en-GB" sz="2400" b="1" dirty="0"/>
              <a:t>Sohn</a:t>
            </a:r>
            <a:r>
              <a:rPr lang="en-GB" sz="2400" dirty="0"/>
              <a:t> / </a:t>
            </a:r>
            <a:r>
              <a:rPr lang="en-GB" sz="2400" b="1" dirty="0" err="1"/>
              <a:t>Tochter</a:t>
            </a:r>
            <a:r>
              <a:rPr lang="en-GB" sz="2400" b="1" dirty="0"/>
              <a:t> </a:t>
            </a:r>
            <a:r>
              <a:rPr lang="en-GB" sz="2400" dirty="0"/>
              <a:t>und </a:t>
            </a:r>
            <a:r>
              <a:rPr lang="en-GB" sz="2400" dirty="0" err="1"/>
              <a:t>eine</a:t>
            </a:r>
            <a:r>
              <a:rPr lang="en-GB" sz="2400" dirty="0"/>
              <a:t> </a:t>
            </a:r>
            <a:r>
              <a:rPr lang="en-GB" sz="2400" dirty="0" err="1"/>
              <a:t>kleine</a:t>
            </a:r>
            <a:r>
              <a:rPr lang="en-GB" sz="2400" dirty="0"/>
              <a:t>…</a:t>
            </a:r>
          </a:p>
          <a:p>
            <a:pPr algn="l"/>
            <a:endParaRPr lang="en-GB" sz="2400" dirty="0"/>
          </a:p>
          <a:p>
            <a:pPr algn="l"/>
            <a:r>
              <a:rPr lang="en-GB" sz="2400" b="1" dirty="0"/>
              <a:t>Schloss </a:t>
            </a:r>
            <a:r>
              <a:rPr lang="en-GB" sz="2400" dirty="0"/>
              <a:t>/ </a:t>
            </a:r>
            <a:r>
              <a:rPr lang="en-GB" sz="2400" b="1" dirty="0" err="1"/>
              <a:t>Wohnung</a:t>
            </a:r>
            <a:r>
              <a:rPr lang="en-GB" sz="2400" dirty="0"/>
              <a:t> am Ende von der…</a:t>
            </a:r>
          </a:p>
          <a:p>
            <a:pPr algn="l"/>
            <a:endParaRPr lang="en-GB" sz="2400" dirty="0"/>
          </a:p>
          <a:p>
            <a:pPr algn="l"/>
            <a:r>
              <a:rPr lang="en-GB" sz="2400" b="1" dirty="0" err="1"/>
              <a:t>Unternehmen</a:t>
            </a:r>
            <a:r>
              <a:rPr lang="en-GB" sz="2400" dirty="0"/>
              <a:t> / </a:t>
            </a:r>
            <a:r>
              <a:rPr lang="en-GB" sz="2400" b="1" dirty="0" err="1"/>
              <a:t>Firma</a:t>
            </a:r>
            <a:r>
              <a:rPr lang="en-GB" sz="2400" dirty="0"/>
              <a:t>. Sie </a:t>
            </a:r>
            <a:r>
              <a:rPr lang="en-GB" sz="2400" dirty="0" err="1"/>
              <a:t>erwarten</a:t>
            </a:r>
            <a:r>
              <a:rPr lang="en-GB" sz="2400" dirty="0"/>
              <a:t> </a:t>
            </a:r>
            <a:r>
              <a:rPr lang="en-GB" sz="2400" dirty="0" err="1"/>
              <a:t>nichts</a:t>
            </a:r>
            <a:r>
              <a:rPr lang="en-GB" sz="2400" dirty="0"/>
              <a:t> </a:t>
            </a:r>
            <a:r>
              <a:rPr lang="en-GB" sz="2400" dirty="0" err="1"/>
              <a:t>vom</a:t>
            </a:r>
            <a:r>
              <a:rPr lang="en-GB" sz="2400" dirty="0"/>
              <a:t>…</a:t>
            </a:r>
          </a:p>
          <a:p>
            <a:pPr algn="l"/>
            <a:endParaRPr lang="en-GB" sz="2400" dirty="0"/>
          </a:p>
          <a:p>
            <a:pPr algn="l"/>
            <a:r>
              <a:rPr lang="en-GB" sz="2400" b="1" dirty="0" err="1"/>
              <a:t>sind</a:t>
            </a:r>
            <a:r>
              <a:rPr lang="en-GB" sz="2400" b="1" dirty="0"/>
              <a:t> </a:t>
            </a:r>
            <a:r>
              <a:rPr lang="en-GB" sz="2400" dirty="0"/>
              <a:t>/ </a:t>
            </a:r>
            <a:r>
              <a:rPr lang="en-GB" sz="2400" b="1" dirty="0" err="1"/>
              <a:t>ist</a:t>
            </a:r>
            <a:r>
              <a:rPr lang="en-GB" sz="2400" dirty="0"/>
              <a:t> modern – und so </a:t>
            </a:r>
            <a:r>
              <a:rPr lang="en-GB" sz="2400" dirty="0" err="1"/>
              <a:t>sind</a:t>
            </a:r>
            <a:r>
              <a:rPr lang="en-GB" sz="2400" dirty="0"/>
              <a:t> </a:t>
            </a:r>
            <a:r>
              <a:rPr lang="en-GB" sz="2400" dirty="0" err="1"/>
              <a:t>sie</a:t>
            </a:r>
            <a:r>
              <a:rPr lang="en-GB" sz="2400" dirty="0"/>
              <a:t> </a:t>
            </a:r>
            <a:r>
              <a:rPr lang="en-GB" sz="2400" dirty="0" err="1"/>
              <a:t>glücklich</a:t>
            </a:r>
            <a:r>
              <a:rPr lang="en-GB" sz="2400" dirty="0"/>
              <a:t> bis </a:t>
            </a:r>
            <a:r>
              <a:rPr lang="en-GB" sz="2400" dirty="0" err="1"/>
              <a:t>zum</a:t>
            </a:r>
            <a:r>
              <a:rPr lang="en-GB" sz="2400" dirty="0"/>
              <a:t> </a:t>
            </a:r>
            <a:r>
              <a:rPr lang="en-GB" sz="2400" dirty="0" err="1"/>
              <a:t>Lebensende</a:t>
            </a:r>
            <a:r>
              <a:rPr lang="en-GB" sz="2400" dirty="0"/>
              <a:t>! </a:t>
            </a:r>
            <a:r>
              <a:rPr lang="en-GB" sz="2400" dirty="0">
                <a:sym typeface="Wingdings" panose="05000000000000000000" pitchFamily="2" charset="2"/>
              </a:rPr>
              <a:t></a:t>
            </a:r>
            <a:endParaRPr lang="en-GB" sz="2400" dirty="0"/>
          </a:p>
        </p:txBody>
      </p:sp>
      <p:sp>
        <p:nvSpPr>
          <p:cNvPr id="24" name="TextBox 23">
            <a:extLst>
              <a:ext uri="{FF2B5EF4-FFF2-40B4-BE49-F238E27FC236}">
                <a16:creationId xmlns:a16="http://schemas.microsoft.com/office/drawing/2014/main" id="{1CDE7F0B-D3D5-409C-BA6D-9341ADD8C776}"/>
              </a:ext>
            </a:extLst>
          </p:cNvPr>
          <p:cNvSpPr txBox="1"/>
          <p:nvPr/>
        </p:nvSpPr>
        <p:spPr>
          <a:xfrm>
            <a:off x="5985744" y="1225689"/>
            <a:ext cx="6117806" cy="4154984"/>
          </a:xfrm>
          <a:prstGeom prst="rect">
            <a:avLst/>
          </a:prstGeom>
          <a:noFill/>
        </p:spPr>
        <p:txBody>
          <a:bodyPr wrap="square" rtlCol="0">
            <a:spAutoFit/>
          </a:bodyPr>
          <a:lstStyle/>
          <a:p>
            <a:pPr algn="l"/>
            <a:r>
              <a:rPr lang="en-GB" sz="2400" u="sng" dirty="0"/>
              <a:t>Person B</a:t>
            </a:r>
            <a:r>
              <a:rPr lang="en-GB" sz="2400" dirty="0"/>
              <a:t>:</a:t>
            </a:r>
            <a:br>
              <a:rPr lang="en-GB" sz="2400" dirty="0"/>
            </a:br>
            <a:r>
              <a:rPr lang="en-GB" sz="2400" b="1" dirty="0" err="1"/>
              <a:t>Königin</a:t>
            </a:r>
            <a:r>
              <a:rPr lang="en-GB" sz="2400" dirty="0"/>
              <a:t> / </a:t>
            </a:r>
            <a:r>
              <a:rPr lang="en-GB" sz="2400" b="1" dirty="0"/>
              <a:t>König</a:t>
            </a:r>
            <a:r>
              <a:rPr lang="en-GB" sz="2400" dirty="0"/>
              <a:t>. </a:t>
            </a:r>
            <a:r>
              <a:rPr lang="en-GB" sz="2400" b="1" dirty="0" err="1"/>
              <a:t>Er</a:t>
            </a:r>
            <a:r>
              <a:rPr lang="en-GB" sz="2400" dirty="0"/>
              <a:t>/</a:t>
            </a:r>
            <a:r>
              <a:rPr lang="en-GB" sz="2400" b="1" dirty="0"/>
              <a:t>Sie </a:t>
            </a:r>
            <a:r>
              <a:rPr lang="en-GB" sz="2400" dirty="0"/>
              <a:t>hat </a:t>
            </a:r>
            <a:r>
              <a:rPr lang="en-GB" sz="2400" dirty="0" err="1"/>
              <a:t>einen</a:t>
            </a:r>
            <a:r>
              <a:rPr lang="en-GB" sz="2400" dirty="0"/>
              <a:t>…</a:t>
            </a:r>
            <a:br>
              <a:rPr lang="en-GB" sz="2400" dirty="0"/>
            </a:br>
            <a:br>
              <a:rPr lang="en-GB" sz="2400" dirty="0"/>
            </a:br>
            <a:r>
              <a:rPr lang="en-GB" sz="2400" b="1" dirty="0" err="1"/>
              <a:t>Katze</a:t>
            </a:r>
            <a:r>
              <a:rPr lang="en-GB" sz="2400" b="1" dirty="0"/>
              <a:t> / Hund. </a:t>
            </a:r>
            <a:r>
              <a:rPr lang="en-GB" sz="2400" dirty="0"/>
              <a:t>Sie </a:t>
            </a:r>
            <a:r>
              <a:rPr lang="en-GB" sz="2400" dirty="0" err="1"/>
              <a:t>wohnen</a:t>
            </a:r>
            <a:r>
              <a:rPr lang="en-GB" sz="2400" dirty="0"/>
              <a:t> </a:t>
            </a:r>
            <a:r>
              <a:rPr lang="en-GB" sz="2400" dirty="0" err="1"/>
              <a:t>zusammen</a:t>
            </a:r>
            <a:r>
              <a:rPr lang="en-GB" sz="2400" dirty="0"/>
              <a:t> in </a:t>
            </a:r>
            <a:r>
              <a:rPr lang="en-GB" sz="2400" dirty="0" err="1"/>
              <a:t>einer</a:t>
            </a:r>
            <a:r>
              <a:rPr lang="en-GB" sz="2400" dirty="0"/>
              <a:t>…</a:t>
            </a:r>
          </a:p>
          <a:p>
            <a:pPr algn="l"/>
            <a:endParaRPr lang="en-GB" sz="2400" dirty="0"/>
          </a:p>
          <a:p>
            <a:pPr algn="l"/>
            <a:r>
              <a:rPr lang="en-GB" sz="2400" b="1" dirty="0"/>
              <a:t>Dorf / </a:t>
            </a:r>
            <a:r>
              <a:rPr lang="en-GB" sz="2400" b="1" dirty="0" err="1"/>
              <a:t>Straße</a:t>
            </a:r>
            <a:r>
              <a:rPr lang="en-GB" sz="2400" b="1" dirty="0"/>
              <a:t>. </a:t>
            </a:r>
            <a:r>
              <a:rPr lang="en-GB" sz="2400" dirty="0"/>
              <a:t>Sie </a:t>
            </a:r>
            <a:r>
              <a:rPr lang="en-GB" sz="2400" dirty="0" err="1"/>
              <a:t>machen</a:t>
            </a:r>
            <a:r>
              <a:rPr lang="en-GB" sz="2400" dirty="0"/>
              <a:t> </a:t>
            </a:r>
            <a:r>
              <a:rPr lang="en-GB" sz="2400" dirty="0" err="1"/>
              <a:t>beide</a:t>
            </a:r>
            <a:r>
              <a:rPr lang="en-GB" sz="2400" dirty="0"/>
              <a:t> </a:t>
            </a:r>
            <a:r>
              <a:rPr lang="en-GB" sz="2400" dirty="0" err="1"/>
              <a:t>Dienst</a:t>
            </a:r>
            <a:r>
              <a:rPr lang="en-GB" sz="2400" dirty="0"/>
              <a:t> in </a:t>
            </a:r>
            <a:r>
              <a:rPr lang="en-GB" sz="2400" dirty="0" err="1"/>
              <a:t>einem</a:t>
            </a:r>
            <a:r>
              <a:rPr lang="en-GB" sz="2400" dirty="0"/>
              <a:t>…</a:t>
            </a:r>
          </a:p>
          <a:p>
            <a:pPr algn="l"/>
            <a:endParaRPr lang="en-GB" sz="2400" dirty="0"/>
          </a:p>
          <a:p>
            <a:pPr algn="l"/>
            <a:r>
              <a:rPr lang="en-GB" sz="2400" b="1" dirty="0" err="1"/>
              <a:t>Staat</a:t>
            </a:r>
            <a:r>
              <a:rPr lang="en-GB" sz="2400" b="1" dirty="0"/>
              <a:t> / </a:t>
            </a:r>
            <a:r>
              <a:rPr lang="en-GB" sz="2400" b="1" dirty="0" err="1"/>
              <a:t>Königin</a:t>
            </a:r>
            <a:r>
              <a:rPr lang="en-GB" sz="2400" dirty="0"/>
              <a:t>. Sie </a:t>
            </a:r>
            <a:r>
              <a:rPr lang="en-GB" sz="2400" dirty="0" err="1"/>
              <a:t>verdienen</a:t>
            </a:r>
            <a:r>
              <a:rPr lang="en-GB" sz="2400" dirty="0"/>
              <a:t> </a:t>
            </a:r>
            <a:r>
              <a:rPr lang="en-GB" sz="2400" dirty="0" err="1"/>
              <a:t>eigene</a:t>
            </a:r>
            <a:r>
              <a:rPr lang="en-GB" sz="2400" dirty="0"/>
              <a:t> Euros!  Manche </a:t>
            </a:r>
            <a:r>
              <a:rPr lang="en-GB" sz="2400" dirty="0" err="1"/>
              <a:t>sagen</a:t>
            </a:r>
            <a:r>
              <a:rPr lang="en-GB" sz="2400" dirty="0"/>
              <a:t>, </a:t>
            </a:r>
            <a:r>
              <a:rPr lang="en-GB" sz="2400" dirty="0" err="1"/>
              <a:t>sie</a:t>
            </a:r>
            <a:r>
              <a:rPr lang="en-GB" sz="2400" dirty="0"/>
              <a:t>…</a:t>
            </a:r>
          </a:p>
        </p:txBody>
      </p:sp>
      <p:sp>
        <p:nvSpPr>
          <p:cNvPr id="26" name="Rectangle: Rounded Corners 25">
            <a:extLst>
              <a:ext uri="{FF2B5EF4-FFF2-40B4-BE49-F238E27FC236}">
                <a16:creationId xmlns:a16="http://schemas.microsoft.com/office/drawing/2014/main" id="{70962DF7-3C24-4AFF-8F19-9E901A09463F}"/>
              </a:ext>
            </a:extLst>
          </p:cNvPr>
          <p:cNvSpPr/>
          <p:nvPr/>
        </p:nvSpPr>
        <p:spPr>
          <a:xfrm>
            <a:off x="6035158" y="1648326"/>
            <a:ext cx="1412389"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Rounded Corners 26">
            <a:extLst>
              <a:ext uri="{FF2B5EF4-FFF2-40B4-BE49-F238E27FC236}">
                <a16:creationId xmlns:a16="http://schemas.microsoft.com/office/drawing/2014/main" id="{0F4BB86C-2B9E-4C06-BB1C-CB6ABFEB7F7F}"/>
              </a:ext>
            </a:extLst>
          </p:cNvPr>
          <p:cNvSpPr/>
          <p:nvPr/>
        </p:nvSpPr>
        <p:spPr>
          <a:xfrm>
            <a:off x="1001948" y="2402305"/>
            <a:ext cx="1412389"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1879973-EB77-4133-AF29-E51CAA3E479C}"/>
              </a:ext>
            </a:extLst>
          </p:cNvPr>
          <p:cNvSpPr/>
          <p:nvPr/>
        </p:nvSpPr>
        <p:spPr>
          <a:xfrm>
            <a:off x="6933516" y="2402304"/>
            <a:ext cx="1043422"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Rounded Corners 28">
            <a:extLst>
              <a:ext uri="{FF2B5EF4-FFF2-40B4-BE49-F238E27FC236}">
                <a16:creationId xmlns:a16="http://schemas.microsoft.com/office/drawing/2014/main" id="{BB47A685-5EB1-47AF-910A-C86A963BB3AE}"/>
              </a:ext>
            </a:extLst>
          </p:cNvPr>
          <p:cNvSpPr/>
          <p:nvPr/>
        </p:nvSpPr>
        <p:spPr>
          <a:xfrm>
            <a:off x="173382" y="3116691"/>
            <a:ext cx="1412389"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FE08950D-97C4-471B-BE29-F66E2E8D6A05}"/>
              </a:ext>
            </a:extLst>
          </p:cNvPr>
          <p:cNvSpPr/>
          <p:nvPr/>
        </p:nvSpPr>
        <p:spPr>
          <a:xfrm>
            <a:off x="5521127" y="3482059"/>
            <a:ext cx="1412389"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D2832F28-0056-4126-A5FE-F2F92CF7DCE4}"/>
              </a:ext>
            </a:extLst>
          </p:cNvPr>
          <p:cNvSpPr/>
          <p:nvPr/>
        </p:nvSpPr>
        <p:spPr>
          <a:xfrm>
            <a:off x="2255359" y="4257173"/>
            <a:ext cx="1125516"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2818EE35-8D7D-4976-9463-753D3088DB37}"/>
              </a:ext>
            </a:extLst>
          </p:cNvPr>
          <p:cNvSpPr/>
          <p:nvPr/>
        </p:nvSpPr>
        <p:spPr>
          <a:xfrm>
            <a:off x="6817212" y="4561814"/>
            <a:ext cx="1412389"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Rounded Corners 32">
            <a:extLst>
              <a:ext uri="{FF2B5EF4-FFF2-40B4-BE49-F238E27FC236}">
                <a16:creationId xmlns:a16="http://schemas.microsoft.com/office/drawing/2014/main" id="{DA24A002-ED7B-4BB0-9C45-AEBD25BA8835}"/>
              </a:ext>
            </a:extLst>
          </p:cNvPr>
          <p:cNvSpPr/>
          <p:nvPr/>
        </p:nvSpPr>
        <p:spPr>
          <a:xfrm>
            <a:off x="903641" y="5259332"/>
            <a:ext cx="612340"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CE087EB0-BB2E-4EC3-A768-E9151E875691}"/>
              </a:ext>
            </a:extLst>
          </p:cNvPr>
          <p:cNvSpPr/>
          <p:nvPr/>
        </p:nvSpPr>
        <p:spPr>
          <a:xfrm>
            <a:off x="8762317" y="1684420"/>
            <a:ext cx="550126" cy="37297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A83F5052-ECC0-487E-9568-FCB675C3CBB2}"/>
              </a:ext>
            </a:extLst>
          </p:cNvPr>
          <p:cNvSpPr txBox="1"/>
          <p:nvPr/>
        </p:nvSpPr>
        <p:spPr>
          <a:xfrm>
            <a:off x="1289055" y="6378338"/>
            <a:ext cx="303952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Staat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  state</a:t>
            </a:r>
          </a:p>
        </p:txBody>
      </p:sp>
    </p:spTree>
    <p:extLst>
      <p:ext uri="{BB962C8B-B14F-4D97-AF65-F5344CB8AC3E}">
        <p14:creationId xmlns:p14="http://schemas.microsoft.com/office/powerpoint/2010/main" val="22947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26267" cy="647577"/>
          </a:xfrm>
        </p:spPr>
        <p:txBody>
          <a:bodyPr>
            <a:normAutofit/>
          </a:bodyPr>
          <a:lstStyle/>
          <a:p>
            <a:r>
              <a:rPr lang="en-GB" sz="2800" b="1" dirty="0">
                <a:solidFill>
                  <a:schemeClr val="bg1"/>
                </a:solidFill>
              </a:rPr>
              <a:t>Auf </a:t>
            </a:r>
            <a:r>
              <a:rPr lang="en-GB" sz="2800" b="1" dirty="0" err="1">
                <a:solidFill>
                  <a:schemeClr val="bg1"/>
                </a:solidFill>
              </a:rPr>
              <a:t>Englisch</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73630" y="247047"/>
            <a:ext cx="1085261" cy="311271"/>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8" name="Picture 4" descr="Money, Bank Note, Euro, Hand, Banknote, Currency">
            <a:extLst>
              <a:ext uri="{FF2B5EF4-FFF2-40B4-BE49-F238E27FC236}">
                <a16:creationId xmlns:a16="http://schemas.microsoft.com/office/drawing/2014/main" id="{1F1D5E88-2D1B-4BB9-A9A9-28EEF39643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3519" y="1045450"/>
            <a:ext cx="1818538" cy="1049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910590-7DE9-407F-ACA2-AC24EFE68825}"/>
              </a:ext>
            </a:extLst>
          </p:cNvPr>
          <p:cNvSpPr txBox="1"/>
          <p:nvPr/>
        </p:nvSpPr>
        <p:spPr>
          <a:xfrm>
            <a:off x="740135" y="1216260"/>
            <a:ext cx="7624916" cy="461665"/>
          </a:xfrm>
          <a:prstGeom prst="rect">
            <a:avLst/>
          </a:prstGeom>
          <a:noFill/>
        </p:spPr>
        <p:txBody>
          <a:bodyPr wrap="square" rtlCol="0">
            <a:spAutoFit/>
          </a:bodyPr>
          <a:lstStyle/>
          <a:p>
            <a:pPr algn="l"/>
            <a:r>
              <a:rPr lang="en-US" sz="2400" dirty="0"/>
              <a:t>1. Once upon a time there was a King.</a:t>
            </a:r>
            <a:endParaRPr lang="en-GB" sz="2400" dirty="0"/>
          </a:p>
        </p:txBody>
      </p:sp>
      <p:sp>
        <p:nvSpPr>
          <p:cNvPr id="23" name="TextBox 22">
            <a:extLst>
              <a:ext uri="{FF2B5EF4-FFF2-40B4-BE49-F238E27FC236}">
                <a16:creationId xmlns:a16="http://schemas.microsoft.com/office/drawing/2014/main" id="{3838D7F1-B051-4E1A-9F83-80DAA6ECF12B}"/>
              </a:ext>
            </a:extLst>
          </p:cNvPr>
          <p:cNvSpPr txBox="1"/>
          <p:nvPr/>
        </p:nvSpPr>
        <p:spPr>
          <a:xfrm>
            <a:off x="757478" y="2059376"/>
            <a:ext cx="7624916" cy="461665"/>
          </a:xfrm>
          <a:prstGeom prst="rect">
            <a:avLst/>
          </a:prstGeom>
          <a:noFill/>
        </p:spPr>
        <p:txBody>
          <a:bodyPr wrap="square" rtlCol="0">
            <a:spAutoFit/>
          </a:bodyPr>
          <a:lstStyle/>
          <a:p>
            <a:pPr algn="l"/>
            <a:r>
              <a:rPr lang="en-US" sz="2400" dirty="0"/>
              <a:t>2. He has a kind son and a small cat.</a:t>
            </a:r>
            <a:endParaRPr lang="en-GB" sz="2400" dirty="0"/>
          </a:p>
        </p:txBody>
      </p:sp>
      <p:sp>
        <p:nvSpPr>
          <p:cNvPr id="24" name="TextBox 23">
            <a:extLst>
              <a:ext uri="{FF2B5EF4-FFF2-40B4-BE49-F238E27FC236}">
                <a16:creationId xmlns:a16="http://schemas.microsoft.com/office/drawing/2014/main" id="{F5ED8424-5079-42FD-9EAA-561635107FB6}"/>
              </a:ext>
            </a:extLst>
          </p:cNvPr>
          <p:cNvSpPr txBox="1"/>
          <p:nvPr/>
        </p:nvSpPr>
        <p:spPr>
          <a:xfrm>
            <a:off x="757478" y="2925225"/>
            <a:ext cx="8745793" cy="461665"/>
          </a:xfrm>
          <a:prstGeom prst="rect">
            <a:avLst/>
          </a:prstGeom>
          <a:noFill/>
        </p:spPr>
        <p:txBody>
          <a:bodyPr wrap="square" rtlCol="0">
            <a:spAutoFit/>
          </a:bodyPr>
          <a:lstStyle/>
          <a:p>
            <a:pPr algn="l"/>
            <a:r>
              <a:rPr lang="en-US" sz="2400" dirty="0"/>
              <a:t>3. They live together in a flat at the end of the street. </a:t>
            </a:r>
            <a:endParaRPr lang="en-GB" sz="2400" dirty="0"/>
          </a:p>
        </p:txBody>
      </p:sp>
      <p:pic>
        <p:nvPicPr>
          <p:cNvPr id="25" name="Picture 24" descr="A picture containing toy&#10;&#10;Description automatically generated">
            <a:extLst>
              <a:ext uri="{FF2B5EF4-FFF2-40B4-BE49-F238E27FC236}">
                <a16:creationId xmlns:a16="http://schemas.microsoft.com/office/drawing/2014/main" id="{8DEAECFB-9A06-4189-A346-AE25D7489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3984" y="1214869"/>
            <a:ext cx="895275" cy="1665626"/>
          </a:xfrm>
          <a:prstGeom prst="rect">
            <a:avLst/>
          </a:prstGeom>
        </p:spPr>
      </p:pic>
      <p:pic>
        <p:nvPicPr>
          <p:cNvPr id="2050" name="Picture 2" descr="Housing, Buildings, City, Apartment Blocks, Cityscape">
            <a:extLst>
              <a:ext uri="{FF2B5EF4-FFF2-40B4-BE49-F238E27FC236}">
                <a16:creationId xmlns:a16="http://schemas.microsoft.com/office/drawing/2014/main" id="{38DD3B62-C226-4ACF-AF86-FC2D2EC3F8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7598" y="1327609"/>
            <a:ext cx="1416739" cy="14167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6DE4EEE-5290-4180-912B-FA29814B3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8794" y="1848013"/>
            <a:ext cx="1085260" cy="1665626"/>
          </a:xfrm>
          <a:prstGeom prst="rect">
            <a:avLst/>
          </a:prstGeom>
        </p:spPr>
      </p:pic>
      <p:pic>
        <p:nvPicPr>
          <p:cNvPr id="2052" name="Picture 4" descr="Cat, Pet, Animal, Tabby Cat, Domestic Cat, Feline">
            <a:extLst>
              <a:ext uri="{FF2B5EF4-FFF2-40B4-BE49-F238E27FC236}">
                <a16:creationId xmlns:a16="http://schemas.microsoft.com/office/drawing/2014/main" id="{A53CCE58-4032-4E3B-8078-530455E049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89563" y="2760255"/>
            <a:ext cx="1072860" cy="7644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4AD36D4-2C57-43F8-9BC4-C66025A4D70C}"/>
              </a:ext>
            </a:extLst>
          </p:cNvPr>
          <p:cNvSpPr txBox="1"/>
          <p:nvPr/>
        </p:nvSpPr>
        <p:spPr>
          <a:xfrm>
            <a:off x="678996" y="3795480"/>
            <a:ext cx="8745793" cy="461665"/>
          </a:xfrm>
          <a:prstGeom prst="rect">
            <a:avLst/>
          </a:prstGeom>
          <a:noFill/>
        </p:spPr>
        <p:txBody>
          <a:bodyPr wrap="square" rtlCol="0">
            <a:spAutoFit/>
          </a:bodyPr>
          <a:lstStyle/>
          <a:p>
            <a:pPr algn="l"/>
            <a:r>
              <a:rPr lang="en-US" sz="2400" dirty="0"/>
              <a:t>4. They both do shifts in a company.</a:t>
            </a:r>
            <a:endParaRPr lang="en-GB" sz="2400" dirty="0"/>
          </a:p>
        </p:txBody>
      </p:sp>
      <p:sp>
        <p:nvSpPr>
          <p:cNvPr id="28" name="TextBox 27">
            <a:extLst>
              <a:ext uri="{FF2B5EF4-FFF2-40B4-BE49-F238E27FC236}">
                <a16:creationId xmlns:a16="http://schemas.microsoft.com/office/drawing/2014/main" id="{2289BBFD-7A33-4C10-9C7C-3A03CE63CB15}"/>
              </a:ext>
            </a:extLst>
          </p:cNvPr>
          <p:cNvSpPr txBox="1"/>
          <p:nvPr/>
        </p:nvSpPr>
        <p:spPr>
          <a:xfrm>
            <a:off x="678996" y="4599585"/>
            <a:ext cx="9971395" cy="461665"/>
          </a:xfrm>
          <a:prstGeom prst="rect">
            <a:avLst/>
          </a:prstGeom>
          <a:noFill/>
        </p:spPr>
        <p:txBody>
          <a:bodyPr wrap="square" rtlCol="0">
            <a:spAutoFit/>
          </a:bodyPr>
          <a:lstStyle/>
          <a:p>
            <a:pPr algn="l"/>
            <a:r>
              <a:rPr lang="en-US" sz="2400" dirty="0"/>
              <a:t>5. They expect nothing from the state, they earn their own euros! </a:t>
            </a:r>
            <a:endParaRPr lang="en-GB" sz="2400" dirty="0"/>
          </a:p>
        </p:txBody>
      </p:sp>
      <p:sp>
        <p:nvSpPr>
          <p:cNvPr id="29" name="TextBox 28">
            <a:extLst>
              <a:ext uri="{FF2B5EF4-FFF2-40B4-BE49-F238E27FC236}">
                <a16:creationId xmlns:a16="http://schemas.microsoft.com/office/drawing/2014/main" id="{545894F8-CC7C-4C63-A9AB-FA57AF774DA3}"/>
              </a:ext>
            </a:extLst>
          </p:cNvPr>
          <p:cNvSpPr txBox="1"/>
          <p:nvPr/>
        </p:nvSpPr>
        <p:spPr>
          <a:xfrm>
            <a:off x="629889" y="5403690"/>
            <a:ext cx="9971395" cy="830997"/>
          </a:xfrm>
          <a:prstGeom prst="rect">
            <a:avLst/>
          </a:prstGeom>
          <a:noFill/>
        </p:spPr>
        <p:txBody>
          <a:bodyPr wrap="square" rtlCol="0">
            <a:spAutoFit/>
          </a:bodyPr>
          <a:lstStyle/>
          <a:p>
            <a:pPr algn="l"/>
            <a:r>
              <a:rPr lang="en-US" sz="2400" dirty="0"/>
              <a:t>6. Some say they are modern – and so they are happy till the end of their lives! </a:t>
            </a:r>
            <a:r>
              <a:rPr lang="en-US" sz="2400" dirty="0">
                <a:sym typeface="Wingdings" panose="05000000000000000000" pitchFamily="2" charset="2"/>
              </a:rPr>
              <a:t></a:t>
            </a:r>
            <a:endParaRPr lang="en-GB" sz="2400" dirty="0"/>
          </a:p>
        </p:txBody>
      </p:sp>
    </p:spTree>
    <p:extLst>
      <p:ext uri="{BB962C8B-B14F-4D97-AF65-F5344CB8AC3E}">
        <p14:creationId xmlns:p14="http://schemas.microsoft.com/office/powerpoint/2010/main" val="20594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4"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E75F6E6-2341-446F-82B9-38E5F52E9246}"/>
              </a:ext>
            </a:extLst>
          </p:cNvPr>
          <p:cNvSpPr txBox="1"/>
          <p:nvPr/>
        </p:nvSpPr>
        <p:spPr>
          <a:xfrm>
            <a:off x="175149" y="3511107"/>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586DECFC-5C8E-4ED4-8F6A-A17712E23359}"/>
              </a:ext>
            </a:extLst>
          </p:cNvPr>
          <p:cNvSpPr>
            <a:spLocks noGrp="1"/>
          </p:cNvSpPr>
          <p:nvPr>
            <p:ph type="title"/>
          </p:nvPr>
        </p:nvSpPr>
        <p:spPr>
          <a:xfrm>
            <a:off x="0" y="213557"/>
            <a:ext cx="3200400" cy="647577"/>
          </a:xfrm>
        </p:spPr>
        <p:txBody>
          <a:bodyPr>
            <a:normAutofit/>
          </a:bodyPr>
          <a:lstStyle/>
          <a:p>
            <a:r>
              <a:rPr lang="en-GB" sz="2800" dirty="0" err="1"/>
              <a:t>Hausaufgaben</a:t>
            </a:r>
            <a:endParaRPr lang="en-GB" sz="2800" dirty="0"/>
          </a:p>
        </p:txBody>
      </p:sp>
      <p:sp>
        <p:nvSpPr>
          <p:cNvPr id="8" name="TextBox 7">
            <a:extLst>
              <a:ext uri="{FF2B5EF4-FFF2-40B4-BE49-F238E27FC236}">
                <a16:creationId xmlns:a16="http://schemas.microsoft.com/office/drawing/2014/main" id="{73268D3F-CFA0-4DF9-A324-297AFA877EC5}"/>
              </a:ext>
            </a:extLst>
          </p:cNvPr>
          <p:cNvSpPr txBox="1"/>
          <p:nvPr/>
        </p:nvSpPr>
        <p:spPr>
          <a:xfrm>
            <a:off x="-186636" y="107129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C3FCC79-6DBE-493E-95A6-CA986D3308E3}"/>
              </a:ext>
            </a:extLst>
          </p:cNvPr>
          <p:cNvSpPr/>
          <p:nvPr/>
        </p:nvSpPr>
        <p:spPr>
          <a:xfrm>
            <a:off x="175149" y="4970893"/>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Quizlet QR code:</a:t>
            </a:r>
          </a:p>
        </p:txBody>
      </p:sp>
      <p:pic>
        <p:nvPicPr>
          <p:cNvPr id="16" name="Graphic 1" descr="Desk with solid fill">
            <a:extLst>
              <a:ext uri="{FF2B5EF4-FFF2-40B4-BE49-F238E27FC236}">
                <a16:creationId xmlns:a16="http://schemas.microsoft.com/office/drawing/2014/main" id="{A148611F-839E-4465-A91D-B3BE7AE17F6C}"/>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92" y="110624"/>
            <a:ext cx="1300638" cy="1300637"/>
          </a:xfrm>
          <a:prstGeom prst="rect">
            <a:avLst/>
          </a:prstGeom>
        </p:spPr>
      </p:pic>
      <p:pic>
        <p:nvPicPr>
          <p:cNvPr id="17" name="Picture 16" descr="the letter Q">
            <a:extLst>
              <a:ext uri="{FF2B5EF4-FFF2-40B4-BE49-F238E27FC236}">
                <a16:creationId xmlns:a16="http://schemas.microsoft.com/office/drawing/2014/main" id="{58051D88-F7E1-4129-9E28-5A4137B3FC7F}"/>
              </a:ext>
            </a:extLst>
          </p:cNvPr>
          <p:cNvPicPr>
            <a:picLocks noChangeAspect="1"/>
          </p:cNvPicPr>
          <p:nvPr/>
        </p:nvPicPr>
        <p:blipFill>
          <a:blip r:embed="rId6"/>
          <a:stretch>
            <a:fillRect/>
          </a:stretch>
        </p:blipFill>
        <p:spPr>
          <a:xfrm>
            <a:off x="10712792" y="4911402"/>
            <a:ext cx="1300638" cy="1300638"/>
          </a:xfrm>
          <a:prstGeom prst="rect">
            <a:avLst/>
          </a:prstGeom>
        </p:spPr>
      </p:pic>
      <p:sp>
        <p:nvSpPr>
          <p:cNvPr id="18" name="TextBox 17">
            <a:extLst>
              <a:ext uri="{FF2B5EF4-FFF2-40B4-BE49-F238E27FC236}">
                <a16:creationId xmlns:a16="http://schemas.microsoft.com/office/drawing/2014/main" id="{1622C4CC-7057-4C2E-B952-5E9D6CF27970}"/>
              </a:ext>
            </a:extLst>
          </p:cNvPr>
          <p:cNvSpPr txBox="1"/>
          <p:nvPr/>
        </p:nvSpPr>
        <p:spPr>
          <a:xfrm>
            <a:off x="175149" y="2114697"/>
            <a:ext cx="754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hlinkClick r:id="rId7"/>
              </a:rPr>
              <a:t>Student worksheet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9" name="Picture 18" descr="Qr code&#10;&#10;Description automatically generated">
            <a:extLst>
              <a:ext uri="{FF2B5EF4-FFF2-40B4-BE49-F238E27FC236}">
                <a16:creationId xmlns:a16="http://schemas.microsoft.com/office/drawing/2014/main" id="{412EFC5E-F40B-4210-A26B-E2224A43D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8532" y="4429574"/>
            <a:ext cx="1824990" cy="1824990"/>
          </a:xfrm>
          <a:prstGeom prst="rect">
            <a:avLst/>
          </a:prstGeom>
        </p:spPr>
      </p:pic>
    </p:spTree>
    <p:extLst>
      <p:ext uri="{BB962C8B-B14F-4D97-AF65-F5344CB8AC3E}">
        <p14:creationId xmlns:p14="http://schemas.microsoft.com/office/powerpoint/2010/main" val="414904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3D9531-8964-4C5A-8BA6-A41D99AD1D60}"/>
              </a:ext>
            </a:extLst>
          </p:cNvPr>
          <p:cNvSpPr txBox="1"/>
          <p:nvPr/>
        </p:nvSpPr>
        <p:spPr>
          <a:xfrm>
            <a:off x="325782" y="683823"/>
            <a:ext cx="5270868" cy="4893647"/>
          </a:xfrm>
          <a:prstGeom prst="rect">
            <a:avLst/>
          </a:prstGeom>
          <a:noFill/>
        </p:spPr>
        <p:txBody>
          <a:bodyPr wrap="square" rtlCol="0">
            <a:spAutoFit/>
          </a:bodyPr>
          <a:lstStyle/>
          <a:p>
            <a:pPr algn="l"/>
            <a:r>
              <a:rPr lang="en-GB" sz="2400" u="sng" dirty="0"/>
              <a:t>Person A</a:t>
            </a:r>
            <a:r>
              <a:rPr lang="en-GB" sz="2400" dirty="0"/>
              <a:t>:</a:t>
            </a:r>
            <a:br>
              <a:rPr lang="en-GB" sz="2400" dirty="0"/>
            </a:br>
            <a:r>
              <a:rPr lang="en-GB" sz="2400" dirty="0"/>
              <a:t>Es war </a:t>
            </a:r>
            <a:r>
              <a:rPr lang="en-GB" sz="2400" dirty="0" err="1"/>
              <a:t>einmal</a:t>
            </a:r>
            <a:r>
              <a:rPr lang="en-GB" sz="2400" dirty="0"/>
              <a:t> </a:t>
            </a:r>
            <a:r>
              <a:rPr lang="en-GB" sz="2400" dirty="0" err="1"/>
              <a:t>ein</a:t>
            </a:r>
            <a:r>
              <a:rPr lang="en-GB" sz="2400" dirty="0"/>
              <a:t>…</a:t>
            </a:r>
            <a:br>
              <a:rPr lang="en-GB" sz="2400" dirty="0"/>
            </a:br>
            <a:br>
              <a:rPr lang="en-GB" sz="2400" dirty="0"/>
            </a:br>
            <a:r>
              <a:rPr lang="en-GB" sz="2400" b="1" dirty="0"/>
              <a:t>Sohn</a:t>
            </a:r>
            <a:r>
              <a:rPr lang="en-GB" sz="2400" dirty="0"/>
              <a:t> / </a:t>
            </a:r>
            <a:r>
              <a:rPr lang="en-GB" sz="2400" b="1" dirty="0" err="1"/>
              <a:t>Tochter</a:t>
            </a:r>
            <a:r>
              <a:rPr lang="en-GB" sz="2400" b="1" dirty="0"/>
              <a:t> </a:t>
            </a:r>
            <a:r>
              <a:rPr lang="en-GB" sz="2400" dirty="0"/>
              <a:t>und </a:t>
            </a:r>
            <a:r>
              <a:rPr lang="en-GB" sz="2400" dirty="0" err="1"/>
              <a:t>eine</a:t>
            </a:r>
            <a:r>
              <a:rPr lang="en-GB" sz="2400" dirty="0"/>
              <a:t> </a:t>
            </a:r>
            <a:r>
              <a:rPr lang="en-GB" sz="2400" dirty="0" err="1"/>
              <a:t>kleine</a:t>
            </a:r>
            <a:r>
              <a:rPr lang="en-GB" sz="2400" dirty="0"/>
              <a:t>…</a:t>
            </a:r>
          </a:p>
          <a:p>
            <a:pPr algn="l"/>
            <a:endParaRPr lang="en-GB" sz="2400" dirty="0"/>
          </a:p>
          <a:p>
            <a:pPr algn="l"/>
            <a:r>
              <a:rPr lang="en-GB" sz="2400" b="1" dirty="0"/>
              <a:t>Schloss </a:t>
            </a:r>
            <a:r>
              <a:rPr lang="en-GB" sz="2400" dirty="0"/>
              <a:t>/ </a:t>
            </a:r>
            <a:r>
              <a:rPr lang="en-GB" sz="2400" b="1" dirty="0" err="1"/>
              <a:t>Wohnung</a:t>
            </a:r>
            <a:r>
              <a:rPr lang="en-GB" sz="2400" dirty="0"/>
              <a:t> am Ende von der…</a:t>
            </a:r>
          </a:p>
          <a:p>
            <a:pPr algn="l"/>
            <a:endParaRPr lang="en-GB" sz="2400" dirty="0"/>
          </a:p>
          <a:p>
            <a:pPr algn="l"/>
            <a:r>
              <a:rPr lang="en-GB" sz="2400" b="1" dirty="0" err="1"/>
              <a:t>Unternehmen</a:t>
            </a:r>
            <a:r>
              <a:rPr lang="en-GB" sz="2400" dirty="0"/>
              <a:t> / </a:t>
            </a:r>
            <a:r>
              <a:rPr lang="en-GB" sz="2400" b="1" dirty="0" err="1"/>
              <a:t>Firma</a:t>
            </a:r>
            <a:r>
              <a:rPr lang="en-GB" sz="2400" dirty="0"/>
              <a:t>. Sie </a:t>
            </a:r>
            <a:r>
              <a:rPr lang="en-GB" sz="2400" dirty="0" err="1"/>
              <a:t>erwarten</a:t>
            </a:r>
            <a:r>
              <a:rPr lang="en-GB" sz="2400" dirty="0"/>
              <a:t> </a:t>
            </a:r>
            <a:r>
              <a:rPr lang="en-GB" sz="2400" dirty="0" err="1"/>
              <a:t>nichts</a:t>
            </a:r>
            <a:r>
              <a:rPr lang="en-GB" sz="2400" dirty="0"/>
              <a:t> </a:t>
            </a:r>
            <a:r>
              <a:rPr lang="en-GB" sz="2400" dirty="0" err="1"/>
              <a:t>vom</a:t>
            </a:r>
            <a:r>
              <a:rPr lang="en-GB" sz="2400" dirty="0"/>
              <a:t>…</a:t>
            </a:r>
          </a:p>
          <a:p>
            <a:pPr algn="l"/>
            <a:endParaRPr lang="en-GB" sz="2400" dirty="0"/>
          </a:p>
          <a:p>
            <a:pPr algn="l"/>
            <a:r>
              <a:rPr lang="en-GB" sz="2400" b="1" dirty="0" err="1"/>
              <a:t>sind</a:t>
            </a:r>
            <a:r>
              <a:rPr lang="en-GB" sz="2400" b="1" dirty="0"/>
              <a:t> </a:t>
            </a:r>
            <a:r>
              <a:rPr lang="en-GB" sz="2400" dirty="0"/>
              <a:t>/ </a:t>
            </a:r>
            <a:r>
              <a:rPr lang="en-GB" sz="2400" b="1" dirty="0" err="1"/>
              <a:t>ist</a:t>
            </a:r>
            <a:r>
              <a:rPr lang="en-GB" sz="2400" dirty="0"/>
              <a:t> modern – und so </a:t>
            </a:r>
            <a:r>
              <a:rPr lang="en-GB" sz="2400" dirty="0" err="1"/>
              <a:t>sind</a:t>
            </a:r>
            <a:r>
              <a:rPr lang="en-GB" sz="2400" dirty="0"/>
              <a:t> </a:t>
            </a:r>
            <a:r>
              <a:rPr lang="en-GB" sz="2400" dirty="0" err="1"/>
              <a:t>sie</a:t>
            </a:r>
            <a:r>
              <a:rPr lang="en-GB" sz="2400" dirty="0"/>
              <a:t> </a:t>
            </a:r>
            <a:r>
              <a:rPr lang="en-GB" sz="2400" dirty="0" err="1"/>
              <a:t>glücklich</a:t>
            </a:r>
            <a:r>
              <a:rPr lang="en-GB" sz="2400" dirty="0"/>
              <a:t> bis </a:t>
            </a:r>
            <a:r>
              <a:rPr lang="en-GB" sz="2400" dirty="0" err="1"/>
              <a:t>zum</a:t>
            </a:r>
            <a:r>
              <a:rPr lang="en-GB" sz="2400" dirty="0"/>
              <a:t> </a:t>
            </a:r>
            <a:r>
              <a:rPr lang="en-GB" sz="2400" dirty="0" err="1"/>
              <a:t>Lebensende</a:t>
            </a:r>
            <a:r>
              <a:rPr lang="en-GB" sz="2400" dirty="0"/>
              <a:t>! </a:t>
            </a:r>
            <a:r>
              <a:rPr lang="en-GB" sz="2400" dirty="0">
                <a:sym typeface="Wingdings" panose="05000000000000000000" pitchFamily="2" charset="2"/>
              </a:rPr>
              <a:t></a:t>
            </a:r>
            <a:endParaRPr lang="en-GB" sz="2400" dirty="0"/>
          </a:p>
        </p:txBody>
      </p:sp>
      <p:sp>
        <p:nvSpPr>
          <p:cNvPr id="5" name="TextBox 4">
            <a:extLst>
              <a:ext uri="{FF2B5EF4-FFF2-40B4-BE49-F238E27FC236}">
                <a16:creationId xmlns:a16="http://schemas.microsoft.com/office/drawing/2014/main" id="{D944C9E6-7FC8-4559-B460-F26079DB1E4D}"/>
              </a:ext>
            </a:extLst>
          </p:cNvPr>
          <p:cNvSpPr txBox="1"/>
          <p:nvPr/>
        </p:nvSpPr>
        <p:spPr>
          <a:xfrm>
            <a:off x="6366933" y="683823"/>
            <a:ext cx="5702750" cy="4154984"/>
          </a:xfrm>
          <a:prstGeom prst="rect">
            <a:avLst/>
          </a:prstGeom>
          <a:noFill/>
        </p:spPr>
        <p:txBody>
          <a:bodyPr wrap="square" rtlCol="0">
            <a:spAutoFit/>
          </a:bodyPr>
          <a:lstStyle/>
          <a:p>
            <a:pPr algn="l"/>
            <a:r>
              <a:rPr lang="en-GB" sz="2400" u="sng" dirty="0"/>
              <a:t>Person B</a:t>
            </a:r>
            <a:r>
              <a:rPr lang="en-GB" sz="2400" dirty="0"/>
              <a:t>:</a:t>
            </a:r>
            <a:br>
              <a:rPr lang="en-GB" sz="2400" dirty="0"/>
            </a:br>
            <a:r>
              <a:rPr lang="en-GB" sz="2400" b="1" dirty="0" err="1"/>
              <a:t>Königin</a:t>
            </a:r>
            <a:r>
              <a:rPr lang="en-GB" sz="2400" dirty="0"/>
              <a:t> / </a:t>
            </a:r>
            <a:r>
              <a:rPr lang="en-GB" sz="2400" b="1" dirty="0"/>
              <a:t>König</a:t>
            </a:r>
            <a:r>
              <a:rPr lang="en-GB" sz="2400" dirty="0"/>
              <a:t>. </a:t>
            </a:r>
            <a:r>
              <a:rPr lang="en-GB" sz="2400" b="1" dirty="0" err="1"/>
              <a:t>Er</a:t>
            </a:r>
            <a:r>
              <a:rPr lang="en-GB" sz="2400" dirty="0"/>
              <a:t>/</a:t>
            </a:r>
            <a:r>
              <a:rPr lang="en-GB" sz="2400" b="1" dirty="0"/>
              <a:t>Sie </a:t>
            </a:r>
            <a:r>
              <a:rPr lang="en-GB" sz="2400" dirty="0"/>
              <a:t>hat </a:t>
            </a:r>
            <a:r>
              <a:rPr lang="en-GB" sz="2400" dirty="0" err="1"/>
              <a:t>einen</a:t>
            </a:r>
            <a:r>
              <a:rPr lang="en-GB" sz="2400" dirty="0"/>
              <a:t>…</a:t>
            </a:r>
            <a:br>
              <a:rPr lang="en-GB" sz="2400" dirty="0"/>
            </a:br>
            <a:br>
              <a:rPr lang="en-GB" sz="2400" dirty="0"/>
            </a:br>
            <a:r>
              <a:rPr lang="en-GB" sz="2400" b="1" dirty="0" err="1"/>
              <a:t>Katze</a:t>
            </a:r>
            <a:r>
              <a:rPr lang="en-GB" sz="2400" b="1" dirty="0"/>
              <a:t> / Hund. </a:t>
            </a:r>
            <a:r>
              <a:rPr lang="en-GB" sz="2400" dirty="0"/>
              <a:t>Sie </a:t>
            </a:r>
            <a:r>
              <a:rPr lang="en-GB" sz="2400" dirty="0" err="1"/>
              <a:t>wohnen</a:t>
            </a:r>
            <a:r>
              <a:rPr lang="en-GB" sz="2400" dirty="0"/>
              <a:t> </a:t>
            </a:r>
            <a:r>
              <a:rPr lang="en-GB" sz="2400" dirty="0" err="1"/>
              <a:t>zusammen</a:t>
            </a:r>
            <a:r>
              <a:rPr lang="en-GB" sz="2400" dirty="0"/>
              <a:t> in </a:t>
            </a:r>
            <a:r>
              <a:rPr lang="en-GB" sz="2400" dirty="0" err="1"/>
              <a:t>einer</a:t>
            </a:r>
            <a:r>
              <a:rPr lang="en-GB" sz="2400" dirty="0"/>
              <a:t>…</a:t>
            </a:r>
          </a:p>
          <a:p>
            <a:pPr algn="l"/>
            <a:endParaRPr lang="en-GB" sz="2400" dirty="0"/>
          </a:p>
          <a:p>
            <a:pPr algn="l"/>
            <a:r>
              <a:rPr lang="en-GB" sz="2400" b="1" dirty="0"/>
              <a:t>Dorf / </a:t>
            </a:r>
            <a:r>
              <a:rPr lang="en-GB" sz="2400" b="1" dirty="0" err="1"/>
              <a:t>Straße</a:t>
            </a:r>
            <a:r>
              <a:rPr lang="en-GB" sz="2400" b="1" dirty="0"/>
              <a:t>. </a:t>
            </a:r>
            <a:r>
              <a:rPr lang="en-GB" sz="2400" dirty="0"/>
              <a:t>Sie </a:t>
            </a:r>
            <a:r>
              <a:rPr lang="en-GB" sz="2400" dirty="0" err="1"/>
              <a:t>machen</a:t>
            </a:r>
            <a:r>
              <a:rPr lang="en-GB" sz="2400" dirty="0"/>
              <a:t> </a:t>
            </a:r>
            <a:r>
              <a:rPr lang="en-GB" sz="2400" dirty="0" err="1"/>
              <a:t>beide</a:t>
            </a:r>
            <a:r>
              <a:rPr lang="en-GB" sz="2400" dirty="0"/>
              <a:t> </a:t>
            </a:r>
            <a:r>
              <a:rPr lang="en-GB" sz="2400" dirty="0" err="1"/>
              <a:t>Dienst</a:t>
            </a:r>
            <a:r>
              <a:rPr lang="en-GB" sz="2400" dirty="0"/>
              <a:t> in </a:t>
            </a:r>
            <a:r>
              <a:rPr lang="en-GB" sz="2400" dirty="0" err="1"/>
              <a:t>einem</a:t>
            </a:r>
            <a:r>
              <a:rPr lang="en-GB" sz="2400" dirty="0"/>
              <a:t>…</a:t>
            </a:r>
          </a:p>
          <a:p>
            <a:pPr algn="l"/>
            <a:endParaRPr lang="en-GB" sz="2400" dirty="0"/>
          </a:p>
          <a:p>
            <a:pPr algn="l"/>
            <a:r>
              <a:rPr lang="en-GB" sz="2400" b="1" dirty="0" err="1"/>
              <a:t>Staat</a:t>
            </a:r>
            <a:r>
              <a:rPr lang="en-GB" sz="2400" b="1" dirty="0"/>
              <a:t> / </a:t>
            </a:r>
            <a:r>
              <a:rPr lang="en-GB" sz="2400" b="1" dirty="0" err="1"/>
              <a:t>Königin</a:t>
            </a:r>
            <a:r>
              <a:rPr lang="en-GB" sz="2400" dirty="0"/>
              <a:t>. Sie </a:t>
            </a:r>
            <a:r>
              <a:rPr lang="en-GB" sz="2400" dirty="0" err="1"/>
              <a:t>verdienen</a:t>
            </a:r>
            <a:r>
              <a:rPr lang="en-GB" sz="2400" dirty="0"/>
              <a:t> </a:t>
            </a:r>
            <a:r>
              <a:rPr lang="en-GB" sz="2400" dirty="0" err="1"/>
              <a:t>eigene</a:t>
            </a:r>
            <a:r>
              <a:rPr lang="en-GB" sz="2400" dirty="0"/>
              <a:t> Euros!  Manche </a:t>
            </a:r>
            <a:r>
              <a:rPr lang="en-GB" sz="2400" dirty="0" err="1"/>
              <a:t>sagen</a:t>
            </a:r>
            <a:r>
              <a:rPr lang="en-GB" sz="2400" dirty="0"/>
              <a:t>, </a:t>
            </a:r>
            <a:r>
              <a:rPr lang="en-GB" sz="2400" dirty="0" err="1"/>
              <a:t>sie</a:t>
            </a:r>
            <a:r>
              <a:rPr lang="en-GB" sz="2400" dirty="0"/>
              <a:t>…</a:t>
            </a:r>
          </a:p>
        </p:txBody>
      </p:sp>
    </p:spTree>
    <p:extLst>
      <p:ext uri="{BB962C8B-B14F-4D97-AF65-F5344CB8AC3E}">
        <p14:creationId xmlns:p14="http://schemas.microsoft.com/office/powerpoint/2010/main" val="372845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6077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Cloud 7">
            <a:extLst>
              <a:ext uri="{FF2B5EF4-FFF2-40B4-BE49-F238E27FC236}">
                <a16:creationId xmlns:a16="http://schemas.microsoft.com/office/drawing/2014/main" id="{D68FC157-1DB3-824C-854A-F18964A66D9B}"/>
              </a:ext>
            </a:extLst>
          </p:cNvPr>
          <p:cNvSpPr/>
          <p:nvPr/>
        </p:nvSpPr>
        <p:spPr>
          <a:xfrm>
            <a:off x="158849" y="1299978"/>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dienen</a:t>
            </a:r>
            <a:endParaRPr lang="en-US" sz="2400" b="1" dirty="0">
              <a:solidFill>
                <a:schemeClr val="accent4">
                  <a:lumMod val="20000"/>
                  <a:lumOff val="80000"/>
                </a:schemeClr>
              </a:solidFill>
            </a:endParaRPr>
          </a:p>
        </p:txBody>
      </p:sp>
      <p:sp>
        <p:nvSpPr>
          <p:cNvPr id="10" name="Cloud 9">
            <a:extLst>
              <a:ext uri="{FF2B5EF4-FFF2-40B4-BE49-F238E27FC236}">
                <a16:creationId xmlns:a16="http://schemas.microsoft.com/office/drawing/2014/main" id="{786DBE7B-B018-2D46-84A9-9AC6AD602C94}"/>
              </a:ext>
            </a:extLst>
          </p:cNvPr>
          <p:cNvSpPr/>
          <p:nvPr/>
        </p:nvSpPr>
        <p:spPr>
          <a:xfrm>
            <a:off x="2695874" y="172769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ihr</a:t>
            </a:r>
            <a:endParaRPr lang="en-US" sz="2400" b="1" dirty="0">
              <a:solidFill>
                <a:schemeClr val="accent4">
                  <a:lumMod val="20000"/>
                  <a:lumOff val="80000"/>
                </a:schemeClr>
              </a:solidFill>
            </a:endParaRPr>
          </a:p>
        </p:txBody>
      </p:sp>
      <p:sp>
        <p:nvSpPr>
          <p:cNvPr id="11" name="Cloud 10">
            <a:extLst>
              <a:ext uri="{FF2B5EF4-FFF2-40B4-BE49-F238E27FC236}">
                <a16:creationId xmlns:a16="http://schemas.microsoft.com/office/drawing/2014/main" id="{5AB8788E-7338-4E4C-A429-C38D81F3C200}"/>
              </a:ext>
            </a:extLst>
          </p:cNvPr>
          <p:cNvSpPr/>
          <p:nvPr/>
        </p:nvSpPr>
        <p:spPr>
          <a:xfrm>
            <a:off x="6158336" y="469367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erwarten</a:t>
            </a:r>
            <a:endParaRPr lang="en-US" sz="2400" b="1" dirty="0">
              <a:solidFill>
                <a:schemeClr val="accent4">
                  <a:lumMod val="20000"/>
                  <a:lumOff val="80000"/>
                </a:schemeClr>
              </a:solidFill>
            </a:endParaRPr>
          </a:p>
        </p:txBody>
      </p:sp>
      <p:sp>
        <p:nvSpPr>
          <p:cNvPr id="12" name="Cloud 11">
            <a:extLst>
              <a:ext uri="{FF2B5EF4-FFF2-40B4-BE49-F238E27FC236}">
                <a16:creationId xmlns:a16="http://schemas.microsoft.com/office/drawing/2014/main" id="{719D9EC5-9F1D-E64C-AC45-C2C5549F4452}"/>
              </a:ext>
            </a:extLst>
          </p:cNvPr>
          <p:cNvSpPr/>
          <p:nvPr/>
        </p:nvSpPr>
        <p:spPr>
          <a:xfrm>
            <a:off x="8866367" y="169211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feiern</a:t>
            </a:r>
            <a:endParaRPr lang="en-US" sz="2400" b="1" dirty="0">
              <a:solidFill>
                <a:schemeClr val="accent4">
                  <a:lumMod val="20000"/>
                  <a:lumOff val="80000"/>
                </a:schemeClr>
              </a:solidFill>
            </a:endParaRPr>
          </a:p>
        </p:txBody>
      </p:sp>
      <p:sp>
        <p:nvSpPr>
          <p:cNvPr id="13" name="Cloud 12">
            <a:extLst>
              <a:ext uri="{FF2B5EF4-FFF2-40B4-BE49-F238E27FC236}">
                <a16:creationId xmlns:a16="http://schemas.microsoft.com/office/drawing/2014/main" id="{EBB50661-FB69-C744-8A25-7FD582821544}"/>
              </a:ext>
            </a:extLst>
          </p:cNvPr>
          <p:cNvSpPr/>
          <p:nvPr/>
        </p:nvSpPr>
        <p:spPr>
          <a:xfrm>
            <a:off x="261208" y="303474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sammeln</a:t>
            </a:r>
            <a:endParaRPr lang="en-US" sz="2400" b="1" dirty="0">
              <a:solidFill>
                <a:schemeClr val="accent4">
                  <a:lumMod val="20000"/>
                  <a:lumOff val="80000"/>
                </a:schemeClr>
              </a:solidFill>
            </a:endParaRPr>
          </a:p>
        </p:txBody>
      </p:sp>
      <p:sp>
        <p:nvSpPr>
          <p:cNvPr id="14" name="Cloud 13">
            <a:extLst>
              <a:ext uri="{FF2B5EF4-FFF2-40B4-BE49-F238E27FC236}">
                <a16:creationId xmlns:a16="http://schemas.microsoft.com/office/drawing/2014/main" id="{C91D815B-7E6F-B440-86BA-8D85E4463B18}"/>
              </a:ext>
            </a:extLst>
          </p:cNvPr>
          <p:cNvSpPr/>
          <p:nvPr/>
        </p:nvSpPr>
        <p:spPr>
          <a:xfrm>
            <a:off x="2701493" y="11177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das Ende</a:t>
            </a:r>
          </a:p>
        </p:txBody>
      </p:sp>
      <p:sp>
        <p:nvSpPr>
          <p:cNvPr id="15" name="Cloud 14">
            <a:extLst>
              <a:ext uri="{FF2B5EF4-FFF2-40B4-BE49-F238E27FC236}">
                <a16:creationId xmlns:a16="http://schemas.microsoft.com/office/drawing/2014/main" id="{827D0412-A0A9-CB45-B70B-B0B5F19B47BD}"/>
              </a:ext>
            </a:extLst>
          </p:cNvPr>
          <p:cNvSpPr/>
          <p:nvPr/>
        </p:nvSpPr>
        <p:spPr>
          <a:xfrm>
            <a:off x="3098919" y="3276600"/>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der </a:t>
            </a:r>
            <a:r>
              <a:rPr lang="en-US" sz="2400" b="1" dirty="0" err="1">
                <a:solidFill>
                  <a:schemeClr val="accent4">
                    <a:lumMod val="20000"/>
                    <a:lumOff val="80000"/>
                  </a:schemeClr>
                </a:solidFill>
              </a:rPr>
              <a:t>Dienst</a:t>
            </a:r>
            <a:endParaRPr lang="en-US" sz="2400" b="1" dirty="0">
              <a:solidFill>
                <a:schemeClr val="accent4">
                  <a:lumMod val="20000"/>
                  <a:lumOff val="80000"/>
                </a:schemeClr>
              </a:solidFill>
            </a:endParaRPr>
          </a:p>
        </p:txBody>
      </p:sp>
      <p:sp>
        <p:nvSpPr>
          <p:cNvPr id="16" name="Cloud 15">
            <a:extLst>
              <a:ext uri="{FF2B5EF4-FFF2-40B4-BE49-F238E27FC236}">
                <a16:creationId xmlns:a16="http://schemas.microsoft.com/office/drawing/2014/main" id="{2AA4BB64-1C1D-D244-8EA2-4087532C3059}"/>
              </a:ext>
            </a:extLst>
          </p:cNvPr>
          <p:cNvSpPr/>
          <p:nvPr/>
        </p:nvSpPr>
        <p:spPr>
          <a:xfrm>
            <a:off x="3098919" y="483694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das Feuer</a:t>
            </a:r>
          </a:p>
        </p:txBody>
      </p:sp>
      <p:sp>
        <p:nvSpPr>
          <p:cNvPr id="17" name="Cloud 16">
            <a:extLst>
              <a:ext uri="{FF2B5EF4-FFF2-40B4-BE49-F238E27FC236}">
                <a16:creationId xmlns:a16="http://schemas.microsoft.com/office/drawing/2014/main" id="{2A1F83E8-2C72-7B41-B927-CD9E32E9AD0E}"/>
              </a:ext>
            </a:extLst>
          </p:cNvPr>
          <p:cNvSpPr/>
          <p:nvPr/>
        </p:nvSpPr>
        <p:spPr>
          <a:xfrm>
            <a:off x="5617617" y="152273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der Gast</a:t>
            </a:r>
          </a:p>
        </p:txBody>
      </p:sp>
      <p:sp>
        <p:nvSpPr>
          <p:cNvPr id="18" name="Cloud 17">
            <a:extLst>
              <a:ext uri="{FF2B5EF4-FFF2-40B4-BE49-F238E27FC236}">
                <a16:creationId xmlns:a16="http://schemas.microsoft.com/office/drawing/2014/main" id="{6BA73873-D970-934B-BEDC-8D704A80E883}"/>
              </a:ext>
            </a:extLst>
          </p:cNvPr>
          <p:cNvSpPr/>
          <p:nvPr/>
        </p:nvSpPr>
        <p:spPr>
          <a:xfrm>
            <a:off x="8325648" y="29404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das </a:t>
            </a:r>
            <a:r>
              <a:rPr lang="en-US" sz="2400" b="1" dirty="0" err="1">
                <a:solidFill>
                  <a:schemeClr val="accent4">
                    <a:lumMod val="20000"/>
                    <a:lumOff val="80000"/>
                  </a:schemeClr>
                </a:solidFill>
              </a:rPr>
              <a:t>Holz</a:t>
            </a:r>
            <a:endParaRPr lang="en-US" sz="2400" b="1" dirty="0">
              <a:solidFill>
                <a:schemeClr val="accent4">
                  <a:lumMod val="20000"/>
                  <a:lumOff val="80000"/>
                </a:schemeClr>
              </a:solidFill>
            </a:endParaRPr>
          </a:p>
        </p:txBody>
      </p:sp>
      <p:sp>
        <p:nvSpPr>
          <p:cNvPr id="19" name="Cloud 18">
            <a:extLst>
              <a:ext uri="{FF2B5EF4-FFF2-40B4-BE49-F238E27FC236}">
                <a16:creationId xmlns:a16="http://schemas.microsoft.com/office/drawing/2014/main" id="{8BD994F0-81F1-C941-B2BE-C983D25A3195}"/>
              </a:ext>
            </a:extLst>
          </p:cNvPr>
          <p:cNvSpPr/>
          <p:nvPr/>
        </p:nvSpPr>
        <p:spPr>
          <a:xfrm>
            <a:off x="246608" y="476950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woher</a:t>
            </a:r>
            <a:endParaRPr lang="en-US" sz="2400" b="1" dirty="0">
              <a:solidFill>
                <a:schemeClr val="accent4">
                  <a:lumMod val="20000"/>
                  <a:lumOff val="80000"/>
                </a:schemeClr>
              </a:solidFill>
            </a:endParaRPr>
          </a:p>
        </p:txBody>
      </p:sp>
      <p:sp>
        <p:nvSpPr>
          <p:cNvPr id="20" name="Cloud 19">
            <a:extLst>
              <a:ext uri="{FF2B5EF4-FFF2-40B4-BE49-F238E27FC236}">
                <a16:creationId xmlns:a16="http://schemas.microsoft.com/office/drawing/2014/main" id="{2B268B3A-8EC2-CC43-BCFA-127A81808228}"/>
              </a:ext>
            </a:extLst>
          </p:cNvPr>
          <p:cNvSpPr/>
          <p:nvPr/>
        </p:nvSpPr>
        <p:spPr>
          <a:xfrm>
            <a:off x="6158337" y="3052593"/>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lieb</a:t>
            </a:r>
            <a:endParaRPr lang="en-US" sz="2400" b="1" dirty="0">
              <a:solidFill>
                <a:schemeClr val="accent4">
                  <a:lumMod val="20000"/>
                  <a:lumOff val="80000"/>
                </a:schemeClr>
              </a:solidFill>
            </a:endParaRPr>
          </a:p>
        </p:txBody>
      </p:sp>
      <p:sp>
        <p:nvSpPr>
          <p:cNvPr id="21" name="Cloud 20">
            <a:extLst>
              <a:ext uri="{FF2B5EF4-FFF2-40B4-BE49-F238E27FC236}">
                <a16:creationId xmlns:a16="http://schemas.microsoft.com/office/drawing/2014/main" id="{71BEC5C1-1487-0D4F-A35F-9C1D734A8850}"/>
              </a:ext>
            </a:extLst>
          </p:cNvPr>
          <p:cNvSpPr/>
          <p:nvPr/>
        </p:nvSpPr>
        <p:spPr>
          <a:xfrm>
            <a:off x="9206439" y="480646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tot</a:t>
            </a:r>
          </a:p>
        </p:txBody>
      </p:sp>
      <p:sp>
        <p:nvSpPr>
          <p:cNvPr id="22" name="Cloud 21">
            <a:extLst>
              <a:ext uri="{FF2B5EF4-FFF2-40B4-BE49-F238E27FC236}">
                <a16:creationId xmlns:a16="http://schemas.microsoft.com/office/drawing/2014/main" id="{ADED120D-5FD6-744B-946D-CA259530F083}"/>
              </a:ext>
            </a:extLst>
          </p:cNvPr>
          <p:cNvSpPr/>
          <p:nvPr/>
        </p:nvSpPr>
        <p:spPr>
          <a:xfrm>
            <a:off x="9465031" y="3226450"/>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4">
                    <a:lumMod val="20000"/>
                    <a:lumOff val="80000"/>
                  </a:schemeClr>
                </a:solidFill>
              </a:rPr>
              <a:t>warm</a:t>
            </a:r>
          </a:p>
        </p:txBody>
      </p:sp>
      <p:sp>
        <p:nvSpPr>
          <p:cNvPr id="23" name="Cloud 22">
            <a:extLst>
              <a:ext uri="{FF2B5EF4-FFF2-40B4-BE49-F238E27FC236}">
                <a16:creationId xmlns:a16="http://schemas.microsoft.com/office/drawing/2014/main" id="{B7DF4F33-98AC-3449-A003-BE716CE00F64}"/>
              </a:ext>
            </a:extLst>
          </p:cNvPr>
          <p:cNvSpPr/>
          <p:nvPr/>
        </p:nvSpPr>
        <p:spPr>
          <a:xfrm>
            <a:off x="5555666" y="3339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accent4">
                    <a:lumMod val="20000"/>
                    <a:lumOff val="80000"/>
                  </a:schemeClr>
                </a:solidFill>
              </a:rPr>
              <a:t>wohl</a:t>
            </a:r>
            <a:endParaRPr lang="en-US" sz="2400" b="1" dirty="0">
              <a:solidFill>
                <a:schemeClr val="accent4">
                  <a:lumMod val="20000"/>
                  <a:lumOff val="80000"/>
                </a:schemeClr>
              </a:solidFill>
            </a:endParaRPr>
          </a:p>
        </p:txBody>
      </p:sp>
      <p:sp>
        <p:nvSpPr>
          <p:cNvPr id="2" name="TextBox 1">
            <a:extLst>
              <a:ext uri="{FF2B5EF4-FFF2-40B4-BE49-F238E27FC236}">
                <a16:creationId xmlns:a16="http://schemas.microsoft.com/office/drawing/2014/main" id="{04039FDE-F71E-4170-A782-12EE585F1615}"/>
              </a:ext>
            </a:extLst>
          </p:cNvPr>
          <p:cNvSpPr txBox="1"/>
          <p:nvPr/>
        </p:nvSpPr>
        <p:spPr>
          <a:xfrm>
            <a:off x="146232" y="1846535"/>
            <a:ext cx="2664618" cy="830997"/>
          </a:xfrm>
          <a:prstGeom prst="rect">
            <a:avLst/>
          </a:prstGeom>
          <a:noFill/>
        </p:spPr>
        <p:txBody>
          <a:bodyPr wrap="square" rtlCol="0">
            <a:spAutoFit/>
          </a:bodyPr>
          <a:lstStyle/>
          <a:p>
            <a:pPr algn="ctr"/>
            <a:r>
              <a:rPr lang="en-GB" sz="2400" dirty="0">
                <a:solidFill>
                  <a:schemeClr val="accent4">
                    <a:lumMod val="20000"/>
                    <a:lumOff val="80000"/>
                  </a:schemeClr>
                </a:solidFill>
              </a:rPr>
              <a:t>to serve, </a:t>
            </a:r>
            <a:br>
              <a:rPr lang="en-GB" sz="2400" dirty="0">
                <a:solidFill>
                  <a:schemeClr val="accent4">
                    <a:lumMod val="20000"/>
                    <a:lumOff val="80000"/>
                  </a:schemeClr>
                </a:solidFill>
              </a:rPr>
            </a:br>
            <a:r>
              <a:rPr lang="en-GB" sz="2400" dirty="0">
                <a:solidFill>
                  <a:schemeClr val="accent4">
                    <a:lumMod val="20000"/>
                    <a:lumOff val="80000"/>
                  </a:schemeClr>
                </a:solidFill>
              </a:rPr>
              <a:t>serving</a:t>
            </a:r>
          </a:p>
        </p:txBody>
      </p:sp>
      <p:sp>
        <p:nvSpPr>
          <p:cNvPr id="26" name="TextBox 25">
            <a:extLst>
              <a:ext uri="{FF2B5EF4-FFF2-40B4-BE49-F238E27FC236}">
                <a16:creationId xmlns:a16="http://schemas.microsoft.com/office/drawing/2014/main" id="{F4DEF744-E110-4B61-AD56-D1CD17D6667B}"/>
              </a:ext>
            </a:extLst>
          </p:cNvPr>
          <p:cNvSpPr txBox="1"/>
          <p:nvPr/>
        </p:nvSpPr>
        <p:spPr>
          <a:xfrm>
            <a:off x="282914" y="3612060"/>
            <a:ext cx="2664618" cy="830997"/>
          </a:xfrm>
          <a:prstGeom prst="rect">
            <a:avLst/>
          </a:prstGeom>
          <a:noFill/>
        </p:spPr>
        <p:txBody>
          <a:bodyPr wrap="square" rtlCol="0">
            <a:spAutoFit/>
          </a:bodyPr>
          <a:lstStyle/>
          <a:p>
            <a:pPr algn="ctr"/>
            <a:r>
              <a:rPr lang="en-GB" sz="2400" dirty="0">
                <a:solidFill>
                  <a:schemeClr val="accent4">
                    <a:lumMod val="20000"/>
                    <a:lumOff val="80000"/>
                  </a:schemeClr>
                </a:solidFill>
              </a:rPr>
              <a:t>to collect, </a:t>
            </a:r>
            <a:br>
              <a:rPr lang="en-GB" sz="2400" dirty="0">
                <a:solidFill>
                  <a:schemeClr val="accent4">
                    <a:lumMod val="20000"/>
                    <a:lumOff val="80000"/>
                  </a:schemeClr>
                </a:solidFill>
              </a:rPr>
            </a:br>
            <a:r>
              <a:rPr lang="en-GB" sz="2400" dirty="0">
                <a:solidFill>
                  <a:schemeClr val="accent4">
                    <a:lumMod val="20000"/>
                    <a:lumOff val="80000"/>
                  </a:schemeClr>
                </a:solidFill>
              </a:rPr>
              <a:t>collecting</a:t>
            </a:r>
          </a:p>
        </p:txBody>
      </p:sp>
      <p:sp>
        <p:nvSpPr>
          <p:cNvPr id="27" name="TextBox 26">
            <a:extLst>
              <a:ext uri="{FF2B5EF4-FFF2-40B4-BE49-F238E27FC236}">
                <a16:creationId xmlns:a16="http://schemas.microsoft.com/office/drawing/2014/main" id="{ECA90DD2-7A01-4ED1-B313-4DF7B2792F29}"/>
              </a:ext>
            </a:extLst>
          </p:cNvPr>
          <p:cNvSpPr txBox="1"/>
          <p:nvPr/>
        </p:nvSpPr>
        <p:spPr>
          <a:xfrm>
            <a:off x="2639542" y="679577"/>
            <a:ext cx="2664618" cy="461665"/>
          </a:xfrm>
          <a:prstGeom prst="rect">
            <a:avLst/>
          </a:prstGeom>
          <a:noFill/>
        </p:spPr>
        <p:txBody>
          <a:bodyPr wrap="square" rtlCol="0">
            <a:spAutoFit/>
          </a:bodyPr>
          <a:lstStyle/>
          <a:p>
            <a:pPr algn="ctr"/>
            <a:r>
              <a:rPr lang="en-GB" sz="2400" dirty="0">
                <a:solidFill>
                  <a:srgbClr val="FFF4E7"/>
                </a:solidFill>
              </a:rPr>
              <a:t>end</a:t>
            </a:r>
          </a:p>
        </p:txBody>
      </p:sp>
      <p:sp>
        <p:nvSpPr>
          <p:cNvPr id="28" name="TextBox 27">
            <a:extLst>
              <a:ext uri="{FF2B5EF4-FFF2-40B4-BE49-F238E27FC236}">
                <a16:creationId xmlns:a16="http://schemas.microsoft.com/office/drawing/2014/main" id="{DF2D4ACE-17E8-463B-9527-A30BD8F54FCE}"/>
              </a:ext>
            </a:extLst>
          </p:cNvPr>
          <p:cNvSpPr txBox="1"/>
          <p:nvPr/>
        </p:nvSpPr>
        <p:spPr>
          <a:xfrm>
            <a:off x="2695873" y="2197375"/>
            <a:ext cx="2664618" cy="769441"/>
          </a:xfrm>
          <a:prstGeom prst="rect">
            <a:avLst/>
          </a:prstGeom>
          <a:noFill/>
        </p:spPr>
        <p:txBody>
          <a:bodyPr wrap="square" rtlCol="0">
            <a:spAutoFit/>
          </a:bodyPr>
          <a:lstStyle/>
          <a:p>
            <a:pPr algn="ctr"/>
            <a:r>
              <a:rPr lang="en-GB" sz="2200" dirty="0">
                <a:solidFill>
                  <a:schemeClr val="accent4">
                    <a:lumMod val="20000"/>
                    <a:lumOff val="80000"/>
                  </a:schemeClr>
                </a:solidFill>
              </a:rPr>
              <a:t>you (pl. fam.), </a:t>
            </a:r>
            <a:br>
              <a:rPr lang="en-GB" sz="2200" dirty="0">
                <a:solidFill>
                  <a:schemeClr val="accent4">
                    <a:lumMod val="20000"/>
                    <a:lumOff val="80000"/>
                  </a:schemeClr>
                </a:solidFill>
              </a:rPr>
            </a:br>
            <a:r>
              <a:rPr lang="en-GB" sz="2200" dirty="0">
                <a:solidFill>
                  <a:schemeClr val="accent4">
                    <a:lumMod val="20000"/>
                    <a:lumOff val="80000"/>
                  </a:schemeClr>
                </a:solidFill>
              </a:rPr>
              <a:t>(to) her, their</a:t>
            </a:r>
          </a:p>
        </p:txBody>
      </p:sp>
      <p:sp>
        <p:nvSpPr>
          <p:cNvPr id="29" name="TextBox 28">
            <a:extLst>
              <a:ext uri="{FF2B5EF4-FFF2-40B4-BE49-F238E27FC236}">
                <a16:creationId xmlns:a16="http://schemas.microsoft.com/office/drawing/2014/main" id="{6497402A-D6A3-44CB-94FF-79DF8CE6699A}"/>
              </a:ext>
            </a:extLst>
          </p:cNvPr>
          <p:cNvSpPr txBox="1"/>
          <p:nvPr/>
        </p:nvSpPr>
        <p:spPr>
          <a:xfrm>
            <a:off x="3113519" y="3981392"/>
            <a:ext cx="2664618" cy="461665"/>
          </a:xfrm>
          <a:prstGeom prst="rect">
            <a:avLst/>
          </a:prstGeom>
          <a:noFill/>
        </p:spPr>
        <p:txBody>
          <a:bodyPr wrap="square" rtlCol="0">
            <a:spAutoFit/>
          </a:bodyPr>
          <a:lstStyle/>
          <a:p>
            <a:pPr algn="ctr"/>
            <a:r>
              <a:rPr lang="en-GB" sz="2400" dirty="0">
                <a:solidFill>
                  <a:schemeClr val="accent4">
                    <a:lumMod val="20000"/>
                    <a:lumOff val="80000"/>
                  </a:schemeClr>
                </a:solidFill>
              </a:rPr>
              <a:t>service, duty</a:t>
            </a:r>
          </a:p>
        </p:txBody>
      </p:sp>
      <p:sp>
        <p:nvSpPr>
          <p:cNvPr id="30" name="TextBox 29">
            <a:extLst>
              <a:ext uri="{FF2B5EF4-FFF2-40B4-BE49-F238E27FC236}">
                <a16:creationId xmlns:a16="http://schemas.microsoft.com/office/drawing/2014/main" id="{68C59A9E-1673-4719-8268-CD97E2A9E2D3}"/>
              </a:ext>
            </a:extLst>
          </p:cNvPr>
          <p:cNvSpPr txBox="1"/>
          <p:nvPr/>
        </p:nvSpPr>
        <p:spPr>
          <a:xfrm>
            <a:off x="3113519" y="5511254"/>
            <a:ext cx="2664618" cy="461665"/>
          </a:xfrm>
          <a:prstGeom prst="rect">
            <a:avLst/>
          </a:prstGeom>
          <a:noFill/>
        </p:spPr>
        <p:txBody>
          <a:bodyPr wrap="square" rtlCol="0">
            <a:spAutoFit/>
          </a:bodyPr>
          <a:lstStyle/>
          <a:p>
            <a:pPr algn="ctr"/>
            <a:r>
              <a:rPr lang="en-GB" sz="2400" dirty="0">
                <a:solidFill>
                  <a:schemeClr val="accent4">
                    <a:lumMod val="20000"/>
                    <a:lumOff val="80000"/>
                  </a:schemeClr>
                </a:solidFill>
              </a:rPr>
              <a:t>fire</a:t>
            </a:r>
          </a:p>
        </p:txBody>
      </p:sp>
      <p:sp>
        <p:nvSpPr>
          <p:cNvPr id="31" name="TextBox 30">
            <a:extLst>
              <a:ext uri="{FF2B5EF4-FFF2-40B4-BE49-F238E27FC236}">
                <a16:creationId xmlns:a16="http://schemas.microsoft.com/office/drawing/2014/main" id="{FF919B09-0D05-42EC-94F8-A155B378744E}"/>
              </a:ext>
            </a:extLst>
          </p:cNvPr>
          <p:cNvSpPr txBox="1"/>
          <p:nvPr/>
        </p:nvSpPr>
        <p:spPr>
          <a:xfrm>
            <a:off x="180813" y="5458602"/>
            <a:ext cx="2664618" cy="461665"/>
          </a:xfrm>
          <a:prstGeom prst="rect">
            <a:avLst/>
          </a:prstGeom>
          <a:noFill/>
        </p:spPr>
        <p:txBody>
          <a:bodyPr wrap="square" rtlCol="0">
            <a:spAutoFit/>
          </a:bodyPr>
          <a:lstStyle/>
          <a:p>
            <a:pPr algn="ctr"/>
            <a:r>
              <a:rPr lang="en-GB" sz="2400" dirty="0">
                <a:solidFill>
                  <a:schemeClr val="accent4">
                    <a:lumMod val="20000"/>
                    <a:lumOff val="80000"/>
                  </a:schemeClr>
                </a:solidFill>
              </a:rPr>
              <a:t>where…from</a:t>
            </a:r>
          </a:p>
        </p:txBody>
      </p:sp>
      <p:sp>
        <p:nvSpPr>
          <p:cNvPr id="32" name="TextBox 31">
            <a:extLst>
              <a:ext uri="{FF2B5EF4-FFF2-40B4-BE49-F238E27FC236}">
                <a16:creationId xmlns:a16="http://schemas.microsoft.com/office/drawing/2014/main" id="{3C4E4717-4269-474A-B3BE-9FA35458C879}"/>
              </a:ext>
            </a:extLst>
          </p:cNvPr>
          <p:cNvSpPr txBox="1"/>
          <p:nvPr/>
        </p:nvSpPr>
        <p:spPr>
          <a:xfrm>
            <a:off x="5617617" y="723912"/>
            <a:ext cx="2493400" cy="461665"/>
          </a:xfrm>
          <a:prstGeom prst="rect">
            <a:avLst/>
          </a:prstGeom>
          <a:noFill/>
        </p:spPr>
        <p:txBody>
          <a:bodyPr wrap="square" rtlCol="0">
            <a:spAutoFit/>
          </a:bodyPr>
          <a:lstStyle/>
          <a:p>
            <a:pPr algn="ctr"/>
            <a:r>
              <a:rPr lang="en-GB" sz="2400" dirty="0">
                <a:solidFill>
                  <a:srgbClr val="FFF4E7"/>
                </a:solidFill>
              </a:rPr>
              <a:t>well</a:t>
            </a:r>
          </a:p>
        </p:txBody>
      </p:sp>
      <p:sp>
        <p:nvSpPr>
          <p:cNvPr id="33" name="TextBox 32">
            <a:extLst>
              <a:ext uri="{FF2B5EF4-FFF2-40B4-BE49-F238E27FC236}">
                <a16:creationId xmlns:a16="http://schemas.microsoft.com/office/drawing/2014/main" id="{B91A65BD-E5AF-4962-A75F-E64364458B6A}"/>
              </a:ext>
            </a:extLst>
          </p:cNvPr>
          <p:cNvSpPr txBox="1"/>
          <p:nvPr/>
        </p:nvSpPr>
        <p:spPr>
          <a:xfrm>
            <a:off x="5661031" y="2152965"/>
            <a:ext cx="2664618" cy="461665"/>
          </a:xfrm>
          <a:prstGeom prst="rect">
            <a:avLst/>
          </a:prstGeom>
          <a:noFill/>
        </p:spPr>
        <p:txBody>
          <a:bodyPr wrap="square" rtlCol="0">
            <a:spAutoFit/>
          </a:bodyPr>
          <a:lstStyle/>
          <a:p>
            <a:pPr algn="ctr"/>
            <a:r>
              <a:rPr lang="en-GB" sz="2400" dirty="0">
                <a:solidFill>
                  <a:schemeClr val="accent4">
                    <a:lumMod val="20000"/>
                    <a:lumOff val="80000"/>
                  </a:schemeClr>
                </a:solidFill>
              </a:rPr>
              <a:t>guest</a:t>
            </a:r>
          </a:p>
        </p:txBody>
      </p:sp>
      <p:sp>
        <p:nvSpPr>
          <p:cNvPr id="34" name="TextBox 33">
            <a:extLst>
              <a:ext uri="{FF2B5EF4-FFF2-40B4-BE49-F238E27FC236}">
                <a16:creationId xmlns:a16="http://schemas.microsoft.com/office/drawing/2014/main" id="{243859F8-8401-46A4-80FF-D82B70249CDC}"/>
              </a:ext>
            </a:extLst>
          </p:cNvPr>
          <p:cNvSpPr txBox="1"/>
          <p:nvPr/>
        </p:nvSpPr>
        <p:spPr>
          <a:xfrm>
            <a:off x="6241986" y="3750559"/>
            <a:ext cx="2664618" cy="461665"/>
          </a:xfrm>
          <a:prstGeom prst="rect">
            <a:avLst/>
          </a:prstGeom>
          <a:noFill/>
        </p:spPr>
        <p:txBody>
          <a:bodyPr wrap="square" rtlCol="0">
            <a:spAutoFit/>
          </a:bodyPr>
          <a:lstStyle/>
          <a:p>
            <a:pPr algn="ctr"/>
            <a:r>
              <a:rPr lang="en-GB" sz="2400" dirty="0">
                <a:solidFill>
                  <a:schemeClr val="accent4">
                    <a:lumMod val="20000"/>
                    <a:lumOff val="80000"/>
                  </a:schemeClr>
                </a:solidFill>
              </a:rPr>
              <a:t>dear, kind</a:t>
            </a:r>
          </a:p>
        </p:txBody>
      </p:sp>
      <p:sp>
        <p:nvSpPr>
          <p:cNvPr id="35" name="TextBox 34">
            <a:extLst>
              <a:ext uri="{FF2B5EF4-FFF2-40B4-BE49-F238E27FC236}">
                <a16:creationId xmlns:a16="http://schemas.microsoft.com/office/drawing/2014/main" id="{FE6D7D3D-DB17-4258-A8D6-1C913F6DBE96}"/>
              </a:ext>
            </a:extLst>
          </p:cNvPr>
          <p:cNvSpPr txBox="1"/>
          <p:nvPr/>
        </p:nvSpPr>
        <p:spPr>
          <a:xfrm>
            <a:off x="6180042" y="5188929"/>
            <a:ext cx="2664618" cy="830997"/>
          </a:xfrm>
          <a:prstGeom prst="rect">
            <a:avLst/>
          </a:prstGeom>
          <a:noFill/>
        </p:spPr>
        <p:txBody>
          <a:bodyPr wrap="square" rtlCol="0">
            <a:spAutoFit/>
          </a:bodyPr>
          <a:lstStyle/>
          <a:p>
            <a:pPr algn="ctr"/>
            <a:r>
              <a:rPr lang="en-GB" sz="2400" dirty="0">
                <a:solidFill>
                  <a:schemeClr val="accent4">
                    <a:lumMod val="20000"/>
                    <a:lumOff val="80000"/>
                  </a:schemeClr>
                </a:solidFill>
              </a:rPr>
              <a:t>to expect, expecting</a:t>
            </a:r>
          </a:p>
        </p:txBody>
      </p:sp>
      <p:sp>
        <p:nvSpPr>
          <p:cNvPr id="36" name="TextBox 35">
            <a:extLst>
              <a:ext uri="{FF2B5EF4-FFF2-40B4-BE49-F238E27FC236}">
                <a16:creationId xmlns:a16="http://schemas.microsoft.com/office/drawing/2014/main" id="{269807A5-2F62-4496-9923-C02E357140A9}"/>
              </a:ext>
            </a:extLst>
          </p:cNvPr>
          <p:cNvSpPr txBox="1"/>
          <p:nvPr/>
        </p:nvSpPr>
        <p:spPr>
          <a:xfrm>
            <a:off x="9303486" y="5511253"/>
            <a:ext cx="2664618" cy="461665"/>
          </a:xfrm>
          <a:prstGeom prst="rect">
            <a:avLst/>
          </a:prstGeom>
          <a:noFill/>
        </p:spPr>
        <p:txBody>
          <a:bodyPr wrap="square" rtlCol="0">
            <a:spAutoFit/>
          </a:bodyPr>
          <a:lstStyle/>
          <a:p>
            <a:pPr algn="ctr"/>
            <a:r>
              <a:rPr lang="en-GB" sz="2400" dirty="0">
                <a:solidFill>
                  <a:schemeClr val="accent4">
                    <a:lumMod val="20000"/>
                    <a:lumOff val="80000"/>
                  </a:schemeClr>
                </a:solidFill>
              </a:rPr>
              <a:t>dead</a:t>
            </a:r>
          </a:p>
        </p:txBody>
      </p:sp>
      <p:sp>
        <p:nvSpPr>
          <p:cNvPr id="37" name="TextBox 36">
            <a:extLst>
              <a:ext uri="{FF2B5EF4-FFF2-40B4-BE49-F238E27FC236}">
                <a16:creationId xmlns:a16="http://schemas.microsoft.com/office/drawing/2014/main" id="{B4BD4AA7-5B0E-4DAE-A95A-31C01863A412}"/>
              </a:ext>
            </a:extLst>
          </p:cNvPr>
          <p:cNvSpPr txBox="1"/>
          <p:nvPr/>
        </p:nvSpPr>
        <p:spPr>
          <a:xfrm>
            <a:off x="9642506" y="3810698"/>
            <a:ext cx="2288286" cy="461665"/>
          </a:xfrm>
          <a:prstGeom prst="rect">
            <a:avLst/>
          </a:prstGeom>
          <a:noFill/>
        </p:spPr>
        <p:txBody>
          <a:bodyPr wrap="square" rtlCol="0">
            <a:spAutoFit/>
          </a:bodyPr>
          <a:lstStyle/>
          <a:p>
            <a:pPr algn="ctr"/>
            <a:r>
              <a:rPr lang="en-GB" sz="2400" dirty="0">
                <a:solidFill>
                  <a:schemeClr val="accent4">
                    <a:lumMod val="20000"/>
                    <a:lumOff val="80000"/>
                  </a:schemeClr>
                </a:solidFill>
              </a:rPr>
              <a:t>warm</a:t>
            </a:r>
          </a:p>
        </p:txBody>
      </p:sp>
      <p:sp>
        <p:nvSpPr>
          <p:cNvPr id="38" name="TextBox 37">
            <a:extLst>
              <a:ext uri="{FF2B5EF4-FFF2-40B4-BE49-F238E27FC236}">
                <a16:creationId xmlns:a16="http://schemas.microsoft.com/office/drawing/2014/main" id="{F738258E-B895-47E2-B2CB-06B9CB24EA16}"/>
              </a:ext>
            </a:extLst>
          </p:cNvPr>
          <p:cNvSpPr txBox="1"/>
          <p:nvPr/>
        </p:nvSpPr>
        <p:spPr>
          <a:xfrm>
            <a:off x="8909781" y="2239771"/>
            <a:ext cx="2664618" cy="830997"/>
          </a:xfrm>
          <a:prstGeom prst="rect">
            <a:avLst/>
          </a:prstGeom>
          <a:noFill/>
        </p:spPr>
        <p:txBody>
          <a:bodyPr wrap="square" rtlCol="0">
            <a:spAutoFit/>
          </a:bodyPr>
          <a:lstStyle/>
          <a:p>
            <a:pPr algn="ctr"/>
            <a:r>
              <a:rPr lang="en-GB" sz="2400" dirty="0">
                <a:solidFill>
                  <a:schemeClr val="accent4">
                    <a:lumMod val="20000"/>
                    <a:lumOff val="80000"/>
                  </a:schemeClr>
                </a:solidFill>
              </a:rPr>
              <a:t>to celebrate,</a:t>
            </a:r>
            <a:br>
              <a:rPr lang="en-GB" sz="2400" dirty="0">
                <a:solidFill>
                  <a:schemeClr val="accent4">
                    <a:lumMod val="20000"/>
                    <a:lumOff val="80000"/>
                  </a:schemeClr>
                </a:solidFill>
              </a:rPr>
            </a:br>
            <a:r>
              <a:rPr lang="en-GB" sz="2400" dirty="0">
                <a:solidFill>
                  <a:schemeClr val="accent4">
                    <a:lumMod val="20000"/>
                    <a:lumOff val="80000"/>
                  </a:schemeClr>
                </a:solidFill>
              </a:rPr>
              <a:t>celebrating </a:t>
            </a:r>
          </a:p>
        </p:txBody>
      </p:sp>
      <p:sp>
        <p:nvSpPr>
          <p:cNvPr id="39" name="TextBox 38">
            <a:extLst>
              <a:ext uri="{FF2B5EF4-FFF2-40B4-BE49-F238E27FC236}">
                <a16:creationId xmlns:a16="http://schemas.microsoft.com/office/drawing/2014/main" id="{CFA8C798-F81D-4F2D-95F0-0678215D8609}"/>
              </a:ext>
            </a:extLst>
          </p:cNvPr>
          <p:cNvSpPr txBox="1"/>
          <p:nvPr/>
        </p:nvSpPr>
        <p:spPr>
          <a:xfrm>
            <a:off x="8409839" y="944006"/>
            <a:ext cx="2484629" cy="461665"/>
          </a:xfrm>
          <a:prstGeom prst="rect">
            <a:avLst/>
          </a:prstGeom>
          <a:noFill/>
        </p:spPr>
        <p:txBody>
          <a:bodyPr wrap="square" rtlCol="0">
            <a:spAutoFit/>
          </a:bodyPr>
          <a:lstStyle/>
          <a:p>
            <a:pPr algn="ctr"/>
            <a:r>
              <a:rPr lang="en-GB" sz="2400" dirty="0">
                <a:solidFill>
                  <a:schemeClr val="accent4">
                    <a:lumMod val="20000"/>
                    <a:lumOff val="80000"/>
                  </a:schemeClr>
                </a:solidFill>
              </a:rPr>
              <a:t>wood</a:t>
            </a:r>
          </a:p>
        </p:txBody>
      </p:sp>
    </p:spTree>
    <p:extLst>
      <p:ext uri="{BB962C8B-B14F-4D97-AF65-F5344CB8AC3E}">
        <p14:creationId xmlns:p14="http://schemas.microsoft.com/office/powerpoint/2010/main" val="364171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56391"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hören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schreiben</a:t>
            </a:r>
            <a:endParaRPr lang="en-GB"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956392" y="24957"/>
            <a:ext cx="5837274" cy="1200329"/>
          </a:xfrm>
          <a:prstGeom prst="rect">
            <a:avLst/>
          </a:prstGeom>
          <a:noFill/>
        </p:spPr>
        <p:txBody>
          <a:bodyPr wrap="square" rtlCol="0">
            <a:spAutoFit/>
          </a:bodyPr>
          <a:lstStyle/>
          <a:p>
            <a:r>
              <a:rPr lang="en-US" sz="2400" dirty="0" err="1"/>
              <a:t>Hör</a:t>
            </a:r>
            <a:r>
              <a:rPr lang="en-US" sz="2400" dirty="0"/>
              <a:t> </a:t>
            </a:r>
            <a:r>
              <a:rPr lang="en-US" sz="2400" dirty="0" err="1"/>
              <a:t>zu</a:t>
            </a:r>
            <a:r>
              <a:rPr lang="en-US" sz="2400" dirty="0"/>
              <a:t>. </a:t>
            </a:r>
            <a:r>
              <a:rPr lang="en-US" sz="2400" dirty="0" err="1"/>
              <a:t>Ist</a:t>
            </a:r>
            <a:r>
              <a:rPr lang="en-US" sz="2400" dirty="0"/>
              <a:t> der </a:t>
            </a:r>
            <a:r>
              <a:rPr lang="en-US" sz="2400" dirty="0" err="1"/>
              <a:t>Buchstabe</a:t>
            </a:r>
            <a:r>
              <a:rPr lang="en-US" sz="2400" dirty="0"/>
              <a:t> [a] </a:t>
            </a:r>
            <a:r>
              <a:rPr lang="en-US" sz="2400" dirty="0" err="1"/>
              <a:t>oder</a:t>
            </a:r>
            <a:r>
              <a:rPr lang="en-US" sz="2400" dirty="0"/>
              <a:t> [ä]?  </a:t>
            </a:r>
            <a:br>
              <a:rPr lang="en-US" sz="2400" dirty="0"/>
            </a:br>
            <a:r>
              <a:rPr lang="en-US" sz="2400" dirty="0" err="1"/>
              <a:t>Schreibe</a:t>
            </a:r>
            <a:r>
              <a:rPr lang="en-US" sz="2400" dirty="0"/>
              <a:t> die </a:t>
            </a:r>
            <a:r>
              <a:rPr lang="en-US" sz="2400" dirty="0" err="1"/>
              <a:t>Wörter</a:t>
            </a:r>
            <a:r>
              <a:rPr lang="en-US" sz="2400" dirty="0"/>
              <a:t>. </a:t>
            </a:r>
            <a:br>
              <a:rPr lang="en-US" sz="2400" dirty="0"/>
            </a:br>
            <a:r>
              <a:rPr lang="en-US" sz="2400" dirty="0"/>
              <a:t>Wie </a:t>
            </a:r>
            <a:r>
              <a:rPr lang="en-US" sz="2400" dirty="0" err="1"/>
              <a:t>heißen</a:t>
            </a:r>
            <a:r>
              <a:rPr lang="en-US" sz="2400" dirty="0"/>
              <a:t> </a:t>
            </a:r>
            <a:r>
              <a:rPr lang="en-US" sz="2400" dirty="0" err="1"/>
              <a:t>sie</a:t>
            </a:r>
            <a:r>
              <a:rPr lang="en-US" sz="2400" dirty="0"/>
              <a:t> auf </a:t>
            </a:r>
            <a:r>
              <a:rPr lang="en-US" sz="2400" dirty="0" err="1"/>
              <a:t>Englisch</a:t>
            </a:r>
            <a:r>
              <a:rPr lang="en-US" sz="2400" dirty="0"/>
              <a:t>?</a:t>
            </a:r>
          </a:p>
        </p:txBody>
      </p:sp>
      <p:graphicFrame>
        <p:nvGraphicFramePr>
          <p:cNvPr id="51" name="Table 50">
            <a:extLst>
              <a:ext uri="{FF2B5EF4-FFF2-40B4-BE49-F238E27FC236}">
                <a16:creationId xmlns:a16="http://schemas.microsoft.com/office/drawing/2014/main" id="{9E6A932A-0590-4DC3-9041-F90FEA5100AD}"/>
              </a:ext>
            </a:extLst>
          </p:cNvPr>
          <p:cNvGraphicFramePr>
            <a:graphicFrameLocks noGrp="1"/>
          </p:cNvGraphicFramePr>
          <p:nvPr>
            <p:extLst>
              <p:ext uri="{D42A27DB-BD31-4B8C-83A1-F6EECF244321}">
                <p14:modId xmlns:p14="http://schemas.microsoft.com/office/powerpoint/2010/main" val="3981708179"/>
              </p:ext>
            </p:extLst>
          </p:nvPr>
        </p:nvGraphicFramePr>
        <p:xfrm>
          <a:off x="2277849" y="2142070"/>
          <a:ext cx="8189736" cy="3479469"/>
        </p:xfrm>
        <a:graphic>
          <a:graphicData uri="http://schemas.openxmlformats.org/drawingml/2006/table">
            <a:tbl>
              <a:tblPr firstRow="1" bandRow="1"/>
              <a:tblGrid>
                <a:gridCol w="595410">
                  <a:extLst>
                    <a:ext uri="{9D8B030D-6E8A-4147-A177-3AD203B41FA5}">
                      <a16:colId xmlns:a16="http://schemas.microsoft.com/office/drawing/2014/main" val="2607353726"/>
                    </a:ext>
                  </a:extLst>
                </a:gridCol>
                <a:gridCol w="936258">
                  <a:extLst>
                    <a:ext uri="{9D8B030D-6E8A-4147-A177-3AD203B41FA5}">
                      <a16:colId xmlns:a16="http://schemas.microsoft.com/office/drawing/2014/main" val="51479395"/>
                    </a:ext>
                  </a:extLst>
                </a:gridCol>
                <a:gridCol w="828906">
                  <a:extLst>
                    <a:ext uri="{9D8B030D-6E8A-4147-A177-3AD203B41FA5}">
                      <a16:colId xmlns:a16="http://schemas.microsoft.com/office/drawing/2014/main" val="2242533913"/>
                    </a:ext>
                  </a:extLst>
                </a:gridCol>
                <a:gridCol w="2603740">
                  <a:extLst>
                    <a:ext uri="{9D8B030D-6E8A-4147-A177-3AD203B41FA5}">
                      <a16:colId xmlns:a16="http://schemas.microsoft.com/office/drawing/2014/main" val="4128092149"/>
                    </a:ext>
                  </a:extLst>
                </a:gridCol>
                <a:gridCol w="2077141">
                  <a:extLst>
                    <a:ext uri="{9D8B030D-6E8A-4147-A177-3AD203B41FA5}">
                      <a16:colId xmlns:a16="http://schemas.microsoft.com/office/drawing/2014/main" val="2609792770"/>
                    </a:ext>
                  </a:extLst>
                </a:gridCol>
                <a:gridCol w="1148281">
                  <a:extLst>
                    <a:ext uri="{9D8B030D-6E8A-4147-A177-3AD203B41FA5}">
                      <a16:colId xmlns:a16="http://schemas.microsoft.com/office/drawing/2014/main" val="659331350"/>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a:t>
                      </a:r>
                      <a:endParaRPr lang="en-GB" sz="20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[ä]</a:t>
                      </a:r>
                      <a:endParaRPr lang="en-GB" sz="20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Deutsch</a:t>
                      </a:r>
                      <a:endParaRPr lang="en-GB" sz="20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Englisch</a:t>
                      </a:r>
                      <a:endParaRPr lang="en-GB" sz="2000" b="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err="1">
                          <a:solidFill>
                            <a:schemeClr val="tx1"/>
                          </a:solidFill>
                        </a:rPr>
                        <a:t>Blätter</a:t>
                      </a:r>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a:solidFill>
                            <a:schemeClr val="tx1"/>
                          </a:solidFill>
                        </a:rPr>
                        <a:t>leaves</a:t>
                      </a:r>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err="1">
                          <a:solidFill>
                            <a:schemeClr val="tx1"/>
                          </a:solidFill>
                        </a:rPr>
                        <a:t>Arme</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a:solidFill>
                            <a:schemeClr val="tx1"/>
                          </a:solidFill>
                        </a:rPr>
                        <a:t>arms</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err="1">
                          <a:solidFill>
                            <a:schemeClr val="tx1"/>
                          </a:solidFill>
                        </a:rPr>
                        <a:t>Angriffe</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a:solidFill>
                            <a:schemeClr val="tx1"/>
                          </a:solidFill>
                        </a:rPr>
                        <a:t>attacks</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err="1">
                          <a:solidFill>
                            <a:schemeClr val="tx1"/>
                          </a:solidFill>
                        </a:rPr>
                        <a:t>Gäste</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a:solidFill>
                            <a:schemeClr val="tx1"/>
                          </a:solidFill>
                        </a:rPr>
                        <a:t>guests</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err="1">
                          <a:solidFill>
                            <a:schemeClr val="tx1"/>
                          </a:solidFill>
                        </a:rPr>
                        <a:t>Pläne</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a:solidFill>
                            <a:schemeClr val="tx1"/>
                          </a:solidFill>
                        </a:rPr>
                        <a:t>plans</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err="1">
                          <a:solidFill>
                            <a:schemeClr val="tx1"/>
                          </a:solidFill>
                        </a:rPr>
                        <a:t>Äpfel</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US" sz="2000" dirty="0">
                          <a:solidFill>
                            <a:schemeClr val="tx1"/>
                          </a:solidFill>
                        </a:rPr>
                        <a:t>apples</a:t>
                      </a:r>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664931564"/>
                  </a:ext>
                </a:extLst>
              </a:tr>
            </a:tbl>
          </a:graphicData>
        </a:graphic>
      </p:graphicFrame>
      <p:sp>
        <p:nvSpPr>
          <p:cNvPr id="52" name="Action Button: Custom 16">
            <a:hlinkClick r:id="" action="ppaction://noaction" highlightClick="1">
              <a:snd r:embed="rId3" name="9.1.1.2 Slide 4 Blätter.wav"/>
            </a:hlinkClick>
            <a:extLst>
              <a:ext uri="{FF2B5EF4-FFF2-40B4-BE49-F238E27FC236}">
                <a16:creationId xmlns:a16="http://schemas.microsoft.com/office/drawing/2014/main" id="{B98EEC7B-7391-4BAF-B5C2-4A7D2E944332}"/>
              </a:ext>
            </a:extLst>
          </p:cNvPr>
          <p:cNvSpPr/>
          <p:nvPr/>
        </p:nvSpPr>
        <p:spPr>
          <a:xfrm>
            <a:off x="2376458" y="2678319"/>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53" name="Action Button: Custom 16">
            <a:hlinkClick r:id="" action="ppaction://noaction" highlightClick="1">
              <a:snd r:embed="rId4" name="9.1.1.2 Slide 4 Arme.wav"/>
            </a:hlinkClick>
            <a:extLst>
              <a:ext uri="{FF2B5EF4-FFF2-40B4-BE49-F238E27FC236}">
                <a16:creationId xmlns:a16="http://schemas.microsoft.com/office/drawing/2014/main" id="{84F89CFB-8D36-4E23-967C-1603C1F7634D}"/>
              </a:ext>
            </a:extLst>
          </p:cNvPr>
          <p:cNvSpPr/>
          <p:nvPr/>
        </p:nvSpPr>
        <p:spPr>
          <a:xfrm>
            <a:off x="2376458" y="3187008"/>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2</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4" name="Action Button: Custom 16">
            <a:hlinkClick r:id="" action="ppaction://noaction" highlightClick="1">
              <a:snd r:embed="rId5" name="9.1.1.2 Slide 4 Angriffe.wav"/>
            </a:hlinkClick>
            <a:extLst>
              <a:ext uri="{FF2B5EF4-FFF2-40B4-BE49-F238E27FC236}">
                <a16:creationId xmlns:a16="http://schemas.microsoft.com/office/drawing/2014/main" id="{C2241703-1A10-4063-AD78-C1326DD5776B}"/>
              </a:ext>
            </a:extLst>
          </p:cNvPr>
          <p:cNvSpPr/>
          <p:nvPr/>
        </p:nvSpPr>
        <p:spPr>
          <a:xfrm>
            <a:off x="2376458" y="3679239"/>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3</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5" name="Action Button: Custom 16">
            <a:hlinkClick r:id="" action="ppaction://noaction" highlightClick="1">
              <a:snd r:embed="rId6" name="9.1.1.2 Slide 4 Gäste.wav"/>
            </a:hlinkClick>
            <a:extLst>
              <a:ext uri="{FF2B5EF4-FFF2-40B4-BE49-F238E27FC236}">
                <a16:creationId xmlns:a16="http://schemas.microsoft.com/office/drawing/2014/main" id="{E465B8EC-AD27-42AD-A4CB-9B070369733E}"/>
              </a:ext>
            </a:extLst>
          </p:cNvPr>
          <p:cNvSpPr/>
          <p:nvPr/>
        </p:nvSpPr>
        <p:spPr>
          <a:xfrm>
            <a:off x="2375393" y="4152341"/>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4</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6" name="Action Button: Custom 16">
            <a:hlinkClick r:id="" action="ppaction://noaction" highlightClick="1">
              <a:snd r:embed="rId7" name="9.1.1.2 Slide 4 Pläne.wav"/>
            </a:hlinkClick>
            <a:extLst>
              <a:ext uri="{FF2B5EF4-FFF2-40B4-BE49-F238E27FC236}">
                <a16:creationId xmlns:a16="http://schemas.microsoft.com/office/drawing/2014/main" id="{667FCE61-786F-4F0B-8AB8-54C873285E86}"/>
              </a:ext>
            </a:extLst>
          </p:cNvPr>
          <p:cNvSpPr/>
          <p:nvPr/>
        </p:nvSpPr>
        <p:spPr>
          <a:xfrm>
            <a:off x="2375393" y="4688590"/>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5</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8" name="Action Button: Custom 16">
            <a:hlinkClick r:id="" action="ppaction://noaction" highlightClick="1">
              <a:snd r:embed="rId8" name="9.1.1.2 Slide 4 wälder.wav"/>
            </a:hlinkClick>
            <a:extLst>
              <a:ext uri="{FF2B5EF4-FFF2-40B4-BE49-F238E27FC236}">
                <a16:creationId xmlns:a16="http://schemas.microsoft.com/office/drawing/2014/main" id="{DD6E0E8E-97EF-40C6-9770-88AF6BFA9953}"/>
              </a:ext>
            </a:extLst>
          </p:cNvPr>
          <p:cNvSpPr/>
          <p:nvPr/>
        </p:nvSpPr>
        <p:spPr>
          <a:xfrm>
            <a:off x="2368173" y="5177715"/>
            <a:ext cx="393922" cy="357939"/>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6</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pic>
        <p:nvPicPr>
          <p:cNvPr id="60" name="Picture 59" descr="green checkmark">
            <a:extLst>
              <a:ext uri="{FF2B5EF4-FFF2-40B4-BE49-F238E27FC236}">
                <a16:creationId xmlns:a16="http://schemas.microsoft.com/office/drawing/2014/main" id="{B8AE3C21-1B32-4109-974F-D4A37E39FA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5828" y="2741964"/>
            <a:ext cx="282522" cy="294294"/>
          </a:xfrm>
          <a:prstGeom prst="rect">
            <a:avLst/>
          </a:prstGeom>
        </p:spPr>
      </p:pic>
      <p:pic>
        <p:nvPicPr>
          <p:cNvPr id="61" name="Picture 2" descr="Leaves, Plant, Nature, Green, Cartoons, Design, Symbol">
            <a:extLst>
              <a:ext uri="{FF2B5EF4-FFF2-40B4-BE49-F238E27FC236}">
                <a16:creationId xmlns:a16="http://schemas.microsoft.com/office/drawing/2014/main" id="{D2AE4962-CAEC-4519-AD01-467FFF7A45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34553" y="2678319"/>
            <a:ext cx="561271" cy="4373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descr="text box hiding answer">
            <a:extLst>
              <a:ext uri="{FF2B5EF4-FFF2-40B4-BE49-F238E27FC236}">
                <a16:creationId xmlns:a16="http://schemas.microsoft.com/office/drawing/2014/main" id="{8E481C58-7B9D-48FD-8E93-EFDC2799208E}"/>
              </a:ext>
            </a:extLst>
          </p:cNvPr>
          <p:cNvSpPr txBox="1"/>
          <p:nvPr/>
        </p:nvSpPr>
        <p:spPr>
          <a:xfrm>
            <a:off x="5397439" y="2701473"/>
            <a:ext cx="1510190" cy="311630"/>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63" name="TextBox 62" descr="text box hiding answer">
            <a:extLst>
              <a:ext uri="{FF2B5EF4-FFF2-40B4-BE49-F238E27FC236}">
                <a16:creationId xmlns:a16="http://schemas.microsoft.com/office/drawing/2014/main" id="{CC094094-2638-433E-BC05-0E02F5075EFA}"/>
              </a:ext>
            </a:extLst>
          </p:cNvPr>
          <p:cNvSpPr txBox="1"/>
          <p:nvPr/>
        </p:nvSpPr>
        <p:spPr>
          <a:xfrm>
            <a:off x="5309935" y="3234774"/>
            <a:ext cx="1386342" cy="294294"/>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64" name="TextBox 63" descr="text box hiding answer">
            <a:extLst>
              <a:ext uri="{FF2B5EF4-FFF2-40B4-BE49-F238E27FC236}">
                <a16:creationId xmlns:a16="http://schemas.microsoft.com/office/drawing/2014/main" id="{E8BC47C7-71C9-4204-B6E2-C182918E27FB}"/>
              </a:ext>
            </a:extLst>
          </p:cNvPr>
          <p:cNvSpPr txBox="1"/>
          <p:nvPr/>
        </p:nvSpPr>
        <p:spPr>
          <a:xfrm>
            <a:off x="7431058" y="3184488"/>
            <a:ext cx="1834671" cy="294294"/>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65" name="TextBox 64" descr="text box hiding answer">
            <a:extLst>
              <a:ext uri="{FF2B5EF4-FFF2-40B4-BE49-F238E27FC236}">
                <a16:creationId xmlns:a16="http://schemas.microsoft.com/office/drawing/2014/main" id="{338033A9-A0A1-4B1E-877A-7D82224E3BC7}"/>
              </a:ext>
            </a:extLst>
          </p:cNvPr>
          <p:cNvSpPr txBox="1"/>
          <p:nvPr/>
        </p:nvSpPr>
        <p:spPr>
          <a:xfrm>
            <a:off x="7593299" y="2654611"/>
            <a:ext cx="1510190" cy="311630"/>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66" name="Picture 65" descr="green checkmark">
            <a:extLst>
              <a:ext uri="{FF2B5EF4-FFF2-40B4-BE49-F238E27FC236}">
                <a16:creationId xmlns:a16="http://schemas.microsoft.com/office/drawing/2014/main" id="{B0B7D0C5-FA0D-4DC4-A070-19B1EDDD95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8806" y="3218830"/>
            <a:ext cx="282522" cy="294294"/>
          </a:xfrm>
          <a:prstGeom prst="rect">
            <a:avLst/>
          </a:prstGeom>
        </p:spPr>
      </p:pic>
      <p:pic>
        <p:nvPicPr>
          <p:cNvPr id="67" name="Picture 4" descr="Muscle, Arm, Icon">
            <a:extLst>
              <a:ext uri="{FF2B5EF4-FFF2-40B4-BE49-F238E27FC236}">
                <a16:creationId xmlns:a16="http://schemas.microsoft.com/office/drawing/2014/main" id="{9A255ECC-4F0A-4036-893C-73FDFD4B6C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37592" y="3170577"/>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Muscle, Arm, Icon">
            <a:extLst>
              <a:ext uri="{FF2B5EF4-FFF2-40B4-BE49-F238E27FC236}">
                <a16:creationId xmlns:a16="http://schemas.microsoft.com/office/drawing/2014/main" id="{11B7265F-ED89-489B-A41D-07A9B295C4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5110" y="3183371"/>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green checkmark">
            <a:extLst>
              <a:ext uri="{FF2B5EF4-FFF2-40B4-BE49-F238E27FC236}">
                <a16:creationId xmlns:a16="http://schemas.microsoft.com/office/drawing/2014/main" id="{88FFD00C-77A2-4FFD-8F15-F18BA7AE6E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8806" y="3689062"/>
            <a:ext cx="282522" cy="294294"/>
          </a:xfrm>
          <a:prstGeom prst="rect">
            <a:avLst/>
          </a:prstGeom>
        </p:spPr>
      </p:pic>
      <p:sp>
        <p:nvSpPr>
          <p:cNvPr id="70" name="TextBox 69" descr="text box hiding answer">
            <a:extLst>
              <a:ext uri="{FF2B5EF4-FFF2-40B4-BE49-F238E27FC236}">
                <a16:creationId xmlns:a16="http://schemas.microsoft.com/office/drawing/2014/main" id="{6D0583D2-2B7D-4BD4-ABE0-3FD3B33E7FE6}"/>
              </a:ext>
            </a:extLst>
          </p:cNvPr>
          <p:cNvSpPr txBox="1"/>
          <p:nvPr/>
        </p:nvSpPr>
        <p:spPr>
          <a:xfrm>
            <a:off x="5248011" y="3725548"/>
            <a:ext cx="1510190" cy="311630"/>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71" name="TextBox 70" descr="text box hiding answer">
            <a:extLst>
              <a:ext uri="{FF2B5EF4-FFF2-40B4-BE49-F238E27FC236}">
                <a16:creationId xmlns:a16="http://schemas.microsoft.com/office/drawing/2014/main" id="{61A27618-8B3B-4185-A67A-F4894E0B09A5}"/>
              </a:ext>
            </a:extLst>
          </p:cNvPr>
          <p:cNvSpPr txBox="1"/>
          <p:nvPr/>
        </p:nvSpPr>
        <p:spPr>
          <a:xfrm>
            <a:off x="7567422" y="3726892"/>
            <a:ext cx="1510190" cy="311630"/>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72" name="Picture 6" descr="Alien Invasion, Aliens, Ufo, Attack, Enemy, Humanity">
            <a:extLst>
              <a:ext uri="{FF2B5EF4-FFF2-40B4-BE49-F238E27FC236}">
                <a16:creationId xmlns:a16="http://schemas.microsoft.com/office/drawing/2014/main" id="{ECE602AF-D9A9-46D0-8FD1-8FE07753A20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91391" y="3689062"/>
            <a:ext cx="590883" cy="3731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green checkmark">
            <a:extLst>
              <a:ext uri="{FF2B5EF4-FFF2-40B4-BE49-F238E27FC236}">
                <a16:creationId xmlns:a16="http://schemas.microsoft.com/office/drawing/2014/main" id="{940ACF8F-3BD7-444A-984E-B59782C929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4019" y="4271608"/>
            <a:ext cx="282522" cy="294294"/>
          </a:xfrm>
          <a:prstGeom prst="rect">
            <a:avLst/>
          </a:prstGeom>
        </p:spPr>
      </p:pic>
      <p:sp>
        <p:nvSpPr>
          <p:cNvPr id="74" name="TextBox 73" descr="text box hiding answer">
            <a:extLst>
              <a:ext uri="{FF2B5EF4-FFF2-40B4-BE49-F238E27FC236}">
                <a16:creationId xmlns:a16="http://schemas.microsoft.com/office/drawing/2014/main" id="{ACCF70AC-3972-49A4-8235-0275E8155CF6}"/>
              </a:ext>
            </a:extLst>
          </p:cNvPr>
          <p:cNvSpPr txBox="1"/>
          <p:nvPr/>
        </p:nvSpPr>
        <p:spPr>
          <a:xfrm>
            <a:off x="5371859" y="4214275"/>
            <a:ext cx="1386342" cy="294294"/>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75" name="TextBox 74" descr="text box hiding answer">
            <a:extLst>
              <a:ext uri="{FF2B5EF4-FFF2-40B4-BE49-F238E27FC236}">
                <a16:creationId xmlns:a16="http://schemas.microsoft.com/office/drawing/2014/main" id="{39337E34-FAA0-4270-A295-64414B5A263E}"/>
              </a:ext>
            </a:extLst>
          </p:cNvPr>
          <p:cNvSpPr txBox="1"/>
          <p:nvPr/>
        </p:nvSpPr>
        <p:spPr>
          <a:xfrm>
            <a:off x="7744748" y="4221662"/>
            <a:ext cx="1386342" cy="294294"/>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76" name="Picture 8" descr="Welcome, Come In, Welcome Home, Home, Guest, Greet">
            <a:extLst>
              <a:ext uri="{FF2B5EF4-FFF2-40B4-BE49-F238E27FC236}">
                <a16:creationId xmlns:a16="http://schemas.microsoft.com/office/drawing/2014/main" id="{2C25C174-7462-4F64-AF6C-A3E60DABF707}"/>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7075" y="4117991"/>
            <a:ext cx="598737" cy="51657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green checkmark">
            <a:extLst>
              <a:ext uri="{FF2B5EF4-FFF2-40B4-BE49-F238E27FC236}">
                <a16:creationId xmlns:a16="http://schemas.microsoft.com/office/drawing/2014/main" id="{3537D270-44AB-4F7F-915E-E3E53F507C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4019" y="4716621"/>
            <a:ext cx="282522" cy="294294"/>
          </a:xfrm>
          <a:prstGeom prst="rect">
            <a:avLst/>
          </a:prstGeom>
        </p:spPr>
      </p:pic>
      <p:sp>
        <p:nvSpPr>
          <p:cNvPr id="78" name="TextBox 77" descr="text box hiding answer">
            <a:extLst>
              <a:ext uri="{FF2B5EF4-FFF2-40B4-BE49-F238E27FC236}">
                <a16:creationId xmlns:a16="http://schemas.microsoft.com/office/drawing/2014/main" id="{8E684B13-8DB9-49FC-BF6D-2E6BEF0AAC3E}"/>
              </a:ext>
            </a:extLst>
          </p:cNvPr>
          <p:cNvSpPr txBox="1"/>
          <p:nvPr/>
        </p:nvSpPr>
        <p:spPr>
          <a:xfrm>
            <a:off x="5340574" y="4716621"/>
            <a:ext cx="1510190" cy="311630"/>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79" name="TextBox 78" descr="text box hiding answer">
            <a:extLst>
              <a:ext uri="{FF2B5EF4-FFF2-40B4-BE49-F238E27FC236}">
                <a16:creationId xmlns:a16="http://schemas.microsoft.com/office/drawing/2014/main" id="{04EED130-2AFC-4067-A1F5-5F4902D1B32B}"/>
              </a:ext>
            </a:extLst>
          </p:cNvPr>
          <p:cNvSpPr txBox="1"/>
          <p:nvPr/>
        </p:nvSpPr>
        <p:spPr>
          <a:xfrm>
            <a:off x="7431058" y="4723080"/>
            <a:ext cx="1510190" cy="311630"/>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80" name="Picture 10" descr="Business, Plan, Tree, Growth, Grow, Concepts, Economy">
            <a:extLst>
              <a:ext uri="{FF2B5EF4-FFF2-40B4-BE49-F238E27FC236}">
                <a16:creationId xmlns:a16="http://schemas.microsoft.com/office/drawing/2014/main" id="{F19DB49C-DD2B-488C-AF67-8E231F1AB6FD}"/>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3826" y="4611568"/>
            <a:ext cx="782604" cy="52173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green checkmark">
            <a:extLst>
              <a:ext uri="{FF2B5EF4-FFF2-40B4-BE49-F238E27FC236}">
                <a16:creationId xmlns:a16="http://schemas.microsoft.com/office/drawing/2014/main" id="{5BEBE52C-3FBC-41F3-8D10-B8DAF0AEE1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8011" y="5155784"/>
            <a:ext cx="282522" cy="294294"/>
          </a:xfrm>
          <a:prstGeom prst="rect">
            <a:avLst/>
          </a:prstGeom>
        </p:spPr>
      </p:pic>
      <p:sp>
        <p:nvSpPr>
          <p:cNvPr id="82" name="TextBox 81" descr="text box hiding answer">
            <a:extLst>
              <a:ext uri="{FF2B5EF4-FFF2-40B4-BE49-F238E27FC236}">
                <a16:creationId xmlns:a16="http://schemas.microsoft.com/office/drawing/2014/main" id="{5F69AFD6-9B66-425D-9FCB-C520A47E0035}"/>
              </a:ext>
            </a:extLst>
          </p:cNvPr>
          <p:cNvSpPr txBox="1"/>
          <p:nvPr/>
        </p:nvSpPr>
        <p:spPr>
          <a:xfrm>
            <a:off x="5168900" y="5150062"/>
            <a:ext cx="1510190" cy="434511"/>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3" name="TextBox 82" descr="text box hiding answer">
            <a:extLst>
              <a:ext uri="{FF2B5EF4-FFF2-40B4-BE49-F238E27FC236}">
                <a16:creationId xmlns:a16="http://schemas.microsoft.com/office/drawing/2014/main" id="{470FC12B-054B-4865-BB44-F162D4BD34E2}"/>
              </a:ext>
            </a:extLst>
          </p:cNvPr>
          <p:cNvSpPr txBox="1"/>
          <p:nvPr/>
        </p:nvSpPr>
        <p:spPr>
          <a:xfrm>
            <a:off x="7655222" y="5219246"/>
            <a:ext cx="1386342" cy="294294"/>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88" name="Picture 14" descr="Forest, Trees, Plants, Woods, Greenery, Foliage, Flora">
            <a:extLst>
              <a:ext uri="{FF2B5EF4-FFF2-40B4-BE49-F238E27FC236}">
                <a16:creationId xmlns:a16="http://schemas.microsoft.com/office/drawing/2014/main" id="{A39F9444-FA84-4EF1-AAF4-46477B6B7C2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77113" y="5155784"/>
            <a:ext cx="537027" cy="41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7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9"/>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3"/>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70" grpId="0" animBg="1"/>
      <p:bldP spid="71" grpId="0" animBg="1"/>
      <p:bldP spid="74" grpId="0" animBg="1"/>
      <p:bldP spid="75" grpId="0" animBg="1"/>
      <p:bldP spid="78" grpId="0" animBg="1"/>
      <p:bldP spid="79" grpId="0" animBg="1"/>
      <p:bldP spid="82" grpId="0" animBg="1"/>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Es war </a:t>
            </a:r>
            <a:r>
              <a:rPr lang="en-GB" sz="3600" b="1" dirty="0" err="1">
                <a:solidFill>
                  <a:schemeClr val="bg1"/>
                </a:solidFill>
              </a:rPr>
              <a:t>einmal</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42018" y="247046"/>
            <a:ext cx="2515310"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103541" y="373813"/>
            <a:ext cx="5338477" cy="461665"/>
          </a:xfrm>
          <a:prstGeom prst="rect">
            <a:avLst/>
          </a:prstGeom>
          <a:noFill/>
        </p:spPr>
        <p:txBody>
          <a:bodyPr wrap="square" rtlCol="0">
            <a:spAutoFit/>
          </a:bodyPr>
          <a:lstStyle/>
          <a:p>
            <a:r>
              <a:rPr lang="de-DE" sz="2400" dirty="0"/>
              <a:t>Hör zu und schreib die Geschichte.</a:t>
            </a:r>
          </a:p>
        </p:txBody>
      </p:sp>
      <p:pic>
        <p:nvPicPr>
          <p:cNvPr id="8" name="Picture 7" descr="A picture containing text, sky, outdoor, castle&#10;&#10;Description automatically generated">
            <a:extLst>
              <a:ext uri="{FF2B5EF4-FFF2-40B4-BE49-F238E27FC236}">
                <a16:creationId xmlns:a16="http://schemas.microsoft.com/office/drawing/2014/main" id="{CC466EC2-FF88-9E43-B1FD-B816A7B2A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78" y="1163990"/>
            <a:ext cx="7190273" cy="5224183"/>
          </a:xfrm>
          <a:prstGeom prst="rect">
            <a:avLst/>
          </a:prstGeom>
        </p:spPr>
      </p:pic>
      <p:grpSp>
        <p:nvGrpSpPr>
          <p:cNvPr id="14" name="Group 13">
            <a:extLst>
              <a:ext uri="{FF2B5EF4-FFF2-40B4-BE49-F238E27FC236}">
                <a16:creationId xmlns:a16="http://schemas.microsoft.com/office/drawing/2014/main" id="{426FA7B9-BE6B-8146-BBED-4E1E1A08F12E}"/>
              </a:ext>
            </a:extLst>
          </p:cNvPr>
          <p:cNvGrpSpPr/>
          <p:nvPr/>
        </p:nvGrpSpPr>
        <p:grpSpPr>
          <a:xfrm>
            <a:off x="2179303" y="1160097"/>
            <a:ext cx="9778024" cy="4889012"/>
            <a:chOff x="2179303" y="1160097"/>
            <a:chExt cx="9778024" cy="4889012"/>
          </a:xfrm>
        </p:grpSpPr>
        <p:pic>
          <p:nvPicPr>
            <p:cNvPr id="12" name="Picture 11" descr="A picture containing indoor&#10;&#10;Description automatically generated">
              <a:extLst>
                <a:ext uri="{FF2B5EF4-FFF2-40B4-BE49-F238E27FC236}">
                  <a16:creationId xmlns:a16="http://schemas.microsoft.com/office/drawing/2014/main" id="{D534F7D6-5865-6D48-BB9A-6B27D5836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303" y="1160097"/>
              <a:ext cx="9778024" cy="4889012"/>
            </a:xfrm>
            <a:prstGeom prst="rect">
              <a:avLst/>
            </a:prstGeom>
          </p:spPr>
        </p:pic>
        <p:sp>
          <p:nvSpPr>
            <p:cNvPr id="13" name="TextBox 12">
              <a:extLst>
                <a:ext uri="{FF2B5EF4-FFF2-40B4-BE49-F238E27FC236}">
                  <a16:creationId xmlns:a16="http://schemas.microsoft.com/office/drawing/2014/main" id="{9ED1B2CC-78DF-B143-82E3-4B534C361798}"/>
                </a:ext>
              </a:extLst>
            </p:cNvPr>
            <p:cNvSpPr txBox="1"/>
            <p:nvPr/>
          </p:nvSpPr>
          <p:spPr>
            <a:xfrm>
              <a:off x="3516923" y="2602523"/>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grpSp>
      <p:pic>
        <p:nvPicPr>
          <p:cNvPr id="7" name="Graphic 6" descr="Ear outline">
            <a:hlinkClick r:id="" action="ppaction://noaction">
              <a:snd r:embed="rId5" name="9.1.1.2 Slide 5 full.wav"/>
            </a:hlinkClick>
            <a:extLst>
              <a:ext uri="{FF2B5EF4-FFF2-40B4-BE49-F238E27FC236}">
                <a16:creationId xmlns:a16="http://schemas.microsoft.com/office/drawing/2014/main" id="{DB4F4664-C444-F44E-AA68-B725731D05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7511" y="1990846"/>
            <a:ext cx="611677" cy="611677"/>
          </a:xfrm>
          <a:prstGeom prst="rect">
            <a:avLst/>
          </a:prstGeom>
        </p:spPr>
      </p:pic>
      <p:sp>
        <p:nvSpPr>
          <p:cNvPr id="15" name="Action Button: Custom 16">
            <a:hlinkClick r:id="" action="ppaction://noaction" highlightClick="1">
              <a:snd r:embed="rId8" name="9.1.1.2 Slide 5 1.wav"/>
            </a:hlinkClick>
            <a:extLst>
              <a:ext uri="{FF2B5EF4-FFF2-40B4-BE49-F238E27FC236}">
                <a16:creationId xmlns:a16="http://schemas.microsoft.com/office/drawing/2014/main" id="{611A3FC1-CB58-484B-B7E8-198795842C8A}"/>
              </a:ext>
            </a:extLst>
          </p:cNvPr>
          <p:cNvSpPr/>
          <p:nvPr/>
        </p:nvSpPr>
        <p:spPr>
          <a:xfrm>
            <a:off x="2905095" y="2610999"/>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9" name="9.1.1.2 Slide 5 2.wav"/>
            </a:hlinkClick>
            <a:extLst>
              <a:ext uri="{FF2B5EF4-FFF2-40B4-BE49-F238E27FC236}">
                <a16:creationId xmlns:a16="http://schemas.microsoft.com/office/drawing/2014/main" id="{88154740-7371-0149-831E-E140F71BFE29}"/>
              </a:ext>
            </a:extLst>
          </p:cNvPr>
          <p:cNvSpPr/>
          <p:nvPr/>
        </p:nvSpPr>
        <p:spPr>
          <a:xfrm>
            <a:off x="2905095" y="308363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10" name="9.1.1.2 Slide 5 3.wav"/>
            </a:hlinkClick>
            <a:extLst>
              <a:ext uri="{FF2B5EF4-FFF2-40B4-BE49-F238E27FC236}">
                <a16:creationId xmlns:a16="http://schemas.microsoft.com/office/drawing/2014/main" id="{99FC151D-13B8-BD4A-A57C-37836DB5C473}"/>
              </a:ext>
            </a:extLst>
          </p:cNvPr>
          <p:cNvSpPr/>
          <p:nvPr/>
        </p:nvSpPr>
        <p:spPr>
          <a:xfrm>
            <a:off x="2903017" y="359432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8" name="Action Button: Custom 17">
            <a:hlinkClick r:id="" action="ppaction://noaction" highlightClick="1">
              <a:snd r:embed="rId11" name="9.1.1.2 Slide 5 4.wav"/>
            </a:hlinkClick>
            <a:extLst>
              <a:ext uri="{FF2B5EF4-FFF2-40B4-BE49-F238E27FC236}">
                <a16:creationId xmlns:a16="http://schemas.microsoft.com/office/drawing/2014/main" id="{93F6DA03-CDC7-B749-BE22-18F6156FA229}"/>
              </a:ext>
            </a:extLst>
          </p:cNvPr>
          <p:cNvSpPr/>
          <p:nvPr/>
        </p:nvSpPr>
        <p:spPr>
          <a:xfrm>
            <a:off x="2903017" y="407649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2" name="9.1.1.2 Slide 5 5.wav"/>
            </a:hlinkClick>
            <a:extLst>
              <a:ext uri="{FF2B5EF4-FFF2-40B4-BE49-F238E27FC236}">
                <a16:creationId xmlns:a16="http://schemas.microsoft.com/office/drawing/2014/main" id="{646126AF-6306-9148-BEFC-9B922B83BDA5}"/>
              </a:ext>
            </a:extLst>
          </p:cNvPr>
          <p:cNvSpPr/>
          <p:nvPr/>
        </p:nvSpPr>
        <p:spPr>
          <a:xfrm>
            <a:off x="2903017" y="459402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0" name="Speech Bubble: Rectangle with Corners Rounded 19">
            <a:extLst>
              <a:ext uri="{FF2B5EF4-FFF2-40B4-BE49-F238E27FC236}">
                <a16:creationId xmlns:a16="http://schemas.microsoft.com/office/drawing/2014/main" id="{B4CDF9DF-1A39-490F-82CB-88A6AA96FA21}"/>
              </a:ext>
            </a:extLst>
          </p:cNvPr>
          <p:cNvSpPr/>
          <p:nvPr/>
        </p:nvSpPr>
        <p:spPr>
          <a:xfrm>
            <a:off x="10012697" y="5500977"/>
            <a:ext cx="1944630" cy="717664"/>
          </a:xfrm>
          <a:prstGeom prst="wedgeRoundRectCallout">
            <a:avLst>
              <a:gd name="adj1" fmla="val 23596"/>
              <a:gd name="adj2" fmla="val 49207"/>
              <a:gd name="adj3" fmla="val 16667"/>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weg</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2000" dirty="0">
                <a:solidFill>
                  <a:schemeClr val="tx1"/>
                </a:solidFill>
              </a:rPr>
              <a:t>– gone, vanished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9" name="Rectangle 8">
            <a:extLst>
              <a:ext uri="{FF2B5EF4-FFF2-40B4-BE49-F238E27FC236}">
                <a16:creationId xmlns:a16="http://schemas.microsoft.com/office/drawing/2014/main" id="{DF7BC50D-15F7-487C-B2C2-D3F3F3C6374D}"/>
              </a:ext>
            </a:extLst>
          </p:cNvPr>
          <p:cNvSpPr/>
          <p:nvPr/>
        </p:nvSpPr>
        <p:spPr>
          <a:xfrm>
            <a:off x="3400895" y="2466081"/>
            <a:ext cx="8238655" cy="2558843"/>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E6571821-B107-4B1A-B368-9D3CB77487DD}"/>
              </a:ext>
            </a:extLst>
          </p:cNvPr>
          <p:cNvSpPr/>
          <p:nvPr/>
        </p:nvSpPr>
        <p:spPr>
          <a:xfrm>
            <a:off x="3385721" y="2429217"/>
            <a:ext cx="7736714" cy="707886"/>
          </a:xfrm>
          <a:prstGeom prst="rect">
            <a:avLst/>
          </a:prstGeom>
        </p:spPr>
        <p:txBody>
          <a:bodyPr wrap="square">
            <a:spAutoFit/>
          </a:bodyPr>
          <a:lstStyle/>
          <a:p>
            <a:r>
              <a:rPr lang="en-GB" sz="2000" dirty="0"/>
              <a:t>König Konrad der </a:t>
            </a:r>
            <a:r>
              <a:rPr lang="en-GB" sz="2000" dirty="0" err="1"/>
              <a:t>Erste</a:t>
            </a:r>
            <a:r>
              <a:rPr lang="en-GB" sz="2000" dirty="0"/>
              <a:t> </a:t>
            </a:r>
            <a:r>
              <a:rPr lang="en-GB" sz="2000" dirty="0" err="1"/>
              <a:t>lebt</a:t>
            </a:r>
            <a:r>
              <a:rPr lang="en-GB" sz="2000" dirty="0"/>
              <a:t> in </a:t>
            </a:r>
            <a:r>
              <a:rPr lang="en-GB" sz="2000" dirty="0" err="1"/>
              <a:t>einem</a:t>
            </a:r>
            <a:r>
              <a:rPr lang="en-GB" sz="2000" dirty="0"/>
              <a:t> </a:t>
            </a:r>
            <a:r>
              <a:rPr lang="en-GB" sz="2000" dirty="0" err="1"/>
              <a:t>großen</a:t>
            </a:r>
            <a:r>
              <a:rPr lang="en-GB" sz="2000" dirty="0"/>
              <a:t> Schloss </a:t>
            </a:r>
            <a:r>
              <a:rPr lang="en-GB" sz="2000" dirty="0" err="1"/>
              <a:t>mit</a:t>
            </a:r>
            <a:r>
              <a:rPr lang="en-GB" sz="2000" dirty="0"/>
              <a:t> </a:t>
            </a:r>
            <a:r>
              <a:rPr lang="en-GB" sz="2000" dirty="0" err="1"/>
              <a:t>seinen</a:t>
            </a:r>
            <a:r>
              <a:rPr lang="en-GB" sz="2000" dirty="0"/>
              <a:t> </a:t>
            </a:r>
            <a:r>
              <a:rPr lang="en-GB" sz="2000" dirty="0" err="1"/>
              <a:t>drei</a:t>
            </a:r>
            <a:r>
              <a:rPr lang="en-GB" sz="2000" dirty="0"/>
              <a:t> </a:t>
            </a:r>
            <a:r>
              <a:rPr lang="en-GB" sz="2000" dirty="0" err="1"/>
              <a:t>Töchtern</a:t>
            </a:r>
            <a:r>
              <a:rPr lang="en-GB" sz="2000" dirty="0"/>
              <a:t> und </a:t>
            </a:r>
            <a:r>
              <a:rPr lang="en-GB" sz="2000" dirty="0" err="1"/>
              <a:t>seinen</a:t>
            </a:r>
            <a:r>
              <a:rPr lang="en-GB" sz="2000" dirty="0"/>
              <a:t> </a:t>
            </a:r>
            <a:r>
              <a:rPr lang="en-GB" sz="2000" dirty="0" err="1"/>
              <a:t>zwei</a:t>
            </a:r>
            <a:r>
              <a:rPr lang="en-GB" sz="2000" dirty="0"/>
              <a:t> </a:t>
            </a:r>
            <a:r>
              <a:rPr lang="en-GB" sz="2000" dirty="0" err="1"/>
              <a:t>Söhnen</a:t>
            </a:r>
            <a:r>
              <a:rPr lang="en-GB" sz="2000" dirty="0"/>
              <a:t>. </a:t>
            </a:r>
            <a:endParaRPr lang="en-GB" dirty="0"/>
          </a:p>
        </p:txBody>
      </p:sp>
      <p:sp>
        <p:nvSpPr>
          <p:cNvPr id="11" name="Rectangle 10">
            <a:extLst>
              <a:ext uri="{FF2B5EF4-FFF2-40B4-BE49-F238E27FC236}">
                <a16:creationId xmlns:a16="http://schemas.microsoft.com/office/drawing/2014/main" id="{916B44A1-4A34-47F2-84A3-0D752779FD0F}"/>
              </a:ext>
            </a:extLst>
          </p:cNvPr>
          <p:cNvSpPr/>
          <p:nvPr/>
        </p:nvSpPr>
        <p:spPr>
          <a:xfrm>
            <a:off x="3385721" y="3157749"/>
            <a:ext cx="8411061" cy="400110"/>
          </a:xfrm>
          <a:prstGeom prst="rect">
            <a:avLst/>
          </a:prstGeom>
        </p:spPr>
        <p:txBody>
          <a:bodyPr wrap="square">
            <a:spAutoFit/>
          </a:bodyPr>
          <a:lstStyle/>
          <a:p>
            <a:r>
              <a:rPr lang="en-GB" sz="2000" dirty="0"/>
              <a:t>Leider </a:t>
            </a:r>
            <a:r>
              <a:rPr lang="en-GB" sz="2000" dirty="0" err="1"/>
              <a:t>ist</a:t>
            </a:r>
            <a:r>
              <a:rPr lang="en-GB" sz="2000" dirty="0"/>
              <a:t> das Schloss </a:t>
            </a:r>
            <a:r>
              <a:rPr lang="en-GB" sz="2000" dirty="0" err="1"/>
              <a:t>sehr</a:t>
            </a:r>
            <a:r>
              <a:rPr lang="en-GB" sz="2000" dirty="0"/>
              <a:t> alt und die </a:t>
            </a:r>
            <a:r>
              <a:rPr lang="en-GB" sz="2000" dirty="0" err="1"/>
              <a:t>Familie</a:t>
            </a:r>
            <a:r>
              <a:rPr lang="en-GB" sz="2000" dirty="0"/>
              <a:t> hat </a:t>
            </a:r>
            <a:r>
              <a:rPr lang="en-GB" sz="2000" dirty="0" err="1"/>
              <a:t>kein</a:t>
            </a:r>
            <a:r>
              <a:rPr lang="en-GB" sz="2000" dirty="0"/>
              <a:t> Geld </a:t>
            </a:r>
            <a:r>
              <a:rPr lang="en-GB" sz="2000" dirty="0" err="1"/>
              <a:t>mehr</a:t>
            </a:r>
            <a:r>
              <a:rPr lang="en-GB" sz="2000" dirty="0"/>
              <a:t>. </a:t>
            </a:r>
            <a:endParaRPr lang="en-GB" dirty="0"/>
          </a:p>
        </p:txBody>
      </p:sp>
      <p:sp>
        <p:nvSpPr>
          <p:cNvPr id="21" name="Rectangle 20">
            <a:extLst>
              <a:ext uri="{FF2B5EF4-FFF2-40B4-BE49-F238E27FC236}">
                <a16:creationId xmlns:a16="http://schemas.microsoft.com/office/drawing/2014/main" id="{B9A610E8-9ED9-42FA-81C1-F9877F168EB5}"/>
              </a:ext>
            </a:extLst>
          </p:cNvPr>
          <p:cNvSpPr/>
          <p:nvPr/>
        </p:nvSpPr>
        <p:spPr>
          <a:xfrm>
            <a:off x="3385720" y="3590218"/>
            <a:ext cx="8411061" cy="400110"/>
          </a:xfrm>
          <a:prstGeom prst="rect">
            <a:avLst/>
          </a:prstGeom>
        </p:spPr>
        <p:txBody>
          <a:bodyPr wrap="square">
            <a:spAutoFit/>
          </a:bodyPr>
          <a:lstStyle/>
          <a:p>
            <a:r>
              <a:rPr lang="en-GB" sz="2000" dirty="0" err="1"/>
              <a:t>Laut</a:t>
            </a:r>
            <a:r>
              <a:rPr lang="en-GB" sz="2000" dirty="0"/>
              <a:t> Frau Müller, der </a:t>
            </a:r>
            <a:r>
              <a:rPr lang="en-GB" sz="2000" dirty="0" err="1"/>
              <a:t>Putzfrau</a:t>
            </a:r>
            <a:r>
              <a:rPr lang="en-GB" sz="2000" dirty="0"/>
              <a:t>, </a:t>
            </a:r>
            <a:r>
              <a:rPr lang="en-GB" sz="2000" dirty="0" err="1"/>
              <a:t>sind</a:t>
            </a:r>
            <a:r>
              <a:rPr lang="en-GB" sz="2000" dirty="0"/>
              <a:t> </a:t>
            </a:r>
            <a:r>
              <a:rPr lang="en-GB" sz="2000" dirty="0" err="1"/>
              <a:t>ihre</a:t>
            </a:r>
            <a:r>
              <a:rPr lang="en-GB" sz="2000" dirty="0"/>
              <a:t> </a:t>
            </a:r>
            <a:r>
              <a:rPr lang="en-GB" sz="2000" dirty="0" err="1"/>
              <a:t>Millionen</a:t>
            </a:r>
            <a:r>
              <a:rPr lang="en-GB" sz="2000" dirty="0"/>
              <a:t> </a:t>
            </a:r>
            <a:r>
              <a:rPr lang="en-GB" sz="2000" dirty="0" err="1"/>
              <a:t>weg</a:t>
            </a:r>
            <a:r>
              <a:rPr lang="en-GB" sz="2000" dirty="0"/>
              <a:t>.</a:t>
            </a:r>
            <a:endParaRPr lang="en-GB" dirty="0"/>
          </a:p>
        </p:txBody>
      </p:sp>
      <p:sp>
        <p:nvSpPr>
          <p:cNvPr id="22" name="Rectangle 21">
            <a:extLst>
              <a:ext uri="{FF2B5EF4-FFF2-40B4-BE49-F238E27FC236}">
                <a16:creationId xmlns:a16="http://schemas.microsoft.com/office/drawing/2014/main" id="{6647EB9A-CB2D-4480-BE5D-E33F8B15DCE5}"/>
              </a:ext>
            </a:extLst>
          </p:cNvPr>
          <p:cNvSpPr/>
          <p:nvPr/>
        </p:nvSpPr>
        <p:spPr>
          <a:xfrm>
            <a:off x="3398817" y="4011978"/>
            <a:ext cx="8411061" cy="400110"/>
          </a:xfrm>
          <a:prstGeom prst="rect">
            <a:avLst/>
          </a:prstGeom>
        </p:spPr>
        <p:txBody>
          <a:bodyPr wrap="square">
            <a:spAutoFit/>
          </a:bodyPr>
          <a:lstStyle/>
          <a:p>
            <a:r>
              <a:rPr lang="en-GB" sz="2000" dirty="0" err="1"/>
              <a:t>Jetzt</a:t>
            </a:r>
            <a:r>
              <a:rPr lang="en-GB" sz="2000" dirty="0"/>
              <a:t> </a:t>
            </a:r>
            <a:r>
              <a:rPr lang="en-GB" sz="2000" dirty="0" err="1"/>
              <a:t>erwarten</a:t>
            </a:r>
            <a:r>
              <a:rPr lang="en-GB" sz="2000" dirty="0"/>
              <a:t> </a:t>
            </a:r>
            <a:r>
              <a:rPr lang="en-GB" sz="2000" dirty="0" err="1"/>
              <a:t>sie</a:t>
            </a:r>
            <a:r>
              <a:rPr lang="en-GB" sz="2000" dirty="0"/>
              <a:t> </a:t>
            </a:r>
            <a:r>
              <a:rPr lang="en-GB" sz="2000" dirty="0" err="1"/>
              <a:t>aber</a:t>
            </a:r>
            <a:r>
              <a:rPr lang="en-GB" sz="2000" dirty="0"/>
              <a:t> </a:t>
            </a:r>
            <a:r>
              <a:rPr lang="en-GB" sz="2000" dirty="0" err="1"/>
              <a:t>einen</a:t>
            </a:r>
            <a:r>
              <a:rPr lang="en-GB" sz="2000" dirty="0"/>
              <a:t> </a:t>
            </a:r>
            <a:r>
              <a:rPr lang="en-GB" sz="2000" dirty="0" err="1"/>
              <a:t>besonderen</a:t>
            </a:r>
            <a:r>
              <a:rPr lang="en-GB" sz="2000" dirty="0"/>
              <a:t> Gast.</a:t>
            </a:r>
            <a:endParaRPr lang="en-GB" dirty="0"/>
          </a:p>
        </p:txBody>
      </p:sp>
      <p:sp>
        <p:nvSpPr>
          <p:cNvPr id="23" name="Rectangle 22">
            <a:extLst>
              <a:ext uri="{FF2B5EF4-FFF2-40B4-BE49-F238E27FC236}">
                <a16:creationId xmlns:a16="http://schemas.microsoft.com/office/drawing/2014/main" id="{BB3D8333-0E00-4E12-B4B8-9A1FB761CE63}"/>
              </a:ext>
            </a:extLst>
          </p:cNvPr>
          <p:cNvSpPr/>
          <p:nvPr/>
        </p:nvSpPr>
        <p:spPr>
          <a:xfrm>
            <a:off x="3398817" y="4391919"/>
            <a:ext cx="8411061" cy="707886"/>
          </a:xfrm>
          <a:prstGeom prst="rect">
            <a:avLst/>
          </a:prstGeom>
        </p:spPr>
        <p:txBody>
          <a:bodyPr wrap="square">
            <a:spAutoFit/>
          </a:bodyPr>
          <a:lstStyle/>
          <a:p>
            <a:r>
              <a:rPr lang="en-GB" sz="2000" dirty="0"/>
              <a:t>Sie </a:t>
            </a:r>
            <a:r>
              <a:rPr lang="en-GB" sz="2000" dirty="0" err="1"/>
              <a:t>bereiten</a:t>
            </a:r>
            <a:r>
              <a:rPr lang="en-GB" sz="2000" dirty="0"/>
              <a:t> das Schloss </a:t>
            </a:r>
            <a:r>
              <a:rPr lang="en-GB" sz="2000" dirty="0" err="1"/>
              <a:t>vor</a:t>
            </a:r>
            <a:r>
              <a:rPr lang="en-GB" sz="2000" dirty="0"/>
              <a:t>. Der König will </a:t>
            </a:r>
            <a:r>
              <a:rPr lang="en-GB" sz="2000" dirty="0" err="1"/>
              <a:t>feiern</a:t>
            </a:r>
            <a:r>
              <a:rPr lang="en-GB" sz="2000" dirty="0"/>
              <a:t> und Geld </a:t>
            </a:r>
            <a:r>
              <a:rPr lang="en-GB" sz="2000" dirty="0" err="1"/>
              <a:t>vom</a:t>
            </a:r>
            <a:r>
              <a:rPr lang="en-GB" sz="2000" dirty="0"/>
              <a:t> </a:t>
            </a:r>
            <a:r>
              <a:rPr lang="en-GB" sz="2000" dirty="0" err="1"/>
              <a:t>unbekannten</a:t>
            </a:r>
            <a:r>
              <a:rPr lang="en-GB" sz="2000" dirty="0"/>
              <a:t> Gast </a:t>
            </a:r>
            <a:r>
              <a:rPr lang="en-GB" sz="2000" dirty="0" err="1"/>
              <a:t>erhalten</a:t>
            </a:r>
            <a:r>
              <a:rPr lang="en-GB" sz="2000" dirty="0"/>
              <a:t>. </a:t>
            </a:r>
          </a:p>
        </p:txBody>
      </p:sp>
    </p:spTree>
    <p:extLst>
      <p:ext uri="{BB962C8B-B14F-4D97-AF65-F5344CB8AC3E}">
        <p14:creationId xmlns:p14="http://schemas.microsoft.com/office/powerpoint/2010/main" val="37222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9" grpId="0" animBg="1"/>
      <p:bldP spid="10" grpId="0"/>
      <p:bldP spid="11"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7061200" cy="647577"/>
          </a:xfrm>
        </p:spPr>
        <p:txBody>
          <a:bodyPr>
            <a:noAutofit/>
          </a:bodyPr>
          <a:lstStyle/>
          <a:p>
            <a:r>
              <a:rPr lang="en-GB" sz="2800" b="1" dirty="0">
                <a:solidFill>
                  <a:schemeClr val="bg1"/>
                </a:solidFill>
              </a:rPr>
              <a:t>Present tense – 2</a:t>
            </a:r>
            <a:r>
              <a:rPr lang="en-GB" sz="2800" b="1" baseline="30000" dirty="0">
                <a:solidFill>
                  <a:schemeClr val="bg1"/>
                </a:solidFill>
              </a:rPr>
              <a:t>nd</a:t>
            </a:r>
            <a:r>
              <a:rPr lang="en-GB" sz="2800" b="1" dirty="0">
                <a:solidFill>
                  <a:schemeClr val="bg1"/>
                </a:solidFill>
              </a:rPr>
              <a:t> person plural </a:t>
            </a:r>
            <a:r>
              <a:rPr lang="en-GB" sz="2800" b="1" i="1" dirty="0" err="1">
                <a:solidFill>
                  <a:schemeClr val="bg1"/>
                </a:solidFill>
              </a:rPr>
              <a:t>ihr</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98500" y="4057822"/>
            <a:ext cx="9791314" cy="461665"/>
          </a:xfrm>
          <a:prstGeom prst="rect">
            <a:avLst/>
          </a:prstGeom>
          <a:noFill/>
        </p:spPr>
        <p:txBody>
          <a:bodyPr wrap="square" rtlCol="0">
            <a:spAutoFit/>
          </a:bodyPr>
          <a:lstStyle/>
          <a:p>
            <a:r>
              <a:rPr lang="en-US" sz="2400" dirty="0"/>
              <a:t>To mean </a:t>
            </a:r>
            <a:r>
              <a:rPr lang="en-US" sz="2400" i="1" dirty="0"/>
              <a:t>you (plural, familiar) </a:t>
            </a:r>
            <a:r>
              <a:rPr lang="en-US" sz="2400" dirty="0"/>
              <a:t>use </a:t>
            </a:r>
            <a:r>
              <a:rPr lang="en-US" sz="2400" b="1" dirty="0" err="1"/>
              <a:t>ihr</a:t>
            </a:r>
            <a:r>
              <a:rPr lang="en-US" sz="2400" b="1" dirty="0"/>
              <a:t> </a:t>
            </a:r>
            <a:r>
              <a:rPr lang="en-US" sz="2400" dirty="0"/>
              <a:t>and verb ending </a:t>
            </a:r>
            <a:r>
              <a:rPr lang="en-US" sz="2400" b="1" dirty="0"/>
              <a:t>–t</a:t>
            </a:r>
            <a:r>
              <a:rPr lang="en-US" sz="2400" dirty="0"/>
              <a:t>:</a:t>
            </a:r>
            <a:endParaRPr lang="en-US" sz="2400" b="1" dirty="0"/>
          </a:p>
        </p:txBody>
      </p:sp>
      <p:sp>
        <p:nvSpPr>
          <p:cNvPr id="10" name="TextBox 9">
            <a:extLst>
              <a:ext uri="{FF2B5EF4-FFF2-40B4-BE49-F238E27FC236}">
                <a16:creationId xmlns:a16="http://schemas.microsoft.com/office/drawing/2014/main" id="{99E78172-D85C-E64B-A564-437806E9FB85}"/>
              </a:ext>
            </a:extLst>
          </p:cNvPr>
          <p:cNvSpPr txBox="1"/>
          <p:nvPr/>
        </p:nvSpPr>
        <p:spPr>
          <a:xfrm>
            <a:off x="-2" y="5178762"/>
            <a:ext cx="4767652" cy="461665"/>
          </a:xfrm>
          <a:prstGeom prst="rect">
            <a:avLst/>
          </a:prstGeom>
          <a:noFill/>
        </p:spPr>
        <p:txBody>
          <a:bodyPr wrap="none" rtlCol="0">
            <a:spAutoFit/>
          </a:bodyPr>
          <a:lstStyle/>
          <a:p>
            <a:pPr algn="l"/>
            <a:r>
              <a:rPr lang="de-DE" sz="2400" b="1" dirty="0"/>
              <a:t>Ihr </a:t>
            </a:r>
            <a:r>
              <a:rPr lang="de-DE" sz="2400" dirty="0"/>
              <a:t>sammel</a:t>
            </a:r>
            <a:r>
              <a:rPr lang="de-DE" sz="2400" b="1" dirty="0"/>
              <a:t>t  </a:t>
            </a:r>
            <a:r>
              <a:rPr lang="de-DE" sz="2400" dirty="0"/>
              <a:t>Holz für das Feuer.</a:t>
            </a:r>
          </a:p>
        </p:txBody>
      </p:sp>
      <p:sp>
        <p:nvSpPr>
          <p:cNvPr id="13" name="TextBox 12">
            <a:extLst>
              <a:ext uri="{FF2B5EF4-FFF2-40B4-BE49-F238E27FC236}">
                <a16:creationId xmlns:a16="http://schemas.microsoft.com/office/drawing/2014/main" id="{315608DB-50B6-7B4E-9E99-320DF1407E5F}"/>
              </a:ext>
            </a:extLst>
          </p:cNvPr>
          <p:cNvSpPr txBox="1"/>
          <p:nvPr/>
        </p:nvSpPr>
        <p:spPr>
          <a:xfrm>
            <a:off x="234541" y="1188725"/>
            <a:ext cx="10456709" cy="461665"/>
          </a:xfrm>
          <a:prstGeom prst="rect">
            <a:avLst/>
          </a:prstGeom>
          <a:noFill/>
        </p:spPr>
        <p:txBody>
          <a:bodyPr wrap="none" rtlCol="0">
            <a:spAutoFit/>
          </a:bodyPr>
          <a:lstStyle/>
          <a:p>
            <a:r>
              <a:rPr lang="en-US" sz="2400" dirty="0"/>
              <a:t>As you know, </a:t>
            </a:r>
            <a:r>
              <a:rPr lang="en-US" sz="2400" b="1" dirty="0"/>
              <a:t>regular verbs </a:t>
            </a:r>
            <a:r>
              <a:rPr lang="en-US" sz="2400" dirty="0"/>
              <a:t>have </a:t>
            </a:r>
            <a:r>
              <a:rPr lang="en-US" sz="2400" b="1" dirty="0"/>
              <a:t>endings</a:t>
            </a:r>
            <a:r>
              <a:rPr lang="en-US" sz="2400" dirty="0"/>
              <a:t> which match the </a:t>
            </a:r>
            <a:r>
              <a:rPr lang="en-US" sz="2400" b="1" dirty="0"/>
              <a:t>subject.</a:t>
            </a:r>
            <a:endParaRPr lang="en-US" sz="2400" dirty="0"/>
          </a:p>
        </p:txBody>
      </p:sp>
      <p:sp>
        <p:nvSpPr>
          <p:cNvPr id="14" name="TextBox 13">
            <a:extLst>
              <a:ext uri="{FF2B5EF4-FFF2-40B4-BE49-F238E27FC236}">
                <a16:creationId xmlns:a16="http://schemas.microsoft.com/office/drawing/2014/main" id="{13A82A60-61C1-6647-96E6-26A4E1C3C1F1}"/>
              </a:ext>
            </a:extLst>
          </p:cNvPr>
          <p:cNvSpPr txBox="1"/>
          <p:nvPr/>
        </p:nvSpPr>
        <p:spPr>
          <a:xfrm>
            <a:off x="37240" y="1715779"/>
            <a:ext cx="5206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b="1" dirty="0">
                <a:latin typeface="Century Gothic" panose="020F0302020204030204"/>
              </a:rPr>
              <a:t>Ich </a:t>
            </a:r>
            <a:r>
              <a:rPr lang="de-DE" sz="2400" dirty="0">
                <a:latin typeface="Century Gothic" panose="020F0302020204030204"/>
              </a:rPr>
              <a:t>verdien</a:t>
            </a:r>
            <a:r>
              <a:rPr lang="de-DE" sz="2400" b="1" dirty="0">
                <a:latin typeface="Century Gothic" panose="020F0302020204030204"/>
              </a:rPr>
              <a:t>e</a:t>
            </a:r>
            <a:r>
              <a:rPr lang="de-DE" sz="2400" dirty="0">
                <a:latin typeface="Century Gothic" panose="020F0302020204030204"/>
              </a:rPr>
              <a:t> eine Milliarde Euro.</a:t>
            </a:r>
            <a:endParaRPr kumimoji="0" lang="de-DE" sz="2400" b="0" i="0" u="none" strike="noStrike" kern="1200" cap="none" spc="0" normalizeH="0" baseline="0" noProof="0" dirty="0">
              <a:ln>
                <a:noFill/>
              </a:ln>
              <a:effectLst/>
              <a:uLnTx/>
              <a:uFillTx/>
              <a:latin typeface="Century Gothic" panose="020F0302020204030204"/>
            </a:endParaRPr>
          </a:p>
        </p:txBody>
      </p:sp>
      <p:sp>
        <p:nvSpPr>
          <p:cNvPr id="15" name="TextBox 14">
            <a:extLst>
              <a:ext uri="{FF2B5EF4-FFF2-40B4-BE49-F238E27FC236}">
                <a16:creationId xmlns:a16="http://schemas.microsoft.com/office/drawing/2014/main" id="{BAEA0030-1AE7-C649-9DFF-42F05C098D14}"/>
              </a:ext>
            </a:extLst>
          </p:cNvPr>
          <p:cNvSpPr txBox="1"/>
          <p:nvPr/>
        </p:nvSpPr>
        <p:spPr>
          <a:xfrm>
            <a:off x="142945" y="2239920"/>
            <a:ext cx="5479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effectLst/>
                <a:uLnTx/>
                <a:uFillTx/>
                <a:latin typeface="Century Gothic" panose="020F0302020204030204"/>
              </a:rPr>
              <a:t>Du </a:t>
            </a:r>
            <a:r>
              <a:rPr lang="de-DE" sz="2400" noProof="0" dirty="0">
                <a:latin typeface="Century Gothic" panose="020B0502020202020204" pitchFamily="34" charset="0"/>
              </a:rPr>
              <a:t>führ</a:t>
            </a:r>
            <a:r>
              <a:rPr kumimoji="0" lang="de-DE" sz="2400" b="1" i="0" u="none" strike="noStrike" kern="1200" cap="none" spc="0" normalizeH="0" baseline="0" noProof="0" dirty="0">
                <a:ln>
                  <a:noFill/>
                </a:ln>
                <a:effectLst/>
                <a:uLnTx/>
                <a:uFillTx/>
                <a:latin typeface="Century Gothic" panose="020B0502020202020204" pitchFamily="34" charset="0"/>
              </a:rPr>
              <a:t>st</a:t>
            </a:r>
            <a:r>
              <a:rPr kumimoji="0" lang="de-DE" sz="2400" b="0" i="0" u="none" strike="noStrike" kern="1200" cap="none" spc="0" normalizeH="0" baseline="0" noProof="0" dirty="0">
                <a:ln>
                  <a:noFill/>
                </a:ln>
                <a:effectLst/>
                <a:uLnTx/>
                <a:uFillTx/>
                <a:latin typeface="Century Gothic" panose="020B0502020202020204" pitchFamily="34" charset="0"/>
              </a:rPr>
              <a:t> mein Unternehmen.	</a:t>
            </a:r>
          </a:p>
        </p:txBody>
      </p:sp>
      <p:sp>
        <p:nvSpPr>
          <p:cNvPr id="16" name="TextBox 15">
            <a:extLst>
              <a:ext uri="{FF2B5EF4-FFF2-40B4-BE49-F238E27FC236}">
                <a16:creationId xmlns:a16="http://schemas.microsoft.com/office/drawing/2014/main" id="{5D6ABA19-327B-5941-B46D-D338D0E08205}"/>
              </a:ext>
            </a:extLst>
          </p:cNvPr>
          <p:cNvSpPr txBox="1"/>
          <p:nvPr/>
        </p:nvSpPr>
        <p:spPr>
          <a:xfrm>
            <a:off x="142945" y="2804224"/>
            <a:ext cx="4142932" cy="830997"/>
          </a:xfrm>
          <a:prstGeom prst="rect">
            <a:avLst/>
          </a:prstGeom>
          <a:noFill/>
        </p:spPr>
        <p:txBody>
          <a:bodyPr wrap="square" rtlCol="0">
            <a:spAutoFit/>
          </a:bodyPr>
          <a:lstStyle/>
          <a:p>
            <a:pPr lvl="0"/>
            <a:r>
              <a:rPr kumimoji="0" lang="de-DE" sz="2400" b="1" i="0" u="none" strike="noStrike" kern="1200" cap="none" spc="0" normalizeH="0" baseline="0" noProof="0" dirty="0">
                <a:ln>
                  <a:noFill/>
                </a:ln>
                <a:effectLst/>
                <a:uLnTx/>
                <a:uFillTx/>
                <a:latin typeface="Century Gothic" panose="020F0302020204030204"/>
              </a:rPr>
              <a:t>Sie </a:t>
            </a:r>
            <a:r>
              <a:rPr lang="de-DE" sz="2400" noProof="0" dirty="0">
                <a:latin typeface="Century Gothic" panose="020B0502020202020204" pitchFamily="34" charset="0"/>
              </a:rPr>
              <a:t>schütz</a:t>
            </a:r>
            <a:r>
              <a:rPr lang="de-DE" sz="2400" b="1" dirty="0">
                <a:latin typeface="Century Gothic" panose="020B0502020202020204" pitchFamily="34" charset="0"/>
              </a:rPr>
              <a:t>t</a:t>
            </a:r>
            <a:r>
              <a:rPr lang="de-DE" sz="2400" dirty="0">
                <a:latin typeface="Century Gothic" panose="020B0502020202020204" pitchFamily="34" charset="0"/>
              </a:rPr>
              <a:t> meine Daten.</a:t>
            </a:r>
            <a:endParaRPr kumimoji="0" lang="de-DE" sz="24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B0502020202020204" pitchFamily="34" charset="0"/>
              </a:rPr>
              <a:t>	</a:t>
            </a:r>
            <a:endParaRPr kumimoji="0" lang="de-DE" sz="2400" b="1" i="0" u="none" strike="noStrike" kern="1200" cap="none" spc="0" normalizeH="0" baseline="0" noProof="0" dirty="0">
              <a:ln>
                <a:noFill/>
              </a:ln>
              <a:effectLst/>
              <a:uLnTx/>
              <a:uFillTx/>
              <a:latin typeface="Century Gothic" panose="020F0302020204030204"/>
            </a:endParaRPr>
          </a:p>
        </p:txBody>
      </p:sp>
      <p:sp>
        <p:nvSpPr>
          <p:cNvPr id="17" name="TextBox 16">
            <a:extLst>
              <a:ext uri="{FF2B5EF4-FFF2-40B4-BE49-F238E27FC236}">
                <a16:creationId xmlns:a16="http://schemas.microsoft.com/office/drawing/2014/main" id="{29D0EEB7-12A1-8142-AC32-0596B629C53D}"/>
              </a:ext>
            </a:extLst>
          </p:cNvPr>
          <p:cNvSpPr txBox="1"/>
          <p:nvPr/>
        </p:nvSpPr>
        <p:spPr>
          <a:xfrm>
            <a:off x="142945" y="2324032"/>
            <a:ext cx="476350" cy="307777"/>
          </a:xfrm>
          <a:prstGeom prst="rect">
            <a:avLst/>
          </a:prstGeom>
          <a:solidFill>
            <a:schemeClr val="bg2"/>
          </a:solidFill>
        </p:spPr>
        <p:txBody>
          <a:bodyPr wrap="square" lIns="7200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___</a:t>
            </a:r>
          </a:p>
        </p:txBody>
      </p:sp>
      <p:sp>
        <p:nvSpPr>
          <p:cNvPr id="18" name="TextBox 17">
            <a:extLst>
              <a:ext uri="{FF2B5EF4-FFF2-40B4-BE49-F238E27FC236}">
                <a16:creationId xmlns:a16="http://schemas.microsoft.com/office/drawing/2014/main" id="{394CFF0B-2A58-0C4B-8C06-141EAC7F28F2}"/>
              </a:ext>
            </a:extLst>
          </p:cNvPr>
          <p:cNvSpPr txBox="1"/>
          <p:nvPr/>
        </p:nvSpPr>
        <p:spPr>
          <a:xfrm>
            <a:off x="161729" y="2854801"/>
            <a:ext cx="533401" cy="307777"/>
          </a:xfrm>
          <a:prstGeom prst="rect">
            <a:avLst/>
          </a:prstGeom>
          <a:solidFill>
            <a:schemeClr val="bg2"/>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___</a:t>
            </a:r>
          </a:p>
        </p:txBody>
      </p:sp>
      <p:sp>
        <p:nvSpPr>
          <p:cNvPr id="19" name="TextBox 18">
            <a:extLst>
              <a:ext uri="{FF2B5EF4-FFF2-40B4-BE49-F238E27FC236}">
                <a16:creationId xmlns:a16="http://schemas.microsoft.com/office/drawing/2014/main" id="{47AF35D5-0C07-3243-8844-B73BF4E49435}"/>
              </a:ext>
            </a:extLst>
          </p:cNvPr>
          <p:cNvSpPr txBox="1"/>
          <p:nvPr/>
        </p:nvSpPr>
        <p:spPr>
          <a:xfrm>
            <a:off x="37240" y="1780308"/>
            <a:ext cx="636316" cy="307777"/>
          </a:xfrm>
          <a:prstGeom prst="rect">
            <a:avLst/>
          </a:prstGeom>
          <a:solidFill>
            <a:schemeClr val="bg2"/>
          </a:solidFill>
        </p:spPr>
        <p:txBody>
          <a:bodyPr wrap="square" lIns="7200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___</a:t>
            </a:r>
          </a:p>
        </p:txBody>
      </p:sp>
      <p:sp>
        <p:nvSpPr>
          <p:cNvPr id="21" name="TextBox 20">
            <a:extLst>
              <a:ext uri="{FF2B5EF4-FFF2-40B4-BE49-F238E27FC236}">
                <a16:creationId xmlns:a16="http://schemas.microsoft.com/office/drawing/2014/main" id="{9211C6A9-F400-9B44-8AEB-FEF0EEA1D067}"/>
              </a:ext>
            </a:extLst>
          </p:cNvPr>
          <p:cNvSpPr txBox="1"/>
          <p:nvPr/>
        </p:nvSpPr>
        <p:spPr>
          <a:xfrm>
            <a:off x="-2" y="4550479"/>
            <a:ext cx="5259773" cy="461665"/>
          </a:xfrm>
          <a:prstGeom prst="rect">
            <a:avLst/>
          </a:prstGeom>
          <a:noFill/>
        </p:spPr>
        <p:txBody>
          <a:bodyPr wrap="none" rtlCol="0">
            <a:spAutoFit/>
          </a:bodyPr>
          <a:lstStyle/>
          <a:p>
            <a:pPr algn="l"/>
            <a:r>
              <a:rPr lang="de-DE" sz="2400" b="1" dirty="0"/>
              <a:t>Ihr </a:t>
            </a:r>
            <a:r>
              <a:rPr lang="de-DE" sz="2400" dirty="0"/>
              <a:t>häng</a:t>
            </a:r>
            <a:r>
              <a:rPr lang="de-DE" sz="2400" b="1" dirty="0"/>
              <a:t>t   </a:t>
            </a:r>
            <a:r>
              <a:rPr lang="de-DE" sz="2400" dirty="0"/>
              <a:t>die Bilder an die Wand.</a:t>
            </a:r>
          </a:p>
        </p:txBody>
      </p:sp>
      <p:sp>
        <p:nvSpPr>
          <p:cNvPr id="23" name="TextBox 22">
            <a:extLst>
              <a:ext uri="{FF2B5EF4-FFF2-40B4-BE49-F238E27FC236}">
                <a16:creationId xmlns:a16="http://schemas.microsoft.com/office/drawing/2014/main" id="{9A9D1B98-4F58-E74F-9A21-0623562B3C1D}"/>
              </a:ext>
            </a:extLst>
          </p:cNvPr>
          <p:cNvSpPr txBox="1"/>
          <p:nvPr/>
        </p:nvSpPr>
        <p:spPr>
          <a:xfrm>
            <a:off x="18245" y="5785014"/>
            <a:ext cx="5067413" cy="461665"/>
          </a:xfrm>
          <a:prstGeom prst="rect">
            <a:avLst/>
          </a:prstGeom>
          <a:noFill/>
        </p:spPr>
        <p:txBody>
          <a:bodyPr wrap="none" rtlCol="0">
            <a:spAutoFit/>
          </a:bodyPr>
          <a:lstStyle/>
          <a:p>
            <a:pPr algn="l"/>
            <a:r>
              <a:rPr lang="de-DE" sz="2400" b="1" dirty="0"/>
              <a:t>Ihr </a:t>
            </a:r>
            <a:r>
              <a:rPr lang="de-DE" sz="2400" dirty="0"/>
              <a:t>warte</a:t>
            </a:r>
            <a:r>
              <a:rPr lang="de-DE" sz="2400" b="1" dirty="0"/>
              <a:t>t</a:t>
            </a:r>
            <a:r>
              <a:rPr lang="de-DE" sz="2400" dirty="0"/>
              <a:t>, aber er kommt nicht!</a:t>
            </a:r>
          </a:p>
        </p:txBody>
      </p:sp>
      <p:sp>
        <p:nvSpPr>
          <p:cNvPr id="30" name="TextBox 29">
            <a:extLst>
              <a:ext uri="{FF2B5EF4-FFF2-40B4-BE49-F238E27FC236}">
                <a16:creationId xmlns:a16="http://schemas.microsoft.com/office/drawing/2014/main" id="{19A26206-5453-2F41-BAAA-5DB9403DEB69}"/>
              </a:ext>
            </a:extLst>
          </p:cNvPr>
          <p:cNvSpPr txBox="1"/>
          <p:nvPr/>
        </p:nvSpPr>
        <p:spPr>
          <a:xfrm>
            <a:off x="1333340" y="4609234"/>
            <a:ext cx="248679" cy="307777"/>
          </a:xfrm>
          <a:prstGeom prst="rect">
            <a:avLst/>
          </a:prstGeom>
          <a:solidFill>
            <a:schemeClr val="bg2"/>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B1DDCB7F-4C9A-4843-B940-09BDB83E8571}"/>
              </a:ext>
            </a:extLst>
          </p:cNvPr>
          <p:cNvSpPr txBox="1"/>
          <p:nvPr/>
        </p:nvSpPr>
        <p:spPr>
          <a:xfrm>
            <a:off x="1697476" y="5242525"/>
            <a:ext cx="239533" cy="307777"/>
          </a:xfrm>
          <a:prstGeom prst="rect">
            <a:avLst/>
          </a:prstGeom>
          <a:solidFill>
            <a:schemeClr val="bg2"/>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a:t>
            </a:r>
          </a:p>
        </p:txBody>
      </p:sp>
      <p:sp>
        <p:nvSpPr>
          <p:cNvPr id="32" name="TextBox 31">
            <a:extLst>
              <a:ext uri="{FF2B5EF4-FFF2-40B4-BE49-F238E27FC236}">
                <a16:creationId xmlns:a16="http://schemas.microsoft.com/office/drawing/2014/main" id="{A4AD8C4B-2F35-0640-87D7-889522BDF053}"/>
              </a:ext>
            </a:extLst>
          </p:cNvPr>
          <p:cNvSpPr txBox="1"/>
          <p:nvPr/>
        </p:nvSpPr>
        <p:spPr>
          <a:xfrm>
            <a:off x="1401446" y="5853037"/>
            <a:ext cx="215729" cy="307777"/>
          </a:xfrm>
          <a:prstGeom prst="rect">
            <a:avLst/>
          </a:prstGeom>
          <a:solidFill>
            <a:schemeClr val="bg2"/>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a:t>
            </a:r>
          </a:p>
        </p:txBody>
      </p:sp>
      <p:sp>
        <p:nvSpPr>
          <p:cNvPr id="20" name="TextBox 19">
            <a:extLst>
              <a:ext uri="{FF2B5EF4-FFF2-40B4-BE49-F238E27FC236}">
                <a16:creationId xmlns:a16="http://schemas.microsoft.com/office/drawing/2014/main" id="{27AED530-4654-43DD-A166-67D3BA1B764D}"/>
              </a:ext>
            </a:extLst>
          </p:cNvPr>
          <p:cNvSpPr txBox="1"/>
          <p:nvPr/>
        </p:nvSpPr>
        <p:spPr>
          <a:xfrm>
            <a:off x="57788" y="3369184"/>
            <a:ext cx="7368579" cy="830997"/>
          </a:xfrm>
          <a:prstGeom prst="rect">
            <a:avLst/>
          </a:prstGeom>
          <a:noFill/>
        </p:spPr>
        <p:txBody>
          <a:bodyPr wrap="square" rtlCol="0">
            <a:spAutoFit/>
          </a:bodyPr>
          <a:lstStyle/>
          <a:p>
            <a:pPr lvl="0"/>
            <a:r>
              <a:rPr kumimoji="0" lang="de-DE" sz="2400" b="1" i="0" u="none" strike="noStrike" kern="1200" cap="none" spc="0" normalizeH="0" baseline="0" noProof="0" dirty="0">
                <a:ln>
                  <a:noFill/>
                </a:ln>
                <a:effectLst/>
                <a:uLnTx/>
                <a:uFillTx/>
                <a:latin typeface="Century Gothic" panose="020F0302020204030204"/>
              </a:rPr>
              <a:t>Wir </a:t>
            </a:r>
            <a:r>
              <a:rPr lang="de-DE" sz="2400" noProof="0" dirty="0">
                <a:latin typeface="Century Gothic" panose="020B0502020202020204" pitchFamily="34" charset="0"/>
              </a:rPr>
              <a:t>erwart</a:t>
            </a:r>
            <a:r>
              <a:rPr lang="de-DE" sz="2400" b="1" noProof="0" dirty="0">
                <a:latin typeface="Century Gothic" panose="020B0502020202020204" pitchFamily="34" charset="0"/>
              </a:rPr>
              <a:t>en</a:t>
            </a:r>
            <a:r>
              <a:rPr lang="de-DE" sz="2400" dirty="0">
                <a:latin typeface="Century Gothic" panose="020B0502020202020204" pitchFamily="34" charset="0"/>
              </a:rPr>
              <a:t> einen Angriff gegen mich.</a:t>
            </a:r>
            <a:endParaRPr kumimoji="0" lang="de-DE" sz="24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B0502020202020204" pitchFamily="34" charset="0"/>
              </a:rPr>
              <a:t>	</a:t>
            </a:r>
            <a:endParaRPr kumimoji="0" lang="de-DE" sz="2400" b="1" i="0" u="none" strike="noStrike" kern="1200" cap="none" spc="0" normalizeH="0" baseline="0" noProof="0" dirty="0">
              <a:ln>
                <a:noFill/>
              </a:ln>
              <a:effectLst/>
              <a:uLnTx/>
              <a:uFillTx/>
              <a:latin typeface="Century Gothic" panose="020F0302020204030204"/>
            </a:endParaRPr>
          </a:p>
        </p:txBody>
      </p:sp>
      <p:sp>
        <p:nvSpPr>
          <p:cNvPr id="22" name="TextBox 21">
            <a:extLst>
              <a:ext uri="{FF2B5EF4-FFF2-40B4-BE49-F238E27FC236}">
                <a16:creationId xmlns:a16="http://schemas.microsoft.com/office/drawing/2014/main" id="{AD3C19C2-7663-4C43-AE0E-998EDCDAA9EC}"/>
              </a:ext>
            </a:extLst>
          </p:cNvPr>
          <p:cNvSpPr txBox="1"/>
          <p:nvPr/>
        </p:nvSpPr>
        <p:spPr>
          <a:xfrm>
            <a:off x="129486" y="3418675"/>
            <a:ext cx="533401" cy="307777"/>
          </a:xfrm>
          <a:prstGeom prst="rect">
            <a:avLst/>
          </a:prstGeom>
          <a:solidFill>
            <a:schemeClr val="bg2"/>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mn-ea"/>
                <a:cs typeface="+mn-cs"/>
              </a:rPr>
              <a:t>___</a:t>
            </a:r>
          </a:p>
        </p:txBody>
      </p:sp>
      <p:pic>
        <p:nvPicPr>
          <p:cNvPr id="6" name="Picture 5" descr="Icon&#10;&#10;Description automatically generated">
            <a:extLst>
              <a:ext uri="{FF2B5EF4-FFF2-40B4-BE49-F238E27FC236}">
                <a16:creationId xmlns:a16="http://schemas.microsoft.com/office/drawing/2014/main" id="{1BC4CF26-CD64-45D4-BF7E-3B54E4B01EB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262"/>
          <a:stretch/>
        </p:blipFill>
        <p:spPr>
          <a:xfrm>
            <a:off x="4783216" y="1726954"/>
            <a:ext cx="1679423" cy="1584929"/>
          </a:xfrm>
          <a:prstGeom prst="rect">
            <a:avLst/>
          </a:prstGeom>
        </p:spPr>
      </p:pic>
      <p:sp>
        <p:nvSpPr>
          <p:cNvPr id="24" name="TextBox 23">
            <a:extLst>
              <a:ext uri="{FF2B5EF4-FFF2-40B4-BE49-F238E27FC236}">
                <a16:creationId xmlns:a16="http://schemas.microsoft.com/office/drawing/2014/main" id="{A26B141F-154F-4A2D-845D-F51462BA11B4}"/>
              </a:ext>
            </a:extLst>
          </p:cNvPr>
          <p:cNvSpPr txBox="1"/>
          <p:nvPr/>
        </p:nvSpPr>
        <p:spPr>
          <a:xfrm>
            <a:off x="6448693" y="1733677"/>
            <a:ext cx="5206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I earn a billion euros.</a:t>
            </a:r>
            <a:endParaRPr kumimoji="0" lang="de-DE" sz="2000" i="1"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663A5706-7484-4D98-97DD-0311B2B4E48C}"/>
              </a:ext>
            </a:extLst>
          </p:cNvPr>
          <p:cNvSpPr txBox="1"/>
          <p:nvPr/>
        </p:nvSpPr>
        <p:spPr>
          <a:xfrm>
            <a:off x="6448693" y="2246989"/>
            <a:ext cx="6075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You lead/are leading my company.</a:t>
            </a:r>
            <a:endParaRPr kumimoji="0" lang="de-DE" sz="2000" i="1" u="none" strike="noStrike" kern="1200" cap="none" spc="0" normalizeH="0" baseline="0" noProof="0" dirty="0">
              <a:ln>
                <a:noFill/>
              </a:ln>
              <a:effectLst/>
              <a:uLnTx/>
              <a:uFillTx/>
              <a:latin typeface="Century Gothic" panose="020F0302020204030204"/>
            </a:endParaRPr>
          </a:p>
        </p:txBody>
      </p:sp>
      <p:sp>
        <p:nvSpPr>
          <p:cNvPr id="26" name="TextBox 25">
            <a:extLst>
              <a:ext uri="{FF2B5EF4-FFF2-40B4-BE49-F238E27FC236}">
                <a16:creationId xmlns:a16="http://schemas.microsoft.com/office/drawing/2014/main" id="{F55101A5-E438-45B1-BA92-17238F748108}"/>
              </a:ext>
            </a:extLst>
          </p:cNvPr>
          <p:cNvSpPr txBox="1"/>
          <p:nvPr/>
        </p:nvSpPr>
        <p:spPr>
          <a:xfrm>
            <a:off x="6550761" y="2787710"/>
            <a:ext cx="5603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She protects/is protecting my data.</a:t>
            </a:r>
            <a:endParaRPr kumimoji="0" lang="de-DE" sz="2000" i="1"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F4F26999-C036-4BA3-8B50-3EBD50786CD8}"/>
              </a:ext>
            </a:extLst>
          </p:cNvPr>
          <p:cNvSpPr txBox="1"/>
          <p:nvPr/>
        </p:nvSpPr>
        <p:spPr>
          <a:xfrm>
            <a:off x="5157498" y="4592168"/>
            <a:ext cx="68579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You (all) hang/are hanging the pictures on the wall.</a:t>
            </a:r>
            <a:endParaRPr kumimoji="0" lang="de-DE" sz="2000" i="1" u="none" strike="noStrike" kern="1200" cap="none" spc="0" normalizeH="0" baseline="0" noProof="0" dirty="0">
              <a:ln>
                <a:noFill/>
              </a:ln>
              <a:effectLst/>
              <a:uLnTx/>
              <a:uFillTx/>
              <a:latin typeface="Century Gothic" panose="020F0302020204030204"/>
            </a:endParaRPr>
          </a:p>
        </p:txBody>
      </p:sp>
      <p:sp>
        <p:nvSpPr>
          <p:cNvPr id="28" name="TextBox 27">
            <a:extLst>
              <a:ext uri="{FF2B5EF4-FFF2-40B4-BE49-F238E27FC236}">
                <a16:creationId xmlns:a16="http://schemas.microsoft.com/office/drawing/2014/main" id="{E55EDD0D-2BBF-4279-8B37-F8614BD07E29}"/>
              </a:ext>
            </a:extLst>
          </p:cNvPr>
          <p:cNvSpPr txBox="1"/>
          <p:nvPr/>
        </p:nvSpPr>
        <p:spPr>
          <a:xfrm>
            <a:off x="5157497" y="5228460"/>
            <a:ext cx="68579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You (all) collect/are collecting wood for the fire.</a:t>
            </a:r>
            <a:endParaRPr kumimoji="0" lang="de-DE" sz="2000" i="1" u="none" strike="noStrike" kern="1200" cap="none" spc="0" normalizeH="0" baseline="0" noProof="0" dirty="0">
              <a:ln>
                <a:noFill/>
              </a:ln>
              <a:effectLst/>
              <a:uLnTx/>
              <a:uFillTx/>
              <a:latin typeface="Century Gothic" panose="020F0302020204030204"/>
            </a:endParaRPr>
          </a:p>
        </p:txBody>
      </p:sp>
      <p:sp>
        <p:nvSpPr>
          <p:cNvPr id="29" name="TextBox 28">
            <a:extLst>
              <a:ext uri="{FF2B5EF4-FFF2-40B4-BE49-F238E27FC236}">
                <a16:creationId xmlns:a16="http://schemas.microsoft.com/office/drawing/2014/main" id="{718CE67F-8F56-4239-B31E-4AE8C53E00C6}"/>
              </a:ext>
            </a:extLst>
          </p:cNvPr>
          <p:cNvSpPr txBox="1"/>
          <p:nvPr/>
        </p:nvSpPr>
        <p:spPr>
          <a:xfrm>
            <a:off x="5194257" y="5815791"/>
            <a:ext cx="6821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You (all) wait/are waiting but he isn't coming!</a:t>
            </a:r>
            <a:endParaRPr kumimoji="0" lang="de-DE" sz="2000" i="1" u="none" strike="noStrike" kern="1200" cap="none" spc="0" normalizeH="0" baseline="0" noProof="0" dirty="0">
              <a:ln>
                <a:noFill/>
              </a:ln>
              <a:effectLst/>
              <a:uLnTx/>
              <a:uFillTx/>
              <a:latin typeface="Century Gothic" panose="020F0302020204030204"/>
            </a:endParaRPr>
          </a:p>
        </p:txBody>
      </p:sp>
      <p:sp>
        <p:nvSpPr>
          <p:cNvPr id="33" name="TextBox 32">
            <a:extLst>
              <a:ext uri="{FF2B5EF4-FFF2-40B4-BE49-F238E27FC236}">
                <a16:creationId xmlns:a16="http://schemas.microsoft.com/office/drawing/2014/main" id="{09845508-6189-4861-A3D5-863BFBE52C79}"/>
              </a:ext>
            </a:extLst>
          </p:cNvPr>
          <p:cNvSpPr txBox="1"/>
          <p:nvPr/>
        </p:nvSpPr>
        <p:spPr>
          <a:xfrm>
            <a:off x="6115096" y="3433294"/>
            <a:ext cx="62740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latin typeface="Century Gothic" panose="020F0302020204030204"/>
              </a:rPr>
              <a:t>We expect/are expecting an attack against me.</a:t>
            </a:r>
            <a:endParaRPr kumimoji="0" lang="de-DE" sz="2000" i="1" u="none" strike="noStrike" kern="1200" cap="none" spc="0" normalizeH="0" baseline="0" noProof="0" dirty="0">
              <a:ln>
                <a:noFill/>
              </a:ln>
              <a:effectLst/>
              <a:uLnTx/>
              <a:uFillTx/>
              <a:latin typeface="Century Gothic" panose="020F0302020204030204"/>
            </a:endParaRPr>
          </a:p>
        </p:txBody>
      </p:sp>
      <p:sp>
        <p:nvSpPr>
          <p:cNvPr id="34" name="Speech Bubble: Rectangle with Corners Rounded 33">
            <a:extLst>
              <a:ext uri="{FF2B5EF4-FFF2-40B4-BE49-F238E27FC236}">
                <a16:creationId xmlns:a16="http://schemas.microsoft.com/office/drawing/2014/main" id="{8FDB9A86-0BF1-4C0A-B940-9FAD7B552E6E}"/>
              </a:ext>
            </a:extLst>
          </p:cNvPr>
          <p:cNvSpPr/>
          <p:nvPr/>
        </p:nvSpPr>
        <p:spPr>
          <a:xfrm>
            <a:off x="8151802" y="245425"/>
            <a:ext cx="1944630" cy="717664"/>
          </a:xfrm>
          <a:prstGeom prst="wedgeRoundRectCallout">
            <a:avLst>
              <a:gd name="adj1" fmla="val 26115"/>
              <a:gd name="adj2" fmla="val 65134"/>
              <a:gd name="adj3" fmla="val 1666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Wer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diese</a:t>
            </a:r>
            <a:r>
              <a:rPr lang="en-GB" sz="2000" dirty="0">
                <a:solidFill>
                  <a:schemeClr val="tx1"/>
                </a:solidFill>
                <a:latin typeface="Century Gothic" panose="020F0302020204030204"/>
              </a:rPr>
              <a:t>r Gast?!!!</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0754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5" grpId="0"/>
      <p:bldP spid="16" grpId="0"/>
      <p:bldP spid="17" grpId="0" animBg="1"/>
      <p:bldP spid="17" grpId="1" animBg="1"/>
      <p:bldP spid="18" grpId="0" animBg="1"/>
      <p:bldP spid="18" grpId="1" animBg="1"/>
      <p:bldP spid="19" grpId="0" animBg="1"/>
      <p:bldP spid="19" grpId="1" animBg="1"/>
      <p:bldP spid="21" grpId="0"/>
      <p:bldP spid="23" grpId="0"/>
      <p:bldP spid="30" grpId="0" animBg="1"/>
      <p:bldP spid="30" grpId="1" animBg="1"/>
      <p:bldP spid="31" grpId="0" animBg="1"/>
      <p:bldP spid="31" grpId="1" animBg="1"/>
      <p:bldP spid="32" grpId="0" animBg="1"/>
      <p:bldP spid="32" grpId="1" animBg="1"/>
      <p:bldP spid="20" grpId="0"/>
      <p:bldP spid="22" grpId="0" animBg="1"/>
      <p:bldP spid="22" grpId="1" animBg="1"/>
      <p:bldP spid="24" grpId="0"/>
      <p:bldP spid="25" grpId="0"/>
      <p:bldP spid="26" grpId="0"/>
      <p:bldP spid="27" grpId="0"/>
      <p:bldP spid="28" grpId="0"/>
      <p:bldP spid="29" grpId="0"/>
      <p:bldP spid="33"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19922" cy="647577"/>
          </a:xfrm>
        </p:spPr>
        <p:txBody>
          <a:bodyPr>
            <a:noAutofit/>
          </a:bodyPr>
          <a:lstStyle/>
          <a:p>
            <a:r>
              <a:rPr lang="en-GB" sz="2400" b="1" dirty="0">
                <a:solidFill>
                  <a:schemeClr val="bg1"/>
                </a:solidFill>
              </a:rPr>
              <a:t>Sie </a:t>
            </a:r>
            <a:r>
              <a:rPr lang="en-GB" sz="2400" b="1" dirty="0" err="1">
                <a:solidFill>
                  <a:schemeClr val="bg1"/>
                </a:solidFill>
              </a:rPr>
              <a:t>bereiten</a:t>
            </a:r>
            <a:r>
              <a:rPr lang="en-GB" sz="2400" b="1" dirty="0">
                <a:solidFill>
                  <a:schemeClr val="bg1"/>
                </a:solidFill>
              </a:rPr>
              <a:t> das Schloss </a:t>
            </a:r>
            <a:r>
              <a:rPr lang="en-GB" sz="2400" b="1" dirty="0" err="1">
                <a:solidFill>
                  <a:schemeClr val="bg1"/>
                </a:solidFill>
              </a:rPr>
              <a:t>vor</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946306"/>
            <a:ext cx="11021400" cy="830997"/>
          </a:xfrm>
          <a:prstGeom prst="rect">
            <a:avLst/>
          </a:prstGeom>
          <a:noFill/>
        </p:spPr>
        <p:txBody>
          <a:bodyPr wrap="square" rtlCol="0">
            <a:spAutoFit/>
          </a:bodyPr>
          <a:lstStyle/>
          <a:p>
            <a:r>
              <a:rPr lang="de-DE" sz="2400" dirty="0"/>
              <a:t>König Konrad der Erste hat eine Aufgabenliste. </a:t>
            </a:r>
            <a:br>
              <a:rPr lang="de-DE" sz="2400" dirty="0"/>
            </a:br>
            <a:r>
              <a:rPr lang="de-DE" sz="2400" dirty="0"/>
              <a:t>Wer macht was? </a:t>
            </a:r>
            <a:r>
              <a:rPr lang="de-DE" sz="2400" b="1" dirty="0"/>
              <a:t>Du</a:t>
            </a:r>
            <a:r>
              <a:rPr lang="de-DE" sz="2400" dirty="0"/>
              <a:t> oder </a:t>
            </a:r>
            <a:r>
              <a:rPr lang="de-DE" sz="2400" b="1" dirty="0"/>
              <a:t>ihr</a:t>
            </a:r>
            <a:r>
              <a:rPr lang="de-DE" sz="2400" dirty="0"/>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553367818"/>
              </p:ext>
            </p:extLst>
          </p:nvPr>
        </p:nvGraphicFramePr>
        <p:xfrm>
          <a:off x="228600" y="1905827"/>
          <a:ext cx="11854543" cy="3479469"/>
        </p:xfrm>
        <a:graphic>
          <a:graphicData uri="http://schemas.openxmlformats.org/drawingml/2006/table">
            <a:tbl>
              <a:tblPr firstRow="1" bandRow="1">
                <a:tableStyleId>{00A15C55-8517-42AA-B614-E9B94910E393}</a:tableStyleId>
              </a:tblPr>
              <a:tblGrid>
                <a:gridCol w="685800">
                  <a:extLst>
                    <a:ext uri="{9D8B030D-6E8A-4147-A177-3AD203B41FA5}">
                      <a16:colId xmlns:a16="http://schemas.microsoft.com/office/drawing/2014/main" val="2607353726"/>
                    </a:ext>
                  </a:extLst>
                </a:gridCol>
                <a:gridCol w="5861957">
                  <a:extLst>
                    <a:ext uri="{9D8B030D-6E8A-4147-A177-3AD203B41FA5}">
                      <a16:colId xmlns:a16="http://schemas.microsoft.com/office/drawing/2014/main" val="1600817978"/>
                    </a:ext>
                  </a:extLst>
                </a:gridCol>
                <a:gridCol w="571500">
                  <a:extLst>
                    <a:ext uri="{9D8B030D-6E8A-4147-A177-3AD203B41FA5}">
                      <a16:colId xmlns:a16="http://schemas.microsoft.com/office/drawing/2014/main" val="4128092149"/>
                    </a:ext>
                  </a:extLst>
                </a:gridCol>
                <a:gridCol w="604157">
                  <a:extLst>
                    <a:ext uri="{9D8B030D-6E8A-4147-A177-3AD203B41FA5}">
                      <a16:colId xmlns:a16="http://schemas.microsoft.com/office/drawing/2014/main" val="2609792770"/>
                    </a:ext>
                  </a:extLst>
                </a:gridCol>
                <a:gridCol w="4131129">
                  <a:extLst>
                    <a:ext uri="{9D8B030D-6E8A-4147-A177-3AD203B41FA5}">
                      <a16:colId xmlns:a16="http://schemas.microsoft.com/office/drawing/2014/main" val="4243144732"/>
                    </a:ext>
                  </a:extLst>
                </a:gridCol>
              </a:tblGrid>
              <a:tr h="497067">
                <a:tc>
                  <a:txBody>
                    <a:bodyPr/>
                    <a:lstStyle/>
                    <a:p>
                      <a:endParaRPr lang="en-GB" dirty="0"/>
                    </a:p>
                  </a:txBody>
                  <a:tcPr>
                    <a:noFill/>
                  </a:tcPr>
                </a:tc>
                <a:tc>
                  <a:txBody>
                    <a:bodyPr/>
                    <a:lstStyle/>
                    <a:p>
                      <a:endParaRPr lang="en-GB" dirty="0">
                        <a:solidFill>
                          <a:schemeClr val="tx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du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ihr</a:t>
                      </a:r>
                      <a:endParaRPr lang="en-GB" sz="2000" b="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Aufgabe auf </a:t>
                      </a:r>
                      <a:r>
                        <a:rPr lang="en-GB" sz="2000" b="1" dirty="0" err="1">
                          <a:solidFill>
                            <a:schemeClr val="tx1"/>
                          </a:solidFill>
                        </a:rPr>
                        <a:t>Englisch</a:t>
                      </a:r>
                      <a:endParaRPr lang="en-GB" sz="2000" b="1" dirty="0">
                        <a:solidFill>
                          <a:schemeClr val="tx1"/>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Du </a:t>
                      </a:r>
                      <a:r>
                        <a:rPr lang="en-GB" sz="2000" dirty="0" err="1">
                          <a:solidFill>
                            <a:schemeClr val="tx1"/>
                          </a:solidFill>
                        </a:rPr>
                        <a:t>kaufst</a:t>
                      </a:r>
                      <a:r>
                        <a:rPr lang="en-GB" sz="2000" dirty="0">
                          <a:solidFill>
                            <a:schemeClr val="tx1"/>
                          </a:solidFill>
                        </a:rPr>
                        <a:t> </a:t>
                      </a:r>
                      <a:r>
                        <a:rPr lang="en-GB" sz="2000" dirty="0" err="1">
                          <a:solidFill>
                            <a:schemeClr val="tx1"/>
                          </a:solidFill>
                        </a:rPr>
                        <a:t>Obst</a:t>
                      </a:r>
                      <a:r>
                        <a:rPr lang="en-GB" sz="2000" dirty="0">
                          <a:solidFill>
                            <a:schemeClr val="tx1"/>
                          </a:solidFill>
                        </a:rPr>
                        <a:t> und </a:t>
                      </a:r>
                      <a:r>
                        <a:rPr lang="en-GB" sz="2000" dirty="0" err="1">
                          <a:solidFill>
                            <a:schemeClr val="tx1"/>
                          </a:solidFill>
                        </a:rPr>
                        <a:t>Gemüse</a:t>
                      </a:r>
                      <a:r>
                        <a:rPr lang="en-GB" sz="2000" dirty="0">
                          <a:solidFill>
                            <a:schemeClr val="tx1"/>
                          </a:solidFill>
                        </a:rPr>
                        <a:t> auf </a:t>
                      </a:r>
                      <a:r>
                        <a:rPr lang="en-GB" sz="2000" dirty="0" err="1">
                          <a:solidFill>
                            <a:schemeClr val="tx1"/>
                          </a:solidFill>
                        </a:rPr>
                        <a:t>dem</a:t>
                      </a:r>
                      <a:r>
                        <a:rPr lang="en-GB" sz="2000" dirty="0">
                          <a:solidFill>
                            <a:schemeClr val="tx1"/>
                          </a:solidFill>
                        </a:rPr>
                        <a:t> </a:t>
                      </a:r>
                      <a:r>
                        <a:rPr lang="en-GB" sz="2000" dirty="0" err="1">
                          <a:solidFill>
                            <a:schemeClr val="tx1"/>
                          </a:solidFill>
                        </a:rPr>
                        <a:t>Markt</a:t>
                      </a:r>
                      <a:r>
                        <a:rPr lang="en-GB" sz="2000" dirty="0">
                          <a:solidFill>
                            <a:schemeClr val="tx1"/>
                          </a:solidFill>
                        </a:rPr>
                        <a:t>.</a:t>
                      </a: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tc>
                  <a:txBody>
                    <a:bodyPr/>
                    <a:lstStyle/>
                    <a:p>
                      <a:r>
                        <a:rPr lang="en-GB" sz="2000" dirty="0">
                          <a:solidFill>
                            <a:schemeClr val="tx1"/>
                          </a:solidFill>
                        </a:rPr>
                        <a:t>buy fruit and veg at the market</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Ihr</a:t>
                      </a:r>
                      <a:r>
                        <a:rPr lang="en-GB" sz="2000" dirty="0">
                          <a:solidFill>
                            <a:schemeClr val="tx1"/>
                          </a:solidFill>
                        </a:rPr>
                        <a:t> </a:t>
                      </a:r>
                      <a:r>
                        <a:rPr lang="en-GB" sz="2000" dirty="0" err="1">
                          <a:solidFill>
                            <a:schemeClr val="tx1"/>
                          </a:solidFill>
                        </a:rPr>
                        <a:t>sammelt</a:t>
                      </a:r>
                      <a:r>
                        <a:rPr lang="en-GB" sz="2000" dirty="0">
                          <a:solidFill>
                            <a:schemeClr val="tx1"/>
                          </a:solidFill>
                        </a:rPr>
                        <a:t> </a:t>
                      </a:r>
                      <a:r>
                        <a:rPr lang="en-GB" sz="2000" dirty="0" err="1">
                          <a:solidFill>
                            <a:schemeClr val="tx1"/>
                          </a:solidFill>
                        </a:rPr>
                        <a:t>Holz</a:t>
                      </a:r>
                      <a:r>
                        <a:rPr lang="en-GB" sz="2000" dirty="0">
                          <a:solidFill>
                            <a:schemeClr val="tx1"/>
                          </a:solidFill>
                        </a:rPr>
                        <a:t> </a:t>
                      </a:r>
                      <a:r>
                        <a:rPr lang="en-GB" sz="2000" dirty="0" err="1">
                          <a:solidFill>
                            <a:schemeClr val="tx1"/>
                          </a:solidFill>
                        </a:rPr>
                        <a:t>für</a:t>
                      </a:r>
                      <a:r>
                        <a:rPr lang="en-GB" sz="2000" dirty="0">
                          <a:solidFill>
                            <a:schemeClr val="tx1"/>
                          </a:solidFill>
                        </a:rPr>
                        <a:t> das Feuer.</a:t>
                      </a: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tc>
                  <a:txBody>
                    <a:bodyPr/>
                    <a:lstStyle/>
                    <a:p>
                      <a:r>
                        <a:rPr lang="en-GB" sz="2000" dirty="0">
                          <a:solidFill>
                            <a:schemeClr val="tx1"/>
                          </a:solidFill>
                        </a:rPr>
                        <a:t>collect wood for the fire</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Du </a:t>
                      </a:r>
                      <a:r>
                        <a:rPr lang="en-GB" sz="2000" dirty="0" err="1">
                          <a:solidFill>
                            <a:schemeClr val="tx1"/>
                          </a:solidFill>
                        </a:rPr>
                        <a:t>bereitest</a:t>
                      </a:r>
                      <a:r>
                        <a:rPr lang="en-GB" sz="2000" dirty="0">
                          <a:solidFill>
                            <a:schemeClr val="tx1"/>
                          </a:solidFill>
                        </a:rPr>
                        <a:t> das </a:t>
                      </a:r>
                      <a:r>
                        <a:rPr lang="en-GB" sz="2000" dirty="0" err="1">
                          <a:solidFill>
                            <a:schemeClr val="tx1"/>
                          </a:solidFill>
                        </a:rPr>
                        <a:t>Gästezimmer</a:t>
                      </a:r>
                      <a:r>
                        <a:rPr lang="en-GB" sz="2000" dirty="0">
                          <a:solidFill>
                            <a:schemeClr val="tx1"/>
                          </a:solidFill>
                        </a:rPr>
                        <a:t> </a:t>
                      </a:r>
                      <a:r>
                        <a:rPr lang="en-GB" sz="2000" dirty="0" err="1">
                          <a:solidFill>
                            <a:schemeClr val="tx1"/>
                          </a:solidFill>
                        </a:rPr>
                        <a:t>vor</a:t>
                      </a:r>
                      <a:r>
                        <a:rPr lang="en-GB" sz="2000" dirty="0">
                          <a:solidFill>
                            <a:schemeClr val="tx1"/>
                          </a:solidFill>
                        </a:rPr>
                        <a:t>.</a:t>
                      </a: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tc>
                  <a:txBody>
                    <a:bodyPr/>
                    <a:lstStyle/>
                    <a:p>
                      <a:r>
                        <a:rPr lang="en-GB" sz="2000" dirty="0">
                          <a:solidFill>
                            <a:schemeClr val="tx1"/>
                          </a:solidFill>
                        </a:rPr>
                        <a:t>prepare the guest room</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tx1"/>
                          </a:solidFill>
                        </a:rPr>
                        <a:t>Ihr</a:t>
                      </a:r>
                      <a:r>
                        <a:rPr lang="en-GB" sz="2000" dirty="0">
                          <a:solidFill>
                            <a:schemeClr val="tx1"/>
                          </a:solidFill>
                        </a:rPr>
                        <a:t> </a:t>
                      </a:r>
                      <a:r>
                        <a:rPr lang="en-GB" sz="2000" dirty="0" err="1">
                          <a:solidFill>
                            <a:schemeClr val="tx1"/>
                          </a:solidFill>
                        </a:rPr>
                        <a:t>kocht</a:t>
                      </a:r>
                      <a:r>
                        <a:rPr lang="en-GB" sz="2000" dirty="0">
                          <a:solidFill>
                            <a:schemeClr val="tx1"/>
                          </a:solidFill>
                        </a:rPr>
                        <a:t> das </a:t>
                      </a:r>
                      <a:r>
                        <a:rPr lang="en-GB" sz="2000" dirty="0" err="1">
                          <a:solidFill>
                            <a:schemeClr val="tx1"/>
                          </a:solidFill>
                        </a:rPr>
                        <a:t>Abendessen</a:t>
                      </a:r>
                      <a:r>
                        <a:rPr lang="en-GB" sz="2000" dirty="0">
                          <a:solidFill>
                            <a:schemeClr val="tx1"/>
                          </a:solidFill>
                        </a:rPr>
                        <a:t>.</a:t>
                      </a:r>
                    </a:p>
                  </a:txBody>
                  <a:tcPr anchor="ctr"/>
                </a:tc>
                <a:tc>
                  <a:txBody>
                    <a:bodyPr/>
                    <a:lstStyle/>
                    <a:p>
                      <a:endParaRPr lang="en-GB" sz="2000">
                        <a:solidFill>
                          <a:schemeClr val="tx1"/>
                        </a:solidFill>
                      </a:endParaRPr>
                    </a:p>
                  </a:txBody>
                  <a:tcPr anchor="ctr"/>
                </a:tc>
                <a:tc>
                  <a:txBody>
                    <a:bodyPr/>
                    <a:lstStyle/>
                    <a:p>
                      <a:endParaRPr lang="en-GB" sz="2000" dirty="0">
                        <a:solidFill>
                          <a:schemeClr val="tx1"/>
                        </a:solidFill>
                      </a:endParaRPr>
                    </a:p>
                  </a:txBody>
                  <a:tcPr anchor="ctr"/>
                </a:tc>
                <a:tc>
                  <a:txBody>
                    <a:bodyPr/>
                    <a:lstStyle/>
                    <a:p>
                      <a:r>
                        <a:rPr lang="en-GB" sz="2000" dirty="0">
                          <a:solidFill>
                            <a:schemeClr val="tx1"/>
                          </a:solidFill>
                        </a:rPr>
                        <a:t>cook dinner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Ihr</a:t>
                      </a:r>
                      <a:r>
                        <a:rPr lang="en-GB" sz="2000" dirty="0">
                          <a:solidFill>
                            <a:schemeClr val="tx1"/>
                          </a:solidFill>
                        </a:rPr>
                        <a:t> </a:t>
                      </a:r>
                      <a:r>
                        <a:rPr lang="en-GB" sz="2000" dirty="0" err="1">
                          <a:solidFill>
                            <a:schemeClr val="tx1"/>
                          </a:solidFill>
                        </a:rPr>
                        <a:t>führt</a:t>
                      </a:r>
                      <a:r>
                        <a:rPr lang="en-GB" sz="2000" dirty="0">
                          <a:solidFill>
                            <a:schemeClr val="tx1"/>
                          </a:solidFill>
                        </a:rPr>
                        <a:t> die </a:t>
                      </a:r>
                      <a:r>
                        <a:rPr lang="en-GB" sz="2000" dirty="0" err="1">
                          <a:solidFill>
                            <a:schemeClr val="tx1"/>
                          </a:solidFill>
                        </a:rPr>
                        <a:t>Tiere</a:t>
                      </a:r>
                      <a:r>
                        <a:rPr lang="en-GB" sz="2000" dirty="0">
                          <a:solidFill>
                            <a:schemeClr val="tx1"/>
                          </a:solidFill>
                        </a:rPr>
                        <a:t> auf das Feld. </a:t>
                      </a: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lead the animals to the field</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holst</a:t>
                      </a:r>
                      <a:r>
                        <a:rPr lang="en-GB" sz="2000" dirty="0">
                          <a:solidFill>
                            <a:schemeClr val="tx1"/>
                          </a:solidFill>
                        </a:rPr>
                        <a:t> Wasser.</a:t>
                      </a:r>
                    </a:p>
                  </a:txBody>
                  <a:tcPr anchor="ctr"/>
                </a:tc>
                <a:tc>
                  <a:txBody>
                    <a:bodyPr/>
                    <a:lstStyle/>
                    <a:p>
                      <a:endParaRPr lang="en-GB" sz="2000" dirty="0">
                        <a:solidFill>
                          <a:schemeClr val="tx1"/>
                        </a:solidFill>
                      </a:endParaRPr>
                    </a:p>
                  </a:txBody>
                  <a:tcPr anchor="ctr"/>
                </a:tc>
                <a:tc>
                  <a:txBody>
                    <a:bodyPr/>
                    <a:lstStyle/>
                    <a:p>
                      <a:endParaRPr lang="en-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fetch water</a:t>
                      </a:r>
                    </a:p>
                  </a:txBody>
                  <a:tcPr anchor="ctr"/>
                </a:tc>
                <a:extLst>
                  <a:ext uri="{0D108BD9-81ED-4DB2-BD59-A6C34878D82A}">
                    <a16:rowId xmlns:a16="http://schemas.microsoft.com/office/drawing/2014/main" val="2371851735"/>
                  </a:ext>
                </a:extLst>
              </a:tr>
            </a:tbl>
          </a:graphicData>
        </a:graphic>
      </p:graphicFrame>
      <p:sp>
        <p:nvSpPr>
          <p:cNvPr id="8" name="Action Button: Custom 16">
            <a:hlinkClick r:id="" action="ppaction://noaction" highlightClick="1">
              <a:snd r:embed="rId3" name="9.1.1.2 Slide 8 1b.wav"/>
            </a:hlinkClick>
            <a:extLst>
              <a:ext uri="{FF2B5EF4-FFF2-40B4-BE49-F238E27FC236}">
                <a16:creationId xmlns:a16="http://schemas.microsoft.com/office/drawing/2014/main" id="{3B418770-1E72-B240-9307-3BBF955557C6}"/>
              </a:ext>
            </a:extLst>
          </p:cNvPr>
          <p:cNvSpPr/>
          <p:nvPr/>
        </p:nvSpPr>
        <p:spPr>
          <a:xfrm>
            <a:off x="363923" y="2464339"/>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09422" y="2534711"/>
            <a:ext cx="5451728" cy="31163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4" name="9.1.1.2 Slide 8 1.wav"/>
            </a:hlinkClic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076" y="2518559"/>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72948" y="3033831"/>
            <a:ext cx="3875925"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6" name="9.1.1.2 Slide 8 2.wav"/>
            </a:hlinkClic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974" y="3010426"/>
            <a:ext cx="282522" cy="294294"/>
          </a:xfrm>
          <a:prstGeom prst="rect">
            <a:avLst/>
          </a:prstGeom>
        </p:spPr>
      </p:pic>
      <p:sp>
        <p:nvSpPr>
          <p:cNvPr id="14" name="Action Button: Custom 16">
            <a:hlinkClick r:id="" action="ppaction://noaction" highlightClick="1">
              <a:snd r:embed="rId7" name="9.1.1.2 Slide 8 3b.wav"/>
            </a:hlinkClick>
            <a:extLst>
              <a:ext uri="{FF2B5EF4-FFF2-40B4-BE49-F238E27FC236}">
                <a16:creationId xmlns:a16="http://schemas.microsoft.com/office/drawing/2014/main" id="{747EFDEF-0DCF-DB44-BBF0-27990DDE521B}"/>
              </a:ext>
            </a:extLst>
          </p:cNvPr>
          <p:cNvSpPr/>
          <p:nvPr/>
        </p:nvSpPr>
        <p:spPr>
          <a:xfrm>
            <a:off x="360587" y="292266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94509" y="3532056"/>
            <a:ext cx="4397581" cy="31163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8" name="9.1.1.2 Slide 8 3.wav"/>
            </a:hlinkClic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4298" y="3473166"/>
            <a:ext cx="282522" cy="294294"/>
          </a:xfrm>
          <a:prstGeom prst="rect">
            <a:avLst/>
          </a:prstGeom>
        </p:spPr>
      </p:pic>
      <p:sp>
        <p:nvSpPr>
          <p:cNvPr id="17" name="Action Button: Custom 16">
            <a:hlinkClick r:id="" action="ppaction://noaction" highlightClick="1">
              <a:snd r:embed="rId9" name="9.1.1.2 Slide 8 4b.wav"/>
            </a:hlinkClick>
            <a:extLst>
              <a:ext uri="{FF2B5EF4-FFF2-40B4-BE49-F238E27FC236}">
                <a16:creationId xmlns:a16="http://schemas.microsoft.com/office/drawing/2014/main" id="{408DED6B-8D00-7843-820C-3A35CED50594}"/>
              </a:ext>
            </a:extLst>
          </p:cNvPr>
          <p:cNvSpPr/>
          <p:nvPr/>
        </p:nvSpPr>
        <p:spPr>
          <a:xfrm>
            <a:off x="360587" y="340482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pic>
        <p:nvPicPr>
          <p:cNvPr id="19" name="Picture 18" descr="green checkmark">
            <a:hlinkClick r:id="" action="ppaction://noaction">
              <a:snd r:embed="rId10" name="9.1.1.2 Slide 8 4.wav"/>
            </a:hlinkClic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6621" y="3996033"/>
            <a:ext cx="282522" cy="294294"/>
          </a:xfrm>
          <a:prstGeom prst="rect">
            <a:avLst/>
          </a:prstGeom>
        </p:spPr>
      </p:pic>
      <p:sp>
        <p:nvSpPr>
          <p:cNvPr id="20" name="Action Button: Custom 16">
            <a:hlinkClick r:id="" action="ppaction://noaction" highlightClick="1">
              <a:snd r:embed="rId11" name="9.1.1.2 Slide 8 5b.wav"/>
            </a:hlinkClick>
            <a:extLst>
              <a:ext uri="{FF2B5EF4-FFF2-40B4-BE49-F238E27FC236}">
                <a16:creationId xmlns:a16="http://schemas.microsoft.com/office/drawing/2014/main" id="{25121CCC-82F7-F14F-B30E-8A5AD31BE634}"/>
              </a:ext>
            </a:extLst>
          </p:cNvPr>
          <p:cNvSpPr/>
          <p:nvPr/>
        </p:nvSpPr>
        <p:spPr>
          <a:xfrm>
            <a:off x="360587" y="392236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70243" y="4522128"/>
            <a:ext cx="4177490" cy="30443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2" name="9.1.1.2 Slide 8 5.wav"/>
            </a:hlinkClic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770" y="4532270"/>
            <a:ext cx="282522" cy="294294"/>
          </a:xfrm>
          <a:prstGeom prst="rect">
            <a:avLst/>
          </a:prstGeom>
        </p:spPr>
      </p:pic>
      <p:sp>
        <p:nvSpPr>
          <p:cNvPr id="23" name="Action Button: Custom 16">
            <a:hlinkClick r:id="" action="ppaction://noaction" highlightClick="1">
              <a:snd r:embed="rId13" name="9.1.1.2 Slide 8 6b.wav"/>
            </a:hlinkClick>
            <a:extLst>
              <a:ext uri="{FF2B5EF4-FFF2-40B4-BE49-F238E27FC236}">
                <a16:creationId xmlns:a16="http://schemas.microsoft.com/office/drawing/2014/main" id="{DA5FAA28-0FFE-FD44-82BD-8BEA8CA05A2D}"/>
              </a:ext>
            </a:extLst>
          </p:cNvPr>
          <p:cNvSpPr/>
          <p:nvPr/>
        </p:nvSpPr>
        <p:spPr>
          <a:xfrm>
            <a:off x="360587" y="493208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29237" y="4938062"/>
            <a:ext cx="4218496" cy="39318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4" name="9.1.1.2 Slide 8 6.wav"/>
            </a:hlinkClic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996" y="5016361"/>
            <a:ext cx="282522" cy="294294"/>
          </a:xfrm>
          <a:prstGeom prst="rect">
            <a:avLst/>
          </a:prstGeom>
        </p:spPr>
      </p:pic>
      <p:sp>
        <p:nvSpPr>
          <p:cNvPr id="26" name="Action Button: Custom 16">
            <a:hlinkClick r:id="" action="ppaction://noaction" highlightClick="1">
              <a:snd r:embed="rId15" name="9.1.1.2 Slide 8 7b.wav"/>
            </a:hlinkClick>
            <a:extLst>
              <a:ext uri="{FF2B5EF4-FFF2-40B4-BE49-F238E27FC236}">
                <a16:creationId xmlns:a16="http://schemas.microsoft.com/office/drawing/2014/main" id="{B941CF18-9FF3-084E-9E12-F82721CE7509}"/>
              </a:ext>
            </a:extLst>
          </p:cNvPr>
          <p:cNvSpPr/>
          <p:nvPr/>
        </p:nvSpPr>
        <p:spPr>
          <a:xfrm>
            <a:off x="360587" y="445036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2" name="TextBox 31" descr="text box hiding answer">
            <a:extLst>
              <a:ext uri="{FF2B5EF4-FFF2-40B4-BE49-F238E27FC236}">
                <a16:creationId xmlns:a16="http://schemas.microsoft.com/office/drawing/2014/main" id="{1D3DBAB6-6BCE-AC4B-9185-51D4BCA4576E}"/>
              </a:ext>
            </a:extLst>
          </p:cNvPr>
          <p:cNvSpPr txBox="1"/>
          <p:nvPr/>
        </p:nvSpPr>
        <p:spPr>
          <a:xfrm>
            <a:off x="8019425" y="2520556"/>
            <a:ext cx="3937902" cy="28568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0C5EF346-2350-6845-BF20-4163560DC164}"/>
              </a:ext>
            </a:extLst>
          </p:cNvPr>
          <p:cNvSpPr txBox="1"/>
          <p:nvPr/>
        </p:nvSpPr>
        <p:spPr>
          <a:xfrm>
            <a:off x="7962940" y="3506531"/>
            <a:ext cx="3606888" cy="29429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5F9955C6-3CCB-AD42-A951-9B6A7BD71865}"/>
              </a:ext>
            </a:extLst>
          </p:cNvPr>
          <p:cNvSpPr txBox="1"/>
          <p:nvPr/>
        </p:nvSpPr>
        <p:spPr>
          <a:xfrm>
            <a:off x="8001262" y="4500171"/>
            <a:ext cx="3606888" cy="29429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807548E4-FE83-214B-A980-CB4D78E75837}"/>
              </a:ext>
            </a:extLst>
          </p:cNvPr>
          <p:cNvSpPr txBox="1"/>
          <p:nvPr/>
        </p:nvSpPr>
        <p:spPr>
          <a:xfrm>
            <a:off x="7962940" y="3044715"/>
            <a:ext cx="4050871" cy="29429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1A87613D-A605-B645-A0A4-0D0326688D1F}"/>
              </a:ext>
            </a:extLst>
          </p:cNvPr>
          <p:cNvSpPr txBox="1"/>
          <p:nvPr/>
        </p:nvSpPr>
        <p:spPr>
          <a:xfrm>
            <a:off x="8001262" y="4025458"/>
            <a:ext cx="4050871" cy="29429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D56E10E7-26C6-9B43-863F-524E5279C192}"/>
              </a:ext>
            </a:extLst>
          </p:cNvPr>
          <p:cNvSpPr txBox="1"/>
          <p:nvPr/>
        </p:nvSpPr>
        <p:spPr>
          <a:xfrm>
            <a:off x="8032272" y="4932084"/>
            <a:ext cx="4050871" cy="29429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0" name="Picture 39" descr="A picture containing toy&#10;&#10;Description automatically generated">
            <a:extLst>
              <a:ext uri="{FF2B5EF4-FFF2-40B4-BE49-F238E27FC236}">
                <a16:creationId xmlns:a16="http://schemas.microsoft.com/office/drawing/2014/main" id="{65828A45-4BD3-9B4D-A537-215AB16A7D3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2079" y="20826"/>
            <a:ext cx="1013188" cy="1885001"/>
          </a:xfrm>
          <a:prstGeom prst="rect">
            <a:avLst/>
          </a:prstGeom>
        </p:spPr>
      </p:pic>
      <p:sp>
        <p:nvSpPr>
          <p:cNvPr id="42" name="TextBox 41" descr="text box hiding answer">
            <a:extLst>
              <a:ext uri="{FF2B5EF4-FFF2-40B4-BE49-F238E27FC236}">
                <a16:creationId xmlns:a16="http://schemas.microsoft.com/office/drawing/2014/main" id="{8DCD9330-5749-4348-A5DE-9FCEFC8CBFF5}"/>
              </a:ext>
            </a:extLst>
          </p:cNvPr>
          <p:cNvSpPr txBox="1"/>
          <p:nvPr/>
        </p:nvSpPr>
        <p:spPr>
          <a:xfrm>
            <a:off x="994509" y="4022735"/>
            <a:ext cx="3875925"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78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21" grpId="0" animBg="1"/>
      <p:bldP spid="24" grpId="0" animBg="1"/>
      <p:bldP spid="32" grpId="0" animBg="1"/>
      <p:bldP spid="33" grpId="0" animBg="1"/>
      <p:bldP spid="34" grpId="0" animBg="1"/>
      <p:bldP spid="36" grpId="0" animBg="1"/>
      <p:bldP spid="37" grpId="0" animBg="1"/>
      <p:bldP spid="38"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7823200" cy="647577"/>
          </a:xfrm>
        </p:spPr>
        <p:txBody>
          <a:bodyPr>
            <a:noAutofit/>
          </a:bodyPr>
          <a:lstStyle/>
          <a:p>
            <a:r>
              <a:rPr lang="en-GB" sz="2600" b="1" dirty="0">
                <a:solidFill>
                  <a:schemeClr val="bg1"/>
                </a:solidFill>
              </a:rPr>
              <a:t>Verbs with indirect objects – R3 (Dative)</a:t>
            </a:r>
            <a:endParaRPr lang="en-GB" sz="2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3" name="TextBox 12">
            <a:extLst>
              <a:ext uri="{FF2B5EF4-FFF2-40B4-BE49-F238E27FC236}">
                <a16:creationId xmlns:a16="http://schemas.microsoft.com/office/drawing/2014/main" id="{315608DB-50B6-7B4E-9E99-320DF1407E5F}"/>
              </a:ext>
            </a:extLst>
          </p:cNvPr>
          <p:cNvSpPr txBox="1"/>
          <p:nvPr/>
        </p:nvSpPr>
        <p:spPr>
          <a:xfrm>
            <a:off x="37239" y="1358799"/>
            <a:ext cx="118156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a:t>
            </a:r>
            <a:r>
              <a:rPr kumimoji="0" lang="en-US" sz="2400" b="0" i="0" u="none" strike="noStrike" kern="1200" cap="none" spc="0" normalizeH="0" noProof="0" dirty="0">
                <a:ln>
                  <a:noFill/>
                </a:ln>
                <a:effectLst/>
                <a:uLnTx/>
                <a:uFillTx/>
                <a:latin typeface="Century Gothic" panose="020F0302020204030204"/>
                <a:ea typeface="+mn-ea"/>
                <a:cs typeface="+mn-cs"/>
              </a:rPr>
              <a:t>se R2 (accusative) after </a:t>
            </a:r>
            <a:r>
              <a:rPr kumimoji="0" lang="en-US" sz="2400" b="1" i="0" u="none" strike="noStrike" kern="1200" cap="none" spc="0" normalizeH="0" noProof="0" dirty="0">
                <a:ln>
                  <a:noFill/>
                </a:ln>
                <a:effectLst/>
                <a:uLnTx/>
                <a:uFillTx/>
                <a:latin typeface="Century Gothic" panose="020F0302020204030204"/>
                <a:ea typeface="+mn-ea"/>
                <a:cs typeface="+mn-cs"/>
              </a:rPr>
              <a:t>most</a:t>
            </a:r>
            <a:r>
              <a:rPr kumimoji="0" lang="en-US" sz="2400" b="0" i="0" u="none" strike="noStrike" kern="1200" cap="none" spc="0" normalizeH="0" noProof="0" dirty="0">
                <a:ln>
                  <a:noFill/>
                </a:ln>
                <a:effectLst/>
                <a:uLnTx/>
                <a:uFillTx/>
                <a:latin typeface="Century Gothic" panose="020F0302020204030204"/>
                <a:ea typeface="+mn-ea"/>
                <a:cs typeface="+mn-cs"/>
              </a:rPr>
              <a:t> verbs for the object of the sentence:</a:t>
            </a:r>
            <a:br>
              <a:rPr kumimoji="0" lang="en-US" sz="2400" b="0" i="0" u="none" strike="noStrike" kern="1200" cap="none" spc="0" normalizeH="0" noProof="0" dirty="0">
                <a:ln>
                  <a:noFill/>
                </a:ln>
                <a:effectLst/>
                <a:uLnTx/>
                <a:uFillTx/>
                <a:latin typeface="Century Gothic" panose="020F0302020204030204"/>
                <a:ea typeface="+mn-ea"/>
                <a:cs typeface="+mn-cs"/>
              </a:rPr>
            </a:br>
            <a:br>
              <a:rPr kumimoji="0" lang="en-US" sz="2400" b="0" i="0" u="none" strike="noStrike" kern="1200" cap="none" spc="0" normalizeH="0" noProof="0" dirty="0">
                <a:ln>
                  <a:noFill/>
                </a:ln>
                <a:effectLst/>
                <a:uLnTx/>
                <a:uFillTx/>
                <a:latin typeface="Century Gothic" panose="020F0302020204030204"/>
                <a:ea typeface="+mn-ea"/>
                <a:cs typeface="+mn-cs"/>
              </a:rPr>
            </a:b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829FC0D-F3ED-404B-95CA-E4F7F5E3609B}"/>
              </a:ext>
            </a:extLst>
          </p:cNvPr>
          <p:cNvSpPr txBox="1"/>
          <p:nvPr/>
        </p:nvSpPr>
        <p:spPr>
          <a:xfrm>
            <a:off x="91853" y="3231750"/>
            <a:ext cx="11647239" cy="461665"/>
          </a:xfrm>
          <a:prstGeom prst="rect">
            <a:avLst/>
          </a:prstGeom>
          <a:noFill/>
        </p:spPr>
        <p:txBody>
          <a:bodyPr wrap="square" rtlCol="0">
            <a:spAutoFit/>
          </a:bodyPr>
          <a:lstStyle/>
          <a:p>
            <a:r>
              <a:rPr lang="en-US" sz="2400" dirty="0"/>
              <a:t>You also know that certain verbs use </a:t>
            </a:r>
            <a:r>
              <a:rPr lang="en-US" sz="2400" b="1" u="sng" dirty="0"/>
              <a:t>indirect</a:t>
            </a:r>
            <a:r>
              <a:rPr lang="en-US" sz="2400" dirty="0"/>
              <a:t> object pronouns instead:</a:t>
            </a:r>
          </a:p>
        </p:txBody>
      </p:sp>
      <p:sp>
        <p:nvSpPr>
          <p:cNvPr id="36" name="TextBox 35">
            <a:extLst>
              <a:ext uri="{FF2B5EF4-FFF2-40B4-BE49-F238E27FC236}">
                <a16:creationId xmlns:a16="http://schemas.microsoft.com/office/drawing/2014/main" id="{CA9C5E57-8D1A-42FD-8B80-99461631C316}"/>
              </a:ext>
            </a:extLst>
          </p:cNvPr>
          <p:cNvSpPr txBox="1"/>
          <p:nvPr/>
        </p:nvSpPr>
        <p:spPr>
          <a:xfrm>
            <a:off x="167438" y="1922867"/>
            <a:ext cx="1851920" cy="400110"/>
          </a:xfrm>
          <a:prstGeom prst="rect">
            <a:avLst/>
          </a:prstGeom>
          <a:solidFill>
            <a:schemeClr val="accent4">
              <a:lumMod val="75000"/>
            </a:schemeClr>
          </a:solidFill>
          <a:ln w="19050">
            <a:solidFill>
              <a:schemeClr val="tx1"/>
            </a:solidFill>
          </a:ln>
        </p:spPr>
        <p:txBody>
          <a:bodyPr wrap="square" rtlCol="0">
            <a:spAutoFit/>
          </a:bodyPr>
          <a:lstStyle/>
          <a:p>
            <a:pPr algn="ctr"/>
            <a:r>
              <a:rPr lang="en-GB" sz="2000" b="1" dirty="0"/>
              <a:t>SUBJECT</a:t>
            </a:r>
          </a:p>
        </p:txBody>
      </p:sp>
      <p:sp>
        <p:nvSpPr>
          <p:cNvPr id="37" name="TextBox 36">
            <a:extLst>
              <a:ext uri="{FF2B5EF4-FFF2-40B4-BE49-F238E27FC236}">
                <a16:creationId xmlns:a16="http://schemas.microsoft.com/office/drawing/2014/main" id="{0D919DAF-A1B5-4BD4-845E-48017485861B}"/>
              </a:ext>
            </a:extLst>
          </p:cNvPr>
          <p:cNvSpPr txBox="1"/>
          <p:nvPr/>
        </p:nvSpPr>
        <p:spPr>
          <a:xfrm>
            <a:off x="2556462" y="1922867"/>
            <a:ext cx="1851920" cy="400110"/>
          </a:xfrm>
          <a:prstGeom prst="rect">
            <a:avLst/>
          </a:prstGeom>
          <a:solidFill>
            <a:srgbClr val="CCECFF"/>
          </a:solidFill>
          <a:ln w="19050">
            <a:solidFill>
              <a:schemeClr val="tx1"/>
            </a:solidFill>
          </a:ln>
        </p:spPr>
        <p:txBody>
          <a:bodyPr wrap="square" rtlCol="0">
            <a:spAutoFit/>
          </a:bodyPr>
          <a:lstStyle/>
          <a:p>
            <a:pPr algn="ctr"/>
            <a:r>
              <a:rPr lang="en-GB" sz="2000" b="1" dirty="0"/>
              <a:t>VERB</a:t>
            </a:r>
          </a:p>
        </p:txBody>
      </p:sp>
      <p:sp>
        <p:nvSpPr>
          <p:cNvPr id="38" name="TextBox 37">
            <a:extLst>
              <a:ext uri="{FF2B5EF4-FFF2-40B4-BE49-F238E27FC236}">
                <a16:creationId xmlns:a16="http://schemas.microsoft.com/office/drawing/2014/main" id="{7CD899C0-0D50-4BCD-93C5-36618ACBF7B3}"/>
              </a:ext>
            </a:extLst>
          </p:cNvPr>
          <p:cNvSpPr txBox="1"/>
          <p:nvPr/>
        </p:nvSpPr>
        <p:spPr>
          <a:xfrm>
            <a:off x="4919505" y="1922867"/>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39" name="Rectangle 38">
            <a:extLst>
              <a:ext uri="{FF2B5EF4-FFF2-40B4-BE49-F238E27FC236}">
                <a16:creationId xmlns:a16="http://schemas.microsoft.com/office/drawing/2014/main" id="{618035EE-405A-448A-B89C-03F40DDCE8C9}"/>
              </a:ext>
            </a:extLst>
          </p:cNvPr>
          <p:cNvSpPr/>
          <p:nvPr/>
        </p:nvSpPr>
        <p:spPr>
          <a:xfrm>
            <a:off x="167437" y="2566077"/>
            <a:ext cx="6603988"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TextBox 39">
            <a:extLst>
              <a:ext uri="{FF2B5EF4-FFF2-40B4-BE49-F238E27FC236}">
                <a16:creationId xmlns:a16="http://schemas.microsoft.com/office/drawing/2014/main" id="{BCC3888F-2C3B-4F6A-ABBE-60B3B50E96EC}"/>
              </a:ext>
            </a:extLst>
          </p:cNvPr>
          <p:cNvSpPr txBox="1"/>
          <p:nvPr/>
        </p:nvSpPr>
        <p:spPr>
          <a:xfrm>
            <a:off x="167437" y="2586712"/>
            <a:ext cx="1784551" cy="400110"/>
          </a:xfrm>
          <a:prstGeom prst="rect">
            <a:avLst/>
          </a:prstGeom>
          <a:noFill/>
        </p:spPr>
        <p:txBody>
          <a:bodyPr wrap="square" rtlCol="0">
            <a:spAutoFit/>
          </a:bodyPr>
          <a:lstStyle/>
          <a:p>
            <a:pPr algn="ctr"/>
            <a:r>
              <a:rPr lang="en-GB" sz="2000" b="1" dirty="0"/>
              <a:t>Wir</a:t>
            </a:r>
          </a:p>
        </p:txBody>
      </p:sp>
      <p:sp>
        <p:nvSpPr>
          <p:cNvPr id="41" name="TextBox 40">
            <a:extLst>
              <a:ext uri="{FF2B5EF4-FFF2-40B4-BE49-F238E27FC236}">
                <a16:creationId xmlns:a16="http://schemas.microsoft.com/office/drawing/2014/main" id="{CCB1BAB3-799C-46CA-8B9C-AD851F6575CC}"/>
              </a:ext>
            </a:extLst>
          </p:cNvPr>
          <p:cNvSpPr txBox="1"/>
          <p:nvPr/>
        </p:nvSpPr>
        <p:spPr>
          <a:xfrm>
            <a:off x="2515910" y="2569636"/>
            <a:ext cx="1866364" cy="400110"/>
          </a:xfrm>
          <a:prstGeom prst="rect">
            <a:avLst/>
          </a:prstGeom>
          <a:noFill/>
        </p:spPr>
        <p:txBody>
          <a:bodyPr wrap="square" rtlCol="0">
            <a:spAutoFit/>
          </a:bodyPr>
          <a:lstStyle/>
          <a:p>
            <a:pPr algn="ctr"/>
            <a:r>
              <a:rPr lang="en-GB" sz="2000" dirty="0" err="1"/>
              <a:t>fragen</a:t>
            </a:r>
            <a:endParaRPr lang="en-GB" sz="2000" dirty="0"/>
          </a:p>
        </p:txBody>
      </p:sp>
      <p:sp>
        <p:nvSpPr>
          <p:cNvPr id="42" name="TextBox 41">
            <a:extLst>
              <a:ext uri="{FF2B5EF4-FFF2-40B4-BE49-F238E27FC236}">
                <a16:creationId xmlns:a16="http://schemas.microsoft.com/office/drawing/2014/main" id="{DC029297-E135-4B6C-ACEB-53E4A2A074E9}"/>
              </a:ext>
            </a:extLst>
          </p:cNvPr>
          <p:cNvSpPr txBox="1"/>
          <p:nvPr/>
        </p:nvSpPr>
        <p:spPr>
          <a:xfrm>
            <a:off x="4777560" y="2551591"/>
            <a:ext cx="2275826" cy="400110"/>
          </a:xfrm>
          <a:prstGeom prst="rect">
            <a:avLst/>
          </a:prstGeom>
          <a:noFill/>
        </p:spPr>
        <p:txBody>
          <a:bodyPr wrap="square" rtlCol="0">
            <a:spAutoFit/>
          </a:bodyPr>
          <a:lstStyle/>
          <a:p>
            <a:pPr algn="ctr"/>
            <a:r>
              <a:rPr lang="en-GB" sz="2000" b="1" dirty="0"/>
              <a:t>den Gast.</a:t>
            </a:r>
          </a:p>
        </p:txBody>
      </p:sp>
      <p:sp>
        <p:nvSpPr>
          <p:cNvPr id="43" name="Rectangle 42">
            <a:extLst>
              <a:ext uri="{FF2B5EF4-FFF2-40B4-BE49-F238E27FC236}">
                <a16:creationId xmlns:a16="http://schemas.microsoft.com/office/drawing/2014/main" id="{4F661D17-B216-4A05-9BED-8743722CBDC9}"/>
              </a:ext>
            </a:extLst>
          </p:cNvPr>
          <p:cNvSpPr/>
          <p:nvPr/>
        </p:nvSpPr>
        <p:spPr>
          <a:xfrm>
            <a:off x="167438" y="374251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TextBox 43">
            <a:extLst>
              <a:ext uri="{FF2B5EF4-FFF2-40B4-BE49-F238E27FC236}">
                <a16:creationId xmlns:a16="http://schemas.microsoft.com/office/drawing/2014/main" id="{5629D0DC-865A-4E13-80B3-D263B1FE7223}"/>
              </a:ext>
            </a:extLst>
          </p:cNvPr>
          <p:cNvSpPr txBox="1"/>
          <p:nvPr/>
        </p:nvSpPr>
        <p:spPr>
          <a:xfrm>
            <a:off x="251748" y="3731985"/>
            <a:ext cx="1767610" cy="400110"/>
          </a:xfrm>
          <a:prstGeom prst="rect">
            <a:avLst/>
          </a:prstGeom>
          <a:noFill/>
        </p:spPr>
        <p:txBody>
          <a:bodyPr wrap="square" rtlCol="0">
            <a:spAutoFit/>
          </a:bodyPr>
          <a:lstStyle/>
          <a:p>
            <a:pPr algn="ctr"/>
            <a:r>
              <a:rPr lang="en-GB" sz="2000" b="1" dirty="0" err="1"/>
              <a:t>Ihr</a:t>
            </a:r>
            <a:endParaRPr lang="en-GB" sz="2000" b="1" dirty="0"/>
          </a:p>
        </p:txBody>
      </p:sp>
      <p:sp>
        <p:nvSpPr>
          <p:cNvPr id="45" name="TextBox 44">
            <a:extLst>
              <a:ext uri="{FF2B5EF4-FFF2-40B4-BE49-F238E27FC236}">
                <a16:creationId xmlns:a16="http://schemas.microsoft.com/office/drawing/2014/main" id="{F2C1D291-F46F-4CCD-99DF-D86ECB21FAB9}"/>
              </a:ext>
            </a:extLst>
          </p:cNvPr>
          <p:cNvSpPr txBox="1"/>
          <p:nvPr/>
        </p:nvSpPr>
        <p:spPr>
          <a:xfrm>
            <a:off x="2567999" y="3718547"/>
            <a:ext cx="1866364" cy="400110"/>
          </a:xfrm>
          <a:prstGeom prst="rect">
            <a:avLst/>
          </a:prstGeom>
          <a:noFill/>
        </p:spPr>
        <p:txBody>
          <a:bodyPr wrap="square" rtlCol="0">
            <a:spAutoFit/>
          </a:bodyPr>
          <a:lstStyle/>
          <a:p>
            <a:pPr algn="ctr"/>
            <a:r>
              <a:rPr lang="en-GB" sz="2000" dirty="0" err="1"/>
              <a:t>antwortet</a:t>
            </a:r>
            <a:endParaRPr lang="en-GB" sz="2000" dirty="0"/>
          </a:p>
        </p:txBody>
      </p:sp>
      <p:sp>
        <p:nvSpPr>
          <p:cNvPr id="46" name="TextBox 45">
            <a:extLst>
              <a:ext uri="{FF2B5EF4-FFF2-40B4-BE49-F238E27FC236}">
                <a16:creationId xmlns:a16="http://schemas.microsoft.com/office/drawing/2014/main" id="{81685955-5EEB-4052-8B1A-5B80A270E8BA}"/>
              </a:ext>
            </a:extLst>
          </p:cNvPr>
          <p:cNvSpPr txBox="1"/>
          <p:nvPr/>
        </p:nvSpPr>
        <p:spPr>
          <a:xfrm>
            <a:off x="4755476" y="3723795"/>
            <a:ext cx="2348599" cy="400110"/>
          </a:xfrm>
          <a:prstGeom prst="rect">
            <a:avLst/>
          </a:prstGeom>
          <a:noFill/>
        </p:spPr>
        <p:txBody>
          <a:bodyPr wrap="square" rtlCol="0">
            <a:spAutoFit/>
          </a:bodyPr>
          <a:lstStyle/>
          <a:p>
            <a:pPr algn="ctr"/>
            <a:r>
              <a:rPr lang="en-GB" sz="2000" b="1" dirty="0" err="1"/>
              <a:t>dem</a:t>
            </a:r>
            <a:r>
              <a:rPr lang="en-GB" sz="2000" b="1" dirty="0"/>
              <a:t> Gast.</a:t>
            </a:r>
          </a:p>
        </p:txBody>
      </p:sp>
      <p:sp>
        <p:nvSpPr>
          <p:cNvPr id="47" name="TextBox 46">
            <a:extLst>
              <a:ext uri="{FF2B5EF4-FFF2-40B4-BE49-F238E27FC236}">
                <a16:creationId xmlns:a16="http://schemas.microsoft.com/office/drawing/2014/main" id="{4F635DA2-CACD-4AFC-BFDD-40C329DC1808}"/>
              </a:ext>
            </a:extLst>
          </p:cNvPr>
          <p:cNvSpPr txBox="1"/>
          <p:nvPr/>
        </p:nvSpPr>
        <p:spPr>
          <a:xfrm>
            <a:off x="7330144" y="2555150"/>
            <a:ext cx="4625190" cy="400110"/>
          </a:xfrm>
          <a:prstGeom prst="rect">
            <a:avLst/>
          </a:prstGeom>
          <a:noFill/>
        </p:spPr>
        <p:txBody>
          <a:bodyPr wrap="square" rtlCol="0">
            <a:spAutoFit/>
          </a:bodyPr>
          <a:lstStyle/>
          <a:p>
            <a:r>
              <a:rPr lang="en-GB" sz="2000" b="1" i="1" dirty="0"/>
              <a:t>We </a:t>
            </a:r>
            <a:r>
              <a:rPr lang="en-GB" sz="2000" i="1" dirty="0"/>
              <a:t>ask / are asking </a:t>
            </a:r>
            <a:r>
              <a:rPr lang="en-GB" sz="2000" b="1" i="1" dirty="0"/>
              <a:t>the guest.</a:t>
            </a:r>
            <a:endParaRPr lang="en-GB" sz="2000" i="1" dirty="0"/>
          </a:p>
        </p:txBody>
      </p:sp>
      <p:sp>
        <p:nvSpPr>
          <p:cNvPr id="48" name="TextBox 47">
            <a:extLst>
              <a:ext uri="{FF2B5EF4-FFF2-40B4-BE49-F238E27FC236}">
                <a16:creationId xmlns:a16="http://schemas.microsoft.com/office/drawing/2014/main" id="{F199E01F-845E-45CC-9007-9C373C4516D2}"/>
              </a:ext>
            </a:extLst>
          </p:cNvPr>
          <p:cNvSpPr txBox="1"/>
          <p:nvPr/>
        </p:nvSpPr>
        <p:spPr>
          <a:xfrm>
            <a:off x="6786089" y="3718547"/>
            <a:ext cx="5713300" cy="400110"/>
          </a:xfrm>
          <a:prstGeom prst="rect">
            <a:avLst/>
          </a:prstGeom>
          <a:noFill/>
        </p:spPr>
        <p:txBody>
          <a:bodyPr wrap="square" rtlCol="0">
            <a:spAutoFit/>
          </a:bodyPr>
          <a:lstStyle/>
          <a:p>
            <a:r>
              <a:rPr lang="en-GB" sz="2000" b="1" i="1" dirty="0"/>
              <a:t>You (all)</a:t>
            </a:r>
            <a:r>
              <a:rPr lang="en-GB" sz="2000" i="1" dirty="0"/>
              <a:t> answer / are answering</a:t>
            </a:r>
            <a:r>
              <a:rPr lang="en-GB" sz="2000" b="1" i="1" dirty="0"/>
              <a:t> the guest.</a:t>
            </a:r>
            <a:endParaRPr lang="en-GB" sz="2000" i="1" dirty="0"/>
          </a:p>
        </p:txBody>
      </p:sp>
      <p:sp>
        <p:nvSpPr>
          <p:cNvPr id="49" name="Rounded Rectangular Callout 64">
            <a:extLst>
              <a:ext uri="{FF2B5EF4-FFF2-40B4-BE49-F238E27FC236}">
                <a16:creationId xmlns:a16="http://schemas.microsoft.com/office/drawing/2014/main" id="{0D24D6C5-A642-4AD9-B9CB-C6AE08C97E51}"/>
              </a:ext>
            </a:extLst>
          </p:cNvPr>
          <p:cNvSpPr/>
          <p:nvPr/>
        </p:nvSpPr>
        <p:spPr>
          <a:xfrm>
            <a:off x="251748" y="4420448"/>
            <a:ext cx="3989525" cy="1896662"/>
          </a:xfrm>
          <a:prstGeom prst="wedgeRoundRectCallout">
            <a:avLst>
              <a:gd name="adj1" fmla="val -5698"/>
              <a:gd name="adj2" fmla="val -6883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AEF"/>
                </a:solidFill>
              </a:rPr>
              <a:t>The verb </a:t>
            </a:r>
            <a:r>
              <a:rPr lang="en-GB" sz="2000" b="1" dirty="0" err="1">
                <a:solidFill>
                  <a:srgbClr val="FFFAEF"/>
                </a:solidFill>
              </a:rPr>
              <a:t>fragen</a:t>
            </a:r>
            <a:r>
              <a:rPr lang="en-GB" sz="2000" dirty="0">
                <a:solidFill>
                  <a:srgbClr val="FFFAEF"/>
                </a:solidFill>
              </a:rPr>
              <a:t> is always followed by Row 2 (accusative – or </a:t>
            </a:r>
            <a:r>
              <a:rPr lang="en-GB" sz="2000" b="1" dirty="0">
                <a:solidFill>
                  <a:srgbClr val="FFFAEF"/>
                </a:solidFill>
              </a:rPr>
              <a:t>direct </a:t>
            </a:r>
            <a:r>
              <a:rPr lang="en-GB" sz="2000" dirty="0">
                <a:solidFill>
                  <a:srgbClr val="FFFAEF"/>
                </a:solidFill>
              </a:rPr>
              <a:t>object); </a:t>
            </a:r>
            <a:r>
              <a:rPr lang="en-GB" sz="2000" b="1" dirty="0" err="1">
                <a:solidFill>
                  <a:srgbClr val="FFFAEF"/>
                </a:solidFill>
              </a:rPr>
              <a:t>antworten</a:t>
            </a:r>
            <a:r>
              <a:rPr lang="en-GB" sz="2000" dirty="0">
                <a:solidFill>
                  <a:srgbClr val="FFFAEF"/>
                </a:solidFill>
              </a:rPr>
              <a:t> is always followed by Row 3 (dative – or</a:t>
            </a:r>
            <a:r>
              <a:rPr lang="en-GB" sz="2000" b="1" dirty="0">
                <a:solidFill>
                  <a:srgbClr val="FFFAEF"/>
                </a:solidFill>
              </a:rPr>
              <a:t> indirect </a:t>
            </a:r>
            <a:r>
              <a:rPr lang="en-GB" sz="2000" dirty="0">
                <a:solidFill>
                  <a:srgbClr val="FFFAEF"/>
                </a:solidFill>
              </a:rPr>
              <a:t>object).</a:t>
            </a:r>
          </a:p>
        </p:txBody>
      </p:sp>
      <p:sp>
        <p:nvSpPr>
          <p:cNvPr id="50" name="Rounded Rectangular Callout 64">
            <a:extLst>
              <a:ext uri="{FF2B5EF4-FFF2-40B4-BE49-F238E27FC236}">
                <a16:creationId xmlns:a16="http://schemas.microsoft.com/office/drawing/2014/main" id="{67AC7B07-8A3E-4EC9-8621-23A5F98D501B}"/>
              </a:ext>
            </a:extLst>
          </p:cNvPr>
          <p:cNvSpPr/>
          <p:nvPr/>
        </p:nvSpPr>
        <p:spPr>
          <a:xfrm>
            <a:off x="7330144" y="1759675"/>
            <a:ext cx="4463564" cy="790811"/>
          </a:xfrm>
          <a:prstGeom prst="wedgeRoundRectCallout">
            <a:avLst>
              <a:gd name="adj1" fmla="val -79378"/>
              <a:gd name="adj2" fmla="val 5186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AEF"/>
                </a:solidFill>
              </a:rPr>
              <a:t>Row 2 (acc.) words for </a:t>
            </a:r>
            <a:r>
              <a:rPr lang="en-GB" sz="2000" i="1" dirty="0">
                <a:solidFill>
                  <a:srgbClr val="FFFAEF"/>
                </a:solidFill>
              </a:rPr>
              <a:t>the </a:t>
            </a:r>
            <a:r>
              <a:rPr lang="en-GB" sz="2000" dirty="0">
                <a:solidFill>
                  <a:srgbClr val="FFFAEF"/>
                </a:solidFill>
              </a:rPr>
              <a:t>are:</a:t>
            </a:r>
            <a:br>
              <a:rPr lang="en-GB" sz="2000" dirty="0">
                <a:solidFill>
                  <a:srgbClr val="FFFAEF"/>
                </a:solidFill>
              </a:rPr>
            </a:br>
            <a:r>
              <a:rPr lang="en-GB" sz="2000" b="1" dirty="0">
                <a:solidFill>
                  <a:srgbClr val="FFFAEF"/>
                </a:solidFill>
              </a:rPr>
              <a:t>den</a:t>
            </a:r>
            <a:r>
              <a:rPr lang="en-GB" sz="2000" dirty="0">
                <a:solidFill>
                  <a:srgbClr val="FFFAEF"/>
                </a:solidFill>
              </a:rPr>
              <a:t> (m.), </a:t>
            </a:r>
            <a:r>
              <a:rPr lang="en-GB" sz="2000" b="1" dirty="0">
                <a:solidFill>
                  <a:srgbClr val="FFFAEF"/>
                </a:solidFill>
              </a:rPr>
              <a:t>die</a:t>
            </a:r>
            <a:r>
              <a:rPr lang="en-GB" sz="2000" dirty="0">
                <a:solidFill>
                  <a:srgbClr val="FFFAEF"/>
                </a:solidFill>
              </a:rPr>
              <a:t> (f.), </a:t>
            </a:r>
            <a:r>
              <a:rPr lang="en-GB" sz="2000" b="1" dirty="0">
                <a:solidFill>
                  <a:srgbClr val="FFFAEF"/>
                </a:solidFill>
              </a:rPr>
              <a:t>das</a:t>
            </a:r>
            <a:r>
              <a:rPr lang="en-GB" sz="2000" dirty="0">
                <a:solidFill>
                  <a:srgbClr val="FFFAEF"/>
                </a:solidFill>
              </a:rPr>
              <a:t> (</a:t>
            </a:r>
            <a:r>
              <a:rPr lang="en-GB" sz="2000" dirty="0" err="1">
                <a:solidFill>
                  <a:srgbClr val="FFFAEF"/>
                </a:solidFill>
              </a:rPr>
              <a:t>nt</a:t>
            </a:r>
            <a:r>
              <a:rPr lang="en-GB" sz="2000" dirty="0">
                <a:solidFill>
                  <a:srgbClr val="FFFAEF"/>
                </a:solidFill>
              </a:rPr>
              <a:t>), </a:t>
            </a:r>
            <a:r>
              <a:rPr lang="en-GB" sz="2000" b="1" dirty="0">
                <a:solidFill>
                  <a:srgbClr val="FFFAEF"/>
                </a:solidFill>
              </a:rPr>
              <a:t>die</a:t>
            </a:r>
            <a:r>
              <a:rPr lang="en-GB" sz="2000" dirty="0">
                <a:solidFill>
                  <a:srgbClr val="FFFAEF"/>
                </a:solidFill>
              </a:rPr>
              <a:t> (pl.)</a:t>
            </a:r>
          </a:p>
        </p:txBody>
      </p:sp>
      <p:sp>
        <p:nvSpPr>
          <p:cNvPr id="51" name="Rounded Rectangular Callout 64">
            <a:extLst>
              <a:ext uri="{FF2B5EF4-FFF2-40B4-BE49-F238E27FC236}">
                <a16:creationId xmlns:a16="http://schemas.microsoft.com/office/drawing/2014/main" id="{B806149A-5B1C-4CC1-89A9-EAA37EEF8F65}"/>
              </a:ext>
            </a:extLst>
          </p:cNvPr>
          <p:cNvSpPr/>
          <p:nvPr/>
        </p:nvSpPr>
        <p:spPr>
          <a:xfrm>
            <a:off x="6849331" y="4151611"/>
            <a:ext cx="4956130" cy="790811"/>
          </a:xfrm>
          <a:prstGeom prst="wedgeRoundRectCallout">
            <a:avLst>
              <a:gd name="adj1" fmla="val -71378"/>
              <a:gd name="adj2" fmla="val -50046"/>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AEF"/>
                </a:solidFill>
              </a:rPr>
              <a:t>Row 3 (dat.) words for </a:t>
            </a:r>
            <a:r>
              <a:rPr lang="en-GB" sz="2000" i="1" dirty="0">
                <a:solidFill>
                  <a:srgbClr val="FFFAEF"/>
                </a:solidFill>
              </a:rPr>
              <a:t>the </a:t>
            </a:r>
            <a:r>
              <a:rPr lang="en-GB" sz="2000" dirty="0">
                <a:solidFill>
                  <a:srgbClr val="FFFAEF"/>
                </a:solidFill>
              </a:rPr>
              <a:t>are:</a:t>
            </a:r>
            <a:br>
              <a:rPr lang="en-GB" sz="2000" dirty="0">
                <a:solidFill>
                  <a:srgbClr val="FFFAEF"/>
                </a:solidFill>
              </a:rPr>
            </a:br>
            <a:r>
              <a:rPr lang="en-GB" sz="2000" b="1" dirty="0" err="1">
                <a:solidFill>
                  <a:srgbClr val="FFFAEF"/>
                </a:solidFill>
              </a:rPr>
              <a:t>dem</a:t>
            </a:r>
            <a:r>
              <a:rPr lang="en-GB" sz="2000" dirty="0">
                <a:solidFill>
                  <a:srgbClr val="FFFAEF"/>
                </a:solidFill>
              </a:rPr>
              <a:t> (m.), </a:t>
            </a:r>
            <a:r>
              <a:rPr lang="en-GB" sz="2000" b="1" dirty="0">
                <a:solidFill>
                  <a:srgbClr val="FFFAEF"/>
                </a:solidFill>
              </a:rPr>
              <a:t>der</a:t>
            </a:r>
            <a:r>
              <a:rPr lang="en-GB" sz="2000" dirty="0">
                <a:solidFill>
                  <a:srgbClr val="FFFAEF"/>
                </a:solidFill>
              </a:rPr>
              <a:t> (f.), </a:t>
            </a:r>
            <a:r>
              <a:rPr lang="en-GB" sz="2000" b="1" dirty="0" err="1">
                <a:solidFill>
                  <a:srgbClr val="FFFAEF"/>
                </a:solidFill>
              </a:rPr>
              <a:t>dem</a:t>
            </a:r>
            <a:r>
              <a:rPr lang="en-GB" sz="2000" dirty="0">
                <a:solidFill>
                  <a:srgbClr val="FFFAEF"/>
                </a:solidFill>
              </a:rPr>
              <a:t> (</a:t>
            </a:r>
            <a:r>
              <a:rPr lang="en-GB" sz="2000" dirty="0" err="1">
                <a:solidFill>
                  <a:srgbClr val="FFFAEF"/>
                </a:solidFill>
              </a:rPr>
              <a:t>nt</a:t>
            </a:r>
            <a:r>
              <a:rPr lang="en-GB" sz="2000" dirty="0">
                <a:solidFill>
                  <a:srgbClr val="FFFAEF"/>
                </a:solidFill>
              </a:rPr>
              <a:t>), </a:t>
            </a:r>
            <a:r>
              <a:rPr lang="en-GB" sz="2000" b="1" dirty="0">
                <a:solidFill>
                  <a:srgbClr val="FFFAEF"/>
                </a:solidFill>
              </a:rPr>
              <a:t>den</a:t>
            </a:r>
            <a:r>
              <a:rPr lang="en-GB" sz="2000" dirty="0">
                <a:solidFill>
                  <a:srgbClr val="FFFAEF"/>
                </a:solidFill>
              </a:rPr>
              <a:t> (pl.)</a:t>
            </a:r>
          </a:p>
        </p:txBody>
      </p:sp>
      <p:sp>
        <p:nvSpPr>
          <p:cNvPr id="52" name="Rounded Rectangular Callout 64">
            <a:extLst>
              <a:ext uri="{FF2B5EF4-FFF2-40B4-BE49-F238E27FC236}">
                <a16:creationId xmlns:a16="http://schemas.microsoft.com/office/drawing/2014/main" id="{F0B92940-7EA0-40A3-BA12-830CC6CDD2CB}"/>
              </a:ext>
            </a:extLst>
          </p:cNvPr>
          <p:cNvSpPr/>
          <p:nvPr/>
        </p:nvSpPr>
        <p:spPr>
          <a:xfrm>
            <a:off x="4310290" y="5125666"/>
            <a:ext cx="7280877" cy="1188747"/>
          </a:xfrm>
          <a:prstGeom prst="wedgeRoundRectCallout">
            <a:avLst>
              <a:gd name="adj1" fmla="val -29283"/>
              <a:gd name="adj2" fmla="val -60662"/>
              <a:gd name="adj3" fmla="val 16667"/>
            </a:avLst>
          </a:prstGeom>
          <a:solidFill>
            <a:srgbClr val="FFF4E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As you have seen, verbs with indirect objects often have the meaning of giving something to someone: e.g. thanks, help, an answer, congratulations, a service. </a:t>
            </a:r>
          </a:p>
        </p:txBody>
      </p:sp>
    </p:spTree>
    <p:extLst>
      <p:ext uri="{BB962C8B-B14F-4D97-AF65-F5344CB8AC3E}">
        <p14:creationId xmlns:p14="http://schemas.microsoft.com/office/powerpoint/2010/main" val="28985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6" grpId="0" animBg="1"/>
      <p:bldP spid="37" grpId="0" animBg="1"/>
      <p:bldP spid="38" grpId="0" animBg="1"/>
      <p:bldP spid="39" grpId="0" animBg="1"/>
      <p:bldP spid="40" grpId="0"/>
      <p:bldP spid="41" grpId="0"/>
      <p:bldP spid="42" grpId="0"/>
      <p:bldP spid="43" grpId="0" animBg="1"/>
      <p:bldP spid="44" grpId="0"/>
      <p:bldP spid="45" grpId="0"/>
      <p:bldP spid="46" grpId="0"/>
      <p:bldP spid="47" grpId="0"/>
      <p:bldP spid="48" grpId="0"/>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C3CB6F1D-0ACA-4241-833F-3E5B8902E326}"/>
              </a:ext>
            </a:extLst>
          </p:cNvPr>
          <p:cNvGraphicFramePr>
            <a:graphicFrameLocks noGrp="1"/>
          </p:cNvGraphicFramePr>
          <p:nvPr>
            <p:extLst>
              <p:ext uri="{D42A27DB-BD31-4B8C-83A1-F6EECF244321}">
                <p14:modId xmlns:p14="http://schemas.microsoft.com/office/powerpoint/2010/main" val="2836716293"/>
              </p:ext>
            </p:extLst>
          </p:nvPr>
        </p:nvGraphicFramePr>
        <p:xfrm>
          <a:off x="990135" y="1167768"/>
          <a:ext cx="2509014" cy="2743200"/>
        </p:xfrm>
        <a:graphic>
          <a:graphicData uri="http://schemas.openxmlformats.org/drawingml/2006/table">
            <a:tbl>
              <a:tblPr firstRow="1" bandRow="1">
                <a:tableStyleId>{5940675A-B579-460E-94D1-54222C63F5DA}</a:tableStyleId>
              </a:tblPr>
              <a:tblGrid>
                <a:gridCol w="2509014">
                  <a:extLst>
                    <a:ext uri="{9D8B030D-6E8A-4147-A177-3AD203B41FA5}">
                      <a16:colId xmlns:a16="http://schemas.microsoft.com/office/drawing/2014/main" val="3589835109"/>
                    </a:ext>
                  </a:extLst>
                </a:gridCol>
              </a:tblGrid>
              <a:tr h="370840">
                <a:tc>
                  <a:txBody>
                    <a:bodyPr/>
                    <a:lstStyle/>
                    <a:p>
                      <a:pPr algn="ctr"/>
                      <a:r>
                        <a:rPr lang="en-GB" sz="2400" b="1" dirty="0">
                          <a:solidFill>
                            <a:schemeClr val="tx1"/>
                          </a:solidFill>
                        </a:rPr>
                        <a:t>R2 </a:t>
                      </a:r>
                      <a:r>
                        <a:rPr lang="en-GB" sz="2400" b="1" dirty="0" err="1">
                          <a:solidFill>
                            <a:schemeClr val="tx1"/>
                          </a:solidFill>
                        </a:rPr>
                        <a:t>Verben</a:t>
                      </a:r>
                      <a:endParaRPr lang="en-GB" sz="2400" b="1" dirty="0">
                        <a:solidFill>
                          <a:schemeClr val="tx1"/>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039535"/>
                  </a:ext>
                </a:extLst>
              </a:tr>
              <a:tr h="370840">
                <a:tc>
                  <a:txBody>
                    <a:bodyPr/>
                    <a:lstStyle/>
                    <a:p>
                      <a:pPr algn="ctr"/>
                      <a:endParaRPr lang="en-GB" sz="2400" b="1" dirty="0">
                        <a:solidFill>
                          <a:schemeClr val="tx1"/>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21248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89166"/>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2396739"/>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935223"/>
                  </a:ext>
                </a:extLst>
              </a:tr>
              <a:tr h="370840">
                <a:tc>
                  <a:txBody>
                    <a:bodyPr/>
                    <a:lstStyle/>
                    <a:p>
                      <a:pPr algn="ctr"/>
                      <a:endParaRPr lang="en-GB" sz="24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516488"/>
                  </a:ext>
                </a:extLst>
              </a:tr>
            </a:tbl>
          </a:graphicData>
        </a:graphic>
      </p:graphicFrame>
      <p:graphicFrame>
        <p:nvGraphicFramePr>
          <p:cNvPr id="40" name="Table 30">
            <a:extLst>
              <a:ext uri="{FF2B5EF4-FFF2-40B4-BE49-F238E27FC236}">
                <a16:creationId xmlns:a16="http://schemas.microsoft.com/office/drawing/2014/main" id="{4A02BF45-B9FB-4395-AB4A-24B8D444A300}"/>
              </a:ext>
            </a:extLst>
          </p:cNvPr>
          <p:cNvGraphicFramePr>
            <a:graphicFrameLocks noGrp="1"/>
          </p:cNvGraphicFramePr>
          <p:nvPr>
            <p:extLst>
              <p:ext uri="{D42A27DB-BD31-4B8C-83A1-F6EECF244321}">
                <p14:modId xmlns:p14="http://schemas.microsoft.com/office/powerpoint/2010/main" val="3469395748"/>
              </p:ext>
            </p:extLst>
          </p:nvPr>
        </p:nvGraphicFramePr>
        <p:xfrm>
          <a:off x="9433257" y="795816"/>
          <a:ext cx="2509014" cy="2743200"/>
        </p:xfrm>
        <a:graphic>
          <a:graphicData uri="http://schemas.openxmlformats.org/drawingml/2006/table">
            <a:tbl>
              <a:tblPr firstRow="1" bandRow="1">
                <a:tableStyleId>{5940675A-B579-460E-94D1-54222C63F5DA}</a:tableStyleId>
              </a:tblPr>
              <a:tblGrid>
                <a:gridCol w="2509014">
                  <a:extLst>
                    <a:ext uri="{9D8B030D-6E8A-4147-A177-3AD203B41FA5}">
                      <a16:colId xmlns:a16="http://schemas.microsoft.com/office/drawing/2014/main" val="3589835109"/>
                    </a:ext>
                  </a:extLst>
                </a:gridCol>
              </a:tblGrid>
              <a:tr h="370840">
                <a:tc>
                  <a:txBody>
                    <a:bodyPr/>
                    <a:lstStyle/>
                    <a:p>
                      <a:pPr algn="ctr"/>
                      <a:r>
                        <a:rPr lang="en-GB" sz="2400" b="1" dirty="0">
                          <a:solidFill>
                            <a:schemeClr val="tx1"/>
                          </a:solidFill>
                        </a:rPr>
                        <a:t>R3 </a:t>
                      </a:r>
                      <a:r>
                        <a:rPr lang="en-GB" sz="2400" b="1" dirty="0" err="1">
                          <a:solidFill>
                            <a:schemeClr val="tx1"/>
                          </a:solidFill>
                        </a:rPr>
                        <a:t>Verben</a:t>
                      </a:r>
                      <a:endParaRPr lang="en-GB" sz="2400" b="1" dirty="0">
                        <a:solidFill>
                          <a:schemeClr val="tx1"/>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03953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21248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89166"/>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2396739"/>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935223"/>
                  </a:ext>
                </a:extLst>
              </a:tr>
              <a:tr h="370840">
                <a:tc>
                  <a:txBody>
                    <a:bodyPr/>
                    <a:lstStyle/>
                    <a:p>
                      <a:pPr algn="ctr"/>
                      <a:endParaRPr lang="en-GB" sz="24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516488"/>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R2 </a:t>
            </a:r>
            <a:r>
              <a:rPr lang="en-GB" sz="2800" b="1" dirty="0" err="1">
                <a:solidFill>
                  <a:schemeClr val="bg1"/>
                </a:solidFill>
              </a:rPr>
              <a:t>oder</a:t>
            </a:r>
            <a:r>
              <a:rPr lang="en-GB" sz="2800" b="1" dirty="0">
                <a:solidFill>
                  <a:schemeClr val="bg1"/>
                </a:solidFill>
              </a:rPr>
              <a:t> R3 </a:t>
            </a:r>
            <a:r>
              <a:rPr lang="en-GB" sz="2800" b="1" dirty="0" err="1">
                <a:solidFill>
                  <a:schemeClr val="bg1"/>
                </a:solidFill>
              </a:rPr>
              <a:t>Verben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tx2"/>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pic>
        <p:nvPicPr>
          <p:cNvPr id="9" name="Picture 8" descr="A picture containing toy, doll&#10;&#10;Description automatically generated">
            <a:extLst>
              <a:ext uri="{FF2B5EF4-FFF2-40B4-BE49-F238E27FC236}">
                <a16:creationId xmlns:a16="http://schemas.microsoft.com/office/drawing/2014/main" id="{09470BDF-6670-4061-973D-CC989B89F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9450" y="3769375"/>
            <a:ext cx="2060209" cy="2509103"/>
          </a:xfrm>
          <a:prstGeom prst="rect">
            <a:avLst/>
          </a:prstGeom>
        </p:spPr>
      </p:pic>
      <p:pic>
        <p:nvPicPr>
          <p:cNvPr id="11" name="Picture 10">
            <a:extLst>
              <a:ext uri="{FF2B5EF4-FFF2-40B4-BE49-F238E27FC236}">
                <a16:creationId xmlns:a16="http://schemas.microsoft.com/office/drawing/2014/main" id="{F6F2371D-5AAD-4760-AD60-6ECCDD344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146" y="3455961"/>
            <a:ext cx="1872854" cy="287440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21937F00-137B-4103-8A03-B74BF032E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86" y="3861386"/>
            <a:ext cx="1364324" cy="2509102"/>
          </a:xfrm>
          <a:prstGeom prst="rect">
            <a:avLst/>
          </a:prstGeom>
        </p:spPr>
      </p:pic>
      <p:pic>
        <p:nvPicPr>
          <p:cNvPr id="36" name="Picture 35" descr="A picture containing dark&#10;&#10;Description automatically generated">
            <a:extLst>
              <a:ext uri="{FF2B5EF4-FFF2-40B4-BE49-F238E27FC236}">
                <a16:creationId xmlns:a16="http://schemas.microsoft.com/office/drawing/2014/main" id="{13F86240-4B8B-44A0-84E1-D07FB6882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149" y="3324405"/>
            <a:ext cx="3006969" cy="3006969"/>
          </a:xfrm>
          <a:prstGeom prst="rect">
            <a:avLst/>
          </a:prstGeom>
        </p:spPr>
      </p:pic>
      <p:sp>
        <p:nvSpPr>
          <p:cNvPr id="37" name="Cloud 36">
            <a:extLst>
              <a:ext uri="{FF2B5EF4-FFF2-40B4-BE49-F238E27FC236}">
                <a16:creationId xmlns:a16="http://schemas.microsoft.com/office/drawing/2014/main" id="{A2A2B485-AB18-47D9-B4DC-C5669C3B9601}"/>
              </a:ext>
            </a:extLst>
          </p:cNvPr>
          <p:cNvSpPr/>
          <p:nvPr/>
        </p:nvSpPr>
        <p:spPr>
          <a:xfrm>
            <a:off x="6026721" y="384513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2"/>
                </a:solidFill>
              </a:rPr>
              <a:t>fragen</a:t>
            </a:r>
            <a:endParaRPr lang="en-US" sz="3600" b="1" dirty="0">
              <a:solidFill>
                <a:schemeClr val="bg2"/>
              </a:solidFill>
            </a:endParaRPr>
          </a:p>
        </p:txBody>
      </p:sp>
      <p:sp>
        <p:nvSpPr>
          <p:cNvPr id="38" name="TextBox 37">
            <a:extLst>
              <a:ext uri="{FF2B5EF4-FFF2-40B4-BE49-F238E27FC236}">
                <a16:creationId xmlns:a16="http://schemas.microsoft.com/office/drawing/2014/main" id="{D07AA3F7-3319-4EC9-8857-230A49F450CC}"/>
              </a:ext>
            </a:extLst>
          </p:cNvPr>
          <p:cNvSpPr txBox="1"/>
          <p:nvPr/>
        </p:nvSpPr>
        <p:spPr>
          <a:xfrm>
            <a:off x="4897464" y="433625"/>
            <a:ext cx="383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Ist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das Verb R2 </a:t>
            </a: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R3? </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5CA00FD1-CF92-4BFD-A095-87BF89954988}"/>
              </a:ext>
            </a:extLst>
          </p:cNvPr>
          <p:cNvSpPr txBox="1"/>
          <p:nvPr/>
        </p:nvSpPr>
        <p:spPr>
          <a:xfrm>
            <a:off x="1379519" y="1628425"/>
            <a:ext cx="1730246" cy="461665"/>
          </a:xfrm>
          <a:prstGeom prst="rect">
            <a:avLst/>
          </a:prstGeom>
          <a:noFill/>
        </p:spPr>
        <p:txBody>
          <a:bodyPr wrap="square" rtlCol="0">
            <a:spAutoFit/>
          </a:bodyPr>
          <a:lstStyle/>
          <a:p>
            <a:pPr algn="ctr"/>
            <a:r>
              <a:rPr lang="en-GB" sz="2400" dirty="0" err="1"/>
              <a:t>fragen</a:t>
            </a:r>
            <a:endParaRPr lang="en-GB" sz="2400" dirty="0"/>
          </a:p>
        </p:txBody>
      </p:sp>
      <p:sp>
        <p:nvSpPr>
          <p:cNvPr id="41" name="Cloud 40">
            <a:extLst>
              <a:ext uri="{FF2B5EF4-FFF2-40B4-BE49-F238E27FC236}">
                <a16:creationId xmlns:a16="http://schemas.microsoft.com/office/drawing/2014/main" id="{50552280-1660-4367-9E23-6D038CC86468}"/>
              </a:ext>
            </a:extLst>
          </p:cNvPr>
          <p:cNvSpPr/>
          <p:nvPr/>
        </p:nvSpPr>
        <p:spPr>
          <a:xfrm>
            <a:off x="5911624" y="3845136"/>
            <a:ext cx="2960766"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erwarten</a:t>
            </a:r>
            <a:endParaRPr lang="en-US" sz="3200" b="1" dirty="0">
              <a:solidFill>
                <a:schemeClr val="bg2"/>
              </a:solidFill>
            </a:endParaRPr>
          </a:p>
        </p:txBody>
      </p:sp>
      <p:sp>
        <p:nvSpPr>
          <p:cNvPr id="42" name="TextBox 41">
            <a:extLst>
              <a:ext uri="{FF2B5EF4-FFF2-40B4-BE49-F238E27FC236}">
                <a16:creationId xmlns:a16="http://schemas.microsoft.com/office/drawing/2014/main" id="{7CC253D5-38F4-48F9-B0BB-117E141A5F2D}"/>
              </a:ext>
            </a:extLst>
          </p:cNvPr>
          <p:cNvSpPr txBox="1"/>
          <p:nvPr/>
        </p:nvSpPr>
        <p:spPr>
          <a:xfrm>
            <a:off x="1379519" y="2077553"/>
            <a:ext cx="1730246" cy="461665"/>
          </a:xfrm>
          <a:prstGeom prst="rect">
            <a:avLst/>
          </a:prstGeom>
          <a:noFill/>
        </p:spPr>
        <p:txBody>
          <a:bodyPr wrap="square" rtlCol="0">
            <a:spAutoFit/>
          </a:bodyPr>
          <a:lstStyle/>
          <a:p>
            <a:pPr algn="ctr"/>
            <a:r>
              <a:rPr lang="en-GB" sz="2400" dirty="0" err="1"/>
              <a:t>erwarten</a:t>
            </a:r>
            <a:endParaRPr lang="en-GB" sz="2400" dirty="0"/>
          </a:p>
        </p:txBody>
      </p:sp>
      <p:sp>
        <p:nvSpPr>
          <p:cNvPr id="43" name="Cloud 42">
            <a:extLst>
              <a:ext uri="{FF2B5EF4-FFF2-40B4-BE49-F238E27FC236}">
                <a16:creationId xmlns:a16="http://schemas.microsoft.com/office/drawing/2014/main" id="{5FC501B5-774F-4DF9-9F58-AD8B55CDA290}"/>
              </a:ext>
            </a:extLst>
          </p:cNvPr>
          <p:cNvSpPr/>
          <p:nvPr/>
        </p:nvSpPr>
        <p:spPr>
          <a:xfrm>
            <a:off x="5772481" y="3845136"/>
            <a:ext cx="3411047"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antworten</a:t>
            </a:r>
            <a:endParaRPr lang="en-US" sz="3200" b="1" dirty="0">
              <a:solidFill>
                <a:schemeClr val="bg2"/>
              </a:solidFill>
            </a:endParaRPr>
          </a:p>
        </p:txBody>
      </p:sp>
      <p:sp>
        <p:nvSpPr>
          <p:cNvPr id="44" name="TextBox 43">
            <a:extLst>
              <a:ext uri="{FF2B5EF4-FFF2-40B4-BE49-F238E27FC236}">
                <a16:creationId xmlns:a16="http://schemas.microsoft.com/office/drawing/2014/main" id="{5C308B10-9857-415A-BC61-450725A486AB}"/>
              </a:ext>
            </a:extLst>
          </p:cNvPr>
          <p:cNvSpPr txBox="1"/>
          <p:nvPr/>
        </p:nvSpPr>
        <p:spPr>
          <a:xfrm>
            <a:off x="9823421" y="1226633"/>
            <a:ext cx="1730246" cy="461665"/>
          </a:xfrm>
          <a:prstGeom prst="rect">
            <a:avLst/>
          </a:prstGeom>
          <a:noFill/>
        </p:spPr>
        <p:txBody>
          <a:bodyPr wrap="square" rtlCol="0">
            <a:spAutoFit/>
          </a:bodyPr>
          <a:lstStyle/>
          <a:p>
            <a:pPr algn="ctr"/>
            <a:r>
              <a:rPr lang="en-GB" sz="2400" dirty="0" err="1"/>
              <a:t>antworten</a:t>
            </a:r>
            <a:endParaRPr lang="en-GB" sz="2400" dirty="0"/>
          </a:p>
        </p:txBody>
      </p:sp>
      <p:sp>
        <p:nvSpPr>
          <p:cNvPr id="45" name="Cloud 44">
            <a:extLst>
              <a:ext uri="{FF2B5EF4-FFF2-40B4-BE49-F238E27FC236}">
                <a16:creationId xmlns:a16="http://schemas.microsoft.com/office/drawing/2014/main" id="{A7D640FC-0C33-4155-84EF-726D310AC055}"/>
              </a:ext>
            </a:extLst>
          </p:cNvPr>
          <p:cNvSpPr/>
          <p:nvPr/>
        </p:nvSpPr>
        <p:spPr>
          <a:xfrm>
            <a:off x="6134755" y="3861386"/>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danken</a:t>
            </a:r>
            <a:endParaRPr lang="en-US" sz="3200" b="1" dirty="0">
              <a:solidFill>
                <a:schemeClr val="bg2"/>
              </a:solidFill>
            </a:endParaRPr>
          </a:p>
        </p:txBody>
      </p:sp>
      <p:sp>
        <p:nvSpPr>
          <p:cNvPr id="46" name="TextBox 45">
            <a:extLst>
              <a:ext uri="{FF2B5EF4-FFF2-40B4-BE49-F238E27FC236}">
                <a16:creationId xmlns:a16="http://schemas.microsoft.com/office/drawing/2014/main" id="{6E345FBD-0ECB-41A7-A57E-FC75829956A2}"/>
              </a:ext>
            </a:extLst>
          </p:cNvPr>
          <p:cNvSpPr txBox="1"/>
          <p:nvPr/>
        </p:nvSpPr>
        <p:spPr>
          <a:xfrm>
            <a:off x="9847980" y="1688298"/>
            <a:ext cx="1730246" cy="461665"/>
          </a:xfrm>
          <a:prstGeom prst="rect">
            <a:avLst/>
          </a:prstGeom>
          <a:noFill/>
        </p:spPr>
        <p:txBody>
          <a:bodyPr wrap="square" rtlCol="0">
            <a:spAutoFit/>
          </a:bodyPr>
          <a:lstStyle/>
          <a:p>
            <a:pPr algn="ctr"/>
            <a:r>
              <a:rPr lang="en-GB" sz="2400" dirty="0" err="1"/>
              <a:t>danken</a:t>
            </a:r>
            <a:endParaRPr lang="en-GB" sz="2400" dirty="0"/>
          </a:p>
        </p:txBody>
      </p:sp>
      <p:sp>
        <p:nvSpPr>
          <p:cNvPr id="47" name="Cloud 46">
            <a:extLst>
              <a:ext uri="{FF2B5EF4-FFF2-40B4-BE49-F238E27FC236}">
                <a16:creationId xmlns:a16="http://schemas.microsoft.com/office/drawing/2014/main" id="{9F162B9A-9B35-4203-8738-A523D8EAF787}"/>
              </a:ext>
            </a:extLst>
          </p:cNvPr>
          <p:cNvSpPr/>
          <p:nvPr/>
        </p:nvSpPr>
        <p:spPr>
          <a:xfrm>
            <a:off x="6155656" y="3861386"/>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dienen</a:t>
            </a:r>
            <a:endParaRPr lang="en-US" sz="3200" b="1" dirty="0">
              <a:solidFill>
                <a:schemeClr val="bg2"/>
              </a:solidFill>
            </a:endParaRPr>
          </a:p>
        </p:txBody>
      </p:sp>
      <p:sp>
        <p:nvSpPr>
          <p:cNvPr id="48" name="Cloud 47">
            <a:extLst>
              <a:ext uri="{FF2B5EF4-FFF2-40B4-BE49-F238E27FC236}">
                <a16:creationId xmlns:a16="http://schemas.microsoft.com/office/drawing/2014/main" id="{59444C34-B3BC-4EE2-B852-2334B55678AD}"/>
              </a:ext>
            </a:extLst>
          </p:cNvPr>
          <p:cNvSpPr/>
          <p:nvPr/>
        </p:nvSpPr>
        <p:spPr>
          <a:xfrm>
            <a:off x="6113854" y="3874722"/>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helfen</a:t>
            </a:r>
            <a:endParaRPr lang="en-US" sz="3200" b="1" dirty="0">
              <a:solidFill>
                <a:schemeClr val="bg2"/>
              </a:solidFill>
            </a:endParaRPr>
          </a:p>
        </p:txBody>
      </p:sp>
      <p:sp>
        <p:nvSpPr>
          <p:cNvPr id="49" name="TextBox 48">
            <a:extLst>
              <a:ext uri="{FF2B5EF4-FFF2-40B4-BE49-F238E27FC236}">
                <a16:creationId xmlns:a16="http://schemas.microsoft.com/office/drawing/2014/main" id="{8EBDA18F-B53D-401D-AA05-DF9C41DF395D}"/>
              </a:ext>
            </a:extLst>
          </p:cNvPr>
          <p:cNvSpPr txBox="1"/>
          <p:nvPr/>
        </p:nvSpPr>
        <p:spPr>
          <a:xfrm>
            <a:off x="9848972" y="2149963"/>
            <a:ext cx="1730246" cy="461665"/>
          </a:xfrm>
          <a:prstGeom prst="rect">
            <a:avLst/>
          </a:prstGeom>
          <a:noFill/>
        </p:spPr>
        <p:txBody>
          <a:bodyPr wrap="square" rtlCol="0">
            <a:spAutoFit/>
          </a:bodyPr>
          <a:lstStyle/>
          <a:p>
            <a:pPr algn="ctr"/>
            <a:r>
              <a:rPr lang="en-GB" sz="2400" dirty="0" err="1"/>
              <a:t>dienen</a:t>
            </a:r>
            <a:endParaRPr lang="en-GB" sz="2400" dirty="0"/>
          </a:p>
        </p:txBody>
      </p:sp>
      <p:sp>
        <p:nvSpPr>
          <p:cNvPr id="50" name="TextBox 49">
            <a:extLst>
              <a:ext uri="{FF2B5EF4-FFF2-40B4-BE49-F238E27FC236}">
                <a16:creationId xmlns:a16="http://schemas.microsoft.com/office/drawing/2014/main" id="{7FB9DFAA-8340-451E-A2D0-90274E33B390}"/>
              </a:ext>
            </a:extLst>
          </p:cNvPr>
          <p:cNvSpPr txBox="1"/>
          <p:nvPr/>
        </p:nvSpPr>
        <p:spPr>
          <a:xfrm>
            <a:off x="9847980" y="2644130"/>
            <a:ext cx="1730246" cy="461665"/>
          </a:xfrm>
          <a:prstGeom prst="rect">
            <a:avLst/>
          </a:prstGeom>
          <a:noFill/>
        </p:spPr>
        <p:txBody>
          <a:bodyPr wrap="square" rtlCol="0">
            <a:spAutoFit/>
          </a:bodyPr>
          <a:lstStyle/>
          <a:p>
            <a:pPr algn="ctr"/>
            <a:r>
              <a:rPr lang="en-GB" sz="2400" dirty="0" err="1"/>
              <a:t>helfen</a:t>
            </a:r>
            <a:endParaRPr lang="en-GB" sz="2400" dirty="0"/>
          </a:p>
        </p:txBody>
      </p:sp>
      <p:sp>
        <p:nvSpPr>
          <p:cNvPr id="51" name="Cloud 50">
            <a:extLst>
              <a:ext uri="{FF2B5EF4-FFF2-40B4-BE49-F238E27FC236}">
                <a16:creationId xmlns:a16="http://schemas.microsoft.com/office/drawing/2014/main" id="{6FA2C8FB-416B-4BB6-954C-B99FDE991761}"/>
              </a:ext>
            </a:extLst>
          </p:cNvPr>
          <p:cNvSpPr/>
          <p:nvPr/>
        </p:nvSpPr>
        <p:spPr>
          <a:xfrm>
            <a:off x="6122319" y="3858472"/>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suchen</a:t>
            </a:r>
            <a:endParaRPr lang="en-US" sz="3200" b="1" dirty="0">
              <a:solidFill>
                <a:schemeClr val="bg2"/>
              </a:solidFill>
            </a:endParaRPr>
          </a:p>
        </p:txBody>
      </p:sp>
      <p:sp>
        <p:nvSpPr>
          <p:cNvPr id="52" name="TextBox 51">
            <a:extLst>
              <a:ext uri="{FF2B5EF4-FFF2-40B4-BE49-F238E27FC236}">
                <a16:creationId xmlns:a16="http://schemas.microsoft.com/office/drawing/2014/main" id="{707081D8-9178-4816-9344-320A1CF72736}"/>
              </a:ext>
            </a:extLst>
          </p:cNvPr>
          <p:cNvSpPr txBox="1"/>
          <p:nvPr/>
        </p:nvSpPr>
        <p:spPr>
          <a:xfrm>
            <a:off x="1379519" y="2539218"/>
            <a:ext cx="1730246" cy="461665"/>
          </a:xfrm>
          <a:prstGeom prst="rect">
            <a:avLst/>
          </a:prstGeom>
          <a:noFill/>
        </p:spPr>
        <p:txBody>
          <a:bodyPr wrap="square" rtlCol="0">
            <a:spAutoFit/>
          </a:bodyPr>
          <a:lstStyle/>
          <a:p>
            <a:pPr algn="ctr"/>
            <a:r>
              <a:rPr lang="en-GB" sz="2400" dirty="0" err="1"/>
              <a:t>suchen</a:t>
            </a:r>
            <a:endParaRPr lang="en-GB" sz="2400" dirty="0"/>
          </a:p>
        </p:txBody>
      </p:sp>
      <p:sp>
        <p:nvSpPr>
          <p:cNvPr id="53" name="Cloud 52">
            <a:extLst>
              <a:ext uri="{FF2B5EF4-FFF2-40B4-BE49-F238E27FC236}">
                <a16:creationId xmlns:a16="http://schemas.microsoft.com/office/drawing/2014/main" id="{7B28C142-BD9B-4E43-8283-594ACAD35B28}"/>
              </a:ext>
            </a:extLst>
          </p:cNvPr>
          <p:cNvSpPr/>
          <p:nvPr/>
        </p:nvSpPr>
        <p:spPr>
          <a:xfrm>
            <a:off x="5885767" y="3828490"/>
            <a:ext cx="30392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schützen</a:t>
            </a:r>
            <a:endParaRPr lang="en-US" sz="3200" b="1" dirty="0">
              <a:solidFill>
                <a:schemeClr val="bg2"/>
              </a:solidFill>
            </a:endParaRPr>
          </a:p>
        </p:txBody>
      </p:sp>
      <p:sp>
        <p:nvSpPr>
          <p:cNvPr id="54" name="TextBox 53">
            <a:extLst>
              <a:ext uri="{FF2B5EF4-FFF2-40B4-BE49-F238E27FC236}">
                <a16:creationId xmlns:a16="http://schemas.microsoft.com/office/drawing/2014/main" id="{EB8BC9AF-2EB6-4BF0-BF2B-FEF731A7A0FF}"/>
              </a:ext>
            </a:extLst>
          </p:cNvPr>
          <p:cNvSpPr txBox="1"/>
          <p:nvPr/>
        </p:nvSpPr>
        <p:spPr>
          <a:xfrm>
            <a:off x="1379519" y="3000883"/>
            <a:ext cx="1730246" cy="461665"/>
          </a:xfrm>
          <a:prstGeom prst="rect">
            <a:avLst/>
          </a:prstGeom>
          <a:noFill/>
        </p:spPr>
        <p:txBody>
          <a:bodyPr wrap="square" rtlCol="0">
            <a:spAutoFit/>
          </a:bodyPr>
          <a:lstStyle/>
          <a:p>
            <a:pPr algn="ctr"/>
            <a:r>
              <a:rPr lang="en-GB" sz="2400" dirty="0" err="1"/>
              <a:t>schützen</a:t>
            </a:r>
            <a:endParaRPr lang="en-GB" sz="2400" dirty="0"/>
          </a:p>
        </p:txBody>
      </p:sp>
      <p:sp>
        <p:nvSpPr>
          <p:cNvPr id="55" name="Cloud 54">
            <a:extLst>
              <a:ext uri="{FF2B5EF4-FFF2-40B4-BE49-F238E27FC236}">
                <a16:creationId xmlns:a16="http://schemas.microsoft.com/office/drawing/2014/main" id="{FEB511DA-0389-4683-9136-7468ED4CFE1B}"/>
              </a:ext>
            </a:extLst>
          </p:cNvPr>
          <p:cNvSpPr/>
          <p:nvPr/>
        </p:nvSpPr>
        <p:spPr>
          <a:xfrm>
            <a:off x="6343640" y="3858076"/>
            <a:ext cx="2242506"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holen</a:t>
            </a:r>
            <a:endParaRPr lang="en-US" sz="3200" b="1" dirty="0">
              <a:solidFill>
                <a:schemeClr val="bg2"/>
              </a:solidFill>
            </a:endParaRPr>
          </a:p>
        </p:txBody>
      </p:sp>
      <p:sp>
        <p:nvSpPr>
          <p:cNvPr id="56" name="TextBox 55">
            <a:extLst>
              <a:ext uri="{FF2B5EF4-FFF2-40B4-BE49-F238E27FC236}">
                <a16:creationId xmlns:a16="http://schemas.microsoft.com/office/drawing/2014/main" id="{949A1C57-377D-494E-9935-7476706D50E8}"/>
              </a:ext>
            </a:extLst>
          </p:cNvPr>
          <p:cNvSpPr txBox="1"/>
          <p:nvPr/>
        </p:nvSpPr>
        <p:spPr>
          <a:xfrm>
            <a:off x="1326911" y="3474076"/>
            <a:ext cx="1730246" cy="461665"/>
          </a:xfrm>
          <a:prstGeom prst="rect">
            <a:avLst/>
          </a:prstGeom>
          <a:noFill/>
        </p:spPr>
        <p:txBody>
          <a:bodyPr wrap="square" rtlCol="0">
            <a:spAutoFit/>
          </a:bodyPr>
          <a:lstStyle/>
          <a:p>
            <a:pPr algn="ctr"/>
            <a:r>
              <a:rPr lang="en-GB" sz="2400" dirty="0" err="1"/>
              <a:t>holen</a:t>
            </a:r>
            <a:endParaRPr lang="en-GB" sz="2400" dirty="0"/>
          </a:p>
        </p:txBody>
      </p:sp>
      <p:sp>
        <p:nvSpPr>
          <p:cNvPr id="57" name="Cloud 56">
            <a:extLst>
              <a:ext uri="{FF2B5EF4-FFF2-40B4-BE49-F238E27FC236}">
                <a16:creationId xmlns:a16="http://schemas.microsoft.com/office/drawing/2014/main" id="{BE478A6F-308E-41BF-8EDE-2E4DE1518B3D}"/>
              </a:ext>
            </a:extLst>
          </p:cNvPr>
          <p:cNvSpPr/>
          <p:nvPr/>
        </p:nvSpPr>
        <p:spPr>
          <a:xfrm>
            <a:off x="5650908" y="3769375"/>
            <a:ext cx="3532619"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2"/>
                </a:solidFill>
              </a:rPr>
              <a:t>gratulieren</a:t>
            </a:r>
            <a:endParaRPr lang="en-US" sz="3200" b="1" dirty="0">
              <a:solidFill>
                <a:schemeClr val="bg2"/>
              </a:solidFill>
            </a:endParaRPr>
          </a:p>
        </p:txBody>
      </p:sp>
      <p:sp>
        <p:nvSpPr>
          <p:cNvPr id="58" name="TextBox 57">
            <a:extLst>
              <a:ext uri="{FF2B5EF4-FFF2-40B4-BE49-F238E27FC236}">
                <a16:creationId xmlns:a16="http://schemas.microsoft.com/office/drawing/2014/main" id="{17C37721-D305-499A-995C-550578DADE93}"/>
              </a:ext>
            </a:extLst>
          </p:cNvPr>
          <p:cNvSpPr txBox="1"/>
          <p:nvPr/>
        </p:nvSpPr>
        <p:spPr>
          <a:xfrm>
            <a:off x="9955441" y="3109853"/>
            <a:ext cx="1896695" cy="461665"/>
          </a:xfrm>
          <a:prstGeom prst="rect">
            <a:avLst/>
          </a:prstGeom>
          <a:noFill/>
        </p:spPr>
        <p:txBody>
          <a:bodyPr wrap="square" rtlCol="0">
            <a:spAutoFit/>
          </a:bodyPr>
          <a:lstStyle/>
          <a:p>
            <a:pPr algn="ctr"/>
            <a:r>
              <a:rPr lang="en-GB" sz="2400" dirty="0" err="1"/>
              <a:t>gratulieren</a:t>
            </a:r>
            <a:endParaRPr lang="en-GB" sz="2400" dirty="0"/>
          </a:p>
        </p:txBody>
      </p:sp>
      <p:sp>
        <p:nvSpPr>
          <p:cNvPr id="59" name="Speech Bubble: Rectangle with Corners Rounded 58">
            <a:extLst>
              <a:ext uri="{FF2B5EF4-FFF2-40B4-BE49-F238E27FC236}">
                <a16:creationId xmlns:a16="http://schemas.microsoft.com/office/drawing/2014/main" id="{75807B54-6E0A-45EC-923C-413D08691859}"/>
              </a:ext>
            </a:extLst>
          </p:cNvPr>
          <p:cNvSpPr/>
          <p:nvPr/>
        </p:nvSpPr>
        <p:spPr>
          <a:xfrm>
            <a:off x="4754791" y="1688297"/>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Ich </a:t>
            </a:r>
            <a:r>
              <a:rPr lang="en-GB" sz="3200" dirty="0" err="1">
                <a:solidFill>
                  <a:schemeClr val="tx1"/>
                </a:solidFill>
              </a:rPr>
              <a:t>frage</a:t>
            </a:r>
            <a:r>
              <a:rPr lang="en-GB" sz="3200" dirty="0">
                <a:solidFill>
                  <a:schemeClr val="tx1"/>
                </a:solidFill>
              </a:rPr>
              <a:t> den Papa! </a:t>
            </a:r>
          </a:p>
        </p:txBody>
      </p:sp>
      <p:pic>
        <p:nvPicPr>
          <p:cNvPr id="61" name="Picture 60" descr="A picture containing toy, doll&#10;&#10;Description automatically generated">
            <a:extLst>
              <a:ext uri="{FF2B5EF4-FFF2-40B4-BE49-F238E27FC236}">
                <a16:creationId xmlns:a16="http://schemas.microsoft.com/office/drawing/2014/main" id="{682DB235-7CA8-4BD3-ADF7-58F0CADD3F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5053" y="3849209"/>
            <a:ext cx="1264364" cy="2501369"/>
          </a:xfrm>
          <a:prstGeom prst="rect">
            <a:avLst/>
          </a:prstGeom>
        </p:spPr>
      </p:pic>
      <p:sp>
        <p:nvSpPr>
          <p:cNvPr id="62" name="Speech Bubble: Rectangle with Corners Rounded 61">
            <a:extLst>
              <a:ext uri="{FF2B5EF4-FFF2-40B4-BE49-F238E27FC236}">
                <a16:creationId xmlns:a16="http://schemas.microsoft.com/office/drawing/2014/main" id="{4BB2F502-CE5E-4BE5-8B92-C75DE424E956}"/>
              </a:ext>
            </a:extLst>
          </p:cNvPr>
          <p:cNvSpPr/>
          <p:nvPr/>
        </p:nvSpPr>
        <p:spPr>
          <a:xfrm>
            <a:off x="4767071" y="1671651"/>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Wir </a:t>
            </a:r>
            <a:r>
              <a:rPr lang="en-GB" sz="3200" dirty="0" err="1">
                <a:solidFill>
                  <a:schemeClr val="tx1"/>
                </a:solidFill>
              </a:rPr>
              <a:t>erwarten</a:t>
            </a:r>
            <a:r>
              <a:rPr lang="en-GB" sz="3200" dirty="0">
                <a:solidFill>
                  <a:schemeClr val="tx1"/>
                </a:solidFill>
              </a:rPr>
              <a:t> die </a:t>
            </a:r>
            <a:r>
              <a:rPr lang="en-GB" sz="3200" dirty="0" err="1">
                <a:solidFill>
                  <a:schemeClr val="tx1"/>
                </a:solidFill>
              </a:rPr>
              <a:t>Sängerin</a:t>
            </a:r>
            <a:r>
              <a:rPr lang="en-GB" sz="3200" dirty="0">
                <a:solidFill>
                  <a:schemeClr val="tx1"/>
                </a:solidFill>
              </a:rPr>
              <a:t>! </a:t>
            </a:r>
          </a:p>
        </p:txBody>
      </p:sp>
      <p:sp>
        <p:nvSpPr>
          <p:cNvPr id="63" name="Speech Bubble: Rectangle with Corners Rounded 62">
            <a:extLst>
              <a:ext uri="{FF2B5EF4-FFF2-40B4-BE49-F238E27FC236}">
                <a16:creationId xmlns:a16="http://schemas.microsoft.com/office/drawing/2014/main" id="{6A31D69E-3F99-4A21-9C2B-0C12EE0470F2}"/>
              </a:ext>
            </a:extLst>
          </p:cNvPr>
          <p:cNvSpPr/>
          <p:nvPr/>
        </p:nvSpPr>
        <p:spPr>
          <a:xfrm>
            <a:off x="4767071" y="1668737"/>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Ihr</a:t>
            </a:r>
            <a:r>
              <a:rPr lang="en-GB" sz="3200" dirty="0">
                <a:solidFill>
                  <a:schemeClr val="tx1"/>
                </a:solidFill>
              </a:rPr>
              <a:t> </a:t>
            </a:r>
            <a:r>
              <a:rPr lang="en-GB" sz="3200" dirty="0" err="1">
                <a:solidFill>
                  <a:schemeClr val="tx1"/>
                </a:solidFill>
              </a:rPr>
              <a:t>antwortet</a:t>
            </a:r>
            <a:r>
              <a:rPr lang="en-GB" sz="3200" dirty="0">
                <a:solidFill>
                  <a:schemeClr val="tx1"/>
                </a:solidFill>
              </a:rPr>
              <a:t> </a:t>
            </a:r>
            <a:r>
              <a:rPr lang="en-GB" sz="3200" dirty="0" err="1">
                <a:solidFill>
                  <a:schemeClr val="tx1"/>
                </a:solidFill>
              </a:rPr>
              <a:t>dem</a:t>
            </a:r>
            <a:r>
              <a:rPr lang="en-GB" sz="3200" dirty="0">
                <a:solidFill>
                  <a:schemeClr val="tx1"/>
                </a:solidFill>
              </a:rPr>
              <a:t> Freund! </a:t>
            </a:r>
          </a:p>
        </p:txBody>
      </p:sp>
      <p:sp>
        <p:nvSpPr>
          <p:cNvPr id="64" name="Speech Bubble: Rectangle with Corners Rounded 63">
            <a:extLst>
              <a:ext uri="{FF2B5EF4-FFF2-40B4-BE49-F238E27FC236}">
                <a16:creationId xmlns:a16="http://schemas.microsoft.com/office/drawing/2014/main" id="{A4761A52-98A9-4772-B54A-F50564A48A70}"/>
              </a:ext>
            </a:extLst>
          </p:cNvPr>
          <p:cNvSpPr/>
          <p:nvPr/>
        </p:nvSpPr>
        <p:spPr>
          <a:xfrm>
            <a:off x="4779351" y="1694546"/>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Wir </a:t>
            </a:r>
            <a:r>
              <a:rPr lang="en-GB" sz="3200" dirty="0" err="1">
                <a:solidFill>
                  <a:schemeClr val="tx1"/>
                </a:solidFill>
              </a:rPr>
              <a:t>danken</a:t>
            </a:r>
            <a:r>
              <a:rPr lang="en-GB" sz="3200" dirty="0">
                <a:solidFill>
                  <a:schemeClr val="tx1"/>
                </a:solidFill>
              </a:rPr>
              <a:t> der Frau! </a:t>
            </a:r>
          </a:p>
        </p:txBody>
      </p:sp>
      <p:sp>
        <p:nvSpPr>
          <p:cNvPr id="65" name="Speech Bubble: Rectangle with Corners Rounded 64">
            <a:extLst>
              <a:ext uri="{FF2B5EF4-FFF2-40B4-BE49-F238E27FC236}">
                <a16:creationId xmlns:a16="http://schemas.microsoft.com/office/drawing/2014/main" id="{6095F1A9-984C-4371-A7F7-F7AB212DFE6B}"/>
              </a:ext>
            </a:extLst>
          </p:cNvPr>
          <p:cNvSpPr/>
          <p:nvPr/>
        </p:nvSpPr>
        <p:spPr>
          <a:xfrm>
            <a:off x="4757947" y="1691211"/>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Ihr</a:t>
            </a:r>
            <a:r>
              <a:rPr lang="en-GB" sz="3200" dirty="0">
                <a:solidFill>
                  <a:schemeClr val="tx1"/>
                </a:solidFill>
              </a:rPr>
              <a:t> </a:t>
            </a:r>
            <a:r>
              <a:rPr lang="en-GB" sz="3200" dirty="0" err="1">
                <a:solidFill>
                  <a:schemeClr val="tx1"/>
                </a:solidFill>
              </a:rPr>
              <a:t>dient</a:t>
            </a:r>
            <a:r>
              <a:rPr lang="en-GB" sz="3200" dirty="0">
                <a:solidFill>
                  <a:schemeClr val="tx1"/>
                </a:solidFill>
              </a:rPr>
              <a:t> </a:t>
            </a:r>
            <a:r>
              <a:rPr lang="en-GB" sz="3200" dirty="0" err="1">
                <a:solidFill>
                  <a:schemeClr val="tx1"/>
                </a:solidFill>
              </a:rPr>
              <a:t>dem</a:t>
            </a:r>
            <a:r>
              <a:rPr lang="en-GB" sz="3200" dirty="0">
                <a:solidFill>
                  <a:schemeClr val="tx1"/>
                </a:solidFill>
              </a:rPr>
              <a:t> König! </a:t>
            </a:r>
          </a:p>
        </p:txBody>
      </p:sp>
      <p:sp>
        <p:nvSpPr>
          <p:cNvPr id="66" name="Speech Bubble: Rectangle with Corners Rounded 65">
            <a:extLst>
              <a:ext uri="{FF2B5EF4-FFF2-40B4-BE49-F238E27FC236}">
                <a16:creationId xmlns:a16="http://schemas.microsoft.com/office/drawing/2014/main" id="{5E17E1CC-94F1-4491-8CEB-CA7FBD7B16BD}"/>
              </a:ext>
            </a:extLst>
          </p:cNvPr>
          <p:cNvSpPr/>
          <p:nvPr/>
        </p:nvSpPr>
        <p:spPr>
          <a:xfrm>
            <a:off x="4770227" y="1689754"/>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Ich </a:t>
            </a:r>
            <a:r>
              <a:rPr lang="en-GB" sz="3200" dirty="0" err="1">
                <a:solidFill>
                  <a:schemeClr val="tx1"/>
                </a:solidFill>
              </a:rPr>
              <a:t>helfe</a:t>
            </a:r>
            <a:r>
              <a:rPr lang="en-GB" sz="3200" dirty="0">
                <a:solidFill>
                  <a:schemeClr val="tx1"/>
                </a:solidFill>
              </a:rPr>
              <a:t> der </a:t>
            </a:r>
            <a:r>
              <a:rPr lang="en-GB" sz="3200" dirty="0" err="1">
                <a:solidFill>
                  <a:schemeClr val="tx1"/>
                </a:solidFill>
              </a:rPr>
              <a:t>Lehrerin</a:t>
            </a:r>
            <a:r>
              <a:rPr lang="en-GB" sz="3200" dirty="0">
                <a:solidFill>
                  <a:schemeClr val="tx1"/>
                </a:solidFill>
              </a:rPr>
              <a:t>! </a:t>
            </a:r>
          </a:p>
        </p:txBody>
      </p:sp>
      <p:sp>
        <p:nvSpPr>
          <p:cNvPr id="67" name="Speech Bubble: Rectangle with Corners Rounded 66">
            <a:extLst>
              <a:ext uri="{FF2B5EF4-FFF2-40B4-BE49-F238E27FC236}">
                <a16:creationId xmlns:a16="http://schemas.microsoft.com/office/drawing/2014/main" id="{EACBA66D-2B8A-40A6-89B7-FBE1553F32C9}"/>
              </a:ext>
            </a:extLst>
          </p:cNvPr>
          <p:cNvSpPr/>
          <p:nvPr/>
        </p:nvSpPr>
        <p:spPr>
          <a:xfrm>
            <a:off x="4767071" y="1684962"/>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Du </a:t>
            </a:r>
            <a:r>
              <a:rPr lang="en-GB" sz="3200" dirty="0" err="1">
                <a:solidFill>
                  <a:schemeClr val="tx1"/>
                </a:solidFill>
              </a:rPr>
              <a:t>suchst</a:t>
            </a:r>
            <a:r>
              <a:rPr lang="en-GB" sz="3200" dirty="0">
                <a:solidFill>
                  <a:schemeClr val="tx1"/>
                </a:solidFill>
              </a:rPr>
              <a:t> den </a:t>
            </a:r>
            <a:r>
              <a:rPr lang="en-GB" sz="3200" dirty="0" err="1">
                <a:solidFill>
                  <a:schemeClr val="tx1"/>
                </a:solidFill>
              </a:rPr>
              <a:t>Drachen</a:t>
            </a:r>
            <a:r>
              <a:rPr lang="en-GB" sz="3200" dirty="0">
                <a:solidFill>
                  <a:schemeClr val="tx1"/>
                </a:solidFill>
              </a:rPr>
              <a:t>! </a:t>
            </a:r>
          </a:p>
        </p:txBody>
      </p:sp>
      <p:sp>
        <p:nvSpPr>
          <p:cNvPr id="68" name="Speech Bubble: Rectangle with Corners Rounded 67">
            <a:extLst>
              <a:ext uri="{FF2B5EF4-FFF2-40B4-BE49-F238E27FC236}">
                <a16:creationId xmlns:a16="http://schemas.microsoft.com/office/drawing/2014/main" id="{91C3989F-45FC-4E26-AF6C-75876D381B3B}"/>
              </a:ext>
            </a:extLst>
          </p:cNvPr>
          <p:cNvSpPr/>
          <p:nvPr/>
        </p:nvSpPr>
        <p:spPr>
          <a:xfrm>
            <a:off x="4779351" y="1697881"/>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Ihr</a:t>
            </a:r>
            <a:r>
              <a:rPr lang="en-GB" sz="3200" dirty="0">
                <a:solidFill>
                  <a:schemeClr val="tx1"/>
                </a:solidFill>
              </a:rPr>
              <a:t> </a:t>
            </a:r>
            <a:r>
              <a:rPr lang="en-GB" sz="3200" dirty="0" err="1">
                <a:solidFill>
                  <a:schemeClr val="tx1"/>
                </a:solidFill>
              </a:rPr>
              <a:t>schützt</a:t>
            </a:r>
            <a:r>
              <a:rPr lang="en-GB" sz="3200" dirty="0">
                <a:solidFill>
                  <a:schemeClr val="tx1"/>
                </a:solidFill>
              </a:rPr>
              <a:t> das Schloss! </a:t>
            </a:r>
          </a:p>
        </p:txBody>
      </p:sp>
      <p:sp>
        <p:nvSpPr>
          <p:cNvPr id="69" name="Speech Bubble: Rectangle with Corners Rounded 68">
            <a:extLst>
              <a:ext uri="{FF2B5EF4-FFF2-40B4-BE49-F238E27FC236}">
                <a16:creationId xmlns:a16="http://schemas.microsoft.com/office/drawing/2014/main" id="{E6FFABA2-3E92-450E-B4A8-04FBA6751950}"/>
              </a:ext>
            </a:extLst>
          </p:cNvPr>
          <p:cNvSpPr/>
          <p:nvPr/>
        </p:nvSpPr>
        <p:spPr>
          <a:xfrm>
            <a:off x="4791631" y="1696118"/>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Wir </a:t>
            </a:r>
            <a:r>
              <a:rPr lang="en-GB" sz="3200" dirty="0" err="1">
                <a:solidFill>
                  <a:schemeClr val="tx1"/>
                </a:solidFill>
              </a:rPr>
              <a:t>holen</a:t>
            </a:r>
            <a:r>
              <a:rPr lang="en-GB" sz="3200" dirty="0">
                <a:solidFill>
                  <a:schemeClr val="tx1"/>
                </a:solidFill>
              </a:rPr>
              <a:t> den Gast! </a:t>
            </a:r>
          </a:p>
        </p:txBody>
      </p:sp>
      <p:sp>
        <p:nvSpPr>
          <p:cNvPr id="70" name="Speech Bubble: Rectangle with Corners Rounded 69">
            <a:extLst>
              <a:ext uri="{FF2B5EF4-FFF2-40B4-BE49-F238E27FC236}">
                <a16:creationId xmlns:a16="http://schemas.microsoft.com/office/drawing/2014/main" id="{FE757154-D2D0-4AA8-85F7-63F168001874}"/>
              </a:ext>
            </a:extLst>
          </p:cNvPr>
          <p:cNvSpPr/>
          <p:nvPr/>
        </p:nvSpPr>
        <p:spPr>
          <a:xfrm>
            <a:off x="4788527" y="1692783"/>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Wir </a:t>
            </a:r>
            <a:r>
              <a:rPr lang="en-GB" sz="3200" dirty="0" err="1">
                <a:solidFill>
                  <a:schemeClr val="tx1"/>
                </a:solidFill>
              </a:rPr>
              <a:t>gratulieren</a:t>
            </a:r>
            <a:r>
              <a:rPr lang="en-GB" sz="3200" dirty="0">
                <a:solidFill>
                  <a:schemeClr val="tx1"/>
                </a:solidFill>
              </a:rPr>
              <a:t> </a:t>
            </a:r>
            <a:r>
              <a:rPr lang="en-GB" sz="3200" dirty="0" err="1">
                <a:solidFill>
                  <a:schemeClr val="tx1"/>
                </a:solidFill>
              </a:rPr>
              <a:t>dem</a:t>
            </a:r>
            <a:r>
              <a:rPr lang="en-GB" sz="3200" dirty="0">
                <a:solidFill>
                  <a:schemeClr val="tx1"/>
                </a:solidFill>
              </a:rPr>
              <a:t> </a:t>
            </a:r>
            <a:r>
              <a:rPr lang="en-GB" sz="3200" dirty="0" err="1">
                <a:solidFill>
                  <a:schemeClr val="tx1"/>
                </a:solidFill>
              </a:rPr>
              <a:t>Zauberer</a:t>
            </a:r>
            <a:r>
              <a:rPr lang="en-GB" sz="3200" dirty="0">
                <a:solidFill>
                  <a:schemeClr val="tx1"/>
                </a:solidFill>
              </a:rPr>
              <a:t>*! </a:t>
            </a:r>
          </a:p>
        </p:txBody>
      </p:sp>
      <p:sp>
        <p:nvSpPr>
          <p:cNvPr id="60" name="TextBox 59">
            <a:extLst>
              <a:ext uri="{FF2B5EF4-FFF2-40B4-BE49-F238E27FC236}">
                <a16:creationId xmlns:a16="http://schemas.microsoft.com/office/drawing/2014/main" id="{E6FF0A1C-B39B-4F6A-BADF-EF3A5F1C0B38}"/>
              </a:ext>
            </a:extLst>
          </p:cNvPr>
          <p:cNvSpPr txBox="1"/>
          <p:nvPr/>
        </p:nvSpPr>
        <p:spPr>
          <a:xfrm>
            <a:off x="1253485" y="6360239"/>
            <a:ext cx="6163732" cy="461665"/>
          </a:xfrm>
          <a:prstGeom prst="rect">
            <a:avLst/>
          </a:prstGeom>
          <a:noFill/>
        </p:spPr>
        <p:txBody>
          <a:bodyPr wrap="square">
            <a:spAutoFit/>
          </a:bodyPr>
          <a:lstStyle/>
          <a:p>
            <a:r>
              <a:rPr lang="en-GB" sz="2400" b="1" dirty="0"/>
              <a:t>*der </a:t>
            </a:r>
            <a:r>
              <a:rPr lang="en-GB" sz="2400" b="1" dirty="0" err="1"/>
              <a:t>Zauberer</a:t>
            </a:r>
            <a:r>
              <a:rPr lang="en-GB" sz="2400" b="1" dirty="0"/>
              <a:t> – wizard</a:t>
            </a:r>
          </a:p>
        </p:txBody>
      </p:sp>
    </p:spTree>
    <p:extLst>
      <p:ext uri="{BB962C8B-B14F-4D97-AF65-F5344CB8AC3E}">
        <p14:creationId xmlns:p14="http://schemas.microsoft.com/office/powerpoint/2010/main" val="122422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47" presetClass="exit" presetSubtype="0" fill="hold" grpId="1" nodeType="withEffect">
                                  <p:stCondLst>
                                    <p:cond delay="2000"/>
                                  </p:stCondLst>
                                  <p:childTnLst>
                                    <p:animEffect transition="out" filter="fade">
                                      <p:cBhvr>
                                        <p:cTn id="8" dur="2000"/>
                                        <p:tgtEl>
                                          <p:spTgt spid="37"/>
                                        </p:tgtEl>
                                      </p:cBhvr>
                                    </p:animEffect>
                                    <p:anim calcmode="lin" valueType="num">
                                      <p:cBhvr>
                                        <p:cTn id="9" dur="2000"/>
                                        <p:tgtEl>
                                          <p:spTgt spid="37"/>
                                        </p:tgtEl>
                                        <p:attrNameLst>
                                          <p:attrName>ppt_x</p:attrName>
                                        </p:attrNameLst>
                                      </p:cBhvr>
                                      <p:tavLst>
                                        <p:tav tm="0">
                                          <p:val>
                                            <p:strVal val="ppt_x"/>
                                          </p:val>
                                        </p:tav>
                                        <p:tav tm="100000">
                                          <p:val>
                                            <p:strVal val="ppt_x"/>
                                          </p:val>
                                        </p:tav>
                                      </p:tavLst>
                                    </p:anim>
                                    <p:anim calcmode="lin" valueType="num">
                                      <p:cBhvr>
                                        <p:cTn id="10" dur="2000"/>
                                        <p:tgtEl>
                                          <p:spTgt spid="37"/>
                                        </p:tgtEl>
                                        <p:attrNameLst>
                                          <p:attrName>ppt_y</p:attrName>
                                        </p:attrNameLst>
                                      </p:cBhvr>
                                      <p:tavLst>
                                        <p:tav tm="0">
                                          <p:val>
                                            <p:strVal val="ppt_y"/>
                                          </p:val>
                                        </p:tav>
                                        <p:tav tm="100000">
                                          <p:val>
                                            <p:strVal val="ppt_y-.1"/>
                                          </p:val>
                                        </p:tav>
                                      </p:tavLst>
                                    </p:anim>
                                    <p:set>
                                      <p:cBhvr>
                                        <p:cTn id="11" dur="1" fill="hold">
                                          <p:stCondLst>
                                            <p:cond delay="1999"/>
                                          </p:stCondLst>
                                        </p:cTn>
                                        <p:tgtEl>
                                          <p:spTgt spid="3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59"/>
                                        </p:tgtEl>
                                      </p:cBhvr>
                                    </p:animEffect>
                                    <p:set>
                                      <p:cBhvr>
                                        <p:cTn id="21" dur="1" fill="hold">
                                          <p:stCondLst>
                                            <p:cond delay="499"/>
                                          </p:stCondLst>
                                        </p:cTn>
                                        <p:tgtEl>
                                          <p:spTgt spid="5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47" presetClass="exit" presetSubtype="0" fill="hold" grpId="1" nodeType="withEffect">
                                  <p:stCondLst>
                                    <p:cond delay="2000"/>
                                  </p:stCondLst>
                                  <p:childTnLst>
                                    <p:animEffect transition="out" filter="fade">
                                      <p:cBhvr>
                                        <p:cTn id="31" dur="2000"/>
                                        <p:tgtEl>
                                          <p:spTgt spid="41"/>
                                        </p:tgtEl>
                                      </p:cBhvr>
                                    </p:animEffect>
                                    <p:anim calcmode="lin" valueType="num">
                                      <p:cBhvr>
                                        <p:cTn id="32" dur="2000"/>
                                        <p:tgtEl>
                                          <p:spTgt spid="41"/>
                                        </p:tgtEl>
                                        <p:attrNameLst>
                                          <p:attrName>ppt_x</p:attrName>
                                        </p:attrNameLst>
                                      </p:cBhvr>
                                      <p:tavLst>
                                        <p:tav tm="0">
                                          <p:val>
                                            <p:strVal val="ppt_x"/>
                                          </p:val>
                                        </p:tav>
                                        <p:tav tm="100000">
                                          <p:val>
                                            <p:strVal val="ppt_x"/>
                                          </p:val>
                                        </p:tav>
                                      </p:tavLst>
                                    </p:anim>
                                    <p:anim calcmode="lin" valueType="num">
                                      <p:cBhvr>
                                        <p:cTn id="33" dur="2000"/>
                                        <p:tgtEl>
                                          <p:spTgt spid="41"/>
                                        </p:tgtEl>
                                        <p:attrNameLst>
                                          <p:attrName>ppt_y</p:attrName>
                                        </p:attrNameLst>
                                      </p:cBhvr>
                                      <p:tavLst>
                                        <p:tav tm="0">
                                          <p:val>
                                            <p:strVal val="ppt_y"/>
                                          </p:val>
                                        </p:tav>
                                        <p:tav tm="100000">
                                          <p:val>
                                            <p:strVal val="ppt_y-.1"/>
                                          </p:val>
                                        </p:tav>
                                      </p:tavLst>
                                    </p:anim>
                                    <p:set>
                                      <p:cBhvr>
                                        <p:cTn id="34" dur="1" fill="hold">
                                          <p:stCondLst>
                                            <p:cond delay="1999"/>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62"/>
                                        </p:tgtEl>
                                      </p:cBhvr>
                                    </p:animEffect>
                                    <p:set>
                                      <p:cBhvr>
                                        <p:cTn id="44" dur="1" fill="hold">
                                          <p:stCondLst>
                                            <p:cond delay="499"/>
                                          </p:stCondLst>
                                        </p:cTn>
                                        <p:tgtEl>
                                          <p:spTgt spid="6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47" presetClass="exit" presetSubtype="0" fill="hold" grpId="1" nodeType="withEffect">
                                  <p:stCondLst>
                                    <p:cond delay="2000"/>
                                  </p:stCondLst>
                                  <p:childTnLst>
                                    <p:animEffect transition="out" filter="fade">
                                      <p:cBhvr>
                                        <p:cTn id="54" dur="2000"/>
                                        <p:tgtEl>
                                          <p:spTgt spid="43"/>
                                        </p:tgtEl>
                                      </p:cBhvr>
                                    </p:animEffect>
                                    <p:anim calcmode="lin" valueType="num">
                                      <p:cBhvr>
                                        <p:cTn id="55" dur="2000"/>
                                        <p:tgtEl>
                                          <p:spTgt spid="43"/>
                                        </p:tgtEl>
                                        <p:attrNameLst>
                                          <p:attrName>ppt_x</p:attrName>
                                        </p:attrNameLst>
                                      </p:cBhvr>
                                      <p:tavLst>
                                        <p:tav tm="0">
                                          <p:val>
                                            <p:strVal val="ppt_x"/>
                                          </p:val>
                                        </p:tav>
                                        <p:tav tm="100000">
                                          <p:val>
                                            <p:strVal val="ppt_x"/>
                                          </p:val>
                                        </p:tav>
                                      </p:tavLst>
                                    </p:anim>
                                    <p:anim calcmode="lin" valueType="num">
                                      <p:cBhvr>
                                        <p:cTn id="56" dur="2000"/>
                                        <p:tgtEl>
                                          <p:spTgt spid="43"/>
                                        </p:tgtEl>
                                        <p:attrNameLst>
                                          <p:attrName>ppt_y</p:attrName>
                                        </p:attrNameLst>
                                      </p:cBhvr>
                                      <p:tavLst>
                                        <p:tav tm="0">
                                          <p:val>
                                            <p:strVal val="ppt_y"/>
                                          </p:val>
                                        </p:tav>
                                        <p:tav tm="100000">
                                          <p:val>
                                            <p:strVal val="ppt_y-.1"/>
                                          </p:val>
                                        </p:tav>
                                      </p:tavLst>
                                    </p:anim>
                                    <p:set>
                                      <p:cBhvr>
                                        <p:cTn id="57" dur="1" fill="hold">
                                          <p:stCondLst>
                                            <p:cond delay="1999"/>
                                          </p:stCondLst>
                                        </p:cTn>
                                        <p:tgtEl>
                                          <p:spTgt spid="4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par>
                                <p:cTn id="76" presetID="47" presetClass="exit" presetSubtype="0" fill="hold" grpId="1" nodeType="withEffect">
                                  <p:stCondLst>
                                    <p:cond delay="2000"/>
                                  </p:stCondLst>
                                  <p:childTnLst>
                                    <p:animEffect transition="out" filter="fade">
                                      <p:cBhvr>
                                        <p:cTn id="77" dur="2000"/>
                                        <p:tgtEl>
                                          <p:spTgt spid="45"/>
                                        </p:tgtEl>
                                      </p:cBhvr>
                                    </p:animEffect>
                                    <p:anim calcmode="lin" valueType="num">
                                      <p:cBhvr>
                                        <p:cTn id="78" dur="2000"/>
                                        <p:tgtEl>
                                          <p:spTgt spid="45"/>
                                        </p:tgtEl>
                                        <p:attrNameLst>
                                          <p:attrName>ppt_x</p:attrName>
                                        </p:attrNameLst>
                                      </p:cBhvr>
                                      <p:tavLst>
                                        <p:tav tm="0">
                                          <p:val>
                                            <p:strVal val="ppt_x"/>
                                          </p:val>
                                        </p:tav>
                                        <p:tav tm="100000">
                                          <p:val>
                                            <p:strVal val="ppt_x"/>
                                          </p:val>
                                        </p:tav>
                                      </p:tavLst>
                                    </p:anim>
                                    <p:anim calcmode="lin" valueType="num">
                                      <p:cBhvr>
                                        <p:cTn id="79" dur="2000"/>
                                        <p:tgtEl>
                                          <p:spTgt spid="45"/>
                                        </p:tgtEl>
                                        <p:attrNameLst>
                                          <p:attrName>ppt_y</p:attrName>
                                        </p:attrNameLst>
                                      </p:cBhvr>
                                      <p:tavLst>
                                        <p:tav tm="0">
                                          <p:val>
                                            <p:strVal val="ppt_y"/>
                                          </p:val>
                                        </p:tav>
                                        <p:tav tm="100000">
                                          <p:val>
                                            <p:strVal val="ppt_y-.1"/>
                                          </p:val>
                                        </p:tav>
                                      </p:tavLst>
                                    </p:anim>
                                    <p:set>
                                      <p:cBhvr>
                                        <p:cTn id="80" dur="1" fill="hold">
                                          <p:stCondLst>
                                            <p:cond delay="1999"/>
                                          </p:stCondLst>
                                        </p:cTn>
                                        <p:tgtEl>
                                          <p:spTgt spid="4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1" nodeType="clickEffect">
                                  <p:stCondLst>
                                    <p:cond delay="0"/>
                                  </p:stCondLst>
                                  <p:childTnLst>
                                    <p:animEffect transition="out" filter="barn(inVertical)">
                                      <p:cBhvr>
                                        <p:cTn id="89" dur="500"/>
                                        <p:tgtEl>
                                          <p:spTgt spid="64"/>
                                        </p:tgtEl>
                                      </p:cBhvr>
                                    </p:animEffect>
                                    <p:set>
                                      <p:cBhvr>
                                        <p:cTn id="90" dur="1" fill="hold">
                                          <p:stCondLst>
                                            <p:cond delay="499"/>
                                          </p:stCondLst>
                                        </p:cTn>
                                        <p:tgtEl>
                                          <p:spTgt spid="6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par>
                                <p:cTn id="99" presetID="47" presetClass="exit" presetSubtype="0" fill="hold" grpId="1" nodeType="withEffect">
                                  <p:stCondLst>
                                    <p:cond delay="2000"/>
                                  </p:stCondLst>
                                  <p:childTnLst>
                                    <p:animEffect transition="out" filter="fade">
                                      <p:cBhvr>
                                        <p:cTn id="100" dur="2000"/>
                                        <p:tgtEl>
                                          <p:spTgt spid="47"/>
                                        </p:tgtEl>
                                      </p:cBhvr>
                                    </p:animEffect>
                                    <p:anim calcmode="lin" valueType="num">
                                      <p:cBhvr>
                                        <p:cTn id="101" dur="2000"/>
                                        <p:tgtEl>
                                          <p:spTgt spid="47"/>
                                        </p:tgtEl>
                                        <p:attrNameLst>
                                          <p:attrName>ppt_x</p:attrName>
                                        </p:attrNameLst>
                                      </p:cBhvr>
                                      <p:tavLst>
                                        <p:tav tm="0">
                                          <p:val>
                                            <p:strVal val="ppt_x"/>
                                          </p:val>
                                        </p:tav>
                                        <p:tav tm="100000">
                                          <p:val>
                                            <p:strVal val="ppt_x"/>
                                          </p:val>
                                        </p:tav>
                                      </p:tavLst>
                                    </p:anim>
                                    <p:anim calcmode="lin" valueType="num">
                                      <p:cBhvr>
                                        <p:cTn id="102" dur="2000"/>
                                        <p:tgtEl>
                                          <p:spTgt spid="47"/>
                                        </p:tgtEl>
                                        <p:attrNameLst>
                                          <p:attrName>ppt_y</p:attrName>
                                        </p:attrNameLst>
                                      </p:cBhvr>
                                      <p:tavLst>
                                        <p:tav tm="0">
                                          <p:val>
                                            <p:strVal val="ppt_y"/>
                                          </p:val>
                                        </p:tav>
                                        <p:tav tm="100000">
                                          <p:val>
                                            <p:strVal val="ppt_y-.1"/>
                                          </p:val>
                                        </p:tav>
                                      </p:tavLst>
                                    </p:anim>
                                    <p:set>
                                      <p:cBhvr>
                                        <p:cTn id="103" dur="1" fill="hold">
                                          <p:stCondLst>
                                            <p:cond delay="1999"/>
                                          </p:stCondLst>
                                        </p:cTn>
                                        <p:tgtEl>
                                          <p:spTgt spid="4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5"/>
                                        </p:tgtEl>
                                        <p:attrNameLst>
                                          <p:attrName>style.visibility</p:attrName>
                                        </p:attrNameLst>
                                      </p:cBhvr>
                                      <p:to>
                                        <p:strVal val="visible"/>
                                      </p:to>
                                    </p:set>
                                    <p:animEffect transition="in" filter="fade">
                                      <p:cBhvr>
                                        <p:cTn id="108" dur="500"/>
                                        <p:tgtEl>
                                          <p:spTgt spid="65"/>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grpId="1" nodeType="clickEffect">
                                  <p:stCondLst>
                                    <p:cond delay="0"/>
                                  </p:stCondLst>
                                  <p:childTnLst>
                                    <p:animEffect transition="out" filter="barn(inVertical)">
                                      <p:cBhvr>
                                        <p:cTn id="112" dur="500"/>
                                        <p:tgtEl>
                                          <p:spTgt spid="65"/>
                                        </p:tgtEl>
                                      </p:cBhvr>
                                    </p:animEffect>
                                    <p:set>
                                      <p:cBhvr>
                                        <p:cTn id="113" dur="1" fill="hold">
                                          <p:stCondLst>
                                            <p:cond delay="499"/>
                                          </p:stCondLst>
                                        </p:cTn>
                                        <p:tgtEl>
                                          <p:spTgt spid="6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8"/>
                                        </p:tgtEl>
                                        <p:attrNameLst>
                                          <p:attrName>style.visibility</p:attrName>
                                        </p:attrNameLst>
                                      </p:cBhvr>
                                      <p:to>
                                        <p:strVal val="visible"/>
                                      </p:to>
                                    </p:set>
                                  </p:childTnLst>
                                </p:cTn>
                              </p:par>
                              <p:par>
                                <p:cTn id="122" presetID="47" presetClass="exit" presetSubtype="0" fill="hold" grpId="1" nodeType="withEffect">
                                  <p:stCondLst>
                                    <p:cond delay="2000"/>
                                  </p:stCondLst>
                                  <p:childTnLst>
                                    <p:animEffect transition="out" filter="fade">
                                      <p:cBhvr>
                                        <p:cTn id="123" dur="2000"/>
                                        <p:tgtEl>
                                          <p:spTgt spid="48"/>
                                        </p:tgtEl>
                                      </p:cBhvr>
                                    </p:animEffect>
                                    <p:anim calcmode="lin" valueType="num">
                                      <p:cBhvr>
                                        <p:cTn id="124" dur="2000"/>
                                        <p:tgtEl>
                                          <p:spTgt spid="48"/>
                                        </p:tgtEl>
                                        <p:attrNameLst>
                                          <p:attrName>ppt_x</p:attrName>
                                        </p:attrNameLst>
                                      </p:cBhvr>
                                      <p:tavLst>
                                        <p:tav tm="0">
                                          <p:val>
                                            <p:strVal val="ppt_x"/>
                                          </p:val>
                                        </p:tav>
                                        <p:tav tm="100000">
                                          <p:val>
                                            <p:strVal val="ppt_x"/>
                                          </p:val>
                                        </p:tav>
                                      </p:tavLst>
                                    </p:anim>
                                    <p:anim calcmode="lin" valueType="num">
                                      <p:cBhvr>
                                        <p:cTn id="125" dur="2000"/>
                                        <p:tgtEl>
                                          <p:spTgt spid="48"/>
                                        </p:tgtEl>
                                        <p:attrNameLst>
                                          <p:attrName>ppt_y</p:attrName>
                                        </p:attrNameLst>
                                      </p:cBhvr>
                                      <p:tavLst>
                                        <p:tav tm="0">
                                          <p:val>
                                            <p:strVal val="ppt_y"/>
                                          </p:val>
                                        </p:tav>
                                        <p:tav tm="100000">
                                          <p:val>
                                            <p:strVal val="ppt_y-.1"/>
                                          </p:val>
                                        </p:tav>
                                      </p:tavLst>
                                    </p:anim>
                                    <p:set>
                                      <p:cBhvr>
                                        <p:cTn id="126" dur="1" fill="hold">
                                          <p:stCondLst>
                                            <p:cond delay="1999"/>
                                          </p:stCondLst>
                                        </p:cTn>
                                        <p:tgtEl>
                                          <p:spTgt spid="4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500"/>
                                        <p:tgtEl>
                                          <p:spTgt spid="66"/>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xit" presetSubtype="21" fill="hold" grpId="1" nodeType="clickEffect">
                                  <p:stCondLst>
                                    <p:cond delay="0"/>
                                  </p:stCondLst>
                                  <p:childTnLst>
                                    <p:animEffect transition="out" filter="barn(inVertical)">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childTnLst>
                                </p:cTn>
                              </p:par>
                              <p:par>
                                <p:cTn id="145" presetID="47" presetClass="exit" presetSubtype="0" fill="hold" grpId="1" nodeType="withEffect">
                                  <p:stCondLst>
                                    <p:cond delay="2000"/>
                                  </p:stCondLst>
                                  <p:childTnLst>
                                    <p:animEffect transition="out" filter="fade">
                                      <p:cBhvr>
                                        <p:cTn id="146" dur="2000"/>
                                        <p:tgtEl>
                                          <p:spTgt spid="51"/>
                                        </p:tgtEl>
                                      </p:cBhvr>
                                    </p:animEffect>
                                    <p:anim calcmode="lin" valueType="num">
                                      <p:cBhvr>
                                        <p:cTn id="147" dur="2000"/>
                                        <p:tgtEl>
                                          <p:spTgt spid="51"/>
                                        </p:tgtEl>
                                        <p:attrNameLst>
                                          <p:attrName>ppt_x</p:attrName>
                                        </p:attrNameLst>
                                      </p:cBhvr>
                                      <p:tavLst>
                                        <p:tav tm="0">
                                          <p:val>
                                            <p:strVal val="ppt_x"/>
                                          </p:val>
                                        </p:tav>
                                        <p:tav tm="100000">
                                          <p:val>
                                            <p:strVal val="ppt_x"/>
                                          </p:val>
                                        </p:tav>
                                      </p:tavLst>
                                    </p:anim>
                                    <p:anim calcmode="lin" valueType="num">
                                      <p:cBhvr>
                                        <p:cTn id="148" dur="2000"/>
                                        <p:tgtEl>
                                          <p:spTgt spid="51"/>
                                        </p:tgtEl>
                                        <p:attrNameLst>
                                          <p:attrName>ppt_y</p:attrName>
                                        </p:attrNameLst>
                                      </p:cBhvr>
                                      <p:tavLst>
                                        <p:tav tm="0">
                                          <p:val>
                                            <p:strVal val="ppt_y"/>
                                          </p:val>
                                        </p:tav>
                                        <p:tav tm="100000">
                                          <p:val>
                                            <p:strVal val="ppt_y-.1"/>
                                          </p:val>
                                        </p:tav>
                                      </p:tavLst>
                                    </p:anim>
                                    <p:set>
                                      <p:cBhvr>
                                        <p:cTn id="149" dur="1" fill="hold">
                                          <p:stCondLst>
                                            <p:cond delay="1999"/>
                                          </p:stCondLst>
                                        </p:cTn>
                                        <p:tgtEl>
                                          <p:spTgt spid="51"/>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500"/>
                                        <p:tgtEl>
                                          <p:spTgt spid="67"/>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xit" presetSubtype="21" fill="hold" grpId="1" nodeType="clickEffect">
                                  <p:stCondLst>
                                    <p:cond delay="0"/>
                                  </p:stCondLst>
                                  <p:childTnLst>
                                    <p:animEffect transition="out" filter="barn(inVertical)">
                                      <p:cBhvr>
                                        <p:cTn id="158" dur="500"/>
                                        <p:tgtEl>
                                          <p:spTgt spid="67"/>
                                        </p:tgtEl>
                                      </p:cBhvr>
                                    </p:animEffect>
                                    <p:set>
                                      <p:cBhvr>
                                        <p:cTn id="159" dur="1" fill="hold">
                                          <p:stCondLst>
                                            <p:cond delay="499"/>
                                          </p:stCondLst>
                                        </p:cTn>
                                        <p:tgtEl>
                                          <p:spTgt spid="67"/>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2"/>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3"/>
                                        </p:tgtEl>
                                        <p:attrNameLst>
                                          <p:attrName>style.visibility</p:attrName>
                                        </p:attrNameLst>
                                      </p:cBhvr>
                                      <p:to>
                                        <p:strVal val="visible"/>
                                      </p:to>
                                    </p:set>
                                  </p:childTnLst>
                                </p:cTn>
                              </p:par>
                              <p:par>
                                <p:cTn id="168" presetID="47" presetClass="exit" presetSubtype="0" fill="hold" grpId="1" nodeType="withEffect">
                                  <p:stCondLst>
                                    <p:cond delay="2000"/>
                                  </p:stCondLst>
                                  <p:childTnLst>
                                    <p:animEffect transition="out" filter="fade">
                                      <p:cBhvr>
                                        <p:cTn id="169" dur="2000"/>
                                        <p:tgtEl>
                                          <p:spTgt spid="53"/>
                                        </p:tgtEl>
                                      </p:cBhvr>
                                    </p:animEffect>
                                    <p:anim calcmode="lin" valueType="num">
                                      <p:cBhvr>
                                        <p:cTn id="170" dur="2000"/>
                                        <p:tgtEl>
                                          <p:spTgt spid="53"/>
                                        </p:tgtEl>
                                        <p:attrNameLst>
                                          <p:attrName>ppt_x</p:attrName>
                                        </p:attrNameLst>
                                      </p:cBhvr>
                                      <p:tavLst>
                                        <p:tav tm="0">
                                          <p:val>
                                            <p:strVal val="ppt_x"/>
                                          </p:val>
                                        </p:tav>
                                        <p:tav tm="100000">
                                          <p:val>
                                            <p:strVal val="ppt_x"/>
                                          </p:val>
                                        </p:tav>
                                      </p:tavLst>
                                    </p:anim>
                                    <p:anim calcmode="lin" valueType="num">
                                      <p:cBhvr>
                                        <p:cTn id="171" dur="2000"/>
                                        <p:tgtEl>
                                          <p:spTgt spid="53"/>
                                        </p:tgtEl>
                                        <p:attrNameLst>
                                          <p:attrName>ppt_y</p:attrName>
                                        </p:attrNameLst>
                                      </p:cBhvr>
                                      <p:tavLst>
                                        <p:tav tm="0">
                                          <p:val>
                                            <p:strVal val="ppt_y"/>
                                          </p:val>
                                        </p:tav>
                                        <p:tav tm="100000">
                                          <p:val>
                                            <p:strVal val="ppt_y-.1"/>
                                          </p:val>
                                        </p:tav>
                                      </p:tavLst>
                                    </p:anim>
                                    <p:set>
                                      <p:cBhvr>
                                        <p:cTn id="172" dur="1" fill="hold">
                                          <p:stCondLst>
                                            <p:cond delay="1999"/>
                                          </p:stCondLst>
                                        </p:cTn>
                                        <p:tgtEl>
                                          <p:spTgt spid="5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68"/>
                                        </p:tgtEl>
                                        <p:attrNameLst>
                                          <p:attrName>style.visibility</p:attrName>
                                        </p:attrNameLst>
                                      </p:cBhvr>
                                      <p:to>
                                        <p:strVal val="visible"/>
                                      </p:to>
                                    </p:set>
                                    <p:animEffect transition="in" filter="fade">
                                      <p:cBhvr>
                                        <p:cTn id="177" dur="500"/>
                                        <p:tgtEl>
                                          <p:spTgt spid="68"/>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xit" presetSubtype="21" fill="hold" grpId="1" nodeType="clickEffect">
                                  <p:stCondLst>
                                    <p:cond delay="0"/>
                                  </p:stCondLst>
                                  <p:childTnLst>
                                    <p:animEffect transition="out" filter="barn(inVertical)">
                                      <p:cBhvr>
                                        <p:cTn id="181" dur="500"/>
                                        <p:tgtEl>
                                          <p:spTgt spid="68"/>
                                        </p:tgtEl>
                                      </p:cBhvr>
                                    </p:animEffect>
                                    <p:set>
                                      <p:cBhvr>
                                        <p:cTn id="182" dur="1" fill="hold">
                                          <p:stCondLst>
                                            <p:cond delay="499"/>
                                          </p:stCondLst>
                                        </p:cTn>
                                        <p:tgtEl>
                                          <p:spTgt spid="6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55"/>
                                        </p:tgtEl>
                                        <p:attrNameLst>
                                          <p:attrName>style.visibility</p:attrName>
                                        </p:attrNameLst>
                                      </p:cBhvr>
                                      <p:to>
                                        <p:strVal val="visible"/>
                                      </p:to>
                                    </p:set>
                                  </p:childTnLst>
                                </p:cTn>
                              </p:par>
                              <p:par>
                                <p:cTn id="191" presetID="47" presetClass="exit" presetSubtype="0" fill="hold" grpId="1" nodeType="withEffect">
                                  <p:stCondLst>
                                    <p:cond delay="2000"/>
                                  </p:stCondLst>
                                  <p:childTnLst>
                                    <p:animEffect transition="out" filter="fade">
                                      <p:cBhvr>
                                        <p:cTn id="192" dur="2000"/>
                                        <p:tgtEl>
                                          <p:spTgt spid="55"/>
                                        </p:tgtEl>
                                      </p:cBhvr>
                                    </p:animEffect>
                                    <p:anim calcmode="lin" valueType="num">
                                      <p:cBhvr>
                                        <p:cTn id="193" dur="2000"/>
                                        <p:tgtEl>
                                          <p:spTgt spid="55"/>
                                        </p:tgtEl>
                                        <p:attrNameLst>
                                          <p:attrName>ppt_x</p:attrName>
                                        </p:attrNameLst>
                                      </p:cBhvr>
                                      <p:tavLst>
                                        <p:tav tm="0">
                                          <p:val>
                                            <p:strVal val="ppt_x"/>
                                          </p:val>
                                        </p:tav>
                                        <p:tav tm="100000">
                                          <p:val>
                                            <p:strVal val="ppt_x"/>
                                          </p:val>
                                        </p:tav>
                                      </p:tavLst>
                                    </p:anim>
                                    <p:anim calcmode="lin" valueType="num">
                                      <p:cBhvr>
                                        <p:cTn id="194" dur="2000"/>
                                        <p:tgtEl>
                                          <p:spTgt spid="55"/>
                                        </p:tgtEl>
                                        <p:attrNameLst>
                                          <p:attrName>ppt_y</p:attrName>
                                        </p:attrNameLst>
                                      </p:cBhvr>
                                      <p:tavLst>
                                        <p:tav tm="0">
                                          <p:val>
                                            <p:strVal val="ppt_y"/>
                                          </p:val>
                                        </p:tav>
                                        <p:tav tm="100000">
                                          <p:val>
                                            <p:strVal val="ppt_y-.1"/>
                                          </p:val>
                                        </p:tav>
                                      </p:tavLst>
                                    </p:anim>
                                    <p:set>
                                      <p:cBhvr>
                                        <p:cTn id="195" dur="1" fill="hold">
                                          <p:stCondLst>
                                            <p:cond delay="1999"/>
                                          </p:stCondLst>
                                        </p:cTn>
                                        <p:tgtEl>
                                          <p:spTgt spid="55"/>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69"/>
                                        </p:tgtEl>
                                        <p:attrNameLst>
                                          <p:attrName>style.visibility</p:attrName>
                                        </p:attrNameLst>
                                      </p:cBhvr>
                                      <p:to>
                                        <p:strVal val="visible"/>
                                      </p:to>
                                    </p:set>
                                    <p:animEffect transition="in" filter="fade">
                                      <p:cBhvr>
                                        <p:cTn id="200" dur="500"/>
                                        <p:tgtEl>
                                          <p:spTgt spid="69"/>
                                        </p:tgtEl>
                                      </p:cBhvr>
                                    </p:animEffect>
                                  </p:childTnLst>
                                </p:cTn>
                              </p:par>
                            </p:childTnLst>
                          </p:cTn>
                        </p:par>
                      </p:childTnLst>
                    </p:cTn>
                  </p:par>
                  <p:par>
                    <p:cTn id="201" fill="hold">
                      <p:stCondLst>
                        <p:cond delay="indefinite"/>
                      </p:stCondLst>
                      <p:childTnLst>
                        <p:par>
                          <p:cTn id="202" fill="hold">
                            <p:stCondLst>
                              <p:cond delay="0"/>
                            </p:stCondLst>
                            <p:childTnLst>
                              <p:par>
                                <p:cTn id="203" presetID="16" presetClass="exit" presetSubtype="21" fill="hold" grpId="1" nodeType="clickEffect">
                                  <p:stCondLst>
                                    <p:cond delay="0"/>
                                  </p:stCondLst>
                                  <p:childTnLst>
                                    <p:animEffect transition="out" filter="barn(inVertical)">
                                      <p:cBhvr>
                                        <p:cTn id="204" dur="500"/>
                                        <p:tgtEl>
                                          <p:spTgt spid="69"/>
                                        </p:tgtEl>
                                      </p:cBhvr>
                                    </p:animEffect>
                                    <p:set>
                                      <p:cBhvr>
                                        <p:cTn id="205" dur="1" fill="hold">
                                          <p:stCondLst>
                                            <p:cond delay="499"/>
                                          </p:stCondLst>
                                        </p:cTn>
                                        <p:tgtEl>
                                          <p:spTgt spid="69"/>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56"/>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57"/>
                                        </p:tgtEl>
                                        <p:attrNameLst>
                                          <p:attrName>style.visibility</p:attrName>
                                        </p:attrNameLst>
                                      </p:cBhvr>
                                      <p:to>
                                        <p:strVal val="visible"/>
                                      </p:to>
                                    </p:set>
                                  </p:childTnLst>
                                </p:cTn>
                              </p:par>
                              <p:par>
                                <p:cTn id="214" presetID="47" presetClass="exit" presetSubtype="0" fill="hold" grpId="1" nodeType="withEffect">
                                  <p:stCondLst>
                                    <p:cond delay="2000"/>
                                  </p:stCondLst>
                                  <p:childTnLst>
                                    <p:animEffect transition="out" filter="fade">
                                      <p:cBhvr>
                                        <p:cTn id="215" dur="2000"/>
                                        <p:tgtEl>
                                          <p:spTgt spid="57"/>
                                        </p:tgtEl>
                                      </p:cBhvr>
                                    </p:animEffect>
                                    <p:anim calcmode="lin" valueType="num">
                                      <p:cBhvr>
                                        <p:cTn id="216" dur="2000"/>
                                        <p:tgtEl>
                                          <p:spTgt spid="57"/>
                                        </p:tgtEl>
                                        <p:attrNameLst>
                                          <p:attrName>ppt_x</p:attrName>
                                        </p:attrNameLst>
                                      </p:cBhvr>
                                      <p:tavLst>
                                        <p:tav tm="0">
                                          <p:val>
                                            <p:strVal val="ppt_x"/>
                                          </p:val>
                                        </p:tav>
                                        <p:tav tm="100000">
                                          <p:val>
                                            <p:strVal val="ppt_x"/>
                                          </p:val>
                                        </p:tav>
                                      </p:tavLst>
                                    </p:anim>
                                    <p:anim calcmode="lin" valueType="num">
                                      <p:cBhvr>
                                        <p:cTn id="217" dur="2000"/>
                                        <p:tgtEl>
                                          <p:spTgt spid="57"/>
                                        </p:tgtEl>
                                        <p:attrNameLst>
                                          <p:attrName>ppt_y</p:attrName>
                                        </p:attrNameLst>
                                      </p:cBhvr>
                                      <p:tavLst>
                                        <p:tav tm="0">
                                          <p:val>
                                            <p:strVal val="ppt_y"/>
                                          </p:val>
                                        </p:tav>
                                        <p:tav tm="100000">
                                          <p:val>
                                            <p:strVal val="ppt_y-.1"/>
                                          </p:val>
                                        </p:tav>
                                      </p:tavLst>
                                    </p:anim>
                                    <p:set>
                                      <p:cBhvr>
                                        <p:cTn id="218" dur="1" fill="hold">
                                          <p:stCondLst>
                                            <p:cond delay="1999"/>
                                          </p:stCondLst>
                                        </p:cTn>
                                        <p:tgtEl>
                                          <p:spTgt spid="57"/>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70"/>
                                        </p:tgtEl>
                                        <p:attrNameLst>
                                          <p:attrName>style.visibility</p:attrName>
                                        </p:attrNameLst>
                                      </p:cBhvr>
                                      <p:to>
                                        <p:strVal val="visible"/>
                                      </p:to>
                                    </p:set>
                                    <p:animEffect transition="in" filter="fade">
                                      <p:cBhvr>
                                        <p:cTn id="223" dur="500"/>
                                        <p:tgtEl>
                                          <p:spTgt spid="70"/>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xit" presetSubtype="21" fill="hold" grpId="1" nodeType="clickEffect">
                                  <p:stCondLst>
                                    <p:cond delay="0"/>
                                  </p:stCondLst>
                                  <p:childTnLst>
                                    <p:animEffect transition="out" filter="barn(inVertical)">
                                      <p:cBhvr>
                                        <p:cTn id="227" dur="500"/>
                                        <p:tgtEl>
                                          <p:spTgt spid="70"/>
                                        </p:tgtEl>
                                      </p:cBhvr>
                                    </p:animEffect>
                                    <p:set>
                                      <p:cBhvr>
                                        <p:cTn id="228" dur="1" fill="hold">
                                          <p:stCondLst>
                                            <p:cond delay="499"/>
                                          </p:stCondLst>
                                        </p:cTn>
                                        <p:tgtEl>
                                          <p:spTgt spid="70"/>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2" grpId="0"/>
      <p:bldP spid="41" grpId="0" animBg="1"/>
      <p:bldP spid="41" grpId="1" animBg="1"/>
      <p:bldP spid="42" grpId="0"/>
      <p:bldP spid="43" grpId="0" animBg="1"/>
      <p:bldP spid="43" grpId="1" animBg="1"/>
      <p:bldP spid="44" grpId="0"/>
      <p:bldP spid="45" grpId="0" animBg="1"/>
      <p:bldP spid="45" grpId="1" animBg="1"/>
      <p:bldP spid="46" grpId="0"/>
      <p:bldP spid="47" grpId="0" animBg="1"/>
      <p:bldP spid="47" grpId="1" animBg="1"/>
      <p:bldP spid="48" grpId="0" animBg="1"/>
      <p:bldP spid="48" grpId="1" animBg="1"/>
      <p:bldP spid="49" grpId="0"/>
      <p:bldP spid="50"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8062</Words>
  <Application>Microsoft Office PowerPoint</Application>
  <PresentationFormat>Widescreen</PresentationFormat>
  <Paragraphs>984</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Century Gothic</vt:lpstr>
      <vt:lpstr>1_NCELP_German_2022</vt:lpstr>
      <vt:lpstr>PowerPoint Presentation</vt:lpstr>
      <vt:lpstr>Vokabeln</vt:lpstr>
      <vt:lpstr>Vokabeln</vt:lpstr>
      <vt:lpstr>Phonetik</vt:lpstr>
      <vt:lpstr>Es war einmal…</vt:lpstr>
      <vt:lpstr>Present tense – 2nd person plural ihr</vt:lpstr>
      <vt:lpstr>Sie bereiten das Schloss vor</vt:lpstr>
      <vt:lpstr>Verbs with indirect objects – R3 (Dative)</vt:lpstr>
      <vt:lpstr>R2 oder R3 Verben</vt:lpstr>
      <vt:lpstr>Wer macht was? Wir oder ihr?</vt:lpstr>
      <vt:lpstr>Habt und seid</vt:lpstr>
      <vt:lpstr>Seid ihr fertig*!?!</vt:lpstr>
      <vt:lpstr>PowerPoint Presentation</vt:lpstr>
      <vt:lpstr>Phonetik</vt:lpstr>
      <vt:lpstr>Vokabeln: Beispiel</vt:lpstr>
      <vt:lpstr>Vokabeln</vt:lpstr>
      <vt:lpstr>Pronomen – so many ‘yous’! </vt:lpstr>
      <vt:lpstr>Wir wollen </vt:lpstr>
      <vt:lpstr>Antworten</vt:lpstr>
      <vt:lpstr>Order of objects in a sentence</vt:lpstr>
      <vt:lpstr>Wir wollen...</vt:lpstr>
      <vt:lpstr>Der Gast kommt an [1/2]</vt:lpstr>
      <vt:lpstr>Der Gast kommt an [2/2]</vt:lpstr>
      <vt:lpstr>Eine Geschichte erzählen</vt:lpstr>
      <vt:lpstr>Auf Englisch</vt:lpstr>
      <vt:lpstr>Hausaufgaben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22</cp:revision>
  <dcterms:created xsi:type="dcterms:W3CDTF">2023-09-13T11:04:57Z</dcterms:created>
  <dcterms:modified xsi:type="dcterms:W3CDTF">2023-09-13T13:42:15Z</dcterms:modified>
</cp:coreProperties>
</file>