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788" r:id="rId2"/>
    <p:sldId id="716" r:id="rId3"/>
    <p:sldId id="717" r:id="rId4"/>
    <p:sldId id="718" r:id="rId5"/>
    <p:sldId id="282" r:id="rId6"/>
    <p:sldId id="493" r:id="rId7"/>
    <p:sldId id="501" r:id="rId8"/>
    <p:sldId id="719" r:id="rId9"/>
    <p:sldId id="707" r:id="rId10"/>
    <p:sldId id="710" r:id="rId11"/>
    <p:sldId id="711" r:id="rId12"/>
    <p:sldId id="713" r:id="rId13"/>
    <p:sldId id="280" r:id="rId14"/>
    <p:sldId id="714" r:id="rId15"/>
    <p:sldId id="888" r:id="rId16"/>
    <p:sldId id="889" r:id="rId17"/>
    <p:sldId id="291" r:id="rId18"/>
    <p:sldId id="277" r:id="rId19"/>
    <p:sldId id="890" r:id="rId20"/>
    <p:sldId id="715" r:id="rId21"/>
    <p:sldId id="709" r:id="rId22"/>
    <p:sldId id="720" r:id="rId23"/>
    <p:sldId id="721" r:id="rId24"/>
    <p:sldId id="722" r:id="rId25"/>
    <p:sldId id="621" r:id="rId26"/>
    <p:sldId id="510" r:id="rId27"/>
    <p:sldId id="622" r:id="rId28"/>
    <p:sldId id="892" r:id="rId29"/>
    <p:sldId id="562" r:id="rId30"/>
    <p:sldId id="727" r:id="rId31"/>
    <p:sldId id="275" r:id="rId32"/>
    <p:sldId id="676" r:id="rId33"/>
    <p:sldId id="8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C"/>
    <a:srgbClr val="FFF5DE"/>
    <a:srgbClr val="E87D1E"/>
    <a:srgbClr val="FFFCF6"/>
    <a:srgbClr val="FFF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08" autoAdjust="0"/>
    <p:restoredTop sz="61810" autoAdjust="0"/>
  </p:normalViewPr>
  <p:slideViewPr>
    <p:cSldViewPr snapToGrid="0">
      <p:cViewPr varScale="1">
        <p:scale>
          <a:sx n="67" d="100"/>
          <a:sy n="67" d="100"/>
        </p:scale>
        <p:origin x="1152" y="48"/>
      </p:cViewPr>
      <p:guideLst/>
    </p:cSldViewPr>
  </p:slideViewPr>
  <p:notesTextViewPr>
    <p:cViewPr>
      <p:scale>
        <a:sx n="3" d="2"/>
        <a:sy n="3" d="2"/>
      </p:scale>
      <p:origin x="0" y="-304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6F8A7-B1E9-4AA2-BDDA-1893C9F02005}" type="datetimeFigureOut">
              <a:rPr lang="en-GB" smtClean="0"/>
              <a:t>13/09/2023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AAE7E7-07AD-47EB-AE73-428A54A8B1FA}" type="slidenum">
              <a:rPr lang="en-GB" smtClean="0"/>
              <a:t>‹#›</a:t>
            </a:fld>
            <a:endParaRPr lang="en-GB"/>
          </a:p>
        </p:txBody>
      </p:sp>
    </p:spTree>
    <p:extLst>
      <p:ext uri="{BB962C8B-B14F-4D97-AF65-F5344CB8AC3E}">
        <p14:creationId xmlns:p14="http://schemas.microsoft.com/office/powerpoint/2010/main" val="1153907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3ryohiCVq3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Cz1rJtlGHV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None of the lists has </a:t>
            </a:r>
            <a:r>
              <a:rPr lang="en-GB" sz="1200" b="1" u="sng" baseline="0" dirty="0" err="1"/>
              <a:t>duschen</a:t>
            </a:r>
            <a:r>
              <a:rPr lang="en-GB" sz="1200" b="1" u="sng" baseline="0" dirty="0"/>
              <a:t>.</a:t>
            </a:r>
            <a:br>
              <a:rPr lang="en-GB" sz="1200" b="1" u="sng" baseline="0" dirty="0"/>
            </a:br>
            <a:r>
              <a:rPr lang="en-GB" sz="1200" b="1" u="none" baseline="0" dirty="0"/>
              <a:t>ii) AQA list does not have </a:t>
            </a:r>
            <a:r>
              <a:rPr lang="en-GB" sz="1200" b="1" u="sng" baseline="0" dirty="0" err="1"/>
              <a:t>mischen</a:t>
            </a:r>
            <a:r>
              <a:rPr lang="en-GB" sz="1200" b="1" u="sng" baseline="0" dirty="0"/>
              <a:t>.</a:t>
            </a:r>
            <a:br>
              <a:rPr lang="en-GB" sz="1200" b="1" u="sng" baseline="0" dirty="0"/>
            </a:br>
            <a:r>
              <a:rPr lang="en-GB" sz="1200" b="1" u="none" baseline="0" dirty="0"/>
              <a:t>iii) </a:t>
            </a:r>
            <a:r>
              <a:rPr lang="en-GB" sz="1200" b="1" baseline="0" dirty="0"/>
              <a:t>Edexcel list does not have </a:t>
            </a:r>
            <a:r>
              <a:rPr lang="en-GB" sz="1200" b="1" u="sng" baseline="0" dirty="0" err="1"/>
              <a:t>mischen</a:t>
            </a:r>
            <a:r>
              <a:rPr lang="en-GB" sz="1200" b="1" u="sng" baseline="0" dirty="0"/>
              <a:t>, </a:t>
            </a:r>
            <a:r>
              <a:rPr lang="en-GB" sz="1200" b="1" u="sng" baseline="0" dirty="0" err="1"/>
              <a:t>Wahrheit</a:t>
            </a:r>
            <a:r>
              <a:rPr lang="en-GB" sz="1200" b="1"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a:t>
            </a:r>
            <a:r>
              <a:rPr lang="en-GB" sz="1200" b="0" baseline="0" dirty="0"/>
              <a:t> pr</a:t>
            </a:r>
            <a:r>
              <a:rPr lang="en-GB" sz="1200" b="0" dirty="0"/>
              <a:t>esent tense weak verbs: all persons, except 2</a:t>
            </a:r>
            <a:r>
              <a:rPr lang="en-GB" sz="1200" b="0" baseline="30000" dirty="0"/>
              <a:t>nd</a:t>
            </a:r>
            <a:r>
              <a:rPr lang="en-GB" sz="1200" b="0" dirty="0"/>
              <a:t> person plural </a:t>
            </a:r>
            <a:r>
              <a:rPr lang="en-GB" sz="1200" b="0" i="1" dirty="0" err="1"/>
              <a:t>ihr</a:t>
            </a:r>
            <a:r>
              <a:rPr lang="en-GB" sz="1200" b="0" dirty="0"/>
              <a:t>, which is introduced next week.</a:t>
            </a:r>
            <a:br>
              <a:rPr lang="en-GB" sz="1200" b="0" dirty="0"/>
            </a:br>
            <a:r>
              <a:rPr lang="en-GB" sz="1200" b="0" dirty="0"/>
              <a:t>Revisit the use of one German present tense for two English present tenses.</a:t>
            </a:r>
            <a:br>
              <a:rPr lang="en-GB" sz="1200" b="0" dirty="0"/>
            </a:br>
            <a:r>
              <a:rPr lang="en-GB" sz="1200" b="0" dirty="0"/>
              <a:t>Revisit closed (yes/no)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Develop knowledge of cognate pronunciation and syllable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kern="1200" dirty="0" err="1">
                <a:solidFill>
                  <a:schemeClr val="tx1"/>
                </a:solidFill>
                <a:effectLst/>
                <a:latin typeface="+mn-lt"/>
                <a:ea typeface="+mn-ea"/>
                <a:cs typeface="+mn-cs"/>
              </a:rPr>
              <a:t>beginnen</a:t>
            </a:r>
            <a:r>
              <a:rPr lang="en-US" sz="1200" kern="1200" dirty="0">
                <a:solidFill>
                  <a:schemeClr val="tx1"/>
                </a:solidFill>
                <a:effectLst/>
                <a:latin typeface="+mn-lt"/>
                <a:ea typeface="+mn-ea"/>
                <a:cs typeface="+mn-cs"/>
              </a:rPr>
              <a:t> [251] </a:t>
            </a:r>
            <a:r>
              <a:rPr lang="en-US" sz="1200" kern="1200" dirty="0" err="1">
                <a:solidFill>
                  <a:schemeClr val="tx1"/>
                </a:solidFill>
                <a:effectLst/>
                <a:latin typeface="+mn-lt"/>
                <a:ea typeface="+mn-ea"/>
                <a:cs typeface="+mn-cs"/>
              </a:rPr>
              <a:t>benutzen</a:t>
            </a:r>
            <a:r>
              <a:rPr lang="en-US" sz="1200" kern="1200" dirty="0">
                <a:solidFill>
                  <a:schemeClr val="tx1"/>
                </a:solidFill>
                <a:effectLst/>
                <a:latin typeface="+mn-lt"/>
                <a:ea typeface="+mn-ea"/>
                <a:cs typeface="+mn-cs"/>
              </a:rPr>
              <a:t> [1119] </a:t>
            </a:r>
            <a:r>
              <a:rPr lang="en-US" sz="1200" kern="1200" dirty="0" err="1">
                <a:solidFill>
                  <a:schemeClr val="tx1"/>
                </a:solidFill>
                <a:effectLst/>
                <a:latin typeface="+mn-lt"/>
                <a:ea typeface="+mn-ea"/>
                <a:cs typeface="+mn-cs"/>
              </a:rPr>
              <a:t>duschen</a:t>
            </a:r>
            <a:r>
              <a:rPr lang="en-US" sz="1200" kern="1200" dirty="0">
                <a:solidFill>
                  <a:schemeClr val="tx1"/>
                </a:solidFill>
                <a:effectLst/>
                <a:latin typeface="+mn-lt"/>
                <a:ea typeface="+mn-ea"/>
                <a:cs typeface="+mn-cs"/>
              </a:rPr>
              <a:t> [&gt;5009] </a:t>
            </a:r>
            <a:r>
              <a:rPr lang="en-US" sz="1200" kern="1200" dirty="0" err="1">
                <a:solidFill>
                  <a:schemeClr val="tx1"/>
                </a:solidFill>
                <a:effectLst/>
                <a:latin typeface="+mn-lt"/>
                <a:ea typeface="+mn-ea"/>
                <a:cs typeface="+mn-cs"/>
              </a:rPr>
              <a:t>erreichen</a:t>
            </a:r>
            <a:r>
              <a:rPr lang="en-US" sz="1200" kern="1200" dirty="0">
                <a:solidFill>
                  <a:schemeClr val="tx1"/>
                </a:solidFill>
                <a:effectLst/>
                <a:latin typeface="+mn-lt"/>
                <a:ea typeface="+mn-ea"/>
                <a:cs typeface="+mn-cs"/>
              </a:rPr>
              <a:t> [309] </a:t>
            </a:r>
            <a:r>
              <a:rPr lang="en-US" sz="1200" kern="1200" dirty="0" err="1">
                <a:solidFill>
                  <a:schemeClr val="tx1"/>
                </a:solidFill>
                <a:effectLst/>
                <a:latin typeface="+mn-lt"/>
                <a:ea typeface="+mn-ea"/>
                <a:cs typeface="+mn-cs"/>
              </a:rPr>
              <a:t>erzählen</a:t>
            </a:r>
            <a:r>
              <a:rPr lang="en-US" sz="1200" kern="1200" dirty="0">
                <a:solidFill>
                  <a:schemeClr val="tx1"/>
                </a:solidFill>
                <a:effectLst/>
                <a:latin typeface="+mn-lt"/>
                <a:ea typeface="+mn-ea"/>
                <a:cs typeface="+mn-cs"/>
              </a:rPr>
              <a:t> [263] </a:t>
            </a:r>
            <a:r>
              <a:rPr lang="en-US" sz="1200"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[62] leben [98] </a:t>
            </a:r>
            <a:r>
              <a:rPr lang="en-US" sz="1200" kern="1200" dirty="0" err="1">
                <a:solidFill>
                  <a:schemeClr val="tx1"/>
                </a:solidFill>
                <a:effectLst/>
                <a:latin typeface="+mn-lt"/>
                <a:ea typeface="+mn-ea"/>
                <a:cs typeface="+mn-cs"/>
              </a:rPr>
              <a:t>machen</a:t>
            </a:r>
            <a:r>
              <a:rPr lang="en-US" sz="1200" kern="1200" dirty="0">
                <a:solidFill>
                  <a:schemeClr val="tx1"/>
                </a:solidFill>
                <a:effectLst/>
                <a:latin typeface="+mn-lt"/>
                <a:ea typeface="+mn-ea"/>
                <a:cs typeface="+mn-cs"/>
              </a:rPr>
              <a:t> [58] </a:t>
            </a:r>
            <a:r>
              <a:rPr lang="en-US" sz="1200" kern="1200" dirty="0" err="1">
                <a:solidFill>
                  <a:schemeClr val="tx1"/>
                </a:solidFill>
                <a:effectLst/>
                <a:latin typeface="+mn-lt"/>
                <a:ea typeface="+mn-ea"/>
                <a:cs typeface="+mn-cs"/>
              </a:rPr>
              <a:t>mischen</a:t>
            </a:r>
            <a:r>
              <a:rPr lang="en-US" sz="1200" kern="1200" dirty="0">
                <a:solidFill>
                  <a:schemeClr val="tx1"/>
                </a:solidFill>
                <a:effectLst/>
                <a:latin typeface="+mn-lt"/>
                <a:ea typeface="+mn-ea"/>
                <a:cs typeface="+mn-cs"/>
              </a:rPr>
              <a:t> [2160] </a:t>
            </a:r>
            <a:r>
              <a:rPr lang="en-US" sz="1200" kern="1200" dirty="0" err="1">
                <a:solidFill>
                  <a:schemeClr val="tx1"/>
                </a:solidFill>
                <a:effectLst/>
                <a:latin typeface="+mn-lt"/>
                <a:ea typeface="+mn-ea"/>
                <a:cs typeface="+mn-cs"/>
              </a:rPr>
              <a:t>reden</a:t>
            </a:r>
            <a:r>
              <a:rPr lang="en-US" sz="1200" kern="1200" dirty="0">
                <a:solidFill>
                  <a:schemeClr val="tx1"/>
                </a:solidFill>
                <a:effectLst/>
                <a:latin typeface="+mn-lt"/>
                <a:ea typeface="+mn-ea"/>
                <a:cs typeface="+mn-cs"/>
              </a:rPr>
              <a:t> [368] </a:t>
            </a:r>
            <a:r>
              <a:rPr lang="en-US" sz="1200" kern="1200" dirty="0" err="1">
                <a:solidFill>
                  <a:schemeClr val="tx1"/>
                </a:solidFill>
                <a:effectLst/>
                <a:latin typeface="+mn-lt"/>
                <a:ea typeface="+mn-ea"/>
                <a:cs typeface="+mn-cs"/>
              </a:rPr>
              <a:t>sagen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[40] </a:t>
            </a:r>
            <a:r>
              <a:rPr lang="en-US" sz="1200" kern="1200" dirty="0" err="1">
                <a:solidFill>
                  <a:schemeClr val="tx1"/>
                </a:solidFill>
                <a:effectLst/>
                <a:latin typeface="+mn-lt"/>
                <a:ea typeface="+mn-ea"/>
                <a:cs typeface="+mn-cs"/>
              </a:rPr>
              <a:t>schreiben</a:t>
            </a:r>
            <a:r>
              <a:rPr lang="en-US" sz="1200" kern="1200" dirty="0">
                <a:solidFill>
                  <a:schemeClr val="tx1"/>
                </a:solidFill>
                <a:effectLst/>
                <a:latin typeface="+mn-lt"/>
                <a:ea typeface="+mn-ea"/>
                <a:cs typeface="+mn-cs"/>
              </a:rPr>
              <a:t> [184] </a:t>
            </a:r>
            <a:r>
              <a:rPr lang="en-US" sz="1200" kern="1200" dirty="0" err="1">
                <a:solidFill>
                  <a:schemeClr val="tx1"/>
                </a:solidFill>
                <a:effectLst/>
                <a:latin typeface="+mn-lt"/>
                <a:ea typeface="+mn-ea"/>
                <a:cs typeface="+mn-cs"/>
              </a:rPr>
              <a:t>spielen</a:t>
            </a:r>
            <a:r>
              <a:rPr lang="en-US" sz="1200" kern="1200" dirty="0">
                <a:solidFill>
                  <a:schemeClr val="tx1"/>
                </a:solidFill>
                <a:effectLst/>
                <a:latin typeface="+mn-lt"/>
                <a:ea typeface="+mn-ea"/>
                <a:cs typeface="+mn-cs"/>
              </a:rPr>
              <a:t> [205] </a:t>
            </a:r>
            <a:r>
              <a:rPr lang="en-US" sz="1200" kern="1200" dirty="0" err="1">
                <a:solidFill>
                  <a:schemeClr val="tx1"/>
                </a:solidFill>
                <a:effectLst/>
                <a:latin typeface="+mn-lt"/>
                <a:ea typeface="+mn-ea"/>
                <a:cs typeface="+mn-cs"/>
              </a:rPr>
              <a:t>steigen</a:t>
            </a:r>
            <a:r>
              <a:rPr lang="en-US" sz="1200" kern="1200" dirty="0">
                <a:solidFill>
                  <a:schemeClr val="tx1"/>
                </a:solidFill>
                <a:effectLst/>
                <a:latin typeface="+mn-lt"/>
                <a:ea typeface="+mn-ea"/>
                <a:cs typeface="+mn-cs"/>
              </a:rPr>
              <a:t> [325] </a:t>
            </a:r>
            <a:r>
              <a:rPr lang="en-US" sz="1200" kern="1200" dirty="0" err="1">
                <a:solidFill>
                  <a:schemeClr val="tx1"/>
                </a:solidFill>
                <a:effectLst/>
                <a:latin typeface="+mn-lt"/>
                <a:ea typeface="+mn-ea"/>
                <a:cs typeface="+mn-cs"/>
              </a:rPr>
              <a:t>verdienen</a:t>
            </a:r>
            <a:r>
              <a:rPr lang="en-US" sz="1200" kern="1200" dirty="0">
                <a:solidFill>
                  <a:schemeClr val="tx1"/>
                </a:solidFill>
                <a:effectLst/>
                <a:latin typeface="+mn-lt"/>
                <a:ea typeface="+mn-ea"/>
                <a:cs typeface="+mn-cs"/>
              </a:rPr>
              <a:t> [835] </a:t>
            </a:r>
            <a:r>
              <a:rPr lang="en-US" sz="1200" kern="1200" dirty="0" err="1">
                <a:solidFill>
                  <a:schemeClr val="tx1"/>
                </a:solidFill>
                <a:effectLst/>
                <a:latin typeface="+mn-lt"/>
                <a:ea typeface="+mn-ea"/>
                <a:cs typeface="+mn-cs"/>
              </a:rPr>
              <a:t>verlieren</a:t>
            </a:r>
            <a:r>
              <a:rPr lang="en-US" sz="1200" kern="1200" dirty="0">
                <a:solidFill>
                  <a:schemeClr val="tx1"/>
                </a:solidFill>
                <a:effectLst/>
                <a:latin typeface="+mn-lt"/>
                <a:ea typeface="+mn-ea"/>
                <a:cs typeface="+mn-cs"/>
              </a:rPr>
              <a:t> [313] verstehen [211] sein, bin,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[4] er1 [15] sie1 [7]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[26] der Abend [342] Angst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Geschichte</a:t>
            </a:r>
            <a:r>
              <a:rPr lang="en-US" sz="1200" kern="1200" dirty="0">
                <a:solidFill>
                  <a:schemeClr val="tx1"/>
                </a:solidFill>
                <a:effectLst/>
                <a:latin typeface="+mn-lt"/>
                <a:ea typeface="+mn-ea"/>
                <a:cs typeface="+mn-cs"/>
              </a:rPr>
              <a:t> [262] Lied [1733] Problem [210] </a:t>
            </a:r>
            <a:r>
              <a:rPr lang="en-US" sz="1200" kern="1200" dirty="0" err="1">
                <a:solidFill>
                  <a:schemeClr val="tx1"/>
                </a:solidFill>
                <a:effectLst/>
                <a:latin typeface="+mn-lt"/>
                <a:ea typeface="+mn-ea"/>
                <a:cs typeface="+mn-cs"/>
              </a:rPr>
              <a:t>Wahrheit</a:t>
            </a:r>
            <a:r>
              <a:rPr lang="en-US" sz="1200" kern="1200" dirty="0">
                <a:solidFill>
                  <a:schemeClr val="tx1"/>
                </a:solidFill>
                <a:effectLst/>
                <a:latin typeface="+mn-lt"/>
                <a:ea typeface="+mn-ea"/>
                <a:cs typeface="+mn-cs"/>
              </a:rPr>
              <a:t> [1156] </a:t>
            </a:r>
            <a:r>
              <a:rPr lang="en-US" sz="1200" kern="1200" dirty="0" err="1">
                <a:solidFill>
                  <a:schemeClr val="tx1"/>
                </a:solidFill>
                <a:effectLst/>
                <a:latin typeface="+mn-lt"/>
                <a:ea typeface="+mn-ea"/>
                <a:cs typeface="+mn-cs"/>
              </a:rPr>
              <a:t>Ziel</a:t>
            </a:r>
            <a:r>
              <a:rPr lang="en-US" sz="1200" kern="1200" dirty="0">
                <a:solidFill>
                  <a:schemeClr val="tx1"/>
                </a:solidFill>
                <a:effectLst/>
                <a:latin typeface="+mn-lt"/>
                <a:ea typeface="+mn-ea"/>
                <a:cs typeface="+mn-cs"/>
              </a:rPr>
              <a:t> [320] </a:t>
            </a:r>
            <a:r>
              <a:rPr lang="en-US" sz="1200" kern="1200" dirty="0" err="1">
                <a:solidFill>
                  <a:schemeClr val="tx1"/>
                </a:solidFill>
                <a:effectLst/>
                <a:latin typeface="+mn-lt"/>
                <a:ea typeface="+mn-ea"/>
                <a:cs typeface="+mn-cs"/>
              </a:rPr>
              <a:t>einfach</a:t>
            </a:r>
            <a:r>
              <a:rPr lang="en-US" sz="1200" kern="1200" dirty="0">
                <a:solidFill>
                  <a:schemeClr val="tx1"/>
                </a:solidFill>
                <a:effectLst/>
                <a:latin typeface="+mn-lt"/>
                <a:ea typeface="+mn-ea"/>
                <a:cs typeface="+mn-cs"/>
              </a:rPr>
              <a:t> [131]  </a:t>
            </a:r>
            <a:r>
              <a:rPr lang="en-US" sz="1200" kern="1200" dirty="0" err="1">
                <a:solidFill>
                  <a:schemeClr val="tx1"/>
                </a:solidFill>
                <a:effectLst/>
                <a:latin typeface="+mn-lt"/>
                <a:ea typeface="+mn-ea"/>
                <a:cs typeface="+mn-cs"/>
              </a:rPr>
              <a:t>allein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alleine</a:t>
            </a:r>
            <a:r>
              <a:rPr lang="en-US" sz="1200" kern="1200" dirty="0">
                <a:solidFill>
                  <a:schemeClr val="tx1"/>
                </a:solidFill>
                <a:effectLst/>
                <a:latin typeface="+mn-lt"/>
                <a:ea typeface="+mn-ea"/>
                <a:cs typeface="+mn-cs"/>
              </a:rPr>
              <a:t> [267] </a:t>
            </a:r>
            <a:r>
              <a:rPr lang="en-US" sz="1200" kern="1200" dirty="0" err="1">
                <a:solidFill>
                  <a:schemeClr val="tx1"/>
                </a:solidFill>
                <a:effectLst/>
                <a:latin typeface="+mn-lt"/>
                <a:ea typeface="+mn-ea"/>
                <a:cs typeface="+mn-cs"/>
              </a:rPr>
              <a:t>besser</a:t>
            </a:r>
            <a:r>
              <a:rPr lang="en-US" sz="1200" kern="1200" dirty="0">
                <a:solidFill>
                  <a:schemeClr val="tx1"/>
                </a:solidFill>
                <a:effectLst/>
                <a:latin typeface="+mn-lt"/>
                <a:ea typeface="+mn-ea"/>
                <a:cs typeface="+mn-cs"/>
              </a:rPr>
              <a:t> [201] </a:t>
            </a:r>
            <a:r>
              <a:rPr lang="en-US" sz="1200" kern="1200" dirty="0" err="1">
                <a:solidFill>
                  <a:schemeClr val="tx1"/>
                </a:solidFill>
                <a:effectLst/>
                <a:latin typeface="+mn-lt"/>
                <a:ea typeface="+mn-ea"/>
                <a:cs typeface="+mn-cs"/>
              </a:rPr>
              <a:t>besonders</a:t>
            </a:r>
            <a:r>
              <a:rPr lang="en-US" sz="1200" kern="1200" dirty="0">
                <a:solidFill>
                  <a:schemeClr val="tx1"/>
                </a:solidFill>
                <a:effectLst/>
                <a:latin typeface="+mn-lt"/>
                <a:ea typeface="+mn-ea"/>
                <a:cs typeface="+mn-cs"/>
              </a:rPr>
              <a:t> [270] </a:t>
            </a:r>
            <a:r>
              <a:rPr lang="en-US" sz="1200" kern="1200" dirty="0" err="1">
                <a:solidFill>
                  <a:schemeClr val="tx1"/>
                </a:solidFill>
                <a:effectLst/>
                <a:latin typeface="+mn-lt"/>
                <a:ea typeface="+mn-ea"/>
                <a:cs typeface="+mn-cs"/>
              </a:rPr>
              <a:t>dort</a:t>
            </a:r>
            <a:r>
              <a:rPr lang="en-US" sz="1200" kern="1200" dirty="0">
                <a:solidFill>
                  <a:schemeClr val="tx1"/>
                </a:solidFill>
                <a:effectLst/>
                <a:latin typeface="+mn-lt"/>
                <a:ea typeface="+mn-ea"/>
                <a:cs typeface="+mn-cs"/>
              </a:rPr>
              <a:t> [139] </a:t>
            </a:r>
            <a:r>
              <a:rPr lang="en-US" sz="1200" kern="1200" dirty="0" err="1">
                <a:solidFill>
                  <a:schemeClr val="tx1"/>
                </a:solidFill>
                <a:effectLst/>
                <a:latin typeface="+mn-lt"/>
                <a:ea typeface="+mn-ea"/>
                <a:cs typeface="+mn-cs"/>
              </a:rPr>
              <a:t>gern</a:t>
            </a:r>
            <a:r>
              <a:rPr lang="en-US" sz="1200" kern="1200" dirty="0">
                <a:solidFill>
                  <a:schemeClr val="tx1"/>
                </a:solidFill>
                <a:effectLst/>
                <a:latin typeface="+mn-lt"/>
                <a:ea typeface="+mn-ea"/>
                <a:cs typeface="+mn-cs"/>
              </a:rPr>
              <a:t> [278] </a:t>
            </a:r>
            <a:r>
              <a:rPr lang="en-US" sz="1200" kern="1200" dirty="0" err="1">
                <a:solidFill>
                  <a:schemeClr val="tx1"/>
                </a:solidFill>
                <a:effectLst/>
                <a:latin typeface="+mn-lt"/>
                <a:ea typeface="+mn-ea"/>
                <a:cs typeface="+mn-cs"/>
              </a:rPr>
              <a:t>heute</a:t>
            </a:r>
            <a:r>
              <a:rPr lang="en-US" sz="1200" kern="1200" dirty="0">
                <a:solidFill>
                  <a:schemeClr val="tx1"/>
                </a:solidFill>
                <a:effectLst/>
                <a:latin typeface="+mn-lt"/>
                <a:ea typeface="+mn-ea"/>
                <a:cs typeface="+mn-cs"/>
              </a:rPr>
              <a:t> [116] </a:t>
            </a:r>
            <a:r>
              <a:rPr lang="en-US" sz="1200" kern="1200" dirty="0" err="1">
                <a:solidFill>
                  <a:schemeClr val="tx1"/>
                </a:solidFill>
                <a:effectLst/>
                <a:latin typeface="+mn-lt"/>
                <a:ea typeface="+mn-ea"/>
                <a:cs typeface="+mn-cs"/>
              </a:rPr>
              <a:t>hier</a:t>
            </a:r>
            <a:r>
              <a:rPr lang="en-US" sz="1200" kern="1200" dirty="0">
                <a:solidFill>
                  <a:schemeClr val="tx1"/>
                </a:solidFill>
                <a:effectLst/>
                <a:latin typeface="+mn-lt"/>
                <a:ea typeface="+mn-ea"/>
                <a:cs typeface="+mn-cs"/>
              </a:rPr>
              <a:t> [68] </a:t>
            </a:r>
            <a:r>
              <a:rPr lang="en-US" sz="1200" kern="1200" dirty="0" err="1">
                <a:solidFill>
                  <a:schemeClr val="tx1"/>
                </a:solidFill>
                <a:effectLst/>
                <a:latin typeface="+mn-lt"/>
                <a:ea typeface="+mn-ea"/>
                <a:cs typeface="+mn-cs"/>
              </a:rPr>
              <a:t>jetzt</a:t>
            </a:r>
            <a:r>
              <a:rPr lang="en-US" sz="1200" kern="1200" dirty="0">
                <a:solidFill>
                  <a:schemeClr val="tx1"/>
                </a:solidFill>
                <a:effectLst/>
                <a:latin typeface="+mn-lt"/>
                <a:ea typeface="+mn-ea"/>
                <a:cs typeface="+mn-cs"/>
              </a:rPr>
              <a:t> [72] oft [223] </a:t>
            </a:r>
            <a:r>
              <a:rPr lang="en-US" sz="1200" kern="1200" dirty="0" err="1">
                <a:solidFill>
                  <a:schemeClr val="tx1"/>
                </a:solidFill>
                <a:effectLst/>
                <a:latin typeface="+mn-lt"/>
                <a:ea typeface="+mn-ea"/>
                <a:cs typeface="+mn-cs"/>
              </a:rPr>
              <a:t>nie</a:t>
            </a:r>
            <a:r>
              <a:rPr lang="en-US" sz="1200" kern="1200" dirty="0">
                <a:solidFill>
                  <a:schemeClr val="tx1"/>
                </a:solidFill>
                <a:effectLst/>
                <a:latin typeface="+mn-lt"/>
                <a:ea typeface="+mn-ea"/>
                <a:cs typeface="+mn-cs"/>
              </a:rPr>
              <a:t> [186] </a:t>
            </a:r>
            <a:r>
              <a:rPr lang="en-US" sz="1200" kern="1200" dirty="0" err="1">
                <a:solidFill>
                  <a:schemeClr val="tx1"/>
                </a:solidFill>
                <a:effectLst/>
                <a:latin typeface="+mn-lt"/>
                <a:ea typeface="+mn-ea"/>
                <a:cs typeface="+mn-cs"/>
              </a:rPr>
              <a:t>normalerweise</a:t>
            </a:r>
            <a:r>
              <a:rPr lang="en-US" sz="1200" kern="1200" dirty="0">
                <a:solidFill>
                  <a:schemeClr val="tx1"/>
                </a:solidFill>
                <a:effectLst/>
                <a:latin typeface="+mn-lt"/>
                <a:ea typeface="+mn-ea"/>
                <a:cs typeface="+mn-cs"/>
              </a:rPr>
              <a:t> [2062]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so2 [28] </a:t>
            </a:r>
            <a:r>
              <a:rPr lang="en-US" sz="1200" kern="1200" dirty="0" err="1">
                <a:solidFill>
                  <a:schemeClr val="tx1"/>
                </a:solidFill>
                <a:effectLst/>
                <a:latin typeface="+mn-lt"/>
                <a:ea typeface="+mn-ea"/>
                <a:cs typeface="+mn-cs"/>
              </a:rPr>
              <a:t>zusammen</a:t>
            </a:r>
            <a:r>
              <a:rPr lang="en-US" sz="1200" kern="1200" dirty="0">
                <a:solidFill>
                  <a:schemeClr val="tx1"/>
                </a:solidFill>
                <a:effectLst/>
                <a:latin typeface="+mn-lt"/>
                <a:ea typeface="+mn-ea"/>
                <a:cs typeface="+mn-cs"/>
              </a:rPr>
              <a:t> [533] aus2 [37]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man...? [n/a]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schreibt</a:t>
            </a:r>
            <a:r>
              <a:rPr lang="en-US" sz="1200" kern="1200" dirty="0">
                <a:solidFill>
                  <a:schemeClr val="tx1"/>
                </a:solidFill>
                <a:effectLst/>
                <a:latin typeface="+mn-lt"/>
                <a:ea typeface="+mn-ea"/>
                <a:cs typeface="+mn-cs"/>
              </a:rPr>
              <a:t> man...? [n/a]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B turns away from the board.  (S/he could pair up to compare answers with another B student for one minute, whilst Person As check their answers).</a:t>
            </a:r>
          </a:p>
          <a:p>
            <a:r>
              <a:rPr lang="en-GB" dirty="0"/>
              <a:t>2. Click to animate answers.</a:t>
            </a:r>
            <a:br>
              <a:rPr lang="en-GB" dirty="0"/>
            </a:br>
            <a:r>
              <a:rPr lang="en-GB" dirty="0"/>
              <a:t>3. Person A has one minute to check and correct answers.</a:t>
            </a:r>
            <a:br>
              <a:rPr lang="en-GB" dirty="0"/>
            </a:br>
            <a:r>
              <a:rPr lang="en-GB" dirty="0"/>
              <a:t>4. Draw students’ attention to another cognate verb, ‘</a:t>
            </a:r>
            <a:r>
              <a:rPr lang="en-GB" dirty="0" err="1"/>
              <a:t>checken</a:t>
            </a:r>
            <a:r>
              <a:rPr lang="en-GB" dirty="0"/>
              <a:t>’, clicking to reveal the information box. Whilst these cognate verbs are an interesting feature of the German language (and its versatility), it might be worth mentioning that </a:t>
            </a:r>
            <a:r>
              <a:rPr lang="en-GB" i="1" dirty="0" err="1"/>
              <a:t>checken</a:t>
            </a:r>
            <a:r>
              <a:rPr lang="en-GB" dirty="0"/>
              <a:t> falls outside the 5000 most frequent whilst </a:t>
            </a:r>
            <a:r>
              <a:rPr lang="en-GB" i="1" dirty="0" err="1"/>
              <a:t>überprüfen</a:t>
            </a:r>
            <a:r>
              <a:rPr lang="en-GB" dirty="0"/>
              <a:t> is within the most frequently used 2000 German words, making it a much more useful word to learn.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überprüfen</a:t>
            </a:r>
            <a:r>
              <a:rPr lang="en-GB" baseline="0" dirty="0"/>
              <a:t> [1616] </a:t>
            </a:r>
            <a:r>
              <a:rPr lang="en-GB" baseline="0" dirty="0" err="1"/>
              <a:t>checken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4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A turns away from the board.</a:t>
            </a:r>
          </a:p>
          <a:p>
            <a:r>
              <a:rPr lang="en-GB" dirty="0"/>
              <a:t>2. Click to animate answers.</a:t>
            </a:r>
            <a:br>
              <a:rPr lang="en-GB" dirty="0"/>
            </a:br>
            <a:r>
              <a:rPr lang="en-GB" dirty="0"/>
              <a:t>3. Person B has one minute to check and correct answers.</a:t>
            </a:r>
          </a:p>
          <a:p>
            <a:r>
              <a:rPr lang="en-GB" dirty="0"/>
              <a:t>4. Draw students’ attention to another cognate verb, ‘</a:t>
            </a:r>
            <a:r>
              <a:rPr lang="en-GB" dirty="0" err="1"/>
              <a:t>checken</a:t>
            </a:r>
            <a:r>
              <a:rPr lang="en-GB" dirty="0"/>
              <a:t>’, clicking to reveal the information box. Whilst these cognate verbs are an interesting feature of the German language (and its versatility), it might be worth mentioning that </a:t>
            </a:r>
            <a:r>
              <a:rPr lang="en-GB" i="1" dirty="0" err="1"/>
              <a:t>checken</a:t>
            </a:r>
            <a:r>
              <a:rPr lang="en-GB" dirty="0"/>
              <a:t> falls outside the 5000 most frequent whilst </a:t>
            </a:r>
            <a:r>
              <a:rPr lang="en-GB" i="1" dirty="0" err="1"/>
              <a:t>überprüfen</a:t>
            </a:r>
            <a:r>
              <a:rPr lang="en-GB" dirty="0"/>
              <a:t> is within the most frequently used 2000 German words, making it a much more useful word to learn.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überprüfen</a:t>
            </a:r>
            <a:r>
              <a:rPr lang="en-GB" baseline="0" dirty="0"/>
              <a:t> [1616] </a:t>
            </a:r>
            <a:r>
              <a:rPr lang="en-GB" baseline="0" dirty="0" err="1"/>
              <a:t>checken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14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(three slides)</a:t>
            </a:r>
            <a:br>
              <a:rPr lang="en-GB" dirty="0"/>
            </a:br>
            <a:br>
              <a:rPr lang="en-GB" b="1" dirty="0"/>
            </a:br>
            <a:r>
              <a:rPr lang="en-GB" b="1" dirty="0"/>
              <a:t>Aim: </a:t>
            </a:r>
            <a:r>
              <a:rPr lang="en-GB" b="0" dirty="0"/>
              <a:t>To model the speaking/listening activity.</a:t>
            </a:r>
            <a:br>
              <a:rPr lang="en-GB" b="0" dirty="0"/>
            </a:br>
            <a:br>
              <a:rPr lang="en-GB" dirty="0"/>
            </a:br>
            <a:r>
              <a:rPr lang="en-GB" b="1" dirty="0"/>
              <a:t>Procedure:</a:t>
            </a:r>
            <a:br>
              <a:rPr lang="en-GB" dirty="0"/>
            </a:br>
            <a:r>
              <a:rPr lang="en-GB" dirty="0"/>
              <a:t>Click through the animations carefully to show the steps for the activity.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err="1"/>
              <a:t>Fitnessstudio</a:t>
            </a:r>
            <a:r>
              <a:rPr lang="en-GB" baseline="0" dirty="0"/>
              <a:t> [&gt;5009]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1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br>
              <a:rPr lang="en-GB" dirty="0"/>
            </a:br>
            <a:r>
              <a:rPr lang="en-GB" dirty="0"/>
              <a:t>1. Partner B copies his/her five sets of response prompts down and turns away from the board.</a:t>
            </a:r>
          </a:p>
          <a:p>
            <a:r>
              <a:rPr lang="en-GB" dirty="0"/>
              <a:t>2. Click for these to disappear and the English question prompts to appear.</a:t>
            </a:r>
          </a:p>
          <a:p>
            <a:r>
              <a:rPr lang="en-GB" dirty="0"/>
              <a:t>3. Partner A asks questions in reverse order 5 – 1.  This is to ensure that Partner B has to listen and understand, rather than remember what s/he has seen.</a:t>
            </a:r>
          </a:p>
          <a:p>
            <a:r>
              <a:rPr lang="en-GB" dirty="0"/>
              <a:t>4. Partner B responds, giving full sentence replies with one of the two adverbs.  </a:t>
            </a:r>
          </a:p>
          <a:p>
            <a:r>
              <a:rPr lang="en-GB" dirty="0"/>
              <a:t>5. Partner A notes responses in English, paying attention to which use of English (simple present or present continuous) is required.</a:t>
            </a:r>
          </a:p>
          <a:p>
            <a:endParaRPr lang="en-GB" dirty="0"/>
          </a:p>
          <a:p>
            <a:r>
              <a:rPr lang="en-GB" dirty="0"/>
              <a:t>Note: the task has been prepared in this way to avoid printing, and handing out copies.  If preferred, teachers could print and distribute the handout provided.</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Partner A copies his/her five sets of response prompts down and turns away from the board.</a:t>
            </a:r>
          </a:p>
          <a:p>
            <a:r>
              <a:rPr lang="en-GB" dirty="0"/>
              <a:t>2. Click for these to disappear and the English question prompts to appear.</a:t>
            </a:r>
          </a:p>
          <a:p>
            <a:r>
              <a:rPr lang="en-GB" dirty="0"/>
              <a:t>3. Partner B asks questions in reverse order 5 – 1.</a:t>
            </a:r>
          </a:p>
          <a:p>
            <a:r>
              <a:rPr lang="en-GB" dirty="0"/>
              <a:t>4. Partner A responds, giving full sentence replies with one of the two adverbs.  </a:t>
            </a:r>
          </a:p>
          <a:p>
            <a:r>
              <a:rPr lang="en-GB" dirty="0"/>
              <a:t>5. Partner B notes responses in English, paying attention to which use of English (simple present or present continuous) is required.</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895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Note</a:t>
            </a:r>
            <a:r>
              <a:rPr lang="en-GB" sz="1200" b="0" i="0" dirty="0">
                <a:latin typeface="+mn-lt"/>
                <a:ea typeface="Calibri"/>
                <a:cs typeface="Calibri"/>
                <a:sym typeface="Calibri"/>
              </a:rPr>
              <a:t>: This HW slide is included here as this is the first week of Y9 and students will not have been able to do their learning HW ahead of the lesson.  They could be asked to spend 20 minutes revisiting the vocabulary ahead of their 2</a:t>
            </a:r>
            <a:r>
              <a:rPr lang="en-GB" sz="1200" b="0" i="0" baseline="30000" dirty="0">
                <a:latin typeface="+mn-lt"/>
                <a:ea typeface="Calibri"/>
                <a:cs typeface="Calibri"/>
                <a:sym typeface="Calibri"/>
              </a:rPr>
              <a:t>nd</a:t>
            </a:r>
            <a:r>
              <a:rPr lang="en-GB" sz="1200" b="0" i="0" dirty="0">
                <a:latin typeface="+mn-lt"/>
                <a:ea typeface="Calibri"/>
                <a:cs typeface="Calibri"/>
                <a:sym typeface="Calibri"/>
              </a:rPr>
              <a:t> lesson of this week.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AE7E7-07AD-47EB-AE73-428A54A8B1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35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None of the lists has </a:t>
            </a:r>
            <a:r>
              <a:rPr lang="en-GB" sz="1200" b="1" u="sng" baseline="0" dirty="0" err="1"/>
              <a:t>duschen</a:t>
            </a:r>
            <a:r>
              <a:rPr lang="en-GB" sz="1200" b="1" u="sng" baseline="0" dirty="0"/>
              <a:t>.</a:t>
            </a:r>
            <a:br>
              <a:rPr lang="en-GB" sz="1200" b="1" u="sng" baseline="0" dirty="0"/>
            </a:br>
            <a:r>
              <a:rPr lang="en-GB" sz="1200" b="1" u="none" baseline="0" dirty="0"/>
              <a:t>ii) AQA list does not have </a:t>
            </a:r>
            <a:r>
              <a:rPr lang="en-GB" sz="1200" b="1" u="sng" baseline="0" dirty="0" err="1"/>
              <a:t>mischen</a:t>
            </a:r>
            <a:r>
              <a:rPr lang="en-GB" sz="1200" b="1" u="sng" baseline="0" dirty="0"/>
              <a:t>.</a:t>
            </a:r>
            <a:br>
              <a:rPr lang="en-GB" sz="1200" b="1" u="sng" baseline="0" dirty="0"/>
            </a:br>
            <a:r>
              <a:rPr lang="en-GB" sz="1200" b="1" u="none" baseline="0" dirty="0"/>
              <a:t>iii) </a:t>
            </a:r>
            <a:r>
              <a:rPr lang="en-GB" sz="1200" b="1" baseline="0" dirty="0"/>
              <a:t>Edexcel list does not have </a:t>
            </a:r>
            <a:r>
              <a:rPr lang="en-GB" sz="1200" b="1" u="sng" baseline="0" dirty="0" err="1"/>
              <a:t>mischen</a:t>
            </a:r>
            <a:r>
              <a:rPr lang="en-GB" sz="1200" b="1" u="sng" baseline="0" dirty="0"/>
              <a:t>, </a:t>
            </a:r>
            <a:r>
              <a:rPr lang="en-GB" sz="1200" b="1" u="sng" baseline="0" dirty="0" err="1"/>
              <a:t>Wahrheit</a:t>
            </a:r>
            <a:r>
              <a:rPr lang="en-GB" sz="1200" b="1"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a:t>
            </a:r>
            <a:r>
              <a:rPr lang="en-GB" sz="1200" b="0" baseline="0" dirty="0"/>
              <a:t> present tense + adverb </a:t>
            </a:r>
            <a:r>
              <a:rPr lang="en-GB" sz="1200" b="0" i="1" baseline="0" dirty="0" err="1"/>
              <a:t>gern</a:t>
            </a:r>
            <a:r>
              <a:rPr lang="en-GB" sz="1200" b="0" i="1" baseline="0" dirty="0"/>
              <a:t>.</a:t>
            </a:r>
            <a:br>
              <a:rPr lang="en-GB" sz="1200" b="0" baseline="0" dirty="0"/>
            </a:br>
            <a:r>
              <a:rPr lang="en-GB" sz="1200" b="0" dirty="0"/>
              <a:t>Revisit word order 2 to emphasis different sentences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open (information)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Develop knowledge of cognate pronunciation and word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kern="1200" dirty="0" err="1">
                <a:solidFill>
                  <a:schemeClr val="tx1"/>
                </a:solidFill>
                <a:effectLst/>
                <a:latin typeface="+mn-lt"/>
                <a:ea typeface="+mn-ea"/>
                <a:cs typeface="+mn-cs"/>
              </a:rPr>
              <a:t>beginnen</a:t>
            </a:r>
            <a:r>
              <a:rPr lang="en-US" sz="1200" kern="1200" dirty="0">
                <a:solidFill>
                  <a:schemeClr val="tx1"/>
                </a:solidFill>
                <a:effectLst/>
                <a:latin typeface="+mn-lt"/>
                <a:ea typeface="+mn-ea"/>
                <a:cs typeface="+mn-cs"/>
              </a:rPr>
              <a:t> [251] </a:t>
            </a:r>
            <a:r>
              <a:rPr lang="en-US" sz="1200" kern="1200" dirty="0" err="1">
                <a:solidFill>
                  <a:schemeClr val="tx1"/>
                </a:solidFill>
                <a:effectLst/>
                <a:latin typeface="+mn-lt"/>
                <a:ea typeface="+mn-ea"/>
                <a:cs typeface="+mn-cs"/>
              </a:rPr>
              <a:t>benutzen</a:t>
            </a:r>
            <a:r>
              <a:rPr lang="en-US" sz="1200" kern="1200" dirty="0">
                <a:solidFill>
                  <a:schemeClr val="tx1"/>
                </a:solidFill>
                <a:effectLst/>
                <a:latin typeface="+mn-lt"/>
                <a:ea typeface="+mn-ea"/>
                <a:cs typeface="+mn-cs"/>
              </a:rPr>
              <a:t> [1119] </a:t>
            </a:r>
            <a:r>
              <a:rPr lang="en-US" sz="1200" kern="1200" dirty="0" err="1">
                <a:solidFill>
                  <a:schemeClr val="tx1"/>
                </a:solidFill>
                <a:effectLst/>
                <a:latin typeface="+mn-lt"/>
                <a:ea typeface="+mn-ea"/>
                <a:cs typeface="+mn-cs"/>
              </a:rPr>
              <a:t>duschen</a:t>
            </a:r>
            <a:r>
              <a:rPr lang="en-US" sz="1200" kern="1200" dirty="0">
                <a:solidFill>
                  <a:schemeClr val="tx1"/>
                </a:solidFill>
                <a:effectLst/>
                <a:latin typeface="+mn-lt"/>
                <a:ea typeface="+mn-ea"/>
                <a:cs typeface="+mn-cs"/>
              </a:rPr>
              <a:t> [&gt;5009] </a:t>
            </a:r>
            <a:r>
              <a:rPr lang="en-US" sz="1200" kern="1200" dirty="0" err="1">
                <a:solidFill>
                  <a:schemeClr val="tx1"/>
                </a:solidFill>
                <a:effectLst/>
                <a:latin typeface="+mn-lt"/>
                <a:ea typeface="+mn-ea"/>
                <a:cs typeface="+mn-cs"/>
              </a:rPr>
              <a:t>erreichen</a:t>
            </a:r>
            <a:r>
              <a:rPr lang="en-US" sz="1200" kern="1200" dirty="0">
                <a:solidFill>
                  <a:schemeClr val="tx1"/>
                </a:solidFill>
                <a:effectLst/>
                <a:latin typeface="+mn-lt"/>
                <a:ea typeface="+mn-ea"/>
                <a:cs typeface="+mn-cs"/>
              </a:rPr>
              <a:t> [309] </a:t>
            </a:r>
            <a:r>
              <a:rPr lang="en-US" sz="1200" kern="1200" dirty="0" err="1">
                <a:solidFill>
                  <a:schemeClr val="tx1"/>
                </a:solidFill>
                <a:effectLst/>
                <a:latin typeface="+mn-lt"/>
                <a:ea typeface="+mn-ea"/>
                <a:cs typeface="+mn-cs"/>
              </a:rPr>
              <a:t>erzählen</a:t>
            </a:r>
            <a:r>
              <a:rPr lang="en-US" sz="1200" kern="1200" dirty="0">
                <a:solidFill>
                  <a:schemeClr val="tx1"/>
                </a:solidFill>
                <a:effectLst/>
                <a:latin typeface="+mn-lt"/>
                <a:ea typeface="+mn-ea"/>
                <a:cs typeface="+mn-cs"/>
              </a:rPr>
              <a:t> [263] </a:t>
            </a:r>
            <a:r>
              <a:rPr lang="en-US" sz="1200"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[62] leben [98] </a:t>
            </a:r>
            <a:r>
              <a:rPr lang="en-US" sz="1200" kern="1200" dirty="0" err="1">
                <a:solidFill>
                  <a:schemeClr val="tx1"/>
                </a:solidFill>
                <a:effectLst/>
                <a:latin typeface="+mn-lt"/>
                <a:ea typeface="+mn-ea"/>
                <a:cs typeface="+mn-cs"/>
              </a:rPr>
              <a:t>machen</a:t>
            </a:r>
            <a:r>
              <a:rPr lang="en-US" sz="1200" kern="1200" dirty="0">
                <a:solidFill>
                  <a:schemeClr val="tx1"/>
                </a:solidFill>
                <a:effectLst/>
                <a:latin typeface="+mn-lt"/>
                <a:ea typeface="+mn-ea"/>
                <a:cs typeface="+mn-cs"/>
              </a:rPr>
              <a:t> [58] </a:t>
            </a:r>
            <a:r>
              <a:rPr lang="en-US" sz="1200" kern="1200" dirty="0" err="1">
                <a:solidFill>
                  <a:schemeClr val="tx1"/>
                </a:solidFill>
                <a:effectLst/>
                <a:latin typeface="+mn-lt"/>
                <a:ea typeface="+mn-ea"/>
                <a:cs typeface="+mn-cs"/>
              </a:rPr>
              <a:t>mischen</a:t>
            </a:r>
            <a:r>
              <a:rPr lang="en-US" sz="1200" kern="1200" dirty="0">
                <a:solidFill>
                  <a:schemeClr val="tx1"/>
                </a:solidFill>
                <a:effectLst/>
                <a:latin typeface="+mn-lt"/>
                <a:ea typeface="+mn-ea"/>
                <a:cs typeface="+mn-cs"/>
              </a:rPr>
              <a:t> [2160] </a:t>
            </a:r>
            <a:r>
              <a:rPr lang="en-US" sz="1200" kern="1200" dirty="0" err="1">
                <a:solidFill>
                  <a:schemeClr val="tx1"/>
                </a:solidFill>
                <a:effectLst/>
                <a:latin typeface="+mn-lt"/>
                <a:ea typeface="+mn-ea"/>
                <a:cs typeface="+mn-cs"/>
              </a:rPr>
              <a:t>reden</a:t>
            </a:r>
            <a:r>
              <a:rPr lang="en-US" sz="1200" kern="1200" dirty="0">
                <a:solidFill>
                  <a:schemeClr val="tx1"/>
                </a:solidFill>
                <a:effectLst/>
                <a:latin typeface="+mn-lt"/>
                <a:ea typeface="+mn-ea"/>
                <a:cs typeface="+mn-cs"/>
              </a:rPr>
              <a:t> [368] </a:t>
            </a:r>
            <a:r>
              <a:rPr lang="en-US" sz="1200" kern="1200" dirty="0" err="1">
                <a:solidFill>
                  <a:schemeClr val="tx1"/>
                </a:solidFill>
                <a:effectLst/>
                <a:latin typeface="+mn-lt"/>
                <a:ea typeface="+mn-ea"/>
                <a:cs typeface="+mn-cs"/>
              </a:rPr>
              <a:t>sagen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[40] </a:t>
            </a:r>
            <a:r>
              <a:rPr lang="en-US" sz="1200" kern="1200" dirty="0" err="1">
                <a:solidFill>
                  <a:schemeClr val="tx1"/>
                </a:solidFill>
                <a:effectLst/>
                <a:latin typeface="+mn-lt"/>
                <a:ea typeface="+mn-ea"/>
                <a:cs typeface="+mn-cs"/>
              </a:rPr>
              <a:t>schreiben</a:t>
            </a:r>
            <a:r>
              <a:rPr lang="en-US" sz="1200" kern="1200" dirty="0">
                <a:solidFill>
                  <a:schemeClr val="tx1"/>
                </a:solidFill>
                <a:effectLst/>
                <a:latin typeface="+mn-lt"/>
                <a:ea typeface="+mn-ea"/>
                <a:cs typeface="+mn-cs"/>
              </a:rPr>
              <a:t> [184] </a:t>
            </a:r>
            <a:r>
              <a:rPr lang="en-US" sz="1200" kern="1200" dirty="0" err="1">
                <a:solidFill>
                  <a:schemeClr val="tx1"/>
                </a:solidFill>
                <a:effectLst/>
                <a:latin typeface="+mn-lt"/>
                <a:ea typeface="+mn-ea"/>
                <a:cs typeface="+mn-cs"/>
              </a:rPr>
              <a:t>spielen</a:t>
            </a:r>
            <a:r>
              <a:rPr lang="en-US" sz="1200" kern="1200" dirty="0">
                <a:solidFill>
                  <a:schemeClr val="tx1"/>
                </a:solidFill>
                <a:effectLst/>
                <a:latin typeface="+mn-lt"/>
                <a:ea typeface="+mn-ea"/>
                <a:cs typeface="+mn-cs"/>
              </a:rPr>
              <a:t> [205] </a:t>
            </a:r>
            <a:r>
              <a:rPr lang="en-US" sz="1200" kern="1200" dirty="0" err="1">
                <a:solidFill>
                  <a:schemeClr val="tx1"/>
                </a:solidFill>
                <a:effectLst/>
                <a:latin typeface="+mn-lt"/>
                <a:ea typeface="+mn-ea"/>
                <a:cs typeface="+mn-cs"/>
              </a:rPr>
              <a:t>steigen</a:t>
            </a:r>
            <a:r>
              <a:rPr lang="en-US" sz="1200" kern="1200" dirty="0">
                <a:solidFill>
                  <a:schemeClr val="tx1"/>
                </a:solidFill>
                <a:effectLst/>
                <a:latin typeface="+mn-lt"/>
                <a:ea typeface="+mn-ea"/>
                <a:cs typeface="+mn-cs"/>
              </a:rPr>
              <a:t> [325] </a:t>
            </a:r>
            <a:r>
              <a:rPr lang="en-US" sz="1200" kern="1200" dirty="0" err="1">
                <a:solidFill>
                  <a:schemeClr val="tx1"/>
                </a:solidFill>
                <a:effectLst/>
                <a:latin typeface="+mn-lt"/>
                <a:ea typeface="+mn-ea"/>
                <a:cs typeface="+mn-cs"/>
              </a:rPr>
              <a:t>verdienen</a:t>
            </a:r>
            <a:r>
              <a:rPr lang="en-US" sz="1200" kern="1200" dirty="0">
                <a:solidFill>
                  <a:schemeClr val="tx1"/>
                </a:solidFill>
                <a:effectLst/>
                <a:latin typeface="+mn-lt"/>
                <a:ea typeface="+mn-ea"/>
                <a:cs typeface="+mn-cs"/>
              </a:rPr>
              <a:t> [835] </a:t>
            </a:r>
            <a:r>
              <a:rPr lang="en-US" sz="1200" kern="1200" dirty="0" err="1">
                <a:solidFill>
                  <a:schemeClr val="tx1"/>
                </a:solidFill>
                <a:effectLst/>
                <a:latin typeface="+mn-lt"/>
                <a:ea typeface="+mn-ea"/>
                <a:cs typeface="+mn-cs"/>
              </a:rPr>
              <a:t>verlieren</a:t>
            </a:r>
            <a:r>
              <a:rPr lang="en-US" sz="1200" kern="1200" dirty="0">
                <a:solidFill>
                  <a:schemeClr val="tx1"/>
                </a:solidFill>
                <a:effectLst/>
                <a:latin typeface="+mn-lt"/>
                <a:ea typeface="+mn-ea"/>
                <a:cs typeface="+mn-cs"/>
              </a:rPr>
              <a:t> [313] verstehen [211] sein, bin,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sind</a:t>
            </a:r>
            <a:r>
              <a:rPr lang="en-US" sz="1200" kern="1200" dirty="0">
                <a:solidFill>
                  <a:schemeClr val="tx1"/>
                </a:solidFill>
                <a:effectLst/>
                <a:latin typeface="+mn-lt"/>
                <a:ea typeface="+mn-ea"/>
                <a:cs typeface="+mn-cs"/>
              </a:rPr>
              <a:t> [4] er1 [15] sie1 [7]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[26] der Abend [342] Angst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Geschichte</a:t>
            </a:r>
            <a:r>
              <a:rPr lang="en-US" sz="1200" kern="1200" dirty="0">
                <a:solidFill>
                  <a:schemeClr val="tx1"/>
                </a:solidFill>
                <a:effectLst/>
                <a:latin typeface="+mn-lt"/>
                <a:ea typeface="+mn-ea"/>
                <a:cs typeface="+mn-cs"/>
              </a:rPr>
              <a:t> [262] Lied [1733] Problem [210] </a:t>
            </a:r>
            <a:r>
              <a:rPr lang="en-US" sz="1200" kern="1200" dirty="0" err="1">
                <a:solidFill>
                  <a:schemeClr val="tx1"/>
                </a:solidFill>
                <a:effectLst/>
                <a:latin typeface="+mn-lt"/>
                <a:ea typeface="+mn-ea"/>
                <a:cs typeface="+mn-cs"/>
              </a:rPr>
              <a:t>Wahrheit</a:t>
            </a:r>
            <a:r>
              <a:rPr lang="en-US" sz="1200" kern="1200" dirty="0">
                <a:solidFill>
                  <a:schemeClr val="tx1"/>
                </a:solidFill>
                <a:effectLst/>
                <a:latin typeface="+mn-lt"/>
                <a:ea typeface="+mn-ea"/>
                <a:cs typeface="+mn-cs"/>
              </a:rPr>
              <a:t> [1156] </a:t>
            </a:r>
            <a:r>
              <a:rPr lang="en-US" sz="1200" kern="1200" dirty="0" err="1">
                <a:solidFill>
                  <a:schemeClr val="tx1"/>
                </a:solidFill>
                <a:effectLst/>
                <a:latin typeface="+mn-lt"/>
                <a:ea typeface="+mn-ea"/>
                <a:cs typeface="+mn-cs"/>
              </a:rPr>
              <a:t>Ziel</a:t>
            </a:r>
            <a:r>
              <a:rPr lang="en-US" sz="1200" kern="1200" dirty="0">
                <a:solidFill>
                  <a:schemeClr val="tx1"/>
                </a:solidFill>
                <a:effectLst/>
                <a:latin typeface="+mn-lt"/>
                <a:ea typeface="+mn-ea"/>
                <a:cs typeface="+mn-cs"/>
              </a:rPr>
              <a:t> [320] </a:t>
            </a:r>
            <a:r>
              <a:rPr lang="en-US" sz="1200" kern="1200" dirty="0" err="1">
                <a:solidFill>
                  <a:schemeClr val="tx1"/>
                </a:solidFill>
                <a:effectLst/>
                <a:latin typeface="+mn-lt"/>
                <a:ea typeface="+mn-ea"/>
                <a:cs typeface="+mn-cs"/>
              </a:rPr>
              <a:t>einfach</a:t>
            </a:r>
            <a:r>
              <a:rPr lang="en-US" sz="1200" kern="1200" dirty="0">
                <a:solidFill>
                  <a:schemeClr val="tx1"/>
                </a:solidFill>
                <a:effectLst/>
                <a:latin typeface="+mn-lt"/>
                <a:ea typeface="+mn-ea"/>
                <a:cs typeface="+mn-cs"/>
              </a:rPr>
              <a:t> [131]  </a:t>
            </a:r>
            <a:r>
              <a:rPr lang="en-US" sz="1200" kern="1200" dirty="0" err="1">
                <a:solidFill>
                  <a:schemeClr val="tx1"/>
                </a:solidFill>
                <a:effectLst/>
                <a:latin typeface="+mn-lt"/>
                <a:ea typeface="+mn-ea"/>
                <a:cs typeface="+mn-cs"/>
              </a:rPr>
              <a:t>allein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alleine</a:t>
            </a:r>
            <a:r>
              <a:rPr lang="en-US" sz="1200" kern="1200" dirty="0">
                <a:solidFill>
                  <a:schemeClr val="tx1"/>
                </a:solidFill>
                <a:effectLst/>
                <a:latin typeface="+mn-lt"/>
                <a:ea typeface="+mn-ea"/>
                <a:cs typeface="+mn-cs"/>
              </a:rPr>
              <a:t> [267] </a:t>
            </a:r>
            <a:r>
              <a:rPr lang="en-US" sz="1200" kern="1200" dirty="0" err="1">
                <a:solidFill>
                  <a:schemeClr val="tx1"/>
                </a:solidFill>
                <a:effectLst/>
                <a:latin typeface="+mn-lt"/>
                <a:ea typeface="+mn-ea"/>
                <a:cs typeface="+mn-cs"/>
              </a:rPr>
              <a:t>besser</a:t>
            </a:r>
            <a:r>
              <a:rPr lang="en-US" sz="1200" kern="1200" dirty="0">
                <a:solidFill>
                  <a:schemeClr val="tx1"/>
                </a:solidFill>
                <a:effectLst/>
                <a:latin typeface="+mn-lt"/>
                <a:ea typeface="+mn-ea"/>
                <a:cs typeface="+mn-cs"/>
              </a:rPr>
              <a:t> [201] </a:t>
            </a:r>
            <a:r>
              <a:rPr lang="en-US" sz="1200" kern="1200" dirty="0" err="1">
                <a:solidFill>
                  <a:schemeClr val="tx1"/>
                </a:solidFill>
                <a:effectLst/>
                <a:latin typeface="+mn-lt"/>
                <a:ea typeface="+mn-ea"/>
                <a:cs typeface="+mn-cs"/>
              </a:rPr>
              <a:t>besonders</a:t>
            </a:r>
            <a:r>
              <a:rPr lang="en-US" sz="1200" kern="1200" dirty="0">
                <a:solidFill>
                  <a:schemeClr val="tx1"/>
                </a:solidFill>
                <a:effectLst/>
                <a:latin typeface="+mn-lt"/>
                <a:ea typeface="+mn-ea"/>
                <a:cs typeface="+mn-cs"/>
              </a:rPr>
              <a:t> [270] </a:t>
            </a:r>
            <a:r>
              <a:rPr lang="en-US" sz="1200" kern="1200" dirty="0" err="1">
                <a:solidFill>
                  <a:schemeClr val="tx1"/>
                </a:solidFill>
                <a:effectLst/>
                <a:latin typeface="+mn-lt"/>
                <a:ea typeface="+mn-ea"/>
                <a:cs typeface="+mn-cs"/>
              </a:rPr>
              <a:t>dort</a:t>
            </a:r>
            <a:r>
              <a:rPr lang="en-US" sz="1200" kern="1200" dirty="0">
                <a:solidFill>
                  <a:schemeClr val="tx1"/>
                </a:solidFill>
                <a:effectLst/>
                <a:latin typeface="+mn-lt"/>
                <a:ea typeface="+mn-ea"/>
                <a:cs typeface="+mn-cs"/>
              </a:rPr>
              <a:t> [139] </a:t>
            </a:r>
            <a:r>
              <a:rPr lang="en-US" sz="1200" kern="1200" dirty="0" err="1">
                <a:solidFill>
                  <a:schemeClr val="tx1"/>
                </a:solidFill>
                <a:effectLst/>
                <a:latin typeface="+mn-lt"/>
                <a:ea typeface="+mn-ea"/>
                <a:cs typeface="+mn-cs"/>
              </a:rPr>
              <a:t>gern</a:t>
            </a:r>
            <a:r>
              <a:rPr lang="en-US" sz="1200" kern="1200" dirty="0">
                <a:solidFill>
                  <a:schemeClr val="tx1"/>
                </a:solidFill>
                <a:effectLst/>
                <a:latin typeface="+mn-lt"/>
                <a:ea typeface="+mn-ea"/>
                <a:cs typeface="+mn-cs"/>
              </a:rPr>
              <a:t> [278] </a:t>
            </a:r>
            <a:r>
              <a:rPr lang="en-US" sz="1200" kern="1200" dirty="0" err="1">
                <a:solidFill>
                  <a:schemeClr val="tx1"/>
                </a:solidFill>
                <a:effectLst/>
                <a:latin typeface="+mn-lt"/>
                <a:ea typeface="+mn-ea"/>
                <a:cs typeface="+mn-cs"/>
              </a:rPr>
              <a:t>heute</a:t>
            </a:r>
            <a:r>
              <a:rPr lang="en-US" sz="1200" kern="1200" dirty="0">
                <a:solidFill>
                  <a:schemeClr val="tx1"/>
                </a:solidFill>
                <a:effectLst/>
                <a:latin typeface="+mn-lt"/>
                <a:ea typeface="+mn-ea"/>
                <a:cs typeface="+mn-cs"/>
              </a:rPr>
              <a:t> [116] </a:t>
            </a:r>
            <a:r>
              <a:rPr lang="en-US" sz="1200" kern="1200" dirty="0" err="1">
                <a:solidFill>
                  <a:schemeClr val="tx1"/>
                </a:solidFill>
                <a:effectLst/>
                <a:latin typeface="+mn-lt"/>
                <a:ea typeface="+mn-ea"/>
                <a:cs typeface="+mn-cs"/>
              </a:rPr>
              <a:t>hier</a:t>
            </a:r>
            <a:r>
              <a:rPr lang="en-US" sz="1200" kern="1200" dirty="0">
                <a:solidFill>
                  <a:schemeClr val="tx1"/>
                </a:solidFill>
                <a:effectLst/>
                <a:latin typeface="+mn-lt"/>
                <a:ea typeface="+mn-ea"/>
                <a:cs typeface="+mn-cs"/>
              </a:rPr>
              <a:t> [68] </a:t>
            </a:r>
            <a:r>
              <a:rPr lang="en-US" sz="1200" kern="1200" dirty="0" err="1">
                <a:solidFill>
                  <a:schemeClr val="tx1"/>
                </a:solidFill>
                <a:effectLst/>
                <a:latin typeface="+mn-lt"/>
                <a:ea typeface="+mn-ea"/>
                <a:cs typeface="+mn-cs"/>
              </a:rPr>
              <a:t>jetzt</a:t>
            </a:r>
            <a:r>
              <a:rPr lang="en-US" sz="1200" kern="1200" dirty="0">
                <a:solidFill>
                  <a:schemeClr val="tx1"/>
                </a:solidFill>
                <a:effectLst/>
                <a:latin typeface="+mn-lt"/>
                <a:ea typeface="+mn-ea"/>
                <a:cs typeface="+mn-cs"/>
              </a:rPr>
              <a:t> [72] oft [223] </a:t>
            </a:r>
            <a:r>
              <a:rPr lang="en-US" sz="1200" kern="1200" dirty="0" err="1">
                <a:solidFill>
                  <a:schemeClr val="tx1"/>
                </a:solidFill>
                <a:effectLst/>
                <a:latin typeface="+mn-lt"/>
                <a:ea typeface="+mn-ea"/>
                <a:cs typeface="+mn-cs"/>
              </a:rPr>
              <a:t>nie</a:t>
            </a:r>
            <a:r>
              <a:rPr lang="en-US" sz="1200" kern="1200" dirty="0">
                <a:solidFill>
                  <a:schemeClr val="tx1"/>
                </a:solidFill>
                <a:effectLst/>
                <a:latin typeface="+mn-lt"/>
                <a:ea typeface="+mn-ea"/>
                <a:cs typeface="+mn-cs"/>
              </a:rPr>
              <a:t> [186] </a:t>
            </a:r>
            <a:r>
              <a:rPr lang="en-US" sz="1200" kern="1200" dirty="0" err="1">
                <a:solidFill>
                  <a:schemeClr val="tx1"/>
                </a:solidFill>
                <a:effectLst/>
                <a:latin typeface="+mn-lt"/>
                <a:ea typeface="+mn-ea"/>
                <a:cs typeface="+mn-cs"/>
              </a:rPr>
              <a:t>normalerweise</a:t>
            </a:r>
            <a:r>
              <a:rPr lang="en-US" sz="1200" kern="1200" dirty="0">
                <a:solidFill>
                  <a:schemeClr val="tx1"/>
                </a:solidFill>
                <a:effectLst/>
                <a:latin typeface="+mn-lt"/>
                <a:ea typeface="+mn-ea"/>
                <a:cs typeface="+mn-cs"/>
              </a:rPr>
              <a:t> [2062]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so2 [28] </a:t>
            </a:r>
            <a:r>
              <a:rPr lang="en-US" sz="1200" kern="1200" dirty="0" err="1">
                <a:solidFill>
                  <a:schemeClr val="tx1"/>
                </a:solidFill>
                <a:effectLst/>
                <a:latin typeface="+mn-lt"/>
                <a:ea typeface="+mn-ea"/>
                <a:cs typeface="+mn-cs"/>
              </a:rPr>
              <a:t>zusammen</a:t>
            </a:r>
            <a:r>
              <a:rPr lang="en-US" sz="1200" kern="1200" dirty="0">
                <a:solidFill>
                  <a:schemeClr val="tx1"/>
                </a:solidFill>
                <a:effectLst/>
                <a:latin typeface="+mn-lt"/>
                <a:ea typeface="+mn-ea"/>
                <a:cs typeface="+mn-cs"/>
              </a:rPr>
              <a:t> [533] aus2 [37]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sagt</a:t>
            </a:r>
            <a:r>
              <a:rPr lang="en-US" sz="1200" kern="1200" dirty="0">
                <a:solidFill>
                  <a:schemeClr val="tx1"/>
                </a:solidFill>
                <a:effectLst/>
                <a:latin typeface="+mn-lt"/>
                <a:ea typeface="+mn-ea"/>
                <a:cs typeface="+mn-cs"/>
              </a:rPr>
              <a:t> man...? [n/a] </a:t>
            </a:r>
            <a:r>
              <a:rPr lang="en-US" sz="1200" kern="1200" dirty="0" err="1">
                <a:solidFill>
                  <a:schemeClr val="tx1"/>
                </a:solidFill>
                <a:effectLst/>
                <a:latin typeface="+mn-lt"/>
                <a:ea typeface="+mn-ea"/>
                <a:cs typeface="+mn-cs"/>
              </a:rPr>
              <a:t>wie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schreibt</a:t>
            </a:r>
            <a:r>
              <a:rPr lang="en-US" sz="1200" kern="1200" dirty="0">
                <a:solidFill>
                  <a:schemeClr val="tx1"/>
                </a:solidFill>
                <a:effectLst/>
                <a:latin typeface="+mn-lt"/>
                <a:ea typeface="+mn-ea"/>
                <a:cs typeface="+mn-cs"/>
              </a:rPr>
              <a:t> man...? [n/a]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11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a pre-lesson starter to settle students to work on arrival</a:t>
            </a:r>
          </a:p>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b="1" dirty="0"/>
            </a:br>
            <a:r>
              <a:rPr lang="en-GB" b="1" dirty="0"/>
              <a:t>Aim: </a:t>
            </a:r>
            <a:r>
              <a:rPr lang="en-GB" b="0" dirty="0"/>
              <a:t>to reactivate prior knowledge and prepare for learning. Note: all words have been previously taught and most of these are in the revisiting set for this week.</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a:t>
            </a:r>
            <a:r>
              <a:rPr lang="en-GB" baseline="0" dirty="0"/>
              <a:t>Students categorise the 16 vocabulary items into the four categories.  There are four items in each of the four categories.</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idea for register starter:</a:t>
            </a:r>
            <a:br>
              <a:rPr lang="en-GB" dirty="0"/>
            </a:br>
            <a:r>
              <a:rPr lang="en-GB" i="1" dirty="0"/>
              <a:t>Students offer a verb in German.  It can be any verb but it must be different from the one said just before, and students</a:t>
            </a:r>
            <a:r>
              <a:rPr lang="en-GB" i="1" baseline="0" dirty="0"/>
              <a:t> must try not to repeat (in a class of 32 students, they are likely to repeat after around 16-20 items!)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266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develop confidence and fluency in decoding (reading aloud) cognates and near-cognates that are pronounced with different syllable stress from their English equivalents.</a:t>
            </a:r>
            <a:br>
              <a:rPr lang="en-GB" dirty="0"/>
            </a:br>
            <a:br>
              <a:rPr lang="en-GB" dirty="0"/>
            </a:br>
            <a:r>
              <a:rPr lang="en-GB" b="1" dirty="0"/>
              <a:t>Procedure:</a:t>
            </a:r>
            <a:br>
              <a:rPr lang="en-GB" dirty="0"/>
            </a:br>
            <a:r>
              <a:rPr lang="en-GB" dirty="0"/>
              <a:t>1. Person A reads the text aloud, paying particular attention to the syllable stress on the cognates.</a:t>
            </a:r>
          </a:p>
          <a:p>
            <a:r>
              <a:rPr lang="en-GB" dirty="0"/>
              <a:t>2. Person B listens and offers feedback on any words that are incorrectly stressed.</a:t>
            </a:r>
            <a:br>
              <a:rPr lang="en-GB" dirty="0"/>
            </a:br>
            <a:r>
              <a:rPr lang="en-GB" dirty="0"/>
              <a:t>Note that the stressed syllables are underlined for this stage of the task, to support both students.</a:t>
            </a:r>
          </a:p>
          <a:p>
            <a:r>
              <a:rPr lang="en-GB" dirty="0"/>
              <a:t>3. Listen to the native speaker reading the same text to check.</a:t>
            </a:r>
          </a:p>
          <a:p>
            <a:r>
              <a:rPr lang="en-GB" dirty="0"/>
              <a:t>4. Click to bring up the unmarked version of the text.</a:t>
            </a:r>
          </a:p>
          <a:p>
            <a:r>
              <a:rPr lang="en-GB" dirty="0"/>
              <a:t>5. Person B reads this second version aloud, and Person A offers feedback, as required.</a:t>
            </a:r>
          </a:p>
          <a:p>
            <a:r>
              <a:rPr lang="en-GB" dirty="0"/>
              <a:t>6. Move to the next slide for the second part of the task.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Rezept [4191] Projekt [720] System [384] Prinzip [865] Konzept [1186] Person [357] Funktion [406] Kommunikation [1523] Akzeptanz [&gt;5009] Top [&gt;5009] Hit [&gt;5009] Chart [&gt;5009] Erfolg [541] international [426] optimal [1880]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Projekt [720] Organisation [1113] Aspekt [1296] Profit [&gt;5009] Material [1390] Initiative [1775] Kompetenz [2556] Toleranz [4798] Kreativität [4553] kulturell [1033] sozial [430] speziell [815] individuell [1343] </a:t>
            </a:r>
            <a:br>
              <a:rPr lang="de-DE"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37585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a pre-lesson starter to settle students to work on arrival</a:t>
            </a:r>
            <a:br>
              <a:rPr lang="en-GB" b="1" dirty="0"/>
            </a:br>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to complete any additional setting up activities for the lesson.</a:t>
            </a:r>
            <a:br>
              <a:rPr lang="en-GB" b="1" dirty="0"/>
            </a:br>
            <a:br>
              <a:rPr lang="en-GB" b="1" dirty="0"/>
            </a:br>
            <a:r>
              <a:rPr lang="en-GB" b="1" dirty="0"/>
              <a:t>Aim: </a:t>
            </a:r>
            <a:r>
              <a:rPr lang="en-GB" b="0" dirty="0"/>
              <a:t>to reactivate prior knowledge and prepare for learning.</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They choose where to start (phonics, vocabulary or grammar) and work independently on the task(s) until the teacher starts the lesson.</a:t>
            </a:r>
          </a:p>
          <a:p>
            <a:r>
              <a:rPr lang="en-GB" dirty="0"/>
              <a:t>3. Answers are provided, if required, though students are not expected to complete the whole set of pre-lesson activities, so feedback should not delay the start of the lesson, once all students are present.</a:t>
            </a:r>
          </a:p>
          <a:p>
            <a:endParaRPr lang="en-GB" dirty="0"/>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uses and meanings of pronoun </a:t>
            </a:r>
            <a:r>
              <a:rPr lang="en-GB" b="0" i="1" dirty="0" err="1"/>
              <a:t>sie</a:t>
            </a:r>
            <a:r>
              <a:rPr lang="en-GB" b="0" dirty="0"/>
              <a:t> (she/they) and possessive adjective </a:t>
            </a:r>
            <a:r>
              <a:rPr lang="en-GB" b="0" i="1" dirty="0" err="1"/>
              <a:t>ihr</a:t>
            </a:r>
            <a:r>
              <a:rPr lang="en-GB" b="0" i="1" dirty="0"/>
              <a:t> </a:t>
            </a:r>
            <a:r>
              <a:rPr lang="en-GB" b="0" dirty="0"/>
              <a:t>(her/their).</a:t>
            </a:r>
            <a:br>
              <a:rPr lang="en-GB" b="0" dirty="0"/>
            </a:br>
            <a:br>
              <a:rPr lang="en-GB" b="0" dirty="0"/>
            </a:br>
            <a:r>
              <a:rPr lang="en-GB" b="1" dirty="0"/>
              <a:t>Procedure:</a:t>
            </a:r>
            <a:br>
              <a:rPr lang="en-GB" dirty="0"/>
            </a:br>
            <a:r>
              <a:rPr lang="en-GB" dirty="0"/>
              <a:t>1. Play through the animations.</a:t>
            </a:r>
          </a:p>
          <a:p>
            <a:r>
              <a:rPr lang="en-GB" dirty="0"/>
              <a:t>2. Elicit the English meaning for each of the German examples.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969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written comprehension of present tense structures (3</a:t>
            </a:r>
            <a:r>
              <a:rPr lang="en-GB" b="0" baseline="30000" dirty="0"/>
              <a:t>rd</a:t>
            </a:r>
            <a:r>
              <a:rPr lang="en-GB" b="0" dirty="0"/>
              <a:t> persons singular and plural) and vocabulary from this week in a longer context.</a:t>
            </a:r>
            <a:br>
              <a:rPr lang="en-GB" b="0" dirty="0"/>
            </a:br>
            <a:br>
              <a:rPr lang="en-GB" b="0" dirty="0"/>
            </a:br>
            <a:r>
              <a:rPr lang="en-GB" b="1" dirty="0"/>
              <a:t>Procedure:</a:t>
            </a:r>
            <a:br>
              <a:rPr lang="en-GB" dirty="0"/>
            </a:br>
            <a:r>
              <a:rPr lang="en-GB" dirty="0"/>
              <a:t>1. Ensure that students realise that the sentences refer either to the band </a:t>
            </a:r>
            <a:r>
              <a:rPr lang="en-GB" dirty="0" err="1"/>
              <a:t>Mikroschrei</a:t>
            </a:r>
            <a:r>
              <a:rPr lang="en-GB" dirty="0"/>
              <a:t> (they) or </a:t>
            </a:r>
            <a:r>
              <a:rPr lang="en-GB" dirty="0" err="1"/>
              <a:t>Namika</a:t>
            </a:r>
            <a:r>
              <a:rPr lang="en-GB" dirty="0"/>
              <a:t> (she) and that they must focus their attention on the verb endings to decide which, as the pronouns do not help them to differentiate.</a:t>
            </a:r>
          </a:p>
          <a:p>
            <a:r>
              <a:rPr lang="en-GB" dirty="0"/>
              <a:t>2. Students read the text and summarise the information about the band and the singer under two headings: </a:t>
            </a:r>
            <a:r>
              <a:rPr lang="en-GB" i="1" dirty="0" err="1"/>
              <a:t>Mikroschrei</a:t>
            </a:r>
            <a:r>
              <a:rPr lang="en-GB" i="1" dirty="0"/>
              <a:t> (they)</a:t>
            </a:r>
            <a:r>
              <a:rPr lang="en-GB" dirty="0"/>
              <a:t> and </a:t>
            </a:r>
            <a:r>
              <a:rPr lang="en-GB" i="1" dirty="0" err="1"/>
              <a:t>Namika</a:t>
            </a:r>
            <a:r>
              <a:rPr lang="en-GB" i="1" dirty="0"/>
              <a:t> (she).</a:t>
            </a:r>
          </a:p>
          <a:p>
            <a:r>
              <a:rPr lang="en-GB" dirty="0"/>
              <a:t>3. Answers appear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words(1 is the most frequent word in German): </a:t>
            </a:r>
            <a:br>
              <a:rPr lang="en-GB" baseline="0" dirty="0"/>
            </a:br>
            <a:r>
              <a:rPr lang="en-GB" baseline="0" dirty="0"/>
              <a:t>Single [&gt;5009] Rap [&gt;5009] </a:t>
            </a:r>
            <a:r>
              <a:rPr lang="en-GB" baseline="0" dirty="0" err="1"/>
              <a:t>Gesang</a:t>
            </a:r>
            <a:r>
              <a:rPr lang="en-GB" baseline="0" dirty="0"/>
              <a:t> [4839] </a:t>
            </a:r>
            <a:r>
              <a:rPr lang="en-GB" baseline="0" dirty="0" err="1"/>
              <a:t>Großeltern</a:t>
            </a:r>
            <a:r>
              <a:rPr lang="en-GB" baseline="0" dirty="0"/>
              <a:t> [&gt;5009] Festival [4513] </a:t>
            </a:r>
            <a:r>
              <a:rPr lang="en-GB" baseline="0" dirty="0" err="1"/>
              <a:t>Marokko</a:t>
            </a:r>
            <a:r>
              <a:rPr lang="en-GB" baseline="0" dirty="0"/>
              <a:t> [&gt;5009]  Hit [&gt;5009] Chart [&gt;5009] Keyboard [&gt;5009] Text [473] Album [3630] </a:t>
            </a:r>
            <a:r>
              <a:rPr lang="en-GB" baseline="0" dirty="0" err="1"/>
              <a:t>Identität</a:t>
            </a:r>
            <a:r>
              <a:rPr lang="en-GB" baseline="0" dirty="0"/>
              <a:t> [2272]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a:t>
            </a:r>
            <a:r>
              <a:rPr lang="en-GB" dirty="0"/>
              <a:t> All of the details about the musicians are authentic and come</a:t>
            </a:r>
            <a:r>
              <a:rPr lang="en-GB" baseline="0" dirty="0"/>
              <a:t> from several online sources, including YouTube interviews, podcasts and written interviews.</a:t>
            </a:r>
            <a:br>
              <a:rPr lang="en-GB" baseline="0" dirty="0"/>
            </a:br>
            <a:br>
              <a:rPr lang="en-GB" baseline="0" dirty="0"/>
            </a:br>
            <a:r>
              <a:rPr lang="en-GB" baseline="0" dirty="0" err="1"/>
              <a:t>Namika</a:t>
            </a:r>
            <a:r>
              <a:rPr lang="en-GB" baseline="0" dirty="0"/>
              <a:t> - </a:t>
            </a:r>
            <a:r>
              <a:rPr lang="en-GB" baseline="0" dirty="0" err="1"/>
              <a:t>Lieblingsmensch</a:t>
            </a:r>
            <a:r>
              <a:rPr lang="en-GB" baseline="0" dirty="0"/>
              <a:t> - </a:t>
            </a:r>
            <a:r>
              <a:rPr lang="en-GB" dirty="0">
                <a:hlinkClick r:id="rId3"/>
              </a:rPr>
              <a:t>https://www.youtube.com/watch?v=3ryohiCVq3M</a:t>
            </a:r>
            <a:br>
              <a:rPr lang="en-GB" dirty="0"/>
            </a:br>
            <a:r>
              <a:rPr lang="en-GB" dirty="0"/>
              <a:t>Was a big</a:t>
            </a:r>
            <a:r>
              <a:rPr lang="en-GB" baseline="0" dirty="0"/>
              <a:t> hit in Germany (summer 2015) and followed by Je ne </a:t>
            </a:r>
            <a:r>
              <a:rPr lang="en-GB" baseline="0" dirty="0" err="1"/>
              <a:t>parle</a:t>
            </a:r>
            <a:r>
              <a:rPr lang="en-GB" baseline="0" dirty="0"/>
              <a:t> pas </a:t>
            </a:r>
            <a:r>
              <a:rPr lang="en-GB" baseline="0" dirty="0" err="1"/>
              <a:t>français</a:t>
            </a:r>
            <a:r>
              <a:rPr lang="en-GB" baseline="0" dirty="0"/>
              <a:t> (2018) - </a:t>
            </a:r>
            <a:r>
              <a:rPr lang="en-GB" dirty="0">
                <a:hlinkClick r:id="rId4"/>
              </a:rPr>
              <a:t>https://www.youtube.com/watch?v=Cz1rJtlGHVs</a:t>
            </a:r>
            <a:endParaRPr lang="en-GB" dirty="0"/>
          </a:p>
          <a:p>
            <a:endParaRPr lang="en-GB" dirty="0"/>
          </a:p>
          <a:p>
            <a:r>
              <a:rPr lang="en-GB" dirty="0" err="1"/>
              <a:t>Mikroschrei</a:t>
            </a:r>
            <a:r>
              <a:rPr lang="en-GB" dirty="0"/>
              <a:t> won </a:t>
            </a:r>
            <a:r>
              <a:rPr lang="en-GB" dirty="0" err="1"/>
              <a:t>SchoolJam</a:t>
            </a:r>
            <a:r>
              <a:rPr lang="en-GB" dirty="0"/>
              <a:t> in 2016.  They have an FB page and interviews with them are available on YouTube.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076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br>
              <a:rPr lang="en-GB" b="1" dirty="0"/>
            </a:br>
            <a:br>
              <a:rPr lang="en-GB" b="1" dirty="0"/>
            </a:br>
            <a:r>
              <a:rPr lang="en-GB" b="1" dirty="0"/>
              <a:t>Procedure:</a:t>
            </a:r>
            <a:br>
              <a:rPr lang="en-GB" b="1" dirty="0"/>
            </a:br>
            <a:r>
              <a:rPr lang="en-GB" b="0" dirty="0"/>
              <a:t>1. Elicit information from students. Click to confirm answers. The answers are animated in sentence order, as per the text.</a:t>
            </a:r>
            <a:br>
              <a:rPr lang="en-GB" b="1" dirty="0"/>
            </a:b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words(1 is the most frequent word in German): </a:t>
            </a:r>
            <a:br>
              <a:rPr lang="en-GB" baseline="0" dirty="0"/>
            </a:br>
            <a:r>
              <a:rPr lang="en-GB" baseline="0" dirty="0"/>
              <a:t>Single [&gt;5009] Rap [&gt;5009] </a:t>
            </a:r>
            <a:r>
              <a:rPr lang="en-GB" baseline="0" dirty="0" err="1"/>
              <a:t>Gesang</a:t>
            </a:r>
            <a:r>
              <a:rPr lang="en-GB" baseline="0" dirty="0"/>
              <a:t> [4839] </a:t>
            </a:r>
            <a:r>
              <a:rPr lang="en-GB" baseline="0" dirty="0" err="1"/>
              <a:t>Großeltern</a:t>
            </a:r>
            <a:r>
              <a:rPr lang="en-GB" baseline="0" dirty="0"/>
              <a:t> [&gt;5009] Festival [4513] </a:t>
            </a:r>
            <a:r>
              <a:rPr lang="en-GB" baseline="0" dirty="0" err="1"/>
              <a:t>Marokko</a:t>
            </a:r>
            <a:r>
              <a:rPr lang="en-GB" baseline="0" dirty="0"/>
              <a:t> [&gt;5009]  Hit [&gt;5009] Chart [&gt;5009] Keyboard [&gt;5009] Text [473] Album [3630] </a:t>
            </a:r>
            <a:r>
              <a:rPr lang="en-GB" baseline="0" dirty="0" err="1"/>
              <a:t>Identität</a:t>
            </a:r>
            <a:r>
              <a:rPr lang="en-GB" baseline="0" dirty="0"/>
              <a:t> [2272]</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130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(two slides)</a:t>
            </a:r>
            <a:br>
              <a:rPr lang="en-GB" dirty="0"/>
            </a:br>
            <a:br>
              <a:rPr lang="en-GB" b="1" dirty="0"/>
            </a:br>
            <a:r>
              <a:rPr lang="en-GB" b="1" dirty="0"/>
              <a:t>Aim: </a:t>
            </a:r>
            <a:r>
              <a:rPr lang="en-GB" dirty="0"/>
              <a:t>To practise spoken open question production with the scaffolding of written statements.</a:t>
            </a:r>
          </a:p>
          <a:p>
            <a:br>
              <a:rPr lang="en-GB" dirty="0"/>
            </a:br>
            <a:r>
              <a:rPr lang="en-GB" b="1" dirty="0"/>
              <a:t>Procedure:</a:t>
            </a:r>
            <a:br>
              <a:rPr lang="en-GB" dirty="0"/>
            </a:br>
            <a:r>
              <a:rPr lang="en-GB" dirty="0"/>
              <a:t>1. Click for reminder bubble on how to ask open questions.</a:t>
            </a:r>
          </a:p>
          <a:p>
            <a:r>
              <a:rPr lang="en-GB" dirty="0"/>
              <a:t>2. Click again for examples. These also show the information from the text that is targeted by the questions.</a:t>
            </a:r>
          </a:p>
          <a:p>
            <a:r>
              <a:rPr lang="en-GB" dirty="0"/>
              <a:t>3. Click again for reminder of questions words.</a:t>
            </a:r>
          </a:p>
          <a:p>
            <a:r>
              <a:rPr lang="en-GB" dirty="0"/>
              <a:t>4. Students ask a partner three questions. Partners use the text to answer them. Then students swap roles.</a:t>
            </a:r>
            <a:br>
              <a:rPr lang="en-GB" dirty="0"/>
            </a:br>
            <a:r>
              <a:rPr lang="en-GB" dirty="0"/>
              <a:t>5. A slide with possible questions on the text is provided, for students to check their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words(1 is the most frequent word in German): </a:t>
            </a:r>
            <a:br>
              <a:rPr lang="en-GB" baseline="0" dirty="0"/>
            </a:br>
            <a:r>
              <a:rPr lang="en-GB" baseline="0" dirty="0"/>
              <a:t>Single [&gt;5009] Rap [&gt;5009] </a:t>
            </a:r>
            <a:r>
              <a:rPr lang="en-GB" baseline="0" dirty="0" err="1"/>
              <a:t>Gesang</a:t>
            </a:r>
            <a:r>
              <a:rPr lang="en-GB" baseline="0" dirty="0"/>
              <a:t> [4839] </a:t>
            </a:r>
            <a:r>
              <a:rPr lang="en-GB" baseline="0" dirty="0" err="1"/>
              <a:t>Großeltern</a:t>
            </a:r>
            <a:r>
              <a:rPr lang="en-GB" baseline="0" dirty="0"/>
              <a:t> [&gt;5009] Festival [4513] </a:t>
            </a:r>
            <a:r>
              <a:rPr lang="en-GB" baseline="0" dirty="0" err="1"/>
              <a:t>Marokko</a:t>
            </a:r>
            <a:r>
              <a:rPr lang="en-GB" baseline="0" dirty="0"/>
              <a:t> [&gt;5009]  Hit [&gt;5009] Chart [&gt;5009] Keyboard [&gt;5009] Text [473] Album [3630] </a:t>
            </a:r>
            <a:r>
              <a:rPr lang="en-GB" baseline="0" dirty="0" err="1"/>
              <a:t>Identität</a:t>
            </a:r>
            <a:r>
              <a:rPr lang="en-GB" baseline="0" dirty="0"/>
              <a:t> [2272]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422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OF POSSIBLE QUESTIONS FROM THE TEXT FOR STUDENTS TO CHECK</a:t>
            </a:r>
            <a:endParaRPr lang="en-GB" dirty="0"/>
          </a:p>
          <a:p>
            <a:endParaRPr lang="en-GB" dirty="0"/>
          </a:p>
          <a:p>
            <a:br>
              <a:rPr lang="en-GB" dirty="0"/>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898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manner adverb </a:t>
            </a:r>
            <a:r>
              <a:rPr lang="en-GB" b="0" i="1" dirty="0" err="1"/>
              <a:t>gern</a:t>
            </a:r>
            <a:r>
              <a:rPr lang="en-GB" b="0" i="1" dirty="0"/>
              <a:t>.</a:t>
            </a:r>
            <a:br>
              <a:rPr lang="en-GB" b="0" dirty="0"/>
            </a:br>
            <a:br>
              <a:rPr lang="en-GB" b="0" dirty="0"/>
            </a:br>
            <a:r>
              <a:rPr lang="en-GB" b="1" dirty="0"/>
              <a:t>Procedure:</a:t>
            </a:r>
            <a:br>
              <a:rPr lang="en-GB" dirty="0"/>
            </a:br>
            <a:r>
              <a:rPr lang="en-GB" dirty="0"/>
              <a:t>1. Play through the animations.</a:t>
            </a:r>
          </a:p>
          <a:p>
            <a:r>
              <a:rPr lang="en-GB" dirty="0"/>
              <a:t>2. Elicit the English meaning for each of the German examples.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25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remind students about word order 1 and 2 and prepare students for the practice task that follows.</a:t>
            </a:r>
          </a:p>
          <a:p>
            <a:endParaRPr lang="en-GB" b="0" dirty="0"/>
          </a:p>
          <a:p>
            <a:r>
              <a:rPr lang="en-GB" b="1" dirty="0"/>
              <a:t>Procedure:</a:t>
            </a:r>
            <a:br>
              <a:rPr lang="en-GB" dirty="0"/>
            </a:br>
            <a:r>
              <a:rPr lang="en-GB" dirty="0"/>
              <a:t>1. Go through the information on the slide using the animation.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(two slides)</a:t>
            </a:r>
          </a:p>
          <a:p>
            <a:endParaRPr lang="en-US" b="1" dirty="0"/>
          </a:p>
          <a:p>
            <a:r>
              <a:rPr lang="en-US" b="1" dirty="0"/>
              <a:t>Aim: </a:t>
            </a:r>
            <a:r>
              <a:rPr lang="en-US" b="0" dirty="0"/>
              <a:t>to produce </a:t>
            </a:r>
            <a:r>
              <a:rPr lang="en-US" b="0" baseline="0" dirty="0"/>
              <a:t>written sentences using word order 2 to </a:t>
            </a:r>
            <a:r>
              <a:rPr lang="en-US" b="0" baseline="0" dirty="0" err="1"/>
              <a:t>emphasise</a:t>
            </a:r>
            <a:r>
              <a:rPr lang="en-US" b="0" baseline="0" dirty="0"/>
              <a:t> the element targeted in the question.</a:t>
            </a:r>
            <a:br>
              <a:rPr lang="en-US" b="0" baseline="0" dirty="0"/>
            </a:br>
            <a:r>
              <a:rPr lang="en-US" b="0" baseline="0" dirty="0"/>
              <a:t>Note: the sentences are taken/adapted from the </a:t>
            </a:r>
            <a:r>
              <a:rPr lang="en-US" b="0" baseline="0" dirty="0" err="1"/>
              <a:t>dictogloss</a:t>
            </a:r>
            <a:r>
              <a:rPr lang="en-US" b="0" baseline="0" dirty="0"/>
              <a:t>/listening task that follows.</a:t>
            </a:r>
          </a:p>
          <a:p>
            <a:endParaRPr lang="en-US" b="1" dirty="0"/>
          </a:p>
          <a:p>
            <a:r>
              <a:rPr lang="en-US" b="1" dirty="0"/>
              <a:t>Procedure:</a:t>
            </a:r>
          </a:p>
          <a:p>
            <a:pPr marL="228600" indent="-228600">
              <a:buAutoNum type="arabicPeriod"/>
            </a:pPr>
            <a:r>
              <a:rPr lang="en-US" b="0" baseline="0" dirty="0"/>
              <a:t>Ensure that students know that it is not a rule to ‘front load’ answers with the specific information targeted in the question and that we are using the task to </a:t>
            </a:r>
            <a:r>
              <a:rPr lang="en-US" b="0" baseline="0" dirty="0" err="1"/>
              <a:t>practise</a:t>
            </a:r>
            <a:r>
              <a:rPr lang="en-US" b="0" baseline="0" dirty="0"/>
              <a:t> the flexibility of German word order; any adverb or the object can replace the subject at the front of the sentence.</a:t>
            </a:r>
          </a:p>
          <a:p>
            <a:pPr marL="228600" indent="-228600">
              <a:buAutoNum type="arabicPeriod"/>
            </a:pPr>
            <a:r>
              <a:rPr lang="en-US" b="0" baseline="0" dirty="0"/>
              <a:t>Students write 1-7.</a:t>
            </a:r>
          </a:p>
          <a:p>
            <a:pPr marL="228600" indent="-228600">
              <a:buAutoNum type="arabicPeriod"/>
            </a:pPr>
            <a:r>
              <a:rPr lang="en-US" b="0" baseline="0" dirty="0"/>
              <a:t>Write (or say aloud) the sentence revealed on the white board with the correct syntax.</a:t>
            </a:r>
          </a:p>
          <a:p>
            <a:pPr marL="228600" indent="-228600">
              <a:buAutoNum type="arabicPeriod"/>
            </a:pPr>
            <a:r>
              <a:rPr lang="en-US" b="0" baseline="0" dirty="0"/>
              <a:t>The answers are revealed on a mouse click.</a:t>
            </a:r>
          </a:p>
          <a:p>
            <a:pPr marL="228600" indent="-228600">
              <a:buAutoNum type="arabicPeriod"/>
            </a:pPr>
            <a:r>
              <a:rPr lang="en-US" b="0" baseline="0" dirty="0"/>
              <a:t>Items 5-7, 8-9 are on the next two slides.</a:t>
            </a:r>
            <a:endParaRPr lang="en-US" b="0" dirty="0"/>
          </a:p>
          <a:p>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890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Dictogloss</a:t>
            </a:r>
            <a:br>
              <a:rPr lang="en-GB" b="1" dirty="0"/>
            </a:br>
            <a:r>
              <a:rPr lang="en-GB" b="1" dirty="0"/>
              <a:t>Note: There is an alternative listening comprehension and/or segmentation task on the following two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Aim: </a:t>
            </a:r>
            <a:r>
              <a:rPr lang="en-GB" dirty="0"/>
              <a:t>to practise comprehension and production of language and structures in a longer context.</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and make 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Individually, in pairs or small groups, they use their notes to produce a written German version of what they have heard.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Note: this is not a transcription task.  The aim is to reproduce as much of the information in German as possible from their aural understanding and English notes.</a:t>
            </a:r>
          </a:p>
          <a:p>
            <a:r>
              <a:rPr lang="en-GB" dirty="0"/>
              <a:t>This version of the audio is a slower speed than the listening comprehension on the next slide to allow students a longer time to process the information and complete the note-taking.</a:t>
            </a:r>
          </a:p>
          <a:p>
            <a:endParaRPr lang="en-GB" dirty="0"/>
          </a:p>
          <a:p>
            <a:r>
              <a:rPr lang="en-GB" b="1" dirty="0"/>
              <a:t>Transcript:</a:t>
            </a:r>
            <a:br>
              <a:rPr lang="en-GB" dirty="0"/>
            </a:br>
            <a:r>
              <a:rPr lang="de-DE" sz="1200" kern="1200" dirty="0">
                <a:solidFill>
                  <a:schemeClr val="tx1"/>
                </a:solidFill>
                <a:effectLst/>
                <a:latin typeface="+mn-lt"/>
                <a:ea typeface="+mn-ea"/>
                <a:cs typeface="+mn-cs"/>
              </a:rPr>
              <a:t>Ich heiße Julia. Ich werde meinen Bruder kurz beschreiben.  Er heißt Florian und ist jünger, aber auch schon größer als ich.  Er wohnt noch bei uns zu Hause in Stuttgart.  Wir spielen montags zusammen in einem Verein Basketball, aber er hat auch ein paar andere Hobbys.  Zum Beispiel ist sein Lieblingshobby der Computer.  Er spielt abends allein am Computer in seinem Zimmer. Er surft gern im Internet und spielt oft mit Freunden Computerspiele. Meine Eltern mögen das gar nicht, denn er macht manchmal deshalb seine Hausaufgaben nicht.  Er hat noch ein weiteres Hobby.  Gern kochen wir zwei zusammen und essen dann zusammen in der Familie.</a:t>
            </a:r>
            <a:r>
              <a:rPr lang="es-ES" sz="1200" b="0" i="0" kern="1200" dirty="0">
                <a:solidFill>
                  <a:schemeClr val="tx1"/>
                </a:solidFill>
                <a:effectLst/>
                <a:latin typeface="+mn-lt"/>
                <a:ea typeface="+mn-ea"/>
                <a:cs typeface="+mn-cs"/>
              </a:rPr>
              <a:t>  </a:t>
            </a:r>
          </a:p>
          <a:p>
            <a:endParaRPr lang="es-E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Notiz</a:t>
            </a:r>
            <a:r>
              <a:rPr lang="en-GB" baseline="0" dirty="0"/>
              <a:t> [4519] </a:t>
            </a:r>
            <a:r>
              <a:rPr lang="en-GB" baseline="0" dirty="0" err="1"/>
              <a:t>surfen</a:t>
            </a:r>
            <a:r>
              <a:rPr lang="en-GB" baseline="0" dirty="0"/>
              <a:t> [&gt;5009] Internet [805]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51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br>
              <a:rPr lang="en-GB" b="1" dirty="0"/>
            </a:br>
            <a:r>
              <a:rPr lang="en-GB" b="1" dirty="0"/>
              <a:t>Aim: </a:t>
            </a:r>
            <a:r>
              <a:rPr lang="en-GB" b="0" dirty="0"/>
              <a:t>To practise transcribing and then pronouncing unknown cognates that are pronounced with different stress from their English equivalents.</a:t>
            </a:r>
            <a:br>
              <a:rPr lang="en-GB" dirty="0"/>
            </a:br>
            <a:br>
              <a:rPr lang="en-GB" dirty="0"/>
            </a:br>
            <a:r>
              <a:rPr lang="en-GB" b="1" dirty="0"/>
              <a:t>Procedure:</a:t>
            </a:r>
            <a:br>
              <a:rPr lang="en-GB" dirty="0"/>
            </a:br>
            <a:r>
              <a:rPr lang="en-GB" dirty="0"/>
              <a:t>1. Click to play audio.</a:t>
            </a:r>
          </a:p>
          <a:p>
            <a:r>
              <a:rPr lang="en-GB" dirty="0"/>
              <a:t>2. Students listen and transcribe the missing cognates.</a:t>
            </a:r>
          </a:p>
          <a:p>
            <a:r>
              <a:rPr lang="en-GB" dirty="0"/>
              <a:t>3. Click to reveal answers.</a:t>
            </a:r>
          </a:p>
          <a:p>
            <a:r>
              <a:rPr lang="en-GB" dirty="0"/>
              <a:t>4. Click to bring up the 2</a:t>
            </a:r>
            <a:r>
              <a:rPr lang="en-GB" baseline="30000" dirty="0"/>
              <a:t>nd</a:t>
            </a:r>
            <a:r>
              <a:rPr lang="en-GB" dirty="0"/>
              <a:t> task instruction.  Ensure that the meaning of ‘</a:t>
            </a:r>
            <a:r>
              <a:rPr lang="en-GB" dirty="0" err="1"/>
              <a:t>Betonung</a:t>
            </a:r>
            <a:r>
              <a:rPr lang="en-GB" dirty="0"/>
              <a:t>’ is clear, and tell students that German cognates are often stressed on the 2</a:t>
            </a:r>
            <a:r>
              <a:rPr lang="en-GB" baseline="30000" dirty="0"/>
              <a:t>nd</a:t>
            </a:r>
            <a:r>
              <a:rPr lang="en-GB" dirty="0"/>
              <a:t> syllable, whereas the equivalent words in English often stress the first syllable .</a:t>
            </a:r>
          </a:p>
          <a:p>
            <a:r>
              <a:rPr lang="en-GB" dirty="0"/>
              <a:t>5. Students read the sentences aloud, putting the stress on the underlined syllable, and comparing with English.</a:t>
            </a:r>
            <a:br>
              <a:rPr lang="en-GB" dirty="0"/>
            </a:br>
            <a:r>
              <a:rPr lang="en-GB" dirty="0"/>
              <a:t>6. Students might also be asked to identify any cognates or near cognates in the text that have the same stress as in English: </a:t>
            </a:r>
            <a:r>
              <a:rPr lang="en-GB" sz="1200" kern="1200" dirty="0">
                <a:solidFill>
                  <a:schemeClr val="tx1"/>
                </a:solidFill>
                <a:effectLst/>
                <a:latin typeface="+mn-lt"/>
                <a:ea typeface="+mn-ea"/>
                <a:cs typeface="+mn-cs"/>
              </a:rPr>
              <a:t>the 1-syllable words, Fans, Shows, but also Castings, </a:t>
            </a:r>
            <a:r>
              <a:rPr lang="en-GB" sz="1200" kern="1200" dirty="0" err="1">
                <a:solidFill>
                  <a:schemeClr val="tx1"/>
                </a:solidFill>
                <a:effectLst/>
                <a:latin typeface="+mn-lt"/>
                <a:ea typeface="+mn-ea"/>
                <a:cs typeface="+mn-cs"/>
              </a:rPr>
              <a:t>Publikum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Medien</a:t>
            </a:r>
            <a:r>
              <a:rPr lang="en-GB" sz="1200" kern="1200" dirty="0">
                <a:solidFill>
                  <a:schemeClr val="tx1"/>
                </a:solidFill>
                <a:effectLst/>
                <a:latin typeface="+mn-lt"/>
                <a:ea typeface="+mn-ea"/>
                <a:cs typeface="+mn-cs"/>
              </a:rPr>
              <a:t>, Superstar. But note the names Idol, Factor, which also stress the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syllable.</a:t>
            </a:r>
            <a:endParaRPr lang="en-GB" dirty="0"/>
          </a:p>
          <a:p>
            <a:endParaRPr lang="en-GB" dirty="0"/>
          </a:p>
          <a:p>
            <a:r>
              <a:rPr lang="en-GB" dirty="0"/>
              <a:t>Note: Ensure that students know that Deutschland </a:t>
            </a:r>
            <a:r>
              <a:rPr lang="en-GB" dirty="0" err="1"/>
              <a:t>sucht</a:t>
            </a:r>
            <a:r>
              <a:rPr lang="en-GB" dirty="0"/>
              <a:t> den Superstar is real!  It’s currently in its 18</a:t>
            </a:r>
            <a:r>
              <a:rPr lang="en-GB" baseline="30000" dirty="0"/>
              <a:t>th</a:t>
            </a:r>
            <a:r>
              <a:rPr lang="en-GB" dirty="0"/>
              <a:t> series and going strong.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latin typeface="+mn-lt"/>
                <a:ea typeface="+mn-ea"/>
                <a:cs typeface="+mn-cs"/>
              </a:rPr>
              <a:t>1. Deutschland sucht den Superstar ist eine deutsche </a:t>
            </a:r>
            <a:r>
              <a:rPr lang="de-DE" sz="1200" b="1" kern="1200" dirty="0">
                <a:solidFill>
                  <a:schemeClr val="tx1"/>
                </a:solidFill>
                <a:effectLst/>
                <a:latin typeface="+mn-lt"/>
                <a:ea typeface="+mn-ea"/>
                <a:cs typeface="+mn-cs"/>
              </a:rPr>
              <a:t>Talentshow</a:t>
            </a:r>
            <a:r>
              <a:rPr lang="de-DE" sz="1200" kern="1200" dirty="0">
                <a:solidFill>
                  <a:schemeClr val="tx1"/>
                </a:solidFill>
                <a:effectLst/>
                <a:latin typeface="+mn-lt"/>
                <a:ea typeface="+mn-ea"/>
                <a:cs typeface="+mn-cs"/>
              </a:rPr>
              <a:t>.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Sie hat das gleiche </a:t>
            </a:r>
            <a:r>
              <a:rPr lang="de-DE" sz="1200" b="1" kern="1200" dirty="0">
                <a:solidFill>
                  <a:schemeClr val="tx1"/>
                </a:solidFill>
                <a:effectLst/>
                <a:latin typeface="+mn-lt"/>
                <a:ea typeface="+mn-ea"/>
                <a:cs typeface="+mn-cs"/>
              </a:rPr>
              <a:t>Konzept</a:t>
            </a:r>
            <a:r>
              <a:rPr lang="de-DE" sz="1200" kern="1200" dirty="0">
                <a:solidFill>
                  <a:schemeClr val="tx1"/>
                </a:solidFill>
                <a:effectLst/>
                <a:latin typeface="+mn-lt"/>
                <a:ea typeface="+mn-ea"/>
                <a:cs typeface="+mn-cs"/>
              </a:rPr>
              <a:t> wie Pop Idol oder X-</a:t>
            </a:r>
            <a:r>
              <a:rPr lang="de-DE" sz="1200" kern="1200" dirty="0" err="1">
                <a:solidFill>
                  <a:schemeClr val="tx1"/>
                </a:solidFill>
                <a:effectLst/>
                <a:latin typeface="+mn-lt"/>
                <a:ea typeface="+mn-ea"/>
                <a:cs typeface="+mn-cs"/>
              </a:rPr>
              <a:t>Factor</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Diese Shows sind jetzt eine </a:t>
            </a:r>
            <a:r>
              <a:rPr lang="de-DE" sz="1200" b="1" kern="1200" dirty="0">
                <a:solidFill>
                  <a:schemeClr val="tx1"/>
                </a:solidFill>
                <a:effectLst/>
                <a:latin typeface="+mn-lt"/>
                <a:ea typeface="+mn-ea"/>
                <a:cs typeface="+mn-cs"/>
              </a:rPr>
              <a:t>globale </a:t>
            </a:r>
            <a:r>
              <a:rPr lang="de-DE" sz="1200" kern="1200" dirty="0">
                <a:solidFill>
                  <a:schemeClr val="tx1"/>
                </a:solidFill>
                <a:effectLst/>
                <a:latin typeface="+mn-lt"/>
                <a:ea typeface="+mn-ea"/>
                <a:cs typeface="+mn-cs"/>
              </a:rPr>
              <a:t>Marke.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Sie haben viele Fans in den </a:t>
            </a:r>
            <a:r>
              <a:rPr lang="de-DE" sz="1200" b="1" kern="1200" dirty="0">
                <a:solidFill>
                  <a:schemeClr val="tx1"/>
                </a:solidFill>
                <a:effectLst/>
                <a:latin typeface="+mn-lt"/>
                <a:ea typeface="+mn-ea"/>
                <a:cs typeface="+mn-cs"/>
              </a:rPr>
              <a:t>sozialen </a:t>
            </a:r>
            <a:r>
              <a:rPr lang="de-DE" sz="1200" kern="1200" dirty="0">
                <a:solidFill>
                  <a:schemeClr val="tx1"/>
                </a:solidFill>
                <a:effectLst/>
                <a:latin typeface="+mn-lt"/>
                <a:ea typeface="+mn-ea"/>
                <a:cs typeface="+mn-cs"/>
              </a:rPr>
              <a:t>Medien.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DSDS hat ihren eigenen YouTube-</a:t>
            </a:r>
            <a:r>
              <a:rPr lang="de-DE" sz="1200" b="1" kern="1200" dirty="0">
                <a:solidFill>
                  <a:schemeClr val="tx1"/>
                </a:solidFill>
                <a:effectLst/>
                <a:latin typeface="+mn-lt"/>
                <a:ea typeface="+mn-ea"/>
                <a:cs typeface="+mn-cs"/>
              </a:rPr>
              <a:t>Kanal</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Die Castings für hundert </a:t>
            </a:r>
            <a:r>
              <a:rPr lang="de-DE" sz="1200" b="1" kern="1200" dirty="0">
                <a:solidFill>
                  <a:schemeClr val="tx1"/>
                </a:solidFill>
                <a:effectLst/>
                <a:latin typeface="+mn-lt"/>
                <a:ea typeface="+mn-ea"/>
                <a:cs typeface="+mn-cs"/>
              </a:rPr>
              <a:t>Kandidaten</a:t>
            </a:r>
            <a:r>
              <a:rPr lang="de-DE" sz="1200" kern="1200" dirty="0">
                <a:solidFill>
                  <a:schemeClr val="tx1"/>
                </a:solidFill>
                <a:effectLst/>
                <a:latin typeface="+mn-lt"/>
                <a:ea typeface="+mn-ea"/>
                <a:cs typeface="+mn-cs"/>
              </a:rPr>
              <a:t> finden auf einem Schiff statt.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Die letzten neun singen im </a:t>
            </a:r>
            <a:r>
              <a:rPr lang="de-DE" sz="1200" b="1" kern="1200" dirty="0">
                <a:solidFill>
                  <a:schemeClr val="tx1"/>
                </a:solidFill>
                <a:effectLst/>
                <a:latin typeface="+mn-lt"/>
                <a:ea typeface="+mn-ea"/>
                <a:cs typeface="+mn-cs"/>
              </a:rPr>
              <a:t>Halbfinale</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Das Publikum votet im </a:t>
            </a:r>
            <a:r>
              <a:rPr lang="de-DE" sz="1200" b="1" kern="1200" dirty="0">
                <a:solidFill>
                  <a:schemeClr val="tx1"/>
                </a:solidFill>
                <a:effectLst/>
                <a:latin typeface="+mn-lt"/>
                <a:ea typeface="+mn-ea"/>
                <a:cs typeface="+mn-cs"/>
              </a:rPr>
              <a:t>April</a:t>
            </a:r>
            <a:r>
              <a:rPr lang="de-DE" sz="1200" kern="1200" dirty="0">
                <a:solidFill>
                  <a:schemeClr val="tx1"/>
                </a:solidFill>
                <a:effectLst/>
                <a:latin typeface="+mn-lt"/>
                <a:ea typeface="+mn-ea"/>
                <a:cs typeface="+mn-cs"/>
              </a:rPr>
              <a:t> auch beim </a:t>
            </a:r>
            <a:r>
              <a:rPr lang="de-DE" sz="1200" b="1" kern="1200" dirty="0">
                <a:solidFill>
                  <a:schemeClr val="tx1"/>
                </a:solidFill>
                <a:effectLst/>
                <a:latin typeface="+mn-lt"/>
                <a:ea typeface="+mn-ea"/>
                <a:cs typeface="+mn-cs"/>
              </a:rPr>
              <a:t>Finale.</a:t>
            </a:r>
            <a:r>
              <a:rPr lang="de-DE" sz="1200" kern="1200" dirty="0">
                <a:solidFill>
                  <a:schemeClr val="tx1"/>
                </a:solidFill>
                <a:effectLst/>
                <a:latin typeface="+mn-lt"/>
                <a:ea typeface="+mn-ea"/>
                <a:cs typeface="+mn-cs"/>
              </a:rPr>
              <a:t> </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Finale [2771] global [1464] </a:t>
            </a:r>
            <a:r>
              <a:rPr lang="en-GB" b="0" baseline="0" dirty="0" err="1"/>
              <a:t>Kanal</a:t>
            </a:r>
            <a:r>
              <a:rPr lang="en-GB" b="0" baseline="0" dirty="0"/>
              <a:t> [2511] </a:t>
            </a:r>
            <a:r>
              <a:rPr lang="en-GB" b="0" baseline="0" dirty="0" err="1"/>
              <a:t>Kandidat</a:t>
            </a:r>
            <a:r>
              <a:rPr lang="en-GB" b="0" baseline="0" dirty="0"/>
              <a:t> [1855] </a:t>
            </a:r>
            <a:r>
              <a:rPr lang="en-GB" b="0" baseline="0" dirty="0" err="1"/>
              <a:t>Konzept</a:t>
            </a:r>
            <a:r>
              <a:rPr lang="en-GB" b="0" baseline="0" dirty="0"/>
              <a:t> [1187] </a:t>
            </a:r>
            <a:r>
              <a:rPr lang="en-GB" b="0" baseline="0" dirty="0" err="1"/>
              <a:t>Halbfinale</a:t>
            </a:r>
            <a:r>
              <a:rPr lang="en-GB" b="0" baseline="0" dirty="0"/>
              <a:t> [4669] </a:t>
            </a:r>
            <a:r>
              <a:rPr lang="en-GB" b="0" baseline="0" dirty="0" err="1"/>
              <a:t>Marke</a:t>
            </a:r>
            <a:r>
              <a:rPr lang="en-GB" b="0" baseline="0" dirty="0"/>
              <a:t> [2193] </a:t>
            </a:r>
            <a:r>
              <a:rPr lang="en-GB" b="0" baseline="0" dirty="0" err="1"/>
              <a:t>Medien</a:t>
            </a:r>
            <a:r>
              <a:rPr lang="en-GB" b="0" baseline="0" dirty="0"/>
              <a:t> [952] Talent [2925] Show [3368] </a:t>
            </a:r>
            <a:r>
              <a:rPr lang="en-GB" b="0" baseline="0" dirty="0" err="1"/>
              <a:t>sozial</a:t>
            </a:r>
            <a:r>
              <a:rPr lang="en-GB" b="0" baseline="0" dirty="0"/>
              <a:t> [431]</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This is an alternative to the </a:t>
            </a:r>
            <a:r>
              <a:rPr lang="en-GB" b="1" dirty="0" err="1"/>
              <a:t>dictogloss</a:t>
            </a:r>
            <a:r>
              <a:rPr lang="en-GB" b="1" dirty="0"/>
              <a:t>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Aim: </a:t>
            </a:r>
            <a:r>
              <a:rPr lang="en-GB" dirty="0"/>
              <a:t>to practise listening in a more holistic task</a:t>
            </a:r>
            <a:r>
              <a:rPr lang="en-GB" baseline="0" dirty="0"/>
              <a:t>. </a:t>
            </a:r>
            <a:r>
              <a:rPr lang="en-GB" dirty="0"/>
              <a:t>See note</a:t>
            </a:r>
            <a:r>
              <a:rPr lang="en-GB" baseline="0" dirty="0"/>
              <a:t> below.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statements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the recording.</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Write down who does each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are revealed with further clicks.</a:t>
            </a:r>
            <a:endParaRPr lang="en-GB" baseline="0" dirty="0"/>
          </a:p>
          <a:p>
            <a:endParaRPr lang="en-GB" dirty="0"/>
          </a:p>
          <a:p>
            <a:r>
              <a:rPr lang="en-GB" b="1" dirty="0"/>
              <a:t>Transcript:</a:t>
            </a:r>
            <a:br>
              <a:rPr lang="en-GB" dirty="0"/>
            </a:br>
            <a:r>
              <a:rPr lang="de-DE" sz="1200" kern="1200" dirty="0">
                <a:solidFill>
                  <a:schemeClr val="tx1"/>
                </a:solidFill>
                <a:effectLst/>
                <a:latin typeface="+mn-lt"/>
                <a:ea typeface="+mn-ea"/>
                <a:cs typeface="+mn-cs"/>
              </a:rPr>
              <a:t>Ich heiße Julia. Ich werde meinen Bruder kurz beschreiben.  Er heißt Florian und ist jünger, aber auch schon größer als ich.  Er wohnt noch bei uns zu Hause in Stuttgart.  Wir spielen montags zusammen in einem Verein Basketball, aber er hat auch ein paar andere Hobbys.  Zum Beispiel ist sein Lieblingshobby der Computer.  Er spielt abends allein am Computer in seinem Zimmer. Er surft gern im Internet und spielt oft mit Freunden Computerspiele. Meine Eltern mögen das gar nicht, denn er macht manchmal deshalb seine Hausaufgaben nicht.  Er hat noch ein weiteres Hobby.  Gern kochen wir zwei zusammen und essen dann zusammen in der Familie.</a:t>
            </a:r>
            <a:r>
              <a:rPr lang="es-ES" sz="1200" b="0" i="0" kern="1200" dirty="0">
                <a:solidFill>
                  <a:schemeClr val="tx1"/>
                </a:solidFill>
                <a:effectLst/>
                <a:latin typeface="+mn-lt"/>
                <a:ea typeface="+mn-ea"/>
                <a:cs typeface="+mn-cs"/>
              </a:rPr>
              <a:t>  </a:t>
            </a:r>
          </a:p>
          <a:p>
            <a:endParaRPr lang="es-ES" sz="1200" b="1"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Notes:</a:t>
            </a:r>
          </a:p>
          <a:p>
            <a:pPr marL="0" indent="0">
              <a:buNone/>
            </a:pPr>
            <a:r>
              <a:rPr lang="es-ES" sz="1200" b="0" i="0" kern="1200" dirty="0" err="1">
                <a:solidFill>
                  <a:schemeClr val="tx1"/>
                </a:solidFill>
                <a:effectLst/>
                <a:latin typeface="+mn-lt"/>
                <a:ea typeface="+mn-ea"/>
                <a:cs typeface="+mn-cs"/>
              </a:rPr>
              <a:t>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aim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such</a:t>
            </a:r>
            <a:r>
              <a:rPr lang="es-ES" sz="1200" b="0" i="0" kern="1200" dirty="0">
                <a:solidFill>
                  <a:schemeClr val="tx1"/>
                </a:solidFill>
                <a:effectLst/>
                <a:latin typeface="+mn-lt"/>
                <a:ea typeface="+mn-ea"/>
                <a:cs typeface="+mn-cs"/>
              </a:rPr>
              <a:t> </a:t>
            </a:r>
            <a:r>
              <a:rPr lang="en-GB" sz="1200" b="0" i="0" kern="1200" noProof="0" dirty="0">
                <a:solidFill>
                  <a:schemeClr val="tx1"/>
                </a:solidFill>
                <a:effectLst/>
                <a:latin typeface="+mn-lt"/>
                <a:ea typeface="+mn-ea"/>
                <a:cs typeface="+mn-cs"/>
              </a:rPr>
              <a:t>activities is </a:t>
            </a:r>
            <a:r>
              <a:rPr lang="en-GB" sz="1200" b="0" i="0" kern="1200" baseline="0" noProof="0" dirty="0">
                <a:solidFill>
                  <a:schemeClr val="tx1"/>
                </a:solidFill>
                <a:effectLst/>
                <a:latin typeface="+mn-lt"/>
                <a:ea typeface="+mn-ea"/>
                <a:cs typeface="+mn-cs"/>
              </a:rPr>
              <a:t>to help students to become familiar and comfortable with listening beyond the level of the individual sentence. While there is a focus on person agreement (‘who does what’), the activity does not strictly adhere to the principles of input processing in other grammar activities. This is because the aim is not solely to focus on the verb, but to also listen carefully for referents and to consider what is and isn’t said (see the final column, ‘the story doesn’t say’). Such tasks are necessary and helpful, now that students are more confident with a range of structures and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surfen</a:t>
            </a:r>
            <a:r>
              <a:rPr lang="en-GB" baseline="0" dirty="0"/>
              <a:t> [&gt;5009] Internet [805]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595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This is an alternative to the </a:t>
            </a:r>
            <a:r>
              <a:rPr lang="en-GB" b="1" dirty="0" err="1"/>
              <a:t>dictogloss</a:t>
            </a:r>
            <a:r>
              <a:rPr lang="en-GB" b="1" dirty="0"/>
              <a:t> task and could be completed in addition to the listening comprehension task on the previous slide.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dirty="0"/>
            </a:br>
            <a:br>
              <a:rPr lang="en-GB" b="1" dirty="0"/>
            </a:br>
            <a:r>
              <a:rPr lang="en-GB" b="1"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indent="0">
              <a:buNone/>
            </a:pPr>
            <a:br>
              <a:rPr lang="en-GB" dirty="0"/>
            </a:br>
            <a:r>
              <a:rPr lang="en-GB" b="1" dirty="0"/>
              <a:t>Procedure:</a:t>
            </a:r>
            <a:br>
              <a:rPr lang="en-GB" dirty="0"/>
            </a:br>
            <a:r>
              <a:rPr lang="en-GB" sz="1200" b="0" kern="1200" dirty="0">
                <a:solidFill>
                  <a:schemeClr val="tx1"/>
                </a:solidFill>
                <a:effectLst/>
                <a:latin typeface="+mn-lt"/>
                <a:ea typeface="+mn-ea"/>
                <a:cs typeface="+mn-cs"/>
              </a:rPr>
              <a:t>1. Teachers 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bottom left with a player.  Alternatively, the audio is in 8 sections with a pause just before the words in bold in the transcript below, to facilitate easy stop/start. </a:t>
            </a:r>
          </a:p>
          <a:p>
            <a:pPr marL="0" indent="0">
              <a:buNone/>
            </a:pPr>
            <a:r>
              <a:rPr lang="en-GB" sz="1200" kern="1200" dirty="0">
                <a:solidFill>
                  <a:schemeClr val="tx1"/>
                </a:solidFill>
                <a:effectLst/>
                <a:latin typeface="+mn-lt"/>
                <a:ea typeface="+mn-ea"/>
                <a:cs typeface="+mn-cs"/>
              </a:rPr>
              <a:t>2.</a:t>
            </a: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3. In addition, to develop understanding, vocabulary and grammar knowledge, pause at the key points and ask students to suggest an alternative word.</a:t>
            </a:r>
          </a:p>
          <a:p>
            <a:endParaRPr lang="en-GB" dirty="0"/>
          </a:p>
          <a:p>
            <a:r>
              <a:rPr lang="en-GB" b="1" dirty="0"/>
              <a:t>Transcript:</a:t>
            </a:r>
            <a:br>
              <a:rPr lang="en-GB" dirty="0"/>
            </a:b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heiße</a:t>
            </a:r>
            <a:r>
              <a:rPr lang="en-GB" sz="1200" kern="1200" dirty="0">
                <a:solidFill>
                  <a:schemeClr val="tx1"/>
                </a:solidFill>
                <a:effectLst/>
                <a:latin typeface="+mn-lt"/>
                <a:ea typeface="+mn-ea"/>
                <a:cs typeface="+mn-cs"/>
              </a:rPr>
              <a:t> Julia. </a:t>
            </a:r>
            <a:r>
              <a:rPr lang="de-DE" sz="1200" kern="1200" dirty="0">
                <a:solidFill>
                  <a:schemeClr val="tx1"/>
                </a:solidFill>
                <a:effectLst/>
                <a:latin typeface="+mn-lt"/>
                <a:ea typeface="+mn-ea"/>
                <a:cs typeface="+mn-cs"/>
              </a:rPr>
              <a:t>Ich werde meinen</a:t>
            </a:r>
            <a:r>
              <a:rPr lang="de-DE" sz="1200" b="1" kern="1200" dirty="0">
                <a:solidFill>
                  <a:schemeClr val="tx1"/>
                </a:solidFill>
                <a:effectLst/>
                <a:latin typeface="+mn-lt"/>
                <a:ea typeface="+mn-ea"/>
                <a:cs typeface="+mn-cs"/>
              </a:rPr>
              <a:t> Bruder</a:t>
            </a:r>
            <a:r>
              <a:rPr lang="de-DE" sz="1200" kern="1200" dirty="0">
                <a:solidFill>
                  <a:schemeClr val="tx1"/>
                </a:solidFill>
                <a:effectLst/>
                <a:latin typeface="+mn-lt"/>
                <a:ea typeface="+mn-ea"/>
                <a:cs typeface="+mn-cs"/>
              </a:rPr>
              <a:t> kurz beschreiben.  Er heißt Florian und is jünger aber auch schon größer als ich.  Er wohnt noch bei uns zu Hause in Stuttgart.  Wir </a:t>
            </a:r>
            <a:r>
              <a:rPr lang="de-DE" sz="1200" b="1" kern="1200" dirty="0">
                <a:solidFill>
                  <a:schemeClr val="tx1"/>
                </a:solidFill>
                <a:effectLst/>
                <a:latin typeface="+mn-lt"/>
                <a:ea typeface="+mn-ea"/>
                <a:cs typeface="+mn-cs"/>
              </a:rPr>
              <a:t>spielen</a:t>
            </a:r>
            <a:r>
              <a:rPr lang="de-DE" sz="1200" kern="1200" dirty="0">
                <a:solidFill>
                  <a:schemeClr val="tx1"/>
                </a:solidFill>
                <a:effectLst/>
                <a:latin typeface="+mn-lt"/>
                <a:ea typeface="+mn-ea"/>
                <a:cs typeface="+mn-cs"/>
              </a:rPr>
              <a:t> montags zusammen in einem Verein Basketball aber er hat auch ein paar andere Hobbys.  Zum Beispiel, ist sein Lieblingshobby der Computer.  Er spielt </a:t>
            </a:r>
            <a:r>
              <a:rPr lang="de-DE" sz="1200" b="1" kern="1200" dirty="0">
                <a:solidFill>
                  <a:schemeClr val="tx1"/>
                </a:solidFill>
                <a:effectLst/>
                <a:latin typeface="+mn-lt"/>
                <a:ea typeface="+mn-ea"/>
                <a:cs typeface="+mn-cs"/>
              </a:rPr>
              <a:t>abends </a:t>
            </a:r>
            <a:r>
              <a:rPr lang="de-DE" sz="1200" kern="1200" dirty="0">
                <a:solidFill>
                  <a:schemeClr val="tx1"/>
                </a:solidFill>
                <a:effectLst/>
                <a:latin typeface="+mn-lt"/>
                <a:ea typeface="+mn-ea"/>
                <a:cs typeface="+mn-cs"/>
              </a:rPr>
              <a:t>allein auf dem Computer in seinem Zimmer. Er</a:t>
            </a:r>
            <a:r>
              <a:rPr lang="de-DE" sz="1200" b="1" kern="1200" dirty="0">
                <a:solidFill>
                  <a:schemeClr val="tx1"/>
                </a:solidFill>
                <a:effectLst/>
                <a:latin typeface="+mn-lt"/>
                <a:ea typeface="+mn-ea"/>
                <a:cs typeface="+mn-cs"/>
              </a:rPr>
              <a:t> surft</a:t>
            </a:r>
            <a:r>
              <a:rPr lang="de-DE" sz="1200" kern="1200" dirty="0">
                <a:solidFill>
                  <a:schemeClr val="tx1"/>
                </a:solidFill>
                <a:effectLst/>
                <a:latin typeface="+mn-lt"/>
                <a:ea typeface="+mn-ea"/>
                <a:cs typeface="+mn-cs"/>
              </a:rPr>
              <a:t> gern auf dem Internet und </a:t>
            </a:r>
            <a:r>
              <a:rPr lang="de-DE" sz="1200" b="1" kern="1200" dirty="0">
                <a:solidFill>
                  <a:schemeClr val="tx1"/>
                </a:solidFill>
                <a:effectLst/>
                <a:latin typeface="+mn-lt"/>
                <a:ea typeface="+mn-ea"/>
                <a:cs typeface="+mn-cs"/>
              </a:rPr>
              <a:t>spielt</a:t>
            </a:r>
            <a:r>
              <a:rPr lang="de-DE" sz="1200" kern="1200" dirty="0">
                <a:solidFill>
                  <a:schemeClr val="tx1"/>
                </a:solidFill>
                <a:effectLst/>
                <a:latin typeface="+mn-lt"/>
                <a:ea typeface="+mn-ea"/>
                <a:cs typeface="+mn-cs"/>
              </a:rPr>
              <a:t> oft</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mit Freunden Computerspiele. Meine Eltern mögen das gar nicht, denn er </a:t>
            </a:r>
            <a:r>
              <a:rPr lang="de-DE" sz="1200" b="1" kern="1200" dirty="0">
                <a:solidFill>
                  <a:schemeClr val="tx1"/>
                </a:solidFill>
                <a:effectLst/>
                <a:latin typeface="+mn-lt"/>
                <a:ea typeface="+mn-ea"/>
                <a:cs typeface="+mn-cs"/>
              </a:rPr>
              <a:t>macht</a:t>
            </a:r>
            <a:r>
              <a:rPr lang="de-DE" sz="1200" kern="1200" dirty="0">
                <a:solidFill>
                  <a:schemeClr val="tx1"/>
                </a:solidFill>
                <a:effectLst/>
                <a:latin typeface="+mn-lt"/>
                <a:ea typeface="+mn-ea"/>
                <a:cs typeface="+mn-cs"/>
              </a:rPr>
              <a:t> manchmal deshalb seine Hausaufgaben nicht.  Er hat noch ein weiteres Hobby.  Gern kochen wir zwei zusammen und essen </a:t>
            </a:r>
            <a:r>
              <a:rPr lang="de-DE" sz="1200" b="1" kern="1200" dirty="0">
                <a:solidFill>
                  <a:schemeClr val="tx1"/>
                </a:solidFill>
                <a:effectLst/>
                <a:latin typeface="+mn-lt"/>
                <a:ea typeface="+mn-ea"/>
                <a:cs typeface="+mn-cs"/>
              </a:rPr>
              <a:t>dann</a:t>
            </a:r>
            <a:r>
              <a:rPr lang="de-DE" sz="1200" kern="1200" dirty="0">
                <a:solidFill>
                  <a:schemeClr val="tx1"/>
                </a:solidFill>
                <a:effectLst/>
                <a:latin typeface="+mn-lt"/>
                <a:ea typeface="+mn-ea"/>
                <a:cs typeface="+mn-cs"/>
              </a:rPr>
              <a:t> zusammen in der Familie.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werde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Bruder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jetzt</a:t>
            </a:r>
            <a:r>
              <a:rPr lang="en-GB" sz="1200" kern="1200" dirty="0">
                <a:solidFill>
                  <a:schemeClr val="tx1"/>
                </a:solidFill>
                <a:effectLst/>
                <a:latin typeface="+mn-lt"/>
                <a:ea typeface="+mn-ea"/>
                <a:cs typeface="+mn-cs"/>
              </a:rPr>
              <a:t>, gut, schnell) </a:t>
            </a:r>
            <a:r>
              <a:rPr lang="en-GB" sz="1200" kern="1200" dirty="0" err="1">
                <a:solidFill>
                  <a:schemeClr val="tx1"/>
                </a:solidFill>
                <a:effectLst/>
                <a:latin typeface="+mn-lt"/>
                <a:ea typeface="+mn-ea"/>
                <a:cs typeface="+mn-cs"/>
              </a:rPr>
              <a:t>beschreiben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spielen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montags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einem</a:t>
            </a:r>
            <a:r>
              <a:rPr lang="en-GB" sz="1200" kern="1200" dirty="0">
                <a:solidFill>
                  <a:schemeClr val="tx1"/>
                </a:solidFill>
                <a:effectLst/>
                <a:latin typeface="+mn-lt"/>
                <a:ea typeface="+mn-ea"/>
                <a:cs typeface="+mn-cs"/>
              </a:rPr>
              <a:t> Verein Basketball (any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form present tense verb: </a:t>
            </a:r>
            <a:r>
              <a:rPr lang="en-GB" sz="1200" kern="1200" dirty="0" err="1">
                <a:solidFill>
                  <a:schemeClr val="tx1"/>
                </a:solidFill>
                <a:effectLst/>
                <a:latin typeface="+mn-lt"/>
                <a:ea typeface="+mn-ea"/>
                <a:cs typeface="+mn-cs"/>
              </a:rPr>
              <a:t>lesen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schwimmen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tanzen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abends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samstags</a:t>
            </a:r>
            <a:r>
              <a:rPr lang="en-GB" sz="1200" kern="1200" dirty="0">
                <a:solidFill>
                  <a:schemeClr val="tx1"/>
                </a:solidFill>
                <a:effectLst/>
                <a:latin typeface="+mn-lt"/>
                <a:ea typeface="+mn-ea"/>
                <a:cs typeface="+mn-cs"/>
              </a:rPr>
              <a:t>, am </a:t>
            </a:r>
            <a:r>
              <a:rPr lang="en-GB" sz="1200" kern="1200" dirty="0" err="1">
                <a:solidFill>
                  <a:schemeClr val="tx1"/>
                </a:solidFill>
                <a:effectLst/>
                <a:latin typeface="+mn-lt"/>
                <a:ea typeface="+mn-ea"/>
                <a:cs typeface="+mn-cs"/>
              </a:rPr>
              <a:t>Wochenende</a:t>
            </a:r>
            <a:r>
              <a:rPr lang="en-GB" sz="1200" kern="1200" dirty="0">
                <a:solidFill>
                  <a:schemeClr val="tx1"/>
                </a:solidFill>
                <a:effectLst/>
                <a:latin typeface="+mn-lt"/>
                <a:ea typeface="+mn-ea"/>
                <a:cs typeface="+mn-cs"/>
              </a:rPr>
              <a:t>, oft, </a:t>
            </a:r>
            <a:r>
              <a:rPr lang="en-GB" sz="1200" kern="1200" dirty="0" err="1">
                <a:solidFill>
                  <a:schemeClr val="tx1"/>
                </a:solidFill>
                <a:effectLst/>
                <a:latin typeface="+mn-lt"/>
                <a:ea typeface="+mn-ea"/>
                <a:cs typeface="+mn-cs"/>
              </a:rPr>
              <a:t>nachmittags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surft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kauft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sieht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Filme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redet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Freunden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b="1" kern="1200" dirty="0" err="1">
                <a:solidFill>
                  <a:schemeClr val="tx1"/>
                </a:solidFill>
                <a:effectLst/>
                <a:latin typeface="+mn-lt"/>
                <a:ea typeface="+mn-ea"/>
                <a:cs typeface="+mn-cs"/>
              </a:rPr>
              <a:t>spielt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Freunden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hört</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Musik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redet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tanzt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…Sport)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spielt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schläft</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dann</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oft, </a:t>
            </a:r>
            <a:r>
              <a:rPr lang="en-GB" sz="1200" kern="1200" dirty="0" err="1">
                <a:solidFill>
                  <a:schemeClr val="tx1"/>
                </a:solidFill>
                <a:effectLst/>
                <a:latin typeface="+mn-lt"/>
                <a:ea typeface="+mn-ea"/>
                <a:cs typeface="+mn-cs"/>
              </a:rPr>
              <a:t>immer</a:t>
            </a:r>
            <a:r>
              <a:rPr lang="en-GB" sz="1200" kern="1200" dirty="0">
                <a:solidFill>
                  <a:schemeClr val="tx1"/>
                </a:solidFill>
                <a:effectLst/>
                <a:latin typeface="+mn-lt"/>
                <a:ea typeface="+mn-ea"/>
                <a:cs typeface="+mn-cs"/>
              </a:rPr>
              <a:t>, abends, </a:t>
            </a:r>
            <a:r>
              <a:rPr lang="en-GB" sz="1200" kern="1200" dirty="0" err="1">
                <a:solidFill>
                  <a:schemeClr val="tx1"/>
                </a:solidFill>
                <a:effectLst/>
                <a:latin typeface="+mn-lt"/>
                <a:ea typeface="+mn-ea"/>
                <a:cs typeface="+mn-cs"/>
              </a:rPr>
              <a:t>mittwochs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später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s-ES" sz="1200" b="1" dirty="0">
                <a:solidFill>
                  <a:schemeClr val="accent5">
                    <a:lumMod val="50000"/>
                  </a:schemeClr>
                </a:solidFill>
              </a:rPr>
              <a:t>Note:</a:t>
            </a:r>
            <a:r>
              <a:rPr lang="es-ES" sz="1200" b="1" baseline="0" dirty="0">
                <a:solidFill>
                  <a:schemeClr val="accent5">
                    <a:lumMod val="50000"/>
                  </a:schemeClr>
                </a:solidFill>
              </a:rPr>
              <a:t> </a:t>
            </a:r>
          </a:p>
          <a:p>
            <a:r>
              <a:rPr lang="es-ES" sz="1200" b="0" baseline="0" dirty="0" err="1">
                <a:solidFill>
                  <a:schemeClr val="accent5">
                    <a:lumMod val="50000"/>
                  </a:schemeClr>
                </a:solidFill>
              </a:rPr>
              <a:t>One</a:t>
            </a:r>
            <a:r>
              <a:rPr lang="es-ES" sz="1200" b="0" baseline="0" dirty="0">
                <a:solidFill>
                  <a:schemeClr val="accent5">
                    <a:lumMod val="50000"/>
                  </a:schemeClr>
                </a:solidFill>
              </a:rPr>
              <a:t> idea </a:t>
            </a:r>
            <a:r>
              <a:rPr lang="es-ES" sz="1200" b="0" baseline="0" dirty="0" err="1">
                <a:solidFill>
                  <a:schemeClr val="accent5">
                    <a:lumMod val="50000"/>
                  </a:schemeClr>
                </a:solidFill>
              </a:rPr>
              <a:t>for</a:t>
            </a:r>
            <a:r>
              <a:rPr lang="es-ES" sz="1200" b="0" baseline="0" dirty="0">
                <a:solidFill>
                  <a:schemeClr val="accent5">
                    <a:lumMod val="50000"/>
                  </a:schemeClr>
                </a:solidFill>
              </a:rPr>
              <a:t> extensión </a:t>
            </a:r>
            <a:r>
              <a:rPr lang="es-ES" sz="1200" b="0" baseline="0" dirty="0" err="1">
                <a:solidFill>
                  <a:schemeClr val="accent5">
                    <a:lumMod val="50000"/>
                  </a:schemeClr>
                </a:solidFill>
              </a:rPr>
              <a:t>could</a:t>
            </a:r>
            <a:r>
              <a:rPr lang="es-ES" sz="1200" b="0" baseline="0" dirty="0">
                <a:solidFill>
                  <a:schemeClr val="accent5">
                    <a:lumMod val="50000"/>
                  </a:schemeClr>
                </a:solidFill>
              </a:rPr>
              <a:t> be </a:t>
            </a:r>
            <a:r>
              <a:rPr lang="es-ES" sz="1200" b="0" baseline="0" dirty="0" err="1">
                <a:solidFill>
                  <a:schemeClr val="accent5">
                    <a:lumMod val="50000"/>
                  </a:schemeClr>
                </a:solidFill>
              </a:rPr>
              <a:t>to</a:t>
            </a:r>
            <a:r>
              <a:rPr lang="es-ES" sz="1200" b="0" baseline="0" dirty="0">
                <a:solidFill>
                  <a:schemeClr val="accent5">
                    <a:lumMod val="50000"/>
                  </a:schemeClr>
                </a:solidFill>
              </a:rPr>
              <a:t> explore </a:t>
            </a:r>
            <a:r>
              <a:rPr lang="es-ES" sz="1200" b="0" baseline="0" dirty="0" err="1">
                <a:solidFill>
                  <a:schemeClr val="accent5">
                    <a:lumMod val="50000"/>
                  </a:schemeClr>
                </a:solidFill>
              </a:rPr>
              <a:t>how</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a:t>
            </a:r>
            <a:r>
              <a:rPr lang="es-ES" sz="1200" b="0" baseline="0" dirty="0" err="1">
                <a:solidFill>
                  <a:schemeClr val="accent5">
                    <a:lumMod val="50000"/>
                  </a:schemeClr>
                </a:solidFill>
              </a:rPr>
              <a:t>to</a:t>
            </a:r>
            <a:r>
              <a:rPr lang="es-ES" sz="1200" b="0" baseline="0" dirty="0">
                <a:solidFill>
                  <a:schemeClr val="accent5">
                    <a:lumMod val="50000"/>
                  </a:schemeClr>
                </a:solidFill>
              </a:rPr>
              <a:t> </a:t>
            </a:r>
            <a:r>
              <a:rPr lang="es-ES" sz="1200" b="0" baseline="0" dirty="0" err="1">
                <a:solidFill>
                  <a:schemeClr val="accent5">
                    <a:lumMod val="50000"/>
                  </a:schemeClr>
                </a:solidFill>
              </a:rPr>
              <a:t>one</a:t>
            </a:r>
            <a:r>
              <a:rPr lang="es-ES" sz="1200" b="0" baseline="0" dirty="0">
                <a:solidFill>
                  <a:schemeClr val="accent5">
                    <a:lumMod val="50000"/>
                  </a:schemeClr>
                </a:solidFill>
              </a:rPr>
              <a:t> </a:t>
            </a:r>
            <a:r>
              <a:rPr lang="es-ES" sz="1200" b="0" baseline="0" dirty="0" err="1">
                <a:solidFill>
                  <a:schemeClr val="accent5">
                    <a:lumMod val="50000"/>
                  </a:schemeClr>
                </a:solidFill>
              </a:rPr>
              <a:t>part</a:t>
            </a:r>
            <a:r>
              <a:rPr lang="es-ES" sz="1200" b="0" baseline="0" dirty="0">
                <a:solidFill>
                  <a:schemeClr val="accent5">
                    <a:lumMod val="50000"/>
                  </a:schemeClr>
                </a:solidFill>
              </a:rPr>
              <a:t> </a:t>
            </a:r>
            <a:r>
              <a:rPr lang="es-ES" sz="1200" b="0" baseline="0" dirty="0" err="1">
                <a:solidFill>
                  <a:schemeClr val="accent5">
                    <a:lumMod val="50000"/>
                  </a:schemeClr>
                </a:solidFill>
              </a:rPr>
              <a:t>of</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text</a:t>
            </a:r>
            <a:r>
              <a:rPr lang="es-ES" sz="1200" b="0" baseline="0" dirty="0">
                <a:solidFill>
                  <a:schemeClr val="accent5">
                    <a:lumMod val="50000"/>
                  </a:schemeClr>
                </a:solidFill>
              </a:rPr>
              <a:t> </a:t>
            </a:r>
            <a:r>
              <a:rPr lang="es-ES" sz="1200" b="0" baseline="0" dirty="0" err="1">
                <a:solidFill>
                  <a:schemeClr val="accent5">
                    <a:lumMod val="50000"/>
                  </a:schemeClr>
                </a:solidFill>
              </a:rPr>
              <a:t>affect</a:t>
            </a:r>
            <a:r>
              <a:rPr lang="es-ES" sz="1200" b="0" baseline="0" dirty="0">
                <a:solidFill>
                  <a:schemeClr val="accent5">
                    <a:lumMod val="50000"/>
                  </a:schemeClr>
                </a:solidFill>
              </a:rPr>
              <a:t> </a:t>
            </a:r>
            <a:r>
              <a:rPr lang="es-ES" sz="1200" b="0" baseline="0" dirty="0" err="1">
                <a:solidFill>
                  <a:schemeClr val="accent5">
                    <a:lumMod val="50000"/>
                  </a:schemeClr>
                </a:solidFill>
              </a:rPr>
              <a:t>other</a:t>
            </a:r>
            <a:r>
              <a:rPr lang="es-ES" sz="1200" b="0" baseline="0" dirty="0">
                <a:solidFill>
                  <a:schemeClr val="accent5">
                    <a:lumMod val="50000"/>
                  </a:schemeClr>
                </a:solidFill>
              </a:rPr>
              <a:t> </a:t>
            </a:r>
            <a:r>
              <a:rPr lang="es-ES" sz="1200" b="0" baseline="0" dirty="0" err="1">
                <a:solidFill>
                  <a:schemeClr val="accent5">
                    <a:lumMod val="50000"/>
                  </a:schemeClr>
                </a:solidFill>
              </a:rPr>
              <a:t>parts</a:t>
            </a:r>
            <a:r>
              <a:rPr lang="es-ES" sz="1200" b="0" baseline="0" dirty="0">
                <a:solidFill>
                  <a:schemeClr val="accent5">
                    <a:lumMod val="50000"/>
                  </a:schemeClr>
                </a:solidFill>
              </a:rPr>
              <a:t> </a:t>
            </a:r>
            <a:r>
              <a:rPr lang="es-ES" sz="1200" b="0" baseline="0" dirty="0" err="1">
                <a:solidFill>
                  <a:schemeClr val="accent5">
                    <a:lumMod val="50000"/>
                  </a:schemeClr>
                </a:solidFill>
              </a:rPr>
              <a:t>of</a:t>
            </a:r>
            <a:r>
              <a:rPr lang="es-ES" sz="1200" b="0" baseline="0" dirty="0">
                <a:solidFill>
                  <a:schemeClr val="accent5">
                    <a:lumMod val="50000"/>
                  </a:schemeClr>
                </a:solidFill>
              </a:rPr>
              <a:t> </a:t>
            </a:r>
            <a:r>
              <a:rPr lang="es-ES" sz="1200" b="0" baseline="0" dirty="0" err="1">
                <a:solidFill>
                  <a:schemeClr val="accent5">
                    <a:lumMod val="50000"/>
                  </a:schemeClr>
                </a:solidFill>
              </a:rPr>
              <a:t>it</a:t>
            </a:r>
            <a:r>
              <a:rPr lang="es-ES" sz="1200" b="0" baseline="0" dirty="0">
                <a:solidFill>
                  <a:schemeClr val="accent5">
                    <a:lumMod val="50000"/>
                  </a:schemeClr>
                </a:solidFill>
              </a:rPr>
              <a:t> (i.e. </a:t>
            </a:r>
            <a:r>
              <a:rPr lang="es-ES" sz="1200" b="0" baseline="0" dirty="0" err="1">
                <a:solidFill>
                  <a:schemeClr val="accent5">
                    <a:lumMod val="50000"/>
                  </a:schemeClr>
                </a:solidFill>
              </a:rPr>
              <a:t>beyond</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same</a:t>
            </a:r>
            <a:r>
              <a:rPr lang="es-ES" sz="1200" b="0" baseline="0" dirty="0">
                <a:solidFill>
                  <a:schemeClr val="accent5">
                    <a:lumMod val="50000"/>
                  </a:schemeClr>
                </a:solidFill>
              </a:rPr>
              <a:t> </a:t>
            </a:r>
            <a:r>
              <a:rPr lang="es-ES" sz="1200" b="0" baseline="0" dirty="0" err="1">
                <a:solidFill>
                  <a:schemeClr val="accent5">
                    <a:lumMod val="50000"/>
                  </a:schemeClr>
                </a:solidFill>
              </a:rPr>
              <a:t>phrase</a:t>
            </a:r>
            <a:r>
              <a:rPr lang="es-ES" sz="1200" b="0" baseline="0" dirty="0">
                <a:solidFill>
                  <a:schemeClr val="accent5">
                    <a:lumMod val="50000"/>
                  </a:schemeClr>
                </a:solidFill>
              </a:rPr>
              <a:t> </a:t>
            </a:r>
            <a:r>
              <a:rPr lang="es-ES" sz="1200" b="0" baseline="0" dirty="0" err="1">
                <a:solidFill>
                  <a:schemeClr val="accent5">
                    <a:lumMod val="50000"/>
                  </a:schemeClr>
                </a:solidFill>
              </a:rPr>
              <a:t>or</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Suggested</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a:t>
            </a:r>
            <a:r>
              <a:rPr lang="es-ES" sz="1200" b="0" baseline="0" dirty="0" err="1">
                <a:solidFill>
                  <a:schemeClr val="accent5">
                    <a:lumMod val="50000"/>
                  </a:schemeClr>
                </a:solidFill>
              </a:rPr>
              <a:t>may</a:t>
            </a:r>
            <a:r>
              <a:rPr lang="es-ES" sz="1200" b="0" baseline="0" dirty="0">
                <a:solidFill>
                  <a:schemeClr val="accent5">
                    <a:lumMod val="50000"/>
                  </a:schemeClr>
                </a:solidFill>
              </a:rPr>
              <a:t> </a:t>
            </a:r>
            <a:r>
              <a:rPr lang="es-ES" sz="1200" b="0" baseline="0" dirty="0" err="1">
                <a:solidFill>
                  <a:schemeClr val="accent5">
                    <a:lumMod val="50000"/>
                  </a:schemeClr>
                </a:solidFill>
              </a:rPr>
              <a:t>work</a:t>
            </a:r>
            <a:r>
              <a:rPr lang="es-ES" sz="1200" b="0" baseline="0" dirty="0">
                <a:solidFill>
                  <a:schemeClr val="accent5">
                    <a:lumMod val="50000"/>
                  </a:schemeClr>
                </a:solidFill>
              </a:rPr>
              <a:t> in </a:t>
            </a:r>
            <a:r>
              <a:rPr lang="es-ES" sz="1200" b="0" baseline="0" dirty="0" err="1">
                <a:solidFill>
                  <a:schemeClr val="accent5">
                    <a:lumMod val="50000"/>
                  </a:schemeClr>
                </a:solidFill>
              </a:rPr>
              <a:t>one</a:t>
            </a:r>
            <a:r>
              <a:rPr lang="es-ES" sz="1200" b="0" baseline="0" dirty="0">
                <a:solidFill>
                  <a:schemeClr val="accent5">
                    <a:lumMod val="50000"/>
                  </a:schemeClr>
                </a:solidFill>
              </a:rPr>
              <a:t> </a:t>
            </a:r>
            <a:r>
              <a:rPr lang="es-ES" sz="1200" b="0" baseline="0" dirty="0" err="1">
                <a:solidFill>
                  <a:schemeClr val="accent5">
                    <a:lumMod val="50000"/>
                  </a:schemeClr>
                </a:solidFill>
              </a:rPr>
              <a:t>phrase</a:t>
            </a:r>
            <a:r>
              <a:rPr lang="es-ES" sz="1200" b="0" baseline="0" dirty="0">
                <a:solidFill>
                  <a:schemeClr val="accent5">
                    <a:lumMod val="50000"/>
                  </a:schemeClr>
                </a:solidFill>
              </a:rPr>
              <a:t> </a:t>
            </a:r>
            <a:r>
              <a:rPr lang="es-ES" sz="1200" b="0" baseline="0" dirty="0" err="1">
                <a:solidFill>
                  <a:schemeClr val="accent5">
                    <a:lumMod val="50000"/>
                  </a:schemeClr>
                </a:solidFill>
              </a:rPr>
              <a:t>or</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but</a:t>
            </a:r>
            <a:r>
              <a:rPr lang="es-ES" sz="1200" b="0" baseline="0" dirty="0">
                <a:solidFill>
                  <a:schemeClr val="accent5">
                    <a:lumMod val="50000"/>
                  </a:schemeClr>
                </a:solidFill>
              </a:rPr>
              <a:t> </a:t>
            </a:r>
            <a:r>
              <a:rPr lang="es-ES" sz="1200" b="0" baseline="0" dirty="0" err="1">
                <a:solidFill>
                  <a:schemeClr val="accent5">
                    <a:lumMod val="50000"/>
                  </a:schemeClr>
                </a:solidFill>
              </a:rPr>
              <a:t>might</a:t>
            </a:r>
            <a:r>
              <a:rPr lang="es-ES" sz="1200" b="0" baseline="0" dirty="0">
                <a:solidFill>
                  <a:schemeClr val="accent5">
                    <a:lumMod val="50000"/>
                  </a:schemeClr>
                </a:solidFill>
              </a:rPr>
              <a:t> </a:t>
            </a:r>
            <a:r>
              <a:rPr lang="es-ES" sz="1200" b="0" baseline="0" dirty="0" err="1">
                <a:solidFill>
                  <a:schemeClr val="accent5">
                    <a:lumMod val="50000"/>
                  </a:schemeClr>
                </a:solidFill>
              </a:rPr>
              <a:t>not</a:t>
            </a:r>
            <a:r>
              <a:rPr lang="es-ES" sz="1200" b="0" baseline="0" dirty="0">
                <a:solidFill>
                  <a:schemeClr val="accent5">
                    <a:lumMod val="50000"/>
                  </a:schemeClr>
                </a:solidFill>
              </a:rPr>
              <a:t> </a:t>
            </a:r>
            <a:r>
              <a:rPr lang="es-ES" sz="1200" b="0" baseline="0" dirty="0" err="1">
                <a:solidFill>
                  <a:schemeClr val="accent5">
                    <a:lumMod val="50000"/>
                  </a:schemeClr>
                </a:solidFill>
              </a:rPr>
              <a:t>always</a:t>
            </a:r>
            <a:r>
              <a:rPr lang="es-ES" sz="1200" b="0" baseline="0" dirty="0">
                <a:solidFill>
                  <a:schemeClr val="accent5">
                    <a:lumMod val="50000"/>
                  </a:schemeClr>
                </a:solidFill>
              </a:rPr>
              <a:t> </a:t>
            </a:r>
            <a:r>
              <a:rPr lang="es-ES" sz="1200" b="0" baseline="0" dirty="0" err="1">
                <a:solidFill>
                  <a:schemeClr val="accent5">
                    <a:lumMod val="50000"/>
                  </a:schemeClr>
                </a:solidFill>
              </a:rPr>
              <a:t>make</a:t>
            </a:r>
            <a:r>
              <a:rPr lang="es-ES" sz="1200" b="0" baseline="0" dirty="0">
                <a:solidFill>
                  <a:schemeClr val="accent5">
                    <a:lumMod val="50000"/>
                  </a:schemeClr>
                </a:solidFill>
              </a:rPr>
              <a:t> </a:t>
            </a:r>
            <a:r>
              <a:rPr lang="es-ES" sz="1200" b="0" baseline="0" dirty="0" err="1">
                <a:solidFill>
                  <a:schemeClr val="accent5">
                    <a:lumMod val="50000"/>
                  </a:schemeClr>
                </a:solidFill>
              </a:rPr>
              <a:t>sense</a:t>
            </a:r>
            <a:r>
              <a:rPr lang="es-ES" sz="1200" b="0" baseline="0" dirty="0">
                <a:solidFill>
                  <a:schemeClr val="accent5">
                    <a:lumMod val="50000"/>
                  </a:schemeClr>
                </a:solidFill>
              </a:rPr>
              <a:t> </a:t>
            </a:r>
            <a:r>
              <a:rPr lang="es-ES" sz="1200" b="0" baseline="0" dirty="0" err="1">
                <a:solidFill>
                  <a:schemeClr val="accent5">
                    <a:lumMod val="50000"/>
                  </a:schemeClr>
                </a:solidFill>
              </a:rPr>
              <a:t>when</a:t>
            </a:r>
            <a:r>
              <a:rPr lang="es-ES" sz="1200" b="0" baseline="0" dirty="0">
                <a:solidFill>
                  <a:schemeClr val="accent5">
                    <a:lumMod val="50000"/>
                  </a:schemeClr>
                </a:solidFill>
              </a:rPr>
              <a:t> </a:t>
            </a:r>
            <a:r>
              <a:rPr lang="es-ES" sz="1200" b="0" baseline="0" dirty="0" err="1">
                <a:solidFill>
                  <a:schemeClr val="accent5">
                    <a:lumMod val="50000"/>
                  </a:schemeClr>
                </a:solidFill>
              </a:rPr>
              <a:t>reading</a:t>
            </a:r>
            <a:r>
              <a:rPr lang="es-ES" sz="1200" b="0" baseline="0" dirty="0">
                <a:solidFill>
                  <a:schemeClr val="accent5">
                    <a:lumMod val="50000"/>
                  </a:schemeClr>
                </a:solidFill>
              </a:rPr>
              <a:t> </a:t>
            </a:r>
            <a:r>
              <a:rPr lang="es-ES" sz="1200" b="0" baseline="0" dirty="0" err="1">
                <a:solidFill>
                  <a:schemeClr val="accent5">
                    <a:lumMod val="50000"/>
                  </a:schemeClr>
                </a:solidFill>
              </a:rPr>
              <a:t>another</a:t>
            </a:r>
            <a:r>
              <a:rPr lang="es-ES" sz="1200" b="0" baseline="0" dirty="0">
                <a:solidFill>
                  <a:schemeClr val="accent5">
                    <a:lumMod val="50000"/>
                  </a:schemeClr>
                </a:solidFill>
              </a:rPr>
              <a:t> </a:t>
            </a:r>
            <a:r>
              <a:rPr lang="es-ES" sz="1200" b="0" baseline="0" dirty="0" err="1">
                <a:solidFill>
                  <a:schemeClr val="accent5">
                    <a:lumMod val="50000"/>
                  </a:schemeClr>
                </a:solidFill>
              </a:rPr>
              <a:t>section</a:t>
            </a:r>
            <a:r>
              <a:rPr lang="es-ES" sz="1200" b="0" baseline="0" dirty="0">
                <a:solidFill>
                  <a:schemeClr val="accent5">
                    <a:lumMod val="50000"/>
                  </a:schemeClr>
                </a:solidFill>
              </a:rPr>
              <a:t> </a:t>
            </a:r>
            <a:r>
              <a:rPr lang="es-ES" sz="1200" b="0" baseline="0" dirty="0" err="1">
                <a:solidFill>
                  <a:schemeClr val="accent5">
                    <a:lumMod val="50000"/>
                  </a:schemeClr>
                </a:solidFill>
              </a:rPr>
              <a:t>of</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text</a:t>
            </a:r>
            <a:r>
              <a:rPr lang="es-ES" sz="1200" b="0" baseline="0" dirty="0">
                <a:solidFill>
                  <a:schemeClr val="accent5">
                    <a:lumMod val="50000"/>
                  </a:schemeClr>
                </a:solidFill>
              </a:rPr>
              <a:t>. </a:t>
            </a:r>
            <a:r>
              <a:rPr lang="es-ES" sz="1200" b="0" baseline="0" dirty="0" err="1">
                <a:solidFill>
                  <a:schemeClr val="accent5">
                    <a:lumMod val="50000"/>
                  </a:schemeClr>
                </a:solidFill>
              </a:rPr>
              <a:t>This</a:t>
            </a:r>
            <a:r>
              <a:rPr lang="es-ES" sz="1200" b="0" baseline="0" dirty="0">
                <a:solidFill>
                  <a:schemeClr val="accent5">
                    <a:lumMod val="50000"/>
                  </a:schemeClr>
                </a:solidFill>
              </a:rPr>
              <a:t> </a:t>
            </a:r>
            <a:r>
              <a:rPr lang="es-ES" sz="1200" b="0" baseline="0" dirty="0" err="1">
                <a:solidFill>
                  <a:schemeClr val="accent5">
                    <a:lumMod val="50000"/>
                  </a:schemeClr>
                </a:solidFill>
              </a:rPr>
              <a:t>is</a:t>
            </a:r>
            <a:r>
              <a:rPr lang="es-ES" sz="1200" b="0" baseline="0" dirty="0">
                <a:solidFill>
                  <a:schemeClr val="accent5">
                    <a:lumMod val="50000"/>
                  </a:schemeClr>
                </a:solidFill>
              </a:rPr>
              <a:t> </a:t>
            </a:r>
            <a:r>
              <a:rPr lang="es-ES" sz="1200" b="0" baseline="0" dirty="0" err="1">
                <a:solidFill>
                  <a:schemeClr val="accent5">
                    <a:lumMod val="50000"/>
                  </a:schemeClr>
                </a:solidFill>
              </a:rPr>
              <a:t>to</a:t>
            </a:r>
            <a:r>
              <a:rPr lang="es-ES" sz="1200" b="0" baseline="0" dirty="0">
                <a:solidFill>
                  <a:schemeClr val="accent5">
                    <a:lumMod val="50000"/>
                  </a:schemeClr>
                </a:solidFill>
              </a:rPr>
              <a:t> be </a:t>
            </a:r>
            <a:r>
              <a:rPr lang="es-ES" sz="1200" b="0" baseline="0" dirty="0" err="1">
                <a:solidFill>
                  <a:schemeClr val="accent5">
                    <a:lumMod val="50000"/>
                  </a:schemeClr>
                </a:solidFill>
              </a:rPr>
              <a:t>expected</a:t>
            </a:r>
            <a:r>
              <a:rPr lang="es-ES" sz="1200" b="0" baseline="0" dirty="0">
                <a:solidFill>
                  <a:schemeClr val="accent5">
                    <a:lumMod val="50000"/>
                  </a:schemeClr>
                </a:solidFill>
              </a:rPr>
              <a:t>, and </a:t>
            </a:r>
            <a:r>
              <a:rPr lang="es-ES" sz="1200" b="0" baseline="0" dirty="0" err="1">
                <a:solidFill>
                  <a:schemeClr val="accent5">
                    <a:lumMod val="50000"/>
                  </a:schemeClr>
                </a:solidFill>
              </a:rPr>
              <a:t>is</a:t>
            </a:r>
            <a:r>
              <a:rPr lang="es-ES" sz="1200" b="0" baseline="0" dirty="0">
                <a:solidFill>
                  <a:schemeClr val="accent5">
                    <a:lumMod val="50000"/>
                  </a:schemeClr>
                </a:solidFill>
              </a:rPr>
              <a:t> </a:t>
            </a:r>
            <a:r>
              <a:rPr lang="es-ES" sz="1200" b="0" baseline="0" dirty="0" err="1">
                <a:solidFill>
                  <a:schemeClr val="accent5">
                    <a:lumMod val="50000"/>
                  </a:schemeClr>
                </a:solidFill>
              </a:rPr>
              <a:t>not</a:t>
            </a:r>
            <a:r>
              <a:rPr lang="es-ES" sz="1200" b="0" baseline="0" dirty="0">
                <a:solidFill>
                  <a:schemeClr val="accent5">
                    <a:lumMod val="50000"/>
                  </a:schemeClr>
                </a:solidFill>
              </a:rPr>
              <a:t> </a:t>
            </a:r>
            <a:r>
              <a:rPr lang="es-ES" sz="1200" b="0" baseline="0" dirty="0" err="1">
                <a:solidFill>
                  <a:schemeClr val="accent5">
                    <a:lumMod val="50000"/>
                  </a:schemeClr>
                </a:solidFill>
              </a:rPr>
              <a:t>an</a:t>
            </a:r>
            <a:r>
              <a:rPr lang="es-ES" sz="1200" b="0" baseline="0" dirty="0">
                <a:solidFill>
                  <a:schemeClr val="accent5">
                    <a:lumMod val="50000"/>
                  </a:schemeClr>
                </a:solidFill>
              </a:rPr>
              <a:t> </a:t>
            </a:r>
            <a:r>
              <a:rPr lang="es-ES" sz="1200" b="0" baseline="0" dirty="0" err="1">
                <a:solidFill>
                  <a:schemeClr val="accent5">
                    <a:lumMod val="50000"/>
                  </a:schemeClr>
                </a:solidFill>
              </a:rPr>
              <a:t>issue</a:t>
            </a:r>
            <a:r>
              <a:rPr lang="es-ES" sz="1200" b="0" baseline="0" dirty="0">
                <a:solidFill>
                  <a:schemeClr val="accent5">
                    <a:lumMod val="50000"/>
                  </a:schemeClr>
                </a:solidFill>
              </a:rPr>
              <a:t>; </a:t>
            </a:r>
            <a:r>
              <a:rPr lang="es-ES" sz="1200" b="0" baseline="0" dirty="0" err="1">
                <a:solidFill>
                  <a:schemeClr val="accent5">
                    <a:lumMod val="50000"/>
                  </a:schemeClr>
                </a:solidFill>
              </a:rPr>
              <a:t>students</a:t>
            </a:r>
            <a:r>
              <a:rPr lang="es-ES" sz="1200" b="0" baseline="0" dirty="0">
                <a:solidFill>
                  <a:schemeClr val="accent5">
                    <a:lumMod val="50000"/>
                  </a:schemeClr>
                </a:solidFill>
              </a:rPr>
              <a:t> are </a:t>
            </a:r>
            <a:r>
              <a:rPr lang="es-ES" sz="1200" b="0" baseline="0" dirty="0" err="1">
                <a:solidFill>
                  <a:schemeClr val="accent5">
                    <a:lumMod val="50000"/>
                  </a:schemeClr>
                </a:solidFill>
              </a:rPr>
              <a:t>likely</a:t>
            </a:r>
            <a:r>
              <a:rPr lang="es-ES" sz="1200" b="0" baseline="0" dirty="0">
                <a:solidFill>
                  <a:schemeClr val="accent5">
                    <a:lumMod val="50000"/>
                  </a:schemeClr>
                </a:solidFill>
              </a:rPr>
              <a:t> </a:t>
            </a:r>
            <a:r>
              <a:rPr lang="es-ES" sz="1200" b="0" baseline="0" dirty="0" err="1">
                <a:solidFill>
                  <a:schemeClr val="accent5">
                    <a:lumMod val="50000"/>
                  </a:schemeClr>
                </a:solidFill>
              </a:rPr>
              <a:t>to</a:t>
            </a:r>
            <a:r>
              <a:rPr lang="es-ES" sz="1200" b="0" baseline="0" dirty="0">
                <a:solidFill>
                  <a:schemeClr val="accent5">
                    <a:lumMod val="50000"/>
                  </a:schemeClr>
                </a:solidFill>
              </a:rPr>
              <a:t> be </a:t>
            </a:r>
            <a:r>
              <a:rPr lang="es-ES" sz="1200" b="0" baseline="0" dirty="0" err="1">
                <a:solidFill>
                  <a:schemeClr val="accent5">
                    <a:lumMod val="50000"/>
                  </a:schemeClr>
                </a:solidFill>
              </a:rPr>
              <a:t>focusing</a:t>
            </a:r>
            <a:r>
              <a:rPr lang="es-ES" sz="1200" b="0" baseline="0" dirty="0">
                <a:solidFill>
                  <a:schemeClr val="accent5">
                    <a:lumMod val="50000"/>
                  </a:schemeClr>
                </a:solidFill>
              </a:rPr>
              <a:t> </a:t>
            </a:r>
            <a:r>
              <a:rPr lang="es-ES" sz="1200" b="0" baseline="0" dirty="0" err="1">
                <a:solidFill>
                  <a:schemeClr val="accent5">
                    <a:lumMod val="50000"/>
                  </a:schemeClr>
                </a:solidFill>
              </a:rPr>
              <a:t>on</a:t>
            </a:r>
            <a:r>
              <a:rPr lang="es-ES" sz="1200" b="0" baseline="0" dirty="0">
                <a:solidFill>
                  <a:schemeClr val="accent5">
                    <a:lumMod val="50000"/>
                  </a:schemeClr>
                </a:solidFill>
              </a:rPr>
              <a:t> a single </a:t>
            </a:r>
            <a:r>
              <a:rPr lang="es-ES" sz="1200" b="0" baseline="0" dirty="0" err="1">
                <a:solidFill>
                  <a:schemeClr val="accent5">
                    <a:lumMod val="50000"/>
                  </a:schemeClr>
                </a:solidFill>
              </a:rPr>
              <a:t>word</a:t>
            </a:r>
            <a:r>
              <a:rPr lang="es-ES" sz="1200" b="0" baseline="0" dirty="0">
                <a:solidFill>
                  <a:schemeClr val="accent5">
                    <a:lumMod val="50000"/>
                  </a:schemeClr>
                </a:solidFill>
              </a:rPr>
              <a:t> </a:t>
            </a:r>
            <a:r>
              <a:rPr lang="es-ES" sz="1200" b="0" baseline="0" dirty="0" err="1">
                <a:solidFill>
                  <a:schemeClr val="accent5">
                    <a:lumMod val="50000"/>
                  </a:schemeClr>
                </a:solidFill>
              </a:rPr>
              <a:t>or</a:t>
            </a:r>
            <a:r>
              <a:rPr lang="es-ES" sz="1200" b="0" baseline="0" dirty="0">
                <a:solidFill>
                  <a:schemeClr val="accent5">
                    <a:lumMod val="50000"/>
                  </a:schemeClr>
                </a:solidFill>
              </a:rPr>
              <a:t> </a:t>
            </a:r>
            <a:r>
              <a:rPr lang="es-ES" sz="1200" b="0" baseline="0" dirty="0" err="1">
                <a:solidFill>
                  <a:schemeClr val="accent5">
                    <a:lumMod val="50000"/>
                  </a:schemeClr>
                </a:solidFill>
              </a:rPr>
              <a:t>phrase</a:t>
            </a:r>
            <a:r>
              <a:rPr lang="es-ES" sz="1200" b="0" baseline="0" dirty="0">
                <a:solidFill>
                  <a:schemeClr val="accent5">
                    <a:lumMod val="50000"/>
                  </a:schemeClr>
                </a:solidFill>
              </a:rPr>
              <a:t> at a time. </a:t>
            </a:r>
            <a:r>
              <a:rPr lang="es-ES" sz="1200" b="0" baseline="0" dirty="0" err="1">
                <a:solidFill>
                  <a:schemeClr val="accent5">
                    <a:lumMod val="50000"/>
                  </a:schemeClr>
                </a:solidFill>
              </a:rPr>
              <a:t>However</a:t>
            </a:r>
            <a:r>
              <a:rPr lang="es-ES" sz="1200" b="0" baseline="0" dirty="0">
                <a:solidFill>
                  <a:schemeClr val="accent5">
                    <a:lumMod val="50000"/>
                  </a:schemeClr>
                </a:solidFill>
              </a:rPr>
              <a:t>, </a:t>
            </a:r>
            <a:r>
              <a:rPr lang="es-ES" sz="1200" b="0" baseline="0" dirty="0" err="1">
                <a:solidFill>
                  <a:schemeClr val="accent5">
                    <a:lumMod val="50000"/>
                  </a:schemeClr>
                </a:solidFill>
              </a:rPr>
              <a:t>students</a:t>
            </a:r>
            <a:r>
              <a:rPr lang="es-ES" sz="1200" b="0" baseline="0" dirty="0">
                <a:solidFill>
                  <a:schemeClr val="accent5">
                    <a:lumMod val="50000"/>
                  </a:schemeClr>
                </a:solidFill>
              </a:rPr>
              <a:t> </a:t>
            </a:r>
            <a:r>
              <a:rPr lang="es-ES" sz="1200" b="0" baseline="0" dirty="0" err="1">
                <a:solidFill>
                  <a:schemeClr val="accent5">
                    <a:lumMod val="50000"/>
                  </a:schemeClr>
                </a:solidFill>
              </a:rPr>
              <a:t>could</a:t>
            </a:r>
            <a:r>
              <a:rPr lang="es-ES" sz="1200" b="0" baseline="0" dirty="0">
                <a:solidFill>
                  <a:schemeClr val="accent5">
                    <a:lumMod val="50000"/>
                  </a:schemeClr>
                </a:solidFill>
              </a:rPr>
              <a:t> be </a:t>
            </a:r>
            <a:r>
              <a:rPr lang="es-ES" sz="1200" b="0" baseline="0" dirty="0" err="1">
                <a:solidFill>
                  <a:schemeClr val="accent5">
                    <a:lumMod val="50000"/>
                  </a:schemeClr>
                </a:solidFill>
              </a:rPr>
              <a:t>asked</a:t>
            </a:r>
            <a:r>
              <a:rPr lang="es-ES" sz="1200" b="0" baseline="0" dirty="0">
                <a:solidFill>
                  <a:schemeClr val="accent5">
                    <a:lumMod val="50000"/>
                  </a:schemeClr>
                </a:solidFill>
              </a:rPr>
              <a:t> </a:t>
            </a:r>
            <a:r>
              <a:rPr lang="es-ES" sz="1200" b="0" baseline="0" dirty="0" err="1">
                <a:solidFill>
                  <a:schemeClr val="accent5">
                    <a:lumMod val="50000"/>
                  </a:schemeClr>
                </a:solidFill>
              </a:rPr>
              <a:t>to</a:t>
            </a:r>
            <a:r>
              <a:rPr lang="es-ES" sz="1200" b="0" baseline="0" dirty="0">
                <a:solidFill>
                  <a:schemeClr val="accent5">
                    <a:lumMod val="50000"/>
                  </a:schemeClr>
                </a:solidFill>
              </a:rPr>
              <a:t> </a:t>
            </a:r>
            <a:r>
              <a:rPr lang="es-ES" sz="1200" b="0" baseline="0" dirty="0" err="1">
                <a:solidFill>
                  <a:schemeClr val="accent5">
                    <a:lumMod val="50000"/>
                  </a:schemeClr>
                </a:solidFill>
              </a:rPr>
              <a:t>consider</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effects</a:t>
            </a:r>
            <a:r>
              <a:rPr lang="es-ES" sz="1200" b="0" baseline="0" dirty="0">
                <a:solidFill>
                  <a:schemeClr val="accent5">
                    <a:lumMod val="50000"/>
                  </a:schemeClr>
                </a:solidFill>
              </a:rPr>
              <a:t> </a:t>
            </a:r>
            <a:r>
              <a:rPr lang="es-ES" sz="1200" b="0" baseline="0" dirty="0" err="1">
                <a:solidFill>
                  <a:schemeClr val="accent5">
                    <a:lumMod val="50000"/>
                  </a:schemeClr>
                </a:solidFill>
              </a:rPr>
              <a:t>of</a:t>
            </a:r>
            <a:r>
              <a:rPr lang="es-ES" sz="1200" b="0" baseline="0" dirty="0">
                <a:solidFill>
                  <a:schemeClr val="accent5">
                    <a:lumMod val="50000"/>
                  </a:schemeClr>
                </a:solidFill>
              </a:rPr>
              <a:t> </a:t>
            </a:r>
            <a:r>
              <a:rPr lang="es-ES" sz="1200" b="0" baseline="0" dirty="0" err="1">
                <a:solidFill>
                  <a:schemeClr val="accent5">
                    <a:lumMod val="50000"/>
                  </a:schemeClr>
                </a:solidFill>
              </a:rPr>
              <a:t>word</a:t>
            </a:r>
            <a:r>
              <a:rPr lang="es-ES" sz="1200" b="0" baseline="0" dirty="0">
                <a:solidFill>
                  <a:schemeClr val="accent5">
                    <a:lumMod val="50000"/>
                  </a:schemeClr>
                </a:solidFill>
              </a:rPr>
              <a:t> </a:t>
            </a:r>
            <a:r>
              <a:rPr lang="es-ES" sz="1200" b="0" baseline="0" dirty="0" err="1">
                <a:solidFill>
                  <a:schemeClr val="accent5">
                    <a:lumMod val="50000"/>
                  </a:schemeClr>
                </a:solidFill>
              </a:rPr>
              <a:t>changes</a:t>
            </a:r>
            <a:r>
              <a:rPr lang="es-ES" sz="1200" b="0" baseline="0" dirty="0">
                <a:solidFill>
                  <a:schemeClr val="accent5">
                    <a:lumMod val="50000"/>
                  </a:schemeClr>
                </a:solidFill>
              </a:rPr>
              <a:t> </a:t>
            </a:r>
            <a:r>
              <a:rPr lang="es-ES" sz="1200" b="0" baseline="0" dirty="0" err="1">
                <a:solidFill>
                  <a:schemeClr val="accent5">
                    <a:lumMod val="50000"/>
                  </a:schemeClr>
                </a:solidFill>
              </a:rPr>
              <a:t>beyond</a:t>
            </a:r>
            <a:r>
              <a:rPr lang="es-ES" sz="1200" b="0" baseline="0" dirty="0">
                <a:solidFill>
                  <a:schemeClr val="accent5">
                    <a:lumMod val="50000"/>
                  </a:schemeClr>
                </a:solidFill>
              </a:rPr>
              <a:t> </a:t>
            </a:r>
            <a:r>
              <a:rPr lang="es-ES" sz="1200" b="0" baseline="0" dirty="0" err="1">
                <a:solidFill>
                  <a:schemeClr val="accent5">
                    <a:lumMod val="50000"/>
                  </a:schemeClr>
                </a:solidFill>
              </a:rPr>
              <a:t>the</a:t>
            </a:r>
            <a:r>
              <a:rPr lang="es-ES" sz="1200" b="0" baseline="0" dirty="0">
                <a:solidFill>
                  <a:schemeClr val="accent5">
                    <a:lumMod val="50000"/>
                  </a:schemeClr>
                </a:solidFill>
              </a:rPr>
              <a:t> </a:t>
            </a:r>
            <a:r>
              <a:rPr lang="es-ES" sz="1200" b="0" baseline="0" dirty="0" err="1">
                <a:solidFill>
                  <a:schemeClr val="accent5">
                    <a:lumMod val="50000"/>
                  </a:schemeClr>
                </a:solidFill>
              </a:rPr>
              <a:t>sentence</a:t>
            </a:r>
            <a:r>
              <a:rPr lang="es-ES" sz="1200" b="0" baseline="0" dirty="0">
                <a:solidFill>
                  <a:schemeClr val="accent5">
                    <a:lumMod val="50000"/>
                  </a:schemeClr>
                </a:solidFill>
              </a:rPr>
              <a:t> </a:t>
            </a:r>
            <a:r>
              <a:rPr lang="es-ES" sz="1200" b="0" baseline="0" dirty="0" err="1">
                <a:solidFill>
                  <a:schemeClr val="accent5">
                    <a:lumMod val="50000"/>
                  </a:schemeClr>
                </a:solidFill>
              </a:rPr>
              <a:t>level</a:t>
            </a:r>
            <a:r>
              <a:rPr lang="es-ES" sz="1200" b="0" baseline="0" dirty="0">
                <a:solidFill>
                  <a:schemeClr val="accent5">
                    <a:lumMod val="50000"/>
                  </a:schemeClr>
                </a:solidFill>
              </a:rPr>
              <a:t>. </a:t>
            </a:r>
            <a:br>
              <a:rPr lang="en-GB" dirty="0"/>
            </a:br>
            <a:br>
              <a:rPr lang="en-GB" dirty="0"/>
            </a:br>
            <a:r>
              <a:rPr lang="en-GB" b="1" baseline="0" dirty="0"/>
              <a:t>Word frequency (1 is the most frequent word in German): </a:t>
            </a:r>
            <a:br>
              <a:rPr lang="en-GB" baseline="0" dirty="0"/>
            </a:br>
            <a:r>
              <a:rPr lang="en-GB" baseline="0" dirty="0" err="1"/>
              <a:t>surfen</a:t>
            </a:r>
            <a:r>
              <a:rPr lang="en-GB" baseline="0" dirty="0"/>
              <a:t> [&gt;5009] Internet [805]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HOMEWORK TASK</a:t>
            </a:r>
            <a:br>
              <a:rPr lang="en-GB" b="1" dirty="0"/>
            </a:br>
            <a:br>
              <a:rPr lang="en-GB" b="1" dirty="0"/>
            </a:br>
            <a:r>
              <a:rPr lang="en-GB" b="1" dirty="0"/>
              <a:t>Aim: </a:t>
            </a:r>
            <a:r>
              <a:rPr lang="en-GB" b="0" dirty="0"/>
              <a:t>A freer writing task where students need to write about a person they know fairly well.</a:t>
            </a:r>
            <a:br>
              <a:rPr lang="en-GB" b="0" dirty="0"/>
            </a:br>
            <a:br>
              <a:rPr lang="en-GB" dirty="0"/>
            </a:br>
            <a:br>
              <a:rPr lang="en-GB" dirty="0"/>
            </a:br>
            <a:br>
              <a:rPr lang="en-GB"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59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2</a:t>
            </a:r>
            <a:r>
              <a:rPr lang="en-GB" b="0" i="0" dirty="0">
                <a:solidFill>
                  <a:srgbClr val="222222"/>
                </a:solidFill>
                <a:effectLst/>
                <a:latin typeface="Arial" panose="020B0604020202020204" pitchFamily="34" charset="0"/>
              </a:rPr>
              <a:t> is here: https://rachelhawkes.com/LDPresources/Yr9German/German_Y9_Term1i_Wk2_HW_sheet_answers.docx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also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a:t>
            </a:r>
            <a:br>
              <a:rPr lang="en-US" sz="1200" b="1" dirty="0">
                <a:effectLst/>
                <a:latin typeface="Calibri" panose="020F0502020204030204" pitchFamily="34" charset="0"/>
                <a:ea typeface="Calibri" panose="020F0502020204030204" pitchFamily="34" charset="0"/>
                <a:cs typeface="Times New Roman" panose="02020603050405020304" pitchFamily="18" charset="0"/>
              </a:rPr>
            </a:br>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3</a:t>
            </a:r>
            <a:r>
              <a:rPr lang="en-US" sz="1200" b="1"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person singular/plural</a:t>
            </a:r>
            <a:br>
              <a:rPr lang="en-US" sz="1200" b="1" dirty="0">
                <a:effectLst/>
                <a:latin typeface="Calibri" panose="020F0502020204030204" pitchFamily="34" charset="0"/>
                <a:ea typeface="Calibri" panose="020F0502020204030204" pitchFamily="34" charset="0"/>
                <a:cs typeface="Times New Roman" panose="02020603050405020304" pitchFamily="18" charset="0"/>
              </a:rPr>
            </a:br>
            <a:r>
              <a:rPr lang="en-US" sz="1200" b="1" dirty="0">
                <a:effectLst/>
                <a:latin typeface="Calibri" panose="020F0502020204030204" pitchFamily="34" charset="0"/>
                <a:ea typeface="Calibri" panose="020F0502020204030204" pitchFamily="34" charset="0"/>
                <a:cs typeface="Times New Roman" panose="02020603050405020304" pitchFamily="18" charset="0"/>
              </a:rPr>
              <a:t>Questions: Subject-verb inversion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78AAE7E7-07AD-47EB-AE73-428A54A8B1FA}" type="slidenum">
              <a:rPr lang="en-GB" smtClean="0"/>
              <a:t>33</a:t>
            </a:fld>
            <a:endParaRPr lang="en-GB"/>
          </a:p>
        </p:txBody>
      </p:sp>
    </p:spTree>
    <p:extLst>
      <p:ext uri="{BB962C8B-B14F-4D97-AF65-F5344CB8AC3E}">
        <p14:creationId xmlns:p14="http://schemas.microsoft.com/office/powerpoint/2010/main" val="42543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comprehension (written and oral) of previously taught vocabulary in new combinations to strengthen semantic connections.</a:t>
            </a:r>
            <a:br>
              <a:rPr lang="en-GB" b="0" dirty="0"/>
            </a:br>
            <a:br>
              <a:rPr lang="en-GB" b="0" dirty="0"/>
            </a:br>
            <a:r>
              <a:rPr lang="en-GB" b="1" dirty="0"/>
              <a:t>Procedure:</a:t>
            </a:r>
            <a:br>
              <a:rPr lang="en-GB" dirty="0"/>
            </a:br>
            <a:r>
              <a:rPr lang="en-GB" dirty="0"/>
              <a:t>1. Ensure students understand the title and therefore the context.  Students listen and transcribe what they hear for item 1.</a:t>
            </a:r>
          </a:p>
          <a:p>
            <a:r>
              <a:rPr lang="en-GB" dirty="0"/>
              <a:t>2. Then they select a associated verb from the infinitives provided. (Note: for greater challenge, the verb options could be removed. However, this is the first lesson back after the summer break, so no assumptions have been made about prior learning / revisiting of vocabulary before this lesson.)</a:t>
            </a:r>
          </a:p>
          <a:p>
            <a:r>
              <a:rPr lang="en-GB" dirty="0"/>
              <a:t>3. Teacher provides feedback for item 1, clicking to hear the full audio.</a:t>
            </a:r>
          </a:p>
          <a:p>
            <a:r>
              <a:rPr lang="en-GB" dirty="0"/>
              <a:t>4. Then items 2-10 are completed.</a:t>
            </a:r>
          </a:p>
          <a:p>
            <a:r>
              <a:rPr lang="en-GB" dirty="0"/>
              <a:t>5. Click to listen and check the full audio (cream action buttons) and to reveal the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Instrumente</a:t>
            </a:r>
            <a:r>
              <a:rPr lang="en-GB" dirty="0"/>
              <a:t> [</a:t>
            </a:r>
            <a:r>
              <a:rPr lang="en-GB" dirty="0" err="1"/>
              <a:t>spielen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ein</a:t>
            </a:r>
            <a:r>
              <a:rPr lang="en-GB" dirty="0"/>
              <a:t> Lied [</a:t>
            </a:r>
            <a:r>
              <a:rPr lang="en-GB" dirty="0" err="1"/>
              <a:t>schreiben</a:t>
            </a:r>
            <a:r>
              <a:rPr lang="en-GB" dirty="0"/>
              <a:t>]</a:t>
            </a:r>
            <a:br>
              <a:rPr lang="en-GB" dirty="0"/>
            </a:br>
            <a:r>
              <a:rPr lang="en-GB" dirty="0"/>
              <a:t>3. in </a:t>
            </a:r>
            <a:r>
              <a:rPr lang="en-GB" dirty="0" err="1"/>
              <a:t>ein</a:t>
            </a:r>
            <a:r>
              <a:rPr lang="en-GB" dirty="0"/>
              <a:t> Studio [</a:t>
            </a:r>
            <a:r>
              <a:rPr lang="en-GB" dirty="0" err="1"/>
              <a:t>gehen</a:t>
            </a:r>
            <a:r>
              <a:rPr lang="en-GB" dirty="0"/>
              <a:t>]</a:t>
            </a:r>
            <a:br>
              <a:rPr lang="en-GB" dirty="0"/>
            </a:br>
            <a:r>
              <a:rPr lang="en-GB" dirty="0"/>
              <a:t>4. </a:t>
            </a:r>
            <a:r>
              <a:rPr lang="en-GB" dirty="0" err="1"/>
              <a:t>eine</a:t>
            </a:r>
            <a:r>
              <a:rPr lang="en-GB" dirty="0"/>
              <a:t> Single [</a:t>
            </a:r>
            <a:r>
              <a:rPr lang="en-GB" dirty="0" err="1"/>
              <a:t>machen</a:t>
            </a:r>
            <a:r>
              <a:rPr lang="en-GB" dirty="0"/>
              <a:t>]</a:t>
            </a:r>
            <a:br>
              <a:rPr lang="en-GB" dirty="0"/>
            </a:br>
            <a:r>
              <a:rPr lang="en-GB" dirty="0"/>
              <a:t>5. die </a:t>
            </a:r>
            <a:r>
              <a:rPr lang="en-GB" dirty="0" err="1"/>
              <a:t>Musik</a:t>
            </a:r>
            <a:r>
              <a:rPr lang="en-GB" dirty="0"/>
              <a:t> [</a:t>
            </a:r>
            <a:r>
              <a:rPr lang="en-GB" dirty="0" err="1"/>
              <a:t>mischen</a:t>
            </a:r>
            <a:r>
              <a:rPr lang="en-GB" dirty="0"/>
              <a:t>]</a:t>
            </a:r>
            <a:br>
              <a:rPr lang="en-GB" dirty="0"/>
            </a:br>
            <a:r>
              <a:rPr lang="en-GB" dirty="0"/>
              <a:t>6. die </a:t>
            </a:r>
            <a:r>
              <a:rPr lang="en-GB" dirty="0" err="1"/>
              <a:t>Musikkarriere</a:t>
            </a:r>
            <a:r>
              <a:rPr lang="en-GB" dirty="0"/>
              <a:t> [</a:t>
            </a:r>
            <a:r>
              <a:rPr lang="en-GB" dirty="0" err="1"/>
              <a:t>beginnen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die Fans [</a:t>
            </a:r>
            <a:r>
              <a:rPr lang="en-GB" dirty="0" err="1"/>
              <a:t>erreichen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viel</a:t>
            </a:r>
            <a:r>
              <a:rPr lang="en-GB" dirty="0"/>
              <a:t> Geld [</a:t>
            </a:r>
            <a:r>
              <a:rPr lang="en-GB" dirty="0" err="1"/>
              <a:t>verdienen</a:t>
            </a:r>
            <a:r>
              <a:rPr lang="en-GB" dirty="0"/>
              <a:t>]</a:t>
            </a:r>
            <a:br>
              <a:rPr lang="en-GB" dirty="0"/>
            </a:br>
            <a:r>
              <a:rPr lang="en-GB" dirty="0"/>
              <a:t>9. </a:t>
            </a:r>
            <a:r>
              <a:rPr lang="en-GB" dirty="0" err="1"/>
              <a:t>ihre</a:t>
            </a:r>
            <a:r>
              <a:rPr lang="en-GB" dirty="0"/>
              <a:t> </a:t>
            </a:r>
            <a:r>
              <a:rPr lang="en-GB" dirty="0" err="1"/>
              <a:t>Geschichte</a:t>
            </a:r>
            <a:r>
              <a:rPr lang="en-GB" dirty="0"/>
              <a:t> [</a:t>
            </a:r>
            <a:r>
              <a:rPr lang="en-GB" dirty="0" err="1"/>
              <a:t>erzählen</a:t>
            </a:r>
            <a:r>
              <a:rPr lang="en-GB" dirty="0"/>
              <a:t>]</a:t>
            </a:r>
            <a:br>
              <a:rPr lang="en-GB" dirty="0"/>
            </a:br>
            <a:r>
              <a:rPr lang="en-GB" dirty="0"/>
              <a:t>10. </a:t>
            </a:r>
            <a:r>
              <a:rPr lang="en-GB" dirty="0" err="1"/>
              <a:t>glücklich</a:t>
            </a:r>
            <a:r>
              <a:rPr lang="en-GB" dirty="0"/>
              <a:t> </a:t>
            </a:r>
            <a:r>
              <a:rPr lang="en-GB" dirty="0" err="1"/>
              <a:t>für</a:t>
            </a:r>
            <a:r>
              <a:rPr lang="en-GB" dirty="0"/>
              <a:t> </a:t>
            </a:r>
            <a:r>
              <a:rPr lang="en-GB" dirty="0" err="1"/>
              <a:t>immer</a:t>
            </a:r>
            <a:r>
              <a:rPr lang="en-GB" dirty="0"/>
              <a:t> [leben]</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Fan [1474] Instrument [1573] Single [&gt;5009] Studio [4607]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present tense weak verb formation, using a context-appropriate cognate-verb.</a:t>
            </a:r>
            <a:br>
              <a:rPr lang="en-GB" b="0" dirty="0"/>
            </a:br>
            <a:br>
              <a:rPr lang="en-GB" b="0" dirty="0"/>
            </a:br>
            <a:r>
              <a:rPr lang="en-GB" b="1" dirty="0"/>
              <a:t>Procedure:</a:t>
            </a:r>
            <a:br>
              <a:rPr lang="en-GB" dirty="0"/>
            </a:br>
            <a:r>
              <a:rPr lang="en-GB" dirty="0"/>
              <a:t>1. Click to present the information.</a:t>
            </a:r>
          </a:p>
          <a:p>
            <a:r>
              <a:rPr lang="en-GB" dirty="0"/>
              <a:t>2. Elicit the German forms of </a:t>
            </a:r>
            <a:r>
              <a:rPr lang="en-GB" b="1" i="1" dirty="0" err="1"/>
              <a:t>rappen</a:t>
            </a:r>
            <a:r>
              <a:rPr lang="en-GB" dirty="0"/>
              <a:t> from students.</a:t>
            </a:r>
          </a:p>
          <a:p>
            <a:r>
              <a:rPr lang="en-GB" dirty="0"/>
              <a:t>3. Elicit the previously taught forms of </a:t>
            </a:r>
            <a:r>
              <a:rPr lang="en-GB" b="1" i="1" dirty="0"/>
              <a:t>sein</a:t>
            </a:r>
            <a:r>
              <a:rPr lang="en-GB" dirty="0"/>
              <a:t> in the present tense.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rappen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comprehension and production of weak verbs in the present tense.</a:t>
            </a:r>
            <a:br>
              <a:rPr lang="en-GB" dirty="0"/>
            </a:br>
            <a:br>
              <a:rPr lang="en-GB" dirty="0"/>
            </a:br>
            <a:r>
              <a:rPr lang="en-GB" b="1" dirty="0"/>
              <a:t>Procedure:</a:t>
            </a:r>
            <a:br>
              <a:rPr lang="en-GB" dirty="0"/>
            </a:br>
            <a:r>
              <a:rPr lang="en-GB" dirty="0"/>
              <a:t>1. Teachers model the task with the first part of the text (items 1-3).</a:t>
            </a:r>
            <a:br>
              <a:rPr lang="en-GB" dirty="0"/>
            </a:br>
            <a:r>
              <a:rPr lang="en-GB" dirty="0"/>
              <a:t>2. Students write 1-14 and the missing verbs, paying attention to endings. </a:t>
            </a:r>
          </a:p>
          <a:p>
            <a:r>
              <a:rPr lang="en-GB" dirty="0"/>
              <a:t>3. Click to reveal answers and elicit an oral translation.</a:t>
            </a:r>
            <a:br>
              <a:rPr lang="en-GB" dirty="0"/>
            </a:br>
            <a:r>
              <a:rPr lang="en-GB" b="1" i="1" dirty="0"/>
              <a:t>Note: </a:t>
            </a:r>
            <a:r>
              <a:rPr lang="en-GB" dirty="0"/>
              <a:t>There is space on the slide for teachers to add either the infinitive verbs or, for yet more support, the correct verb forms.  The current version of the task offers the most challenge, taking into account that some of this vocabulary has already been revisited this lesson, and on at least three previous occasions in Y7 and Y8.</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Fitness [&gt;5009] Studio [4606] </a:t>
            </a:r>
            <a:r>
              <a:rPr lang="en-GB" baseline="0" dirty="0" err="1"/>
              <a:t>musikalisch</a:t>
            </a:r>
            <a:r>
              <a:rPr lang="en-GB" baseline="0" dirty="0"/>
              <a:t> [3565] Single [&gt;5009] Chart [&gt;5009] </a:t>
            </a:r>
            <a:r>
              <a:rPr lang="en-GB" baseline="0" dirty="0" err="1"/>
              <a:t>Popularität</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dirty="0"/>
              <a:t>To recap the knowledge </a:t>
            </a:r>
            <a:r>
              <a:rPr lang="en-GB" baseline="0" dirty="0"/>
              <a:t>that one German present tense is equivalent to two English present tenses.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Cycle through</a:t>
            </a:r>
            <a:r>
              <a:rPr lang="en-GB" b="0" baseline="0" dirty="0"/>
              <a:t> the information on the slide using the animation sequence</a:t>
            </a:r>
            <a:r>
              <a:rPr lang="en-GB" baseline="0" dirty="0"/>
              <a:t>.</a:t>
            </a:r>
            <a:endParaRPr lang="en-GB" dirty="0"/>
          </a:p>
          <a:p>
            <a:r>
              <a:rPr lang="en-GB" dirty="0"/>
              <a:t>2. Teacher highlights the distinction between present simple for </a:t>
            </a:r>
            <a:r>
              <a:rPr lang="en-GB" b="1" dirty="0"/>
              <a:t>routine actions</a:t>
            </a:r>
            <a:r>
              <a:rPr lang="en-GB" b="0" dirty="0"/>
              <a:t> and present continuous for </a:t>
            </a:r>
            <a:r>
              <a:rPr lang="en-GB" b="1" dirty="0"/>
              <a:t>current/ongoing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Teacher to </a:t>
            </a:r>
            <a:r>
              <a:rPr lang="en-GB" dirty="0"/>
              <a:t>stress the fact that the BE + -</a:t>
            </a:r>
            <a:r>
              <a:rPr lang="en-GB" dirty="0" err="1"/>
              <a:t>ing</a:t>
            </a:r>
            <a:r>
              <a:rPr lang="en-GB" dirty="0"/>
              <a:t> form is an English construction only. </a:t>
            </a:r>
            <a:r>
              <a:rPr lang="en-GB" i="1" dirty="0"/>
              <a:t>Sein </a:t>
            </a:r>
            <a:r>
              <a:rPr lang="en-GB" dirty="0"/>
              <a:t>cannot be used with a verb this way. In German there is only one present.</a:t>
            </a:r>
            <a:br>
              <a:rPr lang="en-GB" dirty="0"/>
            </a:br>
            <a:r>
              <a:rPr lang="en-GB" i="1" dirty="0"/>
              <a:t>Es </a:t>
            </a:r>
            <a:r>
              <a:rPr lang="en-GB" i="1" dirty="0" err="1"/>
              <a:t>gibt</a:t>
            </a:r>
            <a:r>
              <a:rPr lang="en-GB" i="1" dirty="0"/>
              <a:t> </a:t>
            </a:r>
            <a:r>
              <a:rPr lang="en-GB" i="1" dirty="0" err="1"/>
              <a:t>nur</a:t>
            </a:r>
            <a:r>
              <a:rPr lang="en-GB" i="1" dirty="0"/>
              <a:t> </a:t>
            </a:r>
            <a:r>
              <a:rPr lang="en-GB" i="1" dirty="0" err="1"/>
              <a:t>ein</a:t>
            </a:r>
            <a:r>
              <a:rPr lang="en-GB" i="1" dirty="0"/>
              <a:t> </a:t>
            </a:r>
            <a:r>
              <a:rPr lang="en-GB" i="1" dirty="0" err="1"/>
              <a:t>Präsens</a:t>
            </a:r>
            <a:r>
              <a:rPr lang="en-GB" i="1" dirty="0"/>
              <a:t> auf Deutsch! (can be sung as a football-style chant to the tune ‘There’s only one…’).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66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differentiating between the two present tense meanings in English, based on understanding of the German adverbs.</a:t>
            </a:r>
            <a:br>
              <a:rPr lang="en-GB" dirty="0"/>
            </a:br>
            <a:br>
              <a:rPr lang="en-GB" dirty="0"/>
            </a:br>
            <a:r>
              <a:rPr lang="en-GB" b="1" dirty="0"/>
              <a:t>Procedure:</a:t>
            </a:r>
          </a:p>
          <a:p>
            <a:r>
              <a:rPr lang="en-GB" dirty="0"/>
              <a:t>1. Explain the task. Click on audio button 1 to play recording. Students select the simple present or present continuous question beginning and write this and the remainder of the question in English.</a:t>
            </a:r>
          </a:p>
          <a:p>
            <a:r>
              <a:rPr lang="en-GB" dirty="0"/>
              <a:t>2. Click to reveal answer.</a:t>
            </a:r>
          </a:p>
          <a:p>
            <a:r>
              <a:rPr lang="en-GB" dirty="0"/>
              <a:t>3. Repeat for items 2-8.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Correct all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Note</a:t>
            </a:r>
            <a:r>
              <a:rPr lang="en-GB" dirty="0"/>
              <a:t>: sometimes more than one English translation is possible;  number 6, for example, could also be translated ‘Do you still live with your parents?’. The focus of this task is for learners of German to know that one present tense form works for two present tenses in English. Number 8 involves an idiomatic use of the verb </a:t>
            </a:r>
            <a:r>
              <a:rPr lang="en-GB" i="1" dirty="0" err="1"/>
              <a:t>haben</a:t>
            </a:r>
            <a:r>
              <a:rPr lang="en-GB" dirty="0"/>
              <a:t> which is translated by the verb </a:t>
            </a:r>
            <a:r>
              <a:rPr lang="en-GB" i="1" dirty="0"/>
              <a:t>be</a:t>
            </a:r>
            <a:r>
              <a:rPr lang="en-GB" dirty="0"/>
              <a:t> in English.  This should not be a problem for students as they have been taught and have practised several uses of </a:t>
            </a:r>
            <a:r>
              <a:rPr lang="en-GB" i="1" dirty="0" err="1"/>
              <a:t>haben</a:t>
            </a:r>
            <a:r>
              <a:rPr lang="en-GB" dirty="0"/>
              <a:t> that translate in this way.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Spielst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viele</a:t>
            </a:r>
            <a:r>
              <a:rPr lang="en-US" sz="1200" kern="1200" dirty="0">
                <a:solidFill>
                  <a:schemeClr val="tx1"/>
                </a:solidFill>
                <a:effectLst/>
                <a:latin typeface="+mn-lt"/>
                <a:ea typeface="+mn-ea"/>
                <a:cs typeface="+mn-cs"/>
              </a:rPr>
              <a:t> Gigs?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Schreibst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allein</a:t>
            </a:r>
            <a:r>
              <a:rPr lang="en-US" sz="1200" kern="1200" dirty="0">
                <a:solidFill>
                  <a:schemeClr val="tx1"/>
                </a:solidFill>
                <a:effectLst/>
                <a:latin typeface="+mn-lt"/>
                <a:ea typeface="+mn-ea"/>
                <a:cs typeface="+mn-cs"/>
              </a:rPr>
              <a:t> die Lieder?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Benutzt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deine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eigene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Lebenserfahrung</a:t>
            </a:r>
            <a:r>
              <a:rPr lang="en-US" sz="1200" kern="1200" dirty="0">
                <a:solidFill>
                  <a:schemeClr val="tx1"/>
                </a:solidFill>
                <a:effectLst/>
                <a:latin typeface="+mn-lt"/>
                <a:ea typeface="+mn-ea"/>
                <a:cs typeface="+mn-cs"/>
              </a:rPr>
              <a:t> in den Songs?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Sagst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jetzt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Wahrheit</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Lebst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noch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Eltern</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Verlierst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manchmal</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Kontakt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zu</a:t>
            </a:r>
            <a:r>
              <a:rPr lang="en-US" sz="1200" kern="1200" dirty="0">
                <a:solidFill>
                  <a:schemeClr val="tx1"/>
                </a:solidFill>
                <a:effectLst/>
                <a:latin typeface="+mn-lt"/>
                <a:ea typeface="+mn-ea"/>
                <a:cs typeface="+mn-cs"/>
              </a:rPr>
              <a:t> den Fans? </a:t>
            </a:r>
            <a:br>
              <a:rPr lang="en-US" sz="1200" kern="1200" dirty="0">
                <a:solidFill>
                  <a:schemeClr val="tx1"/>
                </a:solidFill>
                <a:effectLst/>
                <a:latin typeface="+mn-lt"/>
                <a:ea typeface="+mn-ea"/>
                <a:cs typeface="+mn-cs"/>
              </a:rPr>
            </a:br>
            <a:br>
              <a:rPr lang="en-GB" dirty="0"/>
            </a:br>
            <a:br>
              <a:rPr lang="en-GB" dirty="0"/>
            </a:br>
            <a:r>
              <a:rPr lang="en-GB" b="1" baseline="0" dirty="0"/>
              <a:t>Word frequency (1 is the most frequent word in German): </a:t>
            </a:r>
            <a:br>
              <a:rPr lang="en-GB" baseline="0" dirty="0"/>
            </a:br>
            <a:r>
              <a:rPr lang="en-GB" baseline="0" dirty="0"/>
              <a:t>Fan [&gt;5009] Gig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a:t>
            </a:r>
            <a:r>
              <a:rPr lang="en-GB" b="0" dirty="0"/>
              <a:t>(including checking, three slides)</a:t>
            </a:r>
            <a:br>
              <a:rPr lang="en-GB" dirty="0"/>
            </a:br>
            <a:br>
              <a:rPr lang="en-GB" b="1" dirty="0"/>
            </a:br>
            <a:r>
              <a:rPr lang="en-GB" b="1" dirty="0"/>
              <a:t>Aim: </a:t>
            </a:r>
            <a:r>
              <a:rPr lang="en-GB" b="0" dirty="0"/>
              <a:t>To practise written production of closed questions in the present tense, recognising that one German tense translates both English versions.</a:t>
            </a:r>
            <a:br>
              <a:rPr lang="en-GB" b="0" dirty="0"/>
            </a:br>
            <a:br>
              <a:rPr lang="en-GB" dirty="0"/>
            </a:br>
            <a:r>
              <a:rPr lang="en-GB" b="1" dirty="0"/>
              <a:t>Procedure:</a:t>
            </a:r>
            <a:br>
              <a:rPr lang="en-GB" dirty="0"/>
            </a:br>
            <a:r>
              <a:rPr lang="en-GB" dirty="0"/>
              <a:t>1. Student A translates the questions on the left, Student B the questions on the right.</a:t>
            </a:r>
          </a:p>
          <a:p>
            <a:r>
              <a:rPr lang="en-GB" dirty="0"/>
              <a:t>2. Time permitting, students can be asked to write two additional questions.</a:t>
            </a:r>
          </a:p>
          <a:p>
            <a:r>
              <a:rPr lang="en-GB" dirty="0"/>
              <a:t>3. Tell students that they will have an opportunity to check their questions, before they use them to interview their partner.</a:t>
            </a:r>
          </a:p>
          <a:p>
            <a:endParaRPr lang="en-GB" dirty="0"/>
          </a:p>
          <a:p>
            <a:r>
              <a:rPr lang="en-GB" i="1" dirty="0"/>
              <a:t>Note</a:t>
            </a:r>
            <a:r>
              <a:rPr lang="en-GB" dirty="0"/>
              <a:t>: Teachers may need to offer students additional support with the task, as appropriate to the needs of the class or individuals within it.</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542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52859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4058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2139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51301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46470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5259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28226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9471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4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926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019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851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1449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3896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870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4665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73369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quizlet.com/gb/581003853/year-9-german-term-11-week-1-flash-card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png"/><Relationship Id="rId7" Type="http://schemas.openxmlformats.org/officeDocument/2006/relationships/image" Target="../media/image34.gi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jpeg"/><Relationship Id="rId9" Type="http://schemas.openxmlformats.org/officeDocument/2006/relationships/image" Target="../media/image36.gif"/></Relationships>
</file>

<file path=ppt/slides/_rels/slide24.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1.jpeg"/><Relationship Id="rId7" Type="http://schemas.openxmlformats.org/officeDocument/2006/relationships/image" Target="../media/image34.gi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0.png"/><Relationship Id="rId9"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4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5" Type="http://schemas.openxmlformats.org/officeDocument/2006/relationships/image" Target="../media/image4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27.png"/><Relationship Id="rId3" Type="http://schemas.openxmlformats.org/officeDocument/2006/relationships/slideLayout" Target="../slideLayouts/slideLayout3.xml"/><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notesSlide" Target="../notesSlides/notesSlide31.xml"/><Relationship Id="rId9" Type="http://schemas.openxmlformats.org/officeDocument/2006/relationships/audio" Target="../media/audio39.wav"/><Relationship Id="rId1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rachelhawkes.com/LDPresources/Yr9German/German_Y9_Term1i_Wk2_audio.html" TargetMode="External"/><Relationship Id="rId7" Type="http://schemas.openxmlformats.org/officeDocument/2006/relationships/hyperlink" Target="https://quizlet.com/gb/541026291/year-8-german-term-31-week-1-flash-cards/"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quizlet.com/gb/557737419/year-8-german-term-32-week-4-flash-cards/" TargetMode="External"/><Relationship Id="rId11" Type="http://schemas.openxmlformats.org/officeDocument/2006/relationships/hyperlink" Target="https://www.rachelhawkes.com/LDPresources/Yr9German/German_Y9_Term1i_Wk2_HW_sheet.docx" TargetMode="External"/><Relationship Id="rId5" Type="http://schemas.openxmlformats.org/officeDocument/2006/relationships/image" Target="../media/image47.png"/><Relationship Id="rId10" Type="http://schemas.openxmlformats.org/officeDocument/2006/relationships/image" Target="../media/image21.png"/><Relationship Id="rId4" Type="http://schemas.openxmlformats.org/officeDocument/2006/relationships/hyperlink" Target="https://quizlet.com/gb/579688588/year-9-german-term-11-week-2-flash-cards/" TargetMode="External"/><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audio" Target="../media/audio23.wav"/><Relationship Id="rId3" Type="http://schemas.openxmlformats.org/officeDocument/2006/relationships/image" Target="../media/image8.jpg"/><Relationship Id="rId21" Type="http://schemas.openxmlformats.org/officeDocument/2006/relationships/audio" Target="../media/audio26.wav"/><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4.xml"/><Relationship Id="rId16" Type="http://schemas.openxmlformats.org/officeDocument/2006/relationships/audio" Target="../media/audio21.wav"/><Relationship Id="rId20" Type="http://schemas.openxmlformats.org/officeDocument/2006/relationships/audio" Target="../media/audio25.wav"/><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audio" Target="../media/audio20.wav"/><Relationship Id="rId23" Type="http://schemas.openxmlformats.org/officeDocument/2006/relationships/audio" Target="../media/audio28.wav"/><Relationship Id="rId10" Type="http://schemas.openxmlformats.org/officeDocument/2006/relationships/audio" Target="../media/audio15.wav"/><Relationship Id="rId19" Type="http://schemas.openxmlformats.org/officeDocument/2006/relationships/audio" Target="../media/audio24.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audio" Target="../media/audio27.wav"/></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1 - Lesson 1</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13/09/23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algn="l"/>
            <a:r>
              <a:rPr lang="en-GB" sz="2400" dirty="0">
                <a:solidFill>
                  <a:schemeClr val="tx1"/>
                </a:solidFill>
              </a:rPr>
              <a:t>Present tense weak verbs (revisited)</a:t>
            </a:r>
          </a:p>
          <a:p>
            <a:r>
              <a:rPr lang="en-GB" dirty="0"/>
              <a:t>Cognate syllable stress</a:t>
            </a: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fontScale="62500" lnSpcReduction="20000"/>
          </a:bodyPr>
          <a:lstStyle/>
          <a:p>
            <a:r>
              <a:rPr lang="en-GB" dirty="0"/>
              <a:t>Deutschland </a:t>
            </a:r>
            <a:r>
              <a:rPr lang="en-GB" dirty="0" err="1"/>
              <a:t>sucht</a:t>
            </a:r>
            <a:r>
              <a:rPr lang="en-GB" dirty="0"/>
              <a:t> den Superstar!</a:t>
            </a:r>
            <a:br>
              <a:rPr lang="en-GB" dirty="0"/>
            </a:br>
            <a:r>
              <a:rPr lang="en-GB" sz="4500" b="0" dirty="0"/>
              <a:t>Talking about music and musicians</a:t>
            </a:r>
            <a:endParaRPr lang="en-GB" dirty="0"/>
          </a:p>
        </p:txBody>
      </p:sp>
      <p:pic>
        <p:nvPicPr>
          <p:cNvPr id="7" name="Picture 6">
            <a:extLst>
              <a:ext uri="{FF2B5EF4-FFF2-40B4-BE49-F238E27FC236}">
                <a16:creationId xmlns:a16="http://schemas.microsoft.com/office/drawing/2014/main" id="{23CA6797-6C7F-41E7-8AF3-5C4949B68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173" y="5453158"/>
            <a:ext cx="1223492" cy="1405807"/>
          </a:xfrm>
          <a:prstGeom prst="rect">
            <a:avLst/>
          </a:prstGeom>
        </p:spPr>
      </p:pic>
      <p:sp>
        <p:nvSpPr>
          <p:cNvPr id="8" name="Oval 7">
            <a:extLst>
              <a:ext uri="{FF2B5EF4-FFF2-40B4-BE49-F238E27FC236}">
                <a16:creationId xmlns:a16="http://schemas.microsoft.com/office/drawing/2014/main" id="{9F75D9BD-4415-4877-A24F-878F4288B2EB}"/>
              </a:ext>
            </a:extLst>
          </p:cNvPr>
          <p:cNvSpPr/>
          <p:nvPr/>
        </p:nvSpPr>
        <p:spPr>
          <a:xfrm>
            <a:off x="7410504" y="3185236"/>
            <a:ext cx="4198513" cy="2199389"/>
          </a:xfrm>
          <a:prstGeom prst="ellipse">
            <a:avLst/>
          </a:prstGeom>
          <a:pattFill prst="pct80">
            <a:fgClr>
              <a:srgbClr val="0082DA"/>
            </a:fgClr>
            <a:bgClr>
              <a:schemeClr val="bg1"/>
            </a:bgClr>
          </a:patt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9" name="Rectangle 8">
            <a:extLst>
              <a:ext uri="{FF2B5EF4-FFF2-40B4-BE49-F238E27FC236}">
                <a16:creationId xmlns:a16="http://schemas.microsoft.com/office/drawing/2014/main" id="{74C3ADB7-5196-4826-A9A6-72EA82BB49E7}"/>
              </a:ext>
            </a:extLst>
          </p:cNvPr>
          <p:cNvSpPr/>
          <p:nvPr/>
        </p:nvSpPr>
        <p:spPr>
          <a:xfrm>
            <a:off x="6461760" y="3360262"/>
            <a:ext cx="6096000" cy="172354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66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SuperStar</a:t>
            </a:r>
            <a:endPar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pic>
        <p:nvPicPr>
          <p:cNvPr id="10" name="Picture 9" descr="Shape, icon&#10;&#10;Description automatically generated">
            <a:extLst>
              <a:ext uri="{FF2B5EF4-FFF2-40B4-BE49-F238E27FC236}">
                <a16:creationId xmlns:a16="http://schemas.microsoft.com/office/drawing/2014/main" id="{873DBBF6-4DD7-4B2E-BDDD-5D79AF5E4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68" y="1768660"/>
            <a:ext cx="1687998" cy="1687998"/>
          </a:xfrm>
          <a:prstGeom prst="rect">
            <a:avLst/>
          </a:prstGeom>
        </p:spPr>
      </p:pic>
      <p:sp>
        <p:nvSpPr>
          <p:cNvPr id="11" name="Rectangle 10">
            <a:extLst>
              <a:ext uri="{FF2B5EF4-FFF2-40B4-BE49-F238E27FC236}">
                <a16:creationId xmlns:a16="http://schemas.microsoft.com/office/drawing/2014/main" id="{0BE239D5-54C9-48A0-9562-AC2294017059}"/>
              </a:ext>
            </a:extLst>
          </p:cNvPr>
          <p:cNvSpPr/>
          <p:nvPr/>
        </p:nvSpPr>
        <p:spPr>
          <a:xfrm>
            <a:off x="8388736" y="3360262"/>
            <a:ext cx="33624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Deutschland</a:t>
            </a:r>
            <a:b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28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sucht</a:t>
            </a: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 den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hape&#10;&#10;Description automatically generated">
            <a:extLst>
              <a:ext uri="{FF2B5EF4-FFF2-40B4-BE49-F238E27FC236}">
                <a16:creationId xmlns:a16="http://schemas.microsoft.com/office/drawing/2014/main" id="{6541D3A0-F7D3-411F-A87C-350ED967CE16}"/>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73341" y="939545"/>
            <a:ext cx="6618246" cy="5809046"/>
          </a:xfrm>
          <a:prstGeom prst="rect">
            <a:avLst/>
          </a:prstGeom>
        </p:spPr>
      </p:pic>
      <p:pic>
        <p:nvPicPr>
          <p:cNvPr id="24" name="Picture 23" descr="Shape&#10;&#10;Description automatically generated">
            <a:extLst>
              <a:ext uri="{FF2B5EF4-FFF2-40B4-BE49-F238E27FC236}">
                <a16:creationId xmlns:a16="http://schemas.microsoft.com/office/drawing/2014/main" id="{EA4A43DC-A020-43CB-8466-E47767D29689}"/>
              </a:ext>
            </a:extLst>
          </p:cNvPr>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7091" y="939545"/>
            <a:ext cx="6618246" cy="5809046"/>
          </a:xfrm>
          <a:prstGeom prst="rect">
            <a:avLst/>
          </a:prstGeom>
        </p:spPr>
      </p:pic>
      <p:sp>
        <p:nvSpPr>
          <p:cNvPr id="4" name="Title 3"/>
          <p:cNvSpPr>
            <a:spLocks noGrp="1"/>
          </p:cNvSpPr>
          <p:nvPr>
            <p:ph type="title"/>
          </p:nvPr>
        </p:nvSpPr>
        <p:spPr>
          <a:xfrm>
            <a:off x="0" y="213557"/>
            <a:ext cx="1943100" cy="647577"/>
          </a:xfrm>
        </p:spPr>
        <p:txBody>
          <a:bodyPr>
            <a:normAutofit/>
          </a:bodyPr>
          <a:lstStyle/>
          <a:p>
            <a:r>
              <a:rPr lang="en-GB" sz="2800" b="1" dirty="0">
                <a:solidFill>
                  <a:schemeClr val="bg1"/>
                </a:solidFill>
              </a:rPr>
              <a:t>Person A</a:t>
            </a:r>
          </a:p>
        </p:txBody>
      </p:sp>
      <p:sp>
        <p:nvSpPr>
          <p:cNvPr id="7" name="TextBox 6">
            <a:extLst>
              <a:ext uri="{FF2B5EF4-FFF2-40B4-BE49-F238E27FC236}">
                <a16:creationId xmlns:a16="http://schemas.microsoft.com/office/drawing/2014/main" id="{166D8552-626C-6E44-91CB-C1B20389A00F}"/>
              </a:ext>
            </a:extLst>
          </p:cNvPr>
          <p:cNvSpPr txBox="1"/>
          <p:nvPr/>
        </p:nvSpPr>
        <p:spPr>
          <a:xfrm>
            <a:off x="1825302" y="221724"/>
            <a:ext cx="5563891" cy="461665"/>
          </a:xfrm>
          <a:prstGeom prst="rect">
            <a:avLst/>
          </a:prstGeom>
          <a:noFill/>
        </p:spPr>
        <p:txBody>
          <a:bodyPr wrap="square" rtlCol="0">
            <a:spAutoFit/>
          </a:bodyPr>
          <a:lstStyle/>
          <a:p>
            <a:r>
              <a:rPr lang="en-US" sz="2400" dirty="0" err="1"/>
              <a:t>Checke</a:t>
            </a:r>
            <a:r>
              <a:rPr lang="en-US" sz="2400" dirty="0"/>
              <a:t> </a:t>
            </a:r>
            <a:r>
              <a:rPr lang="en-US" sz="2400" dirty="0" err="1"/>
              <a:t>deine</a:t>
            </a:r>
            <a:r>
              <a:rPr lang="en-US" sz="2400" dirty="0"/>
              <a:t> </a:t>
            </a:r>
            <a:r>
              <a:rPr lang="en-US" sz="2400" dirty="0" err="1"/>
              <a:t>Fragen</a:t>
            </a:r>
            <a:r>
              <a:rPr lang="en-US" sz="2400" dirty="0"/>
              <a:t>.</a:t>
            </a:r>
          </a:p>
        </p:txBody>
      </p:sp>
      <p:sp>
        <p:nvSpPr>
          <p:cNvPr id="8" name="TextBox 7">
            <a:extLst>
              <a:ext uri="{FF2B5EF4-FFF2-40B4-BE49-F238E27FC236}">
                <a16:creationId xmlns:a16="http://schemas.microsoft.com/office/drawing/2014/main" id="{02A56BAC-E561-4B74-A98A-284BBC3B3399}"/>
              </a:ext>
            </a:extLst>
          </p:cNvPr>
          <p:cNvSpPr txBox="1"/>
          <p:nvPr/>
        </p:nvSpPr>
        <p:spPr>
          <a:xfrm>
            <a:off x="172088" y="2263352"/>
            <a:ext cx="5918079" cy="400110"/>
          </a:xfrm>
          <a:prstGeom prst="rect">
            <a:avLst/>
          </a:prstGeom>
          <a:noFill/>
        </p:spPr>
        <p:txBody>
          <a:bodyPr wrap="square" rtlCol="0">
            <a:spAutoFit/>
          </a:bodyPr>
          <a:lstStyle/>
          <a:p>
            <a:pPr algn="l"/>
            <a:r>
              <a:rPr lang="en-GB" sz="2000" dirty="0"/>
              <a:t>1 Are you doing / do you do other interviews?</a:t>
            </a:r>
          </a:p>
        </p:txBody>
      </p:sp>
      <p:sp>
        <p:nvSpPr>
          <p:cNvPr id="9" name="TextBox 8">
            <a:extLst>
              <a:ext uri="{FF2B5EF4-FFF2-40B4-BE49-F238E27FC236}">
                <a16:creationId xmlns:a16="http://schemas.microsoft.com/office/drawing/2014/main" id="{6EA64C75-3FB4-4925-B603-1B04D1DAAA5C}"/>
              </a:ext>
            </a:extLst>
          </p:cNvPr>
          <p:cNvSpPr txBox="1"/>
          <p:nvPr/>
        </p:nvSpPr>
        <p:spPr>
          <a:xfrm>
            <a:off x="172087" y="2783109"/>
            <a:ext cx="5918079" cy="707886"/>
          </a:xfrm>
          <a:prstGeom prst="rect">
            <a:avLst/>
          </a:prstGeom>
          <a:noFill/>
        </p:spPr>
        <p:txBody>
          <a:bodyPr wrap="square" rtlCol="0">
            <a:spAutoFit/>
          </a:bodyPr>
          <a:lstStyle/>
          <a:p>
            <a:pPr algn="l"/>
            <a:r>
              <a:rPr lang="en-GB" sz="2000" dirty="0"/>
              <a:t>2 Are you understanding / do you understand my English?</a:t>
            </a:r>
          </a:p>
        </p:txBody>
      </p:sp>
      <p:sp>
        <p:nvSpPr>
          <p:cNvPr id="10" name="TextBox 9">
            <a:extLst>
              <a:ext uri="{FF2B5EF4-FFF2-40B4-BE49-F238E27FC236}">
                <a16:creationId xmlns:a16="http://schemas.microsoft.com/office/drawing/2014/main" id="{93C5E06C-B077-42E0-BC54-15E9C61F8A83}"/>
              </a:ext>
            </a:extLst>
          </p:cNvPr>
          <p:cNvSpPr txBox="1"/>
          <p:nvPr/>
        </p:nvSpPr>
        <p:spPr>
          <a:xfrm>
            <a:off x="172087" y="3642193"/>
            <a:ext cx="5918079" cy="707886"/>
          </a:xfrm>
          <a:prstGeom prst="rect">
            <a:avLst/>
          </a:prstGeom>
          <a:noFill/>
        </p:spPr>
        <p:txBody>
          <a:bodyPr wrap="square" rtlCol="0">
            <a:spAutoFit/>
          </a:bodyPr>
          <a:lstStyle/>
          <a:p>
            <a:pPr algn="l"/>
            <a:r>
              <a:rPr lang="en-GB" sz="2000" dirty="0"/>
              <a:t>3 Do you use / are you using the computer for your music?</a:t>
            </a:r>
          </a:p>
        </p:txBody>
      </p:sp>
      <p:sp>
        <p:nvSpPr>
          <p:cNvPr id="11" name="TextBox 10">
            <a:extLst>
              <a:ext uri="{FF2B5EF4-FFF2-40B4-BE49-F238E27FC236}">
                <a16:creationId xmlns:a16="http://schemas.microsoft.com/office/drawing/2014/main" id="{6BB4C4B6-03E5-4C92-8253-C875ADB79887}"/>
              </a:ext>
            </a:extLst>
          </p:cNvPr>
          <p:cNvSpPr txBox="1"/>
          <p:nvPr/>
        </p:nvSpPr>
        <p:spPr>
          <a:xfrm>
            <a:off x="213651" y="4438649"/>
            <a:ext cx="5918079" cy="400110"/>
          </a:xfrm>
          <a:prstGeom prst="rect">
            <a:avLst/>
          </a:prstGeom>
          <a:noFill/>
        </p:spPr>
        <p:txBody>
          <a:bodyPr wrap="square" rtlCol="0">
            <a:spAutoFit/>
          </a:bodyPr>
          <a:lstStyle/>
          <a:p>
            <a:pPr algn="l"/>
            <a:r>
              <a:rPr lang="en-GB" sz="2000" dirty="0"/>
              <a:t>4 Are you coming / do you come to Berlin?</a:t>
            </a:r>
          </a:p>
        </p:txBody>
      </p:sp>
      <p:sp>
        <p:nvSpPr>
          <p:cNvPr id="12" name="TextBox 11">
            <a:extLst>
              <a:ext uri="{FF2B5EF4-FFF2-40B4-BE49-F238E27FC236}">
                <a16:creationId xmlns:a16="http://schemas.microsoft.com/office/drawing/2014/main" id="{A194F6D1-F9C8-40C5-BEBA-8B979D6B9BA3}"/>
              </a:ext>
            </a:extLst>
          </p:cNvPr>
          <p:cNvSpPr txBox="1"/>
          <p:nvPr/>
        </p:nvSpPr>
        <p:spPr>
          <a:xfrm>
            <a:off x="213651" y="5007974"/>
            <a:ext cx="5918079" cy="400110"/>
          </a:xfrm>
          <a:prstGeom prst="rect">
            <a:avLst/>
          </a:prstGeom>
          <a:noFill/>
        </p:spPr>
        <p:txBody>
          <a:bodyPr wrap="square" rtlCol="0">
            <a:spAutoFit/>
          </a:bodyPr>
          <a:lstStyle/>
          <a:p>
            <a:pPr algn="l"/>
            <a:r>
              <a:rPr lang="en-GB" sz="2000" dirty="0"/>
              <a:t>5 Do you lose / are you losing things?</a:t>
            </a:r>
          </a:p>
        </p:txBody>
      </p:sp>
      <p:sp>
        <p:nvSpPr>
          <p:cNvPr id="15" name="TextBox 14">
            <a:extLst>
              <a:ext uri="{FF2B5EF4-FFF2-40B4-BE49-F238E27FC236}">
                <a16:creationId xmlns:a16="http://schemas.microsoft.com/office/drawing/2014/main" id="{54203077-7B75-482B-86C5-C2A92E035BAB}"/>
              </a:ext>
            </a:extLst>
          </p:cNvPr>
          <p:cNvSpPr txBox="1"/>
          <p:nvPr/>
        </p:nvSpPr>
        <p:spPr>
          <a:xfrm>
            <a:off x="6193070" y="2246932"/>
            <a:ext cx="5918079" cy="400110"/>
          </a:xfrm>
          <a:prstGeom prst="rect">
            <a:avLst/>
          </a:prstGeom>
          <a:noFill/>
        </p:spPr>
        <p:txBody>
          <a:bodyPr wrap="square" rtlCol="0">
            <a:spAutoFit/>
          </a:bodyPr>
          <a:lstStyle/>
          <a:p>
            <a:pPr algn="l"/>
            <a:r>
              <a:rPr lang="en-GB" sz="2000" dirty="0"/>
              <a:t>1 </a:t>
            </a:r>
            <a:r>
              <a:rPr lang="en-GB" sz="2000" dirty="0" err="1"/>
              <a:t>Machst</a:t>
            </a:r>
            <a:r>
              <a:rPr lang="en-GB" sz="2000" dirty="0"/>
              <a:t> du </a:t>
            </a:r>
            <a:r>
              <a:rPr lang="en-GB" sz="2000" dirty="0" err="1"/>
              <a:t>andere</a:t>
            </a:r>
            <a:r>
              <a:rPr lang="en-GB" sz="2000" dirty="0"/>
              <a:t> Interviews?</a:t>
            </a:r>
          </a:p>
        </p:txBody>
      </p:sp>
      <p:sp>
        <p:nvSpPr>
          <p:cNvPr id="16" name="TextBox 15">
            <a:extLst>
              <a:ext uri="{FF2B5EF4-FFF2-40B4-BE49-F238E27FC236}">
                <a16:creationId xmlns:a16="http://schemas.microsoft.com/office/drawing/2014/main" id="{34148525-6B94-4320-ACDF-F8E018F3BADB}"/>
              </a:ext>
            </a:extLst>
          </p:cNvPr>
          <p:cNvSpPr txBox="1"/>
          <p:nvPr/>
        </p:nvSpPr>
        <p:spPr>
          <a:xfrm>
            <a:off x="6193069" y="2805023"/>
            <a:ext cx="5918079" cy="400110"/>
          </a:xfrm>
          <a:prstGeom prst="rect">
            <a:avLst/>
          </a:prstGeom>
          <a:noFill/>
        </p:spPr>
        <p:txBody>
          <a:bodyPr wrap="square" rtlCol="0">
            <a:spAutoFit/>
          </a:bodyPr>
          <a:lstStyle/>
          <a:p>
            <a:pPr algn="l"/>
            <a:r>
              <a:rPr lang="en-GB" sz="2000" dirty="0"/>
              <a:t>2 </a:t>
            </a:r>
            <a:r>
              <a:rPr lang="en-GB" sz="2000" dirty="0" err="1"/>
              <a:t>Verstehst</a:t>
            </a:r>
            <a:r>
              <a:rPr lang="en-GB" sz="2000" dirty="0"/>
              <a:t> du </a:t>
            </a:r>
            <a:r>
              <a:rPr lang="en-GB" sz="2000" dirty="0" err="1"/>
              <a:t>mein</a:t>
            </a:r>
            <a:r>
              <a:rPr lang="en-GB" sz="2000" dirty="0"/>
              <a:t> </a:t>
            </a:r>
            <a:r>
              <a:rPr lang="en-GB" sz="2000" dirty="0" err="1"/>
              <a:t>Englisch</a:t>
            </a:r>
            <a:r>
              <a:rPr lang="en-GB" sz="2000" dirty="0"/>
              <a:t>?</a:t>
            </a:r>
          </a:p>
        </p:txBody>
      </p:sp>
      <p:sp>
        <p:nvSpPr>
          <p:cNvPr id="17" name="TextBox 16">
            <a:extLst>
              <a:ext uri="{FF2B5EF4-FFF2-40B4-BE49-F238E27FC236}">
                <a16:creationId xmlns:a16="http://schemas.microsoft.com/office/drawing/2014/main" id="{36700C88-EC8F-4815-9E40-B20495F85F36}"/>
              </a:ext>
            </a:extLst>
          </p:cNvPr>
          <p:cNvSpPr txBox="1"/>
          <p:nvPr/>
        </p:nvSpPr>
        <p:spPr>
          <a:xfrm>
            <a:off x="6193069" y="3625773"/>
            <a:ext cx="5918079" cy="400110"/>
          </a:xfrm>
          <a:prstGeom prst="rect">
            <a:avLst/>
          </a:prstGeom>
          <a:noFill/>
        </p:spPr>
        <p:txBody>
          <a:bodyPr wrap="square" rtlCol="0">
            <a:spAutoFit/>
          </a:bodyPr>
          <a:lstStyle/>
          <a:p>
            <a:pPr algn="l"/>
            <a:r>
              <a:rPr lang="en-GB" sz="2000" dirty="0"/>
              <a:t>3 </a:t>
            </a:r>
            <a:r>
              <a:rPr lang="en-GB" sz="2000" dirty="0" err="1"/>
              <a:t>Benutzt</a:t>
            </a:r>
            <a:r>
              <a:rPr lang="en-GB" sz="2000" dirty="0"/>
              <a:t> du den Computer </a:t>
            </a:r>
            <a:r>
              <a:rPr lang="en-GB" sz="2000" dirty="0" err="1"/>
              <a:t>für</a:t>
            </a:r>
            <a:r>
              <a:rPr lang="en-GB" sz="2000" dirty="0"/>
              <a:t> </a:t>
            </a:r>
            <a:r>
              <a:rPr lang="en-GB" sz="2000" dirty="0" err="1"/>
              <a:t>deine</a:t>
            </a:r>
            <a:r>
              <a:rPr lang="en-GB" sz="2000" dirty="0"/>
              <a:t> </a:t>
            </a:r>
            <a:r>
              <a:rPr lang="en-GB" sz="2000" dirty="0" err="1"/>
              <a:t>Musik</a:t>
            </a:r>
            <a:r>
              <a:rPr lang="en-GB" sz="2000" dirty="0"/>
              <a:t>?</a:t>
            </a:r>
          </a:p>
        </p:txBody>
      </p:sp>
      <p:sp>
        <p:nvSpPr>
          <p:cNvPr id="18" name="TextBox 17">
            <a:extLst>
              <a:ext uri="{FF2B5EF4-FFF2-40B4-BE49-F238E27FC236}">
                <a16:creationId xmlns:a16="http://schemas.microsoft.com/office/drawing/2014/main" id="{085660D3-7D79-48C5-9477-7F28A5A521BC}"/>
              </a:ext>
            </a:extLst>
          </p:cNvPr>
          <p:cNvSpPr txBox="1"/>
          <p:nvPr/>
        </p:nvSpPr>
        <p:spPr>
          <a:xfrm>
            <a:off x="6234633" y="4422229"/>
            <a:ext cx="5918079" cy="400110"/>
          </a:xfrm>
          <a:prstGeom prst="rect">
            <a:avLst/>
          </a:prstGeom>
          <a:noFill/>
        </p:spPr>
        <p:txBody>
          <a:bodyPr wrap="square" rtlCol="0">
            <a:spAutoFit/>
          </a:bodyPr>
          <a:lstStyle/>
          <a:p>
            <a:pPr algn="l"/>
            <a:r>
              <a:rPr lang="en-GB" sz="2000" dirty="0"/>
              <a:t>4 </a:t>
            </a:r>
            <a:r>
              <a:rPr lang="en-GB" sz="2000" dirty="0" err="1"/>
              <a:t>Kommst</a:t>
            </a:r>
            <a:r>
              <a:rPr lang="en-GB" sz="2000" dirty="0"/>
              <a:t> du </a:t>
            </a:r>
            <a:r>
              <a:rPr lang="en-GB" sz="2000" dirty="0" err="1"/>
              <a:t>nach</a:t>
            </a:r>
            <a:r>
              <a:rPr lang="en-GB" sz="2000" dirty="0"/>
              <a:t> Berlin?</a:t>
            </a:r>
          </a:p>
        </p:txBody>
      </p:sp>
      <p:sp>
        <p:nvSpPr>
          <p:cNvPr id="19" name="TextBox 18">
            <a:extLst>
              <a:ext uri="{FF2B5EF4-FFF2-40B4-BE49-F238E27FC236}">
                <a16:creationId xmlns:a16="http://schemas.microsoft.com/office/drawing/2014/main" id="{F02DD470-F4A6-4AA3-8450-2B0B5CD44F61}"/>
              </a:ext>
            </a:extLst>
          </p:cNvPr>
          <p:cNvSpPr txBox="1"/>
          <p:nvPr/>
        </p:nvSpPr>
        <p:spPr>
          <a:xfrm>
            <a:off x="6234633" y="4991554"/>
            <a:ext cx="5918079" cy="400110"/>
          </a:xfrm>
          <a:prstGeom prst="rect">
            <a:avLst/>
          </a:prstGeom>
          <a:noFill/>
        </p:spPr>
        <p:txBody>
          <a:bodyPr wrap="square" rtlCol="0">
            <a:spAutoFit/>
          </a:bodyPr>
          <a:lstStyle/>
          <a:p>
            <a:pPr algn="l"/>
            <a:r>
              <a:rPr lang="en-GB" sz="2000" dirty="0"/>
              <a:t>5 </a:t>
            </a:r>
            <a:r>
              <a:rPr lang="en-GB" sz="2000" dirty="0" err="1"/>
              <a:t>Verlierst</a:t>
            </a:r>
            <a:r>
              <a:rPr lang="en-GB" sz="2000" dirty="0"/>
              <a:t> du Dinge?</a:t>
            </a:r>
          </a:p>
        </p:txBody>
      </p:sp>
      <p:sp>
        <p:nvSpPr>
          <p:cNvPr id="21" name="Speech Bubble: Rectangle with Corners Rounded 20">
            <a:extLst>
              <a:ext uri="{FF2B5EF4-FFF2-40B4-BE49-F238E27FC236}">
                <a16:creationId xmlns:a16="http://schemas.microsoft.com/office/drawing/2014/main" id="{C386E9AB-F973-4B87-B011-C72F27AC6772}"/>
              </a:ext>
            </a:extLst>
          </p:cNvPr>
          <p:cNvSpPr/>
          <p:nvPr/>
        </p:nvSpPr>
        <p:spPr>
          <a:xfrm>
            <a:off x="7584753" y="158552"/>
            <a:ext cx="2795422" cy="416926"/>
          </a:xfrm>
          <a:prstGeom prst="wedgeRoundRectCallout">
            <a:avLst>
              <a:gd name="adj1" fmla="val -29071"/>
              <a:gd name="adj2" fmla="val 75462"/>
              <a:gd name="adj3" fmla="val 16667"/>
            </a:avLst>
          </a:prstGeom>
          <a:solidFill>
            <a:srgbClr val="FFF5DE"/>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checken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 to check</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CABC7484-4E9E-4A83-9D83-AA1DFBCB47AA}"/>
              </a:ext>
            </a:extLst>
          </p:cNvPr>
          <p:cNvSpPr/>
          <p:nvPr/>
        </p:nvSpPr>
        <p:spPr>
          <a:xfrm>
            <a:off x="6249377" y="581888"/>
            <a:ext cx="5825597" cy="707886"/>
          </a:xfrm>
          <a:prstGeom prst="rect">
            <a:avLst/>
          </a:prstGeom>
          <a:ln>
            <a:noFill/>
          </a:ln>
        </p:spPr>
        <p:txBody>
          <a:bodyPr wrap="square">
            <a:spAutoFit/>
          </a:bodyPr>
          <a:lstStyle/>
          <a:p>
            <a:r>
              <a:rPr lang="en-GB" sz="2000" dirty="0"/>
              <a:t>Like </a:t>
            </a:r>
            <a:r>
              <a:rPr lang="en-GB" sz="2000" i="1" dirty="0" err="1"/>
              <a:t>rappen</a:t>
            </a:r>
            <a:r>
              <a:rPr lang="en-GB" sz="2000" dirty="0"/>
              <a:t>, </a:t>
            </a:r>
            <a:r>
              <a:rPr lang="en-GB" sz="2000" i="1" dirty="0" err="1"/>
              <a:t>checken</a:t>
            </a:r>
            <a:r>
              <a:rPr lang="en-GB" sz="2000" dirty="0"/>
              <a:t> is an imported German verb;  </a:t>
            </a:r>
            <a:r>
              <a:rPr lang="en-GB" sz="2000" i="1" dirty="0" err="1"/>
              <a:t>überprüfen</a:t>
            </a:r>
            <a:r>
              <a:rPr lang="en-GB" sz="2000" dirty="0"/>
              <a:t> also means to check.</a:t>
            </a:r>
            <a:endParaRPr lang="en-GB" dirty="0"/>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Shape&#10;&#10;Description automatically generated">
            <a:extLst>
              <a:ext uri="{FF2B5EF4-FFF2-40B4-BE49-F238E27FC236}">
                <a16:creationId xmlns:a16="http://schemas.microsoft.com/office/drawing/2014/main" id="{2154D113-43CB-42BA-A91B-52506131BECE}"/>
              </a:ext>
            </a:extLst>
          </p:cNvPr>
          <p:cNvPicPr>
            <a:picLocks noChangeAspect="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73341" y="1001802"/>
            <a:ext cx="6618246" cy="5809046"/>
          </a:xfrm>
          <a:prstGeom prst="rect">
            <a:avLst/>
          </a:prstGeom>
        </p:spPr>
      </p:pic>
      <p:pic>
        <p:nvPicPr>
          <p:cNvPr id="31" name="Picture 30" descr="Shape&#10;&#10;Description automatically generated">
            <a:extLst>
              <a:ext uri="{FF2B5EF4-FFF2-40B4-BE49-F238E27FC236}">
                <a16:creationId xmlns:a16="http://schemas.microsoft.com/office/drawing/2014/main" id="{44CB0BC2-2798-41FB-A8A4-7517E82504BE}"/>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0775" y="987071"/>
            <a:ext cx="6618246" cy="5809046"/>
          </a:xfrm>
          <a:prstGeom prst="rect">
            <a:avLst/>
          </a:prstGeom>
        </p:spPr>
      </p:pic>
      <p:sp>
        <p:nvSpPr>
          <p:cNvPr id="4" name="Title 3"/>
          <p:cNvSpPr>
            <a:spLocks noGrp="1"/>
          </p:cNvSpPr>
          <p:nvPr>
            <p:ph type="title"/>
          </p:nvPr>
        </p:nvSpPr>
        <p:spPr>
          <a:xfrm>
            <a:off x="0" y="213557"/>
            <a:ext cx="1957388" cy="647577"/>
          </a:xfrm>
        </p:spPr>
        <p:txBody>
          <a:bodyPr>
            <a:normAutofit/>
          </a:bodyPr>
          <a:lstStyle/>
          <a:p>
            <a:r>
              <a:rPr lang="en-GB" sz="2800" b="1" dirty="0">
                <a:solidFill>
                  <a:schemeClr val="bg1"/>
                </a:solidFill>
              </a:rPr>
              <a:t>Person B</a:t>
            </a:r>
          </a:p>
        </p:txBody>
      </p:sp>
      <p:sp>
        <p:nvSpPr>
          <p:cNvPr id="15" name="TextBox 14">
            <a:extLst>
              <a:ext uri="{FF2B5EF4-FFF2-40B4-BE49-F238E27FC236}">
                <a16:creationId xmlns:a16="http://schemas.microsoft.com/office/drawing/2014/main" id="{54203077-7B75-482B-86C5-C2A92E035BAB}"/>
              </a:ext>
            </a:extLst>
          </p:cNvPr>
          <p:cNvSpPr txBox="1"/>
          <p:nvPr/>
        </p:nvSpPr>
        <p:spPr>
          <a:xfrm>
            <a:off x="6156895" y="2491812"/>
            <a:ext cx="5918079" cy="400110"/>
          </a:xfrm>
          <a:prstGeom prst="rect">
            <a:avLst/>
          </a:prstGeom>
          <a:noFill/>
        </p:spPr>
        <p:txBody>
          <a:bodyPr wrap="square" rtlCol="0">
            <a:spAutoFit/>
          </a:bodyPr>
          <a:lstStyle/>
          <a:p>
            <a:pPr algn="l"/>
            <a:r>
              <a:rPr lang="en-GB" sz="2000" dirty="0"/>
              <a:t>1 </a:t>
            </a:r>
            <a:r>
              <a:rPr lang="en-GB" sz="2000" dirty="0" err="1"/>
              <a:t>Spielst</a:t>
            </a:r>
            <a:r>
              <a:rPr lang="en-GB" sz="2000" dirty="0"/>
              <a:t> du </a:t>
            </a:r>
            <a:r>
              <a:rPr lang="en-GB" sz="2000" dirty="0" err="1"/>
              <a:t>hier</a:t>
            </a:r>
            <a:r>
              <a:rPr lang="en-GB" sz="2000" dirty="0"/>
              <a:t>?</a:t>
            </a:r>
          </a:p>
        </p:txBody>
      </p:sp>
      <p:sp>
        <p:nvSpPr>
          <p:cNvPr id="16" name="TextBox 15">
            <a:extLst>
              <a:ext uri="{FF2B5EF4-FFF2-40B4-BE49-F238E27FC236}">
                <a16:creationId xmlns:a16="http://schemas.microsoft.com/office/drawing/2014/main" id="{34148525-6B94-4320-ACDF-F8E018F3BADB}"/>
              </a:ext>
            </a:extLst>
          </p:cNvPr>
          <p:cNvSpPr txBox="1"/>
          <p:nvPr/>
        </p:nvSpPr>
        <p:spPr>
          <a:xfrm>
            <a:off x="6156894" y="3049903"/>
            <a:ext cx="5918079" cy="400110"/>
          </a:xfrm>
          <a:prstGeom prst="rect">
            <a:avLst/>
          </a:prstGeom>
          <a:noFill/>
        </p:spPr>
        <p:txBody>
          <a:bodyPr wrap="square" rtlCol="0">
            <a:spAutoFit/>
          </a:bodyPr>
          <a:lstStyle/>
          <a:p>
            <a:pPr algn="l"/>
            <a:r>
              <a:rPr lang="en-GB" sz="2000" dirty="0"/>
              <a:t>2 </a:t>
            </a:r>
            <a:r>
              <a:rPr lang="en-GB" sz="2000" dirty="0" err="1"/>
              <a:t>Benutzt</a:t>
            </a:r>
            <a:r>
              <a:rPr lang="en-GB" sz="2000" dirty="0"/>
              <a:t> du </a:t>
            </a:r>
            <a:r>
              <a:rPr lang="en-GB" sz="2000" dirty="0" err="1"/>
              <a:t>andere</a:t>
            </a:r>
            <a:r>
              <a:rPr lang="en-GB" sz="2000" dirty="0"/>
              <a:t> </a:t>
            </a:r>
            <a:r>
              <a:rPr lang="en-GB" sz="2000" dirty="0" err="1"/>
              <a:t>Instrumente</a:t>
            </a:r>
            <a:r>
              <a:rPr lang="en-GB" sz="2000" dirty="0"/>
              <a:t> in der Band?</a:t>
            </a:r>
          </a:p>
        </p:txBody>
      </p:sp>
      <p:sp>
        <p:nvSpPr>
          <p:cNvPr id="17" name="TextBox 16">
            <a:extLst>
              <a:ext uri="{FF2B5EF4-FFF2-40B4-BE49-F238E27FC236}">
                <a16:creationId xmlns:a16="http://schemas.microsoft.com/office/drawing/2014/main" id="{36700C88-EC8F-4815-9E40-B20495F85F36}"/>
              </a:ext>
            </a:extLst>
          </p:cNvPr>
          <p:cNvSpPr txBox="1"/>
          <p:nvPr/>
        </p:nvSpPr>
        <p:spPr>
          <a:xfrm>
            <a:off x="6156894" y="3870653"/>
            <a:ext cx="5918079" cy="400110"/>
          </a:xfrm>
          <a:prstGeom prst="rect">
            <a:avLst/>
          </a:prstGeom>
          <a:noFill/>
        </p:spPr>
        <p:txBody>
          <a:bodyPr wrap="square" rtlCol="0">
            <a:spAutoFit/>
          </a:bodyPr>
          <a:lstStyle/>
          <a:p>
            <a:pPr algn="l"/>
            <a:r>
              <a:rPr lang="en-GB" sz="2000" dirty="0"/>
              <a:t>3 </a:t>
            </a:r>
            <a:r>
              <a:rPr lang="en-GB" sz="2000" dirty="0" err="1"/>
              <a:t>Redest</a:t>
            </a:r>
            <a:r>
              <a:rPr lang="en-GB" sz="2000" dirty="0"/>
              <a:t> du </a:t>
            </a:r>
            <a:r>
              <a:rPr lang="en-GB" sz="2000" dirty="0" err="1"/>
              <a:t>mit</a:t>
            </a:r>
            <a:r>
              <a:rPr lang="en-GB" sz="2000" dirty="0"/>
              <a:t> </a:t>
            </a:r>
            <a:r>
              <a:rPr lang="en-GB" sz="2000" dirty="0" err="1"/>
              <a:t>deiner</a:t>
            </a:r>
            <a:r>
              <a:rPr lang="en-GB" sz="2000" dirty="0"/>
              <a:t> </a:t>
            </a:r>
            <a:r>
              <a:rPr lang="en-GB" sz="2000" dirty="0" err="1"/>
              <a:t>Familie</a:t>
            </a:r>
            <a:r>
              <a:rPr lang="en-GB" sz="2000" dirty="0"/>
              <a:t>?</a:t>
            </a:r>
          </a:p>
        </p:txBody>
      </p:sp>
      <p:sp>
        <p:nvSpPr>
          <p:cNvPr id="18" name="TextBox 17">
            <a:extLst>
              <a:ext uri="{FF2B5EF4-FFF2-40B4-BE49-F238E27FC236}">
                <a16:creationId xmlns:a16="http://schemas.microsoft.com/office/drawing/2014/main" id="{085660D3-7D79-48C5-9477-7F28A5A521BC}"/>
              </a:ext>
            </a:extLst>
          </p:cNvPr>
          <p:cNvSpPr txBox="1"/>
          <p:nvPr/>
        </p:nvSpPr>
        <p:spPr>
          <a:xfrm>
            <a:off x="6198458" y="4561164"/>
            <a:ext cx="5918079" cy="400110"/>
          </a:xfrm>
          <a:prstGeom prst="rect">
            <a:avLst/>
          </a:prstGeom>
          <a:noFill/>
        </p:spPr>
        <p:txBody>
          <a:bodyPr wrap="square" rtlCol="0">
            <a:spAutoFit/>
          </a:bodyPr>
          <a:lstStyle/>
          <a:p>
            <a:r>
              <a:rPr lang="en-GB" sz="2000" dirty="0"/>
              <a:t>4 </a:t>
            </a:r>
            <a:r>
              <a:rPr lang="en-GB" sz="2000" dirty="0" err="1"/>
              <a:t>Lebst</a:t>
            </a:r>
            <a:r>
              <a:rPr lang="en-GB" sz="2000" dirty="0"/>
              <a:t>/</a:t>
            </a:r>
            <a:r>
              <a:rPr lang="en-GB" sz="2000" dirty="0" err="1"/>
              <a:t>Wohnst</a:t>
            </a:r>
            <a:r>
              <a:rPr lang="en-GB" sz="2000" dirty="0"/>
              <a:t> du </a:t>
            </a:r>
            <a:r>
              <a:rPr lang="en-GB" sz="2000" dirty="0" err="1"/>
              <a:t>zusammen</a:t>
            </a:r>
            <a:r>
              <a:rPr lang="en-GB" sz="2000" dirty="0"/>
              <a:t> </a:t>
            </a:r>
            <a:r>
              <a:rPr lang="en-GB" sz="2000" dirty="0" err="1"/>
              <a:t>mit</a:t>
            </a:r>
            <a:r>
              <a:rPr lang="en-GB" sz="2000" dirty="0"/>
              <a:t> </a:t>
            </a:r>
            <a:r>
              <a:rPr lang="en-GB" sz="2000" dirty="0" err="1"/>
              <a:t>Freunden</a:t>
            </a:r>
            <a:r>
              <a:rPr lang="en-GB" sz="2000" dirty="0"/>
              <a:t>?</a:t>
            </a:r>
          </a:p>
        </p:txBody>
      </p:sp>
      <p:sp>
        <p:nvSpPr>
          <p:cNvPr id="19" name="TextBox 18">
            <a:extLst>
              <a:ext uri="{FF2B5EF4-FFF2-40B4-BE49-F238E27FC236}">
                <a16:creationId xmlns:a16="http://schemas.microsoft.com/office/drawing/2014/main" id="{F02DD470-F4A6-4AA3-8450-2B0B5CD44F61}"/>
              </a:ext>
            </a:extLst>
          </p:cNvPr>
          <p:cNvSpPr txBox="1"/>
          <p:nvPr/>
        </p:nvSpPr>
        <p:spPr>
          <a:xfrm>
            <a:off x="6198458" y="5236434"/>
            <a:ext cx="5918079" cy="400110"/>
          </a:xfrm>
          <a:prstGeom prst="rect">
            <a:avLst/>
          </a:prstGeom>
          <a:noFill/>
        </p:spPr>
        <p:txBody>
          <a:bodyPr wrap="square" rtlCol="0">
            <a:spAutoFit/>
          </a:bodyPr>
          <a:lstStyle/>
          <a:p>
            <a:pPr algn="l"/>
            <a:r>
              <a:rPr lang="en-GB" sz="2000" dirty="0"/>
              <a:t>5 </a:t>
            </a:r>
            <a:r>
              <a:rPr lang="en-GB" sz="2000" dirty="0" err="1"/>
              <a:t>Verdienst</a:t>
            </a:r>
            <a:r>
              <a:rPr lang="en-GB" sz="2000" dirty="0"/>
              <a:t> du </a:t>
            </a:r>
            <a:r>
              <a:rPr lang="en-GB" sz="2000" dirty="0" err="1"/>
              <a:t>viel</a:t>
            </a:r>
            <a:r>
              <a:rPr lang="en-GB" sz="2000" dirty="0"/>
              <a:t> Geld?</a:t>
            </a:r>
          </a:p>
        </p:txBody>
      </p:sp>
      <p:sp>
        <p:nvSpPr>
          <p:cNvPr id="22" name="TextBox 21">
            <a:extLst>
              <a:ext uri="{FF2B5EF4-FFF2-40B4-BE49-F238E27FC236}">
                <a16:creationId xmlns:a16="http://schemas.microsoft.com/office/drawing/2014/main" id="{BC06CAEF-2600-4D6C-A5F8-A0AC71823343}"/>
              </a:ext>
            </a:extLst>
          </p:cNvPr>
          <p:cNvSpPr txBox="1"/>
          <p:nvPr/>
        </p:nvSpPr>
        <p:spPr>
          <a:xfrm>
            <a:off x="119475" y="2403690"/>
            <a:ext cx="5918079" cy="400110"/>
          </a:xfrm>
          <a:prstGeom prst="rect">
            <a:avLst/>
          </a:prstGeom>
          <a:noFill/>
        </p:spPr>
        <p:txBody>
          <a:bodyPr wrap="square" rtlCol="0">
            <a:spAutoFit/>
          </a:bodyPr>
          <a:lstStyle/>
          <a:p>
            <a:pPr algn="l"/>
            <a:r>
              <a:rPr lang="en-GB" sz="2000" dirty="0"/>
              <a:t>1 Do you play / are you playing here?</a:t>
            </a:r>
          </a:p>
        </p:txBody>
      </p:sp>
      <p:sp>
        <p:nvSpPr>
          <p:cNvPr id="23" name="TextBox 22">
            <a:extLst>
              <a:ext uri="{FF2B5EF4-FFF2-40B4-BE49-F238E27FC236}">
                <a16:creationId xmlns:a16="http://schemas.microsoft.com/office/drawing/2014/main" id="{82D59B5D-D566-4946-9202-79D9A25E6743}"/>
              </a:ext>
            </a:extLst>
          </p:cNvPr>
          <p:cNvSpPr txBox="1"/>
          <p:nvPr/>
        </p:nvSpPr>
        <p:spPr>
          <a:xfrm>
            <a:off x="119474" y="2923447"/>
            <a:ext cx="5918079" cy="707886"/>
          </a:xfrm>
          <a:prstGeom prst="rect">
            <a:avLst/>
          </a:prstGeom>
          <a:noFill/>
        </p:spPr>
        <p:txBody>
          <a:bodyPr wrap="square" rtlCol="0">
            <a:spAutoFit/>
          </a:bodyPr>
          <a:lstStyle/>
          <a:p>
            <a:pPr algn="l"/>
            <a:r>
              <a:rPr lang="en-GB" sz="2000" dirty="0"/>
              <a:t>2 Are you using / do you use other instruments in the band?</a:t>
            </a:r>
          </a:p>
        </p:txBody>
      </p:sp>
      <p:sp>
        <p:nvSpPr>
          <p:cNvPr id="24" name="TextBox 23">
            <a:extLst>
              <a:ext uri="{FF2B5EF4-FFF2-40B4-BE49-F238E27FC236}">
                <a16:creationId xmlns:a16="http://schemas.microsoft.com/office/drawing/2014/main" id="{32605A7E-306D-4D50-87F2-AC4662F389AC}"/>
              </a:ext>
            </a:extLst>
          </p:cNvPr>
          <p:cNvSpPr txBox="1"/>
          <p:nvPr/>
        </p:nvSpPr>
        <p:spPr>
          <a:xfrm>
            <a:off x="119474" y="3782531"/>
            <a:ext cx="5918079" cy="707886"/>
          </a:xfrm>
          <a:prstGeom prst="rect">
            <a:avLst/>
          </a:prstGeom>
          <a:noFill/>
        </p:spPr>
        <p:txBody>
          <a:bodyPr wrap="square" rtlCol="0">
            <a:spAutoFit/>
          </a:bodyPr>
          <a:lstStyle/>
          <a:p>
            <a:pPr algn="l"/>
            <a:r>
              <a:rPr lang="en-GB" sz="2000" dirty="0"/>
              <a:t>3 Do you talk / are you talking with your family?</a:t>
            </a:r>
          </a:p>
        </p:txBody>
      </p:sp>
      <p:sp>
        <p:nvSpPr>
          <p:cNvPr id="25" name="TextBox 24">
            <a:extLst>
              <a:ext uri="{FF2B5EF4-FFF2-40B4-BE49-F238E27FC236}">
                <a16:creationId xmlns:a16="http://schemas.microsoft.com/office/drawing/2014/main" id="{7B0FFCE4-6C68-469E-9932-E5660BCC21C8}"/>
              </a:ext>
            </a:extLst>
          </p:cNvPr>
          <p:cNvSpPr txBox="1"/>
          <p:nvPr/>
        </p:nvSpPr>
        <p:spPr>
          <a:xfrm>
            <a:off x="161038" y="4491598"/>
            <a:ext cx="5918079" cy="707886"/>
          </a:xfrm>
          <a:prstGeom prst="rect">
            <a:avLst/>
          </a:prstGeom>
          <a:noFill/>
        </p:spPr>
        <p:txBody>
          <a:bodyPr wrap="square" rtlCol="0">
            <a:spAutoFit/>
          </a:bodyPr>
          <a:lstStyle/>
          <a:p>
            <a:pPr algn="l"/>
            <a:r>
              <a:rPr lang="en-GB" sz="2000" dirty="0"/>
              <a:t>4 Do you live / are you living together with friends?</a:t>
            </a:r>
          </a:p>
        </p:txBody>
      </p:sp>
      <p:sp>
        <p:nvSpPr>
          <p:cNvPr id="26" name="TextBox 25">
            <a:extLst>
              <a:ext uri="{FF2B5EF4-FFF2-40B4-BE49-F238E27FC236}">
                <a16:creationId xmlns:a16="http://schemas.microsoft.com/office/drawing/2014/main" id="{2F2DC809-92DA-4D24-81B5-FC112BD74A2E}"/>
              </a:ext>
            </a:extLst>
          </p:cNvPr>
          <p:cNvSpPr txBox="1"/>
          <p:nvPr/>
        </p:nvSpPr>
        <p:spPr>
          <a:xfrm>
            <a:off x="161038" y="5148312"/>
            <a:ext cx="5918079" cy="707886"/>
          </a:xfrm>
          <a:prstGeom prst="rect">
            <a:avLst/>
          </a:prstGeom>
          <a:noFill/>
        </p:spPr>
        <p:txBody>
          <a:bodyPr wrap="square" rtlCol="0">
            <a:spAutoFit/>
          </a:bodyPr>
          <a:lstStyle/>
          <a:p>
            <a:pPr algn="l"/>
            <a:r>
              <a:rPr lang="en-GB" sz="2000" dirty="0"/>
              <a:t>5 Are you earning / do you earn lots of money?</a:t>
            </a:r>
          </a:p>
        </p:txBody>
      </p:sp>
      <p:sp>
        <p:nvSpPr>
          <p:cNvPr id="28" name="TextBox 27">
            <a:extLst>
              <a:ext uri="{FF2B5EF4-FFF2-40B4-BE49-F238E27FC236}">
                <a16:creationId xmlns:a16="http://schemas.microsoft.com/office/drawing/2014/main" id="{08B31E01-53E6-4F2F-A60F-6113D7715373}"/>
              </a:ext>
            </a:extLst>
          </p:cNvPr>
          <p:cNvSpPr txBox="1"/>
          <p:nvPr/>
        </p:nvSpPr>
        <p:spPr>
          <a:xfrm>
            <a:off x="1864651" y="205295"/>
            <a:ext cx="5563891" cy="461665"/>
          </a:xfrm>
          <a:prstGeom prst="rect">
            <a:avLst/>
          </a:prstGeom>
          <a:noFill/>
        </p:spPr>
        <p:txBody>
          <a:bodyPr wrap="square" rtlCol="0">
            <a:spAutoFit/>
          </a:bodyPr>
          <a:lstStyle/>
          <a:p>
            <a:r>
              <a:rPr lang="en-US" sz="2400" dirty="0" err="1"/>
              <a:t>Checke</a:t>
            </a:r>
            <a:r>
              <a:rPr lang="en-US" sz="2400" dirty="0"/>
              <a:t> </a:t>
            </a:r>
            <a:r>
              <a:rPr lang="en-US" sz="2400" dirty="0" err="1"/>
              <a:t>deine</a:t>
            </a:r>
            <a:r>
              <a:rPr lang="en-US" sz="2400" dirty="0"/>
              <a:t> </a:t>
            </a:r>
            <a:r>
              <a:rPr lang="en-US" sz="2400" dirty="0" err="1"/>
              <a:t>Fragen</a:t>
            </a:r>
            <a:r>
              <a:rPr lang="en-US" sz="2400" dirty="0"/>
              <a:t>.</a:t>
            </a:r>
          </a:p>
        </p:txBody>
      </p:sp>
      <p:sp>
        <p:nvSpPr>
          <p:cNvPr id="29" name="Speech Bubble: Rectangle with Corners Rounded 28">
            <a:extLst>
              <a:ext uri="{FF2B5EF4-FFF2-40B4-BE49-F238E27FC236}">
                <a16:creationId xmlns:a16="http://schemas.microsoft.com/office/drawing/2014/main" id="{C37D868B-BB56-4D88-87E8-497ABF2F7418}"/>
              </a:ext>
            </a:extLst>
          </p:cNvPr>
          <p:cNvSpPr/>
          <p:nvPr/>
        </p:nvSpPr>
        <p:spPr>
          <a:xfrm>
            <a:off x="7584753" y="158552"/>
            <a:ext cx="2795422" cy="416926"/>
          </a:xfrm>
          <a:prstGeom prst="wedgeRoundRectCallout">
            <a:avLst>
              <a:gd name="adj1" fmla="val -29071"/>
              <a:gd name="adj2" fmla="val 75462"/>
              <a:gd name="adj3" fmla="val 16667"/>
            </a:avLst>
          </a:prstGeom>
          <a:solidFill>
            <a:srgbClr val="FFF5DE"/>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checken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 to check</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6618386-25FC-4191-93B9-DCEE60E9C43B}"/>
              </a:ext>
            </a:extLst>
          </p:cNvPr>
          <p:cNvSpPr/>
          <p:nvPr/>
        </p:nvSpPr>
        <p:spPr>
          <a:xfrm>
            <a:off x="6249377" y="581888"/>
            <a:ext cx="5825597" cy="707886"/>
          </a:xfrm>
          <a:prstGeom prst="rect">
            <a:avLst/>
          </a:prstGeom>
          <a:ln>
            <a:noFill/>
          </a:ln>
        </p:spPr>
        <p:txBody>
          <a:bodyPr wrap="square">
            <a:spAutoFit/>
          </a:bodyPr>
          <a:lstStyle/>
          <a:p>
            <a:r>
              <a:rPr lang="en-GB" sz="2000" dirty="0"/>
              <a:t>Like </a:t>
            </a:r>
            <a:r>
              <a:rPr lang="en-GB" sz="2000" i="1" dirty="0" err="1"/>
              <a:t>rappen</a:t>
            </a:r>
            <a:r>
              <a:rPr lang="en-GB" sz="2000" dirty="0"/>
              <a:t>, </a:t>
            </a:r>
            <a:r>
              <a:rPr lang="en-GB" sz="2000" i="1" dirty="0" err="1"/>
              <a:t>checken</a:t>
            </a:r>
            <a:r>
              <a:rPr lang="en-GB" sz="2000" dirty="0"/>
              <a:t> is an imported German verb;  </a:t>
            </a:r>
            <a:r>
              <a:rPr lang="en-GB" sz="2000" i="1" dirty="0" err="1"/>
              <a:t>überprüfen</a:t>
            </a:r>
            <a:r>
              <a:rPr lang="en-GB" sz="2000" dirty="0"/>
              <a:t> also means to check.</a:t>
            </a:r>
            <a:endParaRPr lang="en-GB" dirty="0"/>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326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7FE5C3-8F0D-44FE-AB98-CD9B8952AD52}"/>
              </a:ext>
            </a:extLst>
          </p:cNvPr>
          <p:cNvSpPr/>
          <p:nvPr/>
        </p:nvSpPr>
        <p:spPr>
          <a:xfrm>
            <a:off x="215484" y="5142993"/>
            <a:ext cx="5023450" cy="636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F424C169-A29A-4288-8E69-649E57B8534B}"/>
              </a:ext>
            </a:extLst>
          </p:cNvPr>
          <p:cNvSpPr/>
          <p:nvPr/>
        </p:nvSpPr>
        <p:spPr>
          <a:xfrm>
            <a:off x="255131" y="4129667"/>
            <a:ext cx="5023450" cy="636373"/>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 name="Title 3"/>
          <p:cNvSpPr>
            <a:spLocks noGrp="1"/>
          </p:cNvSpPr>
          <p:nvPr>
            <p:ph type="title"/>
          </p:nvPr>
        </p:nvSpPr>
        <p:spPr/>
        <p:txBody>
          <a:bodyPr>
            <a:normAutofit/>
          </a:bodyPr>
          <a:lstStyle/>
          <a:p>
            <a:r>
              <a:rPr lang="en-GB" sz="2800" b="1" dirty="0" err="1">
                <a:solidFill>
                  <a:schemeClr val="bg1"/>
                </a:solidFill>
              </a:rPr>
              <a:t>Ein</a:t>
            </a:r>
            <a:r>
              <a:rPr lang="en-GB" sz="2800" b="1" dirty="0">
                <a:solidFill>
                  <a:schemeClr val="bg1"/>
                </a:solidFill>
              </a:rPr>
              <a:t> Interview </a:t>
            </a:r>
            <a:r>
              <a:rPr lang="en-GB" sz="2800" b="1" dirty="0" err="1">
                <a:solidFill>
                  <a:schemeClr val="bg1"/>
                </a:solidFill>
              </a:rPr>
              <a:t>machen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7059" y="247046"/>
            <a:ext cx="243026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4298850" y="246290"/>
            <a:ext cx="4622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Partnerarbeit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D122DBBF-2D0F-426B-902E-532917F35489}"/>
              </a:ext>
            </a:extLst>
          </p:cNvPr>
          <p:cNvSpPr txBox="1"/>
          <p:nvPr/>
        </p:nvSpPr>
        <p:spPr>
          <a:xfrm>
            <a:off x="150330" y="1237560"/>
            <a:ext cx="138773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Person A </a:t>
            </a:r>
            <a:r>
              <a:rPr kumimoji="0" lang="en-GB" sz="2000" b="0" i="0" u="none" strike="noStrike" kern="1200" cap="none" spc="0" normalizeH="0" baseline="0" noProof="0" dirty="0" err="1">
                <a:ln>
                  <a:noFill/>
                </a:ln>
                <a:effectLst/>
                <a:uLnTx/>
                <a:uFillTx/>
                <a:latin typeface="Century Gothic" panose="020F0302020204030204"/>
                <a:ea typeface="+mn-ea"/>
                <a:cs typeface="+mn-cs"/>
              </a:rPr>
              <a:t>stellt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eine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Frage</a:t>
            </a:r>
            <a:r>
              <a:rPr kumimoji="0" lang="en-GB" sz="2000" b="0" i="0" u="none" strike="noStrike" kern="1200" cap="none" spc="0" normalizeH="0" baseline="0" noProof="0" dirty="0">
                <a:ln>
                  <a:noFill/>
                </a:ln>
                <a:effectLst/>
                <a:uLnTx/>
                <a:uFillTx/>
                <a:latin typeface="Century Gothic" panose="020F0302020204030204"/>
                <a:ea typeface="+mn-ea"/>
                <a:cs typeface="+mn-cs"/>
              </a:rPr>
              <a:t>.</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a:ln>
                  <a:noFill/>
                </a:ln>
                <a:effectLst/>
                <a:uLnTx/>
                <a:uFillTx/>
                <a:latin typeface="Century Gothic" panose="020F0302020204030204"/>
                <a:ea typeface="+mn-ea"/>
                <a:cs typeface="+mn-cs"/>
              </a:rPr>
              <a:t>Person B </a:t>
            </a:r>
            <a:r>
              <a:rPr kumimoji="0" lang="en-GB" sz="2000" b="0" i="0" u="none" strike="noStrike" kern="1200" cap="none" spc="0" normalizeH="0" baseline="0" noProof="0" dirty="0" err="1">
                <a:ln>
                  <a:noFill/>
                </a:ln>
                <a:effectLst/>
                <a:uLnTx/>
                <a:uFillTx/>
                <a:latin typeface="Century Gothic" panose="020F0302020204030204"/>
                <a:ea typeface="+mn-ea"/>
                <a:cs typeface="+mn-cs"/>
              </a:rPr>
              <a:t>antwortet</a:t>
            </a:r>
            <a:r>
              <a:rPr kumimoji="0" lang="en-GB" sz="2000" b="0" i="0" u="none" strike="noStrike" kern="1200" cap="none" spc="0" normalizeH="0" noProof="0" dirty="0">
                <a:ln>
                  <a:noFill/>
                </a:ln>
                <a:effectLst/>
                <a:uLnTx/>
                <a:uFillTx/>
                <a:latin typeface="Century Gothic" panose="020F0302020204030204"/>
                <a:ea typeface="+mn-ea"/>
                <a:cs typeface="+mn-cs"/>
              </a:rPr>
              <a:t> </a:t>
            </a:r>
            <a:r>
              <a:rPr kumimoji="0" lang="en-GB" sz="2000" b="0" i="0" u="none" strike="noStrike" kern="1200" cap="none" spc="0" normalizeH="0" noProof="0" dirty="0" err="1">
                <a:ln>
                  <a:noFill/>
                </a:ln>
                <a:effectLst/>
                <a:uLnTx/>
                <a:uFillTx/>
                <a:latin typeface="Century Gothic" panose="020F0302020204030204"/>
                <a:ea typeface="+mn-ea"/>
                <a:cs typeface="+mn-cs"/>
              </a:rPr>
              <a:t>mit</a:t>
            </a:r>
            <a:r>
              <a:rPr kumimoji="0" lang="en-GB" sz="2000" b="0" i="0" u="none" strike="noStrike" kern="1200" cap="none" spc="0" normalizeH="0" noProof="0" dirty="0">
                <a:ln>
                  <a:noFill/>
                </a:ln>
                <a:effectLst/>
                <a:uLnTx/>
                <a:uFillTx/>
                <a:latin typeface="Century Gothic" panose="020F0302020204030204"/>
                <a:ea typeface="+mn-ea"/>
                <a:cs typeface="+mn-cs"/>
              </a:rPr>
              <a:t> </a:t>
            </a:r>
            <a:r>
              <a:rPr kumimoji="0" lang="en-GB" sz="2000" b="0" i="0" u="none" strike="noStrike" kern="1200" cap="none" spc="0" normalizeH="0" noProof="0" dirty="0" err="1">
                <a:ln>
                  <a:noFill/>
                </a:ln>
                <a:effectLst/>
                <a:uLnTx/>
                <a:uFillTx/>
                <a:latin typeface="Century Gothic" panose="020F0302020204030204"/>
                <a:ea typeface="+mn-ea"/>
                <a:cs typeface="+mn-cs"/>
              </a:rPr>
              <a:t>dem</a:t>
            </a:r>
            <a:r>
              <a:rPr kumimoji="0" lang="en-GB" sz="2000" b="0" i="0" u="none" strike="noStrike" kern="1200" cap="none" spc="0" normalizeH="0" noProof="0" dirty="0">
                <a:ln>
                  <a:noFill/>
                </a:ln>
                <a:effectLst/>
                <a:uLnTx/>
                <a:uFillTx/>
                <a:latin typeface="Century Gothic" panose="020F0302020204030204"/>
                <a:ea typeface="+mn-ea"/>
                <a:cs typeface="+mn-cs"/>
              </a:rPr>
              <a:t> Adverb 1 </a:t>
            </a:r>
            <a:r>
              <a:rPr kumimoji="0" lang="en-GB" sz="2000" b="0" i="0" u="none" strike="noStrike" kern="1200" cap="none" spc="0" normalizeH="0" noProof="0" dirty="0" err="1">
                <a:ln>
                  <a:noFill/>
                </a:ln>
                <a:effectLst/>
                <a:uLnTx/>
                <a:uFillTx/>
                <a:latin typeface="Century Gothic" panose="020F0302020204030204"/>
                <a:ea typeface="+mn-ea"/>
                <a:cs typeface="+mn-cs"/>
              </a:rPr>
              <a:t>oder</a:t>
            </a:r>
            <a:r>
              <a:rPr kumimoji="0" lang="en-GB" sz="2000" b="0" i="0" u="none" strike="noStrike" kern="1200" cap="none" spc="0" normalizeH="0" noProof="0" dirty="0">
                <a:ln>
                  <a:noFill/>
                </a:ln>
                <a:effectLst/>
                <a:uLnTx/>
                <a:uFillTx/>
                <a:latin typeface="Century Gothic" panose="020F0302020204030204"/>
                <a:ea typeface="+mn-ea"/>
                <a:cs typeface="+mn-cs"/>
              </a:rPr>
              <a:t> 2. (</a:t>
            </a:r>
            <a:r>
              <a:rPr kumimoji="0" lang="en-GB" sz="2000" b="0" i="1" u="none" strike="noStrike" kern="1200" cap="none" spc="0" normalizeH="0" noProof="0" dirty="0">
                <a:ln>
                  <a:noFill/>
                </a:ln>
                <a:effectLst/>
                <a:uLnTx/>
                <a:uFillTx/>
                <a:latin typeface="Century Gothic" panose="020F0302020204030204"/>
                <a:ea typeface="+mn-ea"/>
                <a:cs typeface="+mn-cs"/>
              </a:rPr>
              <a:t>You can choose which adverb to answer with</a:t>
            </a:r>
            <a:r>
              <a:rPr lang="en-GB" sz="2000" i="1" dirty="0">
                <a:latin typeface="Century Gothic" panose="020F0302020204030204"/>
              </a:rPr>
              <a:t>!</a:t>
            </a:r>
            <a:r>
              <a:rPr kumimoji="0" lang="en-GB" sz="2000" b="0" i="0" u="none" strike="noStrike" kern="1200" cap="none" spc="0" normalizeH="0" noProof="0" dirty="0">
                <a:ln>
                  <a:noFill/>
                </a:ln>
                <a:effectLst/>
                <a:uLnTx/>
                <a:uFillTx/>
                <a:latin typeface="Century Gothic" panose="020F0302020204030204"/>
                <a:ea typeface="+mn-ea"/>
                <a:cs typeface="+mn-cs"/>
              </a:rPr>
              <a: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F6454FE-E4A2-43B2-8FEC-2DD44B78C77F}"/>
              </a:ext>
            </a:extLst>
          </p:cNvPr>
          <p:cNvSpPr txBox="1"/>
          <p:nvPr/>
        </p:nvSpPr>
        <p:spPr>
          <a:xfrm>
            <a:off x="255131" y="4228437"/>
            <a:ext cx="5023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Do you go / are you going to the gym?</a:t>
            </a:r>
          </a:p>
        </p:txBody>
      </p:sp>
      <p:sp>
        <p:nvSpPr>
          <p:cNvPr id="10" name="TextBox 9">
            <a:extLst>
              <a:ext uri="{FF2B5EF4-FFF2-40B4-BE49-F238E27FC236}">
                <a16:creationId xmlns:a16="http://schemas.microsoft.com/office/drawing/2014/main" id="{EF2260D1-9AD7-4DBA-80A5-55470FB376A7}"/>
              </a:ext>
            </a:extLst>
          </p:cNvPr>
          <p:cNvSpPr txBox="1"/>
          <p:nvPr/>
        </p:nvSpPr>
        <p:spPr>
          <a:xfrm>
            <a:off x="150330" y="230855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Beispiel</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 name="Speech Bubble: Rectangle with Corners Rounded 10">
            <a:extLst>
              <a:ext uri="{FF2B5EF4-FFF2-40B4-BE49-F238E27FC236}">
                <a16:creationId xmlns:a16="http://schemas.microsoft.com/office/drawing/2014/main" id="{E4AFF530-B65B-4A72-93AC-AD62CB35DBF7}"/>
              </a:ext>
            </a:extLst>
          </p:cNvPr>
          <p:cNvSpPr/>
          <p:nvPr/>
        </p:nvSpPr>
        <p:spPr>
          <a:xfrm>
            <a:off x="1977081" y="2523302"/>
            <a:ext cx="2430376" cy="1014017"/>
          </a:xfrm>
          <a:prstGeom prst="wedgeRoundRectCallout">
            <a:avLst>
              <a:gd name="adj1" fmla="val -29718"/>
              <a:gd name="adj2" fmla="val 92135"/>
              <a:gd name="adj3" fmla="val 16667"/>
            </a:avLst>
          </a:prstGeom>
          <a:solidFill>
            <a:srgbClr val="FFF5DE"/>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Gehst</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 du ins </a:t>
            </a:r>
            <a:r>
              <a:rPr kumimoji="0" lang="en-GB" sz="2400" b="0" i="0" u="none" strike="noStrike" kern="1200" cap="none" spc="0" normalizeH="0" noProof="0" dirty="0" err="1">
                <a:ln>
                  <a:noFill/>
                </a:ln>
                <a:solidFill>
                  <a:schemeClr val="tx1"/>
                </a:solidFill>
                <a:effectLst/>
                <a:uLnTx/>
                <a:uFillTx/>
                <a:latin typeface="Century Gothic" panose="020F0302020204030204"/>
                <a:ea typeface="+mn-ea"/>
                <a:cs typeface="+mn-cs"/>
              </a:rPr>
              <a:t>Fitnessstudio</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B9DB0CB-93F8-41D4-81D6-F8EBD13F0E84}"/>
              </a:ext>
            </a:extLst>
          </p:cNvPr>
          <p:cNvSpPr txBox="1"/>
          <p:nvPr/>
        </p:nvSpPr>
        <p:spPr>
          <a:xfrm>
            <a:off x="215484" y="3664167"/>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A</a:t>
            </a:r>
          </a:p>
        </p:txBody>
      </p:sp>
      <p:sp>
        <p:nvSpPr>
          <p:cNvPr id="18" name="Speech Bubble: Rectangle with Corners Rounded 17">
            <a:extLst>
              <a:ext uri="{FF2B5EF4-FFF2-40B4-BE49-F238E27FC236}">
                <a16:creationId xmlns:a16="http://schemas.microsoft.com/office/drawing/2014/main" id="{CC135A88-4BAA-4877-A5EC-BCFE795EB8FD}"/>
              </a:ext>
            </a:extLst>
          </p:cNvPr>
          <p:cNvSpPr/>
          <p:nvPr/>
        </p:nvSpPr>
        <p:spPr>
          <a:xfrm>
            <a:off x="7728682" y="3354575"/>
            <a:ext cx="3169535" cy="1014017"/>
          </a:xfrm>
          <a:prstGeom prst="wedgeRoundRectCallout">
            <a:avLst>
              <a:gd name="adj1" fmla="val 28936"/>
              <a:gd name="adj2" fmla="val 87483"/>
              <a:gd name="adj3" fmla="val 16667"/>
            </a:avLst>
          </a:prstGeom>
          <a:solidFill>
            <a:srgbClr val="FFF5DE"/>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gehe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tx1"/>
                </a:solidFill>
                <a:effectLst/>
                <a:uLnTx/>
                <a:uFillTx/>
                <a:latin typeface="Century Gothic" panose="020F0302020204030204"/>
                <a:ea typeface="+mn-ea"/>
                <a:cs typeface="+mn-cs"/>
              </a:rPr>
              <a:t>jetzt</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 ins </a:t>
            </a:r>
            <a:r>
              <a:rPr kumimoji="0" lang="en-GB" sz="2400" b="0" i="0" u="none" strike="noStrike" kern="1200" cap="none" spc="0" normalizeH="0" noProof="0" dirty="0" err="1">
                <a:ln>
                  <a:noFill/>
                </a:ln>
                <a:solidFill>
                  <a:schemeClr val="tx1"/>
                </a:solidFill>
                <a:effectLst/>
                <a:uLnTx/>
                <a:uFillTx/>
                <a:latin typeface="Century Gothic" panose="020F0302020204030204"/>
                <a:ea typeface="+mn-ea"/>
                <a:cs typeface="+mn-cs"/>
              </a:rPr>
              <a:t>Fitnessstudio</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25" name="Picture 24" descr="A picture containing kite, umbrella&#10;&#10;Description automatically generated">
            <a:extLst>
              <a:ext uri="{FF2B5EF4-FFF2-40B4-BE49-F238E27FC236}">
                <a16:creationId xmlns:a16="http://schemas.microsoft.com/office/drawing/2014/main" id="{49303036-F0DB-4403-BFB9-71C71FB37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315" y="5177744"/>
            <a:ext cx="703266" cy="601622"/>
          </a:xfrm>
          <a:prstGeom prst="rect">
            <a:avLst/>
          </a:prstGeom>
        </p:spPr>
      </p:pic>
      <p:graphicFrame>
        <p:nvGraphicFramePr>
          <p:cNvPr id="14" name="Table 13">
            <a:extLst>
              <a:ext uri="{FF2B5EF4-FFF2-40B4-BE49-F238E27FC236}">
                <a16:creationId xmlns:a16="http://schemas.microsoft.com/office/drawing/2014/main" id="{73E7C6A2-6454-43EC-918B-5BE3C330D506}"/>
              </a:ext>
            </a:extLst>
          </p:cNvPr>
          <p:cNvGraphicFramePr>
            <a:graphicFrameLocks noGrp="1"/>
          </p:cNvGraphicFramePr>
          <p:nvPr>
            <p:extLst>
              <p:ext uri="{D42A27DB-BD31-4B8C-83A1-F6EECF244321}">
                <p14:modId xmlns:p14="http://schemas.microsoft.com/office/powerpoint/2010/main" val="3306171773"/>
              </p:ext>
            </p:extLst>
          </p:nvPr>
        </p:nvGraphicFramePr>
        <p:xfrm>
          <a:off x="6610125" y="4878745"/>
          <a:ext cx="5023450" cy="989586"/>
        </p:xfrm>
        <a:graphic>
          <a:graphicData uri="http://schemas.openxmlformats.org/drawingml/2006/table">
            <a:tbl>
              <a:tblPr firstRow="1" bandRow="1">
                <a:tableStyleId>{5940675A-B579-460E-94D1-54222C63F5DA}</a:tableStyleId>
              </a:tblPr>
              <a:tblGrid>
                <a:gridCol w="2511725">
                  <a:extLst>
                    <a:ext uri="{9D8B030D-6E8A-4147-A177-3AD203B41FA5}">
                      <a16:colId xmlns:a16="http://schemas.microsoft.com/office/drawing/2014/main" val="885572526"/>
                    </a:ext>
                  </a:extLst>
                </a:gridCol>
                <a:gridCol w="2511725">
                  <a:extLst>
                    <a:ext uri="{9D8B030D-6E8A-4147-A177-3AD203B41FA5}">
                      <a16:colId xmlns:a16="http://schemas.microsoft.com/office/drawing/2014/main" val="837090200"/>
                    </a:ext>
                  </a:extLst>
                </a:gridCol>
              </a:tblGrid>
              <a:tr h="435162">
                <a:tc>
                  <a:txBody>
                    <a:bodyPr/>
                    <a:lstStyle/>
                    <a:p>
                      <a:pPr algn="ctr"/>
                      <a:r>
                        <a:rPr lang="en-GB" sz="2800" b="1" dirty="0">
                          <a:solidFill>
                            <a:schemeClr val="tx1"/>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chemeClr val="tx1"/>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41746229"/>
                  </a:ext>
                </a:extLst>
              </a:tr>
              <a:tr h="471426">
                <a:tc>
                  <a:txBody>
                    <a:bodyPr/>
                    <a:lstStyle/>
                    <a:p>
                      <a:pPr algn="ctr"/>
                      <a:r>
                        <a:rPr lang="en-GB" sz="2400" dirty="0" err="1">
                          <a:solidFill>
                            <a:schemeClr val="tx1"/>
                          </a:solidFill>
                        </a:rPr>
                        <a:t>jede</a:t>
                      </a:r>
                      <a:r>
                        <a:rPr lang="en-GB" sz="2400" dirty="0">
                          <a:solidFill>
                            <a:schemeClr val="tx1"/>
                          </a:solidFill>
                        </a:rPr>
                        <a:t> </a:t>
                      </a:r>
                      <a:r>
                        <a:rPr lang="en-GB" sz="2400" dirty="0" err="1">
                          <a:solidFill>
                            <a:schemeClr val="tx1"/>
                          </a:solidFill>
                        </a:rPr>
                        <a:t>Woche</a:t>
                      </a:r>
                      <a:endParaRPr lang="en-GB" sz="24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rPr>
                        <a:t>jetzt</a:t>
                      </a:r>
                      <a:endParaRPr lang="en-GB" sz="24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44380466"/>
                  </a:ext>
                </a:extLst>
              </a:tr>
            </a:tbl>
          </a:graphicData>
        </a:graphic>
      </p:graphicFrame>
      <p:sp>
        <p:nvSpPr>
          <p:cNvPr id="28" name="TextBox 27">
            <a:extLst>
              <a:ext uri="{FF2B5EF4-FFF2-40B4-BE49-F238E27FC236}">
                <a16:creationId xmlns:a16="http://schemas.microsoft.com/office/drawing/2014/main" id="{C63BA9D4-607C-4873-A531-BF498ABD7E5C}"/>
              </a:ext>
            </a:extLst>
          </p:cNvPr>
          <p:cNvSpPr txBox="1"/>
          <p:nvPr/>
        </p:nvSpPr>
        <p:spPr>
          <a:xfrm>
            <a:off x="159216" y="1890553"/>
            <a:ext cx="6314879" cy="398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Person A </a:t>
            </a:r>
            <a:r>
              <a:rPr kumimoji="0" lang="en-GB" sz="2000" b="0" i="0" u="none" strike="noStrike" kern="1200" cap="none" spc="0" normalizeH="0" baseline="0" noProof="0" dirty="0" err="1">
                <a:ln>
                  <a:noFill/>
                </a:ln>
                <a:effectLst/>
                <a:uLnTx/>
                <a:uFillTx/>
                <a:latin typeface="Century Gothic" panose="020F0302020204030204"/>
                <a:ea typeface="+mn-ea"/>
                <a:cs typeface="+mn-cs"/>
              </a:rPr>
              <a:t>schreibt</a:t>
            </a:r>
            <a:r>
              <a:rPr kumimoji="0" lang="en-GB" sz="2000" b="0" i="0" u="none" strike="noStrike" kern="1200" cap="none" spc="0" normalizeH="0" baseline="0" noProof="0" dirty="0">
                <a:ln>
                  <a:noFill/>
                </a:ln>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effectLst/>
                <a:uLnTx/>
                <a:uFillTx/>
                <a:latin typeface="Century Gothic" panose="020F0302020204030204"/>
                <a:ea typeface="+mn-ea"/>
                <a:cs typeface="+mn-cs"/>
              </a:rPr>
              <a:t>Antwort</a:t>
            </a:r>
            <a:r>
              <a:rPr kumimoji="0" lang="en-GB" sz="2000" b="0" i="0" u="none" strike="noStrike" kern="1200" cap="none" spc="0" normalizeH="0" noProof="0" dirty="0">
                <a:ln>
                  <a:noFill/>
                </a:ln>
                <a:effectLst/>
                <a:uLnTx/>
                <a:uFillTx/>
                <a:latin typeface="Century Gothic" panose="020F0302020204030204"/>
                <a:ea typeface="+mn-ea"/>
                <a:cs typeface="+mn-cs"/>
              </a:rPr>
              <a:t> auf </a:t>
            </a:r>
            <a:r>
              <a:rPr kumimoji="0" lang="en-GB" sz="2000" b="0" i="0" u="none" strike="noStrike" kern="1200" cap="none" spc="0" normalizeH="0" noProof="0" dirty="0" err="1">
                <a:ln>
                  <a:noFill/>
                </a:ln>
                <a:effectLst/>
                <a:uLnTx/>
                <a:uFillTx/>
                <a:latin typeface="Century Gothic" panose="020F0302020204030204"/>
                <a:ea typeface="+mn-ea"/>
                <a:cs typeface="+mn-cs"/>
              </a:rPr>
              <a:t>Englisch</a:t>
            </a:r>
            <a:r>
              <a:rPr kumimoji="0" lang="en-GB" sz="2000" b="0" i="0" u="none" strike="noStrike" kern="1200" cap="none" spc="0" normalizeH="0" noProof="0" dirty="0">
                <a:ln>
                  <a:noFill/>
                </a:ln>
                <a:effectLst/>
                <a:uLnTx/>
                <a:uFillTx/>
                <a:latin typeface="Century Gothic" panose="020F0302020204030204"/>
                <a:ea typeface="+mn-ea"/>
                <a:cs typeface="+mn-cs"/>
              </a:rPr>
              <a: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B03C874-9EE5-440B-B9ED-398152C6C6E6}"/>
              </a:ext>
            </a:extLst>
          </p:cNvPr>
          <p:cNvSpPr txBox="1"/>
          <p:nvPr/>
        </p:nvSpPr>
        <p:spPr>
          <a:xfrm>
            <a:off x="392168" y="5247722"/>
            <a:ext cx="4441560" cy="461665"/>
          </a:xfrm>
          <a:prstGeom prst="rect">
            <a:avLst/>
          </a:prstGeom>
          <a:noFill/>
        </p:spPr>
        <p:txBody>
          <a:bodyPr wrap="square" rtlCol="0">
            <a:spAutoFit/>
          </a:bodyPr>
          <a:lstStyle/>
          <a:p>
            <a:pPr algn="l"/>
            <a:r>
              <a:rPr lang="en-GB" sz="2400" b="1" u="sng" dirty="0"/>
              <a:t>is going</a:t>
            </a:r>
            <a:r>
              <a:rPr lang="en-GB" sz="2400" b="1" dirty="0"/>
              <a:t> </a:t>
            </a:r>
            <a:r>
              <a:rPr lang="en-GB" sz="2400" dirty="0"/>
              <a:t>to the gym now.</a:t>
            </a:r>
          </a:p>
        </p:txBody>
      </p:sp>
      <p:pic>
        <p:nvPicPr>
          <p:cNvPr id="16" name="Picture 15" descr="A yellow and red ovals&#10;&#10;Description automatically generated">
            <a:extLst>
              <a:ext uri="{FF2B5EF4-FFF2-40B4-BE49-F238E27FC236}">
                <a16:creationId xmlns:a16="http://schemas.microsoft.com/office/drawing/2014/main" id="{57F16669-5049-4FDB-8D66-E494C46D3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764" y="-74233"/>
            <a:ext cx="2042337" cy="1188823"/>
          </a:xfrm>
          <a:prstGeom prst="rect">
            <a:avLst/>
          </a:prstGeom>
        </p:spPr>
      </p:pic>
    </p:spTree>
    <p:extLst>
      <p:ext uri="{BB962C8B-B14F-4D97-AF65-F5344CB8AC3E}">
        <p14:creationId xmlns:p14="http://schemas.microsoft.com/office/powerpoint/2010/main" val="293872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8" grpId="0"/>
      <p:bldP spid="9" grpId="0"/>
      <p:bldP spid="10" grpId="0"/>
      <p:bldP spid="11" grpId="0" animBg="1"/>
      <p:bldP spid="12" grpId="0"/>
      <p:bldP spid="18" grpId="0" animBg="1"/>
      <p:bldP spid="2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10;&#10;Description automatically generated">
            <a:extLst>
              <a:ext uri="{FF2B5EF4-FFF2-40B4-BE49-F238E27FC236}">
                <a16:creationId xmlns:a16="http://schemas.microsoft.com/office/drawing/2014/main" id="{4889E143-3C03-444F-9619-49AC175CE151}"/>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7091" y="939545"/>
            <a:ext cx="6618246" cy="5809046"/>
          </a:xfrm>
          <a:prstGeom prst="rect">
            <a:avLst/>
          </a:prstGeom>
        </p:spPr>
      </p:pic>
      <p:sp>
        <p:nvSpPr>
          <p:cNvPr id="4" name="Title 3"/>
          <p:cNvSpPr>
            <a:spLocks noGrp="1"/>
          </p:cNvSpPr>
          <p:nvPr>
            <p:ph type="title"/>
          </p:nvPr>
        </p:nvSpPr>
        <p:spPr/>
        <p:txBody>
          <a:bodyPr>
            <a:normAutofit/>
          </a:bodyPr>
          <a:lstStyle/>
          <a:p>
            <a:r>
              <a:rPr lang="en-GB" sz="2800" b="1" dirty="0" err="1">
                <a:solidFill>
                  <a:schemeClr val="bg1"/>
                </a:solidFill>
              </a:rPr>
              <a:t>ein</a:t>
            </a:r>
            <a:r>
              <a:rPr lang="en-GB" sz="2800" b="1" dirty="0">
                <a:solidFill>
                  <a:schemeClr val="bg1"/>
                </a:solidFill>
              </a:rPr>
              <a:t> Interview </a:t>
            </a:r>
            <a:r>
              <a:rPr lang="en-GB" sz="2800" b="1" dirty="0" err="1">
                <a:solidFill>
                  <a:schemeClr val="bg1"/>
                </a:solidFill>
              </a:rPr>
              <a:t>machen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4427581" y="224699"/>
            <a:ext cx="4818671" cy="461665"/>
          </a:xfrm>
          <a:prstGeom prst="rect">
            <a:avLst/>
          </a:prstGeom>
          <a:solidFill>
            <a:schemeClr val="accent4">
              <a:lumMod val="40000"/>
              <a:lumOff val="60000"/>
            </a:schemeClr>
          </a:solidFill>
        </p:spPr>
        <p:txBody>
          <a:bodyPr wrap="square" rtlCol="0">
            <a:spAutoFit/>
          </a:bodyPr>
          <a:lstStyle/>
          <a:p>
            <a:r>
              <a:rPr lang="en-US" sz="2400" dirty="0"/>
              <a:t>Person B </a:t>
            </a:r>
            <a:r>
              <a:rPr lang="en-US" sz="2400" dirty="0" err="1"/>
              <a:t>schreibt</a:t>
            </a:r>
            <a:r>
              <a:rPr lang="en-US" sz="2400" dirty="0"/>
              <a:t> die </a:t>
            </a:r>
            <a:r>
              <a:rPr lang="en-US" sz="2400" dirty="0" err="1"/>
              <a:t>Optionen</a:t>
            </a:r>
            <a:r>
              <a:rPr lang="en-US" sz="2400" dirty="0"/>
              <a:t>.</a:t>
            </a:r>
          </a:p>
        </p:txBody>
      </p:sp>
      <p:graphicFrame>
        <p:nvGraphicFramePr>
          <p:cNvPr id="8" name="Table 13">
            <a:extLst>
              <a:ext uri="{FF2B5EF4-FFF2-40B4-BE49-F238E27FC236}">
                <a16:creationId xmlns:a16="http://schemas.microsoft.com/office/drawing/2014/main" id="{0FD4C2C4-5552-48F1-993E-88F825029F72}"/>
              </a:ext>
            </a:extLst>
          </p:cNvPr>
          <p:cNvGraphicFramePr>
            <a:graphicFrameLocks noGrp="1"/>
          </p:cNvGraphicFramePr>
          <p:nvPr>
            <p:extLst>
              <p:ext uri="{D42A27DB-BD31-4B8C-83A1-F6EECF244321}">
                <p14:modId xmlns:p14="http://schemas.microsoft.com/office/powerpoint/2010/main" val="928015812"/>
              </p:ext>
            </p:extLst>
          </p:nvPr>
        </p:nvGraphicFramePr>
        <p:xfrm>
          <a:off x="6249958" y="763712"/>
          <a:ext cx="5697122" cy="2814330"/>
        </p:xfrm>
        <a:graphic>
          <a:graphicData uri="http://schemas.openxmlformats.org/drawingml/2006/table">
            <a:tbl>
              <a:tblPr firstRow="1" bandRow="1">
                <a:tableStyleId>{5940675A-B579-460E-94D1-54222C63F5DA}</a:tableStyleId>
              </a:tblPr>
              <a:tblGrid>
                <a:gridCol w="2848561">
                  <a:extLst>
                    <a:ext uri="{9D8B030D-6E8A-4147-A177-3AD203B41FA5}">
                      <a16:colId xmlns:a16="http://schemas.microsoft.com/office/drawing/2014/main" val="298386979"/>
                    </a:ext>
                  </a:extLst>
                </a:gridCol>
                <a:gridCol w="2848561">
                  <a:extLst>
                    <a:ext uri="{9D8B030D-6E8A-4147-A177-3AD203B41FA5}">
                      <a16:colId xmlns:a16="http://schemas.microsoft.com/office/drawing/2014/main" val="1321865862"/>
                    </a:ext>
                  </a:extLst>
                </a:gridCol>
              </a:tblGrid>
              <a:tr h="435162">
                <a:tc>
                  <a:txBody>
                    <a:bodyPr/>
                    <a:lstStyle/>
                    <a:p>
                      <a:pPr algn="ctr"/>
                      <a:r>
                        <a:rPr lang="en-GB" sz="2400" b="1" dirty="0">
                          <a:solidFill>
                            <a:schemeClr val="tx1"/>
                          </a:solidFill>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b="1" dirty="0">
                          <a:solidFill>
                            <a:schemeClr val="tx1"/>
                          </a:solidFill>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59592002"/>
                  </a:ext>
                </a:extLst>
              </a:tr>
              <a:tr h="471426">
                <a:tc>
                  <a:txBody>
                    <a:bodyPr/>
                    <a:lstStyle/>
                    <a:p>
                      <a:pPr algn="ctr"/>
                      <a:r>
                        <a:rPr lang="en-GB" sz="2400" dirty="0" err="1">
                          <a:solidFill>
                            <a:schemeClr val="tx1"/>
                          </a:solidFill>
                        </a:rPr>
                        <a:t>jetzt</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manchmal</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80410280"/>
                  </a:ext>
                </a:extLst>
              </a:tr>
              <a:tr h="471426">
                <a:tc>
                  <a:txBody>
                    <a:bodyPr/>
                    <a:lstStyle/>
                    <a:p>
                      <a:pPr algn="ctr"/>
                      <a:r>
                        <a:rPr lang="en-GB" sz="2400" dirty="0" err="1">
                          <a:solidFill>
                            <a:schemeClr val="tx1"/>
                          </a:solidFill>
                        </a:rPr>
                        <a:t>nie</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im</a:t>
                      </a:r>
                      <a:r>
                        <a:rPr lang="en-GB" sz="2400" dirty="0">
                          <a:solidFill>
                            <a:schemeClr val="tx1"/>
                          </a:solidFill>
                        </a:rPr>
                        <a:t> Moment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89618389"/>
                  </a:ext>
                </a:extLst>
              </a:tr>
              <a:tr h="471426">
                <a:tc>
                  <a:txBody>
                    <a:bodyPr/>
                    <a:lstStyle/>
                    <a:p>
                      <a:pPr algn="ctr"/>
                      <a:r>
                        <a:rPr lang="en-GB" sz="2400" dirty="0" err="1">
                          <a:solidFill>
                            <a:schemeClr val="tx1"/>
                          </a:solidFill>
                        </a:rPr>
                        <a:t>jedes</a:t>
                      </a:r>
                      <a:r>
                        <a:rPr lang="en-GB" sz="2400" dirty="0">
                          <a:solidFill>
                            <a:schemeClr val="tx1"/>
                          </a:solidFill>
                        </a:rPr>
                        <a:t> </a:t>
                      </a:r>
                      <a:r>
                        <a:rPr lang="en-GB" sz="2400" dirty="0" err="1">
                          <a:solidFill>
                            <a:schemeClr val="tx1"/>
                          </a:solidFill>
                        </a:rPr>
                        <a:t>Jahr</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jetzt</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93267697"/>
                  </a:ext>
                </a:extLst>
              </a:tr>
              <a:tr h="471426">
                <a:tc>
                  <a:txBody>
                    <a:bodyPr/>
                    <a:lstStyle/>
                    <a:p>
                      <a:pPr algn="ctr"/>
                      <a:r>
                        <a:rPr lang="en-GB" sz="2400" dirty="0" err="1">
                          <a:solidFill>
                            <a:schemeClr val="tx1"/>
                          </a:solidFill>
                        </a:rPr>
                        <a:t>heute</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a:solidFill>
                            <a:schemeClr val="tx1"/>
                          </a:solidFill>
                        </a:rPr>
                        <a:t>oft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76030665"/>
                  </a:ext>
                </a:extLst>
              </a:tr>
              <a:tr h="471426">
                <a:tc>
                  <a:txBody>
                    <a:bodyPr/>
                    <a:lstStyle/>
                    <a:p>
                      <a:pPr algn="ctr"/>
                      <a:r>
                        <a:rPr lang="en-GB" sz="2400" dirty="0" err="1">
                          <a:solidFill>
                            <a:schemeClr val="tx1"/>
                          </a:solidFill>
                        </a:rPr>
                        <a:t>jetzt</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immer</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56426673"/>
                  </a:ext>
                </a:extLst>
              </a:tr>
            </a:tbl>
          </a:graphicData>
        </a:graphic>
      </p:graphicFrame>
      <p:sp>
        <p:nvSpPr>
          <p:cNvPr id="10" name="TextBox 9">
            <a:extLst>
              <a:ext uri="{FF2B5EF4-FFF2-40B4-BE49-F238E27FC236}">
                <a16:creationId xmlns:a16="http://schemas.microsoft.com/office/drawing/2014/main" id="{BC38C8BF-8E15-4469-99E1-B4BC9F3C5793}"/>
              </a:ext>
            </a:extLst>
          </p:cNvPr>
          <p:cNvSpPr txBox="1"/>
          <p:nvPr/>
        </p:nvSpPr>
        <p:spPr>
          <a:xfrm>
            <a:off x="170148" y="2399696"/>
            <a:ext cx="5918079" cy="400110"/>
          </a:xfrm>
          <a:prstGeom prst="rect">
            <a:avLst/>
          </a:prstGeom>
          <a:noFill/>
        </p:spPr>
        <p:txBody>
          <a:bodyPr wrap="square" rtlCol="0">
            <a:spAutoFit/>
          </a:bodyPr>
          <a:lstStyle/>
          <a:p>
            <a:pPr algn="l"/>
            <a:r>
              <a:rPr lang="en-GB" sz="2000" dirty="0"/>
              <a:t>1 Are you doing / do you do other interviews?</a:t>
            </a:r>
          </a:p>
        </p:txBody>
      </p:sp>
      <p:sp>
        <p:nvSpPr>
          <p:cNvPr id="11" name="TextBox 10">
            <a:extLst>
              <a:ext uri="{FF2B5EF4-FFF2-40B4-BE49-F238E27FC236}">
                <a16:creationId xmlns:a16="http://schemas.microsoft.com/office/drawing/2014/main" id="{80025FF9-43CA-4AF2-A9A1-2713DEB4C5DD}"/>
              </a:ext>
            </a:extLst>
          </p:cNvPr>
          <p:cNvSpPr txBox="1"/>
          <p:nvPr/>
        </p:nvSpPr>
        <p:spPr>
          <a:xfrm>
            <a:off x="170147" y="2919453"/>
            <a:ext cx="5918079" cy="707886"/>
          </a:xfrm>
          <a:prstGeom prst="rect">
            <a:avLst/>
          </a:prstGeom>
          <a:noFill/>
        </p:spPr>
        <p:txBody>
          <a:bodyPr wrap="square" rtlCol="0">
            <a:spAutoFit/>
          </a:bodyPr>
          <a:lstStyle/>
          <a:p>
            <a:pPr algn="l"/>
            <a:r>
              <a:rPr lang="en-GB" sz="2000" dirty="0"/>
              <a:t>2 Are you understanding / do you understand my English?</a:t>
            </a:r>
          </a:p>
        </p:txBody>
      </p:sp>
      <p:sp>
        <p:nvSpPr>
          <p:cNvPr id="12" name="TextBox 11">
            <a:extLst>
              <a:ext uri="{FF2B5EF4-FFF2-40B4-BE49-F238E27FC236}">
                <a16:creationId xmlns:a16="http://schemas.microsoft.com/office/drawing/2014/main" id="{6DC2361D-C397-4F6E-A5A9-B8A174A5B571}"/>
              </a:ext>
            </a:extLst>
          </p:cNvPr>
          <p:cNvSpPr txBox="1"/>
          <p:nvPr/>
        </p:nvSpPr>
        <p:spPr>
          <a:xfrm>
            <a:off x="170147" y="3778537"/>
            <a:ext cx="5918079" cy="707886"/>
          </a:xfrm>
          <a:prstGeom prst="rect">
            <a:avLst/>
          </a:prstGeom>
          <a:noFill/>
        </p:spPr>
        <p:txBody>
          <a:bodyPr wrap="square" rtlCol="0">
            <a:spAutoFit/>
          </a:bodyPr>
          <a:lstStyle/>
          <a:p>
            <a:pPr algn="l"/>
            <a:r>
              <a:rPr lang="en-GB" sz="2000" dirty="0"/>
              <a:t>3 Do you use / are you using the computer for your music?</a:t>
            </a:r>
          </a:p>
        </p:txBody>
      </p:sp>
      <p:sp>
        <p:nvSpPr>
          <p:cNvPr id="13" name="TextBox 12">
            <a:extLst>
              <a:ext uri="{FF2B5EF4-FFF2-40B4-BE49-F238E27FC236}">
                <a16:creationId xmlns:a16="http://schemas.microsoft.com/office/drawing/2014/main" id="{B4709ECA-7EDA-45AD-AC7F-C29EF3C49588}"/>
              </a:ext>
            </a:extLst>
          </p:cNvPr>
          <p:cNvSpPr txBox="1"/>
          <p:nvPr/>
        </p:nvSpPr>
        <p:spPr>
          <a:xfrm>
            <a:off x="211711" y="4574993"/>
            <a:ext cx="5918079" cy="400110"/>
          </a:xfrm>
          <a:prstGeom prst="rect">
            <a:avLst/>
          </a:prstGeom>
          <a:noFill/>
        </p:spPr>
        <p:txBody>
          <a:bodyPr wrap="square" rtlCol="0">
            <a:spAutoFit/>
          </a:bodyPr>
          <a:lstStyle/>
          <a:p>
            <a:pPr algn="l"/>
            <a:r>
              <a:rPr lang="en-GB" sz="2000" dirty="0"/>
              <a:t>4 Are you coming / do you come to Berlin?</a:t>
            </a:r>
          </a:p>
        </p:txBody>
      </p:sp>
      <p:sp>
        <p:nvSpPr>
          <p:cNvPr id="14" name="TextBox 13">
            <a:extLst>
              <a:ext uri="{FF2B5EF4-FFF2-40B4-BE49-F238E27FC236}">
                <a16:creationId xmlns:a16="http://schemas.microsoft.com/office/drawing/2014/main" id="{52729A71-C975-4889-A2C8-1892E202BDF5}"/>
              </a:ext>
            </a:extLst>
          </p:cNvPr>
          <p:cNvSpPr txBox="1"/>
          <p:nvPr/>
        </p:nvSpPr>
        <p:spPr>
          <a:xfrm>
            <a:off x="211711" y="5144318"/>
            <a:ext cx="5918079" cy="400110"/>
          </a:xfrm>
          <a:prstGeom prst="rect">
            <a:avLst/>
          </a:prstGeom>
          <a:noFill/>
        </p:spPr>
        <p:txBody>
          <a:bodyPr wrap="square" rtlCol="0">
            <a:spAutoFit/>
          </a:bodyPr>
          <a:lstStyle/>
          <a:p>
            <a:pPr algn="l"/>
            <a:r>
              <a:rPr lang="en-GB" sz="2000" dirty="0"/>
              <a:t>5 Do you lose / are you losing things?</a:t>
            </a:r>
          </a:p>
        </p:txBody>
      </p:sp>
      <p:sp>
        <p:nvSpPr>
          <p:cNvPr id="17" name="TextBox 16">
            <a:extLst>
              <a:ext uri="{FF2B5EF4-FFF2-40B4-BE49-F238E27FC236}">
                <a16:creationId xmlns:a16="http://schemas.microsoft.com/office/drawing/2014/main" id="{42FFD299-852F-4593-9B5F-9D639EEB94F2}"/>
              </a:ext>
            </a:extLst>
          </p:cNvPr>
          <p:cNvSpPr txBox="1"/>
          <p:nvPr/>
        </p:nvSpPr>
        <p:spPr>
          <a:xfrm>
            <a:off x="4427580" y="200381"/>
            <a:ext cx="4818671" cy="461665"/>
          </a:xfrm>
          <a:prstGeom prst="rect">
            <a:avLst/>
          </a:prstGeom>
          <a:solidFill>
            <a:srgbClr val="FFFCF6"/>
          </a:solidFill>
        </p:spPr>
        <p:txBody>
          <a:bodyPr wrap="square" rtlCol="0">
            <a:spAutoFit/>
          </a:bodyPr>
          <a:lstStyle/>
          <a:p>
            <a:r>
              <a:rPr lang="en-US" sz="2400" dirty="0"/>
              <a:t>Person A </a:t>
            </a:r>
            <a:r>
              <a:rPr lang="en-US" sz="2400" dirty="0" err="1"/>
              <a:t>stellt</a:t>
            </a:r>
            <a:r>
              <a:rPr lang="en-US" sz="2400" dirty="0"/>
              <a:t> </a:t>
            </a:r>
            <a:r>
              <a:rPr lang="en-US" sz="2400" dirty="0" err="1"/>
              <a:t>Fragen</a:t>
            </a:r>
            <a:r>
              <a:rPr lang="en-US" sz="2400" dirty="0"/>
              <a:t> 5 – 1.</a:t>
            </a:r>
          </a:p>
        </p:txBody>
      </p:sp>
      <p:pic>
        <p:nvPicPr>
          <p:cNvPr id="18" name="Picture 17">
            <a:extLst>
              <a:ext uri="{FF2B5EF4-FFF2-40B4-BE49-F238E27FC236}">
                <a16:creationId xmlns:a16="http://schemas.microsoft.com/office/drawing/2014/main" id="{5363C938-A959-40AE-83F8-56B83FBF3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3665" y="5567393"/>
            <a:ext cx="734756" cy="628561"/>
          </a:xfrm>
          <a:prstGeom prst="rect">
            <a:avLst/>
          </a:prstGeom>
        </p:spPr>
      </p:pic>
      <p:sp>
        <p:nvSpPr>
          <p:cNvPr id="19" name="TextBox 18">
            <a:extLst>
              <a:ext uri="{FF2B5EF4-FFF2-40B4-BE49-F238E27FC236}">
                <a16:creationId xmlns:a16="http://schemas.microsoft.com/office/drawing/2014/main" id="{A01FFED5-4B8B-4E7C-B766-C44404ECF527}"/>
              </a:ext>
            </a:extLst>
          </p:cNvPr>
          <p:cNvSpPr txBox="1"/>
          <p:nvPr/>
        </p:nvSpPr>
        <p:spPr>
          <a:xfrm>
            <a:off x="6018637" y="4129904"/>
            <a:ext cx="2788645" cy="1200329"/>
          </a:xfrm>
          <a:prstGeom prst="rect">
            <a:avLst/>
          </a:prstGeom>
          <a:noFill/>
        </p:spPr>
        <p:txBody>
          <a:bodyPr wrap="square" rtlCol="0">
            <a:spAutoFit/>
          </a:bodyPr>
          <a:lstStyle/>
          <a:p>
            <a:r>
              <a:rPr lang="en-US" sz="2400" dirty="0"/>
              <a:t>Person A </a:t>
            </a:r>
            <a:r>
              <a:rPr lang="en-US" sz="2400" dirty="0" err="1"/>
              <a:t>schreibt</a:t>
            </a:r>
            <a:r>
              <a:rPr lang="en-US" sz="2400" dirty="0"/>
              <a:t> </a:t>
            </a:r>
            <a:r>
              <a:rPr lang="en-US" sz="2400" dirty="0" err="1"/>
              <a:t>Notizen</a:t>
            </a:r>
            <a:r>
              <a:rPr lang="en-US" sz="2400" dirty="0"/>
              <a:t> auf </a:t>
            </a:r>
            <a:r>
              <a:rPr lang="en-US" sz="2400" dirty="0" err="1"/>
              <a:t>Englisch</a:t>
            </a:r>
            <a:r>
              <a:rPr lang="en-US" sz="2400" dirty="0"/>
              <a:t>.</a:t>
            </a:r>
          </a:p>
        </p:txBody>
      </p:sp>
      <p:pic>
        <p:nvPicPr>
          <p:cNvPr id="20" name="Picture 19">
            <a:extLst>
              <a:ext uri="{FF2B5EF4-FFF2-40B4-BE49-F238E27FC236}">
                <a16:creationId xmlns:a16="http://schemas.microsoft.com/office/drawing/2014/main" id="{B5152BBB-B3FA-405E-BE18-DB3FD755DD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7416" y="763712"/>
            <a:ext cx="539664" cy="461666"/>
          </a:xfrm>
          <a:prstGeom prst="rect">
            <a:avLst/>
          </a:prstGeom>
        </p:spPr>
      </p:pic>
      <p:sp>
        <p:nvSpPr>
          <p:cNvPr id="21" name="TextBox 20">
            <a:extLst>
              <a:ext uri="{FF2B5EF4-FFF2-40B4-BE49-F238E27FC236}">
                <a16:creationId xmlns:a16="http://schemas.microsoft.com/office/drawing/2014/main" id="{E780E9D7-319D-4C68-A230-A6E667A6EA24}"/>
              </a:ext>
            </a:extLst>
          </p:cNvPr>
          <p:cNvSpPr txBox="1"/>
          <p:nvPr/>
        </p:nvSpPr>
        <p:spPr>
          <a:xfrm>
            <a:off x="10539566" y="4145683"/>
            <a:ext cx="1992259" cy="830997"/>
          </a:xfrm>
          <a:prstGeom prst="rect">
            <a:avLst/>
          </a:prstGeom>
          <a:noFill/>
        </p:spPr>
        <p:txBody>
          <a:bodyPr wrap="square" rtlCol="0">
            <a:spAutoFit/>
          </a:bodyPr>
          <a:lstStyle/>
          <a:p>
            <a:r>
              <a:rPr lang="en-US" sz="2400" dirty="0"/>
              <a:t>Person B </a:t>
            </a:r>
            <a:r>
              <a:rPr lang="en-US" sz="2400" dirty="0" err="1"/>
              <a:t>antwortet</a:t>
            </a:r>
            <a:r>
              <a:rPr lang="en-US" sz="2400" dirty="0"/>
              <a:t>.</a:t>
            </a:r>
          </a:p>
        </p:txBody>
      </p:sp>
      <p:pic>
        <p:nvPicPr>
          <p:cNvPr id="22" name="Picture 21" descr="A person with a letter on it&#10;&#10;Description automatically generated">
            <a:extLst>
              <a:ext uri="{FF2B5EF4-FFF2-40B4-BE49-F238E27FC236}">
                <a16:creationId xmlns:a16="http://schemas.microsoft.com/office/drawing/2014/main" id="{1878D736-BC32-4676-A1DB-D7FDB9F67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4753" y="5073648"/>
            <a:ext cx="1530229" cy="1713124"/>
          </a:xfrm>
          <a:prstGeom prst="rect">
            <a:avLst/>
          </a:prstGeom>
        </p:spPr>
      </p:pic>
      <p:pic>
        <p:nvPicPr>
          <p:cNvPr id="24" name="Picture 23" descr="A person with a letter b&#10;&#10;Description automatically generated">
            <a:extLst>
              <a:ext uri="{FF2B5EF4-FFF2-40B4-BE49-F238E27FC236}">
                <a16:creationId xmlns:a16="http://schemas.microsoft.com/office/drawing/2014/main" id="{7D9F1B44-6A25-4D01-B4E5-4DC106C42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4448" y="5067173"/>
            <a:ext cx="1524132" cy="1707028"/>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1" grpId="0"/>
      <p:bldP spid="12" grpId="0"/>
      <p:bldP spid="13" grpId="0"/>
      <p:bldP spid="14" grpId="0"/>
      <p:bldP spid="17" grpId="0" animBg="1"/>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Shape&#10;&#10;Description automatically generated">
            <a:extLst>
              <a:ext uri="{FF2B5EF4-FFF2-40B4-BE49-F238E27FC236}">
                <a16:creationId xmlns:a16="http://schemas.microsoft.com/office/drawing/2014/main" id="{23A68D2E-A8F3-418E-8CD4-3C8D17D334F6}"/>
              </a:ext>
            </a:extLst>
          </p:cNvPr>
          <p:cNvPicPr>
            <a:picLocks noChangeAspect="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38965" y="513671"/>
            <a:ext cx="6618246" cy="5809046"/>
          </a:xfrm>
          <a:prstGeom prst="rect">
            <a:avLst/>
          </a:prstGeom>
        </p:spPr>
      </p:pic>
      <p:sp>
        <p:nvSpPr>
          <p:cNvPr id="4" name="Title 3"/>
          <p:cNvSpPr>
            <a:spLocks noGrp="1"/>
          </p:cNvSpPr>
          <p:nvPr>
            <p:ph type="title"/>
          </p:nvPr>
        </p:nvSpPr>
        <p:spPr>
          <a:xfrm>
            <a:off x="0" y="123716"/>
            <a:ext cx="4427580" cy="647577"/>
          </a:xfrm>
        </p:spPr>
        <p:txBody>
          <a:bodyPr>
            <a:normAutofit/>
          </a:bodyPr>
          <a:lstStyle/>
          <a:p>
            <a:r>
              <a:rPr lang="en-GB" sz="2800" b="1" dirty="0" err="1">
                <a:solidFill>
                  <a:schemeClr val="bg1"/>
                </a:solidFill>
              </a:rPr>
              <a:t>ein</a:t>
            </a:r>
            <a:r>
              <a:rPr lang="en-GB" sz="2800" b="1" dirty="0">
                <a:solidFill>
                  <a:schemeClr val="bg1"/>
                </a:solidFill>
              </a:rPr>
              <a:t> Interview </a:t>
            </a:r>
            <a:r>
              <a:rPr lang="en-GB" sz="2800" b="1" dirty="0" err="1">
                <a:solidFill>
                  <a:schemeClr val="bg1"/>
                </a:solidFill>
              </a:rPr>
              <a:t>machen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0" y="646859"/>
            <a:ext cx="6164568" cy="461665"/>
          </a:xfrm>
          <a:prstGeom prst="rect">
            <a:avLst/>
          </a:prstGeom>
          <a:noFill/>
        </p:spPr>
        <p:txBody>
          <a:bodyPr wrap="square" rtlCol="0">
            <a:spAutoFit/>
          </a:bodyPr>
          <a:lstStyle/>
          <a:p>
            <a:r>
              <a:rPr lang="en-US" sz="2400" dirty="0"/>
              <a:t>Person A </a:t>
            </a:r>
            <a:r>
              <a:rPr lang="en-US" sz="2400" dirty="0" err="1"/>
              <a:t>schreibt</a:t>
            </a:r>
            <a:r>
              <a:rPr lang="en-US" sz="2400" dirty="0"/>
              <a:t> die </a:t>
            </a:r>
            <a:r>
              <a:rPr lang="en-US" sz="2400" dirty="0" err="1"/>
              <a:t>Optionen</a:t>
            </a:r>
            <a:r>
              <a:rPr lang="en-US" sz="2400" dirty="0"/>
              <a:t>.</a:t>
            </a:r>
          </a:p>
        </p:txBody>
      </p:sp>
      <p:graphicFrame>
        <p:nvGraphicFramePr>
          <p:cNvPr id="8" name="Table 13">
            <a:extLst>
              <a:ext uri="{FF2B5EF4-FFF2-40B4-BE49-F238E27FC236}">
                <a16:creationId xmlns:a16="http://schemas.microsoft.com/office/drawing/2014/main" id="{0FD4C2C4-5552-48F1-993E-88F825029F72}"/>
              </a:ext>
            </a:extLst>
          </p:cNvPr>
          <p:cNvGraphicFramePr>
            <a:graphicFrameLocks noGrp="1"/>
          </p:cNvGraphicFramePr>
          <p:nvPr>
            <p:extLst>
              <p:ext uri="{D42A27DB-BD31-4B8C-83A1-F6EECF244321}">
                <p14:modId xmlns:p14="http://schemas.microsoft.com/office/powerpoint/2010/main" val="1915676824"/>
              </p:ext>
            </p:extLst>
          </p:nvPr>
        </p:nvGraphicFramePr>
        <p:xfrm>
          <a:off x="67048" y="1046343"/>
          <a:ext cx="5697122" cy="2814330"/>
        </p:xfrm>
        <a:graphic>
          <a:graphicData uri="http://schemas.openxmlformats.org/drawingml/2006/table">
            <a:tbl>
              <a:tblPr firstRow="1" bandRow="1">
                <a:tableStyleId>{5940675A-B579-460E-94D1-54222C63F5DA}</a:tableStyleId>
              </a:tblPr>
              <a:tblGrid>
                <a:gridCol w="2848561">
                  <a:extLst>
                    <a:ext uri="{9D8B030D-6E8A-4147-A177-3AD203B41FA5}">
                      <a16:colId xmlns:a16="http://schemas.microsoft.com/office/drawing/2014/main" val="298386979"/>
                    </a:ext>
                  </a:extLst>
                </a:gridCol>
                <a:gridCol w="2848561">
                  <a:extLst>
                    <a:ext uri="{9D8B030D-6E8A-4147-A177-3AD203B41FA5}">
                      <a16:colId xmlns:a16="http://schemas.microsoft.com/office/drawing/2014/main" val="1321865862"/>
                    </a:ext>
                  </a:extLst>
                </a:gridCol>
              </a:tblGrid>
              <a:tr h="435162">
                <a:tc>
                  <a:txBody>
                    <a:bodyPr/>
                    <a:lstStyle/>
                    <a:p>
                      <a:pPr algn="ctr"/>
                      <a:r>
                        <a:rPr lang="en-GB" sz="2400" b="1" dirty="0">
                          <a:solidFill>
                            <a:schemeClr val="tx1"/>
                          </a:solidFill>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b="1" dirty="0">
                          <a:solidFill>
                            <a:schemeClr val="tx1"/>
                          </a:solidFill>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59592002"/>
                  </a:ext>
                </a:extLst>
              </a:tr>
              <a:tr h="471426">
                <a:tc>
                  <a:txBody>
                    <a:bodyPr/>
                    <a:lstStyle/>
                    <a:p>
                      <a:pPr algn="ctr"/>
                      <a:r>
                        <a:rPr lang="en-GB" sz="2400" dirty="0" err="1">
                          <a:solidFill>
                            <a:schemeClr val="tx1"/>
                          </a:solidFill>
                        </a:rPr>
                        <a:t>immer</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heute</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80410280"/>
                  </a:ext>
                </a:extLst>
              </a:tr>
              <a:tr h="471426">
                <a:tc>
                  <a:txBody>
                    <a:bodyPr/>
                    <a:lstStyle/>
                    <a:p>
                      <a:pPr algn="ctr"/>
                      <a:r>
                        <a:rPr lang="en-GB" sz="2400" dirty="0">
                          <a:solidFill>
                            <a:schemeClr val="tx1"/>
                          </a:solidFill>
                        </a:rPr>
                        <a:t>dieses </a:t>
                      </a:r>
                      <a:r>
                        <a:rPr lang="en-GB" sz="2400" dirty="0" err="1">
                          <a:solidFill>
                            <a:schemeClr val="tx1"/>
                          </a:solidFill>
                        </a:rPr>
                        <a:t>Jahr</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normalerweise</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89618389"/>
                  </a:ext>
                </a:extLst>
              </a:tr>
              <a:tr h="471426">
                <a:tc>
                  <a:txBody>
                    <a:bodyPr/>
                    <a:lstStyle/>
                    <a:p>
                      <a:pPr algn="ctr"/>
                      <a:r>
                        <a:rPr lang="en-GB" sz="2400" dirty="0" err="1">
                          <a:solidFill>
                            <a:schemeClr val="tx1"/>
                          </a:solidFill>
                        </a:rPr>
                        <a:t>manchmal</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im</a:t>
                      </a:r>
                      <a:r>
                        <a:rPr lang="en-GB" sz="2400" dirty="0">
                          <a:solidFill>
                            <a:schemeClr val="tx1"/>
                          </a:solidFill>
                        </a:rPr>
                        <a:t> Moment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93267697"/>
                  </a:ext>
                </a:extLst>
              </a:tr>
              <a:tr h="471426">
                <a:tc>
                  <a:txBody>
                    <a:bodyPr/>
                    <a:lstStyle/>
                    <a:p>
                      <a:pPr algn="ctr"/>
                      <a:r>
                        <a:rPr lang="en-GB" sz="2400" dirty="0" err="1">
                          <a:solidFill>
                            <a:schemeClr val="tx1"/>
                          </a:solidFill>
                        </a:rPr>
                        <a:t>im</a:t>
                      </a:r>
                      <a:r>
                        <a:rPr lang="en-GB" sz="2400" dirty="0">
                          <a:solidFill>
                            <a:schemeClr val="tx1"/>
                          </a:solidFill>
                        </a:rPr>
                        <a:t> Moment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jede</a:t>
                      </a:r>
                      <a:r>
                        <a:rPr lang="en-GB" sz="2400" dirty="0">
                          <a:solidFill>
                            <a:schemeClr val="tx1"/>
                          </a:solidFill>
                        </a:rPr>
                        <a:t> </a:t>
                      </a:r>
                      <a:r>
                        <a:rPr lang="en-GB" sz="2400" dirty="0" err="1">
                          <a:solidFill>
                            <a:schemeClr val="tx1"/>
                          </a:solidFill>
                        </a:rPr>
                        <a:t>Woche</a:t>
                      </a:r>
                      <a:endParaRPr lang="en-GB" sz="2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76030665"/>
                  </a:ext>
                </a:extLst>
              </a:tr>
              <a:tr h="471426">
                <a:tc>
                  <a:txBody>
                    <a:bodyPr/>
                    <a:lstStyle/>
                    <a:p>
                      <a:pPr algn="ctr"/>
                      <a:r>
                        <a:rPr lang="en-GB" sz="2400" dirty="0">
                          <a:solidFill>
                            <a:schemeClr val="tx1"/>
                          </a:solidFill>
                        </a:rPr>
                        <a:t>oft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400" dirty="0" err="1">
                          <a:solidFill>
                            <a:schemeClr val="tx1"/>
                          </a:solidFill>
                        </a:rPr>
                        <a:t>im</a:t>
                      </a:r>
                      <a:r>
                        <a:rPr lang="en-GB" sz="2400" dirty="0">
                          <a:solidFill>
                            <a:schemeClr val="tx1"/>
                          </a:solidFill>
                        </a:rPr>
                        <a:t> Moment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56426673"/>
                  </a:ext>
                </a:extLst>
              </a:tr>
            </a:tbl>
          </a:graphicData>
        </a:graphic>
      </p:graphicFrame>
      <p:sp>
        <p:nvSpPr>
          <p:cNvPr id="17" name="TextBox 16">
            <a:extLst>
              <a:ext uri="{FF2B5EF4-FFF2-40B4-BE49-F238E27FC236}">
                <a16:creationId xmlns:a16="http://schemas.microsoft.com/office/drawing/2014/main" id="{42FFD299-852F-4593-9B5F-9D639EEB94F2}"/>
              </a:ext>
            </a:extLst>
          </p:cNvPr>
          <p:cNvSpPr txBox="1"/>
          <p:nvPr/>
        </p:nvSpPr>
        <p:spPr>
          <a:xfrm>
            <a:off x="5987528" y="398995"/>
            <a:ext cx="4340856" cy="461665"/>
          </a:xfrm>
          <a:prstGeom prst="rect">
            <a:avLst/>
          </a:prstGeom>
          <a:solidFill>
            <a:schemeClr val="accent4">
              <a:lumMod val="40000"/>
              <a:lumOff val="60000"/>
            </a:schemeClr>
          </a:solidFill>
        </p:spPr>
        <p:txBody>
          <a:bodyPr wrap="square" rtlCol="0">
            <a:spAutoFit/>
          </a:bodyPr>
          <a:lstStyle/>
          <a:p>
            <a:r>
              <a:rPr lang="en-US" sz="2400" dirty="0"/>
              <a:t>Person B </a:t>
            </a:r>
            <a:r>
              <a:rPr lang="en-US" sz="2400" dirty="0" err="1"/>
              <a:t>stellt</a:t>
            </a:r>
            <a:r>
              <a:rPr lang="en-US" sz="2400" dirty="0"/>
              <a:t> </a:t>
            </a:r>
            <a:r>
              <a:rPr lang="en-US" sz="2400" dirty="0" err="1"/>
              <a:t>Fragen</a:t>
            </a:r>
            <a:r>
              <a:rPr lang="en-US" sz="2400" dirty="0"/>
              <a:t> 5 – 1.</a:t>
            </a:r>
          </a:p>
        </p:txBody>
      </p:sp>
      <p:pic>
        <p:nvPicPr>
          <p:cNvPr id="18" name="Picture 17">
            <a:extLst>
              <a:ext uri="{FF2B5EF4-FFF2-40B4-BE49-F238E27FC236}">
                <a16:creationId xmlns:a16="http://schemas.microsoft.com/office/drawing/2014/main" id="{5363C938-A959-40AE-83F8-56B83FBF3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7615" y="5781707"/>
            <a:ext cx="1061073" cy="907715"/>
          </a:xfrm>
          <a:prstGeom prst="rect">
            <a:avLst/>
          </a:prstGeom>
        </p:spPr>
      </p:pic>
      <p:sp>
        <p:nvSpPr>
          <p:cNvPr id="19" name="TextBox 18">
            <a:extLst>
              <a:ext uri="{FF2B5EF4-FFF2-40B4-BE49-F238E27FC236}">
                <a16:creationId xmlns:a16="http://schemas.microsoft.com/office/drawing/2014/main" id="{A01FFED5-4B8B-4E7C-B766-C44404ECF527}"/>
              </a:ext>
            </a:extLst>
          </p:cNvPr>
          <p:cNvSpPr txBox="1"/>
          <p:nvPr/>
        </p:nvSpPr>
        <p:spPr>
          <a:xfrm>
            <a:off x="3972802" y="4378793"/>
            <a:ext cx="1905039" cy="1569660"/>
          </a:xfrm>
          <a:prstGeom prst="rect">
            <a:avLst/>
          </a:prstGeom>
          <a:noFill/>
        </p:spPr>
        <p:txBody>
          <a:bodyPr wrap="square" rtlCol="0">
            <a:spAutoFit/>
          </a:bodyPr>
          <a:lstStyle/>
          <a:p>
            <a:r>
              <a:rPr lang="en-US" sz="2400" dirty="0"/>
              <a:t>Person B </a:t>
            </a:r>
            <a:r>
              <a:rPr lang="en-US" sz="2400" dirty="0" err="1"/>
              <a:t>schreibt</a:t>
            </a:r>
            <a:r>
              <a:rPr lang="en-US" sz="2400" dirty="0"/>
              <a:t> </a:t>
            </a:r>
            <a:r>
              <a:rPr lang="en-US" sz="2400" dirty="0" err="1"/>
              <a:t>Notizen</a:t>
            </a:r>
            <a:r>
              <a:rPr lang="en-US" sz="2400" dirty="0"/>
              <a:t> auf </a:t>
            </a:r>
            <a:r>
              <a:rPr lang="en-US" sz="2400" dirty="0" err="1"/>
              <a:t>Englisch</a:t>
            </a:r>
            <a:r>
              <a:rPr lang="en-US" sz="2400" dirty="0"/>
              <a:t>.</a:t>
            </a:r>
          </a:p>
        </p:txBody>
      </p:sp>
      <p:pic>
        <p:nvPicPr>
          <p:cNvPr id="20" name="Picture 19">
            <a:extLst>
              <a:ext uri="{FF2B5EF4-FFF2-40B4-BE49-F238E27FC236}">
                <a16:creationId xmlns:a16="http://schemas.microsoft.com/office/drawing/2014/main" id="{B5152BBB-B3FA-405E-BE18-DB3FD755DD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1925" y="977611"/>
            <a:ext cx="539664" cy="461666"/>
          </a:xfrm>
          <a:prstGeom prst="rect">
            <a:avLst/>
          </a:prstGeom>
        </p:spPr>
      </p:pic>
      <p:sp>
        <p:nvSpPr>
          <p:cNvPr id="21" name="TextBox 20">
            <a:extLst>
              <a:ext uri="{FF2B5EF4-FFF2-40B4-BE49-F238E27FC236}">
                <a16:creationId xmlns:a16="http://schemas.microsoft.com/office/drawing/2014/main" id="{E780E9D7-319D-4C68-A230-A6E667A6EA24}"/>
              </a:ext>
            </a:extLst>
          </p:cNvPr>
          <p:cNvSpPr txBox="1"/>
          <p:nvPr/>
        </p:nvSpPr>
        <p:spPr>
          <a:xfrm>
            <a:off x="63254" y="4453725"/>
            <a:ext cx="1992259" cy="830997"/>
          </a:xfrm>
          <a:prstGeom prst="rect">
            <a:avLst/>
          </a:prstGeom>
          <a:noFill/>
        </p:spPr>
        <p:txBody>
          <a:bodyPr wrap="square" rtlCol="0">
            <a:spAutoFit/>
          </a:bodyPr>
          <a:lstStyle/>
          <a:p>
            <a:r>
              <a:rPr lang="en-US" sz="2400" dirty="0"/>
              <a:t>Person A </a:t>
            </a:r>
            <a:r>
              <a:rPr lang="en-US" sz="2400" dirty="0" err="1"/>
              <a:t>antwortet</a:t>
            </a:r>
            <a:r>
              <a:rPr lang="en-US" sz="2400" dirty="0"/>
              <a:t>.</a:t>
            </a:r>
          </a:p>
        </p:txBody>
      </p:sp>
      <p:sp>
        <p:nvSpPr>
          <p:cNvPr id="23" name="TextBox 22">
            <a:extLst>
              <a:ext uri="{FF2B5EF4-FFF2-40B4-BE49-F238E27FC236}">
                <a16:creationId xmlns:a16="http://schemas.microsoft.com/office/drawing/2014/main" id="{60377E85-DD8E-4777-B635-EF0E9788FC75}"/>
              </a:ext>
            </a:extLst>
          </p:cNvPr>
          <p:cNvSpPr txBox="1"/>
          <p:nvPr/>
        </p:nvSpPr>
        <p:spPr>
          <a:xfrm>
            <a:off x="6095217" y="1993727"/>
            <a:ext cx="5918079" cy="400110"/>
          </a:xfrm>
          <a:prstGeom prst="rect">
            <a:avLst/>
          </a:prstGeom>
          <a:noFill/>
        </p:spPr>
        <p:txBody>
          <a:bodyPr wrap="square" rtlCol="0">
            <a:spAutoFit/>
          </a:bodyPr>
          <a:lstStyle/>
          <a:p>
            <a:pPr algn="l"/>
            <a:r>
              <a:rPr lang="en-GB" sz="2000" dirty="0"/>
              <a:t>1 Do you play / are you playing here?</a:t>
            </a:r>
          </a:p>
        </p:txBody>
      </p:sp>
      <p:sp>
        <p:nvSpPr>
          <p:cNvPr id="24" name="TextBox 23">
            <a:extLst>
              <a:ext uri="{FF2B5EF4-FFF2-40B4-BE49-F238E27FC236}">
                <a16:creationId xmlns:a16="http://schemas.microsoft.com/office/drawing/2014/main" id="{B9F23CEB-CDA2-4909-8AE5-18C9ECAC8F67}"/>
              </a:ext>
            </a:extLst>
          </p:cNvPr>
          <p:cNvSpPr txBox="1"/>
          <p:nvPr/>
        </p:nvSpPr>
        <p:spPr>
          <a:xfrm>
            <a:off x="6095216" y="2513484"/>
            <a:ext cx="5918079" cy="707886"/>
          </a:xfrm>
          <a:prstGeom prst="rect">
            <a:avLst/>
          </a:prstGeom>
          <a:noFill/>
        </p:spPr>
        <p:txBody>
          <a:bodyPr wrap="square" rtlCol="0">
            <a:spAutoFit/>
          </a:bodyPr>
          <a:lstStyle/>
          <a:p>
            <a:pPr algn="l"/>
            <a:r>
              <a:rPr lang="en-GB" sz="2000" dirty="0"/>
              <a:t>2 Are you using / do you use other instruments in the band?</a:t>
            </a:r>
          </a:p>
        </p:txBody>
      </p:sp>
      <p:sp>
        <p:nvSpPr>
          <p:cNvPr id="25" name="TextBox 24">
            <a:extLst>
              <a:ext uri="{FF2B5EF4-FFF2-40B4-BE49-F238E27FC236}">
                <a16:creationId xmlns:a16="http://schemas.microsoft.com/office/drawing/2014/main" id="{33967321-1B11-417C-9203-130A8E647989}"/>
              </a:ext>
            </a:extLst>
          </p:cNvPr>
          <p:cNvSpPr txBox="1"/>
          <p:nvPr/>
        </p:nvSpPr>
        <p:spPr>
          <a:xfrm>
            <a:off x="6095216" y="3372568"/>
            <a:ext cx="5918079" cy="707886"/>
          </a:xfrm>
          <a:prstGeom prst="rect">
            <a:avLst/>
          </a:prstGeom>
          <a:noFill/>
        </p:spPr>
        <p:txBody>
          <a:bodyPr wrap="square" rtlCol="0">
            <a:spAutoFit/>
          </a:bodyPr>
          <a:lstStyle/>
          <a:p>
            <a:pPr algn="l"/>
            <a:r>
              <a:rPr lang="en-GB" sz="2000" dirty="0"/>
              <a:t>3 Do you talk / are you talking with your family?</a:t>
            </a:r>
          </a:p>
        </p:txBody>
      </p:sp>
      <p:sp>
        <p:nvSpPr>
          <p:cNvPr id="26" name="TextBox 25">
            <a:extLst>
              <a:ext uri="{FF2B5EF4-FFF2-40B4-BE49-F238E27FC236}">
                <a16:creationId xmlns:a16="http://schemas.microsoft.com/office/drawing/2014/main" id="{A1A3F9C0-46F0-4543-B5E4-477465093C75}"/>
              </a:ext>
            </a:extLst>
          </p:cNvPr>
          <p:cNvSpPr txBox="1"/>
          <p:nvPr/>
        </p:nvSpPr>
        <p:spPr>
          <a:xfrm>
            <a:off x="6136780" y="4081635"/>
            <a:ext cx="5918079" cy="707886"/>
          </a:xfrm>
          <a:prstGeom prst="rect">
            <a:avLst/>
          </a:prstGeom>
          <a:noFill/>
        </p:spPr>
        <p:txBody>
          <a:bodyPr wrap="square" rtlCol="0">
            <a:spAutoFit/>
          </a:bodyPr>
          <a:lstStyle/>
          <a:p>
            <a:pPr algn="l"/>
            <a:r>
              <a:rPr lang="en-GB" sz="2000" dirty="0"/>
              <a:t>4 Do you live / are you living together with friends?</a:t>
            </a:r>
          </a:p>
        </p:txBody>
      </p:sp>
      <p:sp>
        <p:nvSpPr>
          <p:cNvPr id="27" name="TextBox 26">
            <a:extLst>
              <a:ext uri="{FF2B5EF4-FFF2-40B4-BE49-F238E27FC236}">
                <a16:creationId xmlns:a16="http://schemas.microsoft.com/office/drawing/2014/main" id="{A5394242-5CB2-40F0-B1EC-7866C4D77CB1}"/>
              </a:ext>
            </a:extLst>
          </p:cNvPr>
          <p:cNvSpPr txBox="1"/>
          <p:nvPr/>
        </p:nvSpPr>
        <p:spPr>
          <a:xfrm>
            <a:off x="6136780" y="4738349"/>
            <a:ext cx="5918079" cy="707886"/>
          </a:xfrm>
          <a:prstGeom prst="rect">
            <a:avLst/>
          </a:prstGeom>
          <a:noFill/>
        </p:spPr>
        <p:txBody>
          <a:bodyPr wrap="square" rtlCol="0">
            <a:spAutoFit/>
          </a:bodyPr>
          <a:lstStyle/>
          <a:p>
            <a:pPr algn="l"/>
            <a:r>
              <a:rPr lang="en-GB" sz="2000" dirty="0"/>
              <a:t>5 Are you earning / do you earn lots of money?</a:t>
            </a:r>
          </a:p>
        </p:txBody>
      </p:sp>
      <p:pic>
        <p:nvPicPr>
          <p:cNvPr id="29" name="Picture 28" descr="A person with a letter on it&#10;&#10;Description automatically generated">
            <a:extLst>
              <a:ext uri="{FF2B5EF4-FFF2-40B4-BE49-F238E27FC236}">
                <a16:creationId xmlns:a16="http://schemas.microsoft.com/office/drawing/2014/main" id="{EC827004-0121-422B-82F6-EFF15E366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943" y="5061250"/>
            <a:ext cx="1530229" cy="1713124"/>
          </a:xfrm>
          <a:prstGeom prst="rect">
            <a:avLst/>
          </a:prstGeom>
        </p:spPr>
      </p:pic>
      <p:pic>
        <p:nvPicPr>
          <p:cNvPr id="30" name="Picture 29" descr="A person with a letter b&#10;&#10;Description automatically generated">
            <a:extLst>
              <a:ext uri="{FF2B5EF4-FFF2-40B4-BE49-F238E27FC236}">
                <a16:creationId xmlns:a16="http://schemas.microsoft.com/office/drawing/2014/main" id="{4F020D53-41CA-4F35-BF97-5FB411E96C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1417" y="5067346"/>
            <a:ext cx="1524132" cy="1707028"/>
          </a:xfrm>
          <a:prstGeom prst="rect">
            <a:avLst/>
          </a:prstGeom>
        </p:spPr>
      </p:pic>
    </p:spTree>
    <p:extLst>
      <p:ext uri="{BB962C8B-B14F-4D97-AF65-F5344CB8AC3E}">
        <p14:creationId xmlns:p14="http://schemas.microsoft.com/office/powerpoint/2010/main" val="266010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7" grpId="0" animBg="1"/>
      <p:bldP spid="19" grpId="0"/>
      <p:bldP spid="21" grpId="0"/>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ECFC-5C8E-4ED4-8F6A-A17712E23359}"/>
              </a:ext>
            </a:extLst>
          </p:cNvPr>
          <p:cNvSpPr>
            <a:spLocks noGrp="1"/>
          </p:cNvSpPr>
          <p:nvPr>
            <p:ph type="title"/>
          </p:nvPr>
        </p:nvSpPr>
        <p:spPr>
          <a:xfrm>
            <a:off x="0" y="213557"/>
            <a:ext cx="3200400" cy="647577"/>
          </a:xfrm>
        </p:spPr>
        <p:txBody>
          <a:bodyPr>
            <a:normAutofit/>
          </a:bodyPr>
          <a:lstStyle/>
          <a:p>
            <a:r>
              <a:rPr lang="en-GB" sz="2800" dirty="0" err="1"/>
              <a:t>Hausaufgaben</a:t>
            </a:r>
            <a:endParaRPr lang="en-GB" sz="2800" dirty="0"/>
          </a:p>
        </p:txBody>
      </p:sp>
      <p:pic>
        <p:nvPicPr>
          <p:cNvPr id="7" name="Picture 6" descr="the letter Q">
            <a:extLst>
              <a:ext uri="{FF2B5EF4-FFF2-40B4-BE49-F238E27FC236}">
                <a16:creationId xmlns:a16="http://schemas.microsoft.com/office/drawing/2014/main" id="{DA5B2786-F630-4158-9714-58242984DFB8}"/>
              </a:ext>
            </a:extLst>
          </p:cNvPr>
          <p:cNvPicPr>
            <a:picLocks noChangeAspect="1"/>
          </p:cNvPicPr>
          <p:nvPr/>
        </p:nvPicPr>
        <p:blipFill>
          <a:blip r:embed="rId3"/>
          <a:stretch>
            <a:fillRect/>
          </a:stretch>
        </p:blipFill>
        <p:spPr>
          <a:xfrm>
            <a:off x="10712792" y="4911402"/>
            <a:ext cx="1300638" cy="1300638"/>
          </a:xfrm>
          <a:prstGeom prst="rect">
            <a:avLst/>
          </a:prstGeom>
        </p:spPr>
      </p:pic>
      <p:sp>
        <p:nvSpPr>
          <p:cNvPr id="8" name="TextBox 7">
            <a:extLst>
              <a:ext uri="{FF2B5EF4-FFF2-40B4-BE49-F238E27FC236}">
                <a16:creationId xmlns:a16="http://schemas.microsoft.com/office/drawing/2014/main" id="{260F7C6D-0C1F-4BFC-ABF2-E23CBBD995E0}"/>
              </a:ext>
            </a:extLst>
          </p:cNvPr>
          <p:cNvSpPr txBox="1"/>
          <p:nvPr/>
        </p:nvSpPr>
        <p:spPr>
          <a:xfrm>
            <a:off x="92597" y="1221062"/>
            <a:ext cx="9750706"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1.1, Week 1)</a:t>
            </a:r>
            <a:b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sz="28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Revisit vocabulary for this week in Mashup 1</a:t>
            </a:r>
            <a:endParaRPr kumimoji="0" lang="en-GB" sz="28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165982B-B4B8-47D9-90F8-22B790657C62}"/>
              </a:ext>
            </a:extLst>
          </p:cNvPr>
          <p:cNvSpPr txBox="1"/>
          <p:nvPr/>
        </p:nvSpPr>
        <p:spPr>
          <a:xfrm>
            <a:off x="202938" y="2449516"/>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Quizlet link</a:t>
            </a:r>
            <a:br>
              <a:rPr kumimoji="0" lang="en-GB" sz="2400" b="0" i="0" u="none" strike="noStrike" kern="1200" cap="none" spc="0" normalizeH="0" baseline="0" noProof="0" dirty="0">
                <a:ln>
                  <a:noFill/>
                </a:ln>
                <a:effectLst/>
                <a:uLnTx/>
                <a:uFillTx/>
                <a:latin typeface="Century Gothic" panose="020F0302020204030204"/>
                <a:ea typeface="+mn-ea"/>
                <a:cs typeface="+mn-cs"/>
              </a:rPr>
            </a:b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10" name="Picture 9" descr="Qr code&#10;&#10;Description automatically generated">
            <a:extLst>
              <a:ext uri="{FF2B5EF4-FFF2-40B4-BE49-F238E27FC236}">
                <a16:creationId xmlns:a16="http://schemas.microsoft.com/office/drawing/2014/main" id="{413D83A4-76FB-4603-8D12-8EB345020B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4887" y="2300287"/>
            <a:ext cx="1771651" cy="1771651"/>
          </a:xfrm>
          <a:prstGeom prst="rect">
            <a:avLst/>
          </a:prstGeom>
        </p:spPr>
      </p:pic>
      <p:pic>
        <p:nvPicPr>
          <p:cNvPr id="11" name="Graphic 1" descr="Desk with solid fill">
            <a:extLst>
              <a:ext uri="{FF2B5EF4-FFF2-40B4-BE49-F238E27FC236}">
                <a16:creationId xmlns:a16="http://schemas.microsoft.com/office/drawing/2014/main" id="{951B6134-4922-402B-B610-4B976973EC0F}"/>
              </a:ext>
            </a:extLst>
          </p:cNvPr>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12792" y="110624"/>
            <a:ext cx="1300638" cy="1300637"/>
          </a:xfrm>
          <a:prstGeom prst="rect">
            <a:avLst/>
          </a:prstGeom>
        </p:spPr>
      </p:pic>
    </p:spTree>
    <p:extLst>
      <p:ext uri="{BB962C8B-B14F-4D97-AF65-F5344CB8AC3E}">
        <p14:creationId xmlns:p14="http://schemas.microsoft.com/office/powerpoint/2010/main" val="321449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1 - Lesson 2</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13/09/23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algn="l"/>
            <a:r>
              <a:rPr lang="en-GB" sz="2400" dirty="0">
                <a:solidFill>
                  <a:schemeClr val="tx1"/>
                </a:solidFill>
              </a:rPr>
              <a:t>Present tense + adverbs, including </a:t>
            </a:r>
            <a:r>
              <a:rPr lang="en-GB" sz="2400" i="1" dirty="0" err="1">
                <a:solidFill>
                  <a:schemeClr val="tx1"/>
                </a:solidFill>
              </a:rPr>
              <a:t>gern</a:t>
            </a:r>
            <a:endParaRPr lang="en-GB" sz="2400" i="1" dirty="0">
              <a:solidFill>
                <a:schemeClr val="tx1"/>
              </a:solidFill>
            </a:endParaRPr>
          </a:p>
          <a:p>
            <a:r>
              <a:rPr lang="en-GB" dirty="0"/>
              <a:t>Cognate pronunciation and syllable stress</a:t>
            </a: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fontScale="62500" lnSpcReduction="20000"/>
          </a:bodyPr>
          <a:lstStyle/>
          <a:p>
            <a:r>
              <a:rPr lang="en-GB" dirty="0"/>
              <a:t>Deutschland </a:t>
            </a:r>
            <a:r>
              <a:rPr lang="en-GB" dirty="0" err="1"/>
              <a:t>sucht</a:t>
            </a:r>
            <a:r>
              <a:rPr lang="en-GB" dirty="0"/>
              <a:t> den Superstar!</a:t>
            </a:r>
            <a:br>
              <a:rPr lang="en-GB" dirty="0"/>
            </a:br>
            <a:r>
              <a:rPr lang="en-GB" sz="4500" b="0" dirty="0"/>
              <a:t>Talking about music and musicians</a:t>
            </a:r>
            <a:endParaRPr lang="en-GB" dirty="0"/>
          </a:p>
        </p:txBody>
      </p:sp>
      <p:pic>
        <p:nvPicPr>
          <p:cNvPr id="12" name="Picture 11">
            <a:extLst>
              <a:ext uri="{FF2B5EF4-FFF2-40B4-BE49-F238E27FC236}">
                <a16:creationId xmlns:a16="http://schemas.microsoft.com/office/drawing/2014/main" id="{1B2E8429-4AD9-4F8F-90D4-DC571151BAC4}"/>
              </a:ext>
            </a:extLst>
          </p:cNvPr>
          <p:cNvPicPr>
            <a:picLocks noChangeAspect="1"/>
          </p:cNvPicPr>
          <p:nvPr/>
        </p:nvPicPr>
        <p:blipFill rotWithShape="1">
          <a:blip r:embed="rId3">
            <a:extLst>
              <a:ext uri="{28A0092B-C50C-407E-A947-70E740481C1C}">
                <a14:useLocalDpi xmlns:a14="http://schemas.microsoft.com/office/drawing/2010/main" val="0"/>
              </a:ext>
            </a:extLst>
          </a:blip>
          <a:srcRect l="6539" r="22820" b="13647"/>
          <a:stretch/>
        </p:blipFill>
        <p:spPr>
          <a:xfrm>
            <a:off x="6797907" y="4633669"/>
            <a:ext cx="2825260" cy="1942687"/>
          </a:xfrm>
          <a:prstGeom prst="rect">
            <a:avLst/>
          </a:prstGeom>
          <a:ln w="28575">
            <a:solidFill>
              <a:srgbClr val="DAA520"/>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EB508643-61D2-4E50-8852-12F115F14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314" y="2524564"/>
            <a:ext cx="1720416" cy="2585324"/>
          </a:xfrm>
          <a:prstGeom prst="rect">
            <a:avLst/>
          </a:prstGeom>
          <a:ln w="28575">
            <a:solidFill>
              <a:srgbClr val="DAA520"/>
            </a:solidFil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30AEA325-DEBC-4006-A68F-78BAC8145979}"/>
              </a:ext>
            </a:extLst>
          </p:cNvPr>
          <p:cNvSpPr txBox="1"/>
          <p:nvPr/>
        </p:nvSpPr>
        <p:spPr>
          <a:xfrm>
            <a:off x="9959314" y="4633669"/>
            <a:ext cx="1720416" cy="523220"/>
          </a:xfrm>
          <a:prstGeom prst="rect">
            <a:avLst/>
          </a:prstGeom>
          <a:noFill/>
        </p:spPr>
        <p:txBody>
          <a:bodyPr wrap="square" rtlCol="0">
            <a:spAutoFit/>
          </a:bodyPr>
          <a:lstStyle/>
          <a:p>
            <a:r>
              <a:rPr lang="en-GB" sz="2800" b="1" dirty="0" err="1">
                <a:solidFill>
                  <a:schemeClr val="bg2"/>
                </a:solidFill>
              </a:rPr>
              <a:t>Namika</a:t>
            </a:r>
            <a:endParaRPr lang="en-GB" sz="2800" b="1" dirty="0">
              <a:solidFill>
                <a:schemeClr val="bg2"/>
              </a:solidFill>
            </a:endParaRPr>
          </a:p>
        </p:txBody>
      </p:sp>
      <p:sp>
        <p:nvSpPr>
          <p:cNvPr id="14" name="TextBox 13">
            <a:extLst>
              <a:ext uri="{FF2B5EF4-FFF2-40B4-BE49-F238E27FC236}">
                <a16:creationId xmlns:a16="http://schemas.microsoft.com/office/drawing/2014/main" id="{4A605F72-29E2-4C10-A6EC-C691CE9D298F}"/>
              </a:ext>
            </a:extLst>
          </p:cNvPr>
          <p:cNvSpPr txBox="1"/>
          <p:nvPr/>
        </p:nvSpPr>
        <p:spPr>
          <a:xfrm>
            <a:off x="6797906" y="6067180"/>
            <a:ext cx="2403243" cy="523220"/>
          </a:xfrm>
          <a:prstGeom prst="rect">
            <a:avLst/>
          </a:prstGeom>
          <a:noFill/>
        </p:spPr>
        <p:txBody>
          <a:bodyPr wrap="square" rtlCol="0">
            <a:spAutoFit/>
          </a:bodyPr>
          <a:lstStyle/>
          <a:p>
            <a:r>
              <a:rPr lang="en-GB" sz="2800" b="1" dirty="0" err="1">
                <a:solidFill>
                  <a:schemeClr val="bg2"/>
                </a:solidFill>
              </a:rPr>
              <a:t>Mikroschrei</a:t>
            </a:r>
            <a:endParaRPr lang="en-GB" sz="2800" b="1" dirty="0">
              <a:solidFill>
                <a:schemeClr val="bg2"/>
              </a:solidFill>
            </a:endParaRPr>
          </a:p>
        </p:txBody>
      </p:sp>
    </p:spTree>
    <p:extLst>
      <p:ext uri="{BB962C8B-B14F-4D97-AF65-F5344CB8AC3E}">
        <p14:creationId xmlns:p14="http://schemas.microsoft.com/office/powerpoint/2010/main" val="41235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12CA-C04E-4E3E-9BB4-988BC9B904F2}"/>
              </a:ext>
            </a:extLst>
          </p:cNvPr>
          <p:cNvSpPr>
            <a:spLocks noGrp="1"/>
          </p:cNvSpPr>
          <p:nvPr>
            <p:ph type="title"/>
          </p:nvPr>
        </p:nvSpPr>
        <p:spPr>
          <a:xfrm>
            <a:off x="0" y="213557"/>
            <a:ext cx="1657350" cy="647577"/>
          </a:xfrm>
        </p:spPr>
        <p:txBody>
          <a:bodyPr>
            <a:normAutofit/>
          </a:bodyPr>
          <a:lstStyle/>
          <a:p>
            <a:r>
              <a:rPr lang="en-GB" sz="2800" dirty="0" err="1">
                <a:solidFill>
                  <a:schemeClr val="bg1"/>
                </a:solidFill>
              </a:rPr>
              <a:t>Auftakt</a:t>
            </a:r>
            <a:endParaRPr lang="en-GB" sz="2800" dirty="0">
              <a:solidFill>
                <a:schemeClr val="bg1"/>
              </a:solidFill>
            </a:endParaRPr>
          </a:p>
        </p:txBody>
      </p:sp>
      <p:sp>
        <p:nvSpPr>
          <p:cNvPr id="3" name="TextBox 2">
            <a:extLst>
              <a:ext uri="{FF2B5EF4-FFF2-40B4-BE49-F238E27FC236}">
                <a16:creationId xmlns:a16="http://schemas.microsoft.com/office/drawing/2014/main" id="{0AE283A2-3E37-4C67-8793-C44BEDA5C8BA}"/>
              </a:ext>
            </a:extLst>
          </p:cNvPr>
          <p:cNvSpPr txBox="1"/>
          <p:nvPr/>
        </p:nvSpPr>
        <p:spPr>
          <a:xfrm>
            <a:off x="2386298" y="579640"/>
            <a:ext cx="9326110" cy="461665"/>
          </a:xfrm>
          <a:prstGeom prst="rect">
            <a:avLst/>
          </a:prstGeom>
          <a:noFill/>
        </p:spPr>
        <p:txBody>
          <a:bodyPr wrap="square" rtlCol="0">
            <a:spAutoFit/>
          </a:bodyPr>
          <a:lstStyle/>
          <a:p>
            <a:r>
              <a:rPr lang="en-GB" sz="2400" dirty="0" err="1">
                <a:latin typeface="Century Gothic" panose="020B0502020202020204" pitchFamily="34" charset="0"/>
              </a:rPr>
              <a:t>Schreib</a:t>
            </a:r>
            <a:r>
              <a:rPr lang="en-GB" sz="2400" dirty="0">
                <a:latin typeface="Century Gothic" panose="020B0502020202020204" pitchFamily="34" charset="0"/>
              </a:rPr>
              <a:t> die </a:t>
            </a:r>
            <a:r>
              <a:rPr lang="en-GB" sz="2400" dirty="0" err="1">
                <a:latin typeface="Century Gothic" panose="020B0502020202020204" pitchFamily="34" charset="0"/>
              </a:rPr>
              <a:t>Wörter</a:t>
            </a:r>
            <a:r>
              <a:rPr lang="en-GB" sz="2400" dirty="0">
                <a:latin typeface="Century Gothic" panose="020B0502020202020204" pitchFamily="34" charset="0"/>
              </a:rPr>
              <a:t> in die </a:t>
            </a:r>
            <a:r>
              <a:rPr lang="en-GB" sz="2400" dirty="0" err="1">
                <a:latin typeface="Century Gothic" panose="020B0502020202020204" pitchFamily="34" charset="0"/>
              </a:rPr>
              <a:t>richtige</a:t>
            </a:r>
            <a:r>
              <a:rPr lang="en-GB" sz="2400" dirty="0">
                <a:latin typeface="Century Gothic" panose="020B0502020202020204" pitchFamily="34" charset="0"/>
              </a:rPr>
              <a:t> </a:t>
            </a:r>
            <a:r>
              <a:rPr lang="en-GB" sz="2400" dirty="0" err="1">
                <a:latin typeface="Century Gothic" panose="020B0502020202020204" pitchFamily="34" charset="0"/>
              </a:rPr>
              <a:t>Kategorie</a:t>
            </a:r>
            <a:r>
              <a:rPr lang="en-GB" sz="2400" dirty="0">
                <a:latin typeface="Century Gothic" panose="020B0502020202020204" pitchFamily="34" charset="0"/>
              </a:rPr>
              <a:t>.</a:t>
            </a:r>
          </a:p>
        </p:txBody>
      </p:sp>
      <p:sp>
        <p:nvSpPr>
          <p:cNvPr id="4" name="Rectangle: Rounded Corners 3">
            <a:extLst>
              <a:ext uri="{FF2B5EF4-FFF2-40B4-BE49-F238E27FC236}">
                <a16:creationId xmlns:a16="http://schemas.microsoft.com/office/drawing/2014/main" id="{600007A8-C738-4B6D-8597-423FB1041813}"/>
              </a:ext>
            </a:extLst>
          </p:cNvPr>
          <p:cNvSpPr/>
          <p:nvPr/>
        </p:nvSpPr>
        <p:spPr>
          <a:xfrm>
            <a:off x="333352" y="1315163"/>
            <a:ext cx="2432136" cy="2827637"/>
          </a:xfrm>
          <a:prstGeom prst="roundRect">
            <a:avLst/>
          </a:prstGeom>
          <a:solidFill>
            <a:srgbClr val="FFFA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CD310685-F75D-4CB0-8188-6439F73D12F4}"/>
              </a:ext>
            </a:extLst>
          </p:cNvPr>
          <p:cNvSpPr/>
          <p:nvPr/>
        </p:nvSpPr>
        <p:spPr>
          <a:xfrm>
            <a:off x="3315141" y="1294154"/>
            <a:ext cx="2432136" cy="2827637"/>
          </a:xfrm>
          <a:prstGeom prst="roundRect">
            <a:avLst/>
          </a:prstGeom>
          <a:solidFill>
            <a:srgbClr val="FFFA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A38F7EBC-049C-4D84-A8F7-9E0D21ECC24C}"/>
              </a:ext>
            </a:extLst>
          </p:cNvPr>
          <p:cNvSpPr/>
          <p:nvPr/>
        </p:nvSpPr>
        <p:spPr>
          <a:xfrm>
            <a:off x="6329135" y="1310609"/>
            <a:ext cx="2432136" cy="2827637"/>
          </a:xfrm>
          <a:prstGeom prst="roundRect">
            <a:avLst/>
          </a:prstGeom>
          <a:solidFill>
            <a:srgbClr val="FFFA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447DEF58-0EDB-43D1-9104-479F32ED59DC}"/>
              </a:ext>
            </a:extLst>
          </p:cNvPr>
          <p:cNvSpPr/>
          <p:nvPr/>
        </p:nvSpPr>
        <p:spPr>
          <a:xfrm>
            <a:off x="9343129" y="1302382"/>
            <a:ext cx="2432136" cy="2827637"/>
          </a:xfrm>
          <a:prstGeom prst="roundRect">
            <a:avLst/>
          </a:prstGeom>
          <a:solidFill>
            <a:srgbClr val="FFFA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775796" y="1339015"/>
            <a:ext cx="149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Was?</a:t>
            </a:r>
          </a:p>
        </p:txBody>
      </p:sp>
      <p:sp>
        <p:nvSpPr>
          <p:cNvPr id="57" name="TextBox 56">
            <a:extLst>
              <a:ext uri="{FF2B5EF4-FFF2-40B4-BE49-F238E27FC236}">
                <a16:creationId xmlns:a16="http://schemas.microsoft.com/office/drawing/2014/main" id="{C37FF880-FB2F-4975-B67A-4578415E36BC}"/>
              </a:ext>
            </a:extLst>
          </p:cNvPr>
          <p:cNvSpPr txBox="1"/>
          <p:nvPr/>
        </p:nvSpPr>
        <p:spPr>
          <a:xfrm>
            <a:off x="3789789" y="1244886"/>
            <a:ext cx="1708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chemeClr val="accent4">
                    <a:lumMod val="75000"/>
                  </a:schemeClr>
                </a:solidFill>
                <a:effectLst/>
                <a:uLnTx/>
                <a:uFillTx/>
                <a:latin typeface="Century Gothic" panose="020B0502020202020204" pitchFamily="34" charset="0"/>
                <a:ea typeface="+mn-ea"/>
                <a:cs typeface="+mn-cs"/>
              </a:rPr>
              <a:t>Wann</a:t>
            </a:r>
            <a:r>
              <a:rPr kumimoji="0" lang="en-GB" sz="36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0C7AE083-A65A-48FA-8912-193F5FC2DA10}"/>
              </a:ext>
            </a:extLst>
          </p:cNvPr>
          <p:cNvSpPr txBox="1"/>
          <p:nvPr/>
        </p:nvSpPr>
        <p:spPr>
          <a:xfrm>
            <a:off x="6827693" y="1258849"/>
            <a:ext cx="149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Wie?</a:t>
            </a:r>
          </a:p>
        </p:txBody>
      </p:sp>
      <p:sp>
        <p:nvSpPr>
          <p:cNvPr id="59" name="TextBox 58">
            <a:extLst>
              <a:ext uri="{FF2B5EF4-FFF2-40B4-BE49-F238E27FC236}">
                <a16:creationId xmlns:a16="http://schemas.microsoft.com/office/drawing/2014/main" id="{3BB5333B-7E68-4BD2-BCA4-EB068B512BE9}"/>
              </a:ext>
            </a:extLst>
          </p:cNvPr>
          <p:cNvSpPr txBox="1"/>
          <p:nvPr/>
        </p:nvSpPr>
        <p:spPr>
          <a:xfrm>
            <a:off x="9924572" y="1244886"/>
            <a:ext cx="1498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Wo?</a:t>
            </a:r>
          </a:p>
        </p:txBody>
      </p:sp>
      <p:sp>
        <p:nvSpPr>
          <p:cNvPr id="5" name="TextBox 4">
            <a:extLst>
              <a:ext uri="{FF2B5EF4-FFF2-40B4-BE49-F238E27FC236}">
                <a16:creationId xmlns:a16="http://schemas.microsoft.com/office/drawing/2014/main" id="{19DCFCD2-AB7B-400C-88CD-2DC0C35602CC}"/>
              </a:ext>
            </a:extLst>
          </p:cNvPr>
          <p:cNvSpPr txBox="1"/>
          <p:nvPr/>
        </p:nvSpPr>
        <p:spPr>
          <a:xfrm>
            <a:off x="1935736" y="4302854"/>
            <a:ext cx="2259319" cy="461665"/>
          </a:xfrm>
          <a:prstGeom prst="rect">
            <a:avLst/>
          </a:prstGeom>
          <a:noFill/>
        </p:spPr>
        <p:txBody>
          <a:bodyPr wrap="square" rtlCol="0">
            <a:spAutoFit/>
          </a:bodyPr>
          <a:lstStyle/>
          <a:p>
            <a:pPr algn="ctr"/>
            <a:r>
              <a:rPr lang="en-GB" sz="2400" b="1" dirty="0">
                <a:latin typeface="Century Gothic" panose="020B0502020202020204" pitchFamily="34" charset="0"/>
              </a:rPr>
              <a:t>in der Schule</a:t>
            </a:r>
          </a:p>
        </p:txBody>
      </p:sp>
      <p:sp>
        <p:nvSpPr>
          <p:cNvPr id="60" name="TextBox 59">
            <a:extLst>
              <a:ext uri="{FF2B5EF4-FFF2-40B4-BE49-F238E27FC236}">
                <a16:creationId xmlns:a16="http://schemas.microsoft.com/office/drawing/2014/main" id="{B144C66C-B28A-4993-9DC9-5CB7C50B5C0B}"/>
              </a:ext>
            </a:extLst>
          </p:cNvPr>
          <p:cNvSpPr txBox="1"/>
          <p:nvPr/>
        </p:nvSpPr>
        <p:spPr>
          <a:xfrm>
            <a:off x="4827262" y="4327642"/>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nie</a:t>
            </a:r>
            <a:endParaRPr lang="en-GB" sz="2400" b="1" dirty="0">
              <a:latin typeface="Century Gothic" panose="020B0502020202020204" pitchFamily="34" charset="0"/>
            </a:endParaRPr>
          </a:p>
        </p:txBody>
      </p:sp>
      <p:sp>
        <p:nvSpPr>
          <p:cNvPr id="61" name="TextBox 60">
            <a:extLst>
              <a:ext uri="{FF2B5EF4-FFF2-40B4-BE49-F238E27FC236}">
                <a16:creationId xmlns:a16="http://schemas.microsoft.com/office/drawing/2014/main" id="{C4CFD12F-FDB2-40CF-A85F-75A6249AED48}"/>
              </a:ext>
            </a:extLst>
          </p:cNvPr>
          <p:cNvSpPr txBox="1"/>
          <p:nvPr/>
        </p:nvSpPr>
        <p:spPr>
          <a:xfrm>
            <a:off x="868814" y="4802425"/>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zusammen</a:t>
            </a:r>
            <a:endParaRPr lang="en-GB" sz="2400" b="1" dirty="0">
              <a:latin typeface="Century Gothic" panose="020B0502020202020204" pitchFamily="34" charset="0"/>
            </a:endParaRPr>
          </a:p>
        </p:txBody>
      </p:sp>
      <p:sp>
        <p:nvSpPr>
          <p:cNvPr id="62" name="TextBox 61">
            <a:extLst>
              <a:ext uri="{FF2B5EF4-FFF2-40B4-BE49-F238E27FC236}">
                <a16:creationId xmlns:a16="http://schemas.microsoft.com/office/drawing/2014/main" id="{B82DBDD1-9D0D-4213-9E10-D9EAEFEFFE9B}"/>
              </a:ext>
            </a:extLst>
          </p:cNvPr>
          <p:cNvSpPr txBox="1"/>
          <p:nvPr/>
        </p:nvSpPr>
        <p:spPr>
          <a:xfrm>
            <a:off x="7275516" y="4318562"/>
            <a:ext cx="1854052" cy="461665"/>
          </a:xfrm>
          <a:prstGeom prst="rect">
            <a:avLst/>
          </a:prstGeom>
          <a:noFill/>
        </p:spPr>
        <p:txBody>
          <a:bodyPr wrap="square" rtlCol="0">
            <a:spAutoFit/>
          </a:bodyPr>
          <a:lstStyle/>
          <a:p>
            <a:pPr algn="ctr"/>
            <a:r>
              <a:rPr lang="en-GB" sz="2400" b="1" dirty="0">
                <a:latin typeface="Century Gothic" panose="020B0502020202020204" pitchFamily="34" charset="0"/>
              </a:rPr>
              <a:t>das </a:t>
            </a:r>
            <a:r>
              <a:rPr lang="en-GB" sz="2400" b="1" dirty="0" err="1">
                <a:latin typeface="Century Gothic" panose="020B0502020202020204" pitchFamily="34" charset="0"/>
              </a:rPr>
              <a:t>Ziel</a:t>
            </a:r>
            <a:endParaRPr lang="en-GB" sz="2400" b="1" dirty="0">
              <a:latin typeface="Century Gothic" panose="020B0502020202020204" pitchFamily="34" charset="0"/>
            </a:endParaRPr>
          </a:p>
        </p:txBody>
      </p:sp>
      <p:sp>
        <p:nvSpPr>
          <p:cNvPr id="63" name="TextBox 62">
            <a:extLst>
              <a:ext uri="{FF2B5EF4-FFF2-40B4-BE49-F238E27FC236}">
                <a16:creationId xmlns:a16="http://schemas.microsoft.com/office/drawing/2014/main" id="{C9AF4188-B3D0-4137-9B7F-48B48B15F80B}"/>
              </a:ext>
            </a:extLst>
          </p:cNvPr>
          <p:cNvSpPr txBox="1"/>
          <p:nvPr/>
        </p:nvSpPr>
        <p:spPr>
          <a:xfrm>
            <a:off x="9792866" y="4292819"/>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gern</a:t>
            </a:r>
            <a:endParaRPr lang="en-GB" sz="2400" b="1" dirty="0">
              <a:latin typeface="Century Gothic" panose="020B0502020202020204" pitchFamily="34" charset="0"/>
            </a:endParaRPr>
          </a:p>
        </p:txBody>
      </p:sp>
      <p:sp>
        <p:nvSpPr>
          <p:cNvPr id="64" name="TextBox 63">
            <a:extLst>
              <a:ext uri="{FF2B5EF4-FFF2-40B4-BE49-F238E27FC236}">
                <a16:creationId xmlns:a16="http://schemas.microsoft.com/office/drawing/2014/main" id="{0806A751-86BB-4570-BC08-A3AD6AAEF181}"/>
              </a:ext>
            </a:extLst>
          </p:cNvPr>
          <p:cNvSpPr txBox="1"/>
          <p:nvPr/>
        </p:nvSpPr>
        <p:spPr>
          <a:xfrm>
            <a:off x="3268030" y="4828479"/>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dort</a:t>
            </a:r>
            <a:endParaRPr lang="en-GB" sz="2400" b="1" dirty="0">
              <a:latin typeface="Century Gothic" panose="020B0502020202020204" pitchFamily="34" charset="0"/>
            </a:endParaRPr>
          </a:p>
        </p:txBody>
      </p:sp>
      <p:sp>
        <p:nvSpPr>
          <p:cNvPr id="65" name="TextBox 64">
            <a:extLst>
              <a:ext uri="{FF2B5EF4-FFF2-40B4-BE49-F238E27FC236}">
                <a16:creationId xmlns:a16="http://schemas.microsoft.com/office/drawing/2014/main" id="{5C98B9BB-C82D-4D2E-89F8-04F71F812E87}"/>
              </a:ext>
            </a:extLst>
          </p:cNvPr>
          <p:cNvSpPr txBox="1"/>
          <p:nvPr/>
        </p:nvSpPr>
        <p:spPr>
          <a:xfrm>
            <a:off x="5693256" y="4850017"/>
            <a:ext cx="1854052" cy="461665"/>
          </a:xfrm>
          <a:prstGeom prst="rect">
            <a:avLst/>
          </a:prstGeom>
          <a:noFill/>
        </p:spPr>
        <p:txBody>
          <a:bodyPr wrap="square" rtlCol="0">
            <a:spAutoFit/>
          </a:bodyPr>
          <a:lstStyle/>
          <a:p>
            <a:pPr algn="ctr"/>
            <a:r>
              <a:rPr lang="en-GB" sz="2400" b="1" dirty="0">
                <a:latin typeface="Century Gothic" panose="020B0502020202020204" pitchFamily="34" charset="0"/>
              </a:rPr>
              <a:t>oft</a:t>
            </a:r>
          </a:p>
        </p:txBody>
      </p:sp>
      <p:sp>
        <p:nvSpPr>
          <p:cNvPr id="66" name="TextBox 65">
            <a:extLst>
              <a:ext uri="{FF2B5EF4-FFF2-40B4-BE49-F238E27FC236}">
                <a16:creationId xmlns:a16="http://schemas.microsoft.com/office/drawing/2014/main" id="{EFD687A5-E285-4C15-84EB-6ACDA25284BE}"/>
              </a:ext>
            </a:extLst>
          </p:cNvPr>
          <p:cNvSpPr txBox="1"/>
          <p:nvPr/>
        </p:nvSpPr>
        <p:spPr>
          <a:xfrm>
            <a:off x="8042916" y="4845158"/>
            <a:ext cx="3058838" cy="461665"/>
          </a:xfrm>
          <a:prstGeom prst="rect">
            <a:avLst/>
          </a:prstGeom>
          <a:noFill/>
        </p:spPr>
        <p:txBody>
          <a:bodyPr wrap="square" rtlCol="0">
            <a:spAutoFit/>
          </a:bodyPr>
          <a:lstStyle/>
          <a:p>
            <a:pPr algn="ctr"/>
            <a:r>
              <a:rPr lang="en-GB" sz="2400" b="1" dirty="0" err="1">
                <a:latin typeface="Century Gothic" panose="020B0502020202020204" pitchFamily="34" charset="0"/>
              </a:rPr>
              <a:t>normalerweise</a:t>
            </a:r>
            <a:endParaRPr lang="en-GB" sz="2400" b="1" dirty="0">
              <a:latin typeface="Century Gothic" panose="020B0502020202020204" pitchFamily="34" charset="0"/>
            </a:endParaRPr>
          </a:p>
        </p:txBody>
      </p:sp>
      <p:sp>
        <p:nvSpPr>
          <p:cNvPr id="67" name="TextBox 66">
            <a:extLst>
              <a:ext uri="{FF2B5EF4-FFF2-40B4-BE49-F238E27FC236}">
                <a16:creationId xmlns:a16="http://schemas.microsoft.com/office/drawing/2014/main" id="{8CAC69C5-AD13-46F8-BA43-9E6730A87FE7}"/>
              </a:ext>
            </a:extLst>
          </p:cNvPr>
          <p:cNvSpPr txBox="1"/>
          <p:nvPr/>
        </p:nvSpPr>
        <p:spPr>
          <a:xfrm>
            <a:off x="2138369" y="5385147"/>
            <a:ext cx="1854052" cy="461665"/>
          </a:xfrm>
          <a:prstGeom prst="rect">
            <a:avLst/>
          </a:prstGeom>
          <a:noFill/>
        </p:spPr>
        <p:txBody>
          <a:bodyPr wrap="square" rtlCol="0">
            <a:spAutoFit/>
          </a:bodyPr>
          <a:lstStyle/>
          <a:p>
            <a:pPr algn="ctr"/>
            <a:r>
              <a:rPr lang="en-GB" sz="2400" b="1" dirty="0">
                <a:latin typeface="Century Gothic" panose="020B0502020202020204" pitchFamily="34" charset="0"/>
              </a:rPr>
              <a:t>das Lied</a:t>
            </a:r>
          </a:p>
        </p:txBody>
      </p:sp>
      <p:sp>
        <p:nvSpPr>
          <p:cNvPr id="68" name="TextBox 67">
            <a:extLst>
              <a:ext uri="{FF2B5EF4-FFF2-40B4-BE49-F238E27FC236}">
                <a16:creationId xmlns:a16="http://schemas.microsoft.com/office/drawing/2014/main" id="{90AA0249-6D99-4D4C-9514-616A4E2DCA76}"/>
              </a:ext>
            </a:extLst>
          </p:cNvPr>
          <p:cNvSpPr txBox="1"/>
          <p:nvPr/>
        </p:nvSpPr>
        <p:spPr>
          <a:xfrm>
            <a:off x="4195056" y="5352526"/>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hier</a:t>
            </a:r>
            <a:endParaRPr lang="en-GB" sz="2400" b="1" dirty="0">
              <a:latin typeface="Century Gothic" panose="020B0502020202020204" pitchFamily="34" charset="0"/>
            </a:endParaRPr>
          </a:p>
        </p:txBody>
      </p:sp>
      <p:sp>
        <p:nvSpPr>
          <p:cNvPr id="69" name="TextBox 68">
            <a:extLst>
              <a:ext uri="{FF2B5EF4-FFF2-40B4-BE49-F238E27FC236}">
                <a16:creationId xmlns:a16="http://schemas.microsoft.com/office/drawing/2014/main" id="{215D380D-C878-4B0F-9048-82E1739C145A}"/>
              </a:ext>
            </a:extLst>
          </p:cNvPr>
          <p:cNvSpPr txBox="1"/>
          <p:nvPr/>
        </p:nvSpPr>
        <p:spPr>
          <a:xfrm>
            <a:off x="6681314" y="5382584"/>
            <a:ext cx="2448254" cy="461665"/>
          </a:xfrm>
          <a:prstGeom prst="rect">
            <a:avLst/>
          </a:prstGeom>
          <a:noFill/>
        </p:spPr>
        <p:txBody>
          <a:bodyPr wrap="square" rtlCol="0">
            <a:spAutoFit/>
          </a:bodyPr>
          <a:lstStyle/>
          <a:p>
            <a:pPr algn="ctr"/>
            <a:r>
              <a:rPr lang="en-GB" sz="2400" b="1" dirty="0">
                <a:latin typeface="Century Gothic" panose="020B0502020202020204" pitchFamily="34" charset="0"/>
              </a:rPr>
              <a:t>die </a:t>
            </a:r>
            <a:r>
              <a:rPr lang="en-GB" sz="2400" b="1" dirty="0" err="1">
                <a:latin typeface="Century Gothic" panose="020B0502020202020204" pitchFamily="34" charset="0"/>
              </a:rPr>
              <a:t>Geschichte</a:t>
            </a:r>
            <a:endParaRPr lang="en-GB" sz="2400" b="1" dirty="0">
              <a:latin typeface="Century Gothic" panose="020B0502020202020204" pitchFamily="34" charset="0"/>
            </a:endParaRPr>
          </a:p>
        </p:txBody>
      </p:sp>
      <p:sp>
        <p:nvSpPr>
          <p:cNvPr id="70" name="TextBox 69">
            <a:extLst>
              <a:ext uri="{FF2B5EF4-FFF2-40B4-BE49-F238E27FC236}">
                <a16:creationId xmlns:a16="http://schemas.microsoft.com/office/drawing/2014/main" id="{1B908017-1E44-41F1-8C18-CDF8A315EDC9}"/>
              </a:ext>
            </a:extLst>
          </p:cNvPr>
          <p:cNvSpPr txBox="1"/>
          <p:nvPr/>
        </p:nvSpPr>
        <p:spPr>
          <a:xfrm>
            <a:off x="9792866" y="5341511"/>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noch</a:t>
            </a:r>
            <a:endParaRPr lang="en-GB" sz="2400" b="1" dirty="0">
              <a:latin typeface="Century Gothic" panose="020B0502020202020204" pitchFamily="34" charset="0"/>
            </a:endParaRPr>
          </a:p>
        </p:txBody>
      </p:sp>
      <p:sp>
        <p:nvSpPr>
          <p:cNvPr id="71" name="TextBox 70">
            <a:extLst>
              <a:ext uri="{FF2B5EF4-FFF2-40B4-BE49-F238E27FC236}">
                <a16:creationId xmlns:a16="http://schemas.microsoft.com/office/drawing/2014/main" id="{28DC9CEE-C7F5-4882-9E79-FABA576A4CA6}"/>
              </a:ext>
            </a:extLst>
          </p:cNvPr>
          <p:cNvSpPr txBox="1"/>
          <p:nvPr/>
        </p:nvSpPr>
        <p:spPr>
          <a:xfrm>
            <a:off x="775795" y="5867548"/>
            <a:ext cx="2260481" cy="461665"/>
          </a:xfrm>
          <a:prstGeom prst="rect">
            <a:avLst/>
          </a:prstGeom>
          <a:noFill/>
        </p:spPr>
        <p:txBody>
          <a:bodyPr wrap="square" rtlCol="0">
            <a:spAutoFit/>
          </a:bodyPr>
          <a:lstStyle/>
          <a:p>
            <a:pPr algn="ctr"/>
            <a:r>
              <a:rPr lang="en-GB" sz="2400" b="1" dirty="0" err="1">
                <a:latin typeface="Century Gothic" panose="020B0502020202020204" pitchFamily="34" charset="0"/>
              </a:rPr>
              <a:t>allein</a:t>
            </a:r>
            <a:r>
              <a:rPr lang="en-GB" sz="2400" b="1" dirty="0">
                <a:latin typeface="Century Gothic" panose="020B0502020202020204" pitchFamily="34" charset="0"/>
              </a:rPr>
              <a:t>, </a:t>
            </a:r>
            <a:r>
              <a:rPr lang="en-GB" sz="2400" b="1" dirty="0" err="1">
                <a:latin typeface="Century Gothic" panose="020B0502020202020204" pitchFamily="34" charset="0"/>
              </a:rPr>
              <a:t>alleine</a:t>
            </a:r>
            <a:endParaRPr lang="en-GB" sz="2400" b="1" dirty="0">
              <a:latin typeface="Century Gothic" panose="020B0502020202020204" pitchFamily="34" charset="0"/>
            </a:endParaRPr>
          </a:p>
        </p:txBody>
      </p:sp>
      <p:sp>
        <p:nvSpPr>
          <p:cNvPr id="72" name="TextBox 71">
            <a:extLst>
              <a:ext uri="{FF2B5EF4-FFF2-40B4-BE49-F238E27FC236}">
                <a16:creationId xmlns:a16="http://schemas.microsoft.com/office/drawing/2014/main" id="{1D5822FF-99EA-4B0F-9F0E-7C69B9389D87}"/>
              </a:ext>
            </a:extLst>
          </p:cNvPr>
          <p:cNvSpPr txBox="1"/>
          <p:nvPr/>
        </p:nvSpPr>
        <p:spPr>
          <a:xfrm>
            <a:off x="3268030" y="5867548"/>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besser</a:t>
            </a:r>
            <a:endParaRPr lang="en-GB" sz="2400" b="1" dirty="0">
              <a:latin typeface="Century Gothic" panose="020B0502020202020204" pitchFamily="34" charset="0"/>
            </a:endParaRPr>
          </a:p>
        </p:txBody>
      </p:sp>
      <p:sp>
        <p:nvSpPr>
          <p:cNvPr id="73" name="TextBox 72">
            <a:extLst>
              <a:ext uri="{FF2B5EF4-FFF2-40B4-BE49-F238E27FC236}">
                <a16:creationId xmlns:a16="http://schemas.microsoft.com/office/drawing/2014/main" id="{6D7EBE15-7DA7-414E-A6A0-805A0C2FF9A7}"/>
              </a:ext>
            </a:extLst>
          </p:cNvPr>
          <p:cNvSpPr txBox="1"/>
          <p:nvPr/>
        </p:nvSpPr>
        <p:spPr>
          <a:xfrm>
            <a:off x="5656356" y="5867548"/>
            <a:ext cx="2162936" cy="461665"/>
          </a:xfrm>
          <a:prstGeom prst="rect">
            <a:avLst/>
          </a:prstGeom>
          <a:noFill/>
        </p:spPr>
        <p:txBody>
          <a:bodyPr wrap="square" rtlCol="0">
            <a:spAutoFit/>
          </a:bodyPr>
          <a:lstStyle/>
          <a:p>
            <a:pPr algn="ctr"/>
            <a:r>
              <a:rPr lang="en-GB" sz="2400" b="1" dirty="0">
                <a:latin typeface="Century Gothic" panose="020B0502020202020204" pitchFamily="34" charset="0"/>
              </a:rPr>
              <a:t>das Problem</a:t>
            </a:r>
          </a:p>
        </p:txBody>
      </p:sp>
      <p:sp>
        <p:nvSpPr>
          <p:cNvPr id="74" name="TextBox 73">
            <a:extLst>
              <a:ext uri="{FF2B5EF4-FFF2-40B4-BE49-F238E27FC236}">
                <a16:creationId xmlns:a16="http://schemas.microsoft.com/office/drawing/2014/main" id="{258F2C81-78CF-4185-A5C0-E29D27F070B1}"/>
              </a:ext>
            </a:extLst>
          </p:cNvPr>
          <p:cNvSpPr txBox="1"/>
          <p:nvPr/>
        </p:nvSpPr>
        <p:spPr>
          <a:xfrm>
            <a:off x="8645309" y="5866903"/>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zu</a:t>
            </a:r>
            <a:r>
              <a:rPr lang="en-GB" sz="2400" b="1" dirty="0">
                <a:latin typeface="Century Gothic" panose="020B0502020202020204" pitchFamily="34" charset="0"/>
              </a:rPr>
              <a:t> </a:t>
            </a:r>
            <a:r>
              <a:rPr lang="en-GB" sz="2400" b="1" dirty="0" err="1">
                <a:latin typeface="Century Gothic" panose="020B0502020202020204" pitchFamily="34" charset="0"/>
              </a:rPr>
              <a:t>Hause</a:t>
            </a:r>
            <a:endParaRPr lang="en-GB" sz="2400" b="1" dirty="0">
              <a:latin typeface="Century Gothic" panose="020B0502020202020204" pitchFamily="34" charset="0"/>
            </a:endParaRPr>
          </a:p>
        </p:txBody>
      </p:sp>
      <p:sp>
        <p:nvSpPr>
          <p:cNvPr id="78" name="TextBox 77">
            <a:extLst>
              <a:ext uri="{FF2B5EF4-FFF2-40B4-BE49-F238E27FC236}">
                <a16:creationId xmlns:a16="http://schemas.microsoft.com/office/drawing/2014/main" id="{385A6172-9D94-4B77-BAEF-1ACA65312BB4}"/>
              </a:ext>
            </a:extLst>
          </p:cNvPr>
          <p:cNvSpPr txBox="1"/>
          <p:nvPr/>
        </p:nvSpPr>
        <p:spPr>
          <a:xfrm>
            <a:off x="9514139" y="1794730"/>
            <a:ext cx="2259319" cy="461665"/>
          </a:xfrm>
          <a:prstGeom prst="rect">
            <a:avLst/>
          </a:prstGeom>
          <a:noFill/>
        </p:spPr>
        <p:txBody>
          <a:bodyPr wrap="square" rtlCol="0">
            <a:spAutoFit/>
          </a:bodyPr>
          <a:lstStyle/>
          <a:p>
            <a:pPr algn="ctr"/>
            <a:r>
              <a:rPr lang="en-GB" sz="2400" b="1" dirty="0">
                <a:latin typeface="Century Gothic" panose="020B0502020202020204" pitchFamily="34" charset="0"/>
              </a:rPr>
              <a:t>in der Schule</a:t>
            </a:r>
          </a:p>
        </p:txBody>
      </p:sp>
      <p:sp>
        <p:nvSpPr>
          <p:cNvPr id="79" name="TextBox 78">
            <a:extLst>
              <a:ext uri="{FF2B5EF4-FFF2-40B4-BE49-F238E27FC236}">
                <a16:creationId xmlns:a16="http://schemas.microsoft.com/office/drawing/2014/main" id="{987527C3-F49E-4974-9E9E-537AD3042397}"/>
              </a:ext>
            </a:extLst>
          </p:cNvPr>
          <p:cNvSpPr txBox="1"/>
          <p:nvPr/>
        </p:nvSpPr>
        <p:spPr>
          <a:xfrm>
            <a:off x="3619297" y="1763310"/>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nie</a:t>
            </a:r>
            <a:endParaRPr lang="en-GB" sz="2400" b="1" dirty="0">
              <a:latin typeface="Century Gothic" panose="020B0502020202020204" pitchFamily="34" charset="0"/>
            </a:endParaRPr>
          </a:p>
        </p:txBody>
      </p:sp>
      <p:sp>
        <p:nvSpPr>
          <p:cNvPr id="80" name="TextBox 79">
            <a:extLst>
              <a:ext uri="{FF2B5EF4-FFF2-40B4-BE49-F238E27FC236}">
                <a16:creationId xmlns:a16="http://schemas.microsoft.com/office/drawing/2014/main" id="{0042696A-F4A7-4A09-AE43-A3E9F117C839}"/>
              </a:ext>
            </a:extLst>
          </p:cNvPr>
          <p:cNvSpPr txBox="1"/>
          <p:nvPr/>
        </p:nvSpPr>
        <p:spPr>
          <a:xfrm>
            <a:off x="547290" y="1872130"/>
            <a:ext cx="1854052" cy="461665"/>
          </a:xfrm>
          <a:prstGeom prst="rect">
            <a:avLst/>
          </a:prstGeom>
          <a:noFill/>
        </p:spPr>
        <p:txBody>
          <a:bodyPr wrap="square" rtlCol="0">
            <a:spAutoFit/>
          </a:bodyPr>
          <a:lstStyle/>
          <a:p>
            <a:pPr algn="ctr"/>
            <a:r>
              <a:rPr lang="en-GB" sz="2400" b="1" dirty="0">
                <a:latin typeface="Century Gothic" panose="020B0502020202020204" pitchFamily="34" charset="0"/>
              </a:rPr>
              <a:t>das </a:t>
            </a:r>
            <a:r>
              <a:rPr lang="en-GB" sz="2400" b="1" dirty="0" err="1">
                <a:latin typeface="Century Gothic" panose="020B0502020202020204" pitchFamily="34" charset="0"/>
              </a:rPr>
              <a:t>Ziel</a:t>
            </a:r>
            <a:endParaRPr lang="en-GB" sz="2400" b="1" dirty="0">
              <a:latin typeface="Century Gothic" panose="020B0502020202020204" pitchFamily="34" charset="0"/>
            </a:endParaRPr>
          </a:p>
        </p:txBody>
      </p:sp>
      <p:sp>
        <p:nvSpPr>
          <p:cNvPr id="81" name="TextBox 80">
            <a:extLst>
              <a:ext uri="{FF2B5EF4-FFF2-40B4-BE49-F238E27FC236}">
                <a16:creationId xmlns:a16="http://schemas.microsoft.com/office/drawing/2014/main" id="{8B611484-C933-4AF6-8665-FEE32512A12B}"/>
              </a:ext>
            </a:extLst>
          </p:cNvPr>
          <p:cNvSpPr txBox="1"/>
          <p:nvPr/>
        </p:nvSpPr>
        <p:spPr>
          <a:xfrm>
            <a:off x="6664518" y="1794730"/>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gern</a:t>
            </a:r>
            <a:endParaRPr lang="en-GB" sz="2400" b="1" dirty="0">
              <a:latin typeface="Century Gothic" panose="020B0502020202020204" pitchFamily="34" charset="0"/>
            </a:endParaRPr>
          </a:p>
        </p:txBody>
      </p:sp>
      <p:sp>
        <p:nvSpPr>
          <p:cNvPr id="34" name="TextBox 33">
            <a:extLst>
              <a:ext uri="{FF2B5EF4-FFF2-40B4-BE49-F238E27FC236}">
                <a16:creationId xmlns:a16="http://schemas.microsoft.com/office/drawing/2014/main" id="{7AEDBB93-7371-4D55-9E95-2F7BFE9697EE}"/>
              </a:ext>
            </a:extLst>
          </p:cNvPr>
          <p:cNvSpPr txBox="1"/>
          <p:nvPr/>
        </p:nvSpPr>
        <p:spPr>
          <a:xfrm>
            <a:off x="6681314" y="2262762"/>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zusammen</a:t>
            </a:r>
            <a:endParaRPr lang="en-GB" sz="2400" b="1" dirty="0">
              <a:latin typeface="Century Gothic" panose="020B0502020202020204" pitchFamily="34" charset="0"/>
            </a:endParaRPr>
          </a:p>
        </p:txBody>
      </p:sp>
      <p:sp>
        <p:nvSpPr>
          <p:cNvPr id="35" name="TextBox 34">
            <a:extLst>
              <a:ext uri="{FF2B5EF4-FFF2-40B4-BE49-F238E27FC236}">
                <a16:creationId xmlns:a16="http://schemas.microsoft.com/office/drawing/2014/main" id="{FB0E3172-320A-422C-9C6B-F7CFD444D5B1}"/>
              </a:ext>
            </a:extLst>
          </p:cNvPr>
          <p:cNvSpPr txBox="1"/>
          <p:nvPr/>
        </p:nvSpPr>
        <p:spPr>
          <a:xfrm>
            <a:off x="9621977" y="2302746"/>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dort</a:t>
            </a:r>
            <a:endParaRPr lang="en-GB" sz="2400" b="1" dirty="0">
              <a:latin typeface="Century Gothic" panose="020B0502020202020204" pitchFamily="34" charset="0"/>
            </a:endParaRPr>
          </a:p>
        </p:txBody>
      </p:sp>
      <p:sp>
        <p:nvSpPr>
          <p:cNvPr id="36" name="TextBox 35">
            <a:extLst>
              <a:ext uri="{FF2B5EF4-FFF2-40B4-BE49-F238E27FC236}">
                <a16:creationId xmlns:a16="http://schemas.microsoft.com/office/drawing/2014/main" id="{C6DDFEE0-55B3-475A-85CD-48669C1D34E4}"/>
              </a:ext>
            </a:extLst>
          </p:cNvPr>
          <p:cNvSpPr txBox="1"/>
          <p:nvPr/>
        </p:nvSpPr>
        <p:spPr>
          <a:xfrm>
            <a:off x="3600014" y="2340826"/>
            <a:ext cx="1854052" cy="461665"/>
          </a:xfrm>
          <a:prstGeom prst="rect">
            <a:avLst/>
          </a:prstGeom>
          <a:noFill/>
        </p:spPr>
        <p:txBody>
          <a:bodyPr wrap="square" rtlCol="0">
            <a:spAutoFit/>
          </a:bodyPr>
          <a:lstStyle/>
          <a:p>
            <a:pPr algn="ctr"/>
            <a:r>
              <a:rPr lang="en-GB" sz="2400" b="1" dirty="0">
                <a:latin typeface="Century Gothic" panose="020B0502020202020204" pitchFamily="34" charset="0"/>
              </a:rPr>
              <a:t>oft</a:t>
            </a:r>
          </a:p>
        </p:txBody>
      </p:sp>
      <p:sp>
        <p:nvSpPr>
          <p:cNvPr id="37" name="TextBox 36">
            <a:extLst>
              <a:ext uri="{FF2B5EF4-FFF2-40B4-BE49-F238E27FC236}">
                <a16:creationId xmlns:a16="http://schemas.microsoft.com/office/drawing/2014/main" id="{D8447C50-AAC7-40DC-8A7E-02CC4FFFE750}"/>
              </a:ext>
            </a:extLst>
          </p:cNvPr>
          <p:cNvSpPr txBox="1"/>
          <p:nvPr/>
        </p:nvSpPr>
        <p:spPr>
          <a:xfrm>
            <a:off x="3017892" y="2936688"/>
            <a:ext cx="3058838" cy="461665"/>
          </a:xfrm>
          <a:prstGeom prst="rect">
            <a:avLst/>
          </a:prstGeom>
          <a:noFill/>
        </p:spPr>
        <p:txBody>
          <a:bodyPr wrap="square" rtlCol="0">
            <a:spAutoFit/>
          </a:bodyPr>
          <a:lstStyle/>
          <a:p>
            <a:pPr algn="ctr"/>
            <a:r>
              <a:rPr lang="en-GB" sz="2400" b="1" dirty="0" err="1">
                <a:latin typeface="Century Gothic" panose="020B0502020202020204" pitchFamily="34" charset="0"/>
              </a:rPr>
              <a:t>normalerweise</a:t>
            </a:r>
            <a:endParaRPr lang="en-GB" sz="2400" b="1" dirty="0">
              <a:latin typeface="Century Gothic" panose="020B0502020202020204" pitchFamily="34" charset="0"/>
            </a:endParaRPr>
          </a:p>
        </p:txBody>
      </p:sp>
      <p:sp>
        <p:nvSpPr>
          <p:cNvPr id="38" name="TextBox 37">
            <a:extLst>
              <a:ext uri="{FF2B5EF4-FFF2-40B4-BE49-F238E27FC236}">
                <a16:creationId xmlns:a16="http://schemas.microsoft.com/office/drawing/2014/main" id="{4DDE5489-8B81-4238-B425-B4E308C55B9E}"/>
              </a:ext>
            </a:extLst>
          </p:cNvPr>
          <p:cNvSpPr txBox="1"/>
          <p:nvPr/>
        </p:nvSpPr>
        <p:spPr>
          <a:xfrm>
            <a:off x="578084" y="2369621"/>
            <a:ext cx="1854052" cy="461665"/>
          </a:xfrm>
          <a:prstGeom prst="rect">
            <a:avLst/>
          </a:prstGeom>
          <a:noFill/>
        </p:spPr>
        <p:txBody>
          <a:bodyPr wrap="square" rtlCol="0">
            <a:spAutoFit/>
          </a:bodyPr>
          <a:lstStyle/>
          <a:p>
            <a:pPr algn="ctr"/>
            <a:r>
              <a:rPr lang="en-GB" sz="2400" b="1" dirty="0">
                <a:latin typeface="Century Gothic" panose="020B0502020202020204" pitchFamily="34" charset="0"/>
              </a:rPr>
              <a:t>das Lied</a:t>
            </a:r>
          </a:p>
        </p:txBody>
      </p:sp>
      <p:sp>
        <p:nvSpPr>
          <p:cNvPr id="39" name="TextBox 38">
            <a:extLst>
              <a:ext uri="{FF2B5EF4-FFF2-40B4-BE49-F238E27FC236}">
                <a16:creationId xmlns:a16="http://schemas.microsoft.com/office/drawing/2014/main" id="{9C40B213-21C1-4B31-B0C9-D51B7CD9B53C}"/>
              </a:ext>
            </a:extLst>
          </p:cNvPr>
          <p:cNvSpPr txBox="1"/>
          <p:nvPr/>
        </p:nvSpPr>
        <p:spPr>
          <a:xfrm>
            <a:off x="9640377" y="2915892"/>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hier</a:t>
            </a:r>
            <a:endParaRPr lang="en-GB" sz="2400" b="1" dirty="0">
              <a:latin typeface="Century Gothic" panose="020B0502020202020204" pitchFamily="34" charset="0"/>
            </a:endParaRPr>
          </a:p>
        </p:txBody>
      </p:sp>
      <p:sp>
        <p:nvSpPr>
          <p:cNvPr id="40" name="TextBox 39">
            <a:extLst>
              <a:ext uri="{FF2B5EF4-FFF2-40B4-BE49-F238E27FC236}">
                <a16:creationId xmlns:a16="http://schemas.microsoft.com/office/drawing/2014/main" id="{FCFE2ED3-4872-46FC-BFFB-1CFB4FC9A176}"/>
              </a:ext>
            </a:extLst>
          </p:cNvPr>
          <p:cNvSpPr txBox="1"/>
          <p:nvPr/>
        </p:nvSpPr>
        <p:spPr>
          <a:xfrm>
            <a:off x="333352" y="2968828"/>
            <a:ext cx="2448254" cy="461665"/>
          </a:xfrm>
          <a:prstGeom prst="rect">
            <a:avLst/>
          </a:prstGeom>
          <a:noFill/>
        </p:spPr>
        <p:txBody>
          <a:bodyPr wrap="square" rtlCol="0">
            <a:spAutoFit/>
          </a:bodyPr>
          <a:lstStyle/>
          <a:p>
            <a:pPr algn="ctr"/>
            <a:r>
              <a:rPr lang="en-GB" sz="2400" b="1" dirty="0">
                <a:latin typeface="Century Gothic" panose="020B0502020202020204" pitchFamily="34" charset="0"/>
              </a:rPr>
              <a:t>die </a:t>
            </a:r>
            <a:r>
              <a:rPr lang="en-GB" sz="2400" b="1" dirty="0" err="1">
                <a:latin typeface="Century Gothic" panose="020B0502020202020204" pitchFamily="34" charset="0"/>
              </a:rPr>
              <a:t>Geschichte</a:t>
            </a:r>
            <a:endParaRPr lang="en-GB" sz="2400" b="1" dirty="0">
              <a:latin typeface="Century Gothic" panose="020B0502020202020204" pitchFamily="34" charset="0"/>
            </a:endParaRPr>
          </a:p>
        </p:txBody>
      </p:sp>
      <p:sp>
        <p:nvSpPr>
          <p:cNvPr id="41" name="TextBox 40">
            <a:extLst>
              <a:ext uri="{FF2B5EF4-FFF2-40B4-BE49-F238E27FC236}">
                <a16:creationId xmlns:a16="http://schemas.microsoft.com/office/drawing/2014/main" id="{85B8254D-BBB9-4214-9B15-D502D5D77017}"/>
              </a:ext>
            </a:extLst>
          </p:cNvPr>
          <p:cNvSpPr txBox="1"/>
          <p:nvPr/>
        </p:nvSpPr>
        <p:spPr>
          <a:xfrm>
            <a:off x="3644070" y="3530875"/>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noch</a:t>
            </a:r>
            <a:endParaRPr lang="en-GB" sz="2400" b="1" dirty="0">
              <a:latin typeface="Century Gothic" panose="020B0502020202020204" pitchFamily="34" charset="0"/>
            </a:endParaRPr>
          </a:p>
        </p:txBody>
      </p:sp>
      <p:sp>
        <p:nvSpPr>
          <p:cNvPr id="42" name="TextBox 41">
            <a:extLst>
              <a:ext uri="{FF2B5EF4-FFF2-40B4-BE49-F238E27FC236}">
                <a16:creationId xmlns:a16="http://schemas.microsoft.com/office/drawing/2014/main" id="{15F4E563-8EAC-4C7C-8777-C735F6D8FD44}"/>
              </a:ext>
            </a:extLst>
          </p:cNvPr>
          <p:cNvSpPr txBox="1"/>
          <p:nvPr/>
        </p:nvSpPr>
        <p:spPr>
          <a:xfrm>
            <a:off x="6410572" y="2967335"/>
            <a:ext cx="2260481" cy="461665"/>
          </a:xfrm>
          <a:prstGeom prst="rect">
            <a:avLst/>
          </a:prstGeom>
          <a:noFill/>
        </p:spPr>
        <p:txBody>
          <a:bodyPr wrap="square" rtlCol="0">
            <a:spAutoFit/>
          </a:bodyPr>
          <a:lstStyle/>
          <a:p>
            <a:pPr algn="ctr"/>
            <a:r>
              <a:rPr lang="en-GB" sz="2400" b="1" dirty="0" err="1">
                <a:latin typeface="Century Gothic" panose="020B0502020202020204" pitchFamily="34" charset="0"/>
              </a:rPr>
              <a:t>allein</a:t>
            </a:r>
            <a:r>
              <a:rPr lang="en-GB" sz="2400" b="1" dirty="0">
                <a:latin typeface="Century Gothic" panose="020B0502020202020204" pitchFamily="34" charset="0"/>
              </a:rPr>
              <a:t>, </a:t>
            </a:r>
            <a:r>
              <a:rPr lang="en-GB" sz="2400" b="1" dirty="0" err="1">
                <a:latin typeface="Century Gothic" panose="020B0502020202020204" pitchFamily="34" charset="0"/>
              </a:rPr>
              <a:t>alleine</a:t>
            </a:r>
            <a:endParaRPr lang="en-GB" sz="2400" b="1" dirty="0">
              <a:latin typeface="Century Gothic" panose="020B0502020202020204" pitchFamily="34" charset="0"/>
            </a:endParaRPr>
          </a:p>
        </p:txBody>
      </p:sp>
      <p:sp>
        <p:nvSpPr>
          <p:cNvPr id="43" name="TextBox 42">
            <a:extLst>
              <a:ext uri="{FF2B5EF4-FFF2-40B4-BE49-F238E27FC236}">
                <a16:creationId xmlns:a16="http://schemas.microsoft.com/office/drawing/2014/main" id="{D903DDAD-1EEA-4791-BFB8-B6D5B54741C5}"/>
              </a:ext>
            </a:extLst>
          </p:cNvPr>
          <p:cNvSpPr txBox="1"/>
          <p:nvPr/>
        </p:nvSpPr>
        <p:spPr>
          <a:xfrm>
            <a:off x="6620282" y="3562812"/>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besser</a:t>
            </a:r>
            <a:endParaRPr lang="en-GB" sz="2400" b="1" dirty="0">
              <a:latin typeface="Century Gothic" panose="020B0502020202020204" pitchFamily="34" charset="0"/>
            </a:endParaRPr>
          </a:p>
        </p:txBody>
      </p:sp>
      <p:sp>
        <p:nvSpPr>
          <p:cNvPr id="44" name="TextBox 43">
            <a:extLst>
              <a:ext uri="{FF2B5EF4-FFF2-40B4-BE49-F238E27FC236}">
                <a16:creationId xmlns:a16="http://schemas.microsoft.com/office/drawing/2014/main" id="{4B8CB511-7A7D-475E-88D0-D1EACEFF2F75}"/>
              </a:ext>
            </a:extLst>
          </p:cNvPr>
          <p:cNvSpPr txBox="1"/>
          <p:nvPr/>
        </p:nvSpPr>
        <p:spPr>
          <a:xfrm>
            <a:off x="488930" y="3538789"/>
            <a:ext cx="2162936" cy="461665"/>
          </a:xfrm>
          <a:prstGeom prst="rect">
            <a:avLst/>
          </a:prstGeom>
          <a:noFill/>
        </p:spPr>
        <p:txBody>
          <a:bodyPr wrap="square" rtlCol="0">
            <a:spAutoFit/>
          </a:bodyPr>
          <a:lstStyle/>
          <a:p>
            <a:pPr algn="ctr"/>
            <a:r>
              <a:rPr lang="en-GB" sz="2400" b="1" dirty="0">
                <a:latin typeface="Century Gothic" panose="020B0502020202020204" pitchFamily="34" charset="0"/>
              </a:rPr>
              <a:t>das Problem</a:t>
            </a:r>
          </a:p>
        </p:txBody>
      </p:sp>
      <p:sp>
        <p:nvSpPr>
          <p:cNvPr id="45" name="TextBox 44">
            <a:extLst>
              <a:ext uri="{FF2B5EF4-FFF2-40B4-BE49-F238E27FC236}">
                <a16:creationId xmlns:a16="http://schemas.microsoft.com/office/drawing/2014/main" id="{5CF87B32-9DB3-4049-BC58-3622BDA3029E}"/>
              </a:ext>
            </a:extLst>
          </p:cNvPr>
          <p:cNvSpPr txBox="1"/>
          <p:nvPr/>
        </p:nvSpPr>
        <p:spPr>
          <a:xfrm>
            <a:off x="9716772" y="3529038"/>
            <a:ext cx="1854052" cy="461665"/>
          </a:xfrm>
          <a:prstGeom prst="rect">
            <a:avLst/>
          </a:prstGeom>
          <a:noFill/>
        </p:spPr>
        <p:txBody>
          <a:bodyPr wrap="square" rtlCol="0">
            <a:spAutoFit/>
          </a:bodyPr>
          <a:lstStyle/>
          <a:p>
            <a:pPr algn="ctr"/>
            <a:r>
              <a:rPr lang="en-GB" sz="2400" b="1" dirty="0" err="1">
                <a:latin typeface="Century Gothic" panose="020B0502020202020204" pitchFamily="34" charset="0"/>
              </a:rPr>
              <a:t>zu</a:t>
            </a:r>
            <a:r>
              <a:rPr lang="en-GB" sz="2400" b="1" dirty="0">
                <a:latin typeface="Century Gothic" panose="020B0502020202020204" pitchFamily="34" charset="0"/>
              </a:rPr>
              <a:t> </a:t>
            </a:r>
            <a:r>
              <a:rPr lang="en-GB" sz="2400" b="1" dirty="0" err="1">
                <a:latin typeface="Century Gothic" panose="020B0502020202020204" pitchFamily="34" charset="0"/>
              </a:rPr>
              <a:t>Hause</a:t>
            </a:r>
            <a:endParaRPr lang="en-GB" sz="2400" b="1" dirty="0">
              <a:latin typeface="Century Gothic" panose="020B0502020202020204" pitchFamily="34" charset="0"/>
            </a:endParaRPr>
          </a:p>
        </p:txBody>
      </p:sp>
      <p:sp>
        <p:nvSpPr>
          <p:cNvPr id="47" name="Rounded Rectangle 11">
            <a:extLst>
              <a:ext uri="{FF2B5EF4-FFF2-40B4-BE49-F238E27FC236}">
                <a16:creationId xmlns:a16="http://schemas.microsoft.com/office/drawing/2014/main" id="{13F1F1C8-6232-4B1A-B0FA-FE34C95569CD}"/>
              </a:ext>
            </a:extLst>
          </p:cNvPr>
          <p:cNvSpPr/>
          <p:nvPr/>
        </p:nvSpPr>
        <p:spPr>
          <a:xfrm>
            <a:off x="9843355" y="247046"/>
            <a:ext cx="2113971"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08573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74"/>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8" grpId="0"/>
      <p:bldP spid="79" grpId="0"/>
      <p:bldP spid="80" grpId="0"/>
      <p:bldP spid="81"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157663" cy="647577"/>
          </a:xfrm>
        </p:spPr>
        <p:txBody>
          <a:bodyPr>
            <a:noAutofit/>
          </a:bodyPr>
          <a:lstStyle/>
          <a:p>
            <a:r>
              <a:rPr lang="en-GB" sz="2800" b="1" dirty="0">
                <a:solidFill>
                  <a:schemeClr val="bg1"/>
                </a:solidFill>
              </a:rPr>
              <a:t>Das </a:t>
            </a:r>
            <a:r>
              <a:rPr lang="en-GB" sz="2800" b="1" dirty="0" err="1">
                <a:solidFill>
                  <a:schemeClr val="bg1"/>
                </a:solidFill>
              </a:rPr>
              <a:t>perfekte</a:t>
            </a:r>
            <a:r>
              <a:rPr lang="en-GB" sz="2800" b="1" dirty="0">
                <a:solidFill>
                  <a:schemeClr val="bg1"/>
                </a:solidFill>
              </a:rPr>
              <a:t> </a:t>
            </a:r>
            <a:r>
              <a:rPr lang="en-GB" sz="2800" b="1" dirty="0" err="1">
                <a:solidFill>
                  <a:schemeClr val="bg1"/>
                </a:solidFill>
              </a:rPr>
              <a:t>Rezept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03433" y="247046"/>
            <a:ext cx="125389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Phonetik</a:t>
            </a:r>
            <a:endParaRPr lang="en-GB" b="1" dirty="0">
              <a:solidFill>
                <a:schemeClr val="tx1"/>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943602" cy="4154984"/>
          </a:xfrm>
          <a:prstGeom prst="rect">
            <a:avLst/>
          </a:prstGeom>
          <a:noFill/>
        </p:spPr>
        <p:txBody>
          <a:bodyPr wrap="square" rtlCol="0">
            <a:spAutoFit/>
          </a:bodyPr>
          <a:lstStyle/>
          <a:p>
            <a:r>
              <a:rPr lang="de-DE" sz="2400" b="1" dirty="0">
                <a:solidFill>
                  <a:schemeClr val="accent5">
                    <a:lumMod val="50000"/>
                  </a:schemeClr>
                </a:solidFill>
              </a:rPr>
              <a:t>Das per</a:t>
            </a:r>
            <a:r>
              <a:rPr lang="de-DE" sz="2400" b="1" u="sng" dirty="0">
                <a:solidFill>
                  <a:schemeClr val="accent5">
                    <a:lumMod val="50000"/>
                  </a:schemeClr>
                </a:solidFill>
              </a:rPr>
              <a:t>fek</a:t>
            </a:r>
            <a:r>
              <a:rPr lang="de-DE" sz="2400" b="1" dirty="0">
                <a:solidFill>
                  <a:schemeClr val="accent5">
                    <a:lumMod val="50000"/>
                  </a:schemeClr>
                </a:solidFill>
              </a:rPr>
              <a:t>te Re</a:t>
            </a:r>
            <a:r>
              <a:rPr lang="de-DE" sz="2400" b="1" u="sng" dirty="0">
                <a:solidFill>
                  <a:schemeClr val="accent5">
                    <a:lumMod val="50000"/>
                  </a:schemeClr>
                </a:solidFill>
              </a:rPr>
              <a:t>zept</a:t>
            </a:r>
            <a:r>
              <a:rPr lang="de-DE" sz="2400" b="1" dirty="0">
                <a:solidFill>
                  <a:schemeClr val="accent5">
                    <a:lumMod val="50000"/>
                  </a:schemeClr>
                </a:solidFill>
              </a:rPr>
              <a:t> für eine Boyband</a:t>
            </a:r>
          </a:p>
          <a:p>
            <a:endParaRPr lang="de-DE" sz="2400" dirty="0">
              <a:solidFill>
                <a:schemeClr val="accent5">
                  <a:lumMod val="50000"/>
                </a:schemeClr>
              </a:solidFill>
            </a:endParaRPr>
          </a:p>
          <a:p>
            <a:r>
              <a:rPr lang="de-DE" sz="2400" dirty="0">
                <a:solidFill>
                  <a:schemeClr val="accent5">
                    <a:lumMod val="50000"/>
                  </a:schemeClr>
                </a:solidFill>
              </a:rPr>
              <a:t>Für diese Art Pro</a:t>
            </a:r>
            <a:r>
              <a:rPr lang="de-DE" sz="2400" u="sng" dirty="0">
                <a:solidFill>
                  <a:schemeClr val="accent5">
                    <a:lumMod val="50000"/>
                  </a:schemeClr>
                </a:solidFill>
              </a:rPr>
              <a:t>jekt</a:t>
            </a:r>
            <a:r>
              <a:rPr lang="de-DE" sz="2400" dirty="0">
                <a:solidFill>
                  <a:schemeClr val="accent5">
                    <a:lumMod val="50000"/>
                  </a:schemeClr>
                </a:solidFill>
              </a:rPr>
              <a:t> gibt es ein opti</a:t>
            </a:r>
            <a:r>
              <a:rPr lang="de-DE" sz="2400" u="sng" dirty="0">
                <a:solidFill>
                  <a:schemeClr val="accent5">
                    <a:lumMod val="50000"/>
                  </a:schemeClr>
                </a:solidFill>
              </a:rPr>
              <a:t>mal</a:t>
            </a:r>
            <a:r>
              <a:rPr lang="de-DE" sz="2400" dirty="0">
                <a:solidFill>
                  <a:schemeClr val="accent5">
                    <a:lumMod val="50000"/>
                  </a:schemeClr>
                </a:solidFill>
              </a:rPr>
              <a:t>es Syst</a:t>
            </a:r>
            <a:r>
              <a:rPr lang="de-DE" sz="2400" u="sng" dirty="0">
                <a:solidFill>
                  <a:schemeClr val="accent5">
                    <a:lumMod val="50000"/>
                  </a:schemeClr>
                </a:solidFill>
              </a:rPr>
              <a:t>em</a:t>
            </a:r>
            <a:r>
              <a:rPr lang="de-DE" sz="2400" dirty="0">
                <a:solidFill>
                  <a:schemeClr val="accent5">
                    <a:lumMod val="50000"/>
                  </a:schemeClr>
                </a:solidFill>
              </a:rPr>
              <a:t>. Das Prin</a:t>
            </a:r>
            <a:r>
              <a:rPr lang="de-DE" sz="2400" u="sng" dirty="0">
                <a:solidFill>
                  <a:schemeClr val="accent5">
                    <a:lumMod val="50000"/>
                  </a:schemeClr>
                </a:solidFill>
              </a:rPr>
              <a:t>zip</a:t>
            </a:r>
            <a:r>
              <a:rPr lang="de-DE" sz="2400" dirty="0">
                <a:solidFill>
                  <a:schemeClr val="accent5">
                    <a:lumMod val="50000"/>
                  </a:schemeClr>
                </a:solidFill>
              </a:rPr>
              <a:t> ist klar und das Kon</a:t>
            </a:r>
            <a:r>
              <a:rPr lang="de-DE" sz="2400" u="sng" dirty="0">
                <a:solidFill>
                  <a:schemeClr val="accent5">
                    <a:lumMod val="50000"/>
                  </a:schemeClr>
                </a:solidFill>
              </a:rPr>
              <a:t>zept</a:t>
            </a:r>
            <a:r>
              <a:rPr lang="de-DE" sz="2400" dirty="0">
                <a:solidFill>
                  <a:schemeClr val="accent5">
                    <a:lumMod val="50000"/>
                  </a:schemeClr>
                </a:solidFill>
              </a:rPr>
              <a:t> einfach. Jede Per</a:t>
            </a:r>
            <a:r>
              <a:rPr lang="de-DE" sz="2400" u="sng" dirty="0">
                <a:solidFill>
                  <a:schemeClr val="accent5">
                    <a:lumMod val="50000"/>
                  </a:schemeClr>
                </a:solidFill>
              </a:rPr>
              <a:t>son</a:t>
            </a:r>
            <a:r>
              <a:rPr lang="de-DE" sz="2400" dirty="0">
                <a:solidFill>
                  <a:schemeClr val="accent5">
                    <a:lumMod val="50000"/>
                  </a:schemeClr>
                </a:solidFill>
              </a:rPr>
              <a:t> hat ihre Funkti</a:t>
            </a:r>
            <a:r>
              <a:rPr lang="de-DE" sz="2400" u="sng" dirty="0">
                <a:solidFill>
                  <a:schemeClr val="accent5">
                    <a:lumMod val="50000"/>
                  </a:schemeClr>
                </a:solidFill>
              </a:rPr>
              <a:t>on</a:t>
            </a:r>
            <a:r>
              <a:rPr lang="de-DE" sz="2400" dirty="0">
                <a:solidFill>
                  <a:schemeClr val="accent5">
                    <a:lumMod val="50000"/>
                  </a:schemeClr>
                </a:solidFill>
              </a:rPr>
              <a:t>: Eine Per</a:t>
            </a:r>
            <a:r>
              <a:rPr lang="de-DE" sz="2400" u="sng" dirty="0">
                <a:solidFill>
                  <a:schemeClr val="accent5">
                    <a:lumMod val="50000"/>
                  </a:schemeClr>
                </a:solidFill>
              </a:rPr>
              <a:t>son</a:t>
            </a:r>
            <a:r>
              <a:rPr lang="de-DE" sz="2400" dirty="0">
                <a:solidFill>
                  <a:schemeClr val="accent5">
                    <a:lumMod val="50000"/>
                  </a:schemeClr>
                </a:solidFill>
              </a:rPr>
              <a:t> schreibt den Text, eine Per</a:t>
            </a:r>
            <a:r>
              <a:rPr lang="de-DE" sz="2400" u="sng" dirty="0">
                <a:solidFill>
                  <a:schemeClr val="accent5">
                    <a:lumMod val="50000"/>
                  </a:schemeClr>
                </a:solidFill>
              </a:rPr>
              <a:t>son</a:t>
            </a:r>
            <a:r>
              <a:rPr lang="de-DE" sz="2400" dirty="0">
                <a:solidFill>
                  <a:schemeClr val="accent5">
                    <a:lumMod val="50000"/>
                  </a:schemeClr>
                </a:solidFill>
              </a:rPr>
              <a:t> schreibt die Mu</a:t>
            </a:r>
            <a:r>
              <a:rPr lang="de-DE" sz="2400" u="sng" dirty="0">
                <a:solidFill>
                  <a:schemeClr val="accent5">
                    <a:lumMod val="50000"/>
                  </a:schemeClr>
                </a:solidFill>
              </a:rPr>
              <a:t>sik</a:t>
            </a:r>
            <a:r>
              <a:rPr lang="de-DE" sz="2400" dirty="0">
                <a:solidFill>
                  <a:schemeClr val="accent5">
                    <a:lumMod val="50000"/>
                  </a:schemeClr>
                </a:solidFill>
              </a:rPr>
              <a:t>, und so weiter. Die Kommunikati</a:t>
            </a:r>
            <a:r>
              <a:rPr lang="de-DE" sz="2400" u="sng" dirty="0">
                <a:solidFill>
                  <a:schemeClr val="accent5">
                    <a:lumMod val="50000"/>
                  </a:schemeClr>
                </a:solidFill>
              </a:rPr>
              <a:t>on</a:t>
            </a:r>
            <a:r>
              <a:rPr lang="de-DE" sz="2400" dirty="0">
                <a:solidFill>
                  <a:schemeClr val="accent5">
                    <a:lumMod val="50000"/>
                  </a:schemeClr>
                </a:solidFill>
              </a:rPr>
              <a:t> und Akzep</a:t>
            </a:r>
            <a:r>
              <a:rPr lang="de-DE" sz="2400" u="sng" dirty="0">
                <a:solidFill>
                  <a:schemeClr val="accent5">
                    <a:lumMod val="50000"/>
                  </a:schemeClr>
                </a:solidFill>
              </a:rPr>
              <a:t>tanz</a:t>
            </a:r>
            <a:r>
              <a:rPr lang="de-DE" sz="2400" dirty="0">
                <a:solidFill>
                  <a:schemeClr val="accent5">
                    <a:lumMod val="50000"/>
                  </a:schemeClr>
                </a:solidFill>
              </a:rPr>
              <a:t> in der Gruppe sind ein internatio</a:t>
            </a:r>
            <a:r>
              <a:rPr lang="de-DE" sz="2400" u="sng" dirty="0">
                <a:solidFill>
                  <a:schemeClr val="accent5">
                    <a:lumMod val="50000"/>
                  </a:schemeClr>
                </a:solidFill>
              </a:rPr>
              <a:t>nal</a:t>
            </a:r>
            <a:r>
              <a:rPr lang="de-DE" sz="2400" dirty="0">
                <a:solidFill>
                  <a:schemeClr val="accent5">
                    <a:lumMod val="50000"/>
                  </a:schemeClr>
                </a:solidFill>
              </a:rPr>
              <a:t>es Erfolgsre</a:t>
            </a:r>
            <a:r>
              <a:rPr lang="de-DE" sz="2400" u="sng" dirty="0">
                <a:solidFill>
                  <a:schemeClr val="accent5">
                    <a:lumMod val="50000"/>
                  </a:schemeClr>
                </a:solidFill>
              </a:rPr>
              <a:t>zept</a:t>
            </a:r>
            <a:r>
              <a:rPr lang="de-DE" sz="2400" dirty="0">
                <a:solidFill>
                  <a:schemeClr val="accent5">
                    <a:lumMod val="50000"/>
                  </a:schemeClr>
                </a:solidFill>
              </a:rPr>
              <a:t> für Top Hits in den Charts.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9.1.1.1 Slide 17 1">
            <a:hlinkClick r:id="" action="ppaction://media"/>
            <a:extLst>
              <a:ext uri="{FF2B5EF4-FFF2-40B4-BE49-F238E27FC236}">
                <a16:creationId xmlns:a16="http://schemas.microsoft.com/office/drawing/2014/main" id="{BC6F8D0A-6F39-472A-B5EA-1072FA23C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3968" y="5236054"/>
            <a:ext cx="1087120" cy="1087120"/>
          </a:xfrm>
          <a:prstGeom prst="rect">
            <a:avLst/>
          </a:prstGeom>
        </p:spPr>
      </p:pic>
      <p:sp>
        <p:nvSpPr>
          <p:cNvPr id="18" name="TextBox 17">
            <a:extLst>
              <a:ext uri="{FF2B5EF4-FFF2-40B4-BE49-F238E27FC236}">
                <a16:creationId xmlns:a16="http://schemas.microsoft.com/office/drawing/2014/main" id="{BEBD8A7B-F2D7-4D41-8567-DB88E2E52B63}"/>
              </a:ext>
            </a:extLst>
          </p:cNvPr>
          <p:cNvSpPr txBox="1"/>
          <p:nvPr/>
        </p:nvSpPr>
        <p:spPr>
          <a:xfrm>
            <a:off x="4002139" y="106021"/>
            <a:ext cx="6328760" cy="830997"/>
          </a:xfrm>
          <a:prstGeom prst="rect">
            <a:avLst/>
          </a:prstGeom>
          <a:noFill/>
        </p:spPr>
        <p:txBody>
          <a:bodyPr wrap="square" rtlCol="0">
            <a:spAutoFit/>
          </a:bodyPr>
          <a:lstStyle/>
          <a:p>
            <a:r>
              <a:rPr lang="en-US" sz="2400" dirty="0"/>
              <a:t>Per</a:t>
            </a:r>
            <a:r>
              <a:rPr lang="en-US" sz="2400" u="sng" dirty="0"/>
              <a:t>son</a:t>
            </a:r>
            <a:r>
              <a:rPr lang="en-US" sz="2400" dirty="0"/>
              <a:t> </a:t>
            </a:r>
            <a:r>
              <a:rPr lang="en-US" sz="2400" b="1" dirty="0"/>
              <a:t>A</a:t>
            </a:r>
            <a:r>
              <a:rPr lang="en-US" sz="2400" dirty="0"/>
              <a:t> </a:t>
            </a:r>
            <a:r>
              <a:rPr lang="en-US" sz="2400" dirty="0" err="1"/>
              <a:t>liest</a:t>
            </a:r>
            <a:r>
              <a:rPr lang="en-US" sz="2400" dirty="0"/>
              <a:t> den Text. Per</a:t>
            </a:r>
            <a:r>
              <a:rPr lang="en-US" sz="2400" u="sng" dirty="0"/>
              <a:t>son</a:t>
            </a:r>
            <a:r>
              <a:rPr lang="en-US" sz="2400" dirty="0"/>
              <a:t> </a:t>
            </a:r>
            <a:r>
              <a:rPr lang="en-US" sz="2400" b="1" dirty="0"/>
              <a:t>B</a:t>
            </a:r>
            <a:r>
              <a:rPr lang="en-US" sz="2400" dirty="0"/>
              <a:t> </a:t>
            </a:r>
            <a:r>
              <a:rPr lang="en-US" sz="2400" dirty="0" err="1"/>
              <a:t>hört</a:t>
            </a:r>
            <a:r>
              <a:rPr lang="en-US" sz="2400" dirty="0"/>
              <a:t> </a:t>
            </a:r>
            <a:r>
              <a:rPr lang="en-US" sz="2400" dirty="0" err="1"/>
              <a:t>zu</a:t>
            </a:r>
            <a:r>
              <a:rPr lang="en-US" sz="2400" dirty="0"/>
              <a:t>.</a:t>
            </a:r>
            <a:br>
              <a:rPr lang="en-US" sz="2400" dirty="0"/>
            </a:br>
            <a:r>
              <a:rPr lang="en-US" sz="2400" i="1" dirty="0">
                <a:solidFill>
                  <a:srgbClr val="E87D1E"/>
                </a:solidFill>
              </a:rPr>
              <a:t>Pay attention to the syllable stress!</a:t>
            </a:r>
          </a:p>
        </p:txBody>
      </p:sp>
      <p:sp>
        <p:nvSpPr>
          <p:cNvPr id="20" name="TextBox 19">
            <a:extLst>
              <a:ext uri="{FF2B5EF4-FFF2-40B4-BE49-F238E27FC236}">
                <a16:creationId xmlns:a16="http://schemas.microsoft.com/office/drawing/2014/main" id="{BE87959D-EA2D-4828-B180-6BB5A5A2ACF2}"/>
              </a:ext>
            </a:extLst>
          </p:cNvPr>
          <p:cNvSpPr txBox="1"/>
          <p:nvPr/>
        </p:nvSpPr>
        <p:spPr>
          <a:xfrm>
            <a:off x="173867" y="1163607"/>
            <a:ext cx="5807523" cy="4524315"/>
          </a:xfrm>
          <a:prstGeom prst="rect">
            <a:avLst/>
          </a:prstGeom>
          <a:solidFill>
            <a:srgbClr val="EBEFF7"/>
          </a:solidFill>
          <a:ln>
            <a:solidFill>
              <a:schemeClr val="accent5">
                <a:lumMod val="50000"/>
              </a:schemeClr>
            </a:solidFill>
          </a:ln>
        </p:spPr>
        <p:txBody>
          <a:bodyPr wrap="square" rtlCol="0">
            <a:spAutoFit/>
          </a:bodyPr>
          <a:lstStyle/>
          <a:p>
            <a:r>
              <a:rPr lang="de-DE" sz="2400" b="1" dirty="0"/>
              <a:t>Das perfekte Rezept für eine Boyband</a:t>
            </a:r>
          </a:p>
          <a:p>
            <a:endParaRPr lang="de-DE" sz="2400" dirty="0"/>
          </a:p>
          <a:p>
            <a:r>
              <a:rPr lang="de-DE" sz="2400" dirty="0"/>
              <a:t>Für diese Art Projekt gibt es ein optimales System. Das Prinzip ist klar und das Konzept einfach. Jede Person hat ihre Funktion: Eine Person schreibt den Text, eine Person schreibt die Musik, und so weiter. Die Kommunikation und Akzeptanz in der Gruppe sind ein internationales Erfolgsrezept* für Top Hits in den Charts. </a:t>
            </a:r>
          </a:p>
        </p:txBody>
      </p:sp>
      <p:pic>
        <p:nvPicPr>
          <p:cNvPr id="23" name="Picture 22" descr="A picture containing text, crowd&#10;&#10;Description automatically generated">
            <a:extLst>
              <a:ext uri="{FF2B5EF4-FFF2-40B4-BE49-F238E27FC236}">
                <a16:creationId xmlns:a16="http://schemas.microsoft.com/office/drawing/2014/main" id="{1CD88EA1-7EE4-4835-8566-5813D04A58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752" y="2203254"/>
            <a:ext cx="4088898" cy="2725933"/>
          </a:xfrm>
          <a:prstGeom prst="rect">
            <a:avLst/>
          </a:prstGeom>
        </p:spPr>
      </p:pic>
      <p:sp>
        <p:nvSpPr>
          <p:cNvPr id="24" name="TextBox 23">
            <a:extLst>
              <a:ext uri="{FF2B5EF4-FFF2-40B4-BE49-F238E27FC236}">
                <a16:creationId xmlns:a16="http://schemas.microsoft.com/office/drawing/2014/main" id="{EBBF1931-0F2E-4709-A704-4E6BB77BB04A}"/>
              </a:ext>
            </a:extLst>
          </p:cNvPr>
          <p:cNvSpPr txBox="1"/>
          <p:nvPr/>
        </p:nvSpPr>
        <p:spPr>
          <a:xfrm>
            <a:off x="1266176" y="6408839"/>
            <a:ext cx="5471926" cy="400110"/>
          </a:xfrm>
          <a:prstGeom prst="rect">
            <a:avLst/>
          </a:prstGeom>
          <a:noFill/>
        </p:spPr>
        <p:txBody>
          <a:bodyPr wrap="square">
            <a:spAutoFit/>
          </a:bodyPr>
          <a:lstStyle/>
          <a:p>
            <a:r>
              <a:rPr lang="en-GB" sz="2000" b="1" dirty="0"/>
              <a:t>der </a:t>
            </a:r>
            <a:r>
              <a:rPr lang="en-GB" sz="2000" b="1" dirty="0" err="1"/>
              <a:t>Erfolg</a:t>
            </a:r>
            <a:r>
              <a:rPr lang="en-GB" sz="2000" b="1" dirty="0"/>
              <a:t> – success | das </a:t>
            </a:r>
            <a:r>
              <a:rPr lang="en-GB" sz="2000" b="1" dirty="0" err="1"/>
              <a:t>Rezept</a:t>
            </a:r>
            <a:r>
              <a:rPr lang="en-GB" sz="2000" b="1" dirty="0"/>
              <a:t> - recipe</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568"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157663" cy="647577"/>
          </a:xfrm>
        </p:spPr>
        <p:txBody>
          <a:bodyPr>
            <a:noAutofit/>
          </a:bodyPr>
          <a:lstStyle/>
          <a:p>
            <a:r>
              <a:rPr lang="en-GB" sz="2800" b="1" dirty="0">
                <a:solidFill>
                  <a:schemeClr val="bg1"/>
                </a:solidFill>
              </a:rPr>
              <a:t>Das </a:t>
            </a:r>
            <a:r>
              <a:rPr lang="en-GB" sz="2800" b="1" dirty="0" err="1">
                <a:solidFill>
                  <a:schemeClr val="bg1"/>
                </a:solidFill>
              </a:rPr>
              <a:t>perfekte</a:t>
            </a:r>
            <a:r>
              <a:rPr lang="en-GB" sz="2800" b="1" dirty="0">
                <a:solidFill>
                  <a:schemeClr val="bg1"/>
                </a:solidFill>
              </a:rPr>
              <a:t> </a:t>
            </a:r>
            <a:r>
              <a:rPr lang="en-GB" sz="2800" b="1" dirty="0" err="1">
                <a:solidFill>
                  <a:schemeClr val="bg1"/>
                </a:solidFill>
              </a:rPr>
              <a:t>Rezept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03433" y="247046"/>
            <a:ext cx="125389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Phonetik</a:t>
            </a:r>
            <a:endParaRPr lang="en-GB" b="1" dirty="0">
              <a:solidFill>
                <a:schemeClr val="tx1"/>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8" name="TextBox 17">
            <a:extLst>
              <a:ext uri="{FF2B5EF4-FFF2-40B4-BE49-F238E27FC236}">
                <a16:creationId xmlns:a16="http://schemas.microsoft.com/office/drawing/2014/main" id="{BEBD8A7B-F2D7-4D41-8567-DB88E2E52B63}"/>
              </a:ext>
            </a:extLst>
          </p:cNvPr>
          <p:cNvSpPr txBox="1"/>
          <p:nvPr/>
        </p:nvSpPr>
        <p:spPr>
          <a:xfrm>
            <a:off x="4002139" y="106021"/>
            <a:ext cx="6328760" cy="830997"/>
          </a:xfrm>
          <a:prstGeom prst="rect">
            <a:avLst/>
          </a:prstGeom>
          <a:noFill/>
        </p:spPr>
        <p:txBody>
          <a:bodyPr wrap="square" rtlCol="0">
            <a:spAutoFit/>
          </a:bodyPr>
          <a:lstStyle/>
          <a:p>
            <a:r>
              <a:rPr lang="en-US" sz="2400" dirty="0"/>
              <a:t>Per</a:t>
            </a:r>
            <a:r>
              <a:rPr lang="en-US" sz="2400" u="sng" dirty="0"/>
              <a:t>son</a:t>
            </a:r>
            <a:r>
              <a:rPr lang="en-US" sz="2400" dirty="0"/>
              <a:t> </a:t>
            </a:r>
            <a:r>
              <a:rPr lang="en-US" sz="2400" b="1" dirty="0"/>
              <a:t>B</a:t>
            </a:r>
            <a:r>
              <a:rPr lang="en-US" sz="2400" dirty="0"/>
              <a:t> </a:t>
            </a:r>
            <a:r>
              <a:rPr lang="en-US" sz="2400" dirty="0" err="1"/>
              <a:t>liest</a:t>
            </a:r>
            <a:r>
              <a:rPr lang="en-US" sz="2400" dirty="0"/>
              <a:t> den Text. Per</a:t>
            </a:r>
            <a:r>
              <a:rPr lang="en-US" sz="2400" u="sng" dirty="0"/>
              <a:t>son</a:t>
            </a:r>
            <a:r>
              <a:rPr lang="en-US" sz="2400" dirty="0"/>
              <a:t> </a:t>
            </a:r>
            <a:r>
              <a:rPr lang="en-US" sz="2400" b="1" dirty="0"/>
              <a:t>A</a:t>
            </a:r>
            <a:r>
              <a:rPr lang="en-US" sz="2400" dirty="0"/>
              <a:t> </a:t>
            </a:r>
            <a:r>
              <a:rPr lang="en-US" sz="2400" dirty="0" err="1"/>
              <a:t>hört</a:t>
            </a:r>
            <a:r>
              <a:rPr lang="en-US" sz="2400" dirty="0"/>
              <a:t> </a:t>
            </a:r>
            <a:r>
              <a:rPr lang="en-US" sz="2400" dirty="0" err="1"/>
              <a:t>zu</a:t>
            </a:r>
            <a:r>
              <a:rPr lang="en-US" sz="2400" dirty="0"/>
              <a:t>.</a:t>
            </a:r>
            <a:br>
              <a:rPr lang="en-US" sz="2400" dirty="0"/>
            </a:br>
            <a:r>
              <a:rPr lang="en-US" sz="2400" i="1" dirty="0">
                <a:solidFill>
                  <a:srgbClr val="E87D1E"/>
                </a:solidFill>
              </a:rPr>
              <a:t>Pay attention to the syllable stress!</a:t>
            </a:r>
          </a:p>
        </p:txBody>
      </p:sp>
      <p:sp>
        <p:nvSpPr>
          <p:cNvPr id="21" name="TextBox 20">
            <a:extLst>
              <a:ext uri="{FF2B5EF4-FFF2-40B4-BE49-F238E27FC236}">
                <a16:creationId xmlns:a16="http://schemas.microsoft.com/office/drawing/2014/main" id="{6CF92585-E60B-4C5B-8041-4424745A52C9}"/>
              </a:ext>
            </a:extLst>
          </p:cNvPr>
          <p:cNvSpPr txBox="1"/>
          <p:nvPr/>
        </p:nvSpPr>
        <p:spPr>
          <a:xfrm>
            <a:off x="198554" y="1271328"/>
            <a:ext cx="5722412" cy="4524315"/>
          </a:xfrm>
          <a:prstGeom prst="rect">
            <a:avLst/>
          </a:prstGeom>
          <a:noFill/>
        </p:spPr>
        <p:txBody>
          <a:bodyPr wrap="square" rtlCol="0">
            <a:spAutoFit/>
          </a:bodyPr>
          <a:lstStyle/>
          <a:p>
            <a:r>
              <a:rPr lang="de-DE" sz="2400" b="1" dirty="0">
                <a:solidFill>
                  <a:schemeClr val="accent5">
                    <a:lumMod val="50000"/>
                  </a:schemeClr>
                </a:solidFill>
              </a:rPr>
              <a:t>Schooljam – das Schülermu</a:t>
            </a:r>
            <a:r>
              <a:rPr lang="de-DE" sz="2400" b="1" u="sng" dirty="0">
                <a:solidFill>
                  <a:schemeClr val="accent5">
                    <a:lumMod val="50000"/>
                  </a:schemeClr>
                </a:solidFill>
              </a:rPr>
              <a:t>sik</a:t>
            </a:r>
            <a:r>
              <a:rPr lang="de-DE" sz="2400" b="1" dirty="0">
                <a:solidFill>
                  <a:schemeClr val="accent5">
                    <a:lumMod val="50000"/>
                  </a:schemeClr>
                </a:solidFill>
              </a:rPr>
              <a:t>proj</a:t>
            </a:r>
            <a:r>
              <a:rPr lang="de-DE" sz="2400" b="1" u="sng" dirty="0">
                <a:solidFill>
                  <a:schemeClr val="accent5">
                    <a:lumMod val="50000"/>
                  </a:schemeClr>
                </a:solidFill>
              </a:rPr>
              <a:t>ekt</a:t>
            </a:r>
            <a:r>
              <a:rPr lang="de-DE" sz="2400" b="1" dirty="0">
                <a:solidFill>
                  <a:schemeClr val="accent5">
                    <a:lumMod val="50000"/>
                  </a:schemeClr>
                </a:solidFill>
              </a:rPr>
              <a:t>  </a:t>
            </a:r>
          </a:p>
          <a:p>
            <a:endParaRPr lang="de-DE" sz="2400" dirty="0">
              <a:solidFill>
                <a:schemeClr val="accent5">
                  <a:lumMod val="50000"/>
                </a:schemeClr>
              </a:solidFill>
            </a:endParaRPr>
          </a:p>
          <a:p>
            <a:r>
              <a:rPr lang="de-DE" sz="2400" dirty="0">
                <a:solidFill>
                  <a:schemeClr val="accent5">
                    <a:lumMod val="50000"/>
                  </a:schemeClr>
                </a:solidFill>
              </a:rPr>
              <a:t>Schooljam ist ein tolles Mu</a:t>
            </a:r>
            <a:r>
              <a:rPr lang="de-DE" sz="2400" u="sng" dirty="0">
                <a:solidFill>
                  <a:schemeClr val="accent5">
                    <a:lumMod val="50000"/>
                  </a:schemeClr>
                </a:solidFill>
              </a:rPr>
              <a:t>sik</a:t>
            </a:r>
            <a:r>
              <a:rPr lang="de-DE" sz="2400" dirty="0">
                <a:solidFill>
                  <a:schemeClr val="accent5">
                    <a:lumMod val="50000"/>
                  </a:schemeClr>
                </a:solidFill>
              </a:rPr>
              <a:t>proj</a:t>
            </a:r>
            <a:r>
              <a:rPr lang="de-DE" sz="2400" u="sng" dirty="0">
                <a:solidFill>
                  <a:schemeClr val="accent5">
                    <a:lumMod val="50000"/>
                  </a:schemeClr>
                </a:solidFill>
              </a:rPr>
              <a:t>ekt</a:t>
            </a:r>
            <a:r>
              <a:rPr lang="de-DE" sz="2400" dirty="0">
                <a:solidFill>
                  <a:schemeClr val="accent5">
                    <a:lumMod val="50000"/>
                  </a:schemeClr>
                </a:solidFill>
              </a:rPr>
              <a:t> spezi</a:t>
            </a:r>
            <a:r>
              <a:rPr lang="de-DE" sz="2400" u="sng" dirty="0">
                <a:solidFill>
                  <a:schemeClr val="accent5">
                    <a:lumMod val="50000"/>
                  </a:schemeClr>
                </a:solidFill>
              </a:rPr>
              <a:t>ell</a:t>
            </a:r>
            <a:r>
              <a:rPr lang="de-DE" sz="2400" dirty="0">
                <a:solidFill>
                  <a:schemeClr val="accent5">
                    <a:lumMod val="50000"/>
                  </a:schemeClr>
                </a:solidFill>
              </a:rPr>
              <a:t> für Jugendliche. Die Organisati</a:t>
            </a:r>
            <a:r>
              <a:rPr lang="de-DE" sz="2400" u="sng" dirty="0">
                <a:solidFill>
                  <a:schemeClr val="accent5">
                    <a:lumMod val="50000"/>
                  </a:schemeClr>
                </a:solidFill>
              </a:rPr>
              <a:t>on</a:t>
            </a:r>
            <a:r>
              <a:rPr lang="de-DE" sz="2400" dirty="0">
                <a:solidFill>
                  <a:schemeClr val="accent5">
                    <a:lumMod val="50000"/>
                  </a:schemeClr>
                </a:solidFill>
              </a:rPr>
              <a:t> hat kultu</a:t>
            </a:r>
            <a:r>
              <a:rPr lang="de-DE" sz="2400" u="sng" dirty="0">
                <a:solidFill>
                  <a:schemeClr val="accent5">
                    <a:lumMod val="50000"/>
                  </a:schemeClr>
                </a:solidFill>
              </a:rPr>
              <a:t>rell</a:t>
            </a:r>
            <a:r>
              <a:rPr lang="de-DE" sz="2400" dirty="0">
                <a:solidFill>
                  <a:schemeClr val="accent5">
                    <a:lumMod val="50000"/>
                  </a:schemeClr>
                </a:solidFill>
              </a:rPr>
              <a:t>e und sozi</a:t>
            </a:r>
            <a:r>
              <a:rPr lang="de-DE" sz="2400" u="sng" dirty="0">
                <a:solidFill>
                  <a:schemeClr val="accent5">
                    <a:lumMod val="50000"/>
                  </a:schemeClr>
                </a:solidFill>
              </a:rPr>
              <a:t>al</a:t>
            </a:r>
            <a:r>
              <a:rPr lang="de-DE" sz="2400" dirty="0">
                <a:solidFill>
                  <a:schemeClr val="accent5">
                    <a:lumMod val="50000"/>
                  </a:schemeClr>
                </a:solidFill>
              </a:rPr>
              <a:t>e As</a:t>
            </a:r>
            <a:r>
              <a:rPr lang="de-DE" sz="2400" u="sng" dirty="0">
                <a:solidFill>
                  <a:schemeClr val="accent5">
                    <a:lumMod val="50000"/>
                  </a:schemeClr>
                </a:solidFill>
              </a:rPr>
              <a:t>pekt</a:t>
            </a:r>
            <a:r>
              <a:rPr lang="de-DE" sz="2400" dirty="0">
                <a:solidFill>
                  <a:schemeClr val="accent5">
                    <a:lumMod val="50000"/>
                  </a:schemeClr>
                </a:solidFill>
              </a:rPr>
              <a:t>e und macht keinen Pro</a:t>
            </a:r>
            <a:r>
              <a:rPr lang="de-DE" sz="2400" u="sng" dirty="0">
                <a:solidFill>
                  <a:schemeClr val="accent5">
                    <a:lumMod val="50000"/>
                  </a:schemeClr>
                </a:solidFill>
              </a:rPr>
              <a:t>fit</a:t>
            </a:r>
            <a:r>
              <a:rPr lang="de-DE" sz="2400" dirty="0">
                <a:solidFill>
                  <a:schemeClr val="accent5">
                    <a:lumMod val="50000"/>
                  </a:schemeClr>
                </a:solidFill>
              </a:rPr>
              <a:t>. Seit 2002 kann man mit eigenem Mu</a:t>
            </a:r>
            <a:r>
              <a:rPr lang="de-DE" sz="2400" u="sng" dirty="0">
                <a:solidFill>
                  <a:schemeClr val="accent5">
                    <a:lumMod val="50000"/>
                  </a:schemeClr>
                </a:solidFill>
              </a:rPr>
              <a:t>sik</a:t>
            </a:r>
            <a:r>
              <a:rPr lang="de-DE" sz="2400" dirty="0">
                <a:solidFill>
                  <a:schemeClr val="accent5">
                    <a:lumMod val="50000"/>
                  </a:schemeClr>
                </a:solidFill>
              </a:rPr>
              <a:t>materi</a:t>
            </a:r>
            <a:r>
              <a:rPr lang="de-DE" sz="2400" u="sng" dirty="0">
                <a:solidFill>
                  <a:schemeClr val="accent5">
                    <a:lumMod val="50000"/>
                  </a:schemeClr>
                </a:solidFill>
              </a:rPr>
              <a:t>al</a:t>
            </a:r>
            <a:r>
              <a:rPr lang="de-DE" sz="2400" dirty="0">
                <a:solidFill>
                  <a:schemeClr val="accent5">
                    <a:lumMod val="50000"/>
                  </a:schemeClr>
                </a:solidFill>
              </a:rPr>
              <a:t> individu</a:t>
            </a:r>
            <a:r>
              <a:rPr lang="de-DE" sz="2400" u="sng" dirty="0">
                <a:solidFill>
                  <a:schemeClr val="accent5">
                    <a:lumMod val="50000"/>
                  </a:schemeClr>
                </a:solidFill>
              </a:rPr>
              <a:t>ell</a:t>
            </a:r>
            <a:r>
              <a:rPr lang="de-DE" sz="2400" dirty="0">
                <a:solidFill>
                  <a:schemeClr val="accent5">
                    <a:lumMod val="50000"/>
                  </a:schemeClr>
                </a:solidFill>
              </a:rPr>
              <a:t> oder als Gruppe bei der Initia</a:t>
            </a:r>
            <a:r>
              <a:rPr lang="de-DE" sz="2400" u="sng" dirty="0">
                <a:solidFill>
                  <a:schemeClr val="accent5">
                    <a:lumMod val="50000"/>
                  </a:schemeClr>
                </a:solidFill>
              </a:rPr>
              <a:t>tiv</a:t>
            </a:r>
            <a:r>
              <a:rPr lang="de-DE" sz="2400" dirty="0">
                <a:solidFill>
                  <a:schemeClr val="accent5">
                    <a:lumMod val="50000"/>
                  </a:schemeClr>
                </a:solidFill>
              </a:rPr>
              <a:t>e mitmachen. Das ist gut für Kompe</a:t>
            </a:r>
            <a:r>
              <a:rPr lang="de-DE" sz="2400" u="sng" dirty="0">
                <a:solidFill>
                  <a:schemeClr val="accent5">
                    <a:lumMod val="50000"/>
                  </a:schemeClr>
                </a:solidFill>
              </a:rPr>
              <a:t>tenz</a:t>
            </a:r>
            <a:r>
              <a:rPr lang="de-DE" sz="2400" dirty="0">
                <a:solidFill>
                  <a:schemeClr val="accent5">
                    <a:lumMod val="50000"/>
                  </a:schemeClr>
                </a:solidFill>
              </a:rPr>
              <a:t>en wie Tole</a:t>
            </a:r>
            <a:r>
              <a:rPr lang="de-DE" sz="2400" u="sng" dirty="0">
                <a:solidFill>
                  <a:schemeClr val="accent5">
                    <a:lumMod val="50000"/>
                  </a:schemeClr>
                </a:solidFill>
              </a:rPr>
              <a:t>ranz</a:t>
            </a:r>
            <a:r>
              <a:rPr lang="de-DE" sz="2400" dirty="0">
                <a:solidFill>
                  <a:schemeClr val="accent5">
                    <a:lumMod val="50000"/>
                  </a:schemeClr>
                </a:solidFill>
              </a:rPr>
              <a:t> und Kreativi</a:t>
            </a:r>
            <a:r>
              <a:rPr lang="de-DE" sz="2400" u="sng" dirty="0">
                <a:solidFill>
                  <a:schemeClr val="accent5">
                    <a:lumMod val="50000"/>
                  </a:schemeClr>
                </a:solidFill>
              </a:rPr>
              <a:t>tät</a:t>
            </a:r>
            <a:r>
              <a:rPr lang="de-DE" sz="2400" dirty="0">
                <a:solidFill>
                  <a:schemeClr val="accent5">
                    <a:lumMod val="50000"/>
                  </a:schemeClr>
                </a:solidFill>
              </a:rPr>
              <a:t> – und es ist cool! </a:t>
            </a:r>
          </a:p>
        </p:txBody>
      </p:sp>
      <p:sp>
        <p:nvSpPr>
          <p:cNvPr id="22" name="TextBox 21">
            <a:extLst>
              <a:ext uri="{FF2B5EF4-FFF2-40B4-BE49-F238E27FC236}">
                <a16:creationId xmlns:a16="http://schemas.microsoft.com/office/drawing/2014/main" id="{E5F723C8-A606-4419-8D7A-C22A3B06E0DE}"/>
              </a:ext>
            </a:extLst>
          </p:cNvPr>
          <p:cNvSpPr txBox="1"/>
          <p:nvPr/>
        </p:nvSpPr>
        <p:spPr>
          <a:xfrm>
            <a:off x="225870" y="1271327"/>
            <a:ext cx="5722412" cy="4524315"/>
          </a:xfrm>
          <a:prstGeom prst="rect">
            <a:avLst/>
          </a:prstGeom>
          <a:solidFill>
            <a:srgbClr val="FFFAF3"/>
          </a:solidFill>
          <a:ln>
            <a:solidFill>
              <a:schemeClr val="accent5">
                <a:lumMod val="50000"/>
              </a:schemeClr>
            </a:solidFill>
          </a:ln>
        </p:spPr>
        <p:txBody>
          <a:bodyPr wrap="square" rtlCol="0">
            <a:spAutoFit/>
          </a:bodyPr>
          <a:lstStyle/>
          <a:p>
            <a:r>
              <a:rPr lang="de-DE" sz="2400" b="1" dirty="0"/>
              <a:t>Schooljam – das Schülermusikprojekt  </a:t>
            </a:r>
          </a:p>
          <a:p>
            <a:endParaRPr lang="de-DE" sz="2400" dirty="0"/>
          </a:p>
          <a:p>
            <a:r>
              <a:rPr lang="de-DE" sz="2400" dirty="0"/>
              <a:t>Schooljam ist ein tolles Musikprojekt speziell für Jugendliche. Die Organisation hat kulturelle und soziale Aspekte und macht keinen Profit. Seit 2002 kann man mit eigenem Musikmaterial individuell oder als Gruppe bei der Initiative mitmachen. Das ist gut für Kompetenzen wie Toleranz und Kreativität – und es ist cool! </a:t>
            </a:r>
          </a:p>
        </p:txBody>
      </p:sp>
      <p:pic>
        <p:nvPicPr>
          <p:cNvPr id="25" name="Picture 24">
            <a:extLst>
              <a:ext uri="{FF2B5EF4-FFF2-40B4-BE49-F238E27FC236}">
                <a16:creationId xmlns:a16="http://schemas.microsoft.com/office/drawing/2014/main" id="{777CCEBF-6453-49EE-B6DF-76FC8A68F1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8282" y="1991762"/>
            <a:ext cx="4160342" cy="2756227"/>
          </a:xfrm>
          <a:prstGeom prst="rect">
            <a:avLst/>
          </a:prstGeom>
        </p:spPr>
      </p:pic>
      <p:pic>
        <p:nvPicPr>
          <p:cNvPr id="26" name="9.1.1.1 Slide 17 2.">
            <a:hlinkClick r:id="" action="ppaction://media"/>
            <a:extLst>
              <a:ext uri="{FF2B5EF4-FFF2-40B4-BE49-F238E27FC236}">
                <a16:creationId xmlns:a16="http://schemas.microsoft.com/office/drawing/2014/main" id="{62A40A09-CC4C-4A6B-B46D-015164316E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2613" y="5248227"/>
            <a:ext cx="1087119" cy="1087119"/>
          </a:xfrm>
          <a:prstGeom prst="rect">
            <a:avLst/>
          </a:prstGeom>
        </p:spPr>
      </p:pic>
    </p:spTree>
    <p:extLst>
      <p:ext uri="{BB962C8B-B14F-4D97-AF65-F5344CB8AC3E}">
        <p14:creationId xmlns:p14="http://schemas.microsoft.com/office/powerpoint/2010/main" val="28038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2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1012" fill="hold"/>
                                        <p:tgtEl>
                                          <p:spTgt spid="26"/>
                                        </p:tgtEl>
                                      </p:cBhvr>
                                    </p:cmd>
                                  </p:childTnLst>
                                </p:cTn>
                              </p:par>
                            </p:childTnLst>
                          </p:cTn>
                        </p:par>
                      </p:childTnLst>
                    </p:cTn>
                  </p:par>
                </p:childTnLst>
              </p:cTn>
              <p:nextCondLst>
                <p:cond evt="onClick" delay="0">
                  <p:tgtEl>
                    <p:spTgt spid="26"/>
                  </p:tgtEl>
                </p:cond>
              </p:nextCondLst>
            </p:seq>
            <p:audio>
              <p:cMediaNode vol="80000">
                <p:cTn id="18" fill="hold" display="0">
                  <p:stCondLst>
                    <p:cond delay="indefinite"/>
                  </p:stCondLst>
                  <p:endCondLst>
                    <p:cond evt="onStopAudio" delay="0">
                      <p:tgtEl>
                        <p:sldTgt/>
                      </p:tgtEl>
                    </p:cond>
                  </p:endCondLst>
                </p:cTn>
                <p:tgtEl>
                  <p:spTgt spid="26"/>
                </p:tgtEl>
              </p:cMediaNode>
            </p:audio>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656522" cy="647577"/>
          </a:xfrm>
        </p:spPr>
        <p:txBody>
          <a:bodyPr>
            <a:normAutofit/>
          </a:bodyPr>
          <a:lstStyle/>
          <a:p>
            <a:r>
              <a:rPr lang="en-GB" sz="2800" b="1" dirty="0" err="1">
                <a:solidFill>
                  <a:schemeClr val="bg1"/>
                </a:solidFill>
              </a:rPr>
              <a:t>Auftakt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551573" y="247046"/>
            <a:ext cx="3405754"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656522" y="116176"/>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Beginne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mit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Phonetik</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Vokabeln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Grammatik.</a:t>
            </a:r>
          </a:p>
        </p:txBody>
      </p:sp>
      <p:graphicFrame>
        <p:nvGraphicFramePr>
          <p:cNvPr id="6" name="Table 6">
            <a:extLst>
              <a:ext uri="{FF2B5EF4-FFF2-40B4-BE49-F238E27FC236}">
                <a16:creationId xmlns:a16="http://schemas.microsoft.com/office/drawing/2014/main" id="{67569F42-82FE-4E66-863E-E8BB69BF7D1E}"/>
              </a:ext>
            </a:extLst>
          </p:cNvPr>
          <p:cNvGraphicFramePr>
            <a:graphicFrameLocks noGrp="1"/>
          </p:cNvGraphicFramePr>
          <p:nvPr>
            <p:extLst>
              <p:ext uri="{D42A27DB-BD31-4B8C-83A1-F6EECF244321}">
                <p14:modId xmlns:p14="http://schemas.microsoft.com/office/powerpoint/2010/main" val="3343412206"/>
              </p:ext>
            </p:extLst>
          </p:nvPr>
        </p:nvGraphicFramePr>
        <p:xfrm>
          <a:off x="138806" y="1150470"/>
          <a:ext cx="11818521" cy="5120640"/>
        </p:xfrm>
        <a:graphic>
          <a:graphicData uri="http://schemas.openxmlformats.org/drawingml/2006/table">
            <a:tbl>
              <a:tblPr firstRow="1" bandRow="1">
                <a:tableStyleId>{ED083AE6-46FA-4A59-8FB0-9F97EB10719F}</a:tableStyleId>
              </a:tblPr>
              <a:tblGrid>
                <a:gridCol w="3939507">
                  <a:extLst>
                    <a:ext uri="{9D8B030D-6E8A-4147-A177-3AD203B41FA5}">
                      <a16:colId xmlns:a16="http://schemas.microsoft.com/office/drawing/2014/main" val="2560641924"/>
                    </a:ext>
                  </a:extLst>
                </a:gridCol>
                <a:gridCol w="3939507">
                  <a:extLst>
                    <a:ext uri="{9D8B030D-6E8A-4147-A177-3AD203B41FA5}">
                      <a16:colId xmlns:a16="http://schemas.microsoft.com/office/drawing/2014/main" val="1450559187"/>
                    </a:ext>
                  </a:extLst>
                </a:gridCol>
                <a:gridCol w="3939507">
                  <a:extLst>
                    <a:ext uri="{9D8B030D-6E8A-4147-A177-3AD203B41FA5}">
                      <a16:colId xmlns:a16="http://schemas.microsoft.com/office/drawing/2014/main" val="3370000941"/>
                    </a:ext>
                  </a:extLst>
                </a:gridCol>
              </a:tblGrid>
              <a:tr h="370840">
                <a:tc>
                  <a:txBody>
                    <a:bodyPr/>
                    <a:lstStyle/>
                    <a:p>
                      <a:pPr algn="ctr"/>
                      <a:r>
                        <a:rPr lang="en-GB" sz="2400" b="0" dirty="0" err="1">
                          <a:solidFill>
                            <a:schemeClr val="tx1"/>
                          </a:solidFill>
                        </a:rPr>
                        <a:t>Phonetik</a:t>
                      </a:r>
                      <a:endParaRPr lang="en-GB" sz="2400" b="0" dirty="0">
                        <a:solidFill>
                          <a:schemeClr val="tx1"/>
                        </a:solidFill>
                      </a:endParaRPr>
                    </a:p>
                  </a:txBody>
                  <a:tcPr anchor="ctr">
                    <a:solidFill>
                      <a:srgbClr val="FFFCF6"/>
                    </a:solidFill>
                  </a:tcPr>
                </a:tc>
                <a:tc>
                  <a:txBody>
                    <a:bodyPr/>
                    <a:lstStyle/>
                    <a:p>
                      <a:pPr algn="ctr"/>
                      <a:r>
                        <a:rPr lang="en-GB" sz="2400" b="0" dirty="0" err="1">
                          <a:solidFill>
                            <a:schemeClr val="tx1"/>
                          </a:solidFill>
                        </a:rPr>
                        <a:t>Vokabeln</a:t>
                      </a:r>
                      <a:endParaRPr lang="en-GB" sz="2400" b="0" dirty="0">
                        <a:solidFill>
                          <a:schemeClr val="tx1"/>
                        </a:solidFill>
                      </a:endParaRPr>
                    </a:p>
                  </a:txBody>
                  <a:tcPr anchor="ctr">
                    <a:solidFill>
                      <a:srgbClr val="FFFCF6"/>
                    </a:solidFill>
                  </a:tcPr>
                </a:tc>
                <a:tc>
                  <a:txBody>
                    <a:bodyPr/>
                    <a:lstStyle/>
                    <a:p>
                      <a:pPr algn="ctr"/>
                      <a:r>
                        <a:rPr lang="en-GB" sz="2400" b="0" dirty="0">
                          <a:solidFill>
                            <a:schemeClr val="tx1"/>
                          </a:solidFill>
                        </a:rPr>
                        <a:t>Grammatik</a:t>
                      </a:r>
                    </a:p>
                  </a:txBody>
                  <a:tcPr anchor="ctr">
                    <a:solidFill>
                      <a:srgbClr val="FFFCF6"/>
                    </a:solidFill>
                  </a:tcPr>
                </a:tc>
                <a:extLst>
                  <a:ext uri="{0D108BD9-81ED-4DB2-BD59-A6C34878D82A}">
                    <a16:rowId xmlns:a16="http://schemas.microsoft.com/office/drawing/2014/main" val="397074579"/>
                  </a:ext>
                </a:extLst>
              </a:tr>
              <a:tr h="370840">
                <a:tc>
                  <a:txBody>
                    <a:bodyPr/>
                    <a:lstStyle/>
                    <a:p>
                      <a:pPr algn="ctr"/>
                      <a:endParaRPr lang="en-GB" sz="2000" dirty="0">
                        <a:solidFill>
                          <a:schemeClr val="tx1"/>
                        </a:solidFill>
                      </a:endParaRPr>
                    </a:p>
                  </a:txBody>
                  <a:tcPr anchor="ctr">
                    <a:solidFill>
                      <a:srgbClr val="FFFCF6"/>
                    </a:solidFill>
                  </a:tcPr>
                </a:tc>
                <a:tc>
                  <a:txBody>
                    <a:bodyPr/>
                    <a:lstStyle/>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p>
                      <a:pPr algn="ctr"/>
                      <a:endParaRPr lang="en-GB" sz="2000" dirty="0">
                        <a:solidFill>
                          <a:schemeClr val="tx1"/>
                        </a:solidFill>
                      </a:endParaRPr>
                    </a:p>
                  </a:txBody>
                  <a:tcPr anchor="ctr">
                    <a:solidFill>
                      <a:srgbClr val="FFFCF6"/>
                    </a:solidFill>
                  </a:tcPr>
                </a:tc>
                <a:tc>
                  <a:txBody>
                    <a:bodyPr/>
                    <a:lstStyle/>
                    <a:p>
                      <a:pPr algn="ctr"/>
                      <a:endParaRPr lang="en-GB" sz="2000" dirty="0">
                        <a:solidFill>
                          <a:schemeClr val="tx1"/>
                        </a:solidFill>
                      </a:endParaRPr>
                    </a:p>
                  </a:txBody>
                  <a:tcPr anchor="ctr">
                    <a:solidFill>
                      <a:srgbClr val="FFFCF6"/>
                    </a:solidFill>
                  </a:tcPr>
                </a:tc>
                <a:extLst>
                  <a:ext uri="{0D108BD9-81ED-4DB2-BD59-A6C34878D82A}">
                    <a16:rowId xmlns:a16="http://schemas.microsoft.com/office/drawing/2014/main" val="836422639"/>
                  </a:ext>
                </a:extLst>
              </a:tr>
            </a:tbl>
          </a:graphicData>
        </a:graphic>
      </p:graphicFrame>
      <p:graphicFrame>
        <p:nvGraphicFramePr>
          <p:cNvPr id="8" name="Table 8">
            <a:extLst>
              <a:ext uri="{FF2B5EF4-FFF2-40B4-BE49-F238E27FC236}">
                <a16:creationId xmlns:a16="http://schemas.microsoft.com/office/drawing/2014/main" id="{A320DBD3-1D99-4F76-80BA-D416F4A192DD}"/>
              </a:ext>
            </a:extLst>
          </p:cNvPr>
          <p:cNvGraphicFramePr>
            <a:graphicFrameLocks noGrp="1"/>
          </p:cNvGraphicFramePr>
          <p:nvPr>
            <p:extLst>
              <p:ext uri="{D42A27DB-BD31-4B8C-83A1-F6EECF244321}">
                <p14:modId xmlns:p14="http://schemas.microsoft.com/office/powerpoint/2010/main" val="3985159769"/>
              </p:ext>
            </p:extLst>
          </p:nvPr>
        </p:nvGraphicFramePr>
        <p:xfrm>
          <a:off x="272904" y="1734526"/>
          <a:ext cx="3776370" cy="1946260"/>
        </p:xfrm>
        <a:graphic>
          <a:graphicData uri="http://schemas.openxmlformats.org/drawingml/2006/table">
            <a:tbl>
              <a:tblPr firstRow="1" bandRow="1">
                <a:tableStyleId>{5940675A-B579-460E-94D1-54222C63F5DA}</a:tableStyleId>
              </a:tblPr>
              <a:tblGrid>
                <a:gridCol w="1888185">
                  <a:extLst>
                    <a:ext uri="{9D8B030D-6E8A-4147-A177-3AD203B41FA5}">
                      <a16:colId xmlns:a16="http://schemas.microsoft.com/office/drawing/2014/main" val="1453092517"/>
                    </a:ext>
                  </a:extLst>
                </a:gridCol>
                <a:gridCol w="1888185">
                  <a:extLst>
                    <a:ext uri="{9D8B030D-6E8A-4147-A177-3AD203B41FA5}">
                      <a16:colId xmlns:a16="http://schemas.microsoft.com/office/drawing/2014/main" val="1195602947"/>
                    </a:ext>
                  </a:extLst>
                </a:gridCol>
              </a:tblGrid>
              <a:tr h="973130">
                <a:tc>
                  <a:txBody>
                    <a:bodyPr/>
                    <a:lstStyle/>
                    <a:p>
                      <a:pPr algn="ctr"/>
                      <a:r>
                        <a:rPr lang="en-GB" sz="2400" dirty="0">
                          <a:solidFill>
                            <a:schemeClr val="tx1"/>
                          </a:solidFill>
                        </a:rPr>
                        <a:t> die </a:t>
                      </a:r>
                      <a:r>
                        <a:rPr lang="en-GB" sz="2400" dirty="0" err="1">
                          <a:solidFill>
                            <a:schemeClr val="tx1"/>
                          </a:solidFill>
                        </a:rPr>
                        <a:t>Musik</a:t>
                      </a:r>
                      <a:endParaRPr lang="en-GB" sz="24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40000"/>
                        <a:lumOff val="60000"/>
                      </a:schemeClr>
                    </a:solidFill>
                  </a:tcPr>
                </a:tc>
                <a:tc>
                  <a:txBody>
                    <a:bodyPr/>
                    <a:lstStyle/>
                    <a:p>
                      <a:pPr algn="ctr"/>
                      <a:r>
                        <a:rPr lang="en-GB" sz="2400" dirty="0">
                          <a:solidFill>
                            <a:schemeClr val="tx1"/>
                          </a:solidFill>
                        </a:rPr>
                        <a:t>national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68950177"/>
                  </a:ext>
                </a:extLst>
              </a:tr>
              <a:tr h="973130">
                <a:tc>
                  <a:txBody>
                    <a:bodyPr/>
                    <a:lstStyle/>
                    <a:p>
                      <a:pPr algn="ctr"/>
                      <a:r>
                        <a:rPr lang="en-GB" sz="2400" dirty="0">
                          <a:solidFill>
                            <a:schemeClr val="tx1"/>
                          </a:solidFill>
                        </a:rPr>
                        <a:t>das </a:t>
                      </a:r>
                      <a:r>
                        <a:rPr lang="en-GB" sz="2400" dirty="0" err="1">
                          <a:solidFill>
                            <a:schemeClr val="tx1"/>
                          </a:solidFill>
                        </a:rPr>
                        <a:t>Rezept</a:t>
                      </a:r>
                      <a:endParaRPr lang="en-GB" sz="24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40000"/>
                        <a:lumOff val="60000"/>
                      </a:schemeClr>
                    </a:solidFill>
                  </a:tcPr>
                </a:tc>
                <a:tc>
                  <a:txBody>
                    <a:bodyPr/>
                    <a:lstStyle/>
                    <a:p>
                      <a:pPr algn="ctr"/>
                      <a:r>
                        <a:rPr lang="en-GB" sz="2400" dirty="0">
                          <a:solidFill>
                            <a:schemeClr val="tx1"/>
                          </a:solidFill>
                        </a:rPr>
                        <a:t>die </a:t>
                      </a:r>
                      <a:r>
                        <a:rPr lang="en-GB" sz="2400" dirty="0" err="1">
                          <a:solidFill>
                            <a:schemeClr val="tx1"/>
                          </a:solidFill>
                        </a:rPr>
                        <a:t>Funktion</a:t>
                      </a:r>
                      <a:endParaRPr lang="en-GB" sz="2400" dirty="0">
                        <a:solidFill>
                          <a:schemeClr val="tx1"/>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23840860"/>
                  </a:ext>
                </a:extLst>
              </a:tr>
            </a:tbl>
          </a:graphicData>
        </a:graphic>
      </p:graphicFrame>
      <p:sp>
        <p:nvSpPr>
          <p:cNvPr id="10" name="TextBox 9">
            <a:extLst>
              <a:ext uri="{FF2B5EF4-FFF2-40B4-BE49-F238E27FC236}">
                <a16:creationId xmlns:a16="http://schemas.microsoft.com/office/drawing/2014/main" id="{85417420-BF3B-4245-BF55-892D04B6F756}"/>
              </a:ext>
            </a:extLst>
          </p:cNvPr>
          <p:cNvSpPr txBox="1"/>
          <p:nvPr/>
        </p:nvSpPr>
        <p:spPr>
          <a:xfrm>
            <a:off x="234673" y="3842960"/>
            <a:ext cx="377637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Welches Wort </a:t>
            </a:r>
            <a:r>
              <a:rPr kumimoji="0" lang="en-GB" sz="2400" b="0" i="0" u="none" strike="noStrike" kern="1200" cap="none" spc="0" normalizeH="0" baseline="0" noProof="0" dirty="0" err="1">
                <a:ln>
                  <a:noFill/>
                </a:ln>
                <a:effectLst/>
                <a:uLnTx/>
                <a:uFillTx/>
                <a:latin typeface="Century Gothic" panose="020F0302020204030204"/>
                <a:ea typeface="+mn-ea"/>
                <a:cs typeface="+mn-cs"/>
              </a:rPr>
              <a:t>passt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nicht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Warum</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nicht</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214C5696-8DEB-4344-9563-9171503474E8}"/>
              </a:ext>
            </a:extLst>
          </p:cNvPr>
          <p:cNvSpPr txBox="1"/>
          <p:nvPr/>
        </p:nvSpPr>
        <p:spPr>
          <a:xfrm>
            <a:off x="234673" y="4732653"/>
            <a:ext cx="3776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Extra: Wie </a:t>
            </a:r>
            <a:r>
              <a:rPr kumimoji="0" lang="en-GB" sz="2000" b="0" i="1" u="none" strike="noStrike" kern="1200" cap="none" spc="0" normalizeH="0" baseline="0" noProof="0" dirty="0" err="1">
                <a:ln>
                  <a:noFill/>
                </a:ln>
                <a:effectLst/>
                <a:uLnTx/>
                <a:uFillTx/>
                <a:latin typeface="Century Gothic" panose="020F0302020204030204"/>
                <a:ea typeface="+mn-ea"/>
                <a:cs typeface="+mn-cs"/>
              </a:rPr>
              <a:t>heißen</a:t>
            </a:r>
            <a:r>
              <a:rPr kumimoji="0" lang="en-GB" sz="2000" b="0" i="1" u="none" strike="noStrike" kern="1200" cap="none" spc="0" normalizeH="0" baseline="0" noProof="0" dirty="0">
                <a:ln>
                  <a:noFill/>
                </a:ln>
                <a:effectLst/>
                <a:uLnTx/>
                <a:uFillTx/>
                <a:latin typeface="Century Gothic" panose="020F0302020204030204"/>
                <a:ea typeface="+mn-ea"/>
                <a:cs typeface="+mn-cs"/>
              </a:rPr>
              <a:t> </a:t>
            </a:r>
            <a:r>
              <a:rPr kumimoji="0" lang="en-GB" sz="2000" b="0" i="1" u="none" strike="noStrike" kern="1200" cap="none" spc="0" normalizeH="0" baseline="0" noProof="0" dirty="0" err="1">
                <a:ln>
                  <a:noFill/>
                </a:ln>
                <a:effectLst/>
                <a:uLnTx/>
                <a:uFillTx/>
                <a:latin typeface="Century Gothic" panose="020F0302020204030204"/>
                <a:ea typeface="+mn-ea"/>
                <a:cs typeface="+mn-cs"/>
              </a:rPr>
              <a:t>sie</a:t>
            </a:r>
            <a:r>
              <a:rPr kumimoji="0" lang="en-GB" sz="2000" b="0" i="1" u="none" strike="noStrike" kern="1200" cap="none" spc="0" normalizeH="0" baseline="0" noProof="0" dirty="0">
                <a:ln>
                  <a:noFill/>
                </a:ln>
                <a:effectLst/>
                <a:uLnTx/>
                <a:uFillTx/>
                <a:latin typeface="Century Gothic" panose="020F0302020204030204"/>
                <a:ea typeface="+mn-ea"/>
                <a:cs typeface="+mn-cs"/>
              </a:rPr>
              <a:t> auf </a:t>
            </a:r>
            <a:r>
              <a:rPr kumimoji="0" lang="en-GB" sz="2000" b="0" i="1" u="none" strike="noStrike" kern="1200" cap="none" spc="0" normalizeH="0" baseline="0" noProof="0" dirty="0" err="1">
                <a:ln>
                  <a:noFill/>
                </a:ln>
                <a:effectLst/>
                <a:uLnTx/>
                <a:uFillTx/>
                <a:latin typeface="Century Gothic" panose="020F0302020204030204"/>
                <a:ea typeface="+mn-ea"/>
                <a:cs typeface="+mn-cs"/>
              </a:rPr>
              <a:t>Englisch</a:t>
            </a:r>
            <a:r>
              <a:rPr kumimoji="0" lang="en-GB" sz="2000" b="0" i="1" u="none" strike="noStrike" kern="1200" cap="none" spc="0" normalizeH="0" baseline="0" noProof="0" dirty="0">
                <a:ln>
                  <a:noFill/>
                </a:ln>
                <a:effectLst/>
                <a:uLnTx/>
                <a:uFillTx/>
                <a:latin typeface="Century Gothic" panose="020F0302020204030204"/>
                <a:ea typeface="+mn-ea"/>
                <a:cs typeface="+mn-cs"/>
              </a:rPr>
              <a:t>?</a:t>
            </a:r>
          </a:p>
        </p:txBody>
      </p:sp>
      <p:sp>
        <p:nvSpPr>
          <p:cNvPr id="12" name="Rectangle: Rounded Corners 11">
            <a:extLst>
              <a:ext uri="{FF2B5EF4-FFF2-40B4-BE49-F238E27FC236}">
                <a16:creationId xmlns:a16="http://schemas.microsoft.com/office/drawing/2014/main" id="{CE558D7A-D8FC-4BE0-8D24-79D5BF791039}"/>
              </a:ext>
            </a:extLst>
          </p:cNvPr>
          <p:cNvSpPr/>
          <p:nvPr/>
        </p:nvSpPr>
        <p:spPr>
          <a:xfrm>
            <a:off x="432715" y="2050694"/>
            <a:ext cx="1510385" cy="321972"/>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8AD7885-916A-4402-9FD4-6EC659F24790}"/>
              </a:ext>
            </a:extLst>
          </p:cNvPr>
          <p:cNvSpPr txBox="1"/>
          <p:nvPr/>
        </p:nvSpPr>
        <p:spPr>
          <a:xfrm>
            <a:off x="149711" y="2374331"/>
            <a:ext cx="2029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 [</a:t>
            </a:r>
            <a:r>
              <a:rPr lang="en-GB" sz="1600" dirty="0">
                <a:latin typeface="Century Gothic" panose="020F0302020204030204"/>
              </a:rPr>
              <a:t>s</a:t>
            </a:r>
            <a:r>
              <a:rPr kumimoji="0" lang="en-GB" sz="1600" b="0" i="0" u="none" strike="noStrike" kern="1200" cap="none" spc="0" normalizeH="0" baseline="0" noProof="0" dirty="0">
                <a:ln>
                  <a:noFill/>
                </a:ln>
                <a:effectLst/>
                <a:uLnTx/>
                <a:uFillTx/>
                <a:latin typeface="Century Gothic" panose="020F0302020204030204"/>
                <a:ea typeface="+mn-ea"/>
                <a:cs typeface="+mn-cs"/>
              </a:rPr>
              <a:t>] </a:t>
            </a:r>
            <a:r>
              <a:rPr kumimoji="0" lang="en-GB" sz="1600" b="0" i="0" u="none" strike="noStrike" kern="1200" cap="none" spc="0" normalizeH="0" baseline="0" noProof="0" dirty="0" err="1">
                <a:ln>
                  <a:noFill/>
                </a:ln>
                <a:effectLst/>
                <a:uLnTx/>
                <a:uFillTx/>
                <a:latin typeface="Century Gothic" panose="020F0302020204030204"/>
                <a:ea typeface="+mn-ea"/>
                <a:cs typeface="+mn-cs"/>
              </a:rPr>
              <a:t>nicht</a:t>
            </a:r>
            <a:r>
              <a:rPr lang="en-GB" sz="1600" dirty="0">
                <a:latin typeface="Century Gothic" panose="020F0302020204030204"/>
              </a:rPr>
              <a:t> [z</a:t>
            </a:r>
            <a:r>
              <a:rPr kumimoji="0" lang="en-GB" sz="1600" b="0" i="0" u="none" strike="noStrike" kern="1200" cap="none" spc="0" normalizeH="0" baseline="0" noProof="0" dirty="0">
                <a:ln>
                  <a:noFill/>
                </a:ln>
                <a:effectLst/>
                <a:uLnTx/>
                <a:uFillTx/>
                <a:latin typeface="Century Gothic" panose="020F0302020204030204"/>
                <a:ea typeface="+mn-ea"/>
                <a:cs typeface="+mn-cs"/>
              </a:rPr>
              <a:t>], [-</a:t>
            </a:r>
            <a:r>
              <a:rPr kumimoji="0" lang="en-GB" sz="1600" b="0" i="0" u="none" strike="noStrike" kern="1200" cap="none" spc="0" normalizeH="0" baseline="0" noProof="0" dirty="0" err="1">
                <a:ln>
                  <a:noFill/>
                </a:ln>
                <a:effectLst/>
                <a:uLnTx/>
                <a:uFillTx/>
                <a:latin typeface="Century Gothic" panose="020F0302020204030204"/>
                <a:ea typeface="+mn-ea"/>
                <a:cs typeface="+mn-cs"/>
              </a:rPr>
              <a:t>tion</a:t>
            </a:r>
            <a:r>
              <a:rPr kumimoji="0" lang="en-GB" sz="1600" b="0" i="0" u="none" strike="noStrike" kern="1200" cap="none" spc="0" normalizeH="0" baseline="0" noProof="0" dirty="0">
                <a:ln>
                  <a:noFill/>
                </a:ln>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82383CF8-758A-492D-857B-C65E7C9691C4}"/>
              </a:ext>
            </a:extLst>
          </p:cNvPr>
          <p:cNvSpPr txBox="1"/>
          <p:nvPr/>
        </p:nvSpPr>
        <p:spPr>
          <a:xfrm rot="682876">
            <a:off x="6386160" y="1765477"/>
            <a:ext cx="1556223"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Wahrheit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37F4AC0-E832-402A-87E1-094BABE92335}"/>
              </a:ext>
            </a:extLst>
          </p:cNvPr>
          <p:cNvSpPr txBox="1"/>
          <p:nvPr/>
        </p:nvSpPr>
        <p:spPr>
          <a:xfrm rot="160162">
            <a:off x="5398614" y="2017240"/>
            <a:ext cx="113334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hier</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6557ED2-485B-47CC-B15E-0D51D3C6FD4C}"/>
              </a:ext>
            </a:extLst>
          </p:cNvPr>
          <p:cNvSpPr txBox="1"/>
          <p:nvPr/>
        </p:nvSpPr>
        <p:spPr>
          <a:xfrm rot="20830109">
            <a:off x="6337096" y="2485415"/>
            <a:ext cx="113334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Lied</a:t>
            </a:r>
          </a:p>
        </p:txBody>
      </p:sp>
      <p:sp>
        <p:nvSpPr>
          <p:cNvPr id="21" name="TextBox 20">
            <a:extLst>
              <a:ext uri="{FF2B5EF4-FFF2-40B4-BE49-F238E27FC236}">
                <a16:creationId xmlns:a16="http://schemas.microsoft.com/office/drawing/2014/main" id="{D1B8BAE4-5866-4A85-9A96-C87594BC2C2F}"/>
              </a:ext>
            </a:extLst>
          </p:cNvPr>
          <p:cNvSpPr txBox="1"/>
          <p:nvPr/>
        </p:nvSpPr>
        <p:spPr>
          <a:xfrm rot="20644650">
            <a:off x="4134091" y="1821392"/>
            <a:ext cx="1559273"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duschen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464E348-451F-4EAA-923E-D1A17E3F23A1}"/>
              </a:ext>
            </a:extLst>
          </p:cNvPr>
          <p:cNvSpPr txBox="1"/>
          <p:nvPr/>
        </p:nvSpPr>
        <p:spPr>
          <a:xfrm>
            <a:off x="4227113" y="2654331"/>
            <a:ext cx="1981842"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Geschichte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E5A2777-09FE-4CB0-BA0D-D28CA67547AC}"/>
              </a:ext>
            </a:extLst>
          </p:cNvPr>
          <p:cNvSpPr txBox="1"/>
          <p:nvPr/>
        </p:nvSpPr>
        <p:spPr>
          <a:xfrm rot="682876">
            <a:off x="4603164" y="3243241"/>
            <a:ext cx="152670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Problem</a:t>
            </a:r>
          </a:p>
        </p:txBody>
      </p:sp>
      <p:sp>
        <p:nvSpPr>
          <p:cNvPr id="24" name="TextBox 23">
            <a:extLst>
              <a:ext uri="{FF2B5EF4-FFF2-40B4-BE49-F238E27FC236}">
                <a16:creationId xmlns:a16="http://schemas.microsoft.com/office/drawing/2014/main" id="{D9DDF0C1-1F22-49CF-B764-08CA9CD2A986}"/>
              </a:ext>
            </a:extLst>
          </p:cNvPr>
          <p:cNvSpPr txBox="1"/>
          <p:nvPr/>
        </p:nvSpPr>
        <p:spPr>
          <a:xfrm rot="21374467">
            <a:off x="6426116" y="3191726"/>
            <a:ext cx="89293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wir</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C4EE44B-BE58-4298-A14E-CACA705A9B28}"/>
              </a:ext>
            </a:extLst>
          </p:cNvPr>
          <p:cNvSpPr txBox="1"/>
          <p:nvPr/>
        </p:nvSpPr>
        <p:spPr>
          <a:xfrm rot="196286">
            <a:off x="5467208" y="3773483"/>
            <a:ext cx="1567928"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spielen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5B1413AB-11DF-4E33-A788-46541C2E3EDC}"/>
              </a:ext>
            </a:extLst>
          </p:cNvPr>
          <p:cNvSpPr txBox="1"/>
          <p:nvPr/>
        </p:nvSpPr>
        <p:spPr>
          <a:xfrm rot="157118">
            <a:off x="4206217" y="3636805"/>
            <a:ext cx="766367"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sie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32646724-BBFD-4C60-92CF-5B4F1510DC20}"/>
              </a:ext>
            </a:extLst>
          </p:cNvPr>
          <p:cNvSpPr txBox="1"/>
          <p:nvPr/>
        </p:nvSpPr>
        <p:spPr>
          <a:xfrm>
            <a:off x="4011043" y="4370315"/>
            <a:ext cx="419073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Kategorien</a:t>
            </a:r>
            <a:r>
              <a:rPr kumimoji="0" lang="en-GB" sz="2000" b="1" i="0" u="none" strike="noStrike" kern="1200" cap="none" spc="0" normalizeH="0" baseline="0" noProof="0" dirty="0">
                <a:ln>
                  <a:noFill/>
                </a:ln>
                <a:effectLst/>
                <a:uLnTx/>
                <a:uFillTx/>
                <a:latin typeface="Century Gothic" panose="020F0302020204030204"/>
                <a:ea typeface="+mn-ea"/>
                <a:cs typeface="+mn-cs"/>
              </a:rPr>
              <a:t>:</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a:ln>
                  <a:noFill/>
                </a:ln>
                <a:effectLst/>
                <a:uLnTx/>
                <a:uFillTx/>
                <a:latin typeface="Century Gothic" panose="020F0302020204030204"/>
                <a:ea typeface="+mn-ea"/>
                <a:cs typeface="+mn-cs"/>
              </a:rPr>
              <a:t>2 Subst.* f: </a:t>
            </a:r>
            <a:r>
              <a:rPr kumimoji="0" lang="en-GB" sz="2000" b="0" i="0" u="none" strike="noStrike" kern="1200" cap="none" spc="0" normalizeH="0" baseline="0" noProof="0" dirty="0" err="1">
                <a:ln>
                  <a:noFill/>
                </a:ln>
                <a:effectLst/>
                <a:uLnTx/>
                <a:uFillTx/>
                <a:latin typeface="Century Gothic" panose="020F0302020204030204"/>
                <a:ea typeface="+mn-ea"/>
                <a:cs typeface="+mn-cs"/>
              </a:rPr>
              <a:t>Wahrheit</a:t>
            </a:r>
            <a:r>
              <a:rPr kumimoji="0" lang="en-GB" sz="2000" b="0" i="0" u="none" strike="noStrike" kern="1200" cap="none" spc="0" normalizeH="0" baseline="0" noProof="0" dirty="0">
                <a:ln>
                  <a:noFill/>
                </a:ln>
                <a:effectLst/>
                <a:uLnTx/>
                <a:uFillTx/>
                <a:latin typeface="Century Gothic" panose="020F0302020204030204"/>
                <a:ea typeface="+mn-ea"/>
                <a:cs typeface="+mn-cs"/>
              </a:rPr>
              <a:t>, Geschichte</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a:ln>
                  <a:noFill/>
                </a:ln>
                <a:effectLst/>
                <a:uLnTx/>
                <a:uFillTx/>
                <a:latin typeface="Century Gothic" panose="020F0302020204030204"/>
                <a:ea typeface="+mn-ea"/>
                <a:cs typeface="+mn-cs"/>
              </a:rPr>
              <a:t>2 </a:t>
            </a:r>
            <a:r>
              <a:rPr kumimoji="0" lang="en-GB" sz="2000" b="0" i="0" u="none" strike="noStrike" kern="1200" cap="none" spc="0" normalizeH="0" baseline="0" noProof="0" dirty="0" err="1">
                <a:ln>
                  <a:noFill/>
                </a:ln>
                <a:effectLst/>
                <a:uLnTx/>
                <a:uFillTx/>
                <a:latin typeface="Century Gothic" panose="020F0302020204030204"/>
                <a:ea typeface="+mn-ea"/>
                <a:cs typeface="+mn-cs"/>
              </a:rPr>
              <a:t>Verben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duschen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spielen</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a:ln>
                  <a:noFill/>
                </a:ln>
                <a:effectLst/>
                <a:uLnTx/>
                <a:uFillTx/>
                <a:latin typeface="Century Gothic" panose="020F0302020204030204"/>
                <a:ea typeface="+mn-ea"/>
                <a:cs typeface="+mn-cs"/>
              </a:rPr>
              <a:t>2 </a:t>
            </a:r>
            <a:r>
              <a:rPr kumimoji="0" lang="en-GB" sz="2000" b="0" i="0" u="none" strike="noStrike" kern="1200" cap="none" spc="0" normalizeH="0" baseline="0" noProof="0" dirty="0" err="1">
                <a:ln>
                  <a:noFill/>
                </a:ln>
                <a:effectLst/>
                <a:uLnTx/>
                <a:uFillTx/>
                <a:latin typeface="Century Gothic" panose="020F0302020204030204"/>
                <a:ea typeface="+mn-ea"/>
                <a:cs typeface="+mn-cs"/>
              </a:rPr>
              <a:t>Adverbien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hier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heute</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a:ln>
                  <a:noFill/>
                </a:ln>
                <a:effectLst/>
                <a:uLnTx/>
                <a:uFillTx/>
                <a:latin typeface="Century Gothic" panose="020F0302020204030204"/>
                <a:ea typeface="+mn-ea"/>
                <a:cs typeface="+mn-cs"/>
              </a:rPr>
              <a:t>2 </a:t>
            </a:r>
            <a:r>
              <a:rPr kumimoji="0" lang="en-GB" sz="2000" b="0" i="0" u="none" strike="noStrike" kern="1200" cap="none" spc="0" normalizeH="0" baseline="0" noProof="0" dirty="0" err="1">
                <a:ln>
                  <a:noFill/>
                </a:ln>
                <a:effectLst/>
                <a:uLnTx/>
                <a:uFillTx/>
                <a:latin typeface="Century Gothic" panose="020F0302020204030204"/>
                <a:ea typeface="+mn-ea"/>
                <a:cs typeface="+mn-cs"/>
              </a:rPr>
              <a:t>Pronomen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sie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wir</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a:ln>
                  <a:noFill/>
                </a:ln>
                <a:effectLst/>
                <a:uLnTx/>
                <a:uFillTx/>
                <a:latin typeface="Century Gothic" panose="020F0302020204030204"/>
                <a:ea typeface="+mn-ea"/>
                <a:cs typeface="+mn-cs"/>
              </a:rPr>
              <a:t>2 Subst. n: Problem, Lied</a:t>
            </a:r>
          </a:p>
        </p:txBody>
      </p:sp>
      <p:sp>
        <p:nvSpPr>
          <p:cNvPr id="28" name="TextBox 27">
            <a:extLst>
              <a:ext uri="{FF2B5EF4-FFF2-40B4-BE49-F238E27FC236}">
                <a16:creationId xmlns:a16="http://schemas.microsoft.com/office/drawing/2014/main" id="{25083F1D-7BA0-49A6-A86E-38E3758ECBC6}"/>
              </a:ext>
            </a:extLst>
          </p:cNvPr>
          <p:cNvSpPr txBox="1"/>
          <p:nvPr/>
        </p:nvSpPr>
        <p:spPr>
          <a:xfrm>
            <a:off x="8109629" y="3842960"/>
            <a:ext cx="3776370" cy="461665"/>
          </a:xfrm>
          <a:prstGeom prst="rect">
            <a:avLst/>
          </a:prstGeom>
          <a:solidFill>
            <a:srgbClr val="FFF4E7"/>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Wer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macht</a:t>
            </a:r>
            <a:r>
              <a:rPr kumimoji="0" lang="en-GB" sz="2400" b="0" i="0" u="none" strike="noStrike" kern="1200" cap="none" spc="0" normalizeH="0" baseline="0" noProof="0" dirty="0">
                <a:ln>
                  <a:noFill/>
                </a:ln>
                <a:effectLst/>
                <a:uLnTx/>
                <a:uFillTx/>
                <a:latin typeface="Century Gothic" panose="020F0302020204030204"/>
                <a:ea typeface="+mn-ea"/>
                <a:cs typeface="+mn-cs"/>
              </a:rPr>
              <a:t> was?</a:t>
            </a:r>
          </a:p>
        </p:txBody>
      </p:sp>
      <p:sp>
        <p:nvSpPr>
          <p:cNvPr id="29" name="TextBox 28">
            <a:extLst>
              <a:ext uri="{FF2B5EF4-FFF2-40B4-BE49-F238E27FC236}">
                <a16:creationId xmlns:a16="http://schemas.microsoft.com/office/drawing/2014/main" id="{38551A1A-0248-4751-95ED-5BF27BEC9C09}"/>
              </a:ext>
            </a:extLst>
          </p:cNvPr>
          <p:cNvSpPr txBox="1"/>
          <p:nvPr/>
        </p:nvSpPr>
        <p:spPr>
          <a:xfrm rot="5400000">
            <a:off x="7066873" y="3027634"/>
            <a:ext cx="1133341" cy="461665"/>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heute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30" name="Table 30">
            <a:extLst>
              <a:ext uri="{FF2B5EF4-FFF2-40B4-BE49-F238E27FC236}">
                <a16:creationId xmlns:a16="http://schemas.microsoft.com/office/drawing/2014/main" id="{1852A041-9A16-45B6-B7D2-C513A70D01BE}"/>
              </a:ext>
            </a:extLst>
          </p:cNvPr>
          <p:cNvGraphicFramePr>
            <a:graphicFrameLocks noGrp="1"/>
          </p:cNvGraphicFramePr>
          <p:nvPr>
            <p:extLst>
              <p:ext uri="{D42A27DB-BD31-4B8C-83A1-F6EECF244321}">
                <p14:modId xmlns:p14="http://schemas.microsoft.com/office/powerpoint/2010/main" val="3988492426"/>
              </p:ext>
            </p:extLst>
          </p:nvPr>
        </p:nvGraphicFramePr>
        <p:xfrm>
          <a:off x="8138810" y="1710113"/>
          <a:ext cx="3885976" cy="1889760"/>
        </p:xfrm>
        <a:graphic>
          <a:graphicData uri="http://schemas.openxmlformats.org/drawingml/2006/table">
            <a:tbl>
              <a:tblPr firstRow="1" bandRow="1">
                <a:tableStyleId>{5940675A-B579-460E-94D1-54222C63F5DA}</a:tableStyleId>
              </a:tblPr>
              <a:tblGrid>
                <a:gridCol w="3885976">
                  <a:extLst>
                    <a:ext uri="{9D8B030D-6E8A-4147-A177-3AD203B41FA5}">
                      <a16:colId xmlns:a16="http://schemas.microsoft.com/office/drawing/2014/main" val="2546438258"/>
                    </a:ext>
                  </a:extLst>
                </a:gridCol>
              </a:tblGrid>
              <a:tr h="370840">
                <a:tc>
                  <a:txBody>
                    <a:bodyPr/>
                    <a:lstStyle/>
                    <a:p>
                      <a:r>
                        <a:rPr lang="en-GB" sz="2000" dirty="0">
                          <a:solidFill>
                            <a:schemeClr val="tx1"/>
                          </a:solidFill>
                        </a:rPr>
                        <a:t>1.  Er/</a:t>
                      </a:r>
                      <a:r>
                        <a:rPr lang="en-GB" sz="2000" dirty="0" err="1">
                          <a:solidFill>
                            <a:schemeClr val="tx1"/>
                          </a:solidFill>
                        </a:rPr>
                        <a:t>sie</a:t>
                      </a:r>
                      <a:r>
                        <a:rPr lang="en-GB" sz="2000" dirty="0">
                          <a:solidFill>
                            <a:schemeClr val="tx1"/>
                          </a:solidFill>
                        </a:rPr>
                        <a:t>  </a:t>
                      </a:r>
                      <a:r>
                        <a:rPr lang="en-GB" sz="2000" dirty="0" err="1">
                          <a:solidFill>
                            <a:schemeClr val="tx1"/>
                          </a:solidFill>
                        </a:rPr>
                        <a:t>duscht</a:t>
                      </a:r>
                      <a:r>
                        <a:rPr lang="en-GB" sz="2000" dirty="0">
                          <a:solidFill>
                            <a:schemeClr val="tx1"/>
                          </a:solidFill>
                        </a:rPr>
                        <a:t> oft.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7440215"/>
                  </a:ext>
                </a:extLst>
              </a:tr>
              <a:tr h="370840">
                <a:tc>
                  <a:txBody>
                    <a:bodyPr/>
                    <a:lstStyle/>
                    <a:p>
                      <a:r>
                        <a:rPr lang="en-GB" sz="2000" dirty="0">
                          <a:solidFill>
                            <a:schemeClr val="tx1"/>
                          </a:solidFill>
                        </a:rPr>
                        <a:t>2. Sie/</a:t>
                      </a:r>
                      <a:r>
                        <a:rPr lang="en-GB" sz="2000" dirty="0" err="1">
                          <a:solidFill>
                            <a:schemeClr val="tx1"/>
                          </a:solidFill>
                        </a:rPr>
                        <a:t>Wir</a:t>
                      </a:r>
                      <a:r>
                        <a:rPr lang="en-GB" sz="2000" dirty="0">
                          <a:solidFill>
                            <a:schemeClr val="tx1"/>
                          </a:solidFill>
                        </a:rPr>
                        <a:t> </a:t>
                      </a:r>
                      <a:r>
                        <a:rPr lang="en-GB" sz="2000" dirty="0" err="1">
                          <a:solidFill>
                            <a:schemeClr val="tx1"/>
                          </a:solidFill>
                        </a:rPr>
                        <a:t>steigen</a:t>
                      </a:r>
                      <a:r>
                        <a:rPr lang="en-GB" sz="2000" dirty="0">
                          <a:solidFill>
                            <a:schemeClr val="tx1"/>
                          </a:solidFill>
                        </a:rPr>
                        <a:t> in das Auto.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1562799"/>
                  </a:ext>
                </a:extLst>
              </a:tr>
              <a:tr h="370840">
                <a:tc>
                  <a:txBody>
                    <a:bodyPr/>
                    <a:lstStyle/>
                    <a:p>
                      <a:r>
                        <a:rPr lang="en-GB" sz="2000" dirty="0">
                          <a:solidFill>
                            <a:schemeClr val="tx1"/>
                          </a:solidFill>
                        </a:rPr>
                        <a:t>3. Ich </a:t>
                      </a:r>
                      <a:r>
                        <a:rPr lang="en-GB" sz="2000" dirty="0" err="1">
                          <a:solidFill>
                            <a:schemeClr val="tx1"/>
                          </a:solidFill>
                        </a:rPr>
                        <a:t>mache</a:t>
                      </a:r>
                      <a:r>
                        <a:rPr lang="en-GB" sz="2000" dirty="0">
                          <a:solidFill>
                            <a:schemeClr val="tx1"/>
                          </a:solidFill>
                        </a:rPr>
                        <a:t> </a:t>
                      </a:r>
                      <a:r>
                        <a:rPr lang="en-GB" sz="2000" dirty="0" err="1">
                          <a:solidFill>
                            <a:schemeClr val="tx1"/>
                          </a:solidFill>
                        </a:rPr>
                        <a:t>nichts</a:t>
                      </a:r>
                      <a:r>
                        <a:rPr lang="en-GB" sz="2000"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0575087"/>
                  </a:ext>
                </a:extLst>
              </a:tr>
              <a:tr h="370840">
                <a:tc>
                  <a:txBody>
                    <a:bodyPr/>
                    <a:lstStyle/>
                    <a:p>
                      <a:pPr marL="457200" indent="-457200">
                        <a:buAutoNum type="arabicPeriod" startAt="4"/>
                      </a:pPr>
                      <a:r>
                        <a:rPr lang="en-GB" sz="2000" dirty="0">
                          <a:solidFill>
                            <a:schemeClr val="tx1"/>
                          </a:solidFill>
                        </a:rPr>
                        <a:t>Du  </a:t>
                      </a:r>
                      <a:r>
                        <a:rPr lang="en-GB" sz="2000" dirty="0" err="1">
                          <a:solidFill>
                            <a:schemeClr val="tx1"/>
                          </a:solidFill>
                        </a:rPr>
                        <a:t>erreichst</a:t>
                      </a:r>
                      <a:r>
                        <a:rPr lang="en-GB" sz="2000" dirty="0">
                          <a:solidFill>
                            <a:schemeClr val="tx1"/>
                          </a:solidFill>
                        </a:rPr>
                        <a:t> das </a:t>
                      </a:r>
                      <a:r>
                        <a:rPr lang="en-GB" sz="2000" dirty="0" err="1">
                          <a:solidFill>
                            <a:schemeClr val="tx1"/>
                          </a:solidFill>
                        </a:rPr>
                        <a:t>Ziel</a:t>
                      </a:r>
                      <a:r>
                        <a:rPr lang="en-GB" sz="2000" dirty="0">
                          <a:solidFill>
                            <a:schemeClr val="tx1"/>
                          </a:solidFill>
                        </a:rPr>
                        <a:t>.</a:t>
                      </a:r>
                    </a:p>
                    <a:p>
                      <a:pPr marL="457200" indent="-457200">
                        <a:buAutoNum type="arabicPeriod" startAt="4"/>
                      </a:pPr>
                      <a:r>
                        <a:rPr lang="en-GB" sz="2000" dirty="0">
                          <a:solidFill>
                            <a:schemeClr val="tx1"/>
                          </a:solidFill>
                        </a:rPr>
                        <a:t>Sie/</a:t>
                      </a:r>
                      <a:r>
                        <a:rPr lang="en-GB" sz="2000" dirty="0" err="1">
                          <a:solidFill>
                            <a:schemeClr val="tx1"/>
                          </a:solidFill>
                        </a:rPr>
                        <a:t>Wir</a:t>
                      </a:r>
                      <a:r>
                        <a:rPr lang="en-GB" sz="2000" dirty="0">
                          <a:solidFill>
                            <a:schemeClr val="tx1"/>
                          </a:solidFill>
                        </a:rPr>
                        <a:t> </a:t>
                      </a:r>
                      <a:r>
                        <a:rPr lang="en-GB" sz="2000" dirty="0" err="1">
                          <a:solidFill>
                            <a:schemeClr val="tx1"/>
                          </a:solidFill>
                        </a:rPr>
                        <a:t>spielen</a:t>
                      </a:r>
                      <a:r>
                        <a:rPr lang="en-GB" sz="2000" dirty="0">
                          <a:solidFill>
                            <a:schemeClr val="tx1"/>
                          </a:solidFill>
                        </a:rPr>
                        <a:t> </a:t>
                      </a:r>
                      <a:r>
                        <a:rPr lang="en-GB" sz="2000" dirty="0" err="1">
                          <a:solidFill>
                            <a:schemeClr val="tx1"/>
                          </a:solidFill>
                        </a:rPr>
                        <a:t>zusammen</a:t>
                      </a:r>
                      <a:r>
                        <a:rPr lang="en-GB" sz="2000"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8047561"/>
                  </a:ext>
                </a:extLst>
              </a:tr>
            </a:tbl>
          </a:graphicData>
        </a:graphic>
      </p:graphicFrame>
      <p:sp>
        <p:nvSpPr>
          <p:cNvPr id="32" name="TextBox 31">
            <a:extLst>
              <a:ext uri="{FF2B5EF4-FFF2-40B4-BE49-F238E27FC236}">
                <a16:creationId xmlns:a16="http://schemas.microsoft.com/office/drawing/2014/main" id="{AE161655-896F-42CE-A77A-E404435B5464}"/>
              </a:ext>
            </a:extLst>
          </p:cNvPr>
          <p:cNvSpPr txBox="1"/>
          <p:nvPr/>
        </p:nvSpPr>
        <p:spPr>
          <a:xfrm>
            <a:off x="8109629" y="4547712"/>
            <a:ext cx="3776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Schreib</a:t>
            </a:r>
            <a:r>
              <a:rPr kumimoji="0" lang="en-GB" sz="2000" b="0" i="0" u="none" strike="noStrike" kern="1200" cap="none" spc="0" normalizeH="0" baseline="0" noProof="0" dirty="0">
                <a:ln>
                  <a:noFill/>
                </a:ln>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effectLst/>
                <a:uLnTx/>
                <a:uFillTx/>
                <a:latin typeface="Century Gothic" panose="020F0302020204030204"/>
                <a:ea typeface="+mn-ea"/>
                <a:cs typeface="+mn-cs"/>
              </a:rPr>
              <a:t>Sätze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mit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einem</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richtigen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Pronomen</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33" name="TextBox 32">
            <a:extLst>
              <a:ext uri="{FF2B5EF4-FFF2-40B4-BE49-F238E27FC236}">
                <a16:creationId xmlns:a16="http://schemas.microsoft.com/office/drawing/2014/main" id="{E27C1BC5-B465-46B7-8B8B-F155972B3AB0}"/>
              </a:ext>
            </a:extLst>
          </p:cNvPr>
          <p:cNvSpPr txBox="1"/>
          <p:nvPr/>
        </p:nvSpPr>
        <p:spPr>
          <a:xfrm>
            <a:off x="8084997" y="5441775"/>
            <a:ext cx="37763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Extra: Wie </a:t>
            </a:r>
            <a:r>
              <a:rPr kumimoji="0" lang="en-GB" sz="2000" b="0" i="1" u="none" strike="noStrike" kern="1200" cap="none" spc="0" normalizeH="0" baseline="0" noProof="0" dirty="0" err="1">
                <a:ln>
                  <a:noFill/>
                </a:ln>
                <a:effectLst/>
                <a:uLnTx/>
                <a:uFillTx/>
                <a:latin typeface="Century Gothic" panose="020F0302020204030204"/>
                <a:ea typeface="+mn-ea"/>
                <a:cs typeface="+mn-cs"/>
              </a:rPr>
              <a:t>heißen</a:t>
            </a:r>
            <a:r>
              <a:rPr kumimoji="0" lang="en-GB" sz="2000" b="0" i="1" u="none" strike="noStrike" kern="1200" cap="none" spc="0" normalizeH="0" baseline="0" noProof="0" dirty="0">
                <a:ln>
                  <a:noFill/>
                </a:ln>
                <a:effectLst/>
                <a:uLnTx/>
                <a:uFillTx/>
                <a:latin typeface="Century Gothic" panose="020F0302020204030204"/>
                <a:ea typeface="+mn-ea"/>
                <a:cs typeface="+mn-cs"/>
              </a:rPr>
              <a:t> </a:t>
            </a:r>
            <a:r>
              <a:rPr kumimoji="0" lang="en-GB" sz="2000" b="0" i="1" u="none" strike="noStrike" kern="1200" cap="none" spc="0" normalizeH="0" baseline="0" noProof="0" dirty="0" err="1">
                <a:ln>
                  <a:noFill/>
                </a:ln>
                <a:effectLst/>
                <a:uLnTx/>
                <a:uFillTx/>
                <a:latin typeface="Century Gothic" panose="020F0302020204030204"/>
                <a:ea typeface="+mn-ea"/>
                <a:cs typeface="+mn-cs"/>
              </a:rPr>
              <a:t>sie</a:t>
            </a:r>
            <a:r>
              <a:rPr kumimoji="0" lang="en-GB" sz="2000" b="0" i="1" u="none" strike="noStrike" kern="1200" cap="none" spc="0" normalizeH="0" baseline="0" noProof="0" dirty="0">
                <a:ln>
                  <a:noFill/>
                </a:ln>
                <a:effectLst/>
                <a:uLnTx/>
                <a:uFillTx/>
                <a:latin typeface="Century Gothic" panose="020F0302020204030204"/>
                <a:ea typeface="+mn-ea"/>
                <a:cs typeface="+mn-cs"/>
              </a:rPr>
              <a:t> auf </a:t>
            </a:r>
            <a:r>
              <a:rPr kumimoji="0" lang="en-GB" sz="2000" b="0" i="1" u="none" strike="noStrike" kern="1200" cap="none" spc="0" normalizeH="0" baseline="0" noProof="0" dirty="0" err="1">
                <a:ln>
                  <a:noFill/>
                </a:ln>
                <a:effectLst/>
                <a:uLnTx/>
                <a:uFillTx/>
                <a:latin typeface="Century Gothic" panose="020F0302020204030204"/>
                <a:ea typeface="+mn-ea"/>
                <a:cs typeface="+mn-cs"/>
              </a:rPr>
              <a:t>Englisch</a:t>
            </a:r>
            <a:r>
              <a:rPr kumimoji="0" lang="en-GB" sz="2000" b="0" i="1" u="none" strike="noStrike" kern="1200" cap="none" spc="0" normalizeH="0" baseline="0" noProof="0" dirty="0">
                <a:ln>
                  <a:noFill/>
                </a:ln>
                <a:effectLst/>
                <a:uLnTx/>
                <a:uFillTx/>
                <a:latin typeface="Century Gothic" panose="020F0302020204030204"/>
                <a:ea typeface="+mn-ea"/>
                <a:cs typeface="+mn-cs"/>
              </a:rPr>
              <a:t>?</a:t>
            </a:r>
          </a:p>
        </p:txBody>
      </p:sp>
      <p:sp>
        <p:nvSpPr>
          <p:cNvPr id="34" name="Rectangle: Rounded Corners 33">
            <a:extLst>
              <a:ext uri="{FF2B5EF4-FFF2-40B4-BE49-F238E27FC236}">
                <a16:creationId xmlns:a16="http://schemas.microsoft.com/office/drawing/2014/main" id="{5F2503F3-48AC-49BF-AA32-C84650CABF29}"/>
              </a:ext>
            </a:extLst>
          </p:cNvPr>
          <p:cNvSpPr/>
          <p:nvPr/>
        </p:nvSpPr>
        <p:spPr>
          <a:xfrm>
            <a:off x="5428433" y="4751968"/>
            <a:ext cx="2656564" cy="291124"/>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E1B94E91-8F3B-475F-A4C0-ED4139AA71E9}"/>
              </a:ext>
            </a:extLst>
          </p:cNvPr>
          <p:cNvSpPr/>
          <p:nvPr/>
        </p:nvSpPr>
        <p:spPr>
          <a:xfrm>
            <a:off x="5745566" y="5349713"/>
            <a:ext cx="1637655"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0599D6B4-E06C-4D75-B5FF-E121B6B840A1}"/>
              </a:ext>
            </a:extLst>
          </p:cNvPr>
          <p:cNvSpPr/>
          <p:nvPr/>
        </p:nvSpPr>
        <p:spPr>
          <a:xfrm>
            <a:off x="5726780" y="5647734"/>
            <a:ext cx="1780772"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265EDD10-27C6-4AB7-A70B-A2DF636543AA}"/>
              </a:ext>
            </a:extLst>
          </p:cNvPr>
          <p:cNvSpPr/>
          <p:nvPr/>
        </p:nvSpPr>
        <p:spPr>
          <a:xfrm>
            <a:off x="5348928" y="5952976"/>
            <a:ext cx="1850212"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B6374454-963C-4F43-BC71-6FD6B7FFD952}"/>
              </a:ext>
            </a:extLst>
          </p:cNvPr>
          <p:cNvSpPr/>
          <p:nvPr/>
        </p:nvSpPr>
        <p:spPr>
          <a:xfrm>
            <a:off x="8516733" y="1716547"/>
            <a:ext cx="690750"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a:t>
            </a:r>
          </a:p>
        </p:txBody>
      </p:sp>
      <p:sp>
        <p:nvSpPr>
          <p:cNvPr id="40" name="Rectangle: Rounded Corners 39">
            <a:extLst>
              <a:ext uri="{FF2B5EF4-FFF2-40B4-BE49-F238E27FC236}">
                <a16:creationId xmlns:a16="http://schemas.microsoft.com/office/drawing/2014/main" id="{48F8A1A8-8DF4-464F-9F41-90D147A208F7}"/>
              </a:ext>
            </a:extLst>
          </p:cNvPr>
          <p:cNvSpPr/>
          <p:nvPr/>
        </p:nvSpPr>
        <p:spPr>
          <a:xfrm>
            <a:off x="8449748" y="2117751"/>
            <a:ext cx="880810"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a:t>
            </a:r>
          </a:p>
        </p:txBody>
      </p:sp>
      <p:sp>
        <p:nvSpPr>
          <p:cNvPr id="41" name="Rectangle: Rounded Corners 40">
            <a:extLst>
              <a:ext uri="{FF2B5EF4-FFF2-40B4-BE49-F238E27FC236}">
                <a16:creationId xmlns:a16="http://schemas.microsoft.com/office/drawing/2014/main" id="{9BDFD313-3608-467B-B5F3-CE73568B85CD}"/>
              </a:ext>
            </a:extLst>
          </p:cNvPr>
          <p:cNvSpPr/>
          <p:nvPr/>
        </p:nvSpPr>
        <p:spPr>
          <a:xfrm>
            <a:off x="8457744" y="2543608"/>
            <a:ext cx="462923"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a:t>
            </a:r>
          </a:p>
        </p:txBody>
      </p:sp>
      <p:sp>
        <p:nvSpPr>
          <p:cNvPr id="42" name="Rectangle: Rounded Corners 41">
            <a:extLst>
              <a:ext uri="{FF2B5EF4-FFF2-40B4-BE49-F238E27FC236}">
                <a16:creationId xmlns:a16="http://schemas.microsoft.com/office/drawing/2014/main" id="{D8350597-1219-475F-9FED-C162BF51E08F}"/>
              </a:ext>
            </a:extLst>
          </p:cNvPr>
          <p:cNvSpPr/>
          <p:nvPr/>
        </p:nvSpPr>
        <p:spPr>
          <a:xfrm>
            <a:off x="8596533" y="2920159"/>
            <a:ext cx="462923"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a:t>
            </a:r>
          </a:p>
        </p:txBody>
      </p:sp>
      <p:sp>
        <p:nvSpPr>
          <p:cNvPr id="43" name="Rectangle: Rounded Corners 42">
            <a:extLst>
              <a:ext uri="{FF2B5EF4-FFF2-40B4-BE49-F238E27FC236}">
                <a16:creationId xmlns:a16="http://schemas.microsoft.com/office/drawing/2014/main" id="{C04DA7F6-FFF2-4261-8F2A-4C68F124495E}"/>
              </a:ext>
            </a:extLst>
          </p:cNvPr>
          <p:cNvSpPr/>
          <p:nvPr/>
        </p:nvSpPr>
        <p:spPr>
          <a:xfrm>
            <a:off x="8630945" y="3252605"/>
            <a:ext cx="880810"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a:t>
            </a:r>
          </a:p>
        </p:txBody>
      </p:sp>
      <p:sp>
        <p:nvSpPr>
          <p:cNvPr id="44" name="TextBox 43">
            <a:extLst>
              <a:ext uri="{FF2B5EF4-FFF2-40B4-BE49-F238E27FC236}">
                <a16:creationId xmlns:a16="http://schemas.microsoft.com/office/drawing/2014/main" id="{F558E07E-BE86-4A76-9832-195D7EECCEE2}"/>
              </a:ext>
            </a:extLst>
          </p:cNvPr>
          <p:cNvSpPr txBox="1"/>
          <p:nvPr/>
        </p:nvSpPr>
        <p:spPr>
          <a:xfrm>
            <a:off x="0" y="5394159"/>
            <a:ext cx="2328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 music</a:t>
            </a:r>
          </a:p>
        </p:txBody>
      </p:sp>
      <p:sp>
        <p:nvSpPr>
          <p:cNvPr id="45" name="TextBox 44">
            <a:extLst>
              <a:ext uri="{FF2B5EF4-FFF2-40B4-BE49-F238E27FC236}">
                <a16:creationId xmlns:a16="http://schemas.microsoft.com/office/drawing/2014/main" id="{EDE4EAEF-1005-47FB-807D-26702E511796}"/>
              </a:ext>
            </a:extLst>
          </p:cNvPr>
          <p:cNvSpPr txBox="1"/>
          <p:nvPr/>
        </p:nvSpPr>
        <p:spPr>
          <a:xfrm>
            <a:off x="2143258" y="5411716"/>
            <a:ext cx="19599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 national</a:t>
            </a:r>
          </a:p>
        </p:txBody>
      </p:sp>
      <p:sp>
        <p:nvSpPr>
          <p:cNvPr id="46" name="TextBox 45">
            <a:extLst>
              <a:ext uri="{FF2B5EF4-FFF2-40B4-BE49-F238E27FC236}">
                <a16:creationId xmlns:a16="http://schemas.microsoft.com/office/drawing/2014/main" id="{150516A6-5545-4D16-9DB1-C37E3EE11212}"/>
              </a:ext>
            </a:extLst>
          </p:cNvPr>
          <p:cNvSpPr txBox="1"/>
          <p:nvPr/>
        </p:nvSpPr>
        <p:spPr>
          <a:xfrm>
            <a:off x="-1" y="5831101"/>
            <a:ext cx="2328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 </a:t>
            </a:r>
            <a:r>
              <a:rPr lang="en-GB" sz="2400" dirty="0">
                <a:latin typeface="Century Gothic" panose="020F0302020204030204"/>
              </a:rPr>
              <a:t>recipe</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7" name="TextBox 46">
            <a:extLst>
              <a:ext uri="{FF2B5EF4-FFF2-40B4-BE49-F238E27FC236}">
                <a16:creationId xmlns:a16="http://schemas.microsoft.com/office/drawing/2014/main" id="{74644A2E-D38B-4FB5-9E77-B48630B583E3}"/>
              </a:ext>
            </a:extLst>
          </p:cNvPr>
          <p:cNvSpPr txBox="1"/>
          <p:nvPr/>
        </p:nvSpPr>
        <p:spPr>
          <a:xfrm>
            <a:off x="2096594" y="5855824"/>
            <a:ext cx="20065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 function</a:t>
            </a:r>
          </a:p>
        </p:txBody>
      </p:sp>
      <p:sp>
        <p:nvSpPr>
          <p:cNvPr id="48" name="Speech Bubble: Rectangle with Corners Rounded 47">
            <a:extLst>
              <a:ext uri="{FF2B5EF4-FFF2-40B4-BE49-F238E27FC236}">
                <a16:creationId xmlns:a16="http://schemas.microsoft.com/office/drawing/2014/main" id="{CD94BA15-A500-41E5-B384-4EF154CB0E51}"/>
              </a:ext>
            </a:extLst>
          </p:cNvPr>
          <p:cNvSpPr/>
          <p:nvPr/>
        </p:nvSpPr>
        <p:spPr>
          <a:xfrm>
            <a:off x="7864376" y="712564"/>
            <a:ext cx="4107145" cy="373307"/>
          </a:xfrm>
          <a:prstGeom prst="wedgeRoundRectCallout">
            <a:avLst>
              <a:gd name="adj1" fmla="val 23596"/>
              <a:gd name="adj2" fmla="val 49207"/>
              <a:gd name="adj3" fmla="val 16667"/>
            </a:avLst>
          </a:prstGeom>
          <a:solidFill>
            <a:srgbClr val="FFFC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*Subst. = das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Substantiv</a:t>
            </a:r>
            <a:r>
              <a:rPr lang="en-GB" sz="2000" dirty="0">
                <a:solidFill>
                  <a:schemeClr val="tx1"/>
                </a:solidFill>
              </a:rPr>
              <a:t> – noun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49" name="Rectangle: Rounded Corners 34">
            <a:extLst>
              <a:ext uri="{FF2B5EF4-FFF2-40B4-BE49-F238E27FC236}">
                <a16:creationId xmlns:a16="http://schemas.microsoft.com/office/drawing/2014/main" id="{8D775D9F-9B89-482F-9187-C70BDE5C0115}"/>
              </a:ext>
            </a:extLst>
          </p:cNvPr>
          <p:cNvSpPr/>
          <p:nvPr/>
        </p:nvSpPr>
        <p:spPr>
          <a:xfrm>
            <a:off x="5357105" y="5025737"/>
            <a:ext cx="2635991" cy="316755"/>
          </a:xfrm>
          <a:prstGeom prst="roundRect">
            <a:avLst/>
          </a:prstGeom>
          <a:solidFill>
            <a:srgbClr val="FF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6626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4"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43150" cy="647577"/>
          </a:xfrm>
        </p:spPr>
        <p:txBody>
          <a:bodyPr>
            <a:normAutofit/>
          </a:bodyPr>
          <a:lstStyle/>
          <a:p>
            <a:r>
              <a:rPr lang="en-GB" sz="2800" b="1" i="1" dirty="0" err="1">
                <a:solidFill>
                  <a:schemeClr val="bg1"/>
                </a:solidFill>
              </a:rPr>
              <a:t>sie</a:t>
            </a:r>
            <a:r>
              <a:rPr lang="en-GB" sz="2800" b="1" dirty="0">
                <a:solidFill>
                  <a:schemeClr val="bg1"/>
                </a:solidFill>
              </a:rPr>
              <a:t> and </a:t>
            </a:r>
            <a:r>
              <a:rPr lang="en-GB" sz="2800" b="1" i="1" dirty="0" err="1">
                <a:solidFill>
                  <a:schemeClr val="bg1"/>
                </a:solidFill>
              </a:rPr>
              <a:t>ihr</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360BA7F4-4719-4199-83AB-0C71C2A259F1}"/>
              </a:ext>
            </a:extLst>
          </p:cNvPr>
          <p:cNvSpPr txBox="1"/>
          <p:nvPr/>
        </p:nvSpPr>
        <p:spPr>
          <a:xfrm>
            <a:off x="287382" y="1224014"/>
            <a:ext cx="11090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Remember that in German </a:t>
            </a:r>
            <a:r>
              <a:rPr lang="en-GB" sz="2400" b="1" i="1" dirty="0" err="1">
                <a:latin typeface="Century Gothic" panose="020B0502020202020204" pitchFamily="34" charset="0"/>
              </a:rPr>
              <a:t>sie</a:t>
            </a:r>
            <a:r>
              <a:rPr lang="en-GB" sz="2400" dirty="0">
                <a:latin typeface="Century Gothic" panose="020B0502020202020204" pitchFamily="34" charset="0"/>
              </a:rPr>
              <a:t> has more than one meaning: </a:t>
            </a:r>
            <a:endParaRPr kumimoji="0" lang="en-GB" sz="2400" b="0" i="0" u="none" strike="noStrike" kern="1200" cap="none" spc="0" normalizeH="0" baseline="0" noProof="0" dirty="0">
              <a:ln>
                <a:noFill/>
              </a:ln>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B5E1EEE5-0CE7-4B87-8392-CD7CD53949C3}"/>
              </a:ext>
            </a:extLst>
          </p:cNvPr>
          <p:cNvSpPr txBox="1"/>
          <p:nvPr/>
        </p:nvSpPr>
        <p:spPr>
          <a:xfrm>
            <a:off x="2650335" y="1685679"/>
            <a:ext cx="2545969" cy="1453026"/>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400" b="1" dirty="0" err="1">
                <a:latin typeface="Century Gothic" panose="020B0502020202020204" pitchFamily="34" charset="0"/>
              </a:rPr>
              <a:t>sie</a:t>
            </a:r>
            <a:r>
              <a:rPr lang="en-GB" sz="2400" dirty="0">
                <a:latin typeface="Century Gothic" panose="020B0502020202020204" pitchFamily="34" charset="0"/>
              </a:rPr>
              <a:t> = </a:t>
            </a:r>
            <a:r>
              <a:rPr lang="en-GB" sz="2400" b="1" dirty="0">
                <a:latin typeface="Century Gothic" panose="020B0502020202020204" pitchFamily="34" charset="0"/>
              </a:rPr>
              <a:t>she</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400" b="1" u="none" strike="noStrike" kern="1200" cap="none" spc="0" normalizeH="0" baseline="0" noProof="0" dirty="0" err="1">
                <a:ln>
                  <a:noFill/>
                </a:ln>
                <a:effectLst/>
                <a:uLnTx/>
                <a:uFillTx/>
                <a:latin typeface="Century Gothic" panose="020B0502020202020204" pitchFamily="34" charset="0"/>
              </a:rPr>
              <a:t>sie</a:t>
            </a:r>
            <a:r>
              <a:rPr kumimoji="0" lang="en-GB" sz="2400" b="0" u="none" strike="noStrike" kern="1200" cap="none" spc="0" normalizeH="0" baseline="0" noProof="0" dirty="0">
                <a:ln>
                  <a:noFill/>
                </a:ln>
                <a:effectLst/>
                <a:uLnTx/>
                <a:uFillTx/>
                <a:latin typeface="Century Gothic" panose="020B0502020202020204" pitchFamily="34" charset="0"/>
              </a:rPr>
              <a:t> = </a:t>
            </a:r>
            <a:r>
              <a:rPr kumimoji="0" lang="en-GB" sz="2400" b="1" u="none" strike="noStrike" kern="1200" cap="none" spc="0" normalizeH="0" baseline="0" noProof="0" dirty="0">
                <a:ln>
                  <a:noFill/>
                </a:ln>
                <a:effectLst/>
                <a:uLnTx/>
                <a:uFillTx/>
                <a:latin typeface="Century Gothic" panose="020B0502020202020204" pitchFamily="34" charset="0"/>
              </a:rPr>
              <a:t>they</a:t>
            </a:r>
          </a:p>
        </p:txBody>
      </p:sp>
      <p:sp>
        <p:nvSpPr>
          <p:cNvPr id="8" name="TextBox 7">
            <a:extLst>
              <a:ext uri="{FF2B5EF4-FFF2-40B4-BE49-F238E27FC236}">
                <a16:creationId xmlns:a16="http://schemas.microsoft.com/office/drawing/2014/main" id="{1D42AB02-4C0C-43B4-9269-88E66A767626}"/>
              </a:ext>
            </a:extLst>
          </p:cNvPr>
          <p:cNvSpPr txBox="1"/>
          <p:nvPr/>
        </p:nvSpPr>
        <p:spPr>
          <a:xfrm>
            <a:off x="287382" y="3249588"/>
            <a:ext cx="11090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err="1">
                <a:latin typeface="Century Gothic" panose="020B0502020202020204" pitchFamily="34" charset="0"/>
              </a:rPr>
              <a:t>ihr</a:t>
            </a:r>
            <a:r>
              <a:rPr lang="en-GB" sz="2400" b="1" i="1" dirty="0">
                <a:latin typeface="Century Gothic" panose="020B0502020202020204" pitchFamily="34" charset="0"/>
              </a:rPr>
              <a:t> </a:t>
            </a:r>
            <a:r>
              <a:rPr lang="en-GB" sz="2400" dirty="0">
                <a:latin typeface="Century Gothic" panose="020B0502020202020204" pitchFamily="34" charset="0"/>
              </a:rPr>
              <a:t>also has multiple meanings: </a:t>
            </a:r>
            <a:endParaRPr kumimoji="0" lang="en-GB" sz="2400" b="0" i="0" u="none" strike="noStrike" kern="1200" cap="none" spc="0" normalizeH="0" baseline="0" noProof="0" dirty="0">
              <a:ln>
                <a:noFill/>
              </a:ln>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8F98F29A-3B3A-4175-8627-6B4C1EC1FAA6}"/>
              </a:ext>
            </a:extLst>
          </p:cNvPr>
          <p:cNvSpPr txBox="1"/>
          <p:nvPr/>
        </p:nvSpPr>
        <p:spPr>
          <a:xfrm>
            <a:off x="2650334" y="3976101"/>
            <a:ext cx="2545969" cy="1453026"/>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400" b="1" dirty="0" err="1">
                <a:latin typeface="Century Gothic" panose="020B0502020202020204" pitchFamily="34" charset="0"/>
              </a:rPr>
              <a:t>ihr</a:t>
            </a:r>
            <a:r>
              <a:rPr lang="en-GB" sz="2400" dirty="0">
                <a:latin typeface="Century Gothic" panose="020B0502020202020204" pitchFamily="34" charset="0"/>
              </a:rPr>
              <a:t> = </a:t>
            </a:r>
            <a:r>
              <a:rPr lang="en-GB" sz="2400" b="1" dirty="0">
                <a:latin typeface="Century Gothic" panose="020B0502020202020204" pitchFamily="34" charset="0"/>
              </a:rPr>
              <a:t>her</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400" b="1" dirty="0" err="1">
                <a:latin typeface="Century Gothic" panose="020B0502020202020204" pitchFamily="34" charset="0"/>
              </a:rPr>
              <a:t>ihr</a:t>
            </a:r>
            <a:r>
              <a:rPr kumimoji="0" lang="en-GB" sz="2400" b="0" u="none" strike="noStrike" kern="1200" cap="none" spc="0" normalizeH="0" baseline="0" noProof="0" dirty="0">
                <a:ln>
                  <a:noFill/>
                </a:ln>
                <a:effectLst/>
                <a:uLnTx/>
                <a:uFillTx/>
                <a:latin typeface="Century Gothic" panose="020B0502020202020204" pitchFamily="34" charset="0"/>
              </a:rPr>
              <a:t> = </a:t>
            </a:r>
            <a:r>
              <a:rPr kumimoji="0" lang="en-GB" sz="2400" b="1" u="none" strike="noStrike" kern="1200" cap="none" spc="0" normalizeH="0" baseline="0" noProof="0" dirty="0">
                <a:ln>
                  <a:noFill/>
                </a:ln>
                <a:effectLst/>
                <a:uLnTx/>
                <a:uFillTx/>
                <a:latin typeface="Century Gothic" panose="020B0502020202020204" pitchFamily="34" charset="0"/>
              </a:rPr>
              <a:t>the</a:t>
            </a:r>
            <a:r>
              <a:rPr lang="en-GB" sz="2400" b="1" dirty="0" err="1">
                <a:latin typeface="Century Gothic" panose="020B0502020202020204" pitchFamily="34" charset="0"/>
              </a:rPr>
              <a:t>ir</a:t>
            </a:r>
            <a:endParaRPr kumimoji="0" lang="en-GB" sz="2400" b="1" u="none" strike="noStrike" kern="1200" cap="none" spc="0" normalizeH="0" baseline="0" noProof="0" dirty="0">
              <a:ln>
                <a:noFill/>
              </a:ln>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10B1D5BF-09C6-4662-A609-A9732A88666E}"/>
              </a:ext>
            </a:extLst>
          </p:cNvPr>
          <p:cNvSpPr txBox="1"/>
          <p:nvPr/>
        </p:nvSpPr>
        <p:spPr>
          <a:xfrm>
            <a:off x="3943395" y="1918532"/>
            <a:ext cx="893816" cy="461665"/>
          </a:xfrm>
          <a:prstGeom prst="rect">
            <a:avLst/>
          </a:prstGeom>
          <a:solidFill>
            <a:schemeClr val="bg2"/>
          </a:solidFill>
        </p:spPr>
        <p:txBody>
          <a:bodyPr wrap="square" rtlCol="0">
            <a:spAutoFit/>
          </a:bodyPr>
          <a:lstStyle/>
          <a:p>
            <a:pPr algn="ctr"/>
            <a:r>
              <a:rPr lang="en-GB" sz="2400" dirty="0"/>
              <a:t>___</a:t>
            </a:r>
          </a:p>
        </p:txBody>
      </p:sp>
      <p:sp>
        <p:nvSpPr>
          <p:cNvPr id="10" name="TextBox 9">
            <a:extLst>
              <a:ext uri="{FF2B5EF4-FFF2-40B4-BE49-F238E27FC236}">
                <a16:creationId xmlns:a16="http://schemas.microsoft.com/office/drawing/2014/main" id="{15E769B5-BAAA-4C7C-8073-BF95FB6A648D}"/>
              </a:ext>
            </a:extLst>
          </p:cNvPr>
          <p:cNvSpPr txBox="1"/>
          <p:nvPr/>
        </p:nvSpPr>
        <p:spPr>
          <a:xfrm>
            <a:off x="3923319" y="2634476"/>
            <a:ext cx="893816" cy="461665"/>
          </a:xfrm>
          <a:prstGeom prst="rect">
            <a:avLst/>
          </a:prstGeom>
          <a:solidFill>
            <a:schemeClr val="bg2"/>
          </a:solidFill>
        </p:spPr>
        <p:txBody>
          <a:bodyPr wrap="square" rtlCol="0">
            <a:spAutoFit/>
          </a:bodyPr>
          <a:lstStyle/>
          <a:p>
            <a:pPr algn="ctr"/>
            <a:r>
              <a:rPr lang="en-GB" sz="2400" dirty="0"/>
              <a:t>___</a:t>
            </a:r>
          </a:p>
        </p:txBody>
      </p:sp>
      <p:sp>
        <p:nvSpPr>
          <p:cNvPr id="13" name="TextBox 12">
            <a:extLst>
              <a:ext uri="{FF2B5EF4-FFF2-40B4-BE49-F238E27FC236}">
                <a16:creationId xmlns:a16="http://schemas.microsoft.com/office/drawing/2014/main" id="{D8B9A59D-BDB2-4785-BAB8-6B0759E01024}"/>
              </a:ext>
            </a:extLst>
          </p:cNvPr>
          <p:cNvSpPr txBox="1"/>
          <p:nvPr/>
        </p:nvSpPr>
        <p:spPr>
          <a:xfrm>
            <a:off x="3894880" y="4159262"/>
            <a:ext cx="893816" cy="461665"/>
          </a:xfrm>
          <a:prstGeom prst="rect">
            <a:avLst/>
          </a:prstGeom>
          <a:solidFill>
            <a:schemeClr val="bg2"/>
          </a:solidFill>
        </p:spPr>
        <p:txBody>
          <a:bodyPr wrap="square" rtlCol="0">
            <a:spAutoFit/>
          </a:bodyPr>
          <a:lstStyle/>
          <a:p>
            <a:pPr algn="ctr"/>
            <a:r>
              <a:rPr lang="en-GB" sz="2400" dirty="0"/>
              <a:t>___</a:t>
            </a:r>
          </a:p>
        </p:txBody>
      </p:sp>
      <p:sp>
        <p:nvSpPr>
          <p:cNvPr id="14" name="TextBox 13">
            <a:extLst>
              <a:ext uri="{FF2B5EF4-FFF2-40B4-BE49-F238E27FC236}">
                <a16:creationId xmlns:a16="http://schemas.microsoft.com/office/drawing/2014/main" id="{30460155-D856-457B-AA25-7BB342DB394A}"/>
              </a:ext>
            </a:extLst>
          </p:cNvPr>
          <p:cNvSpPr txBox="1"/>
          <p:nvPr/>
        </p:nvSpPr>
        <p:spPr>
          <a:xfrm>
            <a:off x="3874804" y="4875206"/>
            <a:ext cx="893816" cy="461665"/>
          </a:xfrm>
          <a:prstGeom prst="rect">
            <a:avLst/>
          </a:prstGeom>
          <a:solidFill>
            <a:schemeClr val="bg2"/>
          </a:solidFill>
        </p:spPr>
        <p:txBody>
          <a:bodyPr wrap="square" rtlCol="0">
            <a:spAutoFit/>
          </a:bodyPr>
          <a:lstStyle/>
          <a:p>
            <a:pPr algn="ctr"/>
            <a:r>
              <a:rPr lang="en-GB" sz="2400" dirty="0"/>
              <a:t>___</a:t>
            </a:r>
          </a:p>
        </p:txBody>
      </p:sp>
      <p:sp>
        <p:nvSpPr>
          <p:cNvPr id="15" name="Speech Bubble: Rectangle with Corners Rounded 14">
            <a:extLst>
              <a:ext uri="{FF2B5EF4-FFF2-40B4-BE49-F238E27FC236}">
                <a16:creationId xmlns:a16="http://schemas.microsoft.com/office/drawing/2014/main" id="{89724827-8008-4ECE-B03D-8C019938AD5E}"/>
              </a:ext>
            </a:extLst>
          </p:cNvPr>
          <p:cNvSpPr/>
          <p:nvPr/>
        </p:nvSpPr>
        <p:spPr>
          <a:xfrm>
            <a:off x="5832565" y="1920791"/>
            <a:ext cx="2424196" cy="1303164"/>
          </a:xfrm>
          <a:prstGeom prst="wedgeRoundRectCallout">
            <a:avLst>
              <a:gd name="adj1" fmla="val -59612"/>
              <a:gd name="adj2" fmla="val -23228"/>
              <a:gd name="adj3" fmla="val 16667"/>
            </a:avLst>
          </a:prstGeom>
          <a:solidFill>
            <a:schemeClr val="accent4">
              <a:lumMod val="60000"/>
              <a:lumOff val="40000"/>
            </a:schemeClr>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chemeClr val="tx1"/>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(capital</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 S) means </a:t>
            </a:r>
            <a:r>
              <a:rPr kumimoji="0" lang="en-GB" sz="2400" b="0" i="1" u="none" strike="noStrike" kern="1200" cap="none" spc="0" normalizeH="0" noProof="0" dirty="0">
                <a:ln>
                  <a:noFill/>
                </a:ln>
                <a:solidFill>
                  <a:schemeClr val="tx1"/>
                </a:solidFill>
                <a:effectLst/>
                <a:uLnTx/>
                <a:uFillTx/>
                <a:latin typeface="Century Gothic" panose="020F0302020204030204"/>
                <a:ea typeface="+mn-ea"/>
                <a:cs typeface="+mn-cs"/>
              </a:rPr>
              <a:t>you (formal), too.</a:t>
            </a:r>
            <a:endParaRPr kumimoji="0" lang="en-GB" sz="2800" b="0" i="1"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4D2479B9-B92A-447C-B6CB-3DA893990B9E}"/>
              </a:ext>
            </a:extLst>
          </p:cNvPr>
          <p:cNvSpPr/>
          <p:nvPr/>
        </p:nvSpPr>
        <p:spPr>
          <a:xfrm>
            <a:off x="5832564" y="4263604"/>
            <a:ext cx="3169535" cy="1048519"/>
          </a:xfrm>
          <a:prstGeom prst="wedgeRoundRectCallout">
            <a:avLst>
              <a:gd name="adj1" fmla="val -59612"/>
              <a:gd name="adj2" fmla="val -23228"/>
              <a:gd name="adj3" fmla="val 16667"/>
            </a:avLst>
          </a:prstGeom>
          <a:solidFill>
            <a:schemeClr val="accent4">
              <a:lumMod val="60000"/>
              <a:lumOff val="40000"/>
            </a:schemeClr>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chemeClr val="tx1"/>
                </a:solidFill>
                <a:effectLst/>
                <a:uLnTx/>
                <a:uFillTx/>
                <a:latin typeface="Century Gothic" panose="020F0302020204030204"/>
                <a:ea typeface="+mn-ea"/>
                <a:cs typeface="+mn-cs"/>
              </a:rPr>
              <a:t>ihr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also</a:t>
            </a:r>
            <a: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t> means </a:t>
            </a:r>
            <a:br>
              <a:rPr kumimoji="0" lang="en-GB" sz="2400" b="0" i="0" u="none" strike="noStrike" kern="1200" cap="none" spc="0" normalizeH="0" noProof="0" dirty="0">
                <a:ln>
                  <a:noFill/>
                </a:ln>
                <a:solidFill>
                  <a:schemeClr val="tx1"/>
                </a:solidFill>
                <a:effectLst/>
                <a:uLnTx/>
                <a:uFillTx/>
                <a:latin typeface="Century Gothic" panose="020F0302020204030204"/>
                <a:ea typeface="+mn-ea"/>
                <a:cs typeface="+mn-cs"/>
              </a:rPr>
            </a:br>
            <a:r>
              <a:rPr kumimoji="0" lang="en-GB" sz="2400" b="0" i="1" u="none" strike="noStrike" kern="1200" cap="none" spc="0" normalizeH="0" noProof="0" dirty="0">
                <a:ln>
                  <a:noFill/>
                </a:ln>
                <a:solidFill>
                  <a:schemeClr val="tx1"/>
                </a:solidFill>
                <a:effectLst/>
                <a:uLnTx/>
                <a:uFillTx/>
                <a:latin typeface="Century Gothic" panose="020F0302020204030204"/>
                <a:ea typeface="+mn-ea"/>
                <a:cs typeface="+mn-cs"/>
              </a:rPr>
              <a:t>to her </a:t>
            </a:r>
            <a:br>
              <a:rPr kumimoji="0" lang="en-GB" sz="2400" b="0" i="1" u="none" strike="noStrike" kern="1200" cap="none" spc="0" normalizeH="0" noProof="0" dirty="0">
                <a:ln>
                  <a:noFill/>
                </a:ln>
                <a:solidFill>
                  <a:schemeClr val="tx1"/>
                </a:solidFill>
                <a:effectLst/>
                <a:uLnTx/>
                <a:uFillTx/>
                <a:latin typeface="Century Gothic" panose="020F0302020204030204"/>
                <a:ea typeface="+mn-ea"/>
                <a:cs typeface="+mn-cs"/>
              </a:rPr>
            </a:br>
            <a:r>
              <a:rPr kumimoji="0" lang="en-GB" b="0" i="1" u="none" strike="noStrike" kern="1200" cap="none" spc="0" normalizeH="0" noProof="0" dirty="0">
                <a:ln>
                  <a:noFill/>
                </a:ln>
                <a:solidFill>
                  <a:schemeClr val="tx1"/>
                </a:solidFill>
                <a:effectLst/>
                <a:uLnTx/>
                <a:uFillTx/>
                <a:latin typeface="Century Gothic" panose="020F0302020204030204"/>
                <a:ea typeface="+mn-ea"/>
                <a:cs typeface="+mn-cs"/>
              </a:rPr>
              <a:t>(indirect object pronoun)</a:t>
            </a:r>
            <a:endParaRPr kumimoji="0" lang="en-GB" sz="2800" b="0" i="1"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9312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2" grpId="1" animBg="1"/>
      <p:bldP spid="10" grpId="0" animBg="1"/>
      <p:bldP spid="10" grpId="1" animBg="1"/>
      <p:bldP spid="13" grpId="0" animBg="1"/>
      <p:bldP spid="13" grpId="1" animBg="1"/>
      <p:bldP spid="14" grpId="0" animBg="1"/>
      <p:bldP spid="14" grpId="1"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C80970F-8D1F-4D7C-8A44-96BAF0647B67}"/>
              </a:ext>
            </a:extLst>
          </p:cNvPr>
          <p:cNvSpPr/>
          <p:nvPr/>
        </p:nvSpPr>
        <p:spPr>
          <a:xfrm>
            <a:off x="63500" y="1221440"/>
            <a:ext cx="12026900" cy="5056825"/>
          </a:xfrm>
          <a:prstGeom prst="roundRect">
            <a:avLst/>
          </a:prstGeom>
          <a:solidFill>
            <a:srgbClr val="EFF7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0" y="213557"/>
            <a:ext cx="2500313" cy="647577"/>
          </a:xfrm>
        </p:spPr>
        <p:txBody>
          <a:bodyPr>
            <a:norm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ist</a:t>
            </a:r>
            <a:r>
              <a:rPr lang="en-GB" sz="28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7631" y="247046"/>
            <a:ext cx="101969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2408054" y="119995"/>
            <a:ext cx="7444154" cy="830997"/>
          </a:xfrm>
          <a:prstGeom prst="rect">
            <a:avLst/>
          </a:prstGeom>
          <a:noFill/>
        </p:spPr>
        <p:txBody>
          <a:bodyPr wrap="square" rtlCol="0">
            <a:spAutoFit/>
          </a:bodyPr>
          <a:lstStyle/>
          <a:p>
            <a:r>
              <a:rPr lang="en-US" sz="2400" dirty="0"/>
              <a:t>Lies den Text. </a:t>
            </a:r>
            <a:r>
              <a:rPr lang="en-US" sz="2400" dirty="0" err="1"/>
              <a:t>Schreib</a:t>
            </a:r>
            <a:r>
              <a:rPr lang="en-US" sz="2400" dirty="0"/>
              <a:t> </a:t>
            </a:r>
            <a:r>
              <a:rPr lang="en-US" sz="2400" dirty="0" err="1"/>
              <a:t>Infos</a:t>
            </a:r>
            <a:r>
              <a:rPr lang="en-US" sz="2400" dirty="0"/>
              <a:t> auf </a:t>
            </a:r>
            <a:r>
              <a:rPr lang="en-US" sz="2400" dirty="0" err="1"/>
              <a:t>Englisch</a:t>
            </a:r>
            <a:r>
              <a:rPr lang="en-US" sz="2400" dirty="0"/>
              <a:t> </a:t>
            </a:r>
            <a:r>
              <a:rPr lang="en-US" sz="2400" dirty="0" err="1"/>
              <a:t>über</a:t>
            </a:r>
            <a:r>
              <a:rPr lang="en-US" sz="2400" dirty="0"/>
              <a:t> die Band </a:t>
            </a:r>
            <a:r>
              <a:rPr lang="en-US" sz="2400" dirty="0" err="1"/>
              <a:t>Mikroschrei</a:t>
            </a:r>
            <a:r>
              <a:rPr lang="en-US" sz="2400" dirty="0"/>
              <a:t> </a:t>
            </a:r>
            <a:r>
              <a:rPr lang="en-US" sz="2400" i="1" dirty="0"/>
              <a:t>(they) </a:t>
            </a:r>
            <a:r>
              <a:rPr lang="en-US" sz="2400" dirty="0"/>
              <a:t>und</a:t>
            </a:r>
            <a:r>
              <a:rPr lang="en-US" sz="2400" i="1" dirty="0"/>
              <a:t> </a:t>
            </a:r>
            <a:r>
              <a:rPr lang="en-US" sz="2400" dirty="0" err="1"/>
              <a:t>Namika</a:t>
            </a:r>
            <a:r>
              <a:rPr lang="en-US" sz="2400" dirty="0"/>
              <a:t> </a:t>
            </a:r>
            <a:r>
              <a:rPr lang="en-US" sz="2400" i="1" dirty="0"/>
              <a:t>(she).</a:t>
            </a:r>
          </a:p>
        </p:txBody>
      </p:sp>
      <p:sp>
        <p:nvSpPr>
          <p:cNvPr id="8" name="Rectangle 7">
            <a:extLst>
              <a:ext uri="{FF2B5EF4-FFF2-40B4-BE49-F238E27FC236}">
                <a16:creationId xmlns:a16="http://schemas.microsoft.com/office/drawing/2014/main" id="{DA8A6DB4-FAE3-45AB-BC08-0EE278EEEE87}"/>
              </a:ext>
            </a:extLst>
          </p:cNvPr>
          <p:cNvSpPr/>
          <p:nvPr/>
        </p:nvSpPr>
        <p:spPr>
          <a:xfrm>
            <a:off x="222740" y="1460541"/>
            <a:ext cx="8780585" cy="5016758"/>
          </a:xfrm>
          <a:prstGeom prst="rect">
            <a:avLst/>
          </a:prstGeom>
        </p:spPr>
        <p:txBody>
          <a:bodyPr wrap="square">
            <a:spAutoFit/>
          </a:bodyPr>
          <a:lstStyle/>
          <a:p>
            <a:r>
              <a:rPr lang="de-DE" sz="2000" dirty="0"/>
              <a:t>1. Sie singen auf Deutsch und ihre erste Single heißt ‘die Nacht’.</a:t>
            </a:r>
            <a:br>
              <a:rPr lang="de-DE" sz="2000" dirty="0"/>
            </a:br>
            <a:r>
              <a:rPr lang="de-DE" sz="2000" dirty="0"/>
              <a:t>2. Sie kommen aus Köln und gehen noch in die Schule.</a:t>
            </a:r>
            <a:br>
              <a:rPr lang="de-DE" sz="2000" dirty="0"/>
            </a:br>
            <a:r>
              <a:rPr lang="de-DE" sz="2000" dirty="0"/>
              <a:t>3. Sie mischt Rap und Gesang in ihren Songs.</a:t>
            </a:r>
            <a:br>
              <a:rPr lang="de-DE" sz="2000" dirty="0"/>
            </a:br>
            <a:r>
              <a:rPr lang="de-DE" sz="2000" dirty="0"/>
              <a:t>4. Sie versteht zwei Kulturen, denn ihre Großeltern kommen aus Marokko.</a:t>
            </a:r>
            <a:br>
              <a:rPr lang="de-DE" sz="2000" dirty="0"/>
            </a:br>
            <a:r>
              <a:rPr lang="de-DE" sz="2000" dirty="0"/>
              <a:t>5. 2016 gewinnen sie SchoolJam und ihr Preis dafür ist, auf dem Hurricane Festival zu spielen.</a:t>
            </a:r>
            <a:br>
              <a:rPr lang="de-DE" sz="2000" dirty="0"/>
            </a:br>
            <a:r>
              <a:rPr lang="de-DE" sz="2000" dirty="0"/>
              <a:t>6. Sie verdienen noch nicht so viel, aber ihr Lied findet man auf Spotify.</a:t>
            </a:r>
            <a:br>
              <a:rPr lang="de-DE" sz="2000" dirty="0"/>
            </a:br>
            <a:r>
              <a:rPr lang="de-DE" sz="2000" dirty="0"/>
              <a:t>7. Mit zwölf Jahren beginnt sie, Songs zu schreiben. Ihr erster Hit heißt Lieblingsmensch und steigt auf Platz 1 in den Charts.</a:t>
            </a:r>
          </a:p>
          <a:p>
            <a:r>
              <a:rPr lang="de-DE" sz="2000" dirty="0"/>
              <a:t>8. Sie spielen Keyboard, Schlagzeug und Gitarre und schreiben ihre eigenen Texte und Musik.</a:t>
            </a:r>
            <a:br>
              <a:rPr lang="de-DE" sz="2000" dirty="0"/>
            </a:br>
            <a:r>
              <a:rPr lang="de-DE" sz="2000" dirty="0"/>
              <a:t>9. Sie singt schon auf zwei Alben. Ihre Lieder erzählen eine Geschichte über Identität.</a:t>
            </a:r>
            <a:br>
              <a:rPr lang="de-DE" sz="2000" dirty="0"/>
            </a:br>
            <a:endParaRPr lang="en-GB" sz="2000" dirty="0"/>
          </a:p>
        </p:txBody>
      </p:sp>
      <p:pic>
        <p:nvPicPr>
          <p:cNvPr id="10" name="Picture 9">
            <a:extLst>
              <a:ext uri="{FF2B5EF4-FFF2-40B4-BE49-F238E27FC236}">
                <a16:creationId xmlns:a16="http://schemas.microsoft.com/office/drawing/2014/main" id="{C45413FD-8E05-4D69-A470-FB2047879622}"/>
              </a:ext>
            </a:extLst>
          </p:cNvPr>
          <p:cNvPicPr>
            <a:picLocks noChangeAspect="1"/>
          </p:cNvPicPr>
          <p:nvPr/>
        </p:nvPicPr>
        <p:blipFill rotWithShape="1">
          <a:blip r:embed="rId3">
            <a:extLst>
              <a:ext uri="{28A0092B-C50C-407E-A947-70E740481C1C}">
                <a14:useLocalDpi xmlns:a14="http://schemas.microsoft.com/office/drawing/2010/main" val="0"/>
              </a:ext>
            </a:extLst>
          </a:blip>
          <a:srcRect l="6539" r="22820" b="13647"/>
          <a:stretch/>
        </p:blipFill>
        <p:spPr>
          <a:xfrm>
            <a:off x="8774716" y="1440990"/>
            <a:ext cx="2825260" cy="1942687"/>
          </a:xfrm>
          <a:prstGeom prst="rect">
            <a:avLst/>
          </a:prstGeom>
          <a:ln w="28575">
            <a:solidFill>
              <a:srgbClr val="DAA520"/>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CF1256E6-5CDE-4AA8-A7F9-0E2829C96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1442" y="3524689"/>
            <a:ext cx="1720416" cy="2585324"/>
          </a:xfrm>
          <a:prstGeom prst="rect">
            <a:avLst/>
          </a:prstGeom>
          <a:ln w="28575">
            <a:solidFill>
              <a:srgbClr val="DAA520"/>
            </a:solidFill>
          </a:ln>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C212109C-F49E-4039-9552-64099C9513B7}"/>
              </a:ext>
            </a:extLst>
          </p:cNvPr>
          <p:cNvSpPr txBox="1"/>
          <p:nvPr/>
        </p:nvSpPr>
        <p:spPr>
          <a:xfrm>
            <a:off x="9804865" y="5743817"/>
            <a:ext cx="1356993" cy="461665"/>
          </a:xfrm>
          <a:prstGeom prst="rect">
            <a:avLst/>
          </a:prstGeom>
          <a:noFill/>
        </p:spPr>
        <p:txBody>
          <a:bodyPr wrap="square" rtlCol="0">
            <a:spAutoFit/>
          </a:bodyPr>
          <a:lstStyle/>
          <a:p>
            <a:pPr algn="r"/>
            <a:r>
              <a:rPr lang="en-GB" sz="2400" dirty="0" err="1">
                <a:solidFill>
                  <a:schemeClr val="bg1"/>
                </a:solidFill>
              </a:rPr>
              <a:t>Namika</a:t>
            </a:r>
            <a:endParaRPr lang="en-GB" sz="2400" dirty="0">
              <a:solidFill>
                <a:schemeClr val="bg1"/>
              </a:solidFill>
            </a:endParaRPr>
          </a:p>
        </p:txBody>
      </p:sp>
      <p:sp>
        <p:nvSpPr>
          <p:cNvPr id="11" name="TextBox 10">
            <a:extLst>
              <a:ext uri="{FF2B5EF4-FFF2-40B4-BE49-F238E27FC236}">
                <a16:creationId xmlns:a16="http://schemas.microsoft.com/office/drawing/2014/main" id="{A55C2CCB-16F3-4E76-B351-69D882BF24F3}"/>
              </a:ext>
            </a:extLst>
          </p:cNvPr>
          <p:cNvSpPr txBox="1"/>
          <p:nvPr/>
        </p:nvSpPr>
        <p:spPr>
          <a:xfrm>
            <a:off x="9700845" y="2990241"/>
            <a:ext cx="1943148" cy="461665"/>
          </a:xfrm>
          <a:prstGeom prst="rect">
            <a:avLst/>
          </a:prstGeom>
          <a:noFill/>
        </p:spPr>
        <p:txBody>
          <a:bodyPr wrap="square" rtlCol="0">
            <a:spAutoFit/>
          </a:bodyPr>
          <a:lstStyle/>
          <a:p>
            <a:pPr algn="r"/>
            <a:r>
              <a:rPr lang="en-GB" sz="2400" dirty="0" err="1">
                <a:solidFill>
                  <a:schemeClr val="bg1"/>
                </a:solidFill>
              </a:rPr>
              <a:t>Mikroschrei</a:t>
            </a:r>
            <a:endParaRPr lang="en-GB" sz="2400" dirty="0">
              <a:solidFill>
                <a:schemeClr val="bg1"/>
              </a:solidFill>
            </a:endParaRPr>
          </a:p>
        </p:txBody>
      </p:sp>
    </p:spTree>
    <p:extLst>
      <p:ext uri="{BB962C8B-B14F-4D97-AF65-F5344CB8AC3E}">
        <p14:creationId xmlns:p14="http://schemas.microsoft.com/office/powerpoint/2010/main" val="3444320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57413"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8431" y="192647"/>
            <a:ext cx="101969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C71A4FA2-D2C9-4BF5-9921-1C4011699D77}"/>
              </a:ext>
            </a:extLst>
          </p:cNvPr>
          <p:cNvSpPr/>
          <p:nvPr/>
        </p:nvSpPr>
        <p:spPr>
          <a:xfrm>
            <a:off x="190500" y="2343332"/>
            <a:ext cx="5503078" cy="3970318"/>
          </a:xfrm>
          <a:prstGeom prst="rect">
            <a:avLst/>
          </a:prstGeom>
          <a:ln>
            <a:solidFill>
              <a:srgbClr val="115076"/>
            </a:solidFill>
          </a:ln>
        </p:spPr>
        <p:txBody>
          <a:bodyPr wrap="square">
            <a:spAutoFit/>
          </a:bodyPr>
          <a:lstStyle/>
          <a:p>
            <a:pPr marL="457200" indent="-457200">
              <a:buFont typeface="Wingdings 3" panose="05040102010807070707" pitchFamily="18" charset="2"/>
              <a:buChar char=""/>
            </a:pPr>
            <a:r>
              <a:rPr lang="de-DE" sz="2100" dirty="0"/>
              <a:t>They sing in German and their first single is called </a:t>
            </a:r>
            <a:r>
              <a:rPr lang="de-DE" sz="2100" i="1" dirty="0"/>
              <a:t>die Nacht </a:t>
            </a:r>
            <a:r>
              <a:rPr lang="de-DE" sz="2100" dirty="0"/>
              <a:t>(</a:t>
            </a:r>
            <a:r>
              <a:rPr lang="de-DE" sz="2100" b="1" dirty="0"/>
              <a:t>1</a:t>
            </a:r>
            <a:r>
              <a:rPr lang="de-DE" sz="2100" dirty="0"/>
              <a:t>).</a:t>
            </a:r>
          </a:p>
          <a:p>
            <a:pPr marL="457200" indent="-457200">
              <a:buFont typeface="Wingdings 3" panose="05040102010807070707" pitchFamily="18" charset="2"/>
              <a:buChar char=""/>
            </a:pPr>
            <a:r>
              <a:rPr lang="de-DE" sz="2100" dirty="0"/>
              <a:t>They‘re from Cologne and are still at school (</a:t>
            </a:r>
            <a:r>
              <a:rPr lang="de-DE" sz="2100" b="1" dirty="0"/>
              <a:t>2</a:t>
            </a:r>
            <a:r>
              <a:rPr lang="de-DE" sz="2100" dirty="0"/>
              <a:t>).</a:t>
            </a:r>
          </a:p>
          <a:p>
            <a:pPr marL="457200" indent="-457200">
              <a:buFont typeface="Wingdings 3" panose="05040102010807070707" pitchFamily="18" charset="2"/>
              <a:buChar char=""/>
            </a:pPr>
            <a:r>
              <a:rPr lang="de-DE" sz="2100" dirty="0"/>
              <a:t>In 2016 they won 'SchoolJam' and their prize is to play at the Hurricane Festival (</a:t>
            </a:r>
            <a:r>
              <a:rPr lang="de-DE" sz="2100" b="1" dirty="0"/>
              <a:t>5</a:t>
            </a:r>
            <a:r>
              <a:rPr lang="de-DE" sz="2100" dirty="0"/>
              <a:t>).</a:t>
            </a:r>
          </a:p>
          <a:p>
            <a:pPr marL="457200" indent="-457200">
              <a:buFont typeface="Wingdings 3" panose="05040102010807070707" pitchFamily="18" charset="2"/>
              <a:buChar char=""/>
            </a:pPr>
            <a:r>
              <a:rPr lang="de-DE" sz="2100" dirty="0" err="1"/>
              <a:t>They‘re</a:t>
            </a:r>
            <a:r>
              <a:rPr lang="de-DE" sz="2100" dirty="0"/>
              <a:t> not </a:t>
            </a:r>
            <a:r>
              <a:rPr lang="de-DE" sz="2100" dirty="0" err="1"/>
              <a:t>earning</a:t>
            </a:r>
            <a:r>
              <a:rPr lang="de-DE" sz="2100" dirty="0"/>
              <a:t> </a:t>
            </a:r>
            <a:r>
              <a:rPr lang="de-DE" sz="2100" dirty="0" err="1"/>
              <a:t>much</a:t>
            </a:r>
            <a:r>
              <a:rPr lang="de-DE" sz="2100" dirty="0"/>
              <a:t> </a:t>
            </a:r>
            <a:r>
              <a:rPr lang="de-DE" sz="2100" dirty="0" err="1"/>
              <a:t>yet</a:t>
            </a:r>
            <a:r>
              <a:rPr lang="de-DE" sz="2100" dirty="0"/>
              <a:t> but </a:t>
            </a:r>
            <a:r>
              <a:rPr lang="de-DE" sz="2100" dirty="0" err="1"/>
              <a:t>you</a:t>
            </a:r>
            <a:r>
              <a:rPr lang="de-DE" sz="2100" dirty="0"/>
              <a:t> </a:t>
            </a:r>
            <a:r>
              <a:rPr lang="de-DE" sz="2100" dirty="0" err="1"/>
              <a:t>can</a:t>
            </a:r>
            <a:r>
              <a:rPr lang="de-DE" sz="2100" dirty="0"/>
              <a:t> find </a:t>
            </a:r>
            <a:r>
              <a:rPr lang="de-DE" sz="2100" dirty="0" err="1"/>
              <a:t>their</a:t>
            </a:r>
            <a:r>
              <a:rPr lang="de-DE" sz="2100" dirty="0"/>
              <a:t> </a:t>
            </a:r>
            <a:r>
              <a:rPr lang="de-DE" sz="2100" dirty="0" err="1"/>
              <a:t>song</a:t>
            </a:r>
            <a:r>
              <a:rPr lang="de-DE" sz="2100" dirty="0"/>
              <a:t> on Spotify (</a:t>
            </a:r>
            <a:r>
              <a:rPr lang="de-DE" sz="2100" b="1" dirty="0"/>
              <a:t>6</a:t>
            </a:r>
            <a:r>
              <a:rPr lang="de-DE" sz="2100" dirty="0"/>
              <a:t>).</a:t>
            </a:r>
          </a:p>
          <a:p>
            <a:pPr marL="457200" indent="-457200">
              <a:buFont typeface="Wingdings 3" panose="05040102010807070707" pitchFamily="18" charset="2"/>
              <a:buChar char=""/>
            </a:pPr>
            <a:r>
              <a:rPr lang="de-DE" sz="2100" dirty="0"/>
              <a:t>They play keyboard, drums and guitar and write their own lyrics and music (</a:t>
            </a:r>
            <a:r>
              <a:rPr lang="de-DE" sz="2100" b="1" dirty="0"/>
              <a:t>8</a:t>
            </a:r>
            <a:r>
              <a:rPr lang="de-DE" sz="2100" dirty="0"/>
              <a:t>). </a:t>
            </a:r>
            <a:endParaRPr lang="en-GB" sz="2100" dirty="0"/>
          </a:p>
        </p:txBody>
      </p:sp>
      <p:sp>
        <p:nvSpPr>
          <p:cNvPr id="16" name="Rectangle 15">
            <a:extLst>
              <a:ext uri="{FF2B5EF4-FFF2-40B4-BE49-F238E27FC236}">
                <a16:creationId xmlns:a16="http://schemas.microsoft.com/office/drawing/2014/main" id="{A8489C64-05A7-46E6-8FEF-FBAD472BCB80}"/>
              </a:ext>
            </a:extLst>
          </p:cNvPr>
          <p:cNvSpPr/>
          <p:nvPr/>
        </p:nvSpPr>
        <p:spPr>
          <a:xfrm>
            <a:off x="5865014" y="2989663"/>
            <a:ext cx="6185091" cy="2677656"/>
          </a:xfrm>
          <a:prstGeom prst="rect">
            <a:avLst/>
          </a:prstGeom>
          <a:ln>
            <a:solidFill>
              <a:srgbClr val="115076"/>
            </a:solidFill>
          </a:ln>
        </p:spPr>
        <p:txBody>
          <a:bodyPr wrap="square">
            <a:spAutoFit/>
          </a:bodyPr>
          <a:lstStyle/>
          <a:p>
            <a:pPr marL="457200" indent="-457200">
              <a:buFont typeface="Wingdings 3" panose="05040102010807070707" pitchFamily="18" charset="2"/>
              <a:buChar char="a"/>
            </a:pPr>
            <a:r>
              <a:rPr lang="de-DE" sz="2100" dirty="0"/>
              <a:t>She mixes rap and singing in her songs (</a:t>
            </a:r>
            <a:r>
              <a:rPr lang="de-DE" sz="2100" b="1" dirty="0"/>
              <a:t>3</a:t>
            </a:r>
            <a:r>
              <a:rPr lang="de-DE" sz="2100" dirty="0"/>
              <a:t>).</a:t>
            </a:r>
          </a:p>
          <a:p>
            <a:pPr marL="457200" indent="-457200">
              <a:buFont typeface="Wingdings 3" panose="05040102010807070707" pitchFamily="18" charset="2"/>
              <a:buChar char="a"/>
            </a:pPr>
            <a:r>
              <a:rPr lang="de-DE" sz="2100" dirty="0"/>
              <a:t>She understands </a:t>
            </a:r>
            <a:r>
              <a:rPr lang="de-DE" sz="2100" dirty="0" err="1"/>
              <a:t>two</a:t>
            </a:r>
            <a:r>
              <a:rPr lang="de-DE" sz="2100" dirty="0"/>
              <a:t> </a:t>
            </a:r>
            <a:r>
              <a:rPr lang="de-DE" sz="2100" dirty="0" err="1"/>
              <a:t>cultures</a:t>
            </a:r>
            <a:r>
              <a:rPr lang="de-DE" sz="2100" dirty="0"/>
              <a:t> because her grandparents are from Morocco (</a:t>
            </a:r>
            <a:r>
              <a:rPr lang="de-DE" sz="2100" b="1" dirty="0"/>
              <a:t>4</a:t>
            </a:r>
            <a:r>
              <a:rPr lang="de-DE" sz="2100" dirty="0"/>
              <a:t>).</a:t>
            </a:r>
          </a:p>
          <a:p>
            <a:pPr marL="457200" indent="-457200">
              <a:buFont typeface="Wingdings 3" panose="05040102010807070707" pitchFamily="18" charset="2"/>
              <a:buChar char="a"/>
            </a:pPr>
            <a:r>
              <a:rPr lang="de-DE" sz="2100" dirty="0"/>
              <a:t>At 12 </a:t>
            </a:r>
            <a:r>
              <a:rPr lang="de-DE" sz="2100" dirty="0" err="1"/>
              <a:t>years</a:t>
            </a:r>
            <a:r>
              <a:rPr lang="de-DE" sz="2100" dirty="0"/>
              <a:t> </a:t>
            </a:r>
            <a:r>
              <a:rPr lang="de-DE" sz="2100" dirty="0" err="1"/>
              <a:t>old</a:t>
            </a:r>
            <a:r>
              <a:rPr lang="de-DE" sz="2100" dirty="0"/>
              <a:t>, </a:t>
            </a:r>
            <a:r>
              <a:rPr lang="de-DE" sz="2100" dirty="0" err="1"/>
              <a:t>she</a:t>
            </a:r>
            <a:r>
              <a:rPr lang="de-DE" sz="2100" dirty="0"/>
              <a:t> </a:t>
            </a:r>
            <a:r>
              <a:rPr lang="de-DE" sz="2100" dirty="0" err="1"/>
              <a:t>starts</a:t>
            </a:r>
            <a:r>
              <a:rPr lang="de-DE" sz="2100" dirty="0"/>
              <a:t> </a:t>
            </a:r>
            <a:r>
              <a:rPr lang="de-DE" sz="2100" dirty="0" err="1"/>
              <a:t>to</a:t>
            </a:r>
            <a:r>
              <a:rPr lang="de-DE" sz="2100" dirty="0"/>
              <a:t> </a:t>
            </a:r>
            <a:r>
              <a:rPr lang="de-DE" sz="2100" dirty="0" err="1"/>
              <a:t>write</a:t>
            </a:r>
            <a:r>
              <a:rPr lang="de-DE" sz="2100" dirty="0"/>
              <a:t> </a:t>
            </a:r>
            <a:r>
              <a:rPr lang="de-DE" sz="2100" dirty="0" err="1"/>
              <a:t>songs</a:t>
            </a:r>
            <a:r>
              <a:rPr lang="de-DE" sz="2100" dirty="0"/>
              <a:t>. Her </a:t>
            </a:r>
            <a:r>
              <a:rPr lang="de-DE" sz="2100" dirty="0" err="1"/>
              <a:t>first</a:t>
            </a:r>
            <a:r>
              <a:rPr lang="de-DE" sz="2100" dirty="0"/>
              <a:t> </a:t>
            </a:r>
            <a:r>
              <a:rPr lang="de-DE" sz="2100" dirty="0" err="1"/>
              <a:t>hit</a:t>
            </a:r>
            <a:r>
              <a:rPr lang="de-DE" sz="2100" dirty="0"/>
              <a:t> </a:t>
            </a:r>
            <a:r>
              <a:rPr lang="de-DE" sz="2100" dirty="0" err="1"/>
              <a:t>is</a:t>
            </a:r>
            <a:r>
              <a:rPr lang="de-DE" sz="2100" dirty="0"/>
              <a:t> </a:t>
            </a:r>
            <a:r>
              <a:rPr lang="de-DE" sz="2100" dirty="0" err="1"/>
              <a:t>called</a:t>
            </a:r>
            <a:r>
              <a:rPr lang="de-DE" sz="2100" dirty="0"/>
              <a:t> </a:t>
            </a:r>
            <a:r>
              <a:rPr lang="de-DE" sz="2100" i="1" dirty="0"/>
              <a:t>Lieblingsmensch</a:t>
            </a:r>
            <a:r>
              <a:rPr lang="de-DE" sz="2100" dirty="0"/>
              <a:t> and </a:t>
            </a:r>
            <a:r>
              <a:rPr lang="de-DE" sz="2100" dirty="0" err="1"/>
              <a:t>rises</a:t>
            </a:r>
            <a:r>
              <a:rPr lang="de-DE" sz="2100" dirty="0"/>
              <a:t> </a:t>
            </a:r>
            <a:r>
              <a:rPr lang="de-DE" sz="2100" dirty="0" err="1"/>
              <a:t>to</a:t>
            </a:r>
            <a:r>
              <a:rPr lang="de-DE" sz="2100" dirty="0"/>
              <a:t> </a:t>
            </a:r>
            <a:r>
              <a:rPr lang="de-DE" sz="2100" dirty="0" err="1"/>
              <a:t>number</a:t>
            </a:r>
            <a:r>
              <a:rPr lang="de-DE" sz="2100" dirty="0"/>
              <a:t> 1 in </a:t>
            </a:r>
            <a:r>
              <a:rPr lang="de-DE" sz="2100" dirty="0" err="1"/>
              <a:t>the</a:t>
            </a:r>
            <a:r>
              <a:rPr lang="de-DE" sz="2100" dirty="0"/>
              <a:t> </a:t>
            </a:r>
            <a:r>
              <a:rPr lang="de-DE" sz="2100" dirty="0" err="1"/>
              <a:t>charts</a:t>
            </a:r>
            <a:r>
              <a:rPr lang="de-DE" sz="2100" dirty="0"/>
              <a:t> (</a:t>
            </a:r>
            <a:r>
              <a:rPr lang="de-DE" sz="2100" b="1" dirty="0"/>
              <a:t>7</a:t>
            </a:r>
            <a:r>
              <a:rPr lang="de-DE" sz="2100" dirty="0"/>
              <a:t>).</a:t>
            </a:r>
          </a:p>
          <a:p>
            <a:pPr marL="457200" indent="-457200">
              <a:buFont typeface="Wingdings 3" panose="05040102010807070707" pitchFamily="18" charset="2"/>
              <a:buChar char="a"/>
            </a:pPr>
            <a:r>
              <a:rPr lang="de-DE" sz="2100" dirty="0" err="1"/>
              <a:t>She</a:t>
            </a:r>
            <a:r>
              <a:rPr lang="de-DE" sz="2100" dirty="0"/>
              <a:t> </a:t>
            </a:r>
            <a:r>
              <a:rPr lang="de-DE" sz="2100" dirty="0" err="1"/>
              <a:t>already</a:t>
            </a:r>
            <a:r>
              <a:rPr lang="de-DE" sz="2100" dirty="0"/>
              <a:t> </a:t>
            </a:r>
            <a:r>
              <a:rPr lang="de-DE" sz="2100" dirty="0" err="1"/>
              <a:t>sings</a:t>
            </a:r>
            <a:r>
              <a:rPr lang="de-DE" sz="2100" dirty="0"/>
              <a:t> on </a:t>
            </a:r>
            <a:r>
              <a:rPr lang="de-DE" sz="2100" dirty="0" err="1"/>
              <a:t>two</a:t>
            </a:r>
            <a:r>
              <a:rPr lang="de-DE" sz="2100" dirty="0"/>
              <a:t> </a:t>
            </a:r>
            <a:r>
              <a:rPr lang="de-DE" sz="2100" dirty="0" err="1"/>
              <a:t>albums</a:t>
            </a:r>
            <a:r>
              <a:rPr lang="de-DE" sz="2100" dirty="0"/>
              <a:t>. Her songs tell a story about identity (</a:t>
            </a:r>
            <a:r>
              <a:rPr lang="de-DE" sz="2100" b="1" dirty="0"/>
              <a:t>9</a:t>
            </a:r>
            <a:r>
              <a:rPr lang="de-DE" sz="2100" dirty="0"/>
              <a:t>). </a:t>
            </a:r>
            <a:endParaRPr lang="en-GB" sz="2100" dirty="0"/>
          </a:p>
        </p:txBody>
      </p:sp>
      <p:pic>
        <p:nvPicPr>
          <p:cNvPr id="18" name="Picture 17">
            <a:extLst>
              <a:ext uri="{FF2B5EF4-FFF2-40B4-BE49-F238E27FC236}">
                <a16:creationId xmlns:a16="http://schemas.microsoft.com/office/drawing/2014/main" id="{C99EDF04-9F8D-4F5B-A197-9135D58C4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740" y="192647"/>
            <a:ext cx="1720416" cy="2585324"/>
          </a:xfrm>
          <a:prstGeom prst="rect">
            <a:avLst/>
          </a:prstGeom>
          <a:ln w="28575">
            <a:solidFill>
              <a:srgbClr val="DAA520"/>
            </a:solidFill>
          </a:ln>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939F1611-56BF-4231-856A-00A3AB33ABC8}"/>
              </a:ext>
            </a:extLst>
          </p:cNvPr>
          <p:cNvSpPr txBox="1"/>
          <p:nvPr/>
        </p:nvSpPr>
        <p:spPr>
          <a:xfrm>
            <a:off x="8281163" y="2411775"/>
            <a:ext cx="1356993" cy="461665"/>
          </a:xfrm>
          <a:prstGeom prst="rect">
            <a:avLst/>
          </a:prstGeom>
          <a:noFill/>
        </p:spPr>
        <p:txBody>
          <a:bodyPr wrap="square" rtlCol="0">
            <a:spAutoFit/>
          </a:bodyPr>
          <a:lstStyle/>
          <a:p>
            <a:pPr algn="r"/>
            <a:r>
              <a:rPr lang="en-GB" sz="2400" dirty="0" err="1">
                <a:solidFill>
                  <a:schemeClr val="bg1"/>
                </a:solidFill>
              </a:rPr>
              <a:t>Namika</a:t>
            </a:r>
            <a:endParaRPr lang="en-GB" sz="2400" dirty="0">
              <a:solidFill>
                <a:schemeClr val="bg1"/>
              </a:solidFill>
            </a:endParaRPr>
          </a:p>
        </p:txBody>
      </p:sp>
      <p:pic>
        <p:nvPicPr>
          <p:cNvPr id="21" name="Picture 20">
            <a:extLst>
              <a:ext uri="{FF2B5EF4-FFF2-40B4-BE49-F238E27FC236}">
                <a16:creationId xmlns:a16="http://schemas.microsoft.com/office/drawing/2014/main" id="{F8595C2D-4DD9-43B2-9960-379E7083523D}"/>
              </a:ext>
            </a:extLst>
          </p:cNvPr>
          <p:cNvPicPr>
            <a:picLocks noChangeAspect="1"/>
          </p:cNvPicPr>
          <p:nvPr/>
        </p:nvPicPr>
        <p:blipFill rotWithShape="1">
          <a:blip r:embed="rId4">
            <a:extLst>
              <a:ext uri="{28A0092B-C50C-407E-A947-70E740481C1C}">
                <a14:useLocalDpi xmlns:a14="http://schemas.microsoft.com/office/drawing/2010/main" val="0"/>
              </a:ext>
            </a:extLst>
          </a:blip>
          <a:srcRect l="6539" r="22820" b="13647"/>
          <a:stretch/>
        </p:blipFill>
        <p:spPr>
          <a:xfrm>
            <a:off x="2868318" y="192647"/>
            <a:ext cx="2825260" cy="1942687"/>
          </a:xfrm>
          <a:prstGeom prst="rect">
            <a:avLst/>
          </a:prstGeom>
          <a:ln w="28575">
            <a:solidFill>
              <a:srgbClr val="DAA520"/>
            </a:solidFill>
          </a:ln>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6344F9BC-0714-441B-B749-CA24C8EBA57E}"/>
              </a:ext>
            </a:extLst>
          </p:cNvPr>
          <p:cNvSpPr txBox="1"/>
          <p:nvPr/>
        </p:nvSpPr>
        <p:spPr>
          <a:xfrm>
            <a:off x="3794447" y="1741898"/>
            <a:ext cx="1943148" cy="461665"/>
          </a:xfrm>
          <a:prstGeom prst="rect">
            <a:avLst/>
          </a:prstGeom>
          <a:noFill/>
        </p:spPr>
        <p:txBody>
          <a:bodyPr wrap="square" rtlCol="0">
            <a:spAutoFit/>
          </a:bodyPr>
          <a:lstStyle/>
          <a:p>
            <a:pPr algn="r"/>
            <a:r>
              <a:rPr lang="en-GB" sz="2400" dirty="0" err="1">
                <a:solidFill>
                  <a:schemeClr val="bg1"/>
                </a:solidFill>
              </a:rPr>
              <a:t>Mikroschrei</a:t>
            </a:r>
            <a:endParaRPr lang="en-GB" sz="2400" dirty="0">
              <a:solidFill>
                <a:schemeClr val="bg1"/>
              </a:solidFill>
            </a:endParaRPr>
          </a:p>
        </p:txBody>
      </p:sp>
    </p:spTree>
    <p:extLst>
      <p:ext uri="{BB962C8B-B14F-4D97-AF65-F5344CB8AC3E}">
        <p14:creationId xmlns:p14="http://schemas.microsoft.com/office/powerpoint/2010/main" val="366845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747123" cy="647577"/>
          </a:xfrm>
        </p:spPr>
        <p:txBody>
          <a:bodyPr>
            <a:normAutofit/>
          </a:bodyPr>
          <a:lstStyle/>
          <a:p>
            <a:r>
              <a:rPr lang="en-GB" sz="2800" b="1" dirty="0" err="1">
                <a:solidFill>
                  <a:schemeClr val="bg1"/>
                </a:solidFill>
              </a:rPr>
              <a:t>Fragen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1000" y="170728"/>
            <a:ext cx="14253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22483" y="21928"/>
            <a:ext cx="4092569" cy="461665"/>
          </a:xfrm>
          <a:prstGeom prst="rect">
            <a:avLst/>
          </a:prstGeom>
          <a:noFill/>
          <a:ln>
            <a:noFill/>
          </a:ln>
        </p:spPr>
        <p:txBody>
          <a:bodyPr wrap="square" rtlCol="0">
            <a:spAutoFit/>
          </a:bodyPr>
          <a:lstStyle/>
          <a:p>
            <a:r>
              <a:rPr lang="en-US" sz="2400" dirty="0"/>
              <a:t>Person A </a:t>
            </a:r>
            <a:r>
              <a:rPr lang="en-US" sz="2400" dirty="0" err="1"/>
              <a:t>stellt</a:t>
            </a:r>
            <a:r>
              <a:rPr lang="en-US" sz="2400" dirty="0"/>
              <a:t> </a:t>
            </a:r>
            <a:r>
              <a:rPr lang="en-US" sz="2400" u="sng" dirty="0" err="1"/>
              <a:t>drei</a:t>
            </a:r>
            <a:r>
              <a:rPr lang="en-US" sz="2400" dirty="0"/>
              <a:t> </a:t>
            </a:r>
            <a:r>
              <a:rPr lang="en-US" sz="2400" dirty="0" err="1"/>
              <a:t>Fragen</a:t>
            </a:r>
            <a:r>
              <a:rPr lang="en-US" sz="2400" dirty="0"/>
              <a:t>.</a:t>
            </a:r>
            <a:endParaRPr lang="en-US" sz="2400" i="1" dirty="0"/>
          </a:p>
        </p:txBody>
      </p:sp>
      <p:sp>
        <p:nvSpPr>
          <p:cNvPr id="8" name="Rectangle 7">
            <a:extLst>
              <a:ext uri="{FF2B5EF4-FFF2-40B4-BE49-F238E27FC236}">
                <a16:creationId xmlns:a16="http://schemas.microsoft.com/office/drawing/2014/main" id="{DA8A6DB4-FAE3-45AB-BC08-0EE278EEEE87}"/>
              </a:ext>
            </a:extLst>
          </p:cNvPr>
          <p:cNvSpPr/>
          <p:nvPr/>
        </p:nvSpPr>
        <p:spPr>
          <a:xfrm>
            <a:off x="107921" y="1260393"/>
            <a:ext cx="7839291" cy="5016758"/>
          </a:xfrm>
          <a:prstGeom prst="rect">
            <a:avLst/>
          </a:prstGeom>
          <a:solidFill>
            <a:srgbClr val="EFF7FF"/>
          </a:solidFill>
          <a:ln>
            <a:solidFill>
              <a:schemeClr val="accent5">
                <a:lumMod val="50000"/>
              </a:schemeClr>
            </a:solidFill>
          </a:ln>
        </p:spPr>
        <p:txBody>
          <a:bodyPr wrap="square">
            <a:spAutoFit/>
          </a:bodyPr>
          <a:lstStyle/>
          <a:p>
            <a:r>
              <a:rPr lang="de-DE" sz="2000" dirty="0"/>
              <a:t>1. Sie singen auf Deutsch und ihre erste Single heißt ‘die Nacht’.</a:t>
            </a:r>
            <a:br>
              <a:rPr lang="de-DE" sz="2000" dirty="0"/>
            </a:br>
            <a:r>
              <a:rPr lang="de-DE" sz="2000" dirty="0"/>
              <a:t>2. Sie kommen aus Köln und gehen noch in die Schule.</a:t>
            </a:r>
            <a:br>
              <a:rPr lang="de-DE" sz="2000" dirty="0"/>
            </a:br>
            <a:r>
              <a:rPr lang="de-DE" sz="2000" dirty="0"/>
              <a:t>3. Sie mischt Rap und Gesang in ihren Songs.</a:t>
            </a:r>
            <a:br>
              <a:rPr lang="de-DE" sz="2000" dirty="0"/>
            </a:br>
            <a:r>
              <a:rPr lang="de-DE" sz="2000" dirty="0"/>
              <a:t>4. Sie versteht zwei Kulturen, denn ihre Großeltern kommen aus Marokko.</a:t>
            </a:r>
            <a:br>
              <a:rPr lang="de-DE" sz="2000" dirty="0"/>
            </a:br>
            <a:r>
              <a:rPr lang="de-DE" sz="2000" dirty="0"/>
              <a:t>5. 2016 gewinnen sie SchoolJam und ihr Preis dafür ist, auf dem Hurricane Festival zu spielen.</a:t>
            </a:r>
            <a:br>
              <a:rPr lang="de-DE" sz="2000" dirty="0"/>
            </a:br>
            <a:r>
              <a:rPr lang="de-DE" sz="2000" dirty="0"/>
              <a:t>6. Sie verdienen noch nicht so viel, aber ihr Lied findet man auf Spotify.</a:t>
            </a:r>
            <a:br>
              <a:rPr lang="de-DE" sz="2000" dirty="0"/>
            </a:br>
            <a:r>
              <a:rPr lang="de-DE" sz="2000" dirty="0"/>
              <a:t>7. Mit zwölf Jahren beginnt sie, Songs zu schreiben. Ihr erster Hit heißt Lieblingsmensch und steigt auf Platz 1 in den Charts.</a:t>
            </a:r>
          </a:p>
          <a:p>
            <a:r>
              <a:rPr lang="de-DE" sz="2000" dirty="0"/>
              <a:t>8. Sie spielen Keyboard, Schlagzeug und Gitarre und schreiben ihre eigenen Texte und Musik.</a:t>
            </a:r>
            <a:br>
              <a:rPr lang="de-DE" sz="2000" dirty="0"/>
            </a:br>
            <a:r>
              <a:rPr lang="de-DE" sz="2000" dirty="0"/>
              <a:t>9. Sie singt schon auf zwei Alben. Ihre Lieder erzählen eine Geschichte über Identität.</a:t>
            </a:r>
            <a:endParaRPr lang="en-GB" sz="2000" dirty="0"/>
          </a:p>
        </p:txBody>
      </p:sp>
      <p:sp>
        <p:nvSpPr>
          <p:cNvPr id="2" name="Speech Bubble: Rectangle with Corners Rounded 1">
            <a:extLst>
              <a:ext uri="{FF2B5EF4-FFF2-40B4-BE49-F238E27FC236}">
                <a16:creationId xmlns:a16="http://schemas.microsoft.com/office/drawing/2014/main" id="{0E3361BC-C087-40A8-B40E-B3E8968816D6}"/>
              </a:ext>
            </a:extLst>
          </p:cNvPr>
          <p:cNvSpPr/>
          <p:nvPr/>
        </p:nvSpPr>
        <p:spPr>
          <a:xfrm>
            <a:off x="11169679" y="3518101"/>
            <a:ext cx="914400" cy="446108"/>
          </a:xfrm>
          <a:prstGeom prst="wedgeRoundRectCallout">
            <a:avLst>
              <a:gd name="adj1" fmla="val -76552"/>
              <a:gd name="adj2" fmla="val 19821"/>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Was?</a:t>
            </a:r>
            <a:endParaRPr lang="en-GB" sz="2000" b="1" dirty="0">
              <a:solidFill>
                <a:schemeClr val="tx1"/>
              </a:solidFill>
            </a:endParaRPr>
          </a:p>
        </p:txBody>
      </p:sp>
      <p:sp>
        <p:nvSpPr>
          <p:cNvPr id="14" name="Speech Bubble: Rectangle with Corners Rounded 13">
            <a:extLst>
              <a:ext uri="{FF2B5EF4-FFF2-40B4-BE49-F238E27FC236}">
                <a16:creationId xmlns:a16="http://schemas.microsoft.com/office/drawing/2014/main" id="{CCE07ABF-948C-4961-BCF1-EB224D9F4476}"/>
              </a:ext>
            </a:extLst>
          </p:cNvPr>
          <p:cNvSpPr/>
          <p:nvPr/>
        </p:nvSpPr>
        <p:spPr>
          <a:xfrm>
            <a:off x="10946648" y="4648826"/>
            <a:ext cx="1114976" cy="446108"/>
          </a:xfrm>
          <a:prstGeom prst="wedgeRoundRectCallout">
            <a:avLst>
              <a:gd name="adj1" fmla="val -66031"/>
              <a:gd name="adj2" fmla="val 21711"/>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Wann</a:t>
            </a:r>
            <a:r>
              <a:rPr lang="en-US" sz="2000" b="1" dirty="0">
                <a:solidFill>
                  <a:schemeClr val="tx1"/>
                </a:solidFill>
              </a:rPr>
              <a:t>?</a:t>
            </a:r>
            <a:endParaRPr lang="en-GB" sz="2000" b="1" dirty="0">
              <a:solidFill>
                <a:schemeClr val="tx1"/>
              </a:solidFill>
            </a:endParaRPr>
          </a:p>
        </p:txBody>
      </p:sp>
      <p:sp>
        <p:nvSpPr>
          <p:cNvPr id="15" name="Speech Bubble: Rectangle with Corners Rounded 14">
            <a:extLst>
              <a:ext uri="{FF2B5EF4-FFF2-40B4-BE49-F238E27FC236}">
                <a16:creationId xmlns:a16="http://schemas.microsoft.com/office/drawing/2014/main" id="{C0901117-62AD-4A45-9F19-42B80DB7CC35}"/>
              </a:ext>
            </a:extLst>
          </p:cNvPr>
          <p:cNvSpPr/>
          <p:nvPr/>
        </p:nvSpPr>
        <p:spPr>
          <a:xfrm>
            <a:off x="8082401" y="230246"/>
            <a:ext cx="842516" cy="455279"/>
          </a:xfrm>
          <a:prstGeom prst="wedgeRoundRectCallout">
            <a:avLst>
              <a:gd name="adj1" fmla="val 34559"/>
              <a:gd name="adj2" fmla="val 69573"/>
              <a:gd name="adj3" fmla="val 16667"/>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Wie?</a:t>
            </a:r>
            <a:endParaRPr lang="en-GB" sz="2000" b="1" dirty="0">
              <a:solidFill>
                <a:schemeClr val="tx1"/>
              </a:solidFill>
            </a:endParaRPr>
          </a:p>
        </p:txBody>
      </p:sp>
      <p:sp>
        <p:nvSpPr>
          <p:cNvPr id="16" name="Speech Bubble: Rectangle with Corners Rounded 15">
            <a:extLst>
              <a:ext uri="{FF2B5EF4-FFF2-40B4-BE49-F238E27FC236}">
                <a16:creationId xmlns:a16="http://schemas.microsoft.com/office/drawing/2014/main" id="{A38F3625-6379-4A54-A537-588D8CC1B4D6}"/>
              </a:ext>
            </a:extLst>
          </p:cNvPr>
          <p:cNvSpPr/>
          <p:nvPr/>
        </p:nvSpPr>
        <p:spPr>
          <a:xfrm>
            <a:off x="10541000" y="2751792"/>
            <a:ext cx="1543080" cy="677208"/>
          </a:xfrm>
          <a:prstGeom prst="wedgeRoundRectCallout">
            <a:avLst>
              <a:gd name="adj1" fmla="val -65262"/>
              <a:gd name="adj2" fmla="val 23398"/>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Wo/</a:t>
            </a:r>
            <a:r>
              <a:rPr lang="en-US" sz="2000" b="1" dirty="0" err="1">
                <a:solidFill>
                  <a:schemeClr val="tx1"/>
                </a:solidFill>
              </a:rPr>
              <a:t>wohin</a:t>
            </a:r>
            <a:r>
              <a:rPr lang="en-US" sz="2000" b="1" dirty="0">
                <a:solidFill>
                  <a:schemeClr val="tx1"/>
                </a:solidFill>
              </a:rPr>
              <a:t>/</a:t>
            </a:r>
            <a:r>
              <a:rPr lang="en-US" sz="2000" b="1" dirty="0" err="1">
                <a:solidFill>
                  <a:schemeClr val="tx1"/>
                </a:solidFill>
              </a:rPr>
              <a:t>woher</a:t>
            </a:r>
            <a:r>
              <a:rPr lang="en-US" sz="2000" b="1" dirty="0">
                <a:solidFill>
                  <a:schemeClr val="tx1"/>
                </a:solidFill>
              </a:rPr>
              <a:t>*?</a:t>
            </a:r>
            <a:endParaRPr lang="en-GB" sz="2000" b="1" dirty="0">
              <a:solidFill>
                <a:schemeClr val="tx1"/>
              </a:solidFill>
            </a:endParaRPr>
          </a:p>
        </p:txBody>
      </p:sp>
      <p:sp>
        <p:nvSpPr>
          <p:cNvPr id="17" name="Speech Bubble: Rectangle with Corners Rounded 45">
            <a:extLst>
              <a:ext uri="{FF2B5EF4-FFF2-40B4-BE49-F238E27FC236}">
                <a16:creationId xmlns:a16="http://schemas.microsoft.com/office/drawing/2014/main" id="{BB3CDED0-6C29-47FE-98A8-591EC603FC48}"/>
              </a:ext>
            </a:extLst>
          </p:cNvPr>
          <p:cNvSpPr/>
          <p:nvPr/>
        </p:nvSpPr>
        <p:spPr>
          <a:xfrm>
            <a:off x="9664700" y="685525"/>
            <a:ext cx="2419379" cy="1925971"/>
          </a:xfrm>
          <a:prstGeom prst="wedgeRoundRectCallout">
            <a:avLst>
              <a:gd name="adj1" fmla="val -47657"/>
              <a:gd name="adj2" fmla="val 23302"/>
              <a:gd name="adj3" fmla="val 16667"/>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latin typeface="Century Gothic" panose="020F0302020204030204"/>
              </a:rPr>
              <a:t>To form an </a:t>
            </a:r>
            <a:r>
              <a:rPr kumimoji="0" lang="en-GB" sz="2000" u="none" strike="noStrike" kern="1200" cap="none" spc="0" normalizeH="0" noProof="0" dirty="0">
                <a:ln>
                  <a:noFill/>
                </a:ln>
                <a:solidFill>
                  <a:schemeClr val="tx1"/>
                </a:solidFill>
                <a:effectLst/>
                <a:uLnTx/>
                <a:uFillTx/>
                <a:latin typeface="Century Gothic" panose="020F0302020204030204"/>
              </a:rPr>
              <a:t>open </a:t>
            </a:r>
            <a:r>
              <a:rPr kumimoji="0" lang="en-GB" sz="2000" u="none" strike="noStrike" kern="1200" cap="none" spc="0" normalizeH="0" baseline="0" noProof="0" dirty="0">
                <a:ln>
                  <a:noFill/>
                </a:ln>
                <a:solidFill>
                  <a:schemeClr val="tx1"/>
                </a:solidFill>
                <a:effectLst/>
                <a:uLnTx/>
                <a:uFillTx/>
                <a:latin typeface="Century Gothic" panose="020F0302020204030204"/>
              </a:rPr>
              <a:t> question, </a:t>
            </a:r>
            <a:r>
              <a:rPr lang="en-GB" sz="2000" dirty="0">
                <a:solidFill>
                  <a:schemeClr val="tx1"/>
                </a:solidFill>
                <a:latin typeface="Century Gothic" panose="020F0302020204030204"/>
              </a:rPr>
              <a:t>use a </a:t>
            </a:r>
            <a:r>
              <a:rPr kumimoji="0" lang="en-GB" sz="2000" i="1" u="none" strike="noStrike" kern="1200" cap="none" spc="0" normalizeH="0" baseline="0" noProof="0" dirty="0">
                <a:ln>
                  <a:noFill/>
                </a:ln>
                <a:solidFill>
                  <a:schemeClr val="tx1"/>
                </a:solidFill>
                <a:effectLst/>
                <a:uLnTx/>
                <a:uFillTx/>
                <a:latin typeface="Century Gothic" panose="020F0302020204030204"/>
              </a:rPr>
              <a:t>question word</a:t>
            </a:r>
            <a:r>
              <a:rPr kumimoji="0" lang="en-GB" sz="2000" i="1" u="none" strike="noStrike" kern="1200" cap="none" spc="0" normalizeH="0" noProof="0" dirty="0">
                <a:ln>
                  <a:noFill/>
                </a:ln>
                <a:solidFill>
                  <a:schemeClr val="tx1"/>
                </a:solidFill>
                <a:effectLst/>
                <a:uLnTx/>
                <a:uFillTx/>
                <a:latin typeface="Century Gothic" panose="020F0302020204030204"/>
              </a:rPr>
              <a:t> </a:t>
            </a:r>
            <a:r>
              <a:rPr kumimoji="0" lang="en-GB" sz="2000" u="none" strike="noStrike" kern="1200" cap="none" spc="0" normalizeH="0" noProof="0" dirty="0">
                <a:ln>
                  <a:noFill/>
                </a:ln>
                <a:solidFill>
                  <a:schemeClr val="tx1"/>
                </a:solidFill>
                <a:effectLst/>
                <a:uLnTx/>
                <a:uFillTx/>
                <a:latin typeface="Century Gothic" panose="020F0302020204030204"/>
              </a:rPr>
              <a:t>before the </a:t>
            </a:r>
            <a:r>
              <a:rPr kumimoji="0" lang="en-GB" sz="2000" i="1" u="none" strike="noStrike" kern="1200" cap="none" spc="0" normalizeH="0" noProof="0" dirty="0">
                <a:ln>
                  <a:noFill/>
                </a:ln>
                <a:solidFill>
                  <a:schemeClr val="tx1"/>
                </a:solidFill>
                <a:effectLst/>
                <a:uLnTx/>
                <a:uFillTx/>
                <a:latin typeface="Century Gothic" panose="020F0302020204030204"/>
              </a:rPr>
              <a:t>verb</a:t>
            </a:r>
            <a:r>
              <a:rPr kumimoji="0" lang="en-GB" sz="2000" u="none" strike="noStrike" kern="1200" cap="none" spc="0" normalizeH="0" noProof="0" dirty="0">
                <a:ln>
                  <a:noFill/>
                </a:ln>
                <a:solidFill>
                  <a:schemeClr val="tx1"/>
                </a:solidFill>
                <a:effectLst/>
                <a:uLnTx/>
                <a:uFillTx/>
                <a:latin typeface="Century Gothic" panose="020F0302020204030204"/>
              </a:rPr>
              <a:t>, followed by the </a:t>
            </a:r>
            <a:r>
              <a:rPr kumimoji="0" lang="en-GB" sz="2000" i="1" u="none" strike="noStrike" kern="1200" cap="none" spc="0" normalizeH="0" noProof="0" dirty="0">
                <a:ln>
                  <a:noFill/>
                </a:ln>
                <a:solidFill>
                  <a:schemeClr val="tx1"/>
                </a:solidFill>
                <a:effectLst/>
                <a:uLnTx/>
                <a:uFillTx/>
                <a:latin typeface="Century Gothic" panose="020F0302020204030204"/>
              </a:rPr>
              <a:t>subject</a:t>
            </a:r>
            <a:r>
              <a:rPr kumimoji="0" lang="en-GB" sz="2000" u="none" strike="noStrike" kern="1200" cap="none" spc="0" normalizeH="0" noProof="0" dirty="0">
                <a:ln>
                  <a:noFill/>
                </a:ln>
                <a:solidFill>
                  <a:schemeClr val="tx1"/>
                </a:solidFill>
                <a:effectLst/>
                <a:uLnTx/>
                <a:uFillTx/>
                <a:latin typeface="Century Gothic" panose="020F0302020204030204"/>
              </a:rPr>
              <a:t>.</a:t>
            </a:r>
            <a:endParaRPr kumimoji="0" lang="en-GB" sz="2000" u="none" strike="noStrike" kern="1200" cap="none" spc="0" normalizeH="0" baseline="0" noProof="0" dirty="0">
              <a:ln>
                <a:noFill/>
              </a:ln>
              <a:solidFill>
                <a:schemeClr val="tx1"/>
              </a:solidFill>
              <a:effectLst/>
              <a:uLnTx/>
              <a:uFillTx/>
              <a:latin typeface="Century Gothic" panose="020F0302020204030204"/>
            </a:endParaRPr>
          </a:p>
        </p:txBody>
      </p:sp>
      <p:sp>
        <p:nvSpPr>
          <p:cNvPr id="18" name="Speech Bubble: Rectangle with Corners Rounded 17">
            <a:extLst>
              <a:ext uri="{FF2B5EF4-FFF2-40B4-BE49-F238E27FC236}">
                <a16:creationId xmlns:a16="http://schemas.microsoft.com/office/drawing/2014/main" id="{DA5BF56F-77C3-4E83-A8BB-8001D863FCCB}"/>
              </a:ext>
            </a:extLst>
          </p:cNvPr>
          <p:cNvSpPr/>
          <p:nvPr/>
        </p:nvSpPr>
        <p:spPr>
          <a:xfrm>
            <a:off x="7548652" y="2119858"/>
            <a:ext cx="1964686" cy="874655"/>
          </a:xfrm>
          <a:prstGeom prst="wedgeRoundRectCallout">
            <a:avLst>
              <a:gd name="adj1" fmla="val -63560"/>
              <a:gd name="adj2" fmla="val -25714"/>
              <a:gd name="adj3" fmla="val 16667"/>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t>
            </a:r>
            <a:r>
              <a:rPr lang="en-US" sz="2000" b="1" dirty="0" err="1">
                <a:solidFill>
                  <a:schemeClr val="tx1"/>
                </a:solidFill>
              </a:rPr>
              <a:t>Woher</a:t>
            </a:r>
            <a:r>
              <a:rPr lang="en-US" sz="2000" b="1" dirty="0">
                <a:solidFill>
                  <a:schemeClr val="tx1"/>
                </a:solidFill>
              </a:rPr>
              <a:t> </a:t>
            </a:r>
            <a:r>
              <a:rPr lang="en-US" sz="2000" i="1" dirty="0">
                <a:solidFill>
                  <a:schemeClr val="tx1"/>
                </a:solidFill>
              </a:rPr>
              <a:t>(where from) </a:t>
            </a:r>
            <a:r>
              <a:rPr lang="en-US" sz="2000" dirty="0" err="1">
                <a:solidFill>
                  <a:schemeClr val="tx1"/>
                </a:solidFill>
              </a:rPr>
              <a:t>kommen</a:t>
            </a:r>
            <a:r>
              <a:rPr lang="en-US" sz="2000" dirty="0">
                <a:solidFill>
                  <a:schemeClr val="tx1"/>
                </a:solidFill>
              </a:rPr>
              <a:t> </a:t>
            </a:r>
            <a:r>
              <a:rPr lang="en-US" sz="2000" dirty="0" err="1">
                <a:solidFill>
                  <a:schemeClr val="tx1"/>
                </a:solidFill>
              </a:rPr>
              <a:t>sie</a:t>
            </a:r>
            <a:r>
              <a:rPr lang="en-US" sz="2000" dirty="0">
                <a:solidFill>
                  <a:schemeClr val="tx1"/>
                </a:solidFill>
              </a:rPr>
              <a:t>?</a:t>
            </a:r>
            <a:endParaRPr lang="en-GB" sz="2000" dirty="0">
              <a:solidFill>
                <a:schemeClr val="tx1"/>
              </a:solidFill>
            </a:endParaRPr>
          </a:p>
        </p:txBody>
      </p:sp>
      <p:pic>
        <p:nvPicPr>
          <p:cNvPr id="19" name="Picture 18">
            <a:extLst>
              <a:ext uri="{FF2B5EF4-FFF2-40B4-BE49-F238E27FC236}">
                <a16:creationId xmlns:a16="http://schemas.microsoft.com/office/drawing/2014/main" id="{4B97902D-2A0B-4F75-913C-9B1BD00A7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8986" y="2787961"/>
            <a:ext cx="668695" cy="700717"/>
          </a:xfrm>
          <a:prstGeom prst="rect">
            <a:avLst/>
          </a:prstGeom>
        </p:spPr>
      </p:pic>
      <p:pic>
        <p:nvPicPr>
          <p:cNvPr id="21" name="Picture 20">
            <a:extLst>
              <a:ext uri="{FF2B5EF4-FFF2-40B4-BE49-F238E27FC236}">
                <a16:creationId xmlns:a16="http://schemas.microsoft.com/office/drawing/2014/main" id="{1C68A905-4DFB-4666-83C0-4B728B87CF8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9182" y="179605"/>
            <a:ext cx="583219" cy="556563"/>
          </a:xfrm>
          <a:prstGeom prst="rect">
            <a:avLst/>
          </a:prstGeom>
        </p:spPr>
      </p:pic>
      <p:pic>
        <p:nvPicPr>
          <p:cNvPr id="22" name="Picture 21">
            <a:extLst>
              <a:ext uri="{FF2B5EF4-FFF2-40B4-BE49-F238E27FC236}">
                <a16:creationId xmlns:a16="http://schemas.microsoft.com/office/drawing/2014/main" id="{E381E63B-1FBD-466A-BEBB-867FD60D9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4164" y="4023236"/>
            <a:ext cx="530177" cy="656638"/>
          </a:xfrm>
          <a:prstGeom prst="rect">
            <a:avLst/>
          </a:prstGeom>
        </p:spPr>
      </p:pic>
      <p:sp>
        <p:nvSpPr>
          <p:cNvPr id="25" name="Speech Bubble: Rectangle with Corners Rounded 24">
            <a:extLst>
              <a:ext uri="{FF2B5EF4-FFF2-40B4-BE49-F238E27FC236}">
                <a16:creationId xmlns:a16="http://schemas.microsoft.com/office/drawing/2014/main" id="{19645E13-0EB1-4E28-A57E-5A132BD4E8B3}"/>
              </a:ext>
            </a:extLst>
          </p:cNvPr>
          <p:cNvSpPr/>
          <p:nvPr/>
        </p:nvSpPr>
        <p:spPr>
          <a:xfrm>
            <a:off x="7241473" y="900309"/>
            <a:ext cx="2235199" cy="461665"/>
          </a:xfrm>
          <a:prstGeom prst="wedgeRoundRectCallout">
            <a:avLst>
              <a:gd name="adj1" fmla="val -59855"/>
              <a:gd name="adj2" fmla="val -22810"/>
              <a:gd name="adj3" fmla="val 16667"/>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Wie </a:t>
            </a:r>
            <a:r>
              <a:rPr lang="en-US" sz="2000" dirty="0" err="1">
                <a:solidFill>
                  <a:schemeClr val="tx1"/>
                </a:solidFill>
              </a:rPr>
              <a:t>singen</a:t>
            </a:r>
            <a:r>
              <a:rPr lang="en-US" sz="2000" dirty="0">
                <a:solidFill>
                  <a:schemeClr val="tx1"/>
                </a:solidFill>
              </a:rPr>
              <a:t> </a:t>
            </a:r>
            <a:r>
              <a:rPr lang="en-US" sz="2000" dirty="0" err="1">
                <a:solidFill>
                  <a:schemeClr val="tx1"/>
                </a:solidFill>
              </a:rPr>
              <a:t>sie</a:t>
            </a:r>
            <a:r>
              <a:rPr lang="en-US" sz="2000" dirty="0">
                <a:solidFill>
                  <a:schemeClr val="tx1"/>
                </a:solidFill>
              </a:rPr>
              <a:t>?</a:t>
            </a:r>
            <a:endParaRPr lang="en-GB" sz="2000" dirty="0">
              <a:solidFill>
                <a:schemeClr val="tx1"/>
              </a:solidFill>
            </a:endParaRPr>
          </a:p>
        </p:txBody>
      </p:sp>
      <p:sp>
        <p:nvSpPr>
          <p:cNvPr id="26" name="Speech Bubble: Rectangle with Corners Rounded 25">
            <a:extLst>
              <a:ext uri="{FF2B5EF4-FFF2-40B4-BE49-F238E27FC236}">
                <a16:creationId xmlns:a16="http://schemas.microsoft.com/office/drawing/2014/main" id="{C3722954-57DA-465A-848D-A51647F64E2F}"/>
              </a:ext>
            </a:extLst>
          </p:cNvPr>
          <p:cNvSpPr/>
          <p:nvPr/>
        </p:nvSpPr>
        <p:spPr>
          <a:xfrm>
            <a:off x="7278139" y="1430937"/>
            <a:ext cx="2235199" cy="582242"/>
          </a:xfrm>
          <a:prstGeom prst="wedgeRoundRectCallout">
            <a:avLst>
              <a:gd name="adj1" fmla="val -59286"/>
              <a:gd name="adj2" fmla="val -27172"/>
              <a:gd name="adj3" fmla="val 16667"/>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Sie </a:t>
            </a:r>
            <a:r>
              <a:rPr lang="en-US" sz="2000" dirty="0" err="1">
                <a:solidFill>
                  <a:schemeClr val="tx1"/>
                </a:solidFill>
              </a:rPr>
              <a:t>singen</a:t>
            </a:r>
            <a:r>
              <a:rPr lang="en-US" sz="2000" dirty="0">
                <a:solidFill>
                  <a:schemeClr val="tx1"/>
                </a:solidFill>
              </a:rPr>
              <a:t> </a:t>
            </a:r>
            <a:r>
              <a:rPr lang="en-US" sz="2000" b="1" dirty="0">
                <a:solidFill>
                  <a:schemeClr val="tx1"/>
                </a:solidFill>
              </a:rPr>
              <a:t>auf Deutsch.</a:t>
            </a:r>
            <a:endParaRPr lang="en-GB" sz="2000" b="1" dirty="0">
              <a:solidFill>
                <a:schemeClr val="tx1"/>
              </a:solidFill>
            </a:endParaRPr>
          </a:p>
        </p:txBody>
      </p:sp>
      <p:pic>
        <p:nvPicPr>
          <p:cNvPr id="27" name="Picture 26">
            <a:extLst>
              <a:ext uri="{FF2B5EF4-FFF2-40B4-BE49-F238E27FC236}">
                <a16:creationId xmlns:a16="http://schemas.microsoft.com/office/drawing/2014/main" id="{08B3FEC8-AB2A-42CB-8E09-00DA11A8D6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9095" y="3424148"/>
            <a:ext cx="585246" cy="604429"/>
          </a:xfrm>
          <a:prstGeom prst="rect">
            <a:avLst/>
          </a:prstGeom>
        </p:spPr>
      </p:pic>
      <p:sp>
        <p:nvSpPr>
          <p:cNvPr id="28" name="Speech Bubble: Rectangle with Corners Rounded 27">
            <a:extLst>
              <a:ext uri="{FF2B5EF4-FFF2-40B4-BE49-F238E27FC236}">
                <a16:creationId xmlns:a16="http://schemas.microsoft.com/office/drawing/2014/main" id="{6081E181-AC76-4F59-80E0-77B72760BC16}"/>
              </a:ext>
            </a:extLst>
          </p:cNvPr>
          <p:cNvSpPr/>
          <p:nvPr/>
        </p:nvSpPr>
        <p:spPr>
          <a:xfrm>
            <a:off x="11147223" y="4113113"/>
            <a:ext cx="914400" cy="446108"/>
          </a:xfrm>
          <a:prstGeom prst="wedgeRoundRectCallout">
            <a:avLst>
              <a:gd name="adj1" fmla="val -76552"/>
              <a:gd name="adj2" fmla="val 19821"/>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Wer</a:t>
            </a:r>
            <a:r>
              <a:rPr lang="en-US" sz="2000" b="1" dirty="0">
                <a:solidFill>
                  <a:schemeClr val="tx1"/>
                </a:solidFill>
              </a:rPr>
              <a:t>?</a:t>
            </a:r>
            <a:endParaRPr lang="en-GB" sz="2000" b="1" dirty="0">
              <a:solidFill>
                <a:schemeClr val="tx1"/>
              </a:solidFill>
            </a:endParaRPr>
          </a:p>
        </p:txBody>
      </p:sp>
      <p:pic>
        <p:nvPicPr>
          <p:cNvPr id="29" name="Picture 28">
            <a:extLst>
              <a:ext uri="{FF2B5EF4-FFF2-40B4-BE49-F238E27FC236}">
                <a16:creationId xmlns:a16="http://schemas.microsoft.com/office/drawing/2014/main" id="{0825F8EB-D56B-4AD2-A0A4-9C88FE6436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7115" y="4710202"/>
            <a:ext cx="783885" cy="560957"/>
          </a:xfrm>
          <a:prstGeom prst="rect">
            <a:avLst/>
          </a:prstGeom>
        </p:spPr>
      </p:pic>
      <p:sp>
        <p:nvSpPr>
          <p:cNvPr id="30" name="Speech Bubble: Rectangle with Corners Rounded 29">
            <a:extLst>
              <a:ext uri="{FF2B5EF4-FFF2-40B4-BE49-F238E27FC236}">
                <a16:creationId xmlns:a16="http://schemas.microsoft.com/office/drawing/2014/main" id="{4850B7D3-17CB-477E-BED2-C09EE0440CEB}"/>
              </a:ext>
            </a:extLst>
          </p:cNvPr>
          <p:cNvSpPr/>
          <p:nvPr/>
        </p:nvSpPr>
        <p:spPr>
          <a:xfrm>
            <a:off x="10845800" y="5184035"/>
            <a:ext cx="1238279" cy="446108"/>
          </a:xfrm>
          <a:prstGeom prst="wedgeRoundRectCallout">
            <a:avLst>
              <a:gd name="adj1" fmla="val -66031"/>
              <a:gd name="adj2" fmla="val 21711"/>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Warum</a:t>
            </a:r>
            <a:r>
              <a:rPr lang="en-US" sz="2000" b="1" dirty="0">
                <a:solidFill>
                  <a:schemeClr val="tx1"/>
                </a:solidFill>
              </a:rPr>
              <a:t>?</a:t>
            </a:r>
            <a:endParaRPr lang="en-GB" sz="2000" b="1" dirty="0">
              <a:solidFill>
                <a:schemeClr val="tx1"/>
              </a:solidFill>
            </a:endParaRPr>
          </a:p>
        </p:txBody>
      </p:sp>
      <p:sp>
        <p:nvSpPr>
          <p:cNvPr id="31" name="Speech Bubble: Rectangle with Corners Rounded 30">
            <a:extLst>
              <a:ext uri="{FF2B5EF4-FFF2-40B4-BE49-F238E27FC236}">
                <a16:creationId xmlns:a16="http://schemas.microsoft.com/office/drawing/2014/main" id="{F1394168-2D0A-45D3-A0DE-E7A27B41139D}"/>
              </a:ext>
            </a:extLst>
          </p:cNvPr>
          <p:cNvSpPr/>
          <p:nvPr/>
        </p:nvSpPr>
        <p:spPr>
          <a:xfrm>
            <a:off x="10569589" y="5726367"/>
            <a:ext cx="1543079" cy="446108"/>
          </a:xfrm>
          <a:prstGeom prst="wedgeRoundRectCallout">
            <a:avLst>
              <a:gd name="adj1" fmla="val -66031"/>
              <a:gd name="adj2" fmla="val 21711"/>
              <a:gd name="adj3" fmla="val 16667"/>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Wie </a:t>
            </a:r>
            <a:r>
              <a:rPr lang="en-US" sz="2000" b="1" dirty="0" err="1">
                <a:solidFill>
                  <a:schemeClr val="tx1"/>
                </a:solidFill>
              </a:rPr>
              <a:t>viele</a:t>
            </a:r>
            <a:r>
              <a:rPr lang="en-US" sz="2000" b="1" dirty="0">
                <a:solidFill>
                  <a:schemeClr val="tx1"/>
                </a:solidFill>
              </a:rPr>
              <a:t>?</a:t>
            </a:r>
            <a:endParaRPr lang="en-GB" sz="2000" b="1" dirty="0">
              <a:solidFill>
                <a:schemeClr val="tx1"/>
              </a:solidFill>
            </a:endParaRPr>
          </a:p>
        </p:txBody>
      </p:sp>
      <p:pic>
        <p:nvPicPr>
          <p:cNvPr id="32" name="Picture 31">
            <a:extLst>
              <a:ext uri="{FF2B5EF4-FFF2-40B4-BE49-F238E27FC236}">
                <a16:creationId xmlns:a16="http://schemas.microsoft.com/office/drawing/2014/main" id="{B7AEFD9B-6840-42F1-B41A-8BE801F311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2645" y="5813742"/>
            <a:ext cx="723038" cy="537793"/>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58766FF5-A721-4BCF-A957-1EE82FD14D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9627" y="5271159"/>
            <a:ext cx="630027" cy="542583"/>
          </a:xfrm>
          <a:prstGeom prst="rect">
            <a:avLst/>
          </a:prstGeom>
        </p:spPr>
      </p:pic>
      <p:cxnSp>
        <p:nvCxnSpPr>
          <p:cNvPr id="11" name="Straight Connector 10">
            <a:extLst>
              <a:ext uri="{FF2B5EF4-FFF2-40B4-BE49-F238E27FC236}">
                <a16:creationId xmlns:a16="http://schemas.microsoft.com/office/drawing/2014/main" id="{1B289434-1CEA-45E9-894E-B9AE47BB34FE}"/>
              </a:ext>
            </a:extLst>
          </p:cNvPr>
          <p:cNvCxnSpPr/>
          <p:nvPr/>
        </p:nvCxnSpPr>
        <p:spPr>
          <a:xfrm>
            <a:off x="444500" y="1477574"/>
            <a:ext cx="283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DBC02F-1E99-42C3-8008-B9A248551868}"/>
              </a:ext>
            </a:extLst>
          </p:cNvPr>
          <p:cNvCxnSpPr>
            <a:cxnSpLocks/>
          </p:cNvCxnSpPr>
          <p:nvPr/>
        </p:nvCxnSpPr>
        <p:spPr>
          <a:xfrm>
            <a:off x="444500" y="2111532"/>
            <a:ext cx="26162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34" name="Speech Bubble: Rectangle with Corners Rounded 33">
            <a:extLst>
              <a:ext uri="{FF2B5EF4-FFF2-40B4-BE49-F238E27FC236}">
                <a16:creationId xmlns:a16="http://schemas.microsoft.com/office/drawing/2014/main" id="{403AECAB-30C0-4298-A91B-458FAA1063EE}"/>
              </a:ext>
            </a:extLst>
          </p:cNvPr>
          <p:cNvSpPr/>
          <p:nvPr/>
        </p:nvSpPr>
        <p:spPr>
          <a:xfrm>
            <a:off x="7546740" y="3075237"/>
            <a:ext cx="1964686" cy="604430"/>
          </a:xfrm>
          <a:prstGeom prst="wedgeRoundRectCallout">
            <a:avLst>
              <a:gd name="adj1" fmla="val -59682"/>
              <a:gd name="adj2" fmla="val -28618"/>
              <a:gd name="adj3" fmla="val 16667"/>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Sie </a:t>
            </a:r>
            <a:r>
              <a:rPr lang="en-US" sz="2000" dirty="0" err="1">
                <a:solidFill>
                  <a:schemeClr val="tx1"/>
                </a:solidFill>
              </a:rPr>
              <a:t>kommen</a:t>
            </a:r>
            <a:r>
              <a:rPr lang="en-US" sz="2000" dirty="0">
                <a:solidFill>
                  <a:schemeClr val="tx1"/>
                </a:solidFill>
              </a:rPr>
              <a:t> </a:t>
            </a:r>
            <a:r>
              <a:rPr lang="en-US" sz="2000" b="1" dirty="0" err="1">
                <a:solidFill>
                  <a:schemeClr val="tx1"/>
                </a:solidFill>
              </a:rPr>
              <a:t>aus</a:t>
            </a:r>
            <a:r>
              <a:rPr lang="en-US" sz="2000" b="1" dirty="0">
                <a:solidFill>
                  <a:schemeClr val="tx1"/>
                </a:solidFill>
              </a:rPr>
              <a:t> Köln.</a:t>
            </a:r>
            <a:endParaRPr lang="en-GB" sz="2000" b="1" dirty="0">
              <a:solidFill>
                <a:schemeClr val="tx1"/>
              </a:solidFill>
            </a:endParaRPr>
          </a:p>
        </p:txBody>
      </p:sp>
      <p:sp>
        <p:nvSpPr>
          <p:cNvPr id="35" name="TextBox 34">
            <a:extLst>
              <a:ext uri="{FF2B5EF4-FFF2-40B4-BE49-F238E27FC236}">
                <a16:creationId xmlns:a16="http://schemas.microsoft.com/office/drawing/2014/main" id="{7FB56888-7EE5-44D1-84B6-D2B1E646B52A}"/>
              </a:ext>
            </a:extLst>
          </p:cNvPr>
          <p:cNvSpPr txBox="1"/>
          <p:nvPr/>
        </p:nvSpPr>
        <p:spPr>
          <a:xfrm>
            <a:off x="1822483" y="393695"/>
            <a:ext cx="4092569" cy="461665"/>
          </a:xfrm>
          <a:prstGeom prst="rect">
            <a:avLst/>
          </a:prstGeom>
          <a:noFill/>
          <a:ln>
            <a:noFill/>
          </a:ln>
        </p:spPr>
        <p:txBody>
          <a:bodyPr wrap="square" rtlCol="0">
            <a:spAutoFit/>
          </a:bodyPr>
          <a:lstStyle/>
          <a:p>
            <a:r>
              <a:rPr lang="en-US" sz="2400" dirty="0"/>
              <a:t>Person B </a:t>
            </a:r>
            <a:r>
              <a:rPr lang="en-US" sz="2400" dirty="0" err="1"/>
              <a:t>antwortet</a:t>
            </a:r>
            <a:r>
              <a:rPr lang="en-US" sz="2400" dirty="0"/>
              <a:t>.</a:t>
            </a:r>
            <a:endParaRPr lang="en-US" sz="2400" i="1" dirty="0"/>
          </a:p>
        </p:txBody>
      </p:sp>
      <p:sp>
        <p:nvSpPr>
          <p:cNvPr id="36" name="TextBox 35">
            <a:extLst>
              <a:ext uri="{FF2B5EF4-FFF2-40B4-BE49-F238E27FC236}">
                <a16:creationId xmlns:a16="http://schemas.microsoft.com/office/drawing/2014/main" id="{D0D5791E-8CCA-4472-9FE5-C943C737F317}"/>
              </a:ext>
            </a:extLst>
          </p:cNvPr>
          <p:cNvSpPr txBox="1"/>
          <p:nvPr/>
        </p:nvSpPr>
        <p:spPr>
          <a:xfrm>
            <a:off x="1822483" y="765462"/>
            <a:ext cx="5027923" cy="461665"/>
          </a:xfrm>
          <a:prstGeom prst="rect">
            <a:avLst/>
          </a:prstGeom>
          <a:noFill/>
          <a:ln>
            <a:noFill/>
          </a:ln>
        </p:spPr>
        <p:txBody>
          <a:bodyPr wrap="square" rtlCol="0">
            <a:spAutoFit/>
          </a:bodyPr>
          <a:lstStyle/>
          <a:p>
            <a:r>
              <a:rPr lang="en-US" sz="2400" i="1" dirty="0"/>
              <a:t>Dann </a:t>
            </a:r>
            <a:r>
              <a:rPr lang="en-US" sz="2400" i="1" dirty="0" err="1"/>
              <a:t>tauscht</a:t>
            </a:r>
            <a:r>
              <a:rPr lang="en-US" sz="2400" i="1" dirty="0"/>
              <a:t> man die </a:t>
            </a:r>
            <a:r>
              <a:rPr lang="en-US" sz="2400" i="1" dirty="0" err="1"/>
              <a:t>Rollen</a:t>
            </a:r>
            <a:r>
              <a:rPr lang="en-US" sz="2400" i="1" dirty="0"/>
              <a:t>.</a:t>
            </a:r>
          </a:p>
        </p:txBody>
      </p:sp>
    </p:spTree>
    <p:extLst>
      <p:ext uri="{BB962C8B-B14F-4D97-AF65-F5344CB8AC3E}">
        <p14:creationId xmlns:p14="http://schemas.microsoft.com/office/powerpoint/2010/main" val="233714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P spid="25" grpId="0" animBg="1"/>
      <p:bldP spid="26" grpId="0" animBg="1"/>
      <p:bldP spid="28" grpId="0" animBg="1"/>
      <p:bldP spid="30" grpId="0" animBg="1"/>
      <p:bldP spid="31"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28850"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7631" y="247046"/>
            <a:ext cx="1019696"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2" name="Speech Bubble: Rectangle with Corners Rounded 11">
            <a:extLst>
              <a:ext uri="{FF2B5EF4-FFF2-40B4-BE49-F238E27FC236}">
                <a16:creationId xmlns:a16="http://schemas.microsoft.com/office/drawing/2014/main" id="{4FAC8523-B364-487D-8D24-612608E31981}"/>
              </a:ext>
            </a:extLst>
          </p:cNvPr>
          <p:cNvSpPr/>
          <p:nvPr/>
        </p:nvSpPr>
        <p:spPr>
          <a:xfrm>
            <a:off x="336452" y="1327762"/>
            <a:ext cx="2184399" cy="455279"/>
          </a:xfrm>
          <a:prstGeom prst="wedgeRoundRectCallout">
            <a:avLst>
              <a:gd name="adj1" fmla="val 34559"/>
              <a:gd name="adj2" fmla="val 6957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Wie </a:t>
            </a:r>
            <a:r>
              <a:rPr lang="en-US" sz="2000" dirty="0" err="1">
                <a:solidFill>
                  <a:schemeClr val="tx1"/>
                </a:solidFill>
              </a:rPr>
              <a:t>singen</a:t>
            </a:r>
            <a:r>
              <a:rPr lang="en-US" sz="2000" dirty="0">
                <a:solidFill>
                  <a:schemeClr val="tx1"/>
                </a:solidFill>
              </a:rPr>
              <a:t> </a:t>
            </a:r>
            <a:r>
              <a:rPr lang="en-US" sz="2000" dirty="0" err="1">
                <a:solidFill>
                  <a:schemeClr val="tx1"/>
                </a:solidFill>
              </a:rPr>
              <a:t>sie</a:t>
            </a:r>
            <a:r>
              <a:rPr lang="en-US" sz="2000" dirty="0">
                <a:solidFill>
                  <a:schemeClr val="tx1"/>
                </a:solidFill>
              </a:rPr>
              <a:t>?</a:t>
            </a:r>
            <a:endParaRPr lang="en-GB" sz="2000" dirty="0">
              <a:solidFill>
                <a:schemeClr val="tx1"/>
              </a:solidFill>
            </a:endParaRPr>
          </a:p>
        </p:txBody>
      </p:sp>
      <p:pic>
        <p:nvPicPr>
          <p:cNvPr id="17" name="Picture 16">
            <a:extLst>
              <a:ext uri="{FF2B5EF4-FFF2-40B4-BE49-F238E27FC236}">
                <a16:creationId xmlns:a16="http://schemas.microsoft.com/office/drawing/2014/main" id="{B2358093-2631-4C98-9A33-435F7DC8862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0851" y="1586322"/>
            <a:ext cx="834434" cy="796296"/>
          </a:xfrm>
          <a:prstGeom prst="rect">
            <a:avLst/>
          </a:prstGeom>
        </p:spPr>
      </p:pic>
      <p:sp>
        <p:nvSpPr>
          <p:cNvPr id="18" name="Speech Bubble: Rectangle with Corners Rounded 17">
            <a:extLst>
              <a:ext uri="{FF2B5EF4-FFF2-40B4-BE49-F238E27FC236}">
                <a16:creationId xmlns:a16="http://schemas.microsoft.com/office/drawing/2014/main" id="{D3104CC5-C87F-456C-845C-9663A04925BD}"/>
              </a:ext>
            </a:extLst>
          </p:cNvPr>
          <p:cNvSpPr/>
          <p:nvPr/>
        </p:nvSpPr>
        <p:spPr>
          <a:xfrm>
            <a:off x="2786083" y="1016829"/>
            <a:ext cx="3469527" cy="455279"/>
          </a:xfrm>
          <a:prstGeom prst="wedgeRoundRectCallout">
            <a:avLst>
              <a:gd name="adj1" fmla="val -37763"/>
              <a:gd name="adj2" fmla="val 9746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Wie </a:t>
            </a:r>
            <a:r>
              <a:rPr lang="de-DE" sz="2000" dirty="0">
                <a:solidFill>
                  <a:schemeClr val="tx1"/>
                </a:solidFill>
              </a:rPr>
              <a:t>heißt ihre erste Single</a:t>
            </a:r>
            <a:r>
              <a:rPr lang="en-US" sz="2000" dirty="0">
                <a:solidFill>
                  <a:schemeClr val="tx1"/>
                </a:solidFill>
              </a:rPr>
              <a:t>?</a:t>
            </a:r>
            <a:endParaRPr lang="en-GB" sz="2000" dirty="0">
              <a:solidFill>
                <a:schemeClr val="tx1"/>
              </a:solidFill>
            </a:endParaRPr>
          </a:p>
        </p:txBody>
      </p:sp>
      <p:sp>
        <p:nvSpPr>
          <p:cNvPr id="19" name="Speech Bubble: Rectangle with Corners Rounded 18">
            <a:extLst>
              <a:ext uri="{FF2B5EF4-FFF2-40B4-BE49-F238E27FC236}">
                <a16:creationId xmlns:a16="http://schemas.microsoft.com/office/drawing/2014/main" id="{3A31793D-A4C9-4CD3-8209-8FD17916C641}"/>
              </a:ext>
            </a:extLst>
          </p:cNvPr>
          <p:cNvSpPr/>
          <p:nvPr/>
        </p:nvSpPr>
        <p:spPr>
          <a:xfrm>
            <a:off x="6609879" y="3354567"/>
            <a:ext cx="2187777" cy="446108"/>
          </a:xfrm>
          <a:prstGeom prst="wedgeRoundRectCallout">
            <a:avLst>
              <a:gd name="adj1" fmla="val -56815"/>
              <a:gd name="adj2" fmla="val 2266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Was </a:t>
            </a:r>
            <a:r>
              <a:rPr lang="en-US" sz="2000" dirty="0" err="1">
                <a:solidFill>
                  <a:schemeClr val="tx1"/>
                </a:solidFill>
              </a:rPr>
              <a:t>mischt</a:t>
            </a:r>
            <a:r>
              <a:rPr lang="en-US" sz="2000" dirty="0">
                <a:solidFill>
                  <a:schemeClr val="tx1"/>
                </a:solidFill>
              </a:rPr>
              <a:t> </a:t>
            </a:r>
            <a:r>
              <a:rPr lang="en-US" sz="2000" dirty="0" err="1">
                <a:solidFill>
                  <a:schemeClr val="tx1"/>
                </a:solidFill>
              </a:rPr>
              <a:t>sie</a:t>
            </a:r>
            <a:r>
              <a:rPr lang="en-US" sz="2000" dirty="0">
                <a:solidFill>
                  <a:schemeClr val="tx1"/>
                </a:solidFill>
              </a:rPr>
              <a:t>?</a:t>
            </a:r>
            <a:endParaRPr lang="en-GB" sz="2000" dirty="0">
              <a:solidFill>
                <a:schemeClr val="tx1"/>
              </a:solidFill>
            </a:endParaRPr>
          </a:p>
        </p:txBody>
      </p:sp>
      <p:sp>
        <p:nvSpPr>
          <p:cNvPr id="20" name="Speech Bubble: Rectangle with Corners Rounded 19">
            <a:extLst>
              <a:ext uri="{FF2B5EF4-FFF2-40B4-BE49-F238E27FC236}">
                <a16:creationId xmlns:a16="http://schemas.microsoft.com/office/drawing/2014/main" id="{F4799BEE-5EF3-4B0E-90FA-B2A45BE726F3}"/>
              </a:ext>
            </a:extLst>
          </p:cNvPr>
          <p:cNvSpPr/>
          <p:nvPr/>
        </p:nvSpPr>
        <p:spPr>
          <a:xfrm>
            <a:off x="46176" y="3801151"/>
            <a:ext cx="2333624" cy="685848"/>
          </a:xfrm>
          <a:prstGeom prst="wedgeRoundRectCallout">
            <a:avLst>
              <a:gd name="adj1" fmla="val 46695"/>
              <a:gd name="adj2" fmla="val 8096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Wann</a:t>
            </a:r>
            <a:r>
              <a:rPr lang="en-US" sz="2000" b="1" dirty="0">
                <a:solidFill>
                  <a:schemeClr val="tx1"/>
                </a:solidFill>
              </a:rPr>
              <a:t> </a:t>
            </a:r>
            <a:r>
              <a:rPr lang="en-US" sz="2000" dirty="0" err="1">
                <a:solidFill>
                  <a:schemeClr val="tx1"/>
                </a:solidFill>
              </a:rPr>
              <a:t>gewinnen</a:t>
            </a:r>
            <a:r>
              <a:rPr lang="en-US" sz="2000" dirty="0">
                <a:solidFill>
                  <a:schemeClr val="tx1"/>
                </a:solidFill>
              </a:rPr>
              <a:t> </a:t>
            </a:r>
            <a:r>
              <a:rPr lang="en-US" sz="2000" dirty="0" err="1">
                <a:solidFill>
                  <a:schemeClr val="tx1"/>
                </a:solidFill>
              </a:rPr>
              <a:t>sie</a:t>
            </a:r>
            <a:r>
              <a:rPr lang="en-US" sz="2000" dirty="0">
                <a:solidFill>
                  <a:schemeClr val="tx1"/>
                </a:solidFill>
              </a:rPr>
              <a:t> </a:t>
            </a:r>
            <a:r>
              <a:rPr lang="en-US" sz="2000" dirty="0" err="1">
                <a:solidFill>
                  <a:schemeClr val="tx1"/>
                </a:solidFill>
              </a:rPr>
              <a:t>Schooljam</a:t>
            </a:r>
            <a:r>
              <a:rPr lang="en-US" sz="2000" dirty="0">
                <a:solidFill>
                  <a:schemeClr val="tx1"/>
                </a:solidFill>
              </a:rPr>
              <a:t>?</a:t>
            </a:r>
            <a:endParaRPr lang="en-GB" sz="2000" b="1" dirty="0">
              <a:solidFill>
                <a:schemeClr val="tx1"/>
              </a:solidFill>
            </a:endParaRPr>
          </a:p>
        </p:txBody>
      </p:sp>
      <p:sp>
        <p:nvSpPr>
          <p:cNvPr id="21" name="Speech Bubble: Rectangle with Corners Rounded 20">
            <a:extLst>
              <a:ext uri="{FF2B5EF4-FFF2-40B4-BE49-F238E27FC236}">
                <a16:creationId xmlns:a16="http://schemas.microsoft.com/office/drawing/2014/main" id="{A1560216-7852-41F6-AE05-38F3DD1E3996}"/>
              </a:ext>
            </a:extLst>
          </p:cNvPr>
          <p:cNvSpPr/>
          <p:nvPr/>
        </p:nvSpPr>
        <p:spPr>
          <a:xfrm>
            <a:off x="5615255" y="212825"/>
            <a:ext cx="2860630" cy="446108"/>
          </a:xfrm>
          <a:prstGeom prst="wedgeRoundRectCallout">
            <a:avLst>
              <a:gd name="adj1" fmla="val 43508"/>
              <a:gd name="adj2" fmla="val 11449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Woher</a:t>
            </a:r>
            <a:r>
              <a:rPr lang="en-US" sz="2000" b="1" dirty="0">
                <a:solidFill>
                  <a:schemeClr val="tx1"/>
                </a:solidFill>
              </a:rPr>
              <a:t>* </a:t>
            </a:r>
            <a:r>
              <a:rPr lang="de-DE" sz="2000" dirty="0">
                <a:solidFill>
                  <a:schemeClr val="tx1"/>
                </a:solidFill>
              </a:rPr>
              <a:t>kommen sie?</a:t>
            </a:r>
            <a:endParaRPr lang="en-GB" sz="2000" b="1" dirty="0">
              <a:solidFill>
                <a:schemeClr val="tx1"/>
              </a:solidFill>
            </a:endParaRPr>
          </a:p>
        </p:txBody>
      </p:sp>
      <p:pic>
        <p:nvPicPr>
          <p:cNvPr id="22" name="Picture 21">
            <a:extLst>
              <a:ext uri="{FF2B5EF4-FFF2-40B4-BE49-F238E27FC236}">
                <a16:creationId xmlns:a16="http://schemas.microsoft.com/office/drawing/2014/main" id="{82607840-2F06-468B-A3B0-5D06A17EE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9615" y="380760"/>
            <a:ext cx="819959" cy="859225"/>
          </a:xfrm>
          <a:prstGeom prst="rect">
            <a:avLst/>
          </a:prstGeom>
        </p:spPr>
      </p:pic>
      <p:pic>
        <p:nvPicPr>
          <p:cNvPr id="23" name="Picture 22">
            <a:extLst>
              <a:ext uri="{FF2B5EF4-FFF2-40B4-BE49-F238E27FC236}">
                <a16:creationId xmlns:a16="http://schemas.microsoft.com/office/drawing/2014/main" id="{F29A6D73-11CB-4ED5-9589-B493DE861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1220" y="3425111"/>
            <a:ext cx="530177" cy="656638"/>
          </a:xfrm>
          <a:prstGeom prst="rect">
            <a:avLst/>
          </a:prstGeom>
        </p:spPr>
      </p:pic>
      <p:pic>
        <p:nvPicPr>
          <p:cNvPr id="24" name="Picture 23">
            <a:extLst>
              <a:ext uri="{FF2B5EF4-FFF2-40B4-BE49-F238E27FC236}">
                <a16:creationId xmlns:a16="http://schemas.microsoft.com/office/drawing/2014/main" id="{7477BF1E-0F6E-47DB-A992-AB6FCB9260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3921" y="3360787"/>
            <a:ext cx="840510" cy="868060"/>
          </a:xfrm>
          <a:prstGeom prst="rect">
            <a:avLst/>
          </a:prstGeom>
        </p:spPr>
      </p:pic>
      <p:sp>
        <p:nvSpPr>
          <p:cNvPr id="25" name="Speech Bubble: Rectangle with Corners Rounded 24">
            <a:extLst>
              <a:ext uri="{FF2B5EF4-FFF2-40B4-BE49-F238E27FC236}">
                <a16:creationId xmlns:a16="http://schemas.microsoft.com/office/drawing/2014/main" id="{8C5B2D88-A76A-4508-A198-CD4814FCE160}"/>
              </a:ext>
            </a:extLst>
          </p:cNvPr>
          <p:cNvSpPr/>
          <p:nvPr/>
        </p:nvSpPr>
        <p:spPr>
          <a:xfrm>
            <a:off x="9734721" y="2717679"/>
            <a:ext cx="2120827" cy="653559"/>
          </a:xfrm>
          <a:prstGeom prst="wedgeRoundRectCallout">
            <a:avLst>
              <a:gd name="adj1" fmla="val -20861"/>
              <a:gd name="adj2" fmla="val 738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Wer</a:t>
            </a:r>
            <a:r>
              <a:rPr lang="en-US" sz="2000" b="1" dirty="0">
                <a:solidFill>
                  <a:schemeClr val="tx1"/>
                </a:solidFill>
              </a:rPr>
              <a:t> </a:t>
            </a:r>
            <a:r>
              <a:rPr lang="en-US" sz="2000" dirty="0" err="1">
                <a:solidFill>
                  <a:schemeClr val="tx1"/>
                </a:solidFill>
              </a:rPr>
              <a:t>versteht</a:t>
            </a:r>
            <a:r>
              <a:rPr lang="en-US" sz="2000" dirty="0">
                <a:solidFill>
                  <a:schemeClr val="tx1"/>
                </a:solidFill>
              </a:rPr>
              <a:t> </a:t>
            </a:r>
            <a:r>
              <a:rPr lang="en-US" sz="2000" dirty="0" err="1">
                <a:solidFill>
                  <a:schemeClr val="tx1"/>
                </a:solidFill>
              </a:rPr>
              <a:t>zwei</a:t>
            </a:r>
            <a:r>
              <a:rPr lang="en-US" sz="2000" dirty="0">
                <a:solidFill>
                  <a:schemeClr val="tx1"/>
                </a:solidFill>
              </a:rPr>
              <a:t> </a:t>
            </a:r>
            <a:r>
              <a:rPr lang="en-US" sz="2000" dirty="0" err="1">
                <a:solidFill>
                  <a:schemeClr val="tx1"/>
                </a:solidFill>
              </a:rPr>
              <a:t>Kulturen</a:t>
            </a:r>
            <a:r>
              <a:rPr lang="en-US" sz="2000" dirty="0">
                <a:solidFill>
                  <a:schemeClr val="tx1"/>
                </a:solidFill>
              </a:rPr>
              <a:t>?</a:t>
            </a:r>
            <a:endParaRPr lang="en-GB" sz="2000" dirty="0">
              <a:solidFill>
                <a:schemeClr val="tx1"/>
              </a:solidFill>
            </a:endParaRPr>
          </a:p>
        </p:txBody>
      </p:sp>
      <p:pic>
        <p:nvPicPr>
          <p:cNvPr id="26" name="Picture 25">
            <a:extLst>
              <a:ext uri="{FF2B5EF4-FFF2-40B4-BE49-F238E27FC236}">
                <a16:creationId xmlns:a16="http://schemas.microsoft.com/office/drawing/2014/main" id="{98269BD2-6522-488D-AACB-D1C7EB201F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4831" y="4702291"/>
            <a:ext cx="1083884" cy="775640"/>
          </a:xfrm>
          <a:prstGeom prst="rect">
            <a:avLst/>
          </a:prstGeom>
        </p:spPr>
      </p:pic>
      <p:sp>
        <p:nvSpPr>
          <p:cNvPr id="27" name="Speech Bubble: Rectangle with Corners Rounded 26">
            <a:extLst>
              <a:ext uri="{FF2B5EF4-FFF2-40B4-BE49-F238E27FC236}">
                <a16:creationId xmlns:a16="http://schemas.microsoft.com/office/drawing/2014/main" id="{156E7811-E235-40A5-9D2F-AF5F6F1CE428}"/>
              </a:ext>
            </a:extLst>
          </p:cNvPr>
          <p:cNvSpPr/>
          <p:nvPr/>
        </p:nvSpPr>
        <p:spPr>
          <a:xfrm>
            <a:off x="9443603" y="4192953"/>
            <a:ext cx="2613760" cy="656638"/>
          </a:xfrm>
          <a:prstGeom prst="wedgeRoundRectCallout">
            <a:avLst>
              <a:gd name="adj1" fmla="val 29981"/>
              <a:gd name="adj2" fmla="val 7880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Warum</a:t>
            </a:r>
            <a:r>
              <a:rPr lang="en-US" sz="2000" b="1" dirty="0">
                <a:solidFill>
                  <a:schemeClr val="tx1"/>
                </a:solidFill>
              </a:rPr>
              <a:t> </a:t>
            </a:r>
            <a:r>
              <a:rPr lang="en-US" sz="2000" dirty="0" err="1">
                <a:solidFill>
                  <a:schemeClr val="tx1"/>
                </a:solidFill>
              </a:rPr>
              <a:t>versteht</a:t>
            </a:r>
            <a:r>
              <a:rPr lang="en-US" sz="2000" dirty="0">
                <a:solidFill>
                  <a:schemeClr val="tx1"/>
                </a:solidFill>
              </a:rPr>
              <a:t> </a:t>
            </a:r>
            <a:r>
              <a:rPr lang="en-US" sz="2000" dirty="0" err="1">
                <a:solidFill>
                  <a:schemeClr val="tx1"/>
                </a:solidFill>
              </a:rPr>
              <a:t>sie</a:t>
            </a:r>
            <a:r>
              <a:rPr lang="en-US" sz="2000" dirty="0">
                <a:solidFill>
                  <a:schemeClr val="tx1"/>
                </a:solidFill>
              </a:rPr>
              <a:t> </a:t>
            </a:r>
            <a:r>
              <a:rPr lang="en-US" sz="2000" dirty="0" err="1">
                <a:solidFill>
                  <a:schemeClr val="tx1"/>
                </a:solidFill>
              </a:rPr>
              <a:t>zwei</a:t>
            </a:r>
            <a:r>
              <a:rPr lang="en-US" sz="2000" dirty="0">
                <a:solidFill>
                  <a:schemeClr val="tx1"/>
                </a:solidFill>
              </a:rPr>
              <a:t> </a:t>
            </a:r>
            <a:r>
              <a:rPr lang="en-US" sz="2000" dirty="0" err="1">
                <a:solidFill>
                  <a:schemeClr val="tx1"/>
                </a:solidFill>
              </a:rPr>
              <a:t>Kulturen</a:t>
            </a:r>
            <a:r>
              <a:rPr lang="en-US" sz="2000" dirty="0">
                <a:solidFill>
                  <a:schemeClr val="tx1"/>
                </a:solidFill>
              </a:rPr>
              <a:t>?</a:t>
            </a:r>
            <a:endParaRPr lang="en-GB" sz="2000" dirty="0">
              <a:solidFill>
                <a:schemeClr val="tx1"/>
              </a:solidFill>
            </a:endParaRPr>
          </a:p>
        </p:txBody>
      </p:sp>
      <p:sp>
        <p:nvSpPr>
          <p:cNvPr id="28" name="Speech Bubble: Rectangle with Corners Rounded 27">
            <a:extLst>
              <a:ext uri="{FF2B5EF4-FFF2-40B4-BE49-F238E27FC236}">
                <a16:creationId xmlns:a16="http://schemas.microsoft.com/office/drawing/2014/main" id="{F21DAC49-0A89-4535-AA3D-D7677E4D06DC}"/>
              </a:ext>
            </a:extLst>
          </p:cNvPr>
          <p:cNvSpPr/>
          <p:nvPr/>
        </p:nvSpPr>
        <p:spPr>
          <a:xfrm>
            <a:off x="5375051" y="5809574"/>
            <a:ext cx="4208684" cy="356600"/>
          </a:xfrm>
          <a:prstGeom prst="wedgeRoundRectCallout">
            <a:avLst>
              <a:gd name="adj1" fmla="val -54716"/>
              <a:gd name="adj2" fmla="val -2215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Wie </a:t>
            </a:r>
            <a:r>
              <a:rPr lang="en-US" sz="2000" b="1" dirty="0" err="1">
                <a:solidFill>
                  <a:schemeClr val="tx1"/>
                </a:solidFill>
              </a:rPr>
              <a:t>viele</a:t>
            </a:r>
            <a:r>
              <a:rPr lang="en-US" sz="2000" b="1" dirty="0">
                <a:solidFill>
                  <a:schemeClr val="tx1"/>
                </a:solidFill>
              </a:rPr>
              <a:t> </a:t>
            </a:r>
            <a:r>
              <a:rPr lang="en-US" sz="2000" dirty="0" err="1">
                <a:solidFill>
                  <a:schemeClr val="tx1"/>
                </a:solidFill>
              </a:rPr>
              <a:t>Alben</a:t>
            </a:r>
            <a:r>
              <a:rPr lang="en-US" sz="2000" dirty="0">
                <a:solidFill>
                  <a:schemeClr val="tx1"/>
                </a:solidFill>
              </a:rPr>
              <a:t> hat </a:t>
            </a:r>
            <a:r>
              <a:rPr lang="en-US" sz="2000" dirty="0" err="1">
                <a:solidFill>
                  <a:schemeClr val="tx1"/>
                </a:solidFill>
              </a:rPr>
              <a:t>sie</a:t>
            </a:r>
            <a:r>
              <a:rPr lang="en-US" sz="2000" dirty="0">
                <a:solidFill>
                  <a:schemeClr val="tx1"/>
                </a:solidFill>
              </a:rPr>
              <a:t> </a:t>
            </a:r>
            <a:r>
              <a:rPr lang="en-US" sz="2000" dirty="0" err="1">
                <a:solidFill>
                  <a:schemeClr val="tx1"/>
                </a:solidFill>
              </a:rPr>
              <a:t>schon</a:t>
            </a:r>
            <a:r>
              <a:rPr lang="en-US" sz="2000" dirty="0">
                <a:solidFill>
                  <a:schemeClr val="tx1"/>
                </a:solidFill>
              </a:rPr>
              <a:t>?</a:t>
            </a:r>
            <a:endParaRPr lang="en-GB" sz="2000" dirty="0">
              <a:solidFill>
                <a:schemeClr val="tx1"/>
              </a:solidFill>
            </a:endParaRPr>
          </a:p>
        </p:txBody>
      </p:sp>
      <p:pic>
        <p:nvPicPr>
          <p:cNvPr id="29" name="Picture 28">
            <a:extLst>
              <a:ext uri="{FF2B5EF4-FFF2-40B4-BE49-F238E27FC236}">
                <a16:creationId xmlns:a16="http://schemas.microsoft.com/office/drawing/2014/main" id="{950256BB-F6B8-46F3-B34D-C751E3DA14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6553" y="5406479"/>
            <a:ext cx="1083884" cy="806189"/>
          </a:xfrm>
          <a:prstGeom prst="rect">
            <a:avLst/>
          </a:prstGeom>
        </p:spPr>
      </p:pic>
      <p:pic>
        <p:nvPicPr>
          <p:cNvPr id="30" name="Picture 29" descr="A picture containing text, vector graphics&#10;&#10;Description automatically generated">
            <a:extLst>
              <a:ext uri="{FF2B5EF4-FFF2-40B4-BE49-F238E27FC236}">
                <a16:creationId xmlns:a16="http://schemas.microsoft.com/office/drawing/2014/main" id="{33C36B56-C786-4264-9D6E-22A0AEEE52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7169" y="4984705"/>
            <a:ext cx="845938" cy="728527"/>
          </a:xfrm>
          <a:prstGeom prst="rect">
            <a:avLst/>
          </a:prstGeom>
        </p:spPr>
      </p:pic>
      <p:sp>
        <p:nvSpPr>
          <p:cNvPr id="31" name="Speech Bubble: Rectangle with Corners Rounded 30">
            <a:extLst>
              <a:ext uri="{FF2B5EF4-FFF2-40B4-BE49-F238E27FC236}">
                <a16:creationId xmlns:a16="http://schemas.microsoft.com/office/drawing/2014/main" id="{1874163A-DCD1-446D-8E93-395F32814535}"/>
              </a:ext>
            </a:extLst>
          </p:cNvPr>
          <p:cNvSpPr/>
          <p:nvPr/>
        </p:nvSpPr>
        <p:spPr>
          <a:xfrm>
            <a:off x="9608984" y="821204"/>
            <a:ext cx="2448379" cy="446108"/>
          </a:xfrm>
          <a:prstGeom prst="wedgeRoundRectCallout">
            <a:avLst>
              <a:gd name="adj1" fmla="val -62583"/>
              <a:gd name="adj2" fmla="val 205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Wohin</a:t>
            </a:r>
            <a:r>
              <a:rPr lang="en-US" sz="2000" b="1" dirty="0">
                <a:solidFill>
                  <a:schemeClr val="tx1"/>
                </a:solidFill>
              </a:rPr>
              <a:t> </a:t>
            </a:r>
            <a:r>
              <a:rPr lang="de-DE" sz="2000" dirty="0">
                <a:solidFill>
                  <a:schemeClr val="tx1"/>
                </a:solidFill>
              </a:rPr>
              <a:t>gehen sie?</a:t>
            </a:r>
            <a:endParaRPr lang="en-GB" sz="2000" b="1" dirty="0">
              <a:solidFill>
                <a:schemeClr val="tx1"/>
              </a:solidFill>
            </a:endParaRPr>
          </a:p>
        </p:txBody>
      </p:sp>
      <p:sp>
        <p:nvSpPr>
          <p:cNvPr id="32" name="Speech Bubble: Rectangle with Corners Rounded 31">
            <a:extLst>
              <a:ext uri="{FF2B5EF4-FFF2-40B4-BE49-F238E27FC236}">
                <a16:creationId xmlns:a16="http://schemas.microsoft.com/office/drawing/2014/main" id="{08FC5659-E71F-4F7E-835D-93D2A794CC2B}"/>
              </a:ext>
            </a:extLst>
          </p:cNvPr>
          <p:cNvSpPr/>
          <p:nvPr/>
        </p:nvSpPr>
        <p:spPr>
          <a:xfrm>
            <a:off x="6520842" y="1150148"/>
            <a:ext cx="2448379" cy="643920"/>
          </a:xfrm>
          <a:prstGeom prst="wedgeRoundRectCallout">
            <a:avLst>
              <a:gd name="adj1" fmla="val 28710"/>
              <a:gd name="adj2" fmla="val -7328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Woher</a:t>
            </a:r>
            <a:r>
              <a:rPr lang="en-US" sz="2000" b="1" dirty="0">
                <a:solidFill>
                  <a:schemeClr val="tx1"/>
                </a:solidFill>
              </a:rPr>
              <a:t>* </a:t>
            </a:r>
            <a:r>
              <a:rPr lang="de-DE" sz="2000" dirty="0">
                <a:solidFill>
                  <a:schemeClr val="tx1"/>
                </a:solidFill>
              </a:rPr>
              <a:t>kommen ihre Großeltern?</a:t>
            </a:r>
            <a:endParaRPr lang="en-GB" sz="2000" b="1" dirty="0">
              <a:solidFill>
                <a:schemeClr val="tx1"/>
              </a:solidFill>
            </a:endParaRPr>
          </a:p>
        </p:txBody>
      </p:sp>
      <p:sp>
        <p:nvSpPr>
          <p:cNvPr id="33" name="Speech Bubble: Rectangle with Corners Rounded 32">
            <a:extLst>
              <a:ext uri="{FF2B5EF4-FFF2-40B4-BE49-F238E27FC236}">
                <a16:creationId xmlns:a16="http://schemas.microsoft.com/office/drawing/2014/main" id="{B62FC55D-4F5D-4CC1-99D3-548A3AB2C93E}"/>
              </a:ext>
            </a:extLst>
          </p:cNvPr>
          <p:cNvSpPr/>
          <p:nvPr/>
        </p:nvSpPr>
        <p:spPr>
          <a:xfrm>
            <a:off x="4038290" y="2808180"/>
            <a:ext cx="2670514" cy="446108"/>
          </a:xfrm>
          <a:prstGeom prst="wedgeRoundRectCallout">
            <a:avLst>
              <a:gd name="adj1" fmla="val 34969"/>
              <a:gd name="adj2" fmla="val 96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Was </a:t>
            </a:r>
            <a:r>
              <a:rPr lang="en-US" sz="2000" dirty="0" err="1">
                <a:solidFill>
                  <a:schemeClr val="tx1"/>
                </a:solidFill>
              </a:rPr>
              <a:t>versteht</a:t>
            </a:r>
            <a:r>
              <a:rPr lang="en-US" sz="2000" dirty="0">
                <a:solidFill>
                  <a:schemeClr val="tx1"/>
                </a:solidFill>
              </a:rPr>
              <a:t> </a:t>
            </a:r>
            <a:r>
              <a:rPr lang="en-US" sz="2000" dirty="0" err="1">
                <a:solidFill>
                  <a:schemeClr val="tx1"/>
                </a:solidFill>
              </a:rPr>
              <a:t>sie</a:t>
            </a:r>
            <a:r>
              <a:rPr lang="en-US" sz="2000" dirty="0">
                <a:solidFill>
                  <a:schemeClr val="tx1"/>
                </a:solidFill>
              </a:rPr>
              <a:t>?</a:t>
            </a:r>
            <a:endParaRPr lang="en-GB" sz="2000" dirty="0">
              <a:solidFill>
                <a:schemeClr val="tx1"/>
              </a:solidFill>
            </a:endParaRPr>
          </a:p>
        </p:txBody>
      </p:sp>
      <p:sp>
        <p:nvSpPr>
          <p:cNvPr id="34" name="Speech Bubble: Rectangle with Corners Rounded 33">
            <a:extLst>
              <a:ext uri="{FF2B5EF4-FFF2-40B4-BE49-F238E27FC236}">
                <a16:creationId xmlns:a16="http://schemas.microsoft.com/office/drawing/2014/main" id="{823E2526-B678-4714-943A-8380A4735EC0}"/>
              </a:ext>
            </a:extLst>
          </p:cNvPr>
          <p:cNvSpPr/>
          <p:nvPr/>
        </p:nvSpPr>
        <p:spPr>
          <a:xfrm>
            <a:off x="6374431" y="3909726"/>
            <a:ext cx="2928290" cy="471786"/>
          </a:xfrm>
          <a:prstGeom prst="wedgeRoundRectCallout">
            <a:avLst>
              <a:gd name="adj1" fmla="val -56815"/>
              <a:gd name="adj2" fmla="val 920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Was </a:t>
            </a:r>
            <a:r>
              <a:rPr lang="en-US" sz="2000" dirty="0" err="1">
                <a:solidFill>
                  <a:schemeClr val="tx1"/>
                </a:solidFill>
              </a:rPr>
              <a:t>ist</a:t>
            </a:r>
            <a:r>
              <a:rPr lang="en-US" sz="2000" dirty="0">
                <a:solidFill>
                  <a:schemeClr val="tx1"/>
                </a:solidFill>
              </a:rPr>
              <a:t> </a:t>
            </a:r>
            <a:r>
              <a:rPr lang="en-US" sz="2000" dirty="0" err="1">
                <a:solidFill>
                  <a:schemeClr val="tx1"/>
                </a:solidFill>
              </a:rPr>
              <a:t>ihr</a:t>
            </a:r>
            <a:r>
              <a:rPr lang="en-US" sz="2000" dirty="0">
                <a:solidFill>
                  <a:schemeClr val="tx1"/>
                </a:solidFill>
              </a:rPr>
              <a:t> </a:t>
            </a:r>
            <a:r>
              <a:rPr lang="en-US" sz="2000" dirty="0" err="1">
                <a:solidFill>
                  <a:schemeClr val="tx1"/>
                </a:solidFill>
              </a:rPr>
              <a:t>Preis</a:t>
            </a:r>
            <a:r>
              <a:rPr lang="en-US" sz="2000" dirty="0">
                <a:solidFill>
                  <a:schemeClr val="tx1"/>
                </a:solidFill>
              </a:rPr>
              <a:t> </a:t>
            </a:r>
            <a:r>
              <a:rPr lang="en-US" sz="2000" dirty="0" err="1">
                <a:solidFill>
                  <a:schemeClr val="tx1"/>
                </a:solidFill>
              </a:rPr>
              <a:t>dafür</a:t>
            </a:r>
            <a:r>
              <a:rPr lang="en-US" sz="2000" dirty="0">
                <a:solidFill>
                  <a:schemeClr val="tx1"/>
                </a:solidFill>
              </a:rPr>
              <a:t>?</a:t>
            </a:r>
            <a:endParaRPr lang="en-GB" sz="2000" dirty="0">
              <a:solidFill>
                <a:schemeClr val="tx1"/>
              </a:solidFill>
            </a:endParaRPr>
          </a:p>
        </p:txBody>
      </p:sp>
      <p:sp>
        <p:nvSpPr>
          <p:cNvPr id="36" name="Speech Bubble: Rectangle with Corners Rounded 35">
            <a:extLst>
              <a:ext uri="{FF2B5EF4-FFF2-40B4-BE49-F238E27FC236}">
                <a16:creationId xmlns:a16="http://schemas.microsoft.com/office/drawing/2014/main" id="{6088C35E-FA5C-46F9-97DD-32D60058DD48}"/>
              </a:ext>
            </a:extLst>
          </p:cNvPr>
          <p:cNvSpPr/>
          <p:nvPr/>
        </p:nvSpPr>
        <p:spPr>
          <a:xfrm>
            <a:off x="144333" y="5513960"/>
            <a:ext cx="2864842" cy="685848"/>
          </a:xfrm>
          <a:prstGeom prst="wedgeRoundRectCallout">
            <a:avLst>
              <a:gd name="adj1" fmla="val 23200"/>
              <a:gd name="adj2" fmla="val -6532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Wann</a:t>
            </a:r>
            <a:r>
              <a:rPr lang="en-US" sz="2000" b="1" dirty="0">
                <a:solidFill>
                  <a:schemeClr val="tx1"/>
                </a:solidFill>
              </a:rPr>
              <a:t> </a:t>
            </a:r>
            <a:r>
              <a:rPr lang="en-US" sz="2000" dirty="0" err="1">
                <a:solidFill>
                  <a:schemeClr val="tx1"/>
                </a:solidFill>
              </a:rPr>
              <a:t>beginnt</a:t>
            </a:r>
            <a:r>
              <a:rPr lang="en-US" sz="2000" dirty="0">
                <a:solidFill>
                  <a:schemeClr val="tx1"/>
                </a:solidFill>
              </a:rPr>
              <a:t> </a:t>
            </a:r>
            <a:r>
              <a:rPr lang="en-US" sz="2000" dirty="0" err="1">
                <a:solidFill>
                  <a:schemeClr val="tx1"/>
                </a:solidFill>
              </a:rPr>
              <a:t>sie</a:t>
            </a:r>
            <a:r>
              <a:rPr lang="en-US" sz="2000" dirty="0">
                <a:solidFill>
                  <a:schemeClr val="tx1"/>
                </a:solidFill>
              </a:rPr>
              <a:t>, Songs </a:t>
            </a:r>
            <a:r>
              <a:rPr lang="en-US" sz="2000" dirty="0" err="1">
                <a:solidFill>
                  <a:schemeClr val="tx1"/>
                </a:solidFill>
              </a:rPr>
              <a:t>zu</a:t>
            </a:r>
            <a:r>
              <a:rPr lang="en-US" sz="2000" dirty="0">
                <a:solidFill>
                  <a:schemeClr val="tx1"/>
                </a:solidFill>
              </a:rPr>
              <a:t> </a:t>
            </a:r>
            <a:r>
              <a:rPr lang="en-US" sz="2000" dirty="0" err="1">
                <a:solidFill>
                  <a:schemeClr val="tx1"/>
                </a:solidFill>
              </a:rPr>
              <a:t>schreiben</a:t>
            </a:r>
            <a:r>
              <a:rPr lang="en-US" sz="2000" dirty="0">
                <a:solidFill>
                  <a:schemeClr val="tx1"/>
                </a:solidFill>
              </a:rPr>
              <a:t>?</a:t>
            </a:r>
            <a:endParaRPr lang="en-GB" sz="2000" b="1" dirty="0">
              <a:solidFill>
                <a:schemeClr val="tx1"/>
              </a:solidFill>
            </a:endParaRPr>
          </a:p>
        </p:txBody>
      </p:sp>
      <p:sp>
        <p:nvSpPr>
          <p:cNvPr id="37" name="Speech Bubble: Rectangle with Corners Rounded 36">
            <a:extLst>
              <a:ext uri="{FF2B5EF4-FFF2-40B4-BE49-F238E27FC236}">
                <a16:creationId xmlns:a16="http://schemas.microsoft.com/office/drawing/2014/main" id="{37D0D483-9B2B-4986-92A8-EF687609ABD5}"/>
              </a:ext>
            </a:extLst>
          </p:cNvPr>
          <p:cNvSpPr/>
          <p:nvPr/>
        </p:nvSpPr>
        <p:spPr>
          <a:xfrm>
            <a:off x="336452" y="2527324"/>
            <a:ext cx="3082940" cy="364369"/>
          </a:xfrm>
          <a:prstGeom prst="wedgeRoundRectCallout">
            <a:avLst>
              <a:gd name="adj1" fmla="val 30194"/>
              <a:gd name="adj2" fmla="val -9075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Wie </a:t>
            </a:r>
            <a:r>
              <a:rPr lang="de-DE" sz="2000" dirty="0">
                <a:solidFill>
                  <a:schemeClr val="tx1"/>
                </a:solidFill>
              </a:rPr>
              <a:t>heißt ihr erster Hit</a:t>
            </a:r>
            <a:r>
              <a:rPr lang="en-US" sz="2000" dirty="0">
                <a:solidFill>
                  <a:schemeClr val="tx1"/>
                </a:solidFill>
              </a:rPr>
              <a:t>?</a:t>
            </a:r>
            <a:endParaRPr lang="en-GB" sz="2000" dirty="0">
              <a:solidFill>
                <a:schemeClr val="tx1"/>
              </a:solidFill>
            </a:endParaRPr>
          </a:p>
        </p:txBody>
      </p:sp>
      <p:sp>
        <p:nvSpPr>
          <p:cNvPr id="38" name="Speech Bubble: Rectangle with Corners Rounded 37">
            <a:extLst>
              <a:ext uri="{FF2B5EF4-FFF2-40B4-BE49-F238E27FC236}">
                <a16:creationId xmlns:a16="http://schemas.microsoft.com/office/drawing/2014/main" id="{2D3C51DB-2FF2-46EE-B87A-F79D115B9B4E}"/>
              </a:ext>
            </a:extLst>
          </p:cNvPr>
          <p:cNvSpPr/>
          <p:nvPr/>
        </p:nvSpPr>
        <p:spPr>
          <a:xfrm>
            <a:off x="6812440" y="2101778"/>
            <a:ext cx="3473243" cy="446108"/>
          </a:xfrm>
          <a:prstGeom prst="wedgeRoundRectCallout">
            <a:avLst>
              <a:gd name="adj1" fmla="val -17153"/>
              <a:gd name="adj2" fmla="val -84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Wohin</a:t>
            </a:r>
            <a:r>
              <a:rPr lang="en-US" sz="2000" b="1" dirty="0">
                <a:solidFill>
                  <a:schemeClr val="tx1"/>
                </a:solidFill>
              </a:rPr>
              <a:t> </a:t>
            </a:r>
            <a:r>
              <a:rPr lang="de-DE" sz="2000" dirty="0">
                <a:solidFill>
                  <a:schemeClr val="tx1"/>
                </a:solidFill>
              </a:rPr>
              <a:t>steigt er (der Hit)?</a:t>
            </a:r>
            <a:endParaRPr lang="en-GB" sz="2000" b="1" dirty="0">
              <a:solidFill>
                <a:schemeClr val="tx1"/>
              </a:solidFill>
            </a:endParaRPr>
          </a:p>
        </p:txBody>
      </p:sp>
      <p:sp>
        <p:nvSpPr>
          <p:cNvPr id="39" name="Speech Bubble: Rectangle with Corners Rounded 38">
            <a:extLst>
              <a:ext uri="{FF2B5EF4-FFF2-40B4-BE49-F238E27FC236}">
                <a16:creationId xmlns:a16="http://schemas.microsoft.com/office/drawing/2014/main" id="{1561A97F-EA9A-488D-A8A1-A9A4C8072220}"/>
              </a:ext>
            </a:extLst>
          </p:cNvPr>
          <p:cNvSpPr/>
          <p:nvPr/>
        </p:nvSpPr>
        <p:spPr>
          <a:xfrm>
            <a:off x="3046963" y="3485846"/>
            <a:ext cx="2258336" cy="446108"/>
          </a:xfrm>
          <a:prstGeom prst="wedgeRoundRectCallout">
            <a:avLst>
              <a:gd name="adj1" fmla="val 56369"/>
              <a:gd name="adj2" fmla="val 3120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Was </a:t>
            </a:r>
            <a:r>
              <a:rPr lang="en-US" sz="2000" dirty="0" err="1">
                <a:solidFill>
                  <a:schemeClr val="tx1"/>
                </a:solidFill>
              </a:rPr>
              <a:t>spielen</a:t>
            </a:r>
            <a:r>
              <a:rPr lang="en-US" sz="2000" dirty="0">
                <a:solidFill>
                  <a:schemeClr val="tx1"/>
                </a:solidFill>
              </a:rPr>
              <a:t> </a:t>
            </a:r>
            <a:r>
              <a:rPr lang="en-US" sz="2000" dirty="0" err="1">
                <a:solidFill>
                  <a:schemeClr val="tx1"/>
                </a:solidFill>
              </a:rPr>
              <a:t>sie</a:t>
            </a:r>
            <a:r>
              <a:rPr lang="en-US" sz="2000" dirty="0">
                <a:solidFill>
                  <a:schemeClr val="tx1"/>
                </a:solidFill>
              </a:rPr>
              <a:t>?</a:t>
            </a:r>
            <a:endParaRPr lang="en-GB" sz="2000" dirty="0">
              <a:solidFill>
                <a:schemeClr val="tx1"/>
              </a:solidFill>
            </a:endParaRPr>
          </a:p>
        </p:txBody>
      </p:sp>
      <p:sp>
        <p:nvSpPr>
          <p:cNvPr id="40" name="Speech Bubble: Rectangle with Corners Rounded 39">
            <a:extLst>
              <a:ext uri="{FF2B5EF4-FFF2-40B4-BE49-F238E27FC236}">
                <a16:creationId xmlns:a16="http://schemas.microsoft.com/office/drawing/2014/main" id="{9EA5F2D9-681E-40F8-B638-E866584EE9D4}"/>
              </a:ext>
            </a:extLst>
          </p:cNvPr>
          <p:cNvSpPr/>
          <p:nvPr/>
        </p:nvSpPr>
        <p:spPr>
          <a:xfrm>
            <a:off x="2759785" y="4051668"/>
            <a:ext cx="2613761" cy="446108"/>
          </a:xfrm>
          <a:prstGeom prst="wedgeRoundRectCallout">
            <a:avLst>
              <a:gd name="adj1" fmla="val 57320"/>
              <a:gd name="adj2" fmla="val -2857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Was </a:t>
            </a:r>
            <a:r>
              <a:rPr lang="en-US" sz="2000" dirty="0" err="1">
                <a:solidFill>
                  <a:schemeClr val="tx1"/>
                </a:solidFill>
              </a:rPr>
              <a:t>schreiben</a:t>
            </a:r>
            <a:r>
              <a:rPr lang="en-US" sz="2000" dirty="0">
                <a:solidFill>
                  <a:schemeClr val="tx1"/>
                </a:solidFill>
              </a:rPr>
              <a:t> </a:t>
            </a:r>
            <a:r>
              <a:rPr lang="en-US" sz="2000" dirty="0" err="1">
                <a:solidFill>
                  <a:schemeClr val="tx1"/>
                </a:solidFill>
              </a:rPr>
              <a:t>sie</a:t>
            </a:r>
            <a:r>
              <a:rPr lang="en-US" sz="2000" dirty="0">
                <a:solidFill>
                  <a:schemeClr val="tx1"/>
                </a:solidFill>
              </a:rPr>
              <a:t>?</a:t>
            </a:r>
            <a:endParaRPr lang="en-GB" sz="2000" dirty="0">
              <a:solidFill>
                <a:schemeClr val="tx1"/>
              </a:solidFill>
            </a:endParaRPr>
          </a:p>
        </p:txBody>
      </p:sp>
      <p:sp>
        <p:nvSpPr>
          <p:cNvPr id="41" name="Speech Bubble: Rectangle with Corners Rounded 40">
            <a:extLst>
              <a:ext uri="{FF2B5EF4-FFF2-40B4-BE49-F238E27FC236}">
                <a16:creationId xmlns:a16="http://schemas.microsoft.com/office/drawing/2014/main" id="{F71CD873-79B8-43C6-A7C3-CEAA76742FCC}"/>
              </a:ext>
            </a:extLst>
          </p:cNvPr>
          <p:cNvSpPr/>
          <p:nvPr/>
        </p:nvSpPr>
        <p:spPr>
          <a:xfrm>
            <a:off x="4960649" y="4518833"/>
            <a:ext cx="3409460" cy="356600"/>
          </a:xfrm>
          <a:prstGeom prst="wedgeRoundRectCallout">
            <a:avLst>
              <a:gd name="adj1" fmla="val -16435"/>
              <a:gd name="adj2" fmla="val -9370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Was </a:t>
            </a:r>
            <a:r>
              <a:rPr lang="en-US" sz="2000" dirty="0" err="1">
                <a:solidFill>
                  <a:schemeClr val="tx1"/>
                </a:solidFill>
              </a:rPr>
              <a:t>erzählen</a:t>
            </a:r>
            <a:r>
              <a:rPr lang="en-US" sz="2000" dirty="0">
                <a:solidFill>
                  <a:schemeClr val="tx1"/>
                </a:solidFill>
              </a:rPr>
              <a:t> </a:t>
            </a:r>
            <a:r>
              <a:rPr lang="en-US" sz="2000" dirty="0" err="1">
                <a:solidFill>
                  <a:schemeClr val="tx1"/>
                </a:solidFill>
              </a:rPr>
              <a:t>ihre</a:t>
            </a:r>
            <a:r>
              <a:rPr lang="en-US" sz="2000" dirty="0">
                <a:solidFill>
                  <a:schemeClr val="tx1"/>
                </a:solidFill>
              </a:rPr>
              <a:t> Lieder?</a:t>
            </a:r>
            <a:endParaRPr lang="en-GB" sz="2000" dirty="0">
              <a:solidFill>
                <a:schemeClr val="tx1"/>
              </a:solidFill>
            </a:endParaRPr>
          </a:p>
        </p:txBody>
      </p:sp>
      <p:sp>
        <p:nvSpPr>
          <p:cNvPr id="35" name="Speech Bubble: Rectangle with Corners Rounded 34">
            <a:extLst>
              <a:ext uri="{FF2B5EF4-FFF2-40B4-BE49-F238E27FC236}">
                <a16:creationId xmlns:a16="http://schemas.microsoft.com/office/drawing/2014/main" id="{4C624FB2-D4BE-4326-A6A7-18CB988C332A}"/>
              </a:ext>
            </a:extLst>
          </p:cNvPr>
          <p:cNvSpPr/>
          <p:nvPr/>
        </p:nvSpPr>
        <p:spPr>
          <a:xfrm>
            <a:off x="8850042" y="1477132"/>
            <a:ext cx="3262357" cy="446108"/>
          </a:xfrm>
          <a:prstGeom prst="wedgeRoundRectCallout">
            <a:avLst>
              <a:gd name="adj1" fmla="val -34321"/>
              <a:gd name="adj2" fmla="val -99017"/>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Wo </a:t>
            </a:r>
            <a:r>
              <a:rPr lang="de-DE" sz="2000" dirty="0">
                <a:solidFill>
                  <a:schemeClr val="tx1"/>
                </a:solidFill>
              </a:rPr>
              <a:t>findet man ihr Lied?</a:t>
            </a:r>
            <a:endParaRPr lang="en-GB" sz="2000" b="1" dirty="0">
              <a:solidFill>
                <a:schemeClr val="tx1"/>
              </a:solidFill>
            </a:endParaRPr>
          </a:p>
        </p:txBody>
      </p:sp>
    </p:spTree>
    <p:extLst>
      <p:ext uri="{BB962C8B-B14F-4D97-AF65-F5344CB8AC3E}">
        <p14:creationId xmlns:p14="http://schemas.microsoft.com/office/powerpoint/2010/main" val="136390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P spid="20" grpId="0" animBg="1"/>
      <p:bldP spid="21" grpId="0" animBg="1"/>
      <p:bldP spid="25" grpId="0" animBg="1"/>
      <p:bldP spid="27" grpId="0" animBg="1"/>
      <p:bldP spid="28"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57525" cy="647577"/>
          </a:xfrm>
        </p:spPr>
        <p:txBody>
          <a:bodyPr>
            <a:normAutofit/>
          </a:bodyPr>
          <a:lstStyle/>
          <a:p>
            <a:r>
              <a:rPr lang="en-GB" sz="2400" b="1" dirty="0">
                <a:solidFill>
                  <a:schemeClr val="bg1"/>
                </a:solidFill>
              </a:rPr>
              <a:t>das Adverb </a:t>
            </a:r>
            <a:r>
              <a:rPr lang="en-GB" sz="2400" b="1" i="1" dirty="0" err="1">
                <a:solidFill>
                  <a:schemeClr val="bg1"/>
                </a:solidFill>
              </a:rPr>
              <a:t>gern</a:t>
            </a:r>
            <a:endParaRPr lang="en-GB" sz="24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360BA7F4-4719-4199-83AB-0C71C2A259F1}"/>
              </a:ext>
            </a:extLst>
          </p:cNvPr>
          <p:cNvSpPr txBox="1"/>
          <p:nvPr/>
        </p:nvSpPr>
        <p:spPr>
          <a:xfrm>
            <a:off x="287383" y="1570802"/>
            <a:ext cx="1109036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To talk about things we </a:t>
            </a:r>
            <a:r>
              <a:rPr kumimoji="0" lang="en-GB" sz="2200" b="0" i="1" u="sng" strike="noStrike" kern="1200" cap="none" spc="0" normalizeH="0" baseline="0" noProof="0" dirty="0">
                <a:ln>
                  <a:noFill/>
                </a:ln>
                <a:effectLst/>
                <a:uLnTx/>
                <a:uFillTx/>
                <a:latin typeface="Century Gothic" panose="020B0502020202020204" pitchFamily="34" charset="0"/>
                <a:ea typeface="+mn-ea"/>
                <a:cs typeface="+mn-cs"/>
              </a:rPr>
              <a:t>like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GB" sz="2200" b="0" i="1" u="sng" strike="noStrike" kern="1200" cap="none" spc="0" normalizeH="0" baseline="0" noProof="0" dirty="0">
                <a:ln>
                  <a:noFill/>
                </a:ln>
                <a:effectLst/>
                <a:uLnTx/>
                <a:uFillTx/>
                <a:latin typeface="Century Gothic" panose="020B0502020202020204" pitchFamily="34" charset="0"/>
                <a:ea typeface="+mn-ea"/>
                <a:cs typeface="+mn-cs"/>
              </a:rPr>
              <a:t>dislike doing</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we use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gern</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(gladly).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Gern</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is an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adverb of manner</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It comes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after a verb</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Ich</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spiele</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gern</a:t>
            </a:r>
            <a:r>
              <a:rPr kumimoji="0" lang="en-GB" sz="2200" b="1" i="1"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1"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and before a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noun (object).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Ich</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spiele</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gern</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Rugby.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To say you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really like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something, add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sehr</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Ich</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spiele</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sehr</a:t>
            </a:r>
            <a:r>
              <a:rPr kumimoji="0" lang="en-GB" sz="2200" b="1"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gern</a:t>
            </a:r>
            <a:r>
              <a:rPr kumimoji="0" lang="en-GB" sz="2200" b="1"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Rugby.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1"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To say you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don’t like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something, add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nicht</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Ich</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1" u="none" strike="noStrike" kern="1200" cap="none" spc="0" normalizeH="0" baseline="0" noProof="0" dirty="0" err="1">
                <a:ln>
                  <a:noFill/>
                </a:ln>
                <a:effectLst/>
                <a:uLnTx/>
                <a:uFillTx/>
                <a:latin typeface="Century Gothic" panose="020B0502020202020204" pitchFamily="34" charset="0"/>
                <a:ea typeface="+mn-ea"/>
                <a:cs typeface="+mn-cs"/>
              </a:rPr>
              <a:t>spiele</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nicht</a:t>
            </a:r>
            <a:r>
              <a:rPr kumimoji="0" lang="en-GB" sz="2200" b="1"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1" u="none" strike="noStrike" kern="1200" cap="none" spc="0" normalizeH="0" baseline="0" noProof="0" dirty="0" err="1">
                <a:ln>
                  <a:noFill/>
                </a:ln>
                <a:effectLst/>
                <a:uLnTx/>
                <a:uFillTx/>
                <a:latin typeface="Century Gothic" panose="020B0502020202020204" pitchFamily="34" charset="0"/>
                <a:ea typeface="+mn-ea"/>
                <a:cs typeface="+mn-cs"/>
              </a:rPr>
              <a:t>gern</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 Rugby.</a:t>
            </a:r>
            <a:endParaRPr kumimoji="0" lang="en-GB"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3EB768C8-24DA-4113-8E10-2D5102688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209" y="294041"/>
            <a:ext cx="1082725" cy="1039415"/>
          </a:xfrm>
          <a:prstGeom prst="rect">
            <a:avLst/>
          </a:prstGeom>
        </p:spPr>
      </p:pic>
      <p:pic>
        <p:nvPicPr>
          <p:cNvPr id="14" name="Picture 13" descr="Icon&#10;&#10;Description automatically generated">
            <a:extLst>
              <a:ext uri="{FF2B5EF4-FFF2-40B4-BE49-F238E27FC236}">
                <a16:creationId xmlns:a16="http://schemas.microsoft.com/office/drawing/2014/main" id="{8272E160-6BD8-4958-896A-19C649D0C2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2090" y="196347"/>
            <a:ext cx="1052929" cy="1065338"/>
          </a:xfrm>
          <a:prstGeom prst="rect">
            <a:avLst/>
          </a:prstGeom>
        </p:spPr>
      </p:pic>
      <p:pic>
        <p:nvPicPr>
          <p:cNvPr id="8" name="Picture 7" descr="Icon&#10;&#10;Description automatically generated">
            <a:extLst>
              <a:ext uri="{FF2B5EF4-FFF2-40B4-BE49-F238E27FC236}">
                <a16:creationId xmlns:a16="http://schemas.microsoft.com/office/drawing/2014/main" id="{04C05E87-76A1-4010-BC8E-FAECE59AC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7291" y="4866939"/>
            <a:ext cx="503610" cy="509545"/>
          </a:xfrm>
          <a:prstGeom prst="rect">
            <a:avLst/>
          </a:prstGeom>
        </p:spPr>
      </p:pic>
      <p:pic>
        <p:nvPicPr>
          <p:cNvPr id="9" name="Picture 8" descr="Icon&#10;&#10;Description automatically generated">
            <a:extLst>
              <a:ext uri="{FF2B5EF4-FFF2-40B4-BE49-F238E27FC236}">
                <a16:creationId xmlns:a16="http://schemas.microsoft.com/office/drawing/2014/main" id="{E73941C3-0644-49DC-910A-5078DBD653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7562" y="4866938"/>
            <a:ext cx="503610" cy="509545"/>
          </a:xfrm>
          <a:prstGeom prst="rect">
            <a:avLst/>
          </a:prstGeom>
        </p:spPr>
      </p:pic>
      <p:pic>
        <p:nvPicPr>
          <p:cNvPr id="10" name="Picture 9" descr="Icon&#10;&#10;Description automatically generated">
            <a:extLst>
              <a:ext uri="{FF2B5EF4-FFF2-40B4-BE49-F238E27FC236}">
                <a16:creationId xmlns:a16="http://schemas.microsoft.com/office/drawing/2014/main" id="{FD62737C-C2B5-4F1B-88D8-6D2CA3E045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6784" y="5528521"/>
            <a:ext cx="530778" cy="509546"/>
          </a:xfrm>
          <a:prstGeom prst="rect">
            <a:avLst/>
          </a:prstGeom>
        </p:spPr>
      </p:pic>
    </p:spTree>
    <p:extLst>
      <p:ext uri="{BB962C8B-B14F-4D97-AF65-F5344CB8AC3E}">
        <p14:creationId xmlns:p14="http://schemas.microsoft.com/office/powerpoint/2010/main" val="23654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4944B547-0A1D-4024-8C03-931C561F73BB}"/>
              </a:ext>
            </a:extLst>
          </p:cNvPr>
          <p:cNvSpPr/>
          <p:nvPr/>
        </p:nvSpPr>
        <p:spPr>
          <a:xfrm>
            <a:off x="1263650" y="3245769"/>
            <a:ext cx="9664699"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Jeden</a:t>
            </a:r>
            <a:r>
              <a:rPr kumimoji="0" lang="en-GB" sz="2000" b="1"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Dienstag</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spielt</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Mehmet	     	 </a:t>
            </a:r>
            <a:r>
              <a:rPr kumimoji="0" lang="en-GB" sz="2000" b="0" i="0" u="none" strike="noStrike" kern="0" cap="none" spc="0" normalizeH="0" baseline="0" noProof="0" dirty="0" err="1">
                <a:ln>
                  <a:noFill/>
                </a:ln>
                <a:effectLst/>
                <a:uLnTx/>
                <a:uFillTx/>
              </a:rPr>
              <a:t>Schlagzeug</a:t>
            </a:r>
            <a:r>
              <a:rPr kumimoji="0" lang="en-GB" sz="20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218769" y="213709"/>
            <a:ext cx="1781172"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p:txBody>
          <a:bodyPr>
            <a:normAutofit/>
          </a:bodyPr>
          <a:lstStyle/>
          <a:p>
            <a:r>
              <a:rPr lang="en-GB" sz="2800" b="1" dirty="0">
                <a:solidFill>
                  <a:schemeClr val="bg1"/>
                </a:solidFill>
              </a:rPr>
              <a:t>Word order 1 and 2</a:t>
            </a:r>
          </a:p>
        </p:txBody>
      </p:sp>
      <p:sp>
        <p:nvSpPr>
          <p:cNvPr id="68" name="TextBox 67">
            <a:extLst>
              <a:ext uri="{FF2B5EF4-FFF2-40B4-BE49-F238E27FC236}">
                <a16:creationId xmlns:a16="http://schemas.microsoft.com/office/drawing/2014/main" id="{DB5B9C78-2CEB-4CB5-BD91-E95A1F22C4FB}"/>
              </a:ext>
            </a:extLst>
          </p:cNvPr>
          <p:cNvSpPr txBox="1"/>
          <p:nvPr/>
        </p:nvSpPr>
        <p:spPr>
          <a:xfrm>
            <a:off x="720677" y="1591685"/>
            <a:ext cx="11530012"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	Mehmet                      </a:t>
            </a:r>
            <a:r>
              <a:rPr kumimoji="0" lang="en-GB" sz="2000" b="0" i="0" u="none" strike="noStrike" kern="0" cap="none" spc="0" normalizeH="0" baseline="0" noProof="0" dirty="0" err="1">
                <a:ln>
                  <a:noFill/>
                </a:ln>
                <a:effectLst/>
                <a:uLnTx/>
                <a:uFillTx/>
              </a:rPr>
              <a:t>spielt</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jeden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Dienstag</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Schlagzeug</a:t>
            </a:r>
            <a:r>
              <a:rPr kumimoji="0" lang="en-GB" sz="20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69" name="TextBox 68">
            <a:extLst>
              <a:ext uri="{FF2B5EF4-FFF2-40B4-BE49-F238E27FC236}">
                <a16:creationId xmlns:a16="http://schemas.microsoft.com/office/drawing/2014/main" id="{4B9CA2BC-A83A-4E02-B5ED-DAC4172835D2}"/>
              </a:ext>
            </a:extLst>
          </p:cNvPr>
          <p:cNvSpPr txBox="1"/>
          <p:nvPr/>
        </p:nvSpPr>
        <p:spPr>
          <a:xfrm>
            <a:off x="1374995" y="2068245"/>
            <a:ext cx="1851920" cy="400110"/>
          </a:xfrm>
          <a:prstGeom prst="rect">
            <a:avLst/>
          </a:prstGeom>
          <a:solidFill>
            <a:schemeClr val="accent4">
              <a:lumMod val="75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SUBJECT</a:t>
            </a:r>
          </a:p>
        </p:txBody>
      </p:sp>
      <p:sp>
        <p:nvSpPr>
          <p:cNvPr id="70" name="TextBox 69">
            <a:extLst>
              <a:ext uri="{FF2B5EF4-FFF2-40B4-BE49-F238E27FC236}">
                <a16:creationId xmlns:a16="http://schemas.microsoft.com/office/drawing/2014/main" id="{9E214412-386D-4270-B002-9EF63422FDEA}"/>
              </a:ext>
            </a:extLst>
          </p:cNvPr>
          <p:cNvSpPr txBox="1"/>
          <p:nvPr/>
        </p:nvSpPr>
        <p:spPr>
          <a:xfrm>
            <a:off x="3763363" y="2068245"/>
            <a:ext cx="1851920" cy="400110"/>
          </a:xfrm>
          <a:prstGeom prst="rect">
            <a:avLst/>
          </a:prstGeom>
          <a:solidFill>
            <a:srgbClr val="5B9BD5">
              <a:lumMod val="60000"/>
              <a:lumOff val="4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VERB</a:t>
            </a:r>
          </a:p>
        </p:txBody>
      </p:sp>
      <p:sp>
        <p:nvSpPr>
          <p:cNvPr id="71" name="TextBox 70">
            <a:extLst>
              <a:ext uri="{FF2B5EF4-FFF2-40B4-BE49-F238E27FC236}">
                <a16:creationId xmlns:a16="http://schemas.microsoft.com/office/drawing/2014/main" id="{831A3585-8F05-4CC4-B650-E8575F861D18}"/>
              </a:ext>
            </a:extLst>
          </p:cNvPr>
          <p:cNvSpPr txBox="1"/>
          <p:nvPr/>
        </p:nvSpPr>
        <p:spPr>
          <a:xfrm>
            <a:off x="6151731" y="2068245"/>
            <a:ext cx="1851920" cy="400110"/>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ADVERB</a:t>
            </a:r>
          </a:p>
        </p:txBody>
      </p:sp>
      <p:sp>
        <p:nvSpPr>
          <p:cNvPr id="72" name="TextBox 71">
            <a:extLst>
              <a:ext uri="{FF2B5EF4-FFF2-40B4-BE49-F238E27FC236}">
                <a16:creationId xmlns:a16="http://schemas.microsoft.com/office/drawing/2014/main" id="{BEA95018-4199-4906-91F5-774F1ECB9D67}"/>
              </a:ext>
            </a:extLst>
          </p:cNvPr>
          <p:cNvSpPr txBox="1"/>
          <p:nvPr/>
        </p:nvSpPr>
        <p:spPr>
          <a:xfrm>
            <a:off x="8540099" y="2073760"/>
            <a:ext cx="1851920" cy="400110"/>
          </a:xfrm>
          <a:prstGeom prst="rect">
            <a:avLst/>
          </a:prstGeom>
          <a:solidFill>
            <a:srgbClr val="FBC1F7"/>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OBJECT</a:t>
            </a:r>
          </a:p>
        </p:txBody>
      </p:sp>
      <p:sp>
        <p:nvSpPr>
          <p:cNvPr id="73" name="TextBox 72">
            <a:extLst>
              <a:ext uri="{FF2B5EF4-FFF2-40B4-BE49-F238E27FC236}">
                <a16:creationId xmlns:a16="http://schemas.microsoft.com/office/drawing/2014/main" id="{3922F4E7-98A1-4F69-8627-7C4DC149AA9D}"/>
              </a:ext>
            </a:extLst>
          </p:cNvPr>
          <p:cNvSpPr txBox="1"/>
          <p:nvPr/>
        </p:nvSpPr>
        <p:spPr>
          <a:xfrm>
            <a:off x="6151731" y="3827032"/>
            <a:ext cx="1851920" cy="400110"/>
          </a:xfrm>
          <a:prstGeom prst="rect">
            <a:avLst/>
          </a:prstGeom>
          <a:solidFill>
            <a:schemeClr val="accent4">
              <a:lumMod val="75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SUBJECT</a:t>
            </a:r>
          </a:p>
        </p:txBody>
      </p:sp>
      <p:sp>
        <p:nvSpPr>
          <p:cNvPr id="74" name="TextBox 73">
            <a:extLst>
              <a:ext uri="{FF2B5EF4-FFF2-40B4-BE49-F238E27FC236}">
                <a16:creationId xmlns:a16="http://schemas.microsoft.com/office/drawing/2014/main" id="{0DFA5B58-6E3D-489A-BECB-355AE2A4B93B}"/>
              </a:ext>
            </a:extLst>
          </p:cNvPr>
          <p:cNvSpPr txBox="1"/>
          <p:nvPr/>
        </p:nvSpPr>
        <p:spPr>
          <a:xfrm>
            <a:off x="3763363" y="3827032"/>
            <a:ext cx="1851920" cy="400110"/>
          </a:xfrm>
          <a:prstGeom prst="rect">
            <a:avLst/>
          </a:prstGeom>
          <a:solidFill>
            <a:srgbClr val="5B9BD5">
              <a:lumMod val="60000"/>
              <a:lumOff val="4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VERB</a:t>
            </a:r>
          </a:p>
        </p:txBody>
      </p:sp>
      <p:sp>
        <p:nvSpPr>
          <p:cNvPr id="75" name="TextBox 74">
            <a:extLst>
              <a:ext uri="{FF2B5EF4-FFF2-40B4-BE49-F238E27FC236}">
                <a16:creationId xmlns:a16="http://schemas.microsoft.com/office/drawing/2014/main" id="{86F67FF5-810F-4749-8F80-368CF9D73F67}"/>
              </a:ext>
            </a:extLst>
          </p:cNvPr>
          <p:cNvSpPr txBox="1"/>
          <p:nvPr/>
        </p:nvSpPr>
        <p:spPr>
          <a:xfrm>
            <a:off x="1374995" y="3827032"/>
            <a:ext cx="1851920" cy="400110"/>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ADVERB</a:t>
            </a:r>
          </a:p>
        </p:txBody>
      </p:sp>
      <p:sp>
        <p:nvSpPr>
          <p:cNvPr id="76" name="TextBox 75">
            <a:extLst>
              <a:ext uri="{FF2B5EF4-FFF2-40B4-BE49-F238E27FC236}">
                <a16:creationId xmlns:a16="http://schemas.microsoft.com/office/drawing/2014/main" id="{81F78B1D-051F-4FA2-8D65-F13B87086A4D}"/>
              </a:ext>
            </a:extLst>
          </p:cNvPr>
          <p:cNvSpPr txBox="1"/>
          <p:nvPr/>
        </p:nvSpPr>
        <p:spPr>
          <a:xfrm>
            <a:off x="8540099" y="3829139"/>
            <a:ext cx="1851920" cy="400110"/>
          </a:xfrm>
          <a:prstGeom prst="rect">
            <a:avLst/>
          </a:prstGeom>
          <a:solidFill>
            <a:srgbClr val="FBC1F7"/>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OBJECT</a:t>
            </a:r>
          </a:p>
        </p:txBody>
      </p:sp>
      <p:grpSp>
        <p:nvGrpSpPr>
          <p:cNvPr id="77" name="Group 76">
            <a:extLst>
              <a:ext uri="{FF2B5EF4-FFF2-40B4-BE49-F238E27FC236}">
                <a16:creationId xmlns:a16="http://schemas.microsoft.com/office/drawing/2014/main" id="{E193C7C5-B24A-4FAE-8603-60E71B3409E1}"/>
              </a:ext>
            </a:extLst>
          </p:cNvPr>
          <p:cNvGrpSpPr/>
          <p:nvPr/>
        </p:nvGrpSpPr>
        <p:grpSpPr>
          <a:xfrm>
            <a:off x="10442819" y="1545512"/>
            <a:ext cx="1435360" cy="1200329"/>
            <a:chOff x="10442819" y="2066093"/>
            <a:chExt cx="1435360" cy="1200329"/>
          </a:xfrm>
        </p:grpSpPr>
        <p:grpSp>
          <p:nvGrpSpPr>
            <p:cNvPr id="78" name="Group 77">
              <a:extLst>
                <a:ext uri="{FF2B5EF4-FFF2-40B4-BE49-F238E27FC236}">
                  <a16:creationId xmlns:a16="http://schemas.microsoft.com/office/drawing/2014/main" id="{0E1EBB8D-2967-4818-963B-D291F1CB8BEC}"/>
                </a:ext>
              </a:extLst>
            </p:cNvPr>
            <p:cNvGrpSpPr/>
            <p:nvPr/>
          </p:nvGrpSpPr>
          <p:grpSpPr>
            <a:xfrm>
              <a:off x="10442819" y="2120158"/>
              <a:ext cx="374186" cy="1092200"/>
              <a:chOff x="10442819" y="2120158"/>
              <a:chExt cx="507524" cy="1092200"/>
            </a:xfrm>
          </p:grpSpPr>
          <p:grpSp>
            <p:nvGrpSpPr>
              <p:cNvPr id="80" name="Group 79">
                <a:extLst>
                  <a:ext uri="{FF2B5EF4-FFF2-40B4-BE49-F238E27FC236}">
                    <a16:creationId xmlns:a16="http://schemas.microsoft.com/office/drawing/2014/main" id="{8955D890-7EEA-4A93-8D69-66E33E37DD1E}"/>
                  </a:ext>
                </a:extLst>
              </p:cNvPr>
              <p:cNvGrpSpPr/>
              <p:nvPr/>
            </p:nvGrpSpPr>
            <p:grpSpPr>
              <a:xfrm>
                <a:off x="10442819" y="2120158"/>
                <a:ext cx="295031" cy="1092200"/>
                <a:chOff x="10595219" y="1873250"/>
                <a:chExt cx="295031" cy="1092200"/>
              </a:xfrm>
            </p:grpSpPr>
            <p:cxnSp>
              <p:nvCxnSpPr>
                <p:cNvPr id="82" name="Straight Connector 81">
                  <a:extLst>
                    <a:ext uri="{FF2B5EF4-FFF2-40B4-BE49-F238E27FC236}">
                      <a16:creationId xmlns:a16="http://schemas.microsoft.com/office/drawing/2014/main" id="{567157A7-34E9-4C3E-B21C-AF6BF19CA855}"/>
                    </a:ext>
                  </a:extLst>
                </p:cNvPr>
                <p:cNvCxnSpPr/>
                <p:nvPr/>
              </p:nvCxnSpPr>
              <p:spPr>
                <a:xfrm>
                  <a:off x="10595219" y="1873250"/>
                  <a:ext cx="295031" cy="0"/>
                </a:xfrm>
                <a:prstGeom prst="line">
                  <a:avLst/>
                </a:prstGeom>
                <a:no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FADA5E2E-67E7-4B37-8C5A-F9362D47F5D5}"/>
                    </a:ext>
                  </a:extLst>
                </p:cNvPr>
                <p:cNvCxnSpPr/>
                <p:nvPr/>
              </p:nvCxnSpPr>
              <p:spPr>
                <a:xfrm>
                  <a:off x="10595219" y="2965450"/>
                  <a:ext cx="295031" cy="0"/>
                </a:xfrm>
                <a:prstGeom prst="line">
                  <a:avLst/>
                </a:prstGeom>
                <a:no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7C8DBCB1-46F1-4F30-8021-0D3CE8FEF161}"/>
                    </a:ext>
                  </a:extLst>
                </p:cNvPr>
                <p:cNvCxnSpPr/>
                <p:nvPr/>
              </p:nvCxnSpPr>
              <p:spPr>
                <a:xfrm>
                  <a:off x="10890250" y="1873250"/>
                  <a:ext cx="0" cy="1092200"/>
                </a:xfrm>
                <a:prstGeom prst="line">
                  <a:avLst/>
                </a:prstGeom>
                <a:no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B8CC5C65-F533-4ECB-BCD8-3D695EEBE8C3}"/>
                  </a:ext>
                </a:extLst>
              </p:cNvPr>
              <p:cNvCxnSpPr/>
              <p:nvPr/>
            </p:nvCxnSpPr>
            <p:spPr>
              <a:xfrm>
                <a:off x="10734443" y="2666258"/>
                <a:ext cx="215900" cy="0"/>
              </a:xfrm>
              <a:prstGeom prst="line">
                <a:avLst/>
              </a:prstGeom>
              <a:no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E8CF555A-3B15-425C-B78E-F6CE4123873C}"/>
                </a:ext>
              </a:extLst>
            </p:cNvPr>
            <p:cNvSpPr txBox="1"/>
            <p:nvPr/>
          </p:nvSpPr>
          <p:spPr>
            <a:xfrm>
              <a:off x="10816564" y="2066093"/>
              <a:ext cx="1061615" cy="1200329"/>
            </a:xfrm>
            <a:prstGeom prst="rect">
              <a:avLst/>
            </a:prstGeom>
            <a:solidFill>
              <a:srgbClr val="4472C4">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bg2"/>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2"/>
                  </a:solidFill>
                  <a:effectLst/>
                  <a:uLnTx/>
                  <a:uFillTx/>
                </a:rPr>
                <a:t>1</a:t>
              </a:r>
            </a:p>
          </p:txBody>
        </p:sp>
      </p:grpSp>
      <p:grpSp>
        <p:nvGrpSpPr>
          <p:cNvPr id="85" name="Group 84">
            <a:extLst>
              <a:ext uri="{FF2B5EF4-FFF2-40B4-BE49-F238E27FC236}">
                <a16:creationId xmlns:a16="http://schemas.microsoft.com/office/drawing/2014/main" id="{A3F3A7DC-0FCA-471A-B602-EF48FE7CF49C}"/>
              </a:ext>
            </a:extLst>
          </p:cNvPr>
          <p:cNvGrpSpPr/>
          <p:nvPr/>
        </p:nvGrpSpPr>
        <p:grpSpPr>
          <a:xfrm>
            <a:off x="10442819" y="3424757"/>
            <a:ext cx="1435360" cy="1200329"/>
            <a:chOff x="10442819" y="2066093"/>
            <a:chExt cx="1435360" cy="1200329"/>
          </a:xfrm>
        </p:grpSpPr>
        <p:grpSp>
          <p:nvGrpSpPr>
            <p:cNvPr id="86" name="Group 85">
              <a:extLst>
                <a:ext uri="{FF2B5EF4-FFF2-40B4-BE49-F238E27FC236}">
                  <a16:creationId xmlns:a16="http://schemas.microsoft.com/office/drawing/2014/main" id="{6A2556B9-A7AA-45C4-BFF3-29B82256EACF}"/>
                </a:ext>
              </a:extLst>
            </p:cNvPr>
            <p:cNvGrpSpPr/>
            <p:nvPr/>
          </p:nvGrpSpPr>
          <p:grpSpPr>
            <a:xfrm>
              <a:off x="10442819" y="2120158"/>
              <a:ext cx="374186" cy="1092200"/>
              <a:chOff x="10442819" y="2120158"/>
              <a:chExt cx="507524" cy="1092200"/>
            </a:xfrm>
          </p:grpSpPr>
          <p:grpSp>
            <p:nvGrpSpPr>
              <p:cNvPr id="88" name="Group 87">
                <a:extLst>
                  <a:ext uri="{FF2B5EF4-FFF2-40B4-BE49-F238E27FC236}">
                    <a16:creationId xmlns:a16="http://schemas.microsoft.com/office/drawing/2014/main" id="{3826A373-4B00-4661-A179-FDB3830A15DD}"/>
                  </a:ext>
                </a:extLst>
              </p:cNvPr>
              <p:cNvGrpSpPr/>
              <p:nvPr/>
            </p:nvGrpSpPr>
            <p:grpSpPr>
              <a:xfrm>
                <a:off x="10442819" y="2120158"/>
                <a:ext cx="295031" cy="1092200"/>
                <a:chOff x="10595219" y="1873250"/>
                <a:chExt cx="295031" cy="1092200"/>
              </a:xfrm>
            </p:grpSpPr>
            <p:cxnSp>
              <p:nvCxnSpPr>
                <p:cNvPr id="90" name="Straight Connector 89">
                  <a:extLst>
                    <a:ext uri="{FF2B5EF4-FFF2-40B4-BE49-F238E27FC236}">
                      <a16:creationId xmlns:a16="http://schemas.microsoft.com/office/drawing/2014/main" id="{F3B6E979-5AE4-439D-9C7E-904BB074C12B}"/>
                    </a:ext>
                  </a:extLst>
                </p:cNvPr>
                <p:cNvCxnSpPr/>
                <p:nvPr/>
              </p:nvCxnSpPr>
              <p:spPr>
                <a:xfrm>
                  <a:off x="10595219" y="1873250"/>
                  <a:ext cx="295031" cy="0"/>
                </a:xfrm>
                <a:prstGeom prst="line">
                  <a:avLst/>
                </a:prstGeom>
                <a:noFill/>
                <a:ln w="19050" cap="flat" cmpd="sng" algn="ctr">
                  <a:solidFill>
                    <a:srgbClr val="5B9BD5">
                      <a:lumMod val="50000"/>
                    </a:srgbClr>
                  </a:solidFill>
                  <a:prstDash val="solid"/>
                  <a:miter lim="800000"/>
                </a:ln>
                <a:effectLst/>
              </p:spPr>
            </p:cxnSp>
            <p:cxnSp>
              <p:nvCxnSpPr>
                <p:cNvPr id="91" name="Straight Connector 90">
                  <a:extLst>
                    <a:ext uri="{FF2B5EF4-FFF2-40B4-BE49-F238E27FC236}">
                      <a16:creationId xmlns:a16="http://schemas.microsoft.com/office/drawing/2014/main" id="{F95A78D7-F8CD-4542-9BAF-0188B789D205}"/>
                    </a:ext>
                  </a:extLst>
                </p:cNvPr>
                <p:cNvCxnSpPr/>
                <p:nvPr/>
              </p:nvCxnSpPr>
              <p:spPr>
                <a:xfrm>
                  <a:off x="10595219" y="2965450"/>
                  <a:ext cx="295031" cy="0"/>
                </a:xfrm>
                <a:prstGeom prst="line">
                  <a:avLst/>
                </a:prstGeom>
                <a:noFill/>
                <a:ln w="19050" cap="flat" cmpd="sng" algn="ctr">
                  <a:solidFill>
                    <a:srgbClr val="5B9BD5">
                      <a:lumMod val="50000"/>
                    </a:srgbClr>
                  </a:solidFill>
                  <a:prstDash val="solid"/>
                  <a:miter lim="800000"/>
                </a:ln>
                <a:effectLst/>
              </p:spPr>
            </p:cxnSp>
            <p:cxnSp>
              <p:nvCxnSpPr>
                <p:cNvPr id="92" name="Straight Connector 91">
                  <a:extLst>
                    <a:ext uri="{FF2B5EF4-FFF2-40B4-BE49-F238E27FC236}">
                      <a16:creationId xmlns:a16="http://schemas.microsoft.com/office/drawing/2014/main" id="{296D82CE-BE09-42E3-AB20-519334CC3C20}"/>
                    </a:ext>
                  </a:extLst>
                </p:cNvPr>
                <p:cNvCxnSpPr/>
                <p:nvPr/>
              </p:nvCxnSpPr>
              <p:spPr>
                <a:xfrm>
                  <a:off x="10890250" y="1873250"/>
                  <a:ext cx="0" cy="1092200"/>
                </a:xfrm>
                <a:prstGeom prst="line">
                  <a:avLst/>
                </a:prstGeom>
                <a:noFill/>
                <a:ln w="19050" cap="flat" cmpd="sng" algn="ctr">
                  <a:solidFill>
                    <a:srgbClr val="115076"/>
                  </a:solidFill>
                  <a:prstDash val="solid"/>
                  <a:miter lim="800000"/>
                </a:ln>
                <a:effectLst/>
              </p:spPr>
            </p:cxnSp>
          </p:grpSp>
          <p:cxnSp>
            <p:nvCxnSpPr>
              <p:cNvPr id="89" name="Straight Connector 88">
                <a:extLst>
                  <a:ext uri="{FF2B5EF4-FFF2-40B4-BE49-F238E27FC236}">
                    <a16:creationId xmlns:a16="http://schemas.microsoft.com/office/drawing/2014/main" id="{70D2751C-8756-47DC-A4C4-EC0BD611D771}"/>
                  </a:ext>
                </a:extLst>
              </p:cNvPr>
              <p:cNvCxnSpPr/>
              <p:nvPr/>
            </p:nvCxnSpPr>
            <p:spPr>
              <a:xfrm>
                <a:off x="10734443" y="2666258"/>
                <a:ext cx="215900" cy="0"/>
              </a:xfrm>
              <a:prstGeom prst="line">
                <a:avLst/>
              </a:prstGeom>
              <a:noFill/>
              <a:ln w="19050" cap="flat" cmpd="sng" algn="ctr">
                <a:solidFill>
                  <a:srgbClr val="4472C4">
                    <a:lumMod val="50000"/>
                  </a:srgbClr>
                </a:solidFill>
                <a:prstDash val="solid"/>
                <a:miter lim="800000"/>
              </a:ln>
              <a:effectLst/>
            </p:spPr>
          </p:cxnSp>
        </p:grpSp>
        <p:sp>
          <p:nvSpPr>
            <p:cNvPr id="87" name="TextBox 86">
              <a:extLst>
                <a:ext uri="{FF2B5EF4-FFF2-40B4-BE49-F238E27FC236}">
                  <a16:creationId xmlns:a16="http://schemas.microsoft.com/office/drawing/2014/main" id="{3F3D88D2-1438-4C85-ACD8-7E79CA67578B}"/>
                </a:ext>
              </a:extLst>
            </p:cNvPr>
            <p:cNvSpPr txBox="1"/>
            <p:nvPr/>
          </p:nvSpPr>
          <p:spPr>
            <a:xfrm>
              <a:off x="10816564" y="2066093"/>
              <a:ext cx="1061615" cy="1200329"/>
            </a:xfrm>
            <a:prstGeom prst="rect">
              <a:avLst/>
            </a:prstGeom>
            <a:solidFill>
              <a:srgbClr val="4472C4">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bg2"/>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2"/>
                  </a:solidFill>
                  <a:effectLst/>
                  <a:uLnTx/>
                  <a:uFillTx/>
                </a:rPr>
                <a:t>2</a:t>
              </a:r>
            </a:p>
          </p:txBody>
        </p:sp>
      </p:grpSp>
      <p:sp>
        <p:nvSpPr>
          <p:cNvPr id="93" name="TextBox 92">
            <a:extLst>
              <a:ext uri="{FF2B5EF4-FFF2-40B4-BE49-F238E27FC236}">
                <a16:creationId xmlns:a16="http://schemas.microsoft.com/office/drawing/2014/main" id="{127E02B7-C7B6-4B8D-A9D1-BCA28E5DC8D2}"/>
              </a:ext>
            </a:extLst>
          </p:cNvPr>
          <p:cNvSpPr txBox="1"/>
          <p:nvPr/>
        </p:nvSpPr>
        <p:spPr>
          <a:xfrm>
            <a:off x="1703054" y="1601682"/>
            <a:ext cx="1160980" cy="40010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94" name="TextBox 93">
            <a:extLst>
              <a:ext uri="{FF2B5EF4-FFF2-40B4-BE49-F238E27FC236}">
                <a16:creationId xmlns:a16="http://schemas.microsoft.com/office/drawing/2014/main" id="{D8B7AAA8-31A6-4466-815F-D0D3582AB37B}"/>
              </a:ext>
            </a:extLst>
          </p:cNvPr>
          <p:cNvSpPr txBox="1"/>
          <p:nvPr/>
        </p:nvSpPr>
        <p:spPr>
          <a:xfrm>
            <a:off x="4042961" y="1568817"/>
            <a:ext cx="1160980" cy="40010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95" name="TextBox 94">
            <a:extLst>
              <a:ext uri="{FF2B5EF4-FFF2-40B4-BE49-F238E27FC236}">
                <a16:creationId xmlns:a16="http://schemas.microsoft.com/office/drawing/2014/main" id="{C5686139-D832-4830-82BD-C34B876428A7}"/>
              </a:ext>
            </a:extLst>
          </p:cNvPr>
          <p:cNvSpPr txBox="1"/>
          <p:nvPr/>
        </p:nvSpPr>
        <p:spPr>
          <a:xfrm>
            <a:off x="6014429" y="1634265"/>
            <a:ext cx="2090787" cy="400068"/>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96" name="TextBox 95">
            <a:extLst>
              <a:ext uri="{FF2B5EF4-FFF2-40B4-BE49-F238E27FC236}">
                <a16:creationId xmlns:a16="http://schemas.microsoft.com/office/drawing/2014/main" id="{7B905398-16B2-4C5E-B8E3-AA1D160553C9}"/>
              </a:ext>
            </a:extLst>
          </p:cNvPr>
          <p:cNvSpPr txBox="1"/>
          <p:nvPr/>
        </p:nvSpPr>
        <p:spPr>
          <a:xfrm>
            <a:off x="8756146" y="1586066"/>
            <a:ext cx="1502538" cy="40005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97" name="Rectangle 96">
            <a:extLst>
              <a:ext uri="{FF2B5EF4-FFF2-40B4-BE49-F238E27FC236}">
                <a16:creationId xmlns:a16="http://schemas.microsoft.com/office/drawing/2014/main" id="{9338A44B-9897-4588-82E0-C47C58214F10}"/>
              </a:ext>
            </a:extLst>
          </p:cNvPr>
          <p:cNvSpPr/>
          <p:nvPr/>
        </p:nvSpPr>
        <p:spPr>
          <a:xfrm>
            <a:off x="340782" y="5953767"/>
            <a:ext cx="9726317"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The position of the </a:t>
            </a:r>
            <a:r>
              <a:rPr kumimoji="0" lang="en-GB" sz="2000" b="1" i="0" u="none" strike="noStrike" kern="0" cap="none" spc="0" normalizeH="0" baseline="0" noProof="0" dirty="0">
                <a:ln>
                  <a:noFill/>
                </a:ln>
                <a:effectLst/>
                <a:uLnTx/>
                <a:uFillTx/>
              </a:rPr>
              <a:t>verb </a:t>
            </a:r>
            <a:r>
              <a:rPr kumimoji="0" lang="en-GB" sz="2000" b="0" i="0" u="none" strike="noStrike" kern="0" cap="none" spc="0" normalizeH="0" baseline="0" noProof="0" dirty="0">
                <a:ln>
                  <a:noFill/>
                </a:ln>
                <a:effectLst/>
                <a:uLnTx/>
                <a:uFillTx/>
              </a:rPr>
              <a:t>does not change. It is always in second position.</a:t>
            </a:r>
          </a:p>
        </p:txBody>
      </p:sp>
      <p:sp>
        <p:nvSpPr>
          <p:cNvPr id="98" name="Rectangle 97">
            <a:extLst>
              <a:ext uri="{FF2B5EF4-FFF2-40B4-BE49-F238E27FC236}">
                <a16:creationId xmlns:a16="http://schemas.microsoft.com/office/drawing/2014/main" id="{694ECF74-418D-41C6-AA47-95B6109A1B6F}"/>
              </a:ext>
            </a:extLst>
          </p:cNvPr>
          <p:cNvSpPr/>
          <p:nvPr/>
        </p:nvSpPr>
        <p:spPr>
          <a:xfrm>
            <a:off x="268614" y="1244239"/>
            <a:ext cx="10478912"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As you know, the order of words in a simple German sentence is:</a:t>
            </a:r>
          </a:p>
        </p:txBody>
      </p:sp>
      <p:sp>
        <p:nvSpPr>
          <p:cNvPr id="99" name="Rectangle 98">
            <a:extLst>
              <a:ext uri="{FF2B5EF4-FFF2-40B4-BE49-F238E27FC236}">
                <a16:creationId xmlns:a16="http://schemas.microsoft.com/office/drawing/2014/main" id="{96804C97-B09F-43A6-B7EC-D813DEA62748}"/>
              </a:ext>
            </a:extLst>
          </p:cNvPr>
          <p:cNvSpPr/>
          <p:nvPr/>
        </p:nvSpPr>
        <p:spPr>
          <a:xfrm>
            <a:off x="268614" y="2833486"/>
            <a:ext cx="10651035"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We can also </a:t>
            </a:r>
            <a:r>
              <a:rPr kumimoji="0" lang="en-GB" sz="2000" b="1" i="0" u="none" strike="noStrike" kern="0" cap="none" spc="0" normalizeH="0" baseline="0" noProof="0" dirty="0">
                <a:ln>
                  <a:noFill/>
                </a:ln>
                <a:effectLst/>
                <a:uLnTx/>
                <a:uFillTx/>
              </a:rPr>
              <a:t>start the sentence</a:t>
            </a:r>
            <a:r>
              <a:rPr kumimoji="0" lang="en-GB" sz="2000" b="0" i="0" u="none" strike="noStrike" kern="0" cap="none" spc="0" normalizeH="0" baseline="0" noProof="0" dirty="0">
                <a:ln>
                  <a:noFill/>
                </a:ln>
                <a:effectLst/>
                <a:uLnTx/>
                <a:uFillTx/>
              </a:rPr>
              <a:t> with an </a:t>
            </a:r>
            <a:r>
              <a:rPr kumimoji="0" lang="en-GB" sz="2000" b="1" i="0" u="none" strike="noStrike" kern="0" cap="none" spc="0" normalizeH="0" baseline="0" noProof="0" dirty="0">
                <a:ln>
                  <a:noFill/>
                </a:ln>
                <a:effectLst/>
                <a:uLnTx/>
                <a:uFillTx/>
              </a:rPr>
              <a:t>adverb </a:t>
            </a:r>
            <a:r>
              <a:rPr kumimoji="0" lang="en-GB" sz="2000" b="0" i="0" u="none" strike="noStrike" kern="0" cap="none" spc="0" normalizeH="0" baseline="0" noProof="0" dirty="0">
                <a:ln>
                  <a:noFill/>
                </a:ln>
                <a:effectLst/>
                <a:uLnTx/>
                <a:uFillTx/>
              </a:rPr>
              <a:t>or an </a:t>
            </a:r>
            <a:r>
              <a:rPr kumimoji="0" lang="en-GB" sz="2000" b="1" i="0" u="none" strike="noStrike" kern="0" cap="none" spc="0" normalizeH="0" baseline="0" noProof="0" dirty="0">
                <a:ln>
                  <a:noFill/>
                </a:ln>
                <a:effectLst/>
                <a:uLnTx/>
                <a:uFillTx/>
              </a:rPr>
              <a:t>object</a:t>
            </a:r>
            <a:r>
              <a:rPr kumimoji="0" lang="en-GB" sz="2000" b="0" i="0" u="none" strike="noStrike" kern="0" cap="none" spc="0" normalizeH="0" baseline="0" noProof="0" dirty="0">
                <a:ln>
                  <a:noFill/>
                </a:ln>
                <a:effectLst/>
                <a:uLnTx/>
                <a:uFillTx/>
              </a:rPr>
              <a:t> to </a:t>
            </a:r>
            <a:r>
              <a:rPr kumimoji="0" lang="en-GB" sz="2000" b="0" i="0" u="sng" strike="noStrike" kern="0" cap="none" spc="0" normalizeH="0" baseline="0" noProof="0" dirty="0">
                <a:ln>
                  <a:noFill/>
                </a:ln>
                <a:effectLst/>
                <a:uLnTx/>
                <a:uFillTx/>
              </a:rPr>
              <a:t>emphasise</a:t>
            </a:r>
            <a:r>
              <a:rPr kumimoji="0" lang="en-GB" sz="2000" b="0" i="0" u="none" strike="noStrike" kern="0" cap="none" spc="0" normalizeH="0" baseline="0" noProof="0" dirty="0">
                <a:ln>
                  <a:noFill/>
                </a:ln>
                <a:effectLst/>
                <a:uLnTx/>
                <a:uFillTx/>
              </a:rPr>
              <a:t> it.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01" name="TextBox 100">
            <a:extLst>
              <a:ext uri="{FF2B5EF4-FFF2-40B4-BE49-F238E27FC236}">
                <a16:creationId xmlns:a16="http://schemas.microsoft.com/office/drawing/2014/main" id="{2E03B4BB-D3F7-4AFA-BBAA-92ECC51312D7}"/>
              </a:ext>
            </a:extLst>
          </p:cNvPr>
          <p:cNvSpPr txBox="1"/>
          <p:nvPr/>
        </p:nvSpPr>
        <p:spPr>
          <a:xfrm>
            <a:off x="1222619" y="3271357"/>
            <a:ext cx="2087357"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02" name="TextBox 101">
            <a:extLst>
              <a:ext uri="{FF2B5EF4-FFF2-40B4-BE49-F238E27FC236}">
                <a16:creationId xmlns:a16="http://schemas.microsoft.com/office/drawing/2014/main" id="{247149F6-6F55-42D0-91B6-0C4EBB665DB4}"/>
              </a:ext>
            </a:extLst>
          </p:cNvPr>
          <p:cNvSpPr txBox="1"/>
          <p:nvPr/>
        </p:nvSpPr>
        <p:spPr>
          <a:xfrm>
            <a:off x="3763363" y="3317345"/>
            <a:ext cx="1773547"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03" name="TextBox 102">
            <a:extLst>
              <a:ext uri="{FF2B5EF4-FFF2-40B4-BE49-F238E27FC236}">
                <a16:creationId xmlns:a16="http://schemas.microsoft.com/office/drawing/2014/main" id="{B5535EAF-CD14-4979-8498-E05AE154CFF2}"/>
              </a:ext>
            </a:extLst>
          </p:cNvPr>
          <p:cNvSpPr txBox="1"/>
          <p:nvPr/>
        </p:nvSpPr>
        <p:spPr>
          <a:xfrm>
            <a:off x="6095999" y="3317201"/>
            <a:ext cx="1773547"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04" name="TextBox 103">
            <a:extLst>
              <a:ext uri="{FF2B5EF4-FFF2-40B4-BE49-F238E27FC236}">
                <a16:creationId xmlns:a16="http://schemas.microsoft.com/office/drawing/2014/main" id="{06E9B61C-0D0F-445D-A9CC-DB3C09CB0247}"/>
              </a:ext>
            </a:extLst>
          </p:cNvPr>
          <p:cNvSpPr txBox="1"/>
          <p:nvPr/>
        </p:nvSpPr>
        <p:spPr>
          <a:xfrm>
            <a:off x="8445222" y="3341757"/>
            <a:ext cx="1773547"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05" name="Rectangle 104">
            <a:extLst>
              <a:ext uri="{FF2B5EF4-FFF2-40B4-BE49-F238E27FC236}">
                <a16:creationId xmlns:a16="http://schemas.microsoft.com/office/drawing/2014/main" id="{C6D4A3DA-9B93-4872-8184-7621C1483BA6}"/>
              </a:ext>
            </a:extLst>
          </p:cNvPr>
          <p:cNvSpPr/>
          <p:nvPr/>
        </p:nvSpPr>
        <p:spPr>
          <a:xfrm>
            <a:off x="1263650" y="4723412"/>
            <a:ext cx="9664699"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Schlagzeug</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spielt</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Mehmet	           </a:t>
            </a:r>
            <a:r>
              <a:rPr kumimoji="0" lang="en-GB" sz="2000" b="1" i="0" u="none" strike="noStrike" kern="0" cap="none" spc="0" normalizeH="0" baseline="0" noProof="0" dirty="0" err="1">
                <a:ln>
                  <a:noFill/>
                </a:ln>
                <a:effectLst/>
                <a:uLnTx/>
                <a:uFillTx/>
              </a:rPr>
              <a:t>jeden</a:t>
            </a:r>
            <a:r>
              <a:rPr kumimoji="0" lang="en-GB" sz="2000" b="1"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Dienstag</a:t>
            </a:r>
            <a:r>
              <a:rPr kumimoji="0" lang="en-GB" sz="20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p:txBody>
      </p:sp>
      <p:sp>
        <p:nvSpPr>
          <p:cNvPr id="106" name="TextBox 105">
            <a:extLst>
              <a:ext uri="{FF2B5EF4-FFF2-40B4-BE49-F238E27FC236}">
                <a16:creationId xmlns:a16="http://schemas.microsoft.com/office/drawing/2014/main" id="{AB36579A-DE20-4D5C-8B8E-0933EAD8AA7A}"/>
              </a:ext>
            </a:extLst>
          </p:cNvPr>
          <p:cNvSpPr txBox="1"/>
          <p:nvPr/>
        </p:nvSpPr>
        <p:spPr>
          <a:xfrm>
            <a:off x="6167599" y="5347239"/>
            <a:ext cx="1851920" cy="400110"/>
          </a:xfrm>
          <a:prstGeom prst="rect">
            <a:avLst/>
          </a:prstGeom>
          <a:solidFill>
            <a:schemeClr val="accent4">
              <a:lumMod val="75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SUBJECT</a:t>
            </a:r>
          </a:p>
        </p:txBody>
      </p:sp>
      <p:sp>
        <p:nvSpPr>
          <p:cNvPr id="107" name="TextBox 106">
            <a:extLst>
              <a:ext uri="{FF2B5EF4-FFF2-40B4-BE49-F238E27FC236}">
                <a16:creationId xmlns:a16="http://schemas.microsoft.com/office/drawing/2014/main" id="{EB11B34A-00D9-4412-BBA6-0C1C3346DF33}"/>
              </a:ext>
            </a:extLst>
          </p:cNvPr>
          <p:cNvSpPr txBox="1"/>
          <p:nvPr/>
        </p:nvSpPr>
        <p:spPr>
          <a:xfrm>
            <a:off x="3779231" y="5347239"/>
            <a:ext cx="1851920" cy="400110"/>
          </a:xfrm>
          <a:prstGeom prst="rect">
            <a:avLst/>
          </a:prstGeom>
          <a:solidFill>
            <a:srgbClr val="5B9BD5">
              <a:lumMod val="60000"/>
              <a:lumOff val="4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VERB</a:t>
            </a:r>
          </a:p>
        </p:txBody>
      </p:sp>
      <p:sp>
        <p:nvSpPr>
          <p:cNvPr id="108" name="TextBox 107">
            <a:extLst>
              <a:ext uri="{FF2B5EF4-FFF2-40B4-BE49-F238E27FC236}">
                <a16:creationId xmlns:a16="http://schemas.microsoft.com/office/drawing/2014/main" id="{79237DDD-BF07-4A87-9B89-99D4E00CCBEA}"/>
              </a:ext>
            </a:extLst>
          </p:cNvPr>
          <p:cNvSpPr txBox="1"/>
          <p:nvPr/>
        </p:nvSpPr>
        <p:spPr>
          <a:xfrm>
            <a:off x="8539237" y="5294674"/>
            <a:ext cx="1851920" cy="400110"/>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ADVERB</a:t>
            </a:r>
          </a:p>
        </p:txBody>
      </p:sp>
      <p:sp>
        <p:nvSpPr>
          <p:cNvPr id="109" name="TextBox 108">
            <a:extLst>
              <a:ext uri="{FF2B5EF4-FFF2-40B4-BE49-F238E27FC236}">
                <a16:creationId xmlns:a16="http://schemas.microsoft.com/office/drawing/2014/main" id="{6375B875-9A8E-4183-9D21-D4D5B5497D77}"/>
              </a:ext>
            </a:extLst>
          </p:cNvPr>
          <p:cNvSpPr txBox="1"/>
          <p:nvPr/>
        </p:nvSpPr>
        <p:spPr>
          <a:xfrm>
            <a:off x="1357584" y="5347239"/>
            <a:ext cx="1851920" cy="400110"/>
          </a:xfrm>
          <a:prstGeom prst="rect">
            <a:avLst/>
          </a:prstGeom>
          <a:solidFill>
            <a:srgbClr val="FBC1F7"/>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OBJECT</a:t>
            </a:r>
          </a:p>
        </p:txBody>
      </p:sp>
      <p:grpSp>
        <p:nvGrpSpPr>
          <p:cNvPr id="110" name="Group 109">
            <a:extLst>
              <a:ext uri="{FF2B5EF4-FFF2-40B4-BE49-F238E27FC236}">
                <a16:creationId xmlns:a16="http://schemas.microsoft.com/office/drawing/2014/main" id="{F43C22B9-7DCE-4D89-982A-C75745C57E86}"/>
              </a:ext>
            </a:extLst>
          </p:cNvPr>
          <p:cNvGrpSpPr/>
          <p:nvPr/>
        </p:nvGrpSpPr>
        <p:grpSpPr>
          <a:xfrm>
            <a:off x="10442819" y="4894565"/>
            <a:ext cx="1435360" cy="1200329"/>
            <a:chOff x="10442819" y="2066093"/>
            <a:chExt cx="1435360" cy="1200329"/>
          </a:xfrm>
        </p:grpSpPr>
        <p:grpSp>
          <p:nvGrpSpPr>
            <p:cNvPr id="111" name="Group 110">
              <a:extLst>
                <a:ext uri="{FF2B5EF4-FFF2-40B4-BE49-F238E27FC236}">
                  <a16:creationId xmlns:a16="http://schemas.microsoft.com/office/drawing/2014/main" id="{3B1C9DE9-15A2-43C9-A910-4559E412E181}"/>
                </a:ext>
              </a:extLst>
            </p:cNvPr>
            <p:cNvGrpSpPr/>
            <p:nvPr/>
          </p:nvGrpSpPr>
          <p:grpSpPr>
            <a:xfrm>
              <a:off x="10442819" y="2120158"/>
              <a:ext cx="374186" cy="1092200"/>
              <a:chOff x="10442819" y="2120158"/>
              <a:chExt cx="507524" cy="1092200"/>
            </a:xfrm>
          </p:grpSpPr>
          <p:grpSp>
            <p:nvGrpSpPr>
              <p:cNvPr id="113" name="Group 112">
                <a:extLst>
                  <a:ext uri="{FF2B5EF4-FFF2-40B4-BE49-F238E27FC236}">
                    <a16:creationId xmlns:a16="http://schemas.microsoft.com/office/drawing/2014/main" id="{3F7D9707-900A-4DFB-A3F1-BF6234FE2E98}"/>
                  </a:ext>
                </a:extLst>
              </p:cNvPr>
              <p:cNvGrpSpPr/>
              <p:nvPr/>
            </p:nvGrpSpPr>
            <p:grpSpPr>
              <a:xfrm>
                <a:off x="10442819" y="2120158"/>
                <a:ext cx="295031" cy="1092200"/>
                <a:chOff x="10595219" y="1873250"/>
                <a:chExt cx="295031" cy="1092200"/>
              </a:xfrm>
            </p:grpSpPr>
            <p:cxnSp>
              <p:nvCxnSpPr>
                <p:cNvPr id="115" name="Straight Connector 114">
                  <a:extLst>
                    <a:ext uri="{FF2B5EF4-FFF2-40B4-BE49-F238E27FC236}">
                      <a16:creationId xmlns:a16="http://schemas.microsoft.com/office/drawing/2014/main" id="{A9519A3E-3810-4A0E-B14B-019DBB081533}"/>
                    </a:ext>
                  </a:extLst>
                </p:cNvPr>
                <p:cNvCxnSpPr/>
                <p:nvPr/>
              </p:nvCxnSpPr>
              <p:spPr>
                <a:xfrm>
                  <a:off x="10595219" y="1873250"/>
                  <a:ext cx="295031" cy="0"/>
                </a:xfrm>
                <a:prstGeom prst="line">
                  <a:avLst/>
                </a:prstGeom>
                <a:noFill/>
                <a:ln w="19050" cap="flat" cmpd="sng" algn="ctr">
                  <a:solidFill>
                    <a:srgbClr val="5B9BD5">
                      <a:lumMod val="50000"/>
                    </a:srgbClr>
                  </a:solidFill>
                  <a:prstDash val="solid"/>
                  <a:miter lim="800000"/>
                </a:ln>
                <a:effectLst/>
              </p:spPr>
            </p:cxnSp>
            <p:cxnSp>
              <p:nvCxnSpPr>
                <p:cNvPr id="116" name="Straight Connector 115">
                  <a:extLst>
                    <a:ext uri="{FF2B5EF4-FFF2-40B4-BE49-F238E27FC236}">
                      <a16:creationId xmlns:a16="http://schemas.microsoft.com/office/drawing/2014/main" id="{BA2AEB91-1809-4220-9B46-A99DBA40FE5A}"/>
                    </a:ext>
                  </a:extLst>
                </p:cNvPr>
                <p:cNvCxnSpPr/>
                <p:nvPr/>
              </p:nvCxnSpPr>
              <p:spPr>
                <a:xfrm>
                  <a:off x="10595219" y="2965450"/>
                  <a:ext cx="295031" cy="0"/>
                </a:xfrm>
                <a:prstGeom prst="line">
                  <a:avLst/>
                </a:prstGeom>
                <a:noFill/>
                <a:ln w="19050" cap="flat" cmpd="sng" algn="ctr">
                  <a:solidFill>
                    <a:srgbClr val="5B9BD5">
                      <a:lumMod val="50000"/>
                    </a:srgbClr>
                  </a:solidFill>
                  <a:prstDash val="solid"/>
                  <a:miter lim="800000"/>
                </a:ln>
                <a:effectLst/>
              </p:spPr>
            </p:cxnSp>
            <p:cxnSp>
              <p:nvCxnSpPr>
                <p:cNvPr id="117" name="Straight Connector 116">
                  <a:extLst>
                    <a:ext uri="{FF2B5EF4-FFF2-40B4-BE49-F238E27FC236}">
                      <a16:creationId xmlns:a16="http://schemas.microsoft.com/office/drawing/2014/main" id="{63A1ED11-1D28-4C88-909C-CD9CA66A7E55}"/>
                    </a:ext>
                  </a:extLst>
                </p:cNvPr>
                <p:cNvCxnSpPr/>
                <p:nvPr/>
              </p:nvCxnSpPr>
              <p:spPr>
                <a:xfrm>
                  <a:off x="10890250" y="1873250"/>
                  <a:ext cx="0" cy="1092200"/>
                </a:xfrm>
                <a:prstGeom prst="line">
                  <a:avLst/>
                </a:prstGeom>
                <a:noFill/>
                <a:ln w="19050" cap="flat" cmpd="sng" algn="ctr">
                  <a:solidFill>
                    <a:srgbClr val="115076"/>
                  </a:solidFill>
                  <a:prstDash val="solid"/>
                  <a:miter lim="800000"/>
                </a:ln>
                <a:effectLst/>
              </p:spPr>
            </p:cxnSp>
          </p:grpSp>
          <p:cxnSp>
            <p:nvCxnSpPr>
              <p:cNvPr id="114" name="Straight Connector 113">
                <a:extLst>
                  <a:ext uri="{FF2B5EF4-FFF2-40B4-BE49-F238E27FC236}">
                    <a16:creationId xmlns:a16="http://schemas.microsoft.com/office/drawing/2014/main" id="{40584729-F90C-454E-BBC7-4BBAFF7109BE}"/>
                  </a:ext>
                </a:extLst>
              </p:cNvPr>
              <p:cNvCxnSpPr/>
              <p:nvPr/>
            </p:nvCxnSpPr>
            <p:spPr>
              <a:xfrm>
                <a:off x="10734443" y="2666258"/>
                <a:ext cx="215900" cy="0"/>
              </a:xfrm>
              <a:prstGeom prst="line">
                <a:avLst/>
              </a:prstGeom>
              <a:noFill/>
              <a:ln w="19050" cap="flat" cmpd="sng" algn="ctr">
                <a:solidFill>
                  <a:srgbClr val="4472C4">
                    <a:lumMod val="50000"/>
                  </a:srgbClr>
                </a:solidFill>
                <a:prstDash val="solid"/>
                <a:miter lim="800000"/>
              </a:ln>
              <a:effectLst/>
            </p:spPr>
          </p:cxnSp>
        </p:grpSp>
        <p:sp>
          <p:nvSpPr>
            <p:cNvPr id="112" name="TextBox 111">
              <a:extLst>
                <a:ext uri="{FF2B5EF4-FFF2-40B4-BE49-F238E27FC236}">
                  <a16:creationId xmlns:a16="http://schemas.microsoft.com/office/drawing/2014/main" id="{42CD1441-3464-46CF-B19F-6B3D41EF78BB}"/>
                </a:ext>
              </a:extLst>
            </p:cNvPr>
            <p:cNvSpPr txBox="1"/>
            <p:nvPr/>
          </p:nvSpPr>
          <p:spPr>
            <a:xfrm>
              <a:off x="10816564" y="2066093"/>
              <a:ext cx="1061615" cy="1200329"/>
            </a:xfrm>
            <a:prstGeom prst="rect">
              <a:avLst/>
            </a:prstGeom>
            <a:solidFill>
              <a:srgbClr val="4472C4">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bg2"/>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2"/>
                  </a:solidFill>
                  <a:effectLst/>
                  <a:uLnTx/>
                  <a:uFillTx/>
                </a:rPr>
                <a:t>2</a:t>
              </a:r>
            </a:p>
          </p:txBody>
        </p:sp>
      </p:grpSp>
      <p:sp>
        <p:nvSpPr>
          <p:cNvPr id="118" name="TextBox 117">
            <a:extLst>
              <a:ext uri="{FF2B5EF4-FFF2-40B4-BE49-F238E27FC236}">
                <a16:creationId xmlns:a16="http://schemas.microsoft.com/office/drawing/2014/main" id="{86E53D97-C0C4-43E6-83AC-BD3FEDB1413D}"/>
              </a:ext>
            </a:extLst>
          </p:cNvPr>
          <p:cNvSpPr txBox="1"/>
          <p:nvPr/>
        </p:nvSpPr>
        <p:spPr>
          <a:xfrm>
            <a:off x="1263650" y="4801444"/>
            <a:ext cx="2087357"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19" name="TextBox 118">
            <a:extLst>
              <a:ext uri="{FF2B5EF4-FFF2-40B4-BE49-F238E27FC236}">
                <a16:creationId xmlns:a16="http://schemas.microsoft.com/office/drawing/2014/main" id="{2E47342E-E9E5-4EE2-8F5B-CE50D4029B29}"/>
              </a:ext>
            </a:extLst>
          </p:cNvPr>
          <p:cNvSpPr txBox="1"/>
          <p:nvPr/>
        </p:nvSpPr>
        <p:spPr>
          <a:xfrm>
            <a:off x="3779231" y="4837552"/>
            <a:ext cx="1773547"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20" name="TextBox 119">
            <a:extLst>
              <a:ext uri="{FF2B5EF4-FFF2-40B4-BE49-F238E27FC236}">
                <a16:creationId xmlns:a16="http://schemas.microsoft.com/office/drawing/2014/main" id="{6E7C3D49-80EA-4A08-AD71-17A9440A8956}"/>
              </a:ext>
            </a:extLst>
          </p:cNvPr>
          <p:cNvSpPr txBox="1"/>
          <p:nvPr/>
        </p:nvSpPr>
        <p:spPr>
          <a:xfrm>
            <a:off x="6206785" y="4798218"/>
            <a:ext cx="1773547"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sp>
        <p:nvSpPr>
          <p:cNvPr id="121" name="TextBox 120">
            <a:extLst>
              <a:ext uri="{FF2B5EF4-FFF2-40B4-BE49-F238E27FC236}">
                <a16:creationId xmlns:a16="http://schemas.microsoft.com/office/drawing/2014/main" id="{716A93A7-B6EF-4CEE-8179-3D005B1794AE}"/>
              </a:ext>
            </a:extLst>
          </p:cNvPr>
          <p:cNvSpPr txBox="1"/>
          <p:nvPr/>
        </p:nvSpPr>
        <p:spPr>
          <a:xfrm>
            <a:off x="8480799" y="4798218"/>
            <a:ext cx="1968796"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p:txBody>
      </p:sp>
      <p:pic>
        <p:nvPicPr>
          <p:cNvPr id="122" name="Picture 121" descr="A picture containing text, vector graphics&#10;&#10;Description automatically generated">
            <a:extLst>
              <a:ext uri="{FF2B5EF4-FFF2-40B4-BE49-F238E27FC236}">
                <a16:creationId xmlns:a16="http://schemas.microsoft.com/office/drawing/2014/main" id="{2EA11C81-439B-4A82-944E-29E972880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68" y="1528174"/>
            <a:ext cx="1110351" cy="1244239"/>
          </a:xfrm>
          <a:prstGeom prst="rect">
            <a:avLst/>
          </a:prstGeom>
        </p:spPr>
      </p:pic>
      <p:sp>
        <p:nvSpPr>
          <p:cNvPr id="123" name="Rounded Rectangle 3">
            <a:extLst>
              <a:ext uri="{FF2B5EF4-FFF2-40B4-BE49-F238E27FC236}">
                <a16:creationId xmlns:a16="http://schemas.microsoft.com/office/drawing/2014/main" id="{C69A4927-9630-4042-A1F9-6246EC8EC4FC}"/>
              </a:ext>
            </a:extLst>
          </p:cNvPr>
          <p:cNvSpPr/>
          <p:nvPr/>
        </p:nvSpPr>
        <p:spPr>
          <a:xfrm>
            <a:off x="3639398" y="1634266"/>
            <a:ext cx="2066921" cy="4296634"/>
          </a:xfrm>
          <a:prstGeom prst="roundRect">
            <a:avLst/>
          </a:prstGeom>
          <a:noFill/>
          <a:ln w="762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10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10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xit" presetSubtype="0" fill="hold" grpId="0" nodeType="withEffect">
                                  <p:stCondLst>
                                    <p:cond delay="0"/>
                                  </p:stCondLst>
                                  <p:childTnLst>
                                    <p:set>
                                      <p:cBhvr>
                                        <p:cTn id="60" dur="1" fill="hold">
                                          <p:stCondLst>
                                            <p:cond delay="0"/>
                                          </p:stCondLst>
                                        </p:cTn>
                                        <p:tgtEl>
                                          <p:spTgt spid="10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9"/>
                                        </p:tgtEl>
                                        <p:attrNameLst>
                                          <p:attrName>style.visibility</p:attrName>
                                        </p:attrNameLst>
                                      </p:cBhvr>
                                      <p:to>
                                        <p:strVal val="visible"/>
                                      </p:to>
                                    </p:set>
                                  </p:childTnLst>
                                </p:cTn>
                              </p:par>
                              <p:par>
                                <p:cTn id="69" presetID="1" presetClass="exit" presetSubtype="0" fill="hold" grpId="0" nodeType="withEffect">
                                  <p:stCondLst>
                                    <p:cond delay="0"/>
                                  </p:stCondLst>
                                  <p:childTnLst>
                                    <p:set>
                                      <p:cBhvr>
                                        <p:cTn id="70" dur="1" fill="hold">
                                          <p:stCondLst>
                                            <p:cond delay="0"/>
                                          </p:stCondLst>
                                        </p:cTn>
                                        <p:tgtEl>
                                          <p:spTgt spid="11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1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xit" presetSubtype="0" fill="hold" grpId="0" nodeType="withEffect">
                                  <p:stCondLst>
                                    <p:cond delay="0"/>
                                  </p:stCondLst>
                                  <p:childTnLst>
                                    <p:set>
                                      <p:cBhvr>
                                        <p:cTn id="82" dur="1" fill="hold">
                                          <p:stCondLst>
                                            <p:cond delay="0"/>
                                          </p:stCondLst>
                                        </p:cTn>
                                        <p:tgtEl>
                                          <p:spTgt spid="1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8"/>
                                        </p:tgtEl>
                                        <p:attrNameLst>
                                          <p:attrName>style.visibility</p:attrName>
                                        </p:attrNameLst>
                                      </p:cBhvr>
                                      <p:to>
                                        <p:strVal val="visible"/>
                                      </p:to>
                                    </p:set>
                                  </p:childTnLst>
                                </p:cTn>
                              </p:par>
                              <p:par>
                                <p:cTn id="87" presetID="1" presetClass="exit" presetSubtype="0" fill="hold" grpId="0" nodeType="withEffect">
                                  <p:stCondLst>
                                    <p:cond delay="0"/>
                                  </p:stCondLst>
                                  <p:childTnLst>
                                    <p:set>
                                      <p:cBhvr>
                                        <p:cTn id="88" dur="1" fill="hold">
                                          <p:stCondLst>
                                            <p:cond delay="0"/>
                                          </p:stCondLst>
                                        </p:cTn>
                                        <p:tgtEl>
                                          <p:spTgt spid="12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1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93" grpId="0" animBg="1"/>
      <p:bldP spid="94" grpId="0" animBg="1"/>
      <p:bldP spid="95" grpId="0" animBg="1"/>
      <p:bldP spid="96" grpId="0" animBg="1"/>
      <p:bldP spid="97" grpId="0"/>
      <p:bldP spid="99" grpId="0"/>
      <p:bldP spid="101" grpId="0" animBg="1"/>
      <p:bldP spid="102" grpId="0" animBg="1"/>
      <p:bldP spid="103" grpId="0" animBg="1"/>
      <p:bldP spid="104" grpId="0" animBg="1"/>
      <p:bldP spid="106" grpId="0" animBg="1"/>
      <p:bldP spid="107" grpId="0" animBg="1"/>
      <p:bldP spid="108" grpId="0" animBg="1"/>
      <p:bldP spid="109" grpId="0" animBg="1"/>
      <p:bldP spid="118" grpId="0" animBg="1"/>
      <p:bldP spid="119" grpId="0" animBg="1"/>
      <p:bldP spid="120" grpId="0" animBg="1"/>
      <p:bldP spid="121" grpId="0" animBg="1"/>
      <p:bldP spid="1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843463" cy="647577"/>
          </a:xfrm>
        </p:spPr>
        <p:txBody>
          <a:bodyPr>
            <a:noAutofit/>
          </a:bodyPr>
          <a:lstStyle/>
          <a:p>
            <a:r>
              <a:rPr lang="en-GB" sz="2600" b="1" dirty="0">
                <a:solidFill>
                  <a:schemeClr val="bg1"/>
                </a:solidFill>
              </a:rPr>
              <a:t>Was, </a:t>
            </a:r>
            <a:r>
              <a:rPr lang="en-GB" sz="2600" b="1" dirty="0" err="1">
                <a:solidFill>
                  <a:schemeClr val="bg1"/>
                </a:solidFill>
              </a:rPr>
              <a:t>wann</a:t>
            </a:r>
            <a:r>
              <a:rPr lang="en-GB" sz="2600" b="1" dirty="0">
                <a:solidFill>
                  <a:schemeClr val="bg1"/>
                </a:solidFill>
              </a:rPr>
              <a:t>, </a:t>
            </a:r>
            <a:r>
              <a:rPr lang="en-GB" sz="2600" b="1" dirty="0" err="1">
                <a:solidFill>
                  <a:schemeClr val="bg1"/>
                </a:solidFill>
              </a:rPr>
              <a:t>wie</a:t>
            </a:r>
            <a:r>
              <a:rPr lang="en-GB" sz="2600" b="1" dirty="0">
                <a:solidFill>
                  <a:schemeClr val="bg1"/>
                </a:solidFill>
              </a:rPr>
              <a:t>, wo? [1-4]</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F2A93DB-2C21-4B5B-9178-FC6F8F271CB0}"/>
              </a:ext>
            </a:extLst>
          </p:cNvPr>
          <p:cNvSpPr txBox="1"/>
          <p:nvPr/>
        </p:nvSpPr>
        <p:spPr>
          <a:xfrm>
            <a:off x="4671560" y="-414768"/>
            <a:ext cx="45597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Antworten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8000" b="0"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B692EEDA-77F8-48F2-9BBD-E8C4F6C5F8F7}"/>
              </a:ext>
            </a:extLst>
          </p:cNvPr>
          <p:cNvSpPr/>
          <p:nvPr/>
        </p:nvSpPr>
        <p:spPr>
          <a:xfrm>
            <a:off x="3643228" y="5084926"/>
            <a:ext cx="3800062" cy="523220"/>
          </a:xfrm>
          <a:prstGeom prst="rect">
            <a:avLst/>
          </a:prstGeom>
          <a:solidFill>
            <a:srgbClr val="FFFAF3"/>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effectLst/>
                <a:uLnTx/>
                <a:uFillTx/>
                <a:latin typeface="Century Gothic" panose="020F0302020204030204"/>
                <a:ea typeface="+mn-ea"/>
                <a:cs typeface="+mn-cs"/>
              </a:rPr>
              <a:t>Montags </a:t>
            </a:r>
            <a:r>
              <a:rPr kumimoji="0" lang="de-DE" sz="2800" b="0" i="0" u="none" strike="noStrike" kern="1200" cap="none" spc="0" normalizeH="0" baseline="0" noProof="0" dirty="0">
                <a:ln>
                  <a:noFill/>
                </a:ln>
                <a:effectLst/>
                <a:uLnTx/>
                <a:uFillTx/>
                <a:latin typeface="Century Gothic" panose="020F0302020204030204"/>
                <a:ea typeface="+mn-ea"/>
                <a:cs typeface="+mn-cs"/>
              </a:rPr>
              <a:t>spielen sie.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3DB05081-D4FC-4128-B1AF-7F468F7230EC}"/>
              </a:ext>
            </a:extLst>
          </p:cNvPr>
          <p:cNvSpPr/>
          <p:nvPr/>
        </p:nvSpPr>
        <p:spPr>
          <a:xfrm>
            <a:off x="311150" y="2504501"/>
            <a:ext cx="3975100" cy="1611243"/>
          </a:xfrm>
          <a:prstGeom prst="wedgeRoundRectCallout">
            <a:avLst>
              <a:gd name="adj1" fmla="val -20833"/>
              <a:gd name="adj2" fmla="val 7117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chemeClr val="tx1"/>
                </a:solidFill>
                <a:effectLst/>
                <a:uLnTx/>
                <a:uFillTx/>
                <a:latin typeface="Century Gothic" panose="020F0302020204030204"/>
                <a:ea typeface="+mn-ea"/>
                <a:cs typeface="+mn-cs"/>
              </a:rPr>
              <a:t>Sie spielen montags zusammen in einem Verein Basketball.</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0" name="Speech Bubble: Rectangle with Corners Rounded 19">
            <a:extLst>
              <a:ext uri="{FF2B5EF4-FFF2-40B4-BE49-F238E27FC236}">
                <a16:creationId xmlns:a16="http://schemas.microsoft.com/office/drawing/2014/main" id="{3661E7E2-F7FC-462E-9EA1-976FD00E936E}"/>
              </a:ext>
            </a:extLst>
          </p:cNvPr>
          <p:cNvSpPr/>
          <p:nvPr/>
        </p:nvSpPr>
        <p:spPr>
          <a:xfrm>
            <a:off x="5353050" y="1782492"/>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sng" strike="noStrike" kern="1200" cap="none" spc="0" normalizeH="0" baseline="0" noProof="0" dirty="0">
                <a:ln>
                  <a:noFill/>
                </a:ln>
                <a:solidFill>
                  <a:schemeClr val="tx1"/>
                </a:solidFill>
                <a:effectLst/>
                <a:uLnTx/>
                <a:uFillTx/>
                <a:latin typeface="Century Gothic" panose="020F0302020204030204"/>
                <a:ea typeface="+mn-ea"/>
                <a:cs typeface="+mn-cs"/>
              </a:rPr>
              <a:t>Wann</a:t>
            </a:r>
            <a:r>
              <a:rPr kumimoji="0" lang="de-DE" sz="2800" b="0" i="0" u="none" strike="noStrike" kern="1200" cap="none" spc="0" normalizeH="0" baseline="0" noProof="0" dirty="0">
                <a:ln>
                  <a:noFill/>
                </a:ln>
                <a:solidFill>
                  <a:schemeClr val="tx1"/>
                </a:solidFill>
                <a:effectLst/>
                <a:uLnTx/>
                <a:uFillTx/>
                <a:latin typeface="Century Gothic" panose="020F0302020204030204"/>
                <a:ea typeface="+mn-ea"/>
                <a:cs typeface="+mn-cs"/>
              </a:rPr>
              <a:t> spielen sie?</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C59EC173-BA0C-4AA5-AC48-227E56204EEF}"/>
              </a:ext>
            </a:extLst>
          </p:cNvPr>
          <p:cNvSpPr/>
          <p:nvPr/>
        </p:nvSpPr>
        <p:spPr>
          <a:xfrm>
            <a:off x="7905752" y="3310122"/>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sng" strike="noStrike" kern="1200" cap="none" spc="0" normalizeH="0" baseline="0" noProof="0" dirty="0">
                <a:ln>
                  <a:noFill/>
                </a:ln>
                <a:solidFill>
                  <a:schemeClr val="tx1"/>
                </a:solidFill>
                <a:effectLst/>
                <a:uLnTx/>
                <a:uFillTx/>
                <a:latin typeface="Century Gothic" panose="020F0302020204030204"/>
                <a:ea typeface="+mn-ea"/>
                <a:cs typeface="+mn-cs"/>
              </a:rPr>
              <a:t>Wo</a:t>
            </a:r>
            <a:r>
              <a:rPr kumimoji="0" lang="de-DE" sz="2800" b="0" i="0" u="none" strike="noStrike" kern="1200" cap="none" spc="0" normalizeH="0" baseline="0" noProof="0" dirty="0">
                <a:ln>
                  <a:noFill/>
                </a:ln>
                <a:solidFill>
                  <a:schemeClr val="tx1"/>
                </a:solidFill>
                <a:effectLst/>
                <a:uLnTx/>
                <a:uFillTx/>
                <a:latin typeface="Century Gothic" panose="020F0302020204030204"/>
                <a:ea typeface="+mn-ea"/>
                <a:cs typeface="+mn-cs"/>
              </a:rPr>
              <a:t> spielen sie Basketball?</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2" name="Speech Bubble: Rectangle with Corners Rounded 21">
            <a:extLst>
              <a:ext uri="{FF2B5EF4-FFF2-40B4-BE49-F238E27FC236}">
                <a16:creationId xmlns:a16="http://schemas.microsoft.com/office/drawing/2014/main" id="{19486B31-B23B-4DEB-B9EE-799CEE3378B9}"/>
              </a:ext>
            </a:extLst>
          </p:cNvPr>
          <p:cNvSpPr/>
          <p:nvPr/>
        </p:nvSpPr>
        <p:spPr>
          <a:xfrm>
            <a:off x="4497594" y="3320961"/>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sng" strike="noStrike" kern="1200" cap="none" spc="0" normalizeH="0" baseline="0" noProof="0" dirty="0">
                <a:ln>
                  <a:noFill/>
                </a:ln>
                <a:solidFill>
                  <a:schemeClr val="tx1"/>
                </a:solidFill>
                <a:effectLst/>
                <a:uLnTx/>
                <a:uFillTx/>
                <a:latin typeface="Century Gothic" panose="020F0302020204030204"/>
                <a:ea typeface="+mn-ea"/>
                <a:cs typeface="+mn-cs"/>
              </a:rPr>
              <a:t>Was</a:t>
            </a:r>
            <a:r>
              <a:rPr kumimoji="0" lang="de-DE" sz="2800" b="0" i="0" u="none" strike="noStrike" kern="1200" cap="none" spc="0" normalizeH="0" baseline="0" noProof="0" dirty="0">
                <a:ln>
                  <a:noFill/>
                </a:ln>
                <a:solidFill>
                  <a:schemeClr val="tx1"/>
                </a:solidFill>
                <a:effectLst/>
                <a:uLnTx/>
                <a:uFillTx/>
                <a:latin typeface="Century Gothic" panose="020F0302020204030204"/>
                <a:ea typeface="+mn-ea"/>
                <a:cs typeface="+mn-cs"/>
              </a:rPr>
              <a:t> spielen sie montags?</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3" name="Speech Bubble: Rectangle with Corners Rounded 22">
            <a:extLst>
              <a:ext uri="{FF2B5EF4-FFF2-40B4-BE49-F238E27FC236}">
                <a16:creationId xmlns:a16="http://schemas.microsoft.com/office/drawing/2014/main" id="{87F07B2A-507E-481D-88AB-B854B6B6D5AE}"/>
              </a:ext>
            </a:extLst>
          </p:cNvPr>
          <p:cNvSpPr/>
          <p:nvPr/>
        </p:nvSpPr>
        <p:spPr>
          <a:xfrm>
            <a:off x="8714962" y="1756067"/>
            <a:ext cx="3196812" cy="1323439"/>
          </a:xfrm>
          <a:prstGeom prst="wedgeRoundRectCallout">
            <a:avLst>
              <a:gd name="adj1" fmla="val -21472"/>
              <a:gd name="adj2" fmla="val 75900"/>
              <a:gd name="adj3" fmla="val 16667"/>
            </a:avLst>
          </a:prstGeom>
          <a:solidFill>
            <a:srgbClr val="EF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sng" strike="noStrike" kern="1200" cap="none" spc="0" normalizeH="0" baseline="0" noProof="0" dirty="0">
                <a:ln>
                  <a:noFill/>
                </a:ln>
                <a:solidFill>
                  <a:schemeClr val="tx1"/>
                </a:solidFill>
                <a:effectLst/>
                <a:uLnTx/>
                <a:uFillTx/>
                <a:latin typeface="Century Gothic" panose="020F0302020204030204"/>
                <a:ea typeface="+mn-ea"/>
                <a:cs typeface="+mn-cs"/>
              </a:rPr>
              <a:t>Wie</a:t>
            </a:r>
            <a:r>
              <a:rPr kumimoji="0" lang="de-DE" sz="2800" b="0" i="0" u="none" strike="noStrike" kern="1200" cap="none" spc="0" normalizeH="0" baseline="0" noProof="0" dirty="0">
                <a:ln>
                  <a:noFill/>
                </a:ln>
                <a:solidFill>
                  <a:schemeClr val="tx1"/>
                </a:solidFill>
                <a:effectLst/>
                <a:uLnTx/>
                <a:uFillTx/>
                <a:latin typeface="Century Gothic" panose="020F0302020204030204"/>
                <a:ea typeface="+mn-ea"/>
                <a:cs typeface="+mn-cs"/>
              </a:rPr>
              <a:t> spielen sie in einem Verein?</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833A6232-C991-4AF5-8292-D25D8E674C28}"/>
              </a:ext>
            </a:extLst>
          </p:cNvPr>
          <p:cNvSpPr/>
          <p:nvPr/>
        </p:nvSpPr>
        <p:spPr>
          <a:xfrm>
            <a:off x="2763606" y="5084926"/>
            <a:ext cx="5559305" cy="523220"/>
          </a:xfrm>
          <a:prstGeom prst="rect">
            <a:avLst/>
          </a:prstGeom>
          <a:solidFill>
            <a:srgbClr val="FFFAF3"/>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effectLst/>
                <a:uLnTx/>
                <a:uFillTx/>
                <a:latin typeface="Century Gothic" panose="020F0302020204030204"/>
                <a:ea typeface="+mn-ea"/>
                <a:cs typeface="+mn-cs"/>
              </a:rPr>
              <a:t>Basketball </a:t>
            </a:r>
            <a:r>
              <a:rPr kumimoji="0" lang="de-DE" sz="2800" b="0" i="0" u="none" strike="noStrike" kern="1200" cap="none" spc="0" normalizeH="0" baseline="0" noProof="0" dirty="0">
                <a:ln>
                  <a:noFill/>
                </a:ln>
                <a:effectLst/>
                <a:uLnTx/>
                <a:uFillTx/>
                <a:latin typeface="Century Gothic" panose="020F0302020204030204"/>
                <a:ea typeface="+mn-ea"/>
                <a:cs typeface="+mn-cs"/>
              </a:rPr>
              <a:t>spielen sie montags.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08828C5E-E114-4083-90F5-64D37BA45733}"/>
              </a:ext>
            </a:extLst>
          </p:cNvPr>
          <p:cNvSpPr/>
          <p:nvPr/>
        </p:nvSpPr>
        <p:spPr>
          <a:xfrm>
            <a:off x="2081127" y="5083291"/>
            <a:ext cx="6924261" cy="523220"/>
          </a:xfrm>
          <a:prstGeom prst="rect">
            <a:avLst/>
          </a:prstGeom>
          <a:solidFill>
            <a:srgbClr val="FFFAF3"/>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effectLst/>
                <a:uLnTx/>
                <a:uFillTx/>
                <a:latin typeface="Century Gothic" panose="020F0302020204030204"/>
                <a:ea typeface="+mn-ea"/>
                <a:cs typeface="+mn-cs"/>
              </a:rPr>
              <a:t>In einem Verein </a:t>
            </a:r>
            <a:r>
              <a:rPr kumimoji="0" lang="de-DE" sz="2800" b="0" i="0" u="none" strike="noStrike" kern="1200" cap="none" spc="0" normalizeH="0" baseline="0" noProof="0" dirty="0">
                <a:ln>
                  <a:noFill/>
                </a:ln>
                <a:effectLst/>
                <a:uLnTx/>
                <a:uFillTx/>
                <a:latin typeface="Century Gothic" panose="020F0302020204030204"/>
                <a:ea typeface="+mn-ea"/>
                <a:cs typeface="+mn-cs"/>
              </a:rPr>
              <a:t>spielen sie Basketball.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835842EF-527B-4625-8369-7437C2E38F43}"/>
              </a:ext>
            </a:extLst>
          </p:cNvPr>
          <p:cNvSpPr/>
          <p:nvPr/>
        </p:nvSpPr>
        <p:spPr>
          <a:xfrm>
            <a:off x="2081127" y="5085121"/>
            <a:ext cx="6924261" cy="523220"/>
          </a:xfrm>
          <a:prstGeom prst="rect">
            <a:avLst/>
          </a:prstGeom>
          <a:solidFill>
            <a:srgbClr val="FFFAF3"/>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effectLst/>
                <a:uLnTx/>
                <a:uFillTx/>
                <a:latin typeface="Century Gothic" panose="020F0302020204030204"/>
                <a:ea typeface="+mn-ea"/>
                <a:cs typeface="+mn-cs"/>
              </a:rPr>
              <a:t>Zusammen </a:t>
            </a:r>
            <a:r>
              <a:rPr kumimoji="0" lang="de-DE" sz="2800" b="0" i="0" u="none" strike="noStrike" kern="1200" cap="none" spc="0" normalizeH="0" baseline="0" noProof="0" dirty="0">
                <a:ln>
                  <a:noFill/>
                </a:ln>
                <a:effectLst/>
                <a:uLnTx/>
                <a:uFillTx/>
                <a:latin typeface="Century Gothic" panose="020F0302020204030204"/>
                <a:ea typeface="+mn-ea"/>
                <a:cs typeface="+mn-cs"/>
              </a:rPr>
              <a:t>spielen sie in einem Verein.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8E71DB8-7C80-4175-95FD-2654D0029101}"/>
              </a:ext>
            </a:extLst>
          </p:cNvPr>
          <p:cNvSpPr txBox="1"/>
          <p:nvPr/>
        </p:nvSpPr>
        <p:spPr>
          <a:xfrm>
            <a:off x="1402800" y="1034144"/>
            <a:ext cx="10508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ea typeface="+mn-ea"/>
                <a:cs typeface="+mn-cs"/>
              </a:rPr>
              <a:t>Begin your answer with the information that answers the question.</a:t>
            </a:r>
          </a:p>
        </p:txBody>
      </p:sp>
    </p:spTree>
    <p:extLst>
      <p:ext uri="{BB962C8B-B14F-4D97-AF65-F5344CB8AC3E}">
        <p14:creationId xmlns:p14="http://schemas.microsoft.com/office/powerpoint/2010/main" val="5918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0" grpId="1" animBg="1"/>
      <p:bldP spid="21" grpId="0" animBg="1"/>
      <p:bldP spid="21" grpId="1" animBg="1"/>
      <p:bldP spid="22" grpId="0" animBg="1"/>
      <p:bldP spid="22" grpId="1" animBg="1"/>
      <p:bldP spid="23"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843463" cy="647577"/>
          </a:xfrm>
        </p:spPr>
        <p:txBody>
          <a:bodyPr>
            <a:noAutofit/>
          </a:bodyPr>
          <a:lstStyle/>
          <a:p>
            <a:r>
              <a:rPr lang="en-GB" sz="2600" b="1" dirty="0">
                <a:solidFill>
                  <a:schemeClr val="bg1"/>
                </a:solidFill>
              </a:rPr>
              <a:t>Was, </a:t>
            </a:r>
            <a:r>
              <a:rPr lang="en-GB" sz="2600" b="1" dirty="0" err="1">
                <a:solidFill>
                  <a:schemeClr val="bg1"/>
                </a:solidFill>
              </a:rPr>
              <a:t>wann</a:t>
            </a:r>
            <a:r>
              <a:rPr lang="en-GB" sz="2600" b="1" dirty="0">
                <a:solidFill>
                  <a:schemeClr val="bg1"/>
                </a:solidFill>
              </a:rPr>
              <a:t>, </a:t>
            </a:r>
            <a:r>
              <a:rPr lang="en-GB" sz="2600" b="1" dirty="0" err="1">
                <a:solidFill>
                  <a:schemeClr val="bg1"/>
                </a:solidFill>
              </a:rPr>
              <a:t>wie</a:t>
            </a:r>
            <a:r>
              <a:rPr lang="en-GB" sz="2600" b="1" dirty="0">
                <a:solidFill>
                  <a:schemeClr val="bg1"/>
                </a:solidFill>
              </a:rPr>
              <a:t>, wo? [5-7]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F2A93DB-2C21-4B5B-9178-FC6F8F271CB0}"/>
              </a:ext>
            </a:extLst>
          </p:cNvPr>
          <p:cNvSpPr txBox="1"/>
          <p:nvPr/>
        </p:nvSpPr>
        <p:spPr>
          <a:xfrm>
            <a:off x="4671560" y="-414768"/>
            <a:ext cx="45597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Antworten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8000" b="0"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8E71DB8-7C80-4175-95FD-2654D0029101}"/>
              </a:ext>
            </a:extLst>
          </p:cNvPr>
          <p:cNvSpPr txBox="1"/>
          <p:nvPr/>
        </p:nvSpPr>
        <p:spPr>
          <a:xfrm>
            <a:off x="1402800" y="1034144"/>
            <a:ext cx="10508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ea typeface="+mn-ea"/>
                <a:cs typeface="+mn-cs"/>
              </a:rPr>
              <a:t>Begin your answer with the information that answers the question.</a:t>
            </a:r>
          </a:p>
        </p:txBody>
      </p:sp>
      <p:sp>
        <p:nvSpPr>
          <p:cNvPr id="18" name="Rectangle 17">
            <a:extLst>
              <a:ext uri="{FF2B5EF4-FFF2-40B4-BE49-F238E27FC236}">
                <a16:creationId xmlns:a16="http://schemas.microsoft.com/office/drawing/2014/main" id="{2FCCFE8F-6C50-454F-9750-AA8633165A04}"/>
              </a:ext>
            </a:extLst>
          </p:cNvPr>
          <p:cNvSpPr/>
          <p:nvPr/>
        </p:nvSpPr>
        <p:spPr>
          <a:xfrm>
            <a:off x="3019411" y="5107439"/>
            <a:ext cx="4963326" cy="523220"/>
          </a:xfrm>
          <a:prstGeom prst="rect">
            <a:avLst/>
          </a:prstGeom>
          <a:solidFill>
            <a:srgbClr val="FFFAF3"/>
          </a:solidFill>
          <a:ln>
            <a:solidFill>
              <a:srgbClr val="00206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effectLst/>
                <a:uLnTx/>
                <a:uFillTx/>
              </a:rPr>
              <a:t>Am Wochenende </a:t>
            </a:r>
            <a:r>
              <a:rPr kumimoji="0" lang="de-DE" sz="2800" b="0" i="0" u="none" strike="noStrike" kern="0" cap="none" spc="0" normalizeH="0" baseline="0" noProof="0" dirty="0">
                <a:ln>
                  <a:noFill/>
                </a:ln>
                <a:effectLst/>
                <a:uLnTx/>
                <a:uFillTx/>
              </a:rPr>
              <a:t>kocht er. </a:t>
            </a:r>
            <a:endParaRPr kumimoji="0" lang="en-GB" sz="2400" b="0" i="0" u="none" strike="noStrike" kern="0" cap="none" spc="0" normalizeH="0" baseline="0" noProof="0" dirty="0">
              <a:ln>
                <a:noFill/>
              </a:ln>
              <a:effectLst/>
              <a:uLnTx/>
              <a:uFillTx/>
            </a:endParaRPr>
          </a:p>
        </p:txBody>
      </p:sp>
      <p:sp>
        <p:nvSpPr>
          <p:cNvPr id="19" name="Speech Bubble: Rectangle with Corners Rounded 18">
            <a:extLst>
              <a:ext uri="{FF2B5EF4-FFF2-40B4-BE49-F238E27FC236}">
                <a16:creationId xmlns:a16="http://schemas.microsoft.com/office/drawing/2014/main" id="{C985766B-1C05-4852-A26D-B140F231A6A2}"/>
              </a:ext>
            </a:extLst>
          </p:cNvPr>
          <p:cNvSpPr/>
          <p:nvPr/>
        </p:nvSpPr>
        <p:spPr>
          <a:xfrm>
            <a:off x="311150" y="2108845"/>
            <a:ext cx="3975100" cy="2006899"/>
          </a:xfrm>
          <a:prstGeom prst="wedgeRoundRectCallout">
            <a:avLst>
              <a:gd name="adj1" fmla="val -20833"/>
              <a:gd name="adj2" fmla="val 71170"/>
              <a:gd name="adj3" fmla="val 16667"/>
            </a:avLst>
          </a:prstGeom>
          <a:solidFill>
            <a:srgbClr val="EFF7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latin typeface="Century Gothic" panose="020F0302020204030204"/>
                <a:ea typeface="+mn-ea"/>
                <a:cs typeface="+mn-cs"/>
              </a:rPr>
              <a:t>Er kocht am Wochenende sehr gern zu Hause.</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20" name="Speech Bubble: Rectangle with Corners Rounded 19">
            <a:extLst>
              <a:ext uri="{FF2B5EF4-FFF2-40B4-BE49-F238E27FC236}">
                <a16:creationId xmlns:a16="http://schemas.microsoft.com/office/drawing/2014/main" id="{1C6C1AB7-7B69-4C56-A093-880E3210EDBD}"/>
              </a:ext>
            </a:extLst>
          </p:cNvPr>
          <p:cNvSpPr/>
          <p:nvPr/>
        </p:nvSpPr>
        <p:spPr>
          <a:xfrm>
            <a:off x="5353050" y="1782492"/>
            <a:ext cx="3196812" cy="1323439"/>
          </a:xfrm>
          <a:prstGeom prst="wedgeRoundRectCallout">
            <a:avLst>
              <a:gd name="adj1" fmla="val -21472"/>
              <a:gd name="adj2" fmla="val 75900"/>
              <a:gd name="adj3" fmla="val 16667"/>
            </a:avLst>
          </a:prstGeom>
          <a:solidFill>
            <a:srgbClr val="EFF7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sng" strike="noStrike" kern="0" cap="none" spc="0" normalizeH="0" baseline="0" noProof="0" dirty="0">
                <a:ln>
                  <a:noFill/>
                </a:ln>
                <a:effectLst/>
                <a:uLnTx/>
                <a:uFillTx/>
                <a:latin typeface="Century Gothic" panose="020F0302020204030204"/>
                <a:ea typeface="+mn-ea"/>
                <a:cs typeface="+mn-cs"/>
              </a:rPr>
              <a:t>Wann</a:t>
            </a:r>
            <a:r>
              <a:rPr kumimoji="0" lang="de-DE" sz="2800" b="0" i="0" u="none" strike="noStrike" kern="0" cap="none" spc="0" normalizeH="0" baseline="0" noProof="0" dirty="0">
                <a:ln>
                  <a:noFill/>
                </a:ln>
                <a:effectLst/>
                <a:uLnTx/>
                <a:uFillTx/>
                <a:latin typeface="Century Gothic" panose="020F0302020204030204"/>
                <a:ea typeface="+mn-ea"/>
                <a:cs typeface="+mn-cs"/>
              </a:rPr>
              <a:t> kocht er?</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2F5451E0-C3A8-4B69-BFF4-9AE58023A196}"/>
              </a:ext>
            </a:extLst>
          </p:cNvPr>
          <p:cNvSpPr/>
          <p:nvPr/>
        </p:nvSpPr>
        <p:spPr>
          <a:xfrm>
            <a:off x="7905752" y="3310122"/>
            <a:ext cx="3330284" cy="1323439"/>
          </a:xfrm>
          <a:prstGeom prst="wedgeRoundRectCallout">
            <a:avLst>
              <a:gd name="adj1" fmla="val -21472"/>
              <a:gd name="adj2" fmla="val 75900"/>
              <a:gd name="adj3" fmla="val 16667"/>
            </a:avLst>
          </a:prstGeom>
          <a:solidFill>
            <a:srgbClr val="EFF7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sng" strike="noStrike" kern="0" cap="none" spc="0" normalizeH="0" baseline="0" noProof="0" dirty="0">
                <a:ln>
                  <a:noFill/>
                </a:ln>
                <a:effectLst/>
                <a:uLnTx/>
                <a:uFillTx/>
                <a:latin typeface="Century Gothic" panose="020F0302020204030204"/>
                <a:ea typeface="+mn-ea"/>
                <a:cs typeface="+mn-cs"/>
              </a:rPr>
              <a:t>Wo</a:t>
            </a:r>
            <a:r>
              <a:rPr kumimoji="0" lang="de-DE" sz="2800" b="0" i="0" u="none" strike="noStrike" kern="0" cap="none" spc="0" normalizeH="0" baseline="0" noProof="0" dirty="0">
                <a:ln>
                  <a:noFill/>
                </a:ln>
                <a:effectLst/>
                <a:uLnTx/>
                <a:uFillTx/>
                <a:latin typeface="Century Gothic" panose="020F0302020204030204"/>
                <a:ea typeface="+mn-ea"/>
                <a:cs typeface="+mn-cs"/>
              </a:rPr>
              <a:t> kocht er sehr gern?</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22" name="Speech Bubble: Rectangle with Corners Rounded 21">
            <a:extLst>
              <a:ext uri="{FF2B5EF4-FFF2-40B4-BE49-F238E27FC236}">
                <a16:creationId xmlns:a16="http://schemas.microsoft.com/office/drawing/2014/main" id="{8FC86C55-0163-4EBB-B82F-56454E7B4FF8}"/>
              </a:ext>
            </a:extLst>
          </p:cNvPr>
          <p:cNvSpPr/>
          <p:nvPr/>
        </p:nvSpPr>
        <p:spPr>
          <a:xfrm>
            <a:off x="4497594" y="3320961"/>
            <a:ext cx="3196812" cy="1323439"/>
          </a:xfrm>
          <a:prstGeom prst="wedgeRoundRectCallout">
            <a:avLst>
              <a:gd name="adj1" fmla="val -21472"/>
              <a:gd name="adj2" fmla="val 75900"/>
              <a:gd name="adj3" fmla="val 16667"/>
            </a:avLst>
          </a:prstGeom>
          <a:solidFill>
            <a:srgbClr val="EFF7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sng" strike="noStrike" kern="0" cap="none" spc="0" normalizeH="0" baseline="0" noProof="0" dirty="0">
                <a:ln>
                  <a:noFill/>
                </a:ln>
                <a:effectLst/>
                <a:uLnTx/>
                <a:uFillTx/>
                <a:latin typeface="Century Gothic" panose="020F0302020204030204"/>
                <a:ea typeface="+mn-ea"/>
                <a:cs typeface="+mn-cs"/>
              </a:rPr>
              <a:t>Wie</a:t>
            </a:r>
            <a:r>
              <a:rPr kumimoji="0" lang="de-DE" sz="2800" b="0" i="0" u="none" strike="noStrike" kern="0" cap="none" spc="0" normalizeH="0" baseline="0" noProof="0" dirty="0">
                <a:ln>
                  <a:noFill/>
                </a:ln>
                <a:effectLst/>
                <a:uLnTx/>
                <a:uFillTx/>
                <a:latin typeface="Century Gothic" panose="020F0302020204030204"/>
                <a:ea typeface="+mn-ea"/>
                <a:cs typeface="+mn-cs"/>
              </a:rPr>
              <a:t> kocht er am Wochenende?</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2D7C837D-8B24-4783-A3D1-A5C9496A154A}"/>
              </a:ext>
            </a:extLst>
          </p:cNvPr>
          <p:cNvSpPr/>
          <p:nvPr/>
        </p:nvSpPr>
        <p:spPr>
          <a:xfrm>
            <a:off x="2410690" y="5101614"/>
            <a:ext cx="6654773" cy="523220"/>
          </a:xfrm>
          <a:prstGeom prst="rect">
            <a:avLst/>
          </a:prstGeom>
          <a:solidFill>
            <a:srgbClr val="FFFAF3"/>
          </a:solidFill>
          <a:ln>
            <a:solidFill>
              <a:srgbClr val="00206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effectLst/>
                <a:uLnTx/>
                <a:uFillTx/>
              </a:rPr>
              <a:t>Sehr gern </a:t>
            </a:r>
            <a:r>
              <a:rPr kumimoji="0" lang="de-DE" sz="2800" b="0" i="0" u="none" strike="noStrike" kern="0" cap="none" spc="0" normalizeH="0" baseline="0" noProof="0" dirty="0">
                <a:ln>
                  <a:noFill/>
                </a:ln>
                <a:effectLst/>
                <a:uLnTx/>
                <a:uFillTx/>
              </a:rPr>
              <a:t>kocht er am Wochenende. </a:t>
            </a:r>
            <a:endParaRPr kumimoji="0" lang="en-GB" sz="2400" b="0" i="0" u="none" strike="noStrike" kern="0" cap="none" spc="0" normalizeH="0" baseline="0" noProof="0" dirty="0">
              <a:ln>
                <a:noFill/>
              </a:ln>
              <a:effectLst/>
              <a:uLnTx/>
              <a:uFillTx/>
            </a:endParaRPr>
          </a:p>
        </p:txBody>
      </p:sp>
      <p:sp>
        <p:nvSpPr>
          <p:cNvPr id="24" name="Rectangle 23">
            <a:extLst>
              <a:ext uri="{FF2B5EF4-FFF2-40B4-BE49-F238E27FC236}">
                <a16:creationId xmlns:a16="http://schemas.microsoft.com/office/drawing/2014/main" id="{ECFEF0A5-53B0-455E-8289-3DAB1081291F}"/>
              </a:ext>
            </a:extLst>
          </p:cNvPr>
          <p:cNvSpPr/>
          <p:nvPr/>
        </p:nvSpPr>
        <p:spPr>
          <a:xfrm>
            <a:off x="2410691" y="5096211"/>
            <a:ext cx="6654772" cy="523220"/>
          </a:xfrm>
          <a:prstGeom prst="rect">
            <a:avLst/>
          </a:prstGeom>
          <a:solidFill>
            <a:srgbClr val="FFFAF3"/>
          </a:solidFill>
          <a:ln>
            <a:solidFill>
              <a:srgbClr val="00206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effectLst/>
                <a:uLnTx/>
                <a:uFillTx/>
              </a:rPr>
              <a:t>Zu Hause </a:t>
            </a:r>
            <a:r>
              <a:rPr kumimoji="0" lang="de-DE" sz="2800" b="0" i="0" u="none" strike="noStrike" kern="0" cap="none" spc="0" normalizeH="0" baseline="0" noProof="0" dirty="0">
                <a:ln>
                  <a:noFill/>
                </a:ln>
                <a:effectLst/>
                <a:uLnTx/>
                <a:uFillTx/>
              </a:rPr>
              <a:t>kocht er sehr gern. </a:t>
            </a:r>
            <a:endParaRPr kumimoji="0" lang="en-GB" sz="24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3391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0" grpId="1" animBg="1"/>
      <p:bldP spid="21" grpId="0" animBg="1"/>
      <p:bldP spid="22" grpId="0" animBg="1"/>
      <p:bldP spid="22" grpId="1"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915025" cy="647577"/>
          </a:xfrm>
        </p:spPr>
        <p:txBody>
          <a:bodyPr>
            <a:noAutofit/>
          </a:bodyPr>
          <a:lstStyle/>
          <a:p>
            <a:r>
              <a:rPr lang="en-GB" sz="2800" b="1" dirty="0">
                <a:solidFill>
                  <a:schemeClr val="bg1"/>
                </a:solidFill>
              </a:rPr>
              <a:t>Julia </a:t>
            </a:r>
            <a:r>
              <a:rPr lang="en-GB" sz="2800" b="1" dirty="0" err="1">
                <a:solidFill>
                  <a:schemeClr val="bg1"/>
                </a:solidFill>
              </a:rPr>
              <a:t>beschreibt</a:t>
            </a:r>
            <a:r>
              <a:rPr lang="en-GB" sz="2800" b="1" dirty="0">
                <a:solidFill>
                  <a:schemeClr val="bg1"/>
                </a:solidFill>
              </a:rPr>
              <a:t> </a:t>
            </a:r>
            <a:r>
              <a:rPr lang="en-GB" sz="2800" b="1" dirty="0" err="1">
                <a:solidFill>
                  <a:schemeClr val="bg1"/>
                </a:solidFill>
              </a:rPr>
              <a:t>ihren</a:t>
            </a:r>
            <a:r>
              <a:rPr lang="en-GB" sz="2800" b="1" dirty="0">
                <a:solidFill>
                  <a:schemeClr val="bg1"/>
                </a:solidFill>
              </a:rPr>
              <a:t> </a:t>
            </a:r>
            <a:r>
              <a:rPr lang="en-GB" sz="2800" b="1" dirty="0" err="1">
                <a:solidFill>
                  <a:schemeClr val="bg1"/>
                </a:solidFill>
              </a:rPr>
              <a:t>Bruder</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8" name="Title 1">
            <a:extLst>
              <a:ext uri="{FF2B5EF4-FFF2-40B4-BE49-F238E27FC236}">
                <a16:creationId xmlns:a16="http://schemas.microsoft.com/office/drawing/2014/main" id="{45C1854C-C6CB-4C48-9A9B-306024D318DA}"/>
              </a:ext>
            </a:extLst>
          </p:cNvPr>
          <p:cNvSpPr txBox="1">
            <a:spLocks/>
          </p:cNvSpPr>
          <p:nvPr/>
        </p:nvSpPr>
        <p:spPr>
          <a:xfrm>
            <a:off x="234673" y="957227"/>
            <a:ext cx="6776040" cy="88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Hör</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zu</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Schreib</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Notizen</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a:t>
            </a:r>
          </a:p>
        </p:txBody>
      </p:sp>
      <p:graphicFrame>
        <p:nvGraphicFramePr>
          <p:cNvPr id="2" name="Table 18">
            <a:extLst>
              <a:ext uri="{FF2B5EF4-FFF2-40B4-BE49-F238E27FC236}">
                <a16:creationId xmlns:a16="http://schemas.microsoft.com/office/drawing/2014/main" id="{EE517EFE-418D-4D58-A9F8-6CBAF2165EAE}"/>
              </a:ext>
            </a:extLst>
          </p:cNvPr>
          <p:cNvGraphicFramePr>
            <a:graphicFrameLocks noGrp="1"/>
          </p:cNvGraphicFramePr>
          <p:nvPr>
            <p:extLst>
              <p:ext uri="{D42A27DB-BD31-4B8C-83A1-F6EECF244321}">
                <p14:modId xmlns:p14="http://schemas.microsoft.com/office/powerpoint/2010/main" val="3860231401"/>
              </p:ext>
            </p:extLst>
          </p:nvPr>
        </p:nvGraphicFramePr>
        <p:xfrm>
          <a:off x="359364" y="1684420"/>
          <a:ext cx="8521400" cy="406304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843509">
                  <a:extLst>
                    <a:ext uri="{9D8B030D-6E8A-4147-A177-3AD203B41FA5}">
                      <a16:colId xmlns:a16="http://schemas.microsoft.com/office/drawing/2014/main" val="1249742217"/>
                    </a:ext>
                  </a:extLst>
                </a:gridCol>
                <a:gridCol w="6677891">
                  <a:extLst>
                    <a:ext uri="{9D8B030D-6E8A-4147-A177-3AD203B41FA5}">
                      <a16:colId xmlns:a16="http://schemas.microsoft.com/office/drawing/2014/main" val="1950654808"/>
                    </a:ext>
                  </a:extLst>
                </a:gridCol>
              </a:tblGrid>
              <a:tr h="810020">
                <a:tc>
                  <a:txBody>
                    <a:bodyPr/>
                    <a:lstStyle/>
                    <a:p>
                      <a:r>
                        <a:rPr lang="en-GB" sz="2400" dirty="0">
                          <a:solidFill>
                            <a:schemeClr val="tx1"/>
                          </a:solidFill>
                        </a:rPr>
                        <a:t>Name</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tc>
                  <a:txBody>
                    <a:bodyPr/>
                    <a:lstStyle/>
                    <a:p>
                      <a:endParaRPr lang="en-GB" sz="24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extLst>
                  <a:ext uri="{0D108BD9-81ED-4DB2-BD59-A6C34878D82A}">
                    <a16:rowId xmlns:a16="http://schemas.microsoft.com/office/drawing/2014/main" val="2752089158"/>
                  </a:ext>
                </a:extLst>
              </a:tr>
              <a:tr h="810020">
                <a:tc>
                  <a:txBody>
                    <a:bodyPr/>
                    <a:lstStyle/>
                    <a:p>
                      <a:r>
                        <a:rPr lang="en-GB" sz="2400" dirty="0" err="1">
                          <a:solidFill>
                            <a:schemeClr val="tx1"/>
                          </a:solidFill>
                        </a:rPr>
                        <a:t>Wohnort</a:t>
                      </a:r>
                      <a:endParaRPr lang="en-GB" sz="24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tc>
                  <a:txBody>
                    <a:bodyPr/>
                    <a:lstStyle/>
                    <a:p>
                      <a:endParaRPr lang="en-GB" sz="24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extLst>
                  <a:ext uri="{0D108BD9-81ED-4DB2-BD59-A6C34878D82A}">
                    <a16:rowId xmlns:a16="http://schemas.microsoft.com/office/drawing/2014/main" val="4063766077"/>
                  </a:ext>
                </a:extLst>
              </a:tr>
              <a:tr h="810020">
                <a:tc>
                  <a:txBody>
                    <a:bodyPr/>
                    <a:lstStyle/>
                    <a:p>
                      <a:r>
                        <a:rPr lang="en-GB" sz="2400" dirty="0">
                          <a:solidFill>
                            <a:schemeClr val="tx1"/>
                          </a:solidFill>
                        </a:rPr>
                        <a:t>Sport</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tc>
                  <a:txBody>
                    <a:bodyPr/>
                    <a:lstStyle/>
                    <a:p>
                      <a:endParaRPr lang="en-GB" sz="24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extLst>
                  <a:ext uri="{0D108BD9-81ED-4DB2-BD59-A6C34878D82A}">
                    <a16:rowId xmlns:a16="http://schemas.microsoft.com/office/drawing/2014/main" val="667638561"/>
                  </a:ext>
                </a:extLst>
              </a:tr>
              <a:tr h="810020">
                <a:tc>
                  <a:txBody>
                    <a:bodyPr/>
                    <a:lstStyle/>
                    <a:p>
                      <a:r>
                        <a:rPr lang="en-GB" sz="2400" dirty="0">
                          <a:solidFill>
                            <a:schemeClr val="tx1"/>
                          </a:solidFill>
                        </a:rPr>
                        <a:t>Computer</a:t>
                      </a: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tc>
                  <a:txBody>
                    <a:bodyPr/>
                    <a:lstStyle/>
                    <a:p>
                      <a:endParaRPr lang="en-GB" sz="24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extLst>
                  <a:ext uri="{0D108BD9-81ED-4DB2-BD59-A6C34878D82A}">
                    <a16:rowId xmlns:a16="http://schemas.microsoft.com/office/drawing/2014/main" val="3410831179"/>
                  </a:ext>
                </a:extLst>
              </a:tr>
              <a:tr h="810020">
                <a:tc>
                  <a:txBody>
                    <a:bodyPr/>
                    <a:lstStyle/>
                    <a:p>
                      <a:r>
                        <a:rPr lang="en-GB" sz="2400" dirty="0" err="1">
                          <a:solidFill>
                            <a:schemeClr val="tx1"/>
                          </a:solidFill>
                        </a:rPr>
                        <a:t>andere</a:t>
                      </a:r>
                      <a:r>
                        <a:rPr lang="en-GB" sz="2400" dirty="0">
                          <a:solidFill>
                            <a:schemeClr val="tx1"/>
                          </a:solidFill>
                        </a:rPr>
                        <a:t> </a:t>
                      </a:r>
                      <a:r>
                        <a:rPr lang="en-GB" sz="2400" dirty="0" err="1">
                          <a:solidFill>
                            <a:schemeClr val="tx1"/>
                          </a:solidFill>
                        </a:rPr>
                        <a:t>Hobbys</a:t>
                      </a:r>
                      <a:endParaRPr lang="en-GB" sz="24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tc>
                  <a:txBody>
                    <a:bodyPr/>
                    <a:lstStyle/>
                    <a:p>
                      <a:endParaRPr lang="en-GB" sz="2400" dirty="0">
                        <a:solidFill>
                          <a:schemeClr val="tx1"/>
                        </a:solidFill>
                      </a:endParaRPr>
                    </a:p>
                  </a:txBody>
                  <a:tcPr anchor="ctr">
                    <a:lnL w="12700" cap="flat" cmpd="sng" algn="ctr">
                      <a:solidFill>
                        <a:schemeClr val="accent4">
                          <a:lumMod val="75000"/>
                        </a:schemeClr>
                      </a:solidFill>
                      <a:prstDash val="sysDot"/>
                      <a:round/>
                      <a:headEnd type="none" w="med" len="med"/>
                      <a:tailEnd type="none" w="med" len="med"/>
                    </a:lnL>
                    <a:lnR w="12700" cap="flat" cmpd="sng" algn="ctr">
                      <a:solidFill>
                        <a:schemeClr val="accent4">
                          <a:lumMod val="75000"/>
                        </a:schemeClr>
                      </a:solidFill>
                      <a:prstDash val="sysDot"/>
                      <a:round/>
                      <a:headEnd type="none" w="med" len="med"/>
                      <a:tailEnd type="none" w="med" len="med"/>
                    </a:lnR>
                    <a:lnT w="12700" cap="flat" cmpd="sng" algn="ctr">
                      <a:solidFill>
                        <a:schemeClr val="accent4">
                          <a:lumMod val="75000"/>
                        </a:schemeClr>
                      </a:solidFill>
                      <a:prstDash val="sysDot"/>
                      <a:round/>
                      <a:headEnd type="none" w="med" len="med"/>
                      <a:tailEnd type="none" w="med" len="med"/>
                    </a:lnT>
                    <a:lnB w="12700" cap="flat" cmpd="sng" algn="ctr">
                      <a:solidFill>
                        <a:schemeClr val="accent4">
                          <a:lumMod val="75000"/>
                        </a:schemeClr>
                      </a:solidFill>
                      <a:prstDash val="sysDot"/>
                      <a:round/>
                      <a:headEnd type="none" w="med" len="med"/>
                      <a:tailEnd type="none" w="med" len="med"/>
                    </a:lnB>
                    <a:solidFill>
                      <a:srgbClr val="FFFAF3"/>
                    </a:solidFill>
                  </a:tcPr>
                </a:tc>
                <a:extLst>
                  <a:ext uri="{0D108BD9-81ED-4DB2-BD59-A6C34878D82A}">
                    <a16:rowId xmlns:a16="http://schemas.microsoft.com/office/drawing/2014/main" val="793164151"/>
                  </a:ext>
                </a:extLst>
              </a:tr>
            </a:tbl>
          </a:graphicData>
        </a:graphic>
      </p:graphicFrame>
      <p:sp>
        <p:nvSpPr>
          <p:cNvPr id="25" name="Speech Bubble: Rectangle with Corners Rounded 24">
            <a:extLst>
              <a:ext uri="{FF2B5EF4-FFF2-40B4-BE49-F238E27FC236}">
                <a16:creationId xmlns:a16="http://schemas.microsoft.com/office/drawing/2014/main" id="{2FD6F92C-BB49-4E5E-8A57-66A7CA08FCD9}"/>
              </a:ext>
            </a:extLst>
          </p:cNvPr>
          <p:cNvSpPr/>
          <p:nvPr/>
        </p:nvSpPr>
        <p:spPr>
          <a:xfrm>
            <a:off x="3652837" y="1110540"/>
            <a:ext cx="2443163" cy="416926"/>
          </a:xfrm>
          <a:prstGeom prst="wedgeRoundRectCallout">
            <a:avLst>
              <a:gd name="adj1" fmla="val -22053"/>
              <a:gd name="adj2" fmla="val 48047"/>
              <a:gd name="adj3" fmla="val 1666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Notiz</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 note</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22" name="Picture 21" descr="A person holding a baby&#10;&#10;Description automatically generated">
            <a:extLst>
              <a:ext uri="{FF2B5EF4-FFF2-40B4-BE49-F238E27FC236}">
                <a16:creationId xmlns:a16="http://schemas.microsoft.com/office/drawing/2014/main" id="{BFF5B771-CEA8-4C8E-AD8A-01FC98660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8355" y="2082484"/>
            <a:ext cx="2950986" cy="1953491"/>
          </a:xfrm>
          <a:prstGeom prst="rect">
            <a:avLst/>
          </a:prstGeom>
        </p:spPr>
      </p:pic>
      <p:sp>
        <p:nvSpPr>
          <p:cNvPr id="28" name="Speech Bubble: Rectangle with Corners Rounded 27">
            <a:extLst>
              <a:ext uri="{FF2B5EF4-FFF2-40B4-BE49-F238E27FC236}">
                <a16:creationId xmlns:a16="http://schemas.microsoft.com/office/drawing/2014/main" id="{D907C7EE-A0C3-4C2E-B88D-9B0296C69EDA}"/>
              </a:ext>
            </a:extLst>
          </p:cNvPr>
          <p:cNvSpPr/>
          <p:nvPr/>
        </p:nvSpPr>
        <p:spPr>
          <a:xfrm>
            <a:off x="9161905" y="4135417"/>
            <a:ext cx="2795422" cy="1794328"/>
          </a:xfrm>
          <a:prstGeom prst="wedgeRoundRectCallout">
            <a:avLst>
              <a:gd name="adj1" fmla="val 19500"/>
              <a:gd name="adj2" fmla="val -92742"/>
              <a:gd name="adj3" fmla="val 16667"/>
            </a:avLst>
          </a:prstGeom>
          <a:solidFill>
            <a:schemeClr val="accent4">
              <a:lumMod val="75000"/>
            </a:schemeClr>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F0302020204030204"/>
              </a:rPr>
              <a:t>Mein </a:t>
            </a:r>
            <a:r>
              <a:rPr lang="en-GB" sz="2000" b="1" dirty="0" err="1">
                <a:solidFill>
                  <a:schemeClr val="tx1"/>
                </a:solidFill>
                <a:latin typeface="Century Gothic" panose="020F0302020204030204"/>
              </a:rPr>
              <a:t>Bruder</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ist</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kein</a:t>
            </a:r>
            <a:r>
              <a:rPr lang="en-GB" sz="2000" b="1" dirty="0">
                <a:solidFill>
                  <a:schemeClr val="tx1"/>
                </a:solidFill>
                <a:latin typeface="Century Gothic" panose="020F0302020204030204"/>
              </a:rPr>
              <a:t> Superstar, </a:t>
            </a:r>
            <a:r>
              <a:rPr lang="en-GB" sz="2000" b="1" dirty="0" err="1">
                <a:solidFill>
                  <a:schemeClr val="tx1"/>
                </a:solidFill>
                <a:latin typeface="Century Gothic" panose="020F0302020204030204"/>
              </a:rPr>
              <a:t>aber</a:t>
            </a:r>
            <a:r>
              <a:rPr lang="en-GB" sz="2000" b="1" dirty="0">
                <a:solidFill>
                  <a:schemeClr val="tx1"/>
                </a:solidFill>
                <a:latin typeface="Century Gothic" panose="020F0302020204030204"/>
              </a:rPr>
              <a:t> ich mag </a:t>
            </a:r>
            <a:r>
              <a:rPr lang="en-GB" sz="2000" b="1" dirty="0" err="1">
                <a:solidFill>
                  <a:schemeClr val="tx1"/>
                </a:solidFill>
                <a:latin typeface="Century Gothic" panose="020F0302020204030204"/>
              </a:rPr>
              <a:t>ihn</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sehr</a:t>
            </a:r>
            <a:r>
              <a:rPr lang="en-GB" sz="2000" b="1" dirty="0">
                <a:solidFill>
                  <a:schemeClr val="tx1"/>
                </a:solidFill>
                <a:latin typeface="Century Gothic" panose="020F0302020204030204"/>
              </a:rPr>
              <a:t>! </a:t>
            </a:r>
            <a:r>
              <a:rPr lang="en-GB" sz="2000" b="1" dirty="0">
                <a:solidFill>
                  <a:schemeClr val="tx1"/>
                </a:solidFill>
                <a:latin typeface="Century Gothic" panose="020F0302020204030204"/>
                <a:sym typeface="Wingdings" panose="05000000000000000000" pitchFamily="2" charset="2"/>
              </a:rPr>
              <a:t> </a:t>
            </a:r>
            <a:r>
              <a:rPr lang="en-GB" sz="2000" b="1" dirty="0">
                <a:solidFill>
                  <a:schemeClr val="tx1"/>
                </a:solidFill>
                <a:latin typeface="Century Gothic" panose="020F0302020204030204"/>
              </a:rPr>
              <a:t>Auf </a:t>
            </a:r>
            <a:r>
              <a:rPr lang="en-GB" sz="2000" b="1" dirty="0" err="1">
                <a:solidFill>
                  <a:schemeClr val="tx1"/>
                </a:solidFill>
                <a:latin typeface="Century Gothic" panose="020F0302020204030204"/>
              </a:rPr>
              <a:t>diesem</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Foto</a:t>
            </a:r>
            <a:r>
              <a:rPr lang="en-GB" sz="2000" b="1" dirty="0">
                <a:solidFill>
                  <a:schemeClr val="tx1"/>
                </a:solidFill>
                <a:latin typeface="Century Gothic" panose="020F0302020204030204"/>
              </a:rPr>
              <a:t> war </a:t>
            </a:r>
            <a:r>
              <a:rPr lang="en-GB" sz="2000" b="1" dirty="0" err="1">
                <a:solidFill>
                  <a:schemeClr val="tx1"/>
                </a:solidFill>
                <a:latin typeface="Century Gothic" panose="020F0302020204030204"/>
              </a:rPr>
              <a:t>er</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viel</a:t>
            </a:r>
            <a:r>
              <a:rPr lang="en-GB" sz="2000" b="1" dirty="0">
                <a:solidFill>
                  <a:schemeClr val="tx1"/>
                </a:solidFill>
                <a:latin typeface="Century Gothic" panose="020F0302020204030204"/>
              </a:rPr>
              <a:t> </a:t>
            </a:r>
            <a:r>
              <a:rPr lang="en-GB" sz="2000" b="1" dirty="0" err="1">
                <a:solidFill>
                  <a:schemeClr val="tx1"/>
                </a:solidFill>
                <a:latin typeface="Century Gothic" panose="020F0302020204030204"/>
              </a:rPr>
              <a:t>jünger</a:t>
            </a:r>
            <a:r>
              <a:rPr lang="en-GB" sz="2000" b="1" dirty="0">
                <a:solidFill>
                  <a:schemeClr val="tx1"/>
                </a:solidFill>
                <a:latin typeface="Century Gothic" panose="020F0302020204030204"/>
              </a:rPr>
              <a: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11" name="9.1.1.1 Slide 27.">
            <a:hlinkClick r:id="" action="ppaction://media"/>
            <a:extLst>
              <a:ext uri="{FF2B5EF4-FFF2-40B4-BE49-F238E27FC236}">
                <a16:creationId xmlns:a16="http://schemas.microsoft.com/office/drawing/2014/main" id="{78C4B04C-DA14-4111-B988-49F74A6BC4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6578" y="169824"/>
            <a:ext cx="820081" cy="820081"/>
          </a:xfrm>
          <a:prstGeom prst="rect">
            <a:avLst/>
          </a:prstGeom>
        </p:spPr>
      </p:pic>
    </p:spTree>
    <p:extLst>
      <p:ext uri="{BB962C8B-B14F-4D97-AF65-F5344CB8AC3E}">
        <p14:creationId xmlns:p14="http://schemas.microsoft.com/office/powerpoint/2010/main" val="26938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60720" cy="647577"/>
          </a:xfrm>
        </p:spPr>
        <p:txBody>
          <a:bodyPr>
            <a:normAutofit/>
          </a:bodyPr>
          <a:lstStyle/>
          <a:p>
            <a:r>
              <a:rPr lang="en-GB" sz="2400" b="1" dirty="0">
                <a:solidFill>
                  <a:schemeClr val="bg1"/>
                </a:solidFill>
              </a:rPr>
              <a:t>Deutschland </a:t>
            </a:r>
            <a:r>
              <a:rPr lang="en-GB" sz="2400" b="1" dirty="0" err="1">
                <a:solidFill>
                  <a:schemeClr val="bg1"/>
                </a:solidFill>
              </a:rPr>
              <a:t>sucht</a:t>
            </a:r>
            <a:r>
              <a:rPr lang="en-GB" sz="2400" b="1" dirty="0">
                <a:solidFill>
                  <a:schemeClr val="bg1"/>
                </a:solidFill>
              </a:rPr>
              <a:t> den Superstar!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50731" y="133582"/>
            <a:ext cx="1247500"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Phonetik</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7282" y="878653"/>
            <a:ext cx="10947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schreibt</a:t>
            </a:r>
            <a:r>
              <a:rPr kumimoji="0" lang="en-US" sz="2400" b="0" i="0" u="none" strike="noStrike" kern="1200" cap="none" spc="0" normalizeH="0" baseline="0" noProof="0" dirty="0">
                <a:ln>
                  <a:noFill/>
                </a:ln>
                <a:effectLst/>
                <a:uLnTx/>
                <a:uFillTx/>
                <a:latin typeface="Century Gothic" panose="020F0302020204030204"/>
                <a:ea typeface="+mn-ea"/>
                <a:cs typeface="+mn-cs"/>
              </a:rPr>
              <a:t> man das?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fehlenden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7" name="Table 7">
            <a:extLst>
              <a:ext uri="{FF2B5EF4-FFF2-40B4-BE49-F238E27FC236}">
                <a16:creationId xmlns:a16="http://schemas.microsoft.com/office/drawing/2014/main" id="{2E35FF0F-EA01-4D86-A30D-225F2923581B}"/>
              </a:ext>
            </a:extLst>
          </p:cNvPr>
          <p:cNvGraphicFramePr>
            <a:graphicFrameLocks noGrp="1"/>
          </p:cNvGraphicFramePr>
          <p:nvPr>
            <p:extLst>
              <p:ext uri="{D42A27DB-BD31-4B8C-83A1-F6EECF244321}">
                <p14:modId xmlns:p14="http://schemas.microsoft.com/office/powerpoint/2010/main" val="2551582936"/>
              </p:ext>
            </p:extLst>
          </p:nvPr>
        </p:nvGraphicFramePr>
        <p:xfrm>
          <a:off x="551740" y="2088445"/>
          <a:ext cx="8287144" cy="3909976"/>
        </p:xfrm>
        <a:graphic>
          <a:graphicData uri="http://schemas.openxmlformats.org/drawingml/2006/table">
            <a:tbl>
              <a:tblPr firstRow="1" bandRow="1">
                <a:tableStyleId>{5940675A-B579-460E-94D1-54222C63F5DA}</a:tableStyleId>
              </a:tblPr>
              <a:tblGrid>
                <a:gridCol w="8287144">
                  <a:extLst>
                    <a:ext uri="{9D8B030D-6E8A-4147-A177-3AD203B41FA5}">
                      <a16:colId xmlns:a16="http://schemas.microsoft.com/office/drawing/2014/main" val="4104228244"/>
                    </a:ext>
                  </a:extLst>
                </a:gridCol>
              </a:tblGrid>
              <a:tr h="488747">
                <a:tc>
                  <a:txBody>
                    <a:bodyPr/>
                    <a:lstStyle/>
                    <a:p>
                      <a:r>
                        <a:rPr lang="en-GB" sz="2000" i="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Deutschland </a:t>
                      </a:r>
                      <a:r>
                        <a:rPr lang="en-GB" sz="2000" i="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sucht</a:t>
                      </a:r>
                      <a:r>
                        <a:rPr lang="en-GB" sz="2000" i="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den Superstar</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ist</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eine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deutsche </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Tal</a:t>
                      </a:r>
                      <a:r>
                        <a:rPr lang="en-GB" sz="2000" b="1" u="sng"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en</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tshow</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tx1"/>
                        </a:solidFill>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534676"/>
                  </a:ext>
                </a:extLst>
              </a:tr>
              <a:tr h="488747">
                <a:tc>
                  <a:txBody>
                    <a:bodyPr/>
                    <a:lstStyle/>
                    <a:p>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Sie hat das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gleiche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Kon</a:t>
                      </a:r>
                      <a:r>
                        <a:rPr lang="en-GB" sz="2000" b="1" u="sng"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zept</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wie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Pop Idol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oder</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X-Factor.</a:t>
                      </a:r>
                      <a:endParaRPr lang="en-GB" sz="2000" dirty="0">
                        <a:solidFill>
                          <a:schemeClr val="tx1"/>
                        </a:solidFill>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391402"/>
                  </a:ext>
                </a:extLst>
              </a:tr>
              <a:tr h="488747">
                <a:tc>
                  <a:txBody>
                    <a:bodyPr/>
                    <a:lstStyle/>
                    <a:p>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Diese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Shows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sind</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jetzt</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eine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glob</a:t>
                      </a:r>
                      <a:r>
                        <a:rPr lang="en-GB" sz="2000" b="1" u="sng"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ale</a:t>
                      </a: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Marke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965382"/>
                  </a:ext>
                </a:extLst>
              </a:tr>
              <a:tr h="488747">
                <a:tc>
                  <a:txBody>
                    <a:bodyPr/>
                    <a:lstStyle/>
                    <a:p>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Sie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haben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viele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Fans in den </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sozi</a:t>
                      </a:r>
                      <a:r>
                        <a:rPr lang="en-GB" sz="2000" b="1" u="sng"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en</a:t>
                      </a: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Medien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055798"/>
                  </a:ext>
                </a:extLst>
              </a:tr>
              <a:tr h="488747">
                <a:tc>
                  <a:txBody>
                    <a:bodyPr/>
                    <a:lstStyle/>
                    <a:p>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DSDS hat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ihren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eigenen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YouTube-</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Kan</a:t>
                      </a:r>
                      <a:r>
                        <a:rPr lang="en-GB" sz="2000" b="1" u="sng"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al</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459566"/>
                  </a:ext>
                </a:extLst>
              </a:tr>
              <a:tr h="488747">
                <a:tc>
                  <a:txBody>
                    <a:bodyPr/>
                    <a:lstStyle/>
                    <a:p>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Die Castings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für</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hundert</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Kandi</a:t>
                      </a:r>
                      <a:r>
                        <a:rPr lang="en-GB" sz="2000" b="1" u="sng"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da</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ten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finden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auf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einem</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Schiff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statt</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579339"/>
                  </a:ext>
                </a:extLst>
              </a:tr>
              <a:tr h="488747">
                <a:tc>
                  <a:txBody>
                    <a:bodyPr/>
                    <a:lstStyle/>
                    <a:p>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Die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letzten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neun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singen</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Halbfin</a:t>
                      </a:r>
                      <a:r>
                        <a:rPr lang="en-GB" sz="2000" b="1" u="sng"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4247689"/>
                  </a:ext>
                </a:extLst>
              </a:tr>
              <a:tr h="488747">
                <a:tc>
                  <a:txBody>
                    <a:bodyPr/>
                    <a:lstStyle/>
                    <a:p>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Das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Publikum</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votet</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Apr</a:t>
                      </a:r>
                      <a:r>
                        <a:rPr lang="en-GB" sz="2000" b="1" u="sng"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il</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auch</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beim</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Fin</a:t>
                      </a:r>
                      <a:r>
                        <a:rPr lang="en-GB" sz="2000" b="1" u="sng"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tx1"/>
                        </a:solidFill>
                      </a:endParaRPr>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6359969"/>
                  </a:ext>
                </a:extLst>
              </a:tr>
            </a:tbl>
          </a:graphicData>
        </a:graphic>
      </p:graphicFrame>
      <p:sp>
        <p:nvSpPr>
          <p:cNvPr id="17" name="Action Button: Custom 16">
            <a:hlinkClick r:id="" action="ppaction://noaction" highlightClick="1">
              <a:snd r:embed="rId3" name="9.1.1.1 Slide 3 1.wav"/>
            </a:hlinkClick>
            <a:extLst>
              <a:ext uri="{FF2B5EF4-FFF2-40B4-BE49-F238E27FC236}">
                <a16:creationId xmlns:a16="http://schemas.microsoft.com/office/drawing/2014/main" id="{AE28C503-ECD1-45D6-8A5B-0011E22409E0}"/>
              </a:ext>
            </a:extLst>
          </p:cNvPr>
          <p:cNvSpPr/>
          <p:nvPr/>
        </p:nvSpPr>
        <p:spPr>
          <a:xfrm>
            <a:off x="90546" y="2165729"/>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4" name="9.1.1.1 Slide 3 2.wav"/>
            </a:hlinkClick>
            <a:extLst>
              <a:ext uri="{FF2B5EF4-FFF2-40B4-BE49-F238E27FC236}">
                <a16:creationId xmlns:a16="http://schemas.microsoft.com/office/drawing/2014/main" id="{5F4D0236-F32A-4C7D-A032-B0DB5CF79E61}"/>
              </a:ext>
            </a:extLst>
          </p:cNvPr>
          <p:cNvSpPr/>
          <p:nvPr/>
        </p:nvSpPr>
        <p:spPr>
          <a:xfrm>
            <a:off x="88468" y="265022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5" name="9.1.1.1 Slide 3 3.wav"/>
            </a:hlinkClick>
            <a:extLst>
              <a:ext uri="{FF2B5EF4-FFF2-40B4-BE49-F238E27FC236}">
                <a16:creationId xmlns:a16="http://schemas.microsoft.com/office/drawing/2014/main" id="{FC61DB85-61AD-4B75-AF50-618EED883267}"/>
              </a:ext>
            </a:extLst>
          </p:cNvPr>
          <p:cNvSpPr/>
          <p:nvPr/>
        </p:nvSpPr>
        <p:spPr>
          <a:xfrm>
            <a:off x="88468" y="311483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6" name="9.1.1.1 Slide 3 4.wav"/>
            </a:hlinkClick>
            <a:extLst>
              <a:ext uri="{FF2B5EF4-FFF2-40B4-BE49-F238E27FC236}">
                <a16:creationId xmlns:a16="http://schemas.microsoft.com/office/drawing/2014/main" id="{05B3B584-0C45-48EB-87B7-A223DC678DE8}"/>
              </a:ext>
            </a:extLst>
          </p:cNvPr>
          <p:cNvSpPr/>
          <p:nvPr/>
        </p:nvSpPr>
        <p:spPr>
          <a:xfrm>
            <a:off x="88468" y="362130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7" name="9.1.1.1 Slide 3 5.wav"/>
            </a:hlinkClick>
            <a:extLst>
              <a:ext uri="{FF2B5EF4-FFF2-40B4-BE49-F238E27FC236}">
                <a16:creationId xmlns:a16="http://schemas.microsoft.com/office/drawing/2014/main" id="{E42ECA41-1DF2-4080-83B3-7E63E76AF4BE}"/>
              </a:ext>
            </a:extLst>
          </p:cNvPr>
          <p:cNvSpPr/>
          <p:nvPr/>
        </p:nvSpPr>
        <p:spPr>
          <a:xfrm>
            <a:off x="88468" y="410989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8" name="9.1.1.1 Slide 3 6.wav"/>
            </a:hlinkClick>
            <a:extLst>
              <a:ext uri="{FF2B5EF4-FFF2-40B4-BE49-F238E27FC236}">
                <a16:creationId xmlns:a16="http://schemas.microsoft.com/office/drawing/2014/main" id="{1E17553E-59D0-4740-8AB3-B505E1A5A066}"/>
              </a:ext>
            </a:extLst>
          </p:cNvPr>
          <p:cNvSpPr/>
          <p:nvPr/>
        </p:nvSpPr>
        <p:spPr>
          <a:xfrm>
            <a:off x="111259" y="459847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9" name="9.1.1.1 Slide 3 7.wav"/>
            </a:hlinkClick>
            <a:extLst>
              <a:ext uri="{FF2B5EF4-FFF2-40B4-BE49-F238E27FC236}">
                <a16:creationId xmlns:a16="http://schemas.microsoft.com/office/drawing/2014/main" id="{7229496D-1FB7-44D4-B79D-695BA2464C7A}"/>
              </a:ext>
            </a:extLst>
          </p:cNvPr>
          <p:cNvSpPr/>
          <p:nvPr/>
        </p:nvSpPr>
        <p:spPr>
          <a:xfrm>
            <a:off x="95318" y="506309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4" name="Action Button: Custom 16">
            <a:hlinkClick r:id="" action="ppaction://noaction" highlightClick="1">
              <a:snd r:embed="rId10" name="9.1.1.1 Slide 3 8.wav"/>
            </a:hlinkClick>
            <a:extLst>
              <a:ext uri="{FF2B5EF4-FFF2-40B4-BE49-F238E27FC236}">
                <a16:creationId xmlns:a16="http://schemas.microsoft.com/office/drawing/2014/main" id="{D94115FB-B4D3-445C-89AB-E05BD8533067}"/>
              </a:ext>
            </a:extLst>
          </p:cNvPr>
          <p:cNvSpPr/>
          <p:nvPr/>
        </p:nvSpPr>
        <p:spPr>
          <a:xfrm>
            <a:off x="95318" y="553868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25" name="Rectangle: Rounded Corners 24">
            <a:extLst>
              <a:ext uri="{FF2B5EF4-FFF2-40B4-BE49-F238E27FC236}">
                <a16:creationId xmlns:a16="http://schemas.microsoft.com/office/drawing/2014/main" id="{5756AD40-BD01-4197-9EAA-E85740088C1F}"/>
              </a:ext>
            </a:extLst>
          </p:cNvPr>
          <p:cNvSpPr/>
          <p:nvPr/>
        </p:nvSpPr>
        <p:spPr>
          <a:xfrm>
            <a:off x="6907232" y="2156189"/>
            <a:ext cx="1416676"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26" name="TextBox 25">
            <a:extLst>
              <a:ext uri="{FF2B5EF4-FFF2-40B4-BE49-F238E27FC236}">
                <a16:creationId xmlns:a16="http://schemas.microsoft.com/office/drawing/2014/main" id="{A4EA1EC3-83F6-47C5-B05B-5ED19FCDBE51}"/>
              </a:ext>
            </a:extLst>
          </p:cNvPr>
          <p:cNvSpPr txBox="1"/>
          <p:nvPr/>
        </p:nvSpPr>
        <p:spPr>
          <a:xfrm>
            <a:off x="107282" y="1326918"/>
            <a:ext cx="10947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Jetzt</a:t>
            </a:r>
            <a:r>
              <a:rPr kumimoji="0" lang="en-US" sz="2400" b="0" i="0" u="none" strike="noStrike" kern="1200" cap="none" spc="0" normalizeH="0" baseline="0" noProof="0" dirty="0">
                <a:ln>
                  <a:noFill/>
                </a:ln>
                <a:effectLst/>
                <a:uLnTx/>
                <a:uFillTx/>
                <a:latin typeface="Century Gothic" panose="020F0302020204030204"/>
                <a:ea typeface="+mn-ea"/>
                <a:cs typeface="+mn-cs"/>
              </a:rPr>
              <a:t> sag die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 Wo </a:t>
            </a:r>
            <a:r>
              <a:rPr kumimoji="0" lang="en-US" sz="2400" b="0" i="0" u="none" strike="noStrike" kern="1200" cap="none" spc="0" normalizeH="0" baseline="0" noProof="0" dirty="0" err="1">
                <a:ln>
                  <a:noFill/>
                </a:ln>
                <a:effectLst/>
                <a:uLnTx/>
                <a:uFillTx/>
                <a:latin typeface="Century Gothic" panose="020F0302020204030204"/>
                <a:ea typeface="+mn-ea"/>
                <a:cs typeface="+mn-cs"/>
              </a:rPr>
              <a:t>liegt</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Betonung</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pic>
        <p:nvPicPr>
          <p:cNvPr id="29" name="Picture 28">
            <a:extLst>
              <a:ext uri="{FF2B5EF4-FFF2-40B4-BE49-F238E27FC236}">
                <a16:creationId xmlns:a16="http://schemas.microsoft.com/office/drawing/2014/main" id="{1EA6E1AE-6FFA-41E2-96BE-2E6019835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46482" y="4967353"/>
            <a:ext cx="1223492" cy="1405807"/>
          </a:xfrm>
          <a:prstGeom prst="rect">
            <a:avLst/>
          </a:prstGeom>
        </p:spPr>
      </p:pic>
      <p:sp>
        <p:nvSpPr>
          <p:cNvPr id="32" name="Oval 31">
            <a:extLst>
              <a:ext uri="{FF2B5EF4-FFF2-40B4-BE49-F238E27FC236}">
                <a16:creationId xmlns:a16="http://schemas.microsoft.com/office/drawing/2014/main" id="{3FC61CEE-4214-4AC8-98E9-5C89063FDA64}"/>
              </a:ext>
            </a:extLst>
          </p:cNvPr>
          <p:cNvSpPr/>
          <p:nvPr/>
        </p:nvSpPr>
        <p:spPr>
          <a:xfrm>
            <a:off x="7758813" y="2699431"/>
            <a:ext cx="4198513" cy="2199389"/>
          </a:xfrm>
          <a:prstGeom prst="ellipse">
            <a:avLst/>
          </a:prstGeom>
          <a:pattFill prst="pct80">
            <a:fgClr>
              <a:srgbClr val="0082DA"/>
            </a:fgClr>
            <a:bgClr>
              <a:schemeClr val="bg1"/>
            </a:bgClr>
          </a:patt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33" name="Rectangle 32">
            <a:extLst>
              <a:ext uri="{FF2B5EF4-FFF2-40B4-BE49-F238E27FC236}">
                <a16:creationId xmlns:a16="http://schemas.microsoft.com/office/drawing/2014/main" id="{15870DEA-C397-4C4E-895F-5C24054F764E}"/>
              </a:ext>
            </a:extLst>
          </p:cNvPr>
          <p:cNvSpPr/>
          <p:nvPr/>
        </p:nvSpPr>
        <p:spPr>
          <a:xfrm>
            <a:off x="6810069" y="2874457"/>
            <a:ext cx="6096000" cy="172354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66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SuperStar</a:t>
            </a:r>
            <a:endPar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34" name="Rectangle 33">
            <a:extLst>
              <a:ext uri="{FF2B5EF4-FFF2-40B4-BE49-F238E27FC236}">
                <a16:creationId xmlns:a16="http://schemas.microsoft.com/office/drawing/2014/main" id="{D23F50A9-8B08-4CFF-B5D6-1B72C5DA373B}"/>
              </a:ext>
            </a:extLst>
          </p:cNvPr>
          <p:cNvSpPr/>
          <p:nvPr/>
        </p:nvSpPr>
        <p:spPr>
          <a:xfrm>
            <a:off x="8775455" y="2825988"/>
            <a:ext cx="33624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Deutschland</a:t>
            </a:r>
            <a:b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28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sucht</a:t>
            </a: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 den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Arc 35">
            <a:extLst>
              <a:ext uri="{FF2B5EF4-FFF2-40B4-BE49-F238E27FC236}">
                <a16:creationId xmlns:a16="http://schemas.microsoft.com/office/drawing/2014/main" id="{52443FC7-7A18-46A2-A895-5F2C09F2148A}"/>
              </a:ext>
            </a:extLst>
          </p:cNvPr>
          <p:cNvSpPr/>
          <p:nvPr/>
        </p:nvSpPr>
        <p:spPr>
          <a:xfrm rot="20795945">
            <a:off x="8756683" y="4572639"/>
            <a:ext cx="2202772" cy="385603"/>
          </a:xfrm>
          <a:prstGeom prst="arc">
            <a:avLst>
              <a:gd name="adj1" fmla="val 12803607"/>
              <a:gd name="adj2" fmla="val 21467917"/>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1" name="Picture 30" descr="Shape, icon&#10;&#10;Description automatically generated">
            <a:extLst>
              <a:ext uri="{FF2B5EF4-FFF2-40B4-BE49-F238E27FC236}">
                <a16:creationId xmlns:a16="http://schemas.microsoft.com/office/drawing/2014/main" id="{AF1C5A76-31AA-4E94-A017-3F38B47054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6677" y="1282855"/>
            <a:ext cx="1687998" cy="1687998"/>
          </a:xfrm>
          <a:prstGeom prst="rect">
            <a:avLst/>
          </a:prstGeom>
        </p:spPr>
      </p:pic>
      <p:sp>
        <p:nvSpPr>
          <p:cNvPr id="28" name="Rectangle: Rounded Corners 27">
            <a:extLst>
              <a:ext uri="{FF2B5EF4-FFF2-40B4-BE49-F238E27FC236}">
                <a16:creationId xmlns:a16="http://schemas.microsoft.com/office/drawing/2014/main" id="{76BE3DC5-AAD5-44CC-AAFC-93AFAAA3DFC5}"/>
              </a:ext>
            </a:extLst>
          </p:cNvPr>
          <p:cNvSpPr/>
          <p:nvPr/>
        </p:nvSpPr>
        <p:spPr>
          <a:xfrm>
            <a:off x="3042918" y="2644399"/>
            <a:ext cx="1002867"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30" name="Rectangle: Rounded Corners 29">
            <a:extLst>
              <a:ext uri="{FF2B5EF4-FFF2-40B4-BE49-F238E27FC236}">
                <a16:creationId xmlns:a16="http://schemas.microsoft.com/office/drawing/2014/main" id="{A7B70158-EE46-42BD-820C-81A2819C9C6F}"/>
              </a:ext>
            </a:extLst>
          </p:cNvPr>
          <p:cNvSpPr/>
          <p:nvPr/>
        </p:nvSpPr>
        <p:spPr>
          <a:xfrm>
            <a:off x="3932963" y="3133868"/>
            <a:ext cx="95848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5" name="Rectangle: Rounded Corners 34">
            <a:extLst>
              <a:ext uri="{FF2B5EF4-FFF2-40B4-BE49-F238E27FC236}">
                <a16:creationId xmlns:a16="http://schemas.microsoft.com/office/drawing/2014/main" id="{3340DD4B-DDAC-4955-9E5E-11B068A5E9A2}"/>
              </a:ext>
            </a:extLst>
          </p:cNvPr>
          <p:cNvSpPr/>
          <p:nvPr/>
        </p:nvSpPr>
        <p:spPr>
          <a:xfrm>
            <a:off x="4035028" y="3621302"/>
            <a:ext cx="106164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7" name="Rectangle: Rounded Corners 36">
            <a:extLst>
              <a:ext uri="{FF2B5EF4-FFF2-40B4-BE49-F238E27FC236}">
                <a16:creationId xmlns:a16="http://schemas.microsoft.com/office/drawing/2014/main" id="{E70DC48D-4199-4E9B-8EB7-301F8E45B289}"/>
              </a:ext>
            </a:extLst>
          </p:cNvPr>
          <p:cNvSpPr/>
          <p:nvPr/>
        </p:nvSpPr>
        <p:spPr>
          <a:xfrm>
            <a:off x="4740799" y="4128920"/>
            <a:ext cx="844133"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 .</a:t>
            </a:r>
          </a:p>
        </p:txBody>
      </p:sp>
      <p:sp>
        <p:nvSpPr>
          <p:cNvPr id="38" name="Rectangle: Rounded Corners 37">
            <a:extLst>
              <a:ext uri="{FF2B5EF4-FFF2-40B4-BE49-F238E27FC236}">
                <a16:creationId xmlns:a16="http://schemas.microsoft.com/office/drawing/2014/main" id="{33919BB9-442D-4591-8EBA-9351D8758B57}"/>
              </a:ext>
            </a:extLst>
          </p:cNvPr>
          <p:cNvSpPr/>
          <p:nvPr/>
        </p:nvSpPr>
        <p:spPr>
          <a:xfrm>
            <a:off x="3651680" y="4626818"/>
            <a:ext cx="1444997"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39" name="Rectangle: Rounded Corners 38">
            <a:extLst>
              <a:ext uri="{FF2B5EF4-FFF2-40B4-BE49-F238E27FC236}">
                <a16:creationId xmlns:a16="http://schemas.microsoft.com/office/drawing/2014/main" id="{26AF3379-0655-4677-8C55-6D35B0EDCAA6}"/>
              </a:ext>
            </a:extLst>
          </p:cNvPr>
          <p:cNvSpPr/>
          <p:nvPr/>
        </p:nvSpPr>
        <p:spPr>
          <a:xfrm>
            <a:off x="3932963" y="5072791"/>
            <a:ext cx="1444997"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 .</a:t>
            </a:r>
          </a:p>
        </p:txBody>
      </p:sp>
      <p:sp>
        <p:nvSpPr>
          <p:cNvPr id="40" name="Rectangle: Rounded Corners 39">
            <a:extLst>
              <a:ext uri="{FF2B5EF4-FFF2-40B4-BE49-F238E27FC236}">
                <a16:creationId xmlns:a16="http://schemas.microsoft.com/office/drawing/2014/main" id="{38415DB4-E752-4F9D-905D-1FF14B9897F0}"/>
              </a:ext>
            </a:extLst>
          </p:cNvPr>
          <p:cNvSpPr/>
          <p:nvPr/>
        </p:nvSpPr>
        <p:spPr>
          <a:xfrm>
            <a:off x="3403308" y="5605756"/>
            <a:ext cx="609323"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1" name="Rectangle: Rounded Corners 40">
            <a:extLst>
              <a:ext uri="{FF2B5EF4-FFF2-40B4-BE49-F238E27FC236}">
                <a16:creationId xmlns:a16="http://schemas.microsoft.com/office/drawing/2014/main" id="{565334EF-EE05-419F-B1A5-AC0C120381F9}"/>
              </a:ext>
            </a:extLst>
          </p:cNvPr>
          <p:cNvSpPr/>
          <p:nvPr/>
        </p:nvSpPr>
        <p:spPr>
          <a:xfrm>
            <a:off x="5438546" y="5557712"/>
            <a:ext cx="1067831"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 .</a:t>
            </a:r>
          </a:p>
        </p:txBody>
      </p:sp>
      <p:sp>
        <p:nvSpPr>
          <p:cNvPr id="42" name="TextBox 41">
            <a:extLst>
              <a:ext uri="{FF2B5EF4-FFF2-40B4-BE49-F238E27FC236}">
                <a16:creationId xmlns:a16="http://schemas.microsoft.com/office/drawing/2014/main" id="{2988AC53-63AE-413B-A996-CEE7EE844CF6}"/>
              </a:ext>
            </a:extLst>
          </p:cNvPr>
          <p:cNvSpPr txBox="1"/>
          <p:nvPr/>
        </p:nvSpPr>
        <p:spPr>
          <a:xfrm>
            <a:off x="1270980" y="6348995"/>
            <a:ext cx="3424332" cy="461665"/>
          </a:xfrm>
          <a:prstGeom prst="rect">
            <a:avLst/>
          </a:prstGeom>
          <a:noFill/>
        </p:spPr>
        <p:txBody>
          <a:bodyPr wrap="square">
            <a:spAutoFit/>
          </a:bodyPr>
          <a:lstStyle/>
          <a:p>
            <a:r>
              <a:rPr lang="en-GB" sz="2400" b="1" dirty="0"/>
              <a:t>*die </a:t>
            </a:r>
            <a:r>
              <a:rPr lang="en-GB" sz="2400" b="1" dirty="0" err="1"/>
              <a:t>Betonung</a:t>
            </a:r>
            <a:r>
              <a:rPr lang="en-GB" sz="2400" b="1" dirty="0"/>
              <a:t> – stress </a:t>
            </a:r>
          </a:p>
        </p:txBody>
      </p:sp>
    </p:spTree>
    <p:extLst>
      <p:ext uri="{BB962C8B-B14F-4D97-AF65-F5344CB8AC3E}">
        <p14:creationId xmlns:p14="http://schemas.microsoft.com/office/powerpoint/2010/main" val="38377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8" grpId="0" animBg="1"/>
      <p:bldP spid="30" grpId="0" animBg="1"/>
      <p:bldP spid="35" grpId="0" animBg="1"/>
      <p:bldP spid="37" grpId="0" animBg="1"/>
      <p:bldP spid="38" grpId="0" animBg="1"/>
      <p:bldP spid="39" grpId="0" animBg="1"/>
      <p:bldP spid="40" grpId="0" animBg="1"/>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870727" cy="647577"/>
          </a:xfrm>
        </p:spPr>
        <p:txBody>
          <a:bodyPr>
            <a:noAutofit/>
          </a:bodyPr>
          <a:lstStyle/>
          <a:p>
            <a:r>
              <a:rPr lang="en-GB" sz="2800" b="1" dirty="0">
                <a:solidFill>
                  <a:schemeClr val="bg1"/>
                </a:solidFill>
              </a:rPr>
              <a:t>Julia </a:t>
            </a:r>
            <a:r>
              <a:rPr lang="en-GB" sz="2800" b="1" dirty="0" err="1">
                <a:solidFill>
                  <a:schemeClr val="bg1"/>
                </a:solidFill>
              </a:rPr>
              <a:t>beschreibt</a:t>
            </a:r>
            <a:r>
              <a:rPr lang="en-GB" sz="2800" b="1" dirty="0">
                <a:solidFill>
                  <a:schemeClr val="bg1"/>
                </a:solidFill>
              </a:rPr>
              <a:t> </a:t>
            </a:r>
            <a:r>
              <a:rPr lang="en-GB" sz="2800" b="1" dirty="0" err="1">
                <a:solidFill>
                  <a:schemeClr val="bg1"/>
                </a:solidFill>
              </a:rPr>
              <a:t>ihren</a:t>
            </a:r>
            <a:r>
              <a:rPr lang="en-GB" sz="2800" b="1" dirty="0">
                <a:solidFill>
                  <a:schemeClr val="bg1"/>
                </a:solidFill>
              </a:rPr>
              <a:t> </a:t>
            </a:r>
            <a:r>
              <a:rPr lang="en-GB" sz="2800" b="1" dirty="0" err="1">
                <a:solidFill>
                  <a:schemeClr val="bg1"/>
                </a:solidFill>
              </a:rPr>
              <a:t>Bruder</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EB64F15-6724-4D06-85B8-9B7F2D051B7A}"/>
              </a:ext>
            </a:extLst>
          </p:cNvPr>
          <p:cNvGraphicFramePr>
            <a:graphicFrameLocks noGrp="1"/>
          </p:cNvGraphicFramePr>
          <p:nvPr>
            <p:extLst>
              <p:ext uri="{D42A27DB-BD31-4B8C-83A1-F6EECF244321}">
                <p14:modId xmlns:p14="http://schemas.microsoft.com/office/powerpoint/2010/main" val="1023530315"/>
              </p:ext>
            </p:extLst>
          </p:nvPr>
        </p:nvGraphicFramePr>
        <p:xfrm>
          <a:off x="399380" y="1710150"/>
          <a:ext cx="11083268" cy="4567985"/>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484094">
                  <a:extLst>
                    <a:ext uri="{9D8B030D-6E8A-4147-A177-3AD203B41FA5}">
                      <a16:colId xmlns:a16="http://schemas.microsoft.com/office/drawing/2014/main" val="1531061973"/>
                    </a:ext>
                  </a:extLst>
                </a:gridCol>
                <a:gridCol w="4235823">
                  <a:extLst>
                    <a:ext uri="{9D8B030D-6E8A-4147-A177-3AD203B41FA5}">
                      <a16:colId xmlns:a16="http://schemas.microsoft.com/office/drawing/2014/main" val="3103944274"/>
                    </a:ext>
                  </a:extLst>
                </a:gridCol>
                <a:gridCol w="1653989">
                  <a:extLst>
                    <a:ext uri="{9D8B030D-6E8A-4147-A177-3AD203B41FA5}">
                      <a16:colId xmlns:a16="http://schemas.microsoft.com/office/drawing/2014/main" val="3648446420"/>
                    </a:ext>
                  </a:extLst>
                </a:gridCol>
                <a:gridCol w="1721223">
                  <a:extLst>
                    <a:ext uri="{9D8B030D-6E8A-4147-A177-3AD203B41FA5}">
                      <a16:colId xmlns:a16="http://schemas.microsoft.com/office/drawing/2014/main" val="1098344724"/>
                    </a:ext>
                  </a:extLst>
                </a:gridCol>
                <a:gridCol w="1519518">
                  <a:extLst>
                    <a:ext uri="{9D8B030D-6E8A-4147-A177-3AD203B41FA5}">
                      <a16:colId xmlns:a16="http://schemas.microsoft.com/office/drawing/2014/main" val="1140327888"/>
                    </a:ext>
                  </a:extLst>
                </a:gridCol>
                <a:gridCol w="1468621">
                  <a:extLst>
                    <a:ext uri="{9D8B030D-6E8A-4147-A177-3AD203B41FA5}">
                      <a16:colId xmlns:a16="http://schemas.microsoft.com/office/drawing/2014/main" val="3774177928"/>
                    </a:ext>
                  </a:extLst>
                </a:gridCol>
              </a:tblGrid>
              <a:tr h="66959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kern="1200" dirty="0" err="1">
                          <a:solidFill>
                            <a:schemeClr val="tx1"/>
                          </a:solidFill>
                          <a:effectLst/>
                          <a:latin typeface="Century Gothic" panose="020B0502020202020204" pitchFamily="34" charset="0"/>
                          <a:ea typeface="+mn-ea"/>
                          <a:cs typeface="+mn-cs"/>
                        </a:rPr>
                        <a:t>Wer</a:t>
                      </a:r>
                      <a:r>
                        <a:rPr lang="en-GB" sz="2000" b="1" kern="1200" dirty="0">
                          <a:solidFill>
                            <a:schemeClr val="tx1"/>
                          </a:solidFill>
                          <a:effectLst/>
                          <a:latin typeface="Century Gothic" panose="020B0502020202020204" pitchFamily="34" charset="0"/>
                          <a:ea typeface="+mn-ea"/>
                          <a:cs typeface="+mn-cs"/>
                        </a:rPr>
                        <a:t> …</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r>
                        <a:rPr lang="en-GB" sz="2000" b="1" dirty="0">
                          <a:solidFill>
                            <a:schemeClr val="tx1"/>
                          </a:solidFill>
                          <a:latin typeface="Century Gothic" panose="020B0502020202020204" pitchFamily="34" charset="0"/>
                        </a:rPr>
                        <a:t>Julia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r>
                        <a:rPr lang="es-CO" sz="2000" b="1"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Florian</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Eltern</a:t>
                      </a: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im</a:t>
                      </a:r>
                      <a:r>
                        <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Text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1507888962"/>
                  </a:ext>
                </a:extLst>
              </a:tr>
              <a:tr h="48791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älter</a:t>
                      </a:r>
                      <a:r>
                        <a:rPr lang="en-GB" sz="2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3232363011"/>
                  </a:ext>
                </a:extLst>
              </a:tr>
              <a:tr h="487915">
                <a:tc>
                  <a:txBody>
                    <a:bodyPr/>
                    <a:lstStyle/>
                    <a:p>
                      <a:pPr algn="ctr">
                        <a:lnSpc>
                          <a:spcPct val="107000"/>
                        </a:lnSpc>
                        <a:spcAft>
                          <a:spcPts val="0"/>
                        </a:spcAft>
                      </a:pPr>
                      <a:r>
                        <a:rPr lang="en-GB" sz="2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wohnt</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in Stuttgart?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1186680011"/>
                  </a:ext>
                </a:extLst>
              </a:tr>
              <a:tr h="487915">
                <a:tc>
                  <a:txBody>
                    <a:bodyPr/>
                    <a:lstStyle/>
                    <a:p>
                      <a:pPr algn="ctr">
                        <a:lnSpc>
                          <a:spcPct val="107000"/>
                        </a:lnSpc>
                        <a:spcAft>
                          <a:spcPts val="0"/>
                        </a:spcAft>
                      </a:pPr>
                      <a:r>
                        <a:rPr lang="en-GB" sz="2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spielt</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Instrument?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3568315560"/>
                  </a:ext>
                </a:extLst>
              </a:tr>
              <a:tr h="48791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macht</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Sport?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3738368741"/>
                  </a:ext>
                </a:extLst>
              </a:tr>
              <a:tr h="482983">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verbringt</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viel</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Zeit am Computer?</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3431152353"/>
                  </a:ext>
                </a:extLst>
              </a:tr>
              <a:tr h="487915">
                <a:tc>
                  <a:txBody>
                    <a:bodyPr/>
                    <a:lstStyle/>
                    <a:p>
                      <a:pPr algn="ctr">
                        <a:lnSpc>
                          <a:spcPct val="107000"/>
                        </a:lnSpc>
                        <a:spcAft>
                          <a:spcPts val="0"/>
                        </a:spcAft>
                      </a:pPr>
                      <a:r>
                        <a:rPr lang="en-GB" sz="2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mag den Computer </a:t>
                      </a:r>
                      <a:r>
                        <a:rPr lang="en-GB" sz="2000" b="0"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nicht</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2684430095"/>
                  </a:ext>
                </a:extLst>
              </a:tr>
              <a:tr h="487915">
                <a:tc>
                  <a:txBody>
                    <a:bodyPr/>
                    <a:lstStyle/>
                    <a:p>
                      <a:pPr algn="ctr">
                        <a:lnSpc>
                          <a:spcPct val="107000"/>
                        </a:lnSpc>
                        <a:spcAft>
                          <a:spcPts val="0"/>
                        </a:spcAft>
                      </a:pPr>
                      <a:r>
                        <a:rPr lang="en-GB" sz="2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kocht</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gern</a:t>
                      </a:r>
                      <a:r>
                        <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521982463"/>
                  </a:ext>
                </a:extLst>
              </a:tr>
              <a:tr h="487915">
                <a:tc>
                  <a:txBody>
                    <a:bodyPr/>
                    <a:lstStyle/>
                    <a:p>
                      <a:pPr algn="ctr">
                        <a:lnSpc>
                          <a:spcPct val="107000"/>
                        </a:lnSpc>
                        <a:spcAft>
                          <a:spcPts val="0"/>
                        </a:spcAft>
                      </a:pPr>
                      <a:r>
                        <a:rPr lang="en-GB" sz="2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nSpc>
                          <a:spcPct val="107000"/>
                        </a:lnSpc>
                        <a:spcAft>
                          <a:spcPts val="0"/>
                        </a:spcAft>
                      </a:pPr>
                      <a:r>
                        <a:rPr lang="en-GB" sz="2000" b="0"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isst</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0" dirty="0" err="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zusammen</a:t>
                      </a:r>
                      <a:r>
                        <a:rPr lang="en-GB" sz="2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tc>
                  <a:txBody>
                    <a:bodyPr/>
                    <a:lstStyle/>
                    <a:p>
                      <a:pPr algn="ctr">
                        <a:lnSpc>
                          <a:spcPct val="107000"/>
                        </a:lnSpc>
                        <a:spcAft>
                          <a:spcPts val="0"/>
                        </a:spcAft>
                      </a:pP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AF3"/>
                    </a:solidFill>
                  </a:tcPr>
                </a:tc>
                <a:extLst>
                  <a:ext uri="{0D108BD9-81ED-4DB2-BD59-A6C34878D82A}">
                    <a16:rowId xmlns:a16="http://schemas.microsoft.com/office/drawing/2014/main" val="724058791"/>
                  </a:ext>
                </a:extLst>
              </a:tr>
            </a:tbl>
          </a:graphicData>
        </a:graphic>
      </p:graphicFrame>
      <p:pic>
        <p:nvPicPr>
          <p:cNvPr id="8" name="Picture 7">
            <a:extLst>
              <a:ext uri="{FF2B5EF4-FFF2-40B4-BE49-F238E27FC236}">
                <a16:creationId xmlns:a16="http://schemas.microsoft.com/office/drawing/2014/main" id="{988CDAC3-78C2-4DFE-A359-08ECFE1843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0728" y="2942247"/>
            <a:ext cx="357145" cy="372026"/>
          </a:xfrm>
          <a:prstGeom prst="rect">
            <a:avLst/>
          </a:prstGeom>
        </p:spPr>
      </p:pic>
      <p:pic>
        <p:nvPicPr>
          <p:cNvPr id="9" name="Picture 8">
            <a:extLst>
              <a:ext uri="{FF2B5EF4-FFF2-40B4-BE49-F238E27FC236}">
                <a16:creationId xmlns:a16="http://schemas.microsoft.com/office/drawing/2014/main" id="{9E0075E0-4EB9-451D-8F60-C5886AB78F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0729" y="2420080"/>
            <a:ext cx="357145" cy="372026"/>
          </a:xfrm>
          <a:prstGeom prst="rect">
            <a:avLst/>
          </a:prstGeom>
        </p:spPr>
      </p:pic>
      <p:pic>
        <p:nvPicPr>
          <p:cNvPr id="10" name="Picture 9">
            <a:extLst>
              <a:ext uri="{FF2B5EF4-FFF2-40B4-BE49-F238E27FC236}">
                <a16:creationId xmlns:a16="http://schemas.microsoft.com/office/drawing/2014/main" id="{18219C4F-E0EA-461F-9551-3D8A77B886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9473" y="3418667"/>
            <a:ext cx="357145" cy="372026"/>
          </a:xfrm>
          <a:prstGeom prst="rect">
            <a:avLst/>
          </a:prstGeom>
        </p:spPr>
      </p:pic>
      <p:pic>
        <p:nvPicPr>
          <p:cNvPr id="11" name="Picture 9">
            <a:extLst>
              <a:ext uri="{FF2B5EF4-FFF2-40B4-BE49-F238E27FC236}">
                <a16:creationId xmlns:a16="http://schemas.microsoft.com/office/drawing/2014/main" id="{C3FF8D19-AA77-44C5-8D0D-34059BD7EE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0727" y="3858586"/>
            <a:ext cx="357145" cy="372026"/>
          </a:xfrm>
          <a:prstGeom prst="rect">
            <a:avLst/>
          </a:prstGeom>
        </p:spPr>
      </p:pic>
      <p:pic>
        <p:nvPicPr>
          <p:cNvPr id="12" name="Picture 9">
            <a:extLst>
              <a:ext uri="{FF2B5EF4-FFF2-40B4-BE49-F238E27FC236}">
                <a16:creationId xmlns:a16="http://schemas.microsoft.com/office/drawing/2014/main" id="{50530CAD-B4F5-48A2-BBC9-EEF6F067B6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5369" y="3889950"/>
            <a:ext cx="357145" cy="372026"/>
          </a:xfrm>
          <a:prstGeom prst="rect">
            <a:avLst/>
          </a:prstGeom>
        </p:spPr>
      </p:pic>
      <p:pic>
        <p:nvPicPr>
          <p:cNvPr id="13" name="Picture 9">
            <a:extLst>
              <a:ext uri="{FF2B5EF4-FFF2-40B4-BE49-F238E27FC236}">
                <a16:creationId xmlns:a16="http://schemas.microsoft.com/office/drawing/2014/main" id="{4E2F58C4-13A9-4C3F-BF7B-19BF0C637D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5145" y="4860332"/>
            <a:ext cx="357145" cy="372026"/>
          </a:xfrm>
          <a:prstGeom prst="rect">
            <a:avLst/>
          </a:prstGeom>
        </p:spPr>
      </p:pic>
      <p:pic>
        <p:nvPicPr>
          <p:cNvPr id="14" name="Picture 9">
            <a:extLst>
              <a:ext uri="{FF2B5EF4-FFF2-40B4-BE49-F238E27FC236}">
                <a16:creationId xmlns:a16="http://schemas.microsoft.com/office/drawing/2014/main" id="{91075356-F550-48BC-A6D7-9BB3A28159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9884" y="4391852"/>
            <a:ext cx="357145" cy="372026"/>
          </a:xfrm>
          <a:prstGeom prst="rect">
            <a:avLst/>
          </a:prstGeom>
        </p:spPr>
      </p:pic>
      <p:pic>
        <p:nvPicPr>
          <p:cNvPr id="15" name="Picture 9">
            <a:extLst>
              <a:ext uri="{FF2B5EF4-FFF2-40B4-BE49-F238E27FC236}">
                <a16:creationId xmlns:a16="http://schemas.microsoft.com/office/drawing/2014/main" id="{93700C05-B510-444D-B237-4CB97682C9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7479" y="5361350"/>
            <a:ext cx="357145" cy="372026"/>
          </a:xfrm>
          <a:prstGeom prst="rect">
            <a:avLst/>
          </a:prstGeom>
        </p:spPr>
      </p:pic>
      <p:pic>
        <p:nvPicPr>
          <p:cNvPr id="16" name="Picture 9">
            <a:extLst>
              <a:ext uri="{FF2B5EF4-FFF2-40B4-BE49-F238E27FC236}">
                <a16:creationId xmlns:a16="http://schemas.microsoft.com/office/drawing/2014/main" id="{7185E8B4-CA94-4A59-8988-60DFCAEA96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9883" y="5341245"/>
            <a:ext cx="357145" cy="372026"/>
          </a:xfrm>
          <a:prstGeom prst="rect">
            <a:avLst/>
          </a:prstGeom>
        </p:spPr>
      </p:pic>
      <p:pic>
        <p:nvPicPr>
          <p:cNvPr id="17" name="Picture 9">
            <a:extLst>
              <a:ext uri="{FF2B5EF4-FFF2-40B4-BE49-F238E27FC236}">
                <a16:creationId xmlns:a16="http://schemas.microsoft.com/office/drawing/2014/main" id="{7613AC2C-502B-4960-AFFA-DFD5DED4D1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3650" y="5853269"/>
            <a:ext cx="357145" cy="372026"/>
          </a:xfrm>
          <a:prstGeom prst="rect">
            <a:avLst/>
          </a:prstGeom>
        </p:spPr>
      </p:pic>
      <p:sp>
        <p:nvSpPr>
          <p:cNvPr id="18" name="Title 1">
            <a:extLst>
              <a:ext uri="{FF2B5EF4-FFF2-40B4-BE49-F238E27FC236}">
                <a16:creationId xmlns:a16="http://schemas.microsoft.com/office/drawing/2014/main" id="{45C1854C-C6CB-4C48-9A9B-306024D318DA}"/>
              </a:ext>
            </a:extLst>
          </p:cNvPr>
          <p:cNvSpPr txBox="1">
            <a:spLocks/>
          </p:cNvSpPr>
          <p:nvPr/>
        </p:nvSpPr>
        <p:spPr>
          <a:xfrm>
            <a:off x="399380" y="784843"/>
            <a:ext cx="11557947" cy="88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Hör</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zu</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Wer</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ist</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das?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Schreib</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1 – 8 und den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richtigen</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Namen</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oder</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nicht</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im</a:t>
            </a:r>
            <a:r>
              <a:rPr kumimoji="0" lang="en-GB" sz="2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Text.</a:t>
            </a:r>
          </a:p>
        </p:txBody>
      </p:sp>
      <p:pic>
        <p:nvPicPr>
          <p:cNvPr id="32" name="Picture 31">
            <a:extLst>
              <a:ext uri="{FF2B5EF4-FFF2-40B4-BE49-F238E27FC236}">
                <a16:creationId xmlns:a16="http://schemas.microsoft.com/office/drawing/2014/main" id="{EE9D3438-3B70-4CED-A6A9-51F166C6DD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2582" y="2921083"/>
            <a:ext cx="357145" cy="372026"/>
          </a:xfrm>
          <a:prstGeom prst="rect">
            <a:avLst/>
          </a:prstGeom>
        </p:spPr>
      </p:pic>
      <p:pic>
        <p:nvPicPr>
          <p:cNvPr id="33" name="Picture 32">
            <a:extLst>
              <a:ext uri="{FF2B5EF4-FFF2-40B4-BE49-F238E27FC236}">
                <a16:creationId xmlns:a16="http://schemas.microsoft.com/office/drawing/2014/main" id="{6BBA0F07-5679-44D4-A1EC-B976AD23A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5146" y="2919945"/>
            <a:ext cx="357145" cy="372026"/>
          </a:xfrm>
          <a:prstGeom prst="rect">
            <a:avLst/>
          </a:prstGeom>
        </p:spPr>
      </p:pic>
      <p:pic>
        <p:nvPicPr>
          <p:cNvPr id="34" name="Picture 9">
            <a:extLst>
              <a:ext uri="{FF2B5EF4-FFF2-40B4-BE49-F238E27FC236}">
                <a16:creationId xmlns:a16="http://schemas.microsoft.com/office/drawing/2014/main" id="{2BE6C0CB-6AEF-4722-B303-D8188D8425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9064" y="5828246"/>
            <a:ext cx="357145" cy="372026"/>
          </a:xfrm>
          <a:prstGeom prst="rect">
            <a:avLst/>
          </a:prstGeom>
        </p:spPr>
      </p:pic>
      <p:pic>
        <p:nvPicPr>
          <p:cNvPr id="35" name="Picture 9">
            <a:extLst>
              <a:ext uri="{FF2B5EF4-FFF2-40B4-BE49-F238E27FC236}">
                <a16:creationId xmlns:a16="http://schemas.microsoft.com/office/drawing/2014/main" id="{26241AFC-8AD1-4C03-8928-290A892675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5145" y="5828246"/>
            <a:ext cx="357145" cy="372026"/>
          </a:xfrm>
          <a:prstGeom prst="rect">
            <a:avLst/>
          </a:prstGeom>
        </p:spPr>
      </p:pic>
      <p:pic>
        <p:nvPicPr>
          <p:cNvPr id="22" name="9.1.1.1 Slide 28 story normal speed">
            <a:hlinkClick r:id="" action="ppaction://media"/>
            <a:extLst>
              <a:ext uri="{FF2B5EF4-FFF2-40B4-BE49-F238E27FC236}">
                <a16:creationId xmlns:a16="http://schemas.microsoft.com/office/drawing/2014/main" id="{E77EF644-DDF9-4105-9EEA-FCBB8E4BB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0680" y="126908"/>
            <a:ext cx="949358" cy="949358"/>
          </a:xfrm>
          <a:prstGeom prst="rect">
            <a:avLst/>
          </a:prstGeom>
        </p:spPr>
      </p:pic>
    </p:spTree>
    <p:extLst>
      <p:ext uri="{BB962C8B-B14F-4D97-AF65-F5344CB8AC3E}">
        <p14:creationId xmlns:p14="http://schemas.microsoft.com/office/powerpoint/2010/main" val="183319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629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00713" cy="647577"/>
          </a:xfrm>
        </p:spPr>
        <p:txBody>
          <a:bodyPr>
            <a:noAutofit/>
          </a:bodyPr>
          <a:lstStyle/>
          <a:p>
            <a:r>
              <a:rPr lang="en-GB" sz="2800" b="1" dirty="0">
                <a:solidFill>
                  <a:schemeClr val="bg1"/>
                </a:solidFill>
              </a:rPr>
              <a:t>Julia </a:t>
            </a:r>
            <a:r>
              <a:rPr lang="en-GB" sz="2800" b="1" dirty="0" err="1">
                <a:solidFill>
                  <a:schemeClr val="bg1"/>
                </a:solidFill>
              </a:rPr>
              <a:t>beschreibt</a:t>
            </a:r>
            <a:r>
              <a:rPr lang="en-GB" sz="2800" b="1" dirty="0">
                <a:solidFill>
                  <a:schemeClr val="bg1"/>
                </a:solidFill>
              </a:rPr>
              <a:t> </a:t>
            </a:r>
            <a:r>
              <a:rPr lang="en-GB" sz="2800" b="1" dirty="0" err="1">
                <a:solidFill>
                  <a:schemeClr val="bg1"/>
                </a:solidFill>
              </a:rPr>
              <a:t>ihren</a:t>
            </a:r>
            <a:r>
              <a:rPr lang="en-GB" sz="2800" b="1" dirty="0">
                <a:solidFill>
                  <a:schemeClr val="bg1"/>
                </a:solidFill>
              </a:rPr>
              <a:t> </a:t>
            </a:r>
            <a:r>
              <a:rPr lang="en-GB" sz="2800" b="1" dirty="0" err="1">
                <a:solidFill>
                  <a:schemeClr val="bg1"/>
                </a:solidFill>
              </a:rPr>
              <a:t>Bruder</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0508" y="247046"/>
            <a:ext cx="95838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B3B3E54-8AD6-4EA1-91BA-CF95A9CDB545}"/>
              </a:ext>
            </a:extLst>
          </p:cNvPr>
          <p:cNvSpPr/>
          <p:nvPr/>
        </p:nvSpPr>
        <p:spPr>
          <a:xfrm>
            <a:off x="385618" y="1281558"/>
            <a:ext cx="11420764" cy="4978382"/>
          </a:xfrm>
          <a:prstGeom prst="wedgeRoundRectCallout">
            <a:avLst>
              <a:gd name="adj1" fmla="val 53408"/>
              <a:gd name="adj2" fmla="val 25530"/>
              <a:gd name="adj3" fmla="val 16667"/>
            </a:avLst>
          </a:prstGeom>
          <a:solidFill>
            <a:srgbClr val="EF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dirty="0">
              <a:solidFill>
                <a:schemeClr val="tx1"/>
              </a:solidFill>
            </a:endParaRPr>
          </a:p>
          <a:p>
            <a:r>
              <a:rPr lang="de-DE" sz="2400" dirty="0">
                <a:solidFill>
                  <a:schemeClr val="tx1"/>
                </a:solidFill>
              </a:rPr>
              <a:t>Ich heiße Julia. Ich werde meinen Bruder kurz beschreiben. Er heißt Florian und ist jünger, aber auch schon größer als ich. Er wohnt noch bei uns zu Hause in Stuttgart. Wir spielen montags zusammen in einem Verein Basketball, aber er hat auch ein paar andere Hobbys. Zum Beispiel ist sein Lieblingshobby der Computer. Er spielt abends allein am Computer in seinem Zimmer. Er surft gern im Internet und spielt oft mit Freunden Computerspiele. Meine Eltern mögen das gar nicht, denn er macht manchmal deshalb seine Hausaufgaben nicht. Er hat noch ein weiteres Hobby. Gern kochen wir zwei zusammen und essen dann zusammen in der Familie.</a:t>
            </a:r>
            <a:r>
              <a:rPr lang="es-ES" sz="2400" dirty="0">
                <a:solidFill>
                  <a:schemeClr val="tx1"/>
                </a:solidFill>
              </a:rPr>
              <a:t> </a:t>
            </a:r>
            <a:endParaRPr lang="en-GB" sz="2400" dirty="0">
              <a:solidFill>
                <a:schemeClr val="tx1"/>
              </a:solidFill>
            </a:endParaRPr>
          </a:p>
        </p:txBody>
      </p:sp>
      <p:sp>
        <p:nvSpPr>
          <p:cNvPr id="6" name="Action Button: Custom 16">
            <a:hlinkClick r:id="" action="ppaction://noaction" highlightClick="1">
              <a:snd r:embed="rId5" name="9.1.1.1 Slide 27 1.wav"/>
            </a:hlinkClick>
            <a:extLst>
              <a:ext uri="{FF2B5EF4-FFF2-40B4-BE49-F238E27FC236}">
                <a16:creationId xmlns:a16="http://schemas.microsoft.com/office/drawing/2014/main" id="{9A8167CE-C7F9-4266-8691-E6D98ED92C6D}"/>
              </a:ext>
            </a:extLst>
          </p:cNvPr>
          <p:cNvSpPr/>
          <p:nvPr/>
        </p:nvSpPr>
        <p:spPr>
          <a:xfrm>
            <a:off x="8744228" y="5332892"/>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6" name="9.1.1.1 Slide 27 2.wav"/>
            </a:hlinkClick>
            <a:extLst>
              <a:ext uri="{FF2B5EF4-FFF2-40B4-BE49-F238E27FC236}">
                <a16:creationId xmlns:a16="http://schemas.microsoft.com/office/drawing/2014/main" id="{8B6B4B11-8E76-49F0-BA04-8B07B536D072}"/>
              </a:ext>
            </a:extLst>
          </p:cNvPr>
          <p:cNvSpPr/>
          <p:nvPr/>
        </p:nvSpPr>
        <p:spPr>
          <a:xfrm>
            <a:off x="9285821" y="5332891"/>
            <a:ext cx="396000"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7" name="9.1.1.1 Slide 27 3.wav"/>
            </a:hlinkClick>
            <a:extLst>
              <a:ext uri="{FF2B5EF4-FFF2-40B4-BE49-F238E27FC236}">
                <a16:creationId xmlns:a16="http://schemas.microsoft.com/office/drawing/2014/main" id="{CC0E7A7D-023C-4646-8312-81BCBDBE65B9}"/>
              </a:ext>
            </a:extLst>
          </p:cNvPr>
          <p:cNvSpPr/>
          <p:nvPr/>
        </p:nvSpPr>
        <p:spPr>
          <a:xfrm>
            <a:off x="9827414" y="5332890"/>
            <a:ext cx="396000" cy="35794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8" name="9.1.1.1 Slide 27 4.wav"/>
            </a:hlinkClick>
            <a:extLst>
              <a:ext uri="{FF2B5EF4-FFF2-40B4-BE49-F238E27FC236}">
                <a16:creationId xmlns:a16="http://schemas.microsoft.com/office/drawing/2014/main" id="{49F40170-9B24-4232-9395-06C41DFF4F82}"/>
              </a:ext>
            </a:extLst>
          </p:cNvPr>
          <p:cNvSpPr/>
          <p:nvPr/>
        </p:nvSpPr>
        <p:spPr>
          <a:xfrm>
            <a:off x="10369007" y="5332890"/>
            <a:ext cx="396000" cy="35794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9" name="9.1.1.1 Slide 27 5.wav"/>
            </a:hlinkClick>
            <a:extLst>
              <a:ext uri="{FF2B5EF4-FFF2-40B4-BE49-F238E27FC236}">
                <a16:creationId xmlns:a16="http://schemas.microsoft.com/office/drawing/2014/main" id="{A2F77B2A-B832-4BB8-A9EE-FE5437C8F519}"/>
              </a:ext>
            </a:extLst>
          </p:cNvPr>
          <p:cNvSpPr/>
          <p:nvPr/>
        </p:nvSpPr>
        <p:spPr>
          <a:xfrm>
            <a:off x="8744228" y="576929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9.1.1.1 Slide 27 6.wav"/>
            </a:hlinkClick>
            <a:extLst>
              <a:ext uri="{FF2B5EF4-FFF2-40B4-BE49-F238E27FC236}">
                <a16:creationId xmlns:a16="http://schemas.microsoft.com/office/drawing/2014/main" id="{C0ADD694-25F5-4471-BB82-594A9875256A}"/>
              </a:ext>
            </a:extLst>
          </p:cNvPr>
          <p:cNvSpPr/>
          <p:nvPr/>
        </p:nvSpPr>
        <p:spPr>
          <a:xfrm>
            <a:off x="9285821" y="576929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1" name="9.1.1.1 Slide 27 7.wav"/>
            </a:hlinkClick>
            <a:extLst>
              <a:ext uri="{FF2B5EF4-FFF2-40B4-BE49-F238E27FC236}">
                <a16:creationId xmlns:a16="http://schemas.microsoft.com/office/drawing/2014/main" id="{7A1979BA-8271-4A6B-B115-3A0A021FD818}"/>
              </a:ext>
            </a:extLst>
          </p:cNvPr>
          <p:cNvSpPr/>
          <p:nvPr/>
        </p:nvSpPr>
        <p:spPr>
          <a:xfrm>
            <a:off x="9827414" y="576929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2" name="9.1.1.1 Slide 27 8.wav"/>
            </a:hlinkClick>
            <a:extLst>
              <a:ext uri="{FF2B5EF4-FFF2-40B4-BE49-F238E27FC236}">
                <a16:creationId xmlns:a16="http://schemas.microsoft.com/office/drawing/2014/main" id="{1DDC4D8A-94EA-4372-B392-DE5CAD2162EA}"/>
              </a:ext>
            </a:extLst>
          </p:cNvPr>
          <p:cNvSpPr/>
          <p:nvPr/>
        </p:nvSpPr>
        <p:spPr>
          <a:xfrm>
            <a:off x="10369007" y="576929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pic>
        <p:nvPicPr>
          <p:cNvPr id="16" name="9.1.1.1 Slide 28 story normal speed">
            <a:hlinkClick r:id="" action="ppaction://media"/>
            <a:extLst>
              <a:ext uri="{FF2B5EF4-FFF2-40B4-BE49-F238E27FC236}">
                <a16:creationId xmlns:a16="http://schemas.microsoft.com/office/drawing/2014/main" id="{1C91F3F6-F562-4F24-B48E-050E2D2D1E9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46282" y="5555018"/>
            <a:ext cx="719282" cy="719282"/>
          </a:xfrm>
          <a:prstGeom prst="rect">
            <a:avLst/>
          </a:prstGeom>
        </p:spPr>
      </p:pic>
      <p:pic>
        <p:nvPicPr>
          <p:cNvPr id="17" name="Picture 16" descr="A person holding a baby&#10;&#10;Description automatically generated">
            <a:extLst>
              <a:ext uri="{FF2B5EF4-FFF2-40B4-BE49-F238E27FC236}">
                <a16:creationId xmlns:a16="http://schemas.microsoft.com/office/drawing/2014/main" id="{7EE2FB71-A000-4301-A418-9E408CA7D56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89707" y="81665"/>
            <a:ext cx="1634986" cy="1082326"/>
          </a:xfrm>
          <a:prstGeom prst="rect">
            <a:avLst/>
          </a:prstGeom>
        </p:spPr>
      </p:pic>
      <p:sp>
        <p:nvSpPr>
          <p:cNvPr id="18" name="Speech Bubble: Rectangle with Corners Rounded 17">
            <a:extLst>
              <a:ext uri="{FF2B5EF4-FFF2-40B4-BE49-F238E27FC236}">
                <a16:creationId xmlns:a16="http://schemas.microsoft.com/office/drawing/2014/main" id="{DEE2672C-15B0-4F30-84C1-D288EEF9C312}"/>
              </a:ext>
            </a:extLst>
          </p:cNvPr>
          <p:cNvSpPr/>
          <p:nvPr/>
        </p:nvSpPr>
        <p:spPr>
          <a:xfrm>
            <a:off x="7597913" y="417841"/>
            <a:ext cx="3375815" cy="1281925"/>
          </a:xfrm>
          <a:prstGeom prst="wedgeRoundRectCallout">
            <a:avLst>
              <a:gd name="adj1" fmla="val -57948"/>
              <a:gd name="adj2" fmla="val -33182"/>
              <a:gd name="adj3" fmla="val 16667"/>
            </a:avLst>
          </a:prstGeom>
          <a:solidFill>
            <a:srgbClr val="FFFAF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Mein </a:t>
            </a:r>
            <a:r>
              <a:rPr lang="en-GB" sz="2000" dirty="0" err="1">
                <a:solidFill>
                  <a:schemeClr val="tx1"/>
                </a:solidFill>
                <a:latin typeface="Century Gothic" panose="020F0302020204030204"/>
              </a:rPr>
              <a:t>Bruder</a:t>
            </a:r>
            <a:r>
              <a:rPr lang="en-GB" sz="2000" dirty="0">
                <a:solidFill>
                  <a:schemeClr val="tx1"/>
                </a:solidFill>
                <a:latin typeface="Century Gothic" panose="020F0302020204030204"/>
              </a:rPr>
              <a:t> </a:t>
            </a:r>
            <a:r>
              <a:rPr lang="en-GB" sz="2000" dirty="0" err="1">
                <a:solidFill>
                  <a:schemeClr val="tx1"/>
                </a:solidFill>
                <a:latin typeface="Century Gothic" panose="020F0302020204030204"/>
              </a:rPr>
              <a:t>ist</a:t>
            </a:r>
            <a:r>
              <a:rPr lang="en-GB" sz="2000" dirty="0">
                <a:solidFill>
                  <a:schemeClr val="tx1"/>
                </a:solidFill>
                <a:latin typeface="Century Gothic" panose="020F0302020204030204"/>
              </a:rPr>
              <a:t> </a:t>
            </a:r>
            <a:r>
              <a:rPr lang="en-GB" sz="2000" dirty="0" err="1">
                <a:solidFill>
                  <a:schemeClr val="tx1"/>
                </a:solidFill>
                <a:latin typeface="Century Gothic" panose="020F0302020204030204"/>
              </a:rPr>
              <a:t>kein</a:t>
            </a:r>
            <a:r>
              <a:rPr lang="en-GB" sz="2000" dirty="0">
                <a:solidFill>
                  <a:schemeClr val="tx1"/>
                </a:solidFill>
                <a:latin typeface="Century Gothic" panose="020F0302020204030204"/>
              </a:rPr>
              <a:t> Superstar, </a:t>
            </a:r>
            <a:r>
              <a:rPr lang="en-GB" sz="2000" dirty="0" err="1">
                <a:solidFill>
                  <a:schemeClr val="tx1"/>
                </a:solidFill>
                <a:latin typeface="Century Gothic" panose="020F0302020204030204"/>
              </a:rPr>
              <a:t>aber</a:t>
            </a:r>
            <a:r>
              <a:rPr lang="en-GB" sz="2000" dirty="0">
                <a:solidFill>
                  <a:schemeClr val="tx1"/>
                </a:solidFill>
                <a:latin typeface="Century Gothic" panose="020F0302020204030204"/>
              </a:rPr>
              <a:t> ich mag </a:t>
            </a:r>
            <a:r>
              <a:rPr lang="en-GB" sz="2000" dirty="0" err="1">
                <a:solidFill>
                  <a:schemeClr val="tx1"/>
                </a:solidFill>
                <a:latin typeface="Century Gothic" panose="020F0302020204030204"/>
              </a:rPr>
              <a:t>ihn</a:t>
            </a:r>
            <a:r>
              <a:rPr lang="en-GB" sz="2000" dirty="0">
                <a:solidFill>
                  <a:schemeClr val="tx1"/>
                </a:solidFill>
                <a:latin typeface="Century Gothic" panose="020F0302020204030204"/>
              </a:rPr>
              <a:t> </a:t>
            </a:r>
            <a:r>
              <a:rPr lang="en-GB" sz="2000" dirty="0" err="1">
                <a:solidFill>
                  <a:schemeClr val="tx1"/>
                </a:solidFill>
                <a:latin typeface="Century Gothic" panose="020F0302020204030204"/>
              </a:rPr>
              <a:t>sehr</a:t>
            </a:r>
            <a:r>
              <a:rPr lang="en-GB" sz="2000" dirty="0">
                <a:solidFill>
                  <a:schemeClr val="tx1"/>
                </a:solidFill>
                <a:latin typeface="Century Gothic" panose="020F0302020204030204"/>
              </a:rPr>
              <a:t>! </a:t>
            </a:r>
            <a:r>
              <a:rPr lang="en-GB" sz="2000" dirty="0">
                <a:solidFill>
                  <a:schemeClr val="tx1"/>
                </a:solidFill>
                <a:latin typeface="Century Gothic" panose="020F0302020204030204"/>
                <a:sym typeface="Wingdings" panose="05000000000000000000" pitchFamily="2" charset="2"/>
              </a:rPr>
              <a:t> </a:t>
            </a:r>
            <a:r>
              <a:rPr lang="en-GB" sz="2000" dirty="0">
                <a:solidFill>
                  <a:schemeClr val="tx1"/>
                </a:solidFill>
                <a:latin typeface="Century Gothic" panose="020F0302020204030204"/>
              </a:rPr>
              <a:t>Auf </a:t>
            </a:r>
            <a:r>
              <a:rPr lang="en-GB" sz="2000" dirty="0" err="1">
                <a:solidFill>
                  <a:schemeClr val="tx1"/>
                </a:solidFill>
                <a:latin typeface="Century Gothic" panose="020F0302020204030204"/>
              </a:rPr>
              <a:t>diesem</a:t>
            </a:r>
            <a:r>
              <a:rPr lang="en-GB" sz="2000" dirty="0">
                <a:solidFill>
                  <a:schemeClr val="tx1"/>
                </a:solidFill>
                <a:latin typeface="Century Gothic" panose="020F0302020204030204"/>
              </a:rPr>
              <a:t> </a:t>
            </a:r>
            <a:r>
              <a:rPr lang="en-GB" sz="2000" dirty="0" err="1">
                <a:solidFill>
                  <a:schemeClr val="tx1"/>
                </a:solidFill>
                <a:latin typeface="Century Gothic" panose="020F0302020204030204"/>
              </a:rPr>
              <a:t>Foto</a:t>
            </a:r>
            <a:r>
              <a:rPr lang="en-GB" sz="2000" dirty="0">
                <a:solidFill>
                  <a:schemeClr val="tx1"/>
                </a:solidFill>
                <a:latin typeface="Century Gothic" panose="020F0302020204030204"/>
              </a:rPr>
              <a:t> war </a:t>
            </a:r>
            <a:r>
              <a:rPr lang="en-GB" sz="2000" dirty="0" err="1">
                <a:solidFill>
                  <a:schemeClr val="tx1"/>
                </a:solidFill>
                <a:latin typeface="Century Gothic" panose="020F0302020204030204"/>
              </a:rPr>
              <a:t>er</a:t>
            </a:r>
            <a:r>
              <a:rPr lang="en-GB" sz="2000" dirty="0">
                <a:solidFill>
                  <a:schemeClr val="tx1"/>
                </a:solidFill>
                <a:latin typeface="Century Gothic" panose="020F0302020204030204"/>
              </a:rPr>
              <a:t> </a:t>
            </a:r>
            <a:r>
              <a:rPr lang="en-GB" sz="2000" dirty="0" err="1">
                <a:solidFill>
                  <a:schemeClr val="tx1"/>
                </a:solidFill>
                <a:latin typeface="Century Gothic" panose="020F0302020204030204"/>
              </a:rPr>
              <a:t>viel</a:t>
            </a:r>
            <a:r>
              <a:rPr lang="en-GB" sz="2000" dirty="0">
                <a:solidFill>
                  <a:schemeClr val="tx1"/>
                </a:solidFill>
                <a:latin typeface="Century Gothic" panose="020F0302020204030204"/>
              </a:rPr>
              <a:t> </a:t>
            </a:r>
            <a:r>
              <a:rPr lang="en-GB" sz="2000" dirty="0" err="1">
                <a:solidFill>
                  <a:schemeClr val="tx1"/>
                </a:solidFill>
                <a:latin typeface="Century Gothic" panose="020F0302020204030204"/>
              </a:rPr>
              <a:t>jünger</a:t>
            </a:r>
            <a:r>
              <a:rPr lang="en-GB" sz="2000" dirty="0">
                <a:solidFill>
                  <a:schemeClr val="tx1"/>
                </a:solidFill>
                <a:latin typeface="Century Gothic" panose="020F0302020204030204"/>
              </a:rPr>
              <a: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9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Mein </a:t>
            </a:r>
            <a:r>
              <a:rPr lang="en-GB" sz="2800" b="1" dirty="0" err="1">
                <a:solidFill>
                  <a:schemeClr val="bg1"/>
                </a:solidFill>
              </a:rPr>
              <a:t>Lieblingsmensch</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5442" y="247047"/>
            <a:ext cx="1501886" cy="472144"/>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2243274-2370-4B14-8438-FF17FDBD1C42}"/>
              </a:ext>
            </a:extLst>
          </p:cNvPr>
          <p:cNvSpPr txBox="1"/>
          <p:nvPr/>
        </p:nvSpPr>
        <p:spPr>
          <a:xfrm>
            <a:off x="125223" y="1211651"/>
            <a:ext cx="119636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Beschreib</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eine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andere</a:t>
            </a:r>
            <a:r>
              <a:rPr kumimoji="0" lang="en-GB" sz="2400" b="0" i="0" u="none" strike="noStrike" kern="1200" cap="none" spc="0" normalizeH="0" baseline="0" noProof="0" dirty="0">
                <a:ln>
                  <a:noFill/>
                </a:ln>
                <a:effectLst/>
                <a:uLnTx/>
                <a:uFillTx/>
                <a:latin typeface="Century Gothic" panose="020F0302020204030204"/>
                <a:ea typeface="+mn-ea"/>
                <a:cs typeface="+mn-cs"/>
              </a:rPr>
              <a:t> Person, </a:t>
            </a:r>
            <a:r>
              <a:rPr kumimoji="0" lang="en-GB" sz="2400" b="0" i="0" u="none" strike="noStrike" kern="1200" cap="none" spc="0" normalizeH="0" baseline="0" noProof="0" dirty="0" err="1">
                <a:ln>
                  <a:noFill/>
                </a:ln>
                <a:effectLst/>
                <a:uLnTx/>
                <a:uFillTx/>
                <a:latin typeface="Century Gothic" panose="020F0302020204030204"/>
                <a:ea typeface="+mn-ea"/>
                <a:cs typeface="+mn-cs"/>
              </a:rPr>
              <a:t>einen</a:t>
            </a:r>
            <a:r>
              <a:rPr kumimoji="0" lang="en-GB" sz="2400" b="0" i="0" u="none" strike="noStrike" kern="1200" cap="none" spc="0" normalizeH="0" baseline="0" noProof="0" dirty="0">
                <a:ln>
                  <a:noFill/>
                </a:ln>
                <a:effectLst/>
                <a:uLnTx/>
                <a:uFillTx/>
                <a:latin typeface="Century Gothic" panose="020F0302020204030204"/>
                <a:ea typeface="+mn-ea"/>
                <a:cs typeface="+mn-cs"/>
              </a:rPr>
              <a:t> Freund / </a:t>
            </a:r>
            <a:r>
              <a:rPr kumimoji="0" lang="en-GB" sz="2400" b="0" i="0" u="none" strike="noStrike" kern="1200" cap="none" spc="0" normalizeH="0" baseline="0" noProof="0" dirty="0" err="1">
                <a:ln>
                  <a:noFill/>
                </a:ln>
                <a:effectLst/>
                <a:uLnTx/>
                <a:uFillTx/>
                <a:latin typeface="Century Gothic" panose="020F0302020204030204"/>
                <a:ea typeface="+mn-ea"/>
                <a:cs typeface="+mn-cs"/>
              </a:rPr>
              <a:t>eine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Freundin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oder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eine</a:t>
            </a:r>
            <a:r>
              <a:rPr kumimoji="0" lang="en-GB" sz="2400" b="0" i="0" u="none" strike="noStrike" kern="1200" cap="none" spc="0" normalizeH="0" baseline="0" noProof="0" dirty="0">
                <a:ln>
                  <a:noFill/>
                </a:ln>
                <a:effectLst/>
                <a:uLnTx/>
                <a:uFillTx/>
                <a:latin typeface="Century Gothic" panose="020F0302020204030204"/>
                <a:ea typeface="+mn-ea"/>
                <a:cs typeface="+mn-cs"/>
              </a:rPr>
              <a:t> Person in </a:t>
            </a:r>
            <a:r>
              <a:rPr kumimoji="0" lang="en-GB" sz="2400" b="0" i="0" u="none" strike="noStrike" kern="1200" cap="none" spc="0" normalizeH="0" baseline="0" noProof="0" dirty="0" err="1">
                <a:ln>
                  <a:noFill/>
                </a:ln>
                <a:effectLst/>
                <a:uLnTx/>
                <a:uFillTx/>
                <a:latin typeface="Century Gothic" panose="020F0302020204030204"/>
                <a:ea typeface="+mn-ea"/>
                <a:cs typeface="+mn-cs"/>
              </a:rPr>
              <a:t>deiner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Familie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Schreib</a:t>
            </a:r>
            <a:r>
              <a:rPr kumimoji="0" lang="en-GB" sz="2400" b="0" i="0" u="none" strike="noStrike" kern="1200" cap="none" spc="0" normalizeH="0" baseline="0" noProof="0" dirty="0">
                <a:ln>
                  <a:noFill/>
                </a:ln>
                <a:effectLst/>
                <a:uLnTx/>
                <a:uFillTx/>
                <a:latin typeface="Century Gothic" panose="020F0302020204030204"/>
                <a:ea typeface="+mn-ea"/>
                <a:cs typeface="+mn-cs"/>
              </a:rPr>
              <a:t> 60-80 </a:t>
            </a:r>
            <a:r>
              <a:rPr kumimoji="0" lang="en-GB" sz="2400" b="0" i="0" u="none" strike="noStrike" kern="1200" cap="none" spc="0" normalizeH="0" baseline="0" noProof="0" dirty="0" err="1">
                <a:ln>
                  <a:noFill/>
                </a:ln>
                <a:effectLst/>
                <a:uLnTx/>
                <a:uFillTx/>
                <a:latin typeface="Century Gothic" panose="020F0302020204030204"/>
                <a:ea typeface="+mn-ea"/>
                <a:cs typeface="+mn-cs"/>
              </a:rPr>
              <a:t>Wörter</a:t>
            </a:r>
            <a:r>
              <a:rPr kumimoji="0" lang="en-GB" sz="2400" b="0" i="0" u="none" strike="noStrike" kern="1200" cap="none" spc="0" normalizeH="0" baseline="0" noProof="0" dirty="0">
                <a:ln>
                  <a:noFill/>
                </a:ln>
                <a:effectLst/>
                <a:uLnTx/>
                <a:uFillTx/>
                <a:latin typeface="Century Gothic" panose="020F0302020204030204"/>
                <a:ea typeface="+mn-ea"/>
                <a:cs typeface="+mn-cs"/>
              </a:rPr>
              <a:t> auf Deutsch.</a:t>
            </a:r>
            <a:endParaRPr kumimoji="0" lang="en-GB" sz="2200" b="0" i="0" u="none" strike="noStrike" kern="1200" cap="none" spc="0" normalizeH="0" baseline="0" noProof="0" dirty="0">
              <a:ln>
                <a:noFill/>
              </a:ln>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FD7BE50F-BE6A-4ACC-97EC-07047898878A}"/>
              </a:ext>
            </a:extLst>
          </p:cNvPr>
          <p:cNvSpPr/>
          <p:nvPr/>
        </p:nvSpPr>
        <p:spPr>
          <a:xfrm>
            <a:off x="443345" y="2232638"/>
            <a:ext cx="8118763" cy="2191947"/>
          </a:xfrm>
          <a:prstGeom prst="rect">
            <a:avLst/>
          </a:prstGeom>
        </p:spPr>
        <p:txBody>
          <a:bodyPr wrap="square">
            <a:spAutoFit/>
          </a:bodyPr>
          <a:lstStyle/>
          <a:p>
            <a:pPr marL="342900" lvl="0" indent="-342900">
              <a:lnSpc>
                <a:spcPct val="200000"/>
              </a:lnSpc>
              <a:buFont typeface="Wingdings 3" panose="05040102010807070707" pitchFamily="18" charset="2"/>
              <a:buChar char="a"/>
              <a:defRPr/>
            </a:pPr>
            <a:r>
              <a:rPr lang="en-GB" sz="2400" dirty="0"/>
              <a:t>Wie </a:t>
            </a:r>
            <a:r>
              <a:rPr lang="en-GB" sz="2400" dirty="0" err="1"/>
              <a:t>ist</a:t>
            </a:r>
            <a:r>
              <a:rPr lang="en-GB" sz="2400" dirty="0"/>
              <a:t> </a:t>
            </a:r>
            <a:r>
              <a:rPr lang="en-GB" sz="2400" dirty="0" err="1"/>
              <a:t>diese</a:t>
            </a:r>
            <a:r>
              <a:rPr lang="en-GB" sz="2400" dirty="0"/>
              <a:t> Person? </a:t>
            </a:r>
          </a:p>
          <a:p>
            <a:pPr marL="342900" lvl="0" indent="-342900">
              <a:lnSpc>
                <a:spcPct val="200000"/>
              </a:lnSpc>
              <a:buFont typeface="Wingdings 3" panose="05040102010807070707" pitchFamily="18" charset="2"/>
              <a:buChar char="a"/>
              <a:defRPr/>
            </a:pPr>
            <a:r>
              <a:rPr lang="en-GB" sz="2400" dirty="0"/>
              <a:t>Was </a:t>
            </a:r>
            <a:r>
              <a:rPr lang="en-GB" sz="2400" dirty="0" err="1"/>
              <a:t>macht</a:t>
            </a:r>
            <a:r>
              <a:rPr lang="en-GB" sz="2400" dirty="0"/>
              <a:t> </a:t>
            </a:r>
            <a:r>
              <a:rPr lang="en-GB" sz="2400" dirty="0" err="1"/>
              <a:t>er</a:t>
            </a:r>
            <a:r>
              <a:rPr lang="en-GB" sz="2400" dirty="0"/>
              <a:t>/</a:t>
            </a:r>
            <a:r>
              <a:rPr lang="en-GB" sz="2400" dirty="0" err="1"/>
              <a:t>sie</a:t>
            </a:r>
            <a:r>
              <a:rPr lang="en-GB" sz="2400" dirty="0"/>
              <a:t> </a:t>
            </a:r>
            <a:r>
              <a:rPr lang="en-GB" sz="2400" dirty="0" err="1"/>
              <a:t>gern</a:t>
            </a:r>
            <a:r>
              <a:rPr lang="en-GB" sz="2400" dirty="0"/>
              <a:t> </a:t>
            </a:r>
            <a:r>
              <a:rPr lang="en-GB" sz="2400" dirty="0" err="1"/>
              <a:t>oder</a:t>
            </a:r>
            <a:r>
              <a:rPr lang="en-GB" sz="2400" dirty="0"/>
              <a:t> </a:t>
            </a:r>
            <a:r>
              <a:rPr lang="en-GB" sz="2400" dirty="0" err="1"/>
              <a:t>nicht</a:t>
            </a:r>
            <a:r>
              <a:rPr lang="en-GB" sz="2400" dirty="0"/>
              <a:t> </a:t>
            </a:r>
            <a:r>
              <a:rPr lang="en-GB" sz="2400" dirty="0" err="1"/>
              <a:t>gern</a:t>
            </a:r>
            <a:r>
              <a:rPr lang="en-GB" sz="2400" dirty="0"/>
              <a:t>?</a:t>
            </a:r>
          </a:p>
          <a:p>
            <a:pPr marL="342900" lvl="0" indent="-342900">
              <a:lnSpc>
                <a:spcPct val="200000"/>
              </a:lnSpc>
              <a:buFont typeface="Wingdings 3" panose="05040102010807070707" pitchFamily="18" charset="2"/>
              <a:buChar char="a"/>
              <a:defRPr/>
            </a:pPr>
            <a:r>
              <a:rPr lang="en-GB" sz="2400" dirty="0" err="1"/>
              <a:t>Wann</a:t>
            </a:r>
            <a:r>
              <a:rPr lang="en-GB" sz="2400" dirty="0"/>
              <a:t>, </a:t>
            </a:r>
            <a:r>
              <a:rPr lang="en-GB" sz="2400" dirty="0" err="1"/>
              <a:t>wie</a:t>
            </a:r>
            <a:r>
              <a:rPr lang="en-GB" sz="2400" dirty="0"/>
              <a:t>, wo </a:t>
            </a:r>
            <a:r>
              <a:rPr lang="en-GB" sz="2400" dirty="0" err="1"/>
              <a:t>macht</a:t>
            </a:r>
            <a:r>
              <a:rPr lang="en-GB" sz="2400" dirty="0"/>
              <a:t> </a:t>
            </a:r>
            <a:r>
              <a:rPr lang="en-GB" sz="2400" dirty="0" err="1"/>
              <a:t>er</a:t>
            </a:r>
            <a:r>
              <a:rPr lang="en-GB" sz="2400" dirty="0"/>
              <a:t>/</a:t>
            </a:r>
            <a:r>
              <a:rPr lang="en-GB" sz="2400" dirty="0" err="1"/>
              <a:t>sie</a:t>
            </a:r>
            <a:r>
              <a:rPr lang="en-GB" sz="2400" dirty="0"/>
              <a:t> das?</a:t>
            </a:r>
          </a:p>
        </p:txBody>
      </p:sp>
      <p:sp>
        <p:nvSpPr>
          <p:cNvPr id="10" name="Speech Bubble: Rectangle with Corners Rounded 9">
            <a:extLst>
              <a:ext uri="{FF2B5EF4-FFF2-40B4-BE49-F238E27FC236}">
                <a16:creationId xmlns:a16="http://schemas.microsoft.com/office/drawing/2014/main" id="{E239C6A4-15E0-499E-AEC7-43B4E45530C6}"/>
              </a:ext>
            </a:extLst>
          </p:cNvPr>
          <p:cNvSpPr/>
          <p:nvPr/>
        </p:nvSpPr>
        <p:spPr>
          <a:xfrm>
            <a:off x="8276020" y="2158514"/>
            <a:ext cx="2852310" cy="1609624"/>
          </a:xfrm>
          <a:prstGeom prst="wedgeRoundRectCallout">
            <a:avLst>
              <a:gd name="adj1" fmla="val -23480"/>
              <a:gd name="adj2" fmla="val 76667"/>
              <a:gd name="adj3" fmla="val 16667"/>
            </a:avLst>
          </a:prstGeom>
          <a:solidFill>
            <a:srgbClr val="FFCC00"/>
          </a:solidFill>
          <a:ln w="12700" cap="flat" cmpd="sng" algn="ctr">
            <a:solidFill>
              <a:srgbClr val="3D3C3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dirty="0" err="1">
                <a:solidFill>
                  <a:srgbClr val="3D3C3C"/>
                </a:solidFill>
                <a:latin typeface="Century Gothic"/>
              </a:rPr>
              <a:t>Rembmer</a:t>
            </a:r>
            <a:r>
              <a:rPr lang="en-GB" sz="2000" kern="0" dirty="0">
                <a:solidFill>
                  <a:srgbClr val="3D3C3C"/>
                </a:solidFill>
                <a:latin typeface="Century Gothic"/>
              </a:rPr>
              <a:t> to a</a:t>
            </a:r>
            <a:r>
              <a:rPr kumimoji="0" lang="en-GB" sz="2000" b="0" i="0" u="none" strike="noStrike" kern="0" cap="none" spc="0" normalizeH="0" baseline="0" noProof="0" dirty="0">
                <a:ln>
                  <a:noFill/>
                </a:ln>
                <a:solidFill>
                  <a:srgbClr val="3D3C3C"/>
                </a:solidFill>
                <a:effectLst/>
                <a:uLnTx/>
                <a:uFillTx/>
                <a:latin typeface="Century Gothic"/>
                <a:ea typeface="+mn-ea"/>
                <a:cs typeface="+mn-cs"/>
              </a:rPr>
              <a:t>dd words that are important to you to your </a:t>
            </a:r>
            <a:r>
              <a:rPr kumimoji="0" lang="en-GB" sz="2000" b="1" i="0" u="none" strike="noStrike" kern="0" cap="none" spc="0" normalizeH="0" baseline="0" noProof="0" dirty="0" err="1">
                <a:ln>
                  <a:noFill/>
                </a:ln>
                <a:solidFill>
                  <a:srgbClr val="3D3C3C"/>
                </a:solidFill>
                <a:effectLst/>
                <a:uLnTx/>
                <a:uFillTx/>
                <a:latin typeface="Century Gothic"/>
                <a:ea typeface="+mn-ea"/>
                <a:cs typeface="+mn-cs"/>
              </a:rPr>
              <a:t>Wortschatz</a:t>
            </a:r>
            <a:r>
              <a:rPr kumimoji="0" lang="en-GB" sz="2000" b="0" i="0" u="none" strike="noStrike" kern="0" cap="none" spc="0" normalizeH="0" baseline="0" noProof="0" dirty="0">
                <a:ln>
                  <a:noFill/>
                </a:ln>
                <a:solidFill>
                  <a:srgbClr val="3D3C3C"/>
                </a:solidFill>
                <a:effectLst/>
                <a:uLnTx/>
                <a:uFillTx/>
                <a:latin typeface="Century Gothic"/>
                <a:ea typeface="+mn-ea"/>
                <a:cs typeface="+mn-cs"/>
              </a:rPr>
              <a:t>!</a:t>
            </a:r>
            <a:endParaRPr kumimoji="0" lang="en-GB" sz="2000" b="1" i="0" u="none" strike="noStrike" kern="0" cap="none" spc="0" normalizeH="0" baseline="0" noProof="0" dirty="0">
              <a:ln>
                <a:noFill/>
              </a:ln>
              <a:solidFill>
                <a:srgbClr val="3D3C3C"/>
              </a:solidFill>
              <a:effectLst/>
              <a:uLnTx/>
              <a:uFillTx/>
              <a:latin typeface="Century Gothic"/>
              <a:ea typeface="+mn-ea"/>
              <a:cs typeface="+mn-cs"/>
            </a:endParaRPr>
          </a:p>
        </p:txBody>
      </p:sp>
      <p:pic>
        <p:nvPicPr>
          <p:cNvPr id="11" name="Picture 10" descr="A magnifying glass with a black background&#10;&#10;Description automatically generated with medium confidence">
            <a:extLst>
              <a:ext uri="{FF2B5EF4-FFF2-40B4-BE49-F238E27FC236}">
                <a16:creationId xmlns:a16="http://schemas.microsoft.com/office/drawing/2014/main" id="{D90C6A72-01CF-4427-93E0-52F2616AF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605" y="3297272"/>
            <a:ext cx="808366" cy="740160"/>
          </a:xfrm>
          <a:prstGeom prst="rect">
            <a:avLst/>
          </a:prstGeom>
        </p:spPr>
      </p:pic>
      <p:pic>
        <p:nvPicPr>
          <p:cNvPr id="12" name="Picture 11" descr="A chest with a lock&#10;&#10;Description automatically generated">
            <a:extLst>
              <a:ext uri="{FF2B5EF4-FFF2-40B4-BE49-F238E27FC236}">
                <a16:creationId xmlns:a16="http://schemas.microsoft.com/office/drawing/2014/main" id="{9C56E4AF-064A-435E-B789-F8A41CFDD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7371" y="4394111"/>
            <a:ext cx="1891967" cy="1795890"/>
          </a:xfrm>
          <a:prstGeom prst="rect">
            <a:avLst/>
          </a:prstGeom>
        </p:spPr>
      </p:pic>
      <p:sp>
        <p:nvSpPr>
          <p:cNvPr id="13" name="TextBox 12">
            <a:extLst>
              <a:ext uri="{FF2B5EF4-FFF2-40B4-BE49-F238E27FC236}">
                <a16:creationId xmlns:a16="http://schemas.microsoft.com/office/drawing/2014/main" id="{76E76B6E-554E-4CF3-87C2-C81EEA84D40C}"/>
              </a:ext>
            </a:extLst>
          </p:cNvPr>
          <p:cNvSpPr txBox="1"/>
          <p:nvPr/>
        </p:nvSpPr>
        <p:spPr>
          <a:xfrm rot="20159998">
            <a:off x="9627317" y="4927709"/>
            <a:ext cx="1676087" cy="461665"/>
          </a:xfrm>
          <a:prstGeom prst="rect">
            <a:avLst/>
          </a:prstGeom>
          <a:solidFill>
            <a:schemeClr val="bg2"/>
          </a:solidFill>
          <a:ln>
            <a:solidFill>
              <a:schemeClr val="tx1"/>
            </a:solidFill>
          </a:ln>
        </p:spPr>
        <p:txBody>
          <a:bodyPr wrap="square" rtlCol="0">
            <a:spAutoFit/>
          </a:bodyPr>
          <a:lstStyle/>
          <a:p>
            <a:pPr algn="ctr"/>
            <a:r>
              <a:rPr lang="en-GB" sz="2400" dirty="0">
                <a:latin typeface="Century Gothic" panose="020B0502020202020204" pitchFamily="34" charset="0"/>
              </a:rPr>
              <a:t>Superstar</a:t>
            </a:r>
          </a:p>
        </p:txBody>
      </p:sp>
      <p:sp>
        <p:nvSpPr>
          <p:cNvPr id="14" name="TextBox 13">
            <a:extLst>
              <a:ext uri="{FF2B5EF4-FFF2-40B4-BE49-F238E27FC236}">
                <a16:creationId xmlns:a16="http://schemas.microsoft.com/office/drawing/2014/main" id="{CF308E47-FE00-4A79-8421-CC335931759F}"/>
              </a:ext>
            </a:extLst>
          </p:cNvPr>
          <p:cNvSpPr txBox="1"/>
          <p:nvPr/>
        </p:nvSpPr>
        <p:spPr>
          <a:xfrm rot="1122322">
            <a:off x="8001235" y="5535679"/>
            <a:ext cx="1836596" cy="461665"/>
          </a:xfrm>
          <a:prstGeom prst="rect">
            <a:avLst/>
          </a:prstGeom>
          <a:solidFill>
            <a:schemeClr val="bg2"/>
          </a:solidFill>
          <a:ln>
            <a:solidFill>
              <a:schemeClr val="tx1"/>
            </a:solidFill>
          </a:ln>
        </p:spPr>
        <p:txBody>
          <a:bodyPr wrap="square" rtlCol="0">
            <a:spAutoFit/>
          </a:bodyPr>
          <a:lstStyle/>
          <a:p>
            <a:r>
              <a:rPr lang="en-GB" sz="2400" dirty="0" err="1">
                <a:latin typeface="Century Gothic" panose="020B0502020202020204" pitchFamily="34" charset="0"/>
              </a:rPr>
              <a:t>im</a:t>
            </a:r>
            <a:r>
              <a:rPr lang="en-GB" sz="2400" dirty="0">
                <a:latin typeface="Century Gothic" panose="020B0502020202020204" pitchFamily="34" charset="0"/>
              </a:rPr>
              <a:t> Internet</a:t>
            </a:r>
          </a:p>
        </p:txBody>
      </p:sp>
      <p:sp>
        <p:nvSpPr>
          <p:cNvPr id="17" name="TextBox 16">
            <a:extLst>
              <a:ext uri="{FF2B5EF4-FFF2-40B4-BE49-F238E27FC236}">
                <a16:creationId xmlns:a16="http://schemas.microsoft.com/office/drawing/2014/main" id="{4C41BE06-4274-4053-A333-7DB028C3A6C0}"/>
              </a:ext>
            </a:extLst>
          </p:cNvPr>
          <p:cNvSpPr txBox="1"/>
          <p:nvPr/>
        </p:nvSpPr>
        <p:spPr>
          <a:xfrm rot="21256270">
            <a:off x="10103401" y="5570582"/>
            <a:ext cx="1386735" cy="461665"/>
          </a:xfrm>
          <a:prstGeom prst="rect">
            <a:avLst/>
          </a:prstGeom>
          <a:solidFill>
            <a:schemeClr val="bg2"/>
          </a:solidFill>
          <a:ln>
            <a:solidFill>
              <a:schemeClr val="tx1"/>
            </a:solidFill>
          </a:ln>
        </p:spPr>
        <p:txBody>
          <a:bodyPr wrap="square" rtlCol="0">
            <a:spAutoFit/>
          </a:bodyPr>
          <a:lstStyle/>
          <a:p>
            <a:pPr algn="ctr"/>
            <a:r>
              <a:rPr lang="en-GB" sz="2400" dirty="0" err="1">
                <a:latin typeface="Century Gothic" panose="020B0502020202020204" pitchFamily="34" charset="0"/>
              </a:rPr>
              <a:t>surfen</a:t>
            </a:r>
            <a:endParaRPr lang="en-GB" sz="2400" dirty="0">
              <a:latin typeface="Century Gothic" panose="020B0502020202020204" pitchFamily="34" charset="0"/>
            </a:endParaRPr>
          </a:p>
        </p:txBody>
      </p:sp>
    </p:spTree>
    <p:extLst>
      <p:ext uri="{BB962C8B-B14F-4D97-AF65-F5344CB8AC3E}">
        <p14:creationId xmlns:p14="http://schemas.microsoft.com/office/powerpoint/2010/main" val="121612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ECFC-5C8E-4ED4-8F6A-A17712E23359}"/>
              </a:ext>
            </a:extLst>
          </p:cNvPr>
          <p:cNvSpPr>
            <a:spLocks noGrp="1"/>
          </p:cNvSpPr>
          <p:nvPr>
            <p:ph type="title"/>
          </p:nvPr>
        </p:nvSpPr>
        <p:spPr>
          <a:xfrm>
            <a:off x="0" y="213557"/>
            <a:ext cx="3200400" cy="647577"/>
          </a:xfrm>
        </p:spPr>
        <p:txBody>
          <a:bodyPr>
            <a:normAutofit/>
          </a:bodyPr>
          <a:lstStyle/>
          <a:p>
            <a:r>
              <a:rPr lang="en-GB" sz="2800" dirty="0" err="1"/>
              <a:t>Hausaufgaben</a:t>
            </a:r>
            <a:endParaRPr lang="en-GB" sz="2800" dirty="0"/>
          </a:p>
        </p:txBody>
      </p:sp>
      <p:sp>
        <p:nvSpPr>
          <p:cNvPr id="8" name="TextBox 7">
            <a:extLst>
              <a:ext uri="{FF2B5EF4-FFF2-40B4-BE49-F238E27FC236}">
                <a16:creationId xmlns:a16="http://schemas.microsoft.com/office/drawing/2014/main" id="{73268D3F-CFA0-4DF9-A324-297AFA877EC5}"/>
              </a:ext>
            </a:extLst>
          </p:cNvPr>
          <p:cNvSpPr txBox="1"/>
          <p:nvPr/>
        </p:nvSpPr>
        <p:spPr>
          <a:xfrm>
            <a:off x="-186636" y="107129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853F887-A969-4D0E-B7E4-40F0C5B8B0DE}"/>
              </a:ext>
            </a:extLst>
          </p:cNvPr>
          <p:cNvSpPr txBox="1"/>
          <p:nvPr/>
        </p:nvSpPr>
        <p:spPr>
          <a:xfrm>
            <a:off x="175149" y="1758222"/>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FFB2EBE-CFA3-4D65-B6E9-F33DA9DD9337}"/>
              </a:ext>
            </a:extLst>
          </p:cNvPr>
          <p:cNvSpPr txBox="1"/>
          <p:nvPr/>
        </p:nvSpPr>
        <p:spPr>
          <a:xfrm>
            <a:off x="92597" y="4161147"/>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9C3FCC79-6DBE-493E-95A6-CA986D3308E3}"/>
              </a:ext>
            </a:extLst>
          </p:cNvPr>
          <p:cNvSpPr/>
          <p:nvPr/>
        </p:nvSpPr>
        <p:spPr>
          <a:xfrm>
            <a:off x="84640" y="4739650"/>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Quizlet QR code:</a:t>
            </a:r>
          </a:p>
        </p:txBody>
      </p:sp>
      <p:pic>
        <p:nvPicPr>
          <p:cNvPr id="14" name="Picture 13">
            <a:extLst>
              <a:ext uri="{FF2B5EF4-FFF2-40B4-BE49-F238E27FC236}">
                <a16:creationId xmlns:a16="http://schemas.microsoft.com/office/drawing/2014/main" id="{D751B2E5-EA70-4C6B-8367-AFB632A975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3097264" y="3979093"/>
            <a:ext cx="1300638" cy="1258270"/>
          </a:xfrm>
          <a:prstGeom prst="rect">
            <a:avLst/>
          </a:prstGeom>
          <a:noFill/>
          <a:ln>
            <a:noFill/>
          </a:ln>
        </p:spPr>
      </p:pic>
      <p:sp>
        <p:nvSpPr>
          <p:cNvPr id="15" name="Rectangle 14">
            <a:extLst>
              <a:ext uri="{FF2B5EF4-FFF2-40B4-BE49-F238E27FC236}">
                <a16:creationId xmlns:a16="http://schemas.microsoft.com/office/drawing/2014/main" id="{B2DB65F9-02EE-4D8D-8CDF-5F64E5294416}"/>
              </a:ext>
            </a:extLst>
          </p:cNvPr>
          <p:cNvSpPr/>
          <p:nvPr/>
        </p:nvSpPr>
        <p:spPr>
          <a:xfrm>
            <a:off x="175149" y="5659558"/>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hlinkClick r:id="rId6">
                  <a:extLst>
                    <a:ext uri="{A12FA001-AC4F-418D-AE19-62706E023703}">
                      <ahyp:hlinkClr xmlns:ahyp="http://schemas.microsoft.com/office/drawing/2018/hyperlinkcolor" val="tx"/>
                    </a:ext>
                  </a:extLst>
                </a:hlinkClick>
              </a:rPr>
              <a:t>Year 8 Term 3.2 Week 4</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hlinkClick r:id="rId7">
                  <a:extLst>
                    <a:ext uri="{A12FA001-AC4F-418D-AE19-62706E023703}">
                      <ahyp:hlinkClr xmlns:ahyp="http://schemas.microsoft.com/office/drawing/2018/hyperlinkcolor" val="tx"/>
                    </a:ext>
                  </a:extLst>
                </a:hlinkClick>
              </a:rPr>
              <a:t>Year 8 Term 3.1 Week 1</a:t>
            </a:r>
            <a:b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effectLst/>
              <a:uLnTx/>
              <a:uFillTx/>
              <a:latin typeface="Calibri" panose="020F0502020204030204"/>
              <a:ea typeface="+mn-ea"/>
              <a:cs typeface="+mn-cs"/>
            </a:endParaRPr>
          </a:p>
        </p:txBody>
      </p:sp>
      <p:pic>
        <p:nvPicPr>
          <p:cNvPr id="16" name="Graphic 1" descr="Desk with solid fill">
            <a:extLst>
              <a:ext uri="{FF2B5EF4-FFF2-40B4-BE49-F238E27FC236}">
                <a16:creationId xmlns:a16="http://schemas.microsoft.com/office/drawing/2014/main" id="{A148611F-839E-4465-A91D-B3BE7AE17F6C}"/>
              </a:ext>
            </a:extLst>
          </p:cNvPr>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12792" y="110624"/>
            <a:ext cx="1300638" cy="1300637"/>
          </a:xfrm>
          <a:prstGeom prst="rect">
            <a:avLst/>
          </a:prstGeom>
        </p:spPr>
      </p:pic>
      <p:pic>
        <p:nvPicPr>
          <p:cNvPr id="17" name="Picture 16" descr="the letter Q">
            <a:extLst>
              <a:ext uri="{FF2B5EF4-FFF2-40B4-BE49-F238E27FC236}">
                <a16:creationId xmlns:a16="http://schemas.microsoft.com/office/drawing/2014/main" id="{58051D88-F7E1-4129-9E28-5A4137B3FC7F}"/>
              </a:ext>
            </a:extLst>
          </p:cNvPr>
          <p:cNvPicPr>
            <a:picLocks noChangeAspect="1"/>
          </p:cNvPicPr>
          <p:nvPr/>
        </p:nvPicPr>
        <p:blipFill>
          <a:blip r:embed="rId10"/>
          <a:stretch>
            <a:fillRect/>
          </a:stretch>
        </p:blipFill>
        <p:spPr>
          <a:xfrm>
            <a:off x="10712792" y="4911402"/>
            <a:ext cx="1300638" cy="1300638"/>
          </a:xfrm>
          <a:prstGeom prst="rect">
            <a:avLst/>
          </a:prstGeom>
        </p:spPr>
      </p:pic>
      <p:sp>
        <p:nvSpPr>
          <p:cNvPr id="18" name="TextBox 17">
            <a:extLst>
              <a:ext uri="{FF2B5EF4-FFF2-40B4-BE49-F238E27FC236}">
                <a16:creationId xmlns:a16="http://schemas.microsoft.com/office/drawing/2014/main" id="{1622C4CC-7057-4C2E-B952-5E9D6CF27970}"/>
              </a:ext>
            </a:extLst>
          </p:cNvPr>
          <p:cNvSpPr txBox="1"/>
          <p:nvPr/>
        </p:nvSpPr>
        <p:spPr>
          <a:xfrm>
            <a:off x="175149" y="3157538"/>
            <a:ext cx="7540101" cy="461665"/>
          </a:xfrm>
          <a:prstGeom prst="rect">
            <a:avLst/>
          </a:prstGeom>
          <a:noFill/>
        </p:spPr>
        <p:txBody>
          <a:bodyPr wrap="square" rtlCol="0">
            <a:spAutoFit/>
          </a:bodyPr>
          <a:lstStyle/>
          <a:p>
            <a:r>
              <a:rPr lang="en-GB" sz="2400" dirty="0">
                <a:hlinkClick r:id="rId11"/>
              </a:rPr>
              <a:t>Student worksheet</a:t>
            </a:r>
            <a:endParaRPr lang="en-GB" sz="2400" dirty="0"/>
          </a:p>
        </p:txBody>
      </p:sp>
    </p:spTree>
    <p:extLst>
      <p:ext uri="{BB962C8B-B14F-4D97-AF65-F5344CB8AC3E}">
        <p14:creationId xmlns:p14="http://schemas.microsoft.com/office/powerpoint/2010/main" val="4149047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43525" cy="647577"/>
          </a:xfrm>
        </p:spPr>
        <p:txBody>
          <a:bodyPr>
            <a:noAutofit/>
          </a:bodyPr>
          <a:lstStyle/>
          <a:p>
            <a:r>
              <a:rPr lang="en-GB" sz="2800" b="1" dirty="0">
                <a:solidFill>
                  <a:schemeClr val="bg1"/>
                </a:solidFill>
              </a:rPr>
              <a:t>Der </a:t>
            </a:r>
            <a:r>
              <a:rPr lang="en-GB" sz="2800" b="1" dirty="0" err="1">
                <a:solidFill>
                  <a:schemeClr val="bg1"/>
                </a:solidFill>
              </a:rPr>
              <a:t>Traum</a:t>
            </a:r>
            <a:r>
              <a:rPr lang="en-GB" sz="2800" b="1" dirty="0">
                <a:solidFill>
                  <a:schemeClr val="bg1"/>
                </a:solidFill>
              </a:rPr>
              <a:t> von </a:t>
            </a:r>
            <a:r>
              <a:rPr lang="en-GB" sz="2800" b="1" dirty="0" err="1">
                <a:solidFill>
                  <a:schemeClr val="bg1"/>
                </a:solidFill>
              </a:rPr>
              <a:t>jeder</a:t>
            </a:r>
            <a:r>
              <a:rPr lang="en-GB" sz="2800" b="1" dirty="0">
                <a:solidFill>
                  <a:schemeClr val="bg1"/>
                </a:solidFill>
              </a:rPr>
              <a:t> Band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28484" y="1270243"/>
            <a:ext cx="12063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effectLst/>
                <a:uLnTx/>
                <a:uFillTx/>
                <a:latin typeface="Century Gothic" panose="020F0302020204030204"/>
                <a:ea typeface="+mn-ea"/>
                <a:cs typeface="+mn-cs"/>
              </a:rPr>
              <a:t>ein</a:t>
            </a:r>
            <a:r>
              <a:rPr kumimoji="0" lang="en-US" sz="2400" b="0" i="0" u="none" strike="noStrike" kern="1200" cap="none" spc="0" normalizeH="0" baseline="0" noProof="0" dirty="0">
                <a:ln>
                  <a:noFill/>
                </a:ln>
                <a:effectLst/>
                <a:uLnTx/>
                <a:uFillTx/>
                <a:latin typeface="Century Gothic" panose="020F0302020204030204"/>
                <a:ea typeface="+mn-ea"/>
                <a:cs typeface="+mn-cs"/>
              </a:rPr>
              <a:t> Verb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jedem</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Satz</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pic>
        <p:nvPicPr>
          <p:cNvPr id="7" name="Picture 6" descr="A crowd of people at a concert&#10;&#10;Description automatically generated">
            <a:extLst>
              <a:ext uri="{FF2B5EF4-FFF2-40B4-BE49-F238E27FC236}">
                <a16:creationId xmlns:a16="http://schemas.microsoft.com/office/drawing/2014/main" id="{447F3AF3-5B9F-4B86-8E0D-B8EC67356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9812" y="1838160"/>
            <a:ext cx="6472188" cy="4314792"/>
          </a:xfrm>
          <a:prstGeom prst="rect">
            <a:avLst/>
          </a:prstGeom>
        </p:spPr>
      </p:pic>
      <p:sp>
        <p:nvSpPr>
          <p:cNvPr id="8" name="Action Button: Custom 16">
            <a:hlinkClick r:id="" action="ppaction://noaction" highlightClick="1">
              <a:snd r:embed="rId4" name="9.1.1.1 Slide 4 1b .wav"/>
            </a:hlinkClick>
            <a:extLst>
              <a:ext uri="{FF2B5EF4-FFF2-40B4-BE49-F238E27FC236}">
                <a16:creationId xmlns:a16="http://schemas.microsoft.com/office/drawing/2014/main" id="{69E5DF63-C044-41F2-B426-E73AFBD916C3}"/>
              </a:ext>
            </a:extLst>
          </p:cNvPr>
          <p:cNvSpPr/>
          <p:nvPr/>
        </p:nvSpPr>
        <p:spPr>
          <a:xfrm>
            <a:off x="915476" y="1869357"/>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1.1.1 Slide 4 2b.wav"/>
            </a:hlinkClick>
            <a:extLst>
              <a:ext uri="{FF2B5EF4-FFF2-40B4-BE49-F238E27FC236}">
                <a16:creationId xmlns:a16="http://schemas.microsoft.com/office/drawing/2014/main" id="{7D9F3E84-45A4-49A2-B2AF-9C8204A4D0A0}"/>
              </a:ext>
            </a:extLst>
          </p:cNvPr>
          <p:cNvSpPr/>
          <p:nvPr/>
        </p:nvSpPr>
        <p:spPr>
          <a:xfrm>
            <a:off x="913398" y="226540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9.1.1.1 Slide 4 3b.wav"/>
            </a:hlinkClick>
            <a:extLst>
              <a:ext uri="{FF2B5EF4-FFF2-40B4-BE49-F238E27FC236}">
                <a16:creationId xmlns:a16="http://schemas.microsoft.com/office/drawing/2014/main" id="{6841E7D0-69EE-44C3-855B-0E63A68CD530}"/>
              </a:ext>
            </a:extLst>
          </p:cNvPr>
          <p:cNvSpPr/>
          <p:nvPr/>
        </p:nvSpPr>
        <p:spPr>
          <a:xfrm>
            <a:off x="913398" y="270975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7" name="9.1.1.1 Slide 4 4b.wav"/>
            </a:hlinkClick>
            <a:extLst>
              <a:ext uri="{FF2B5EF4-FFF2-40B4-BE49-F238E27FC236}">
                <a16:creationId xmlns:a16="http://schemas.microsoft.com/office/drawing/2014/main" id="{FEC17E88-B9F2-40D0-AF59-B62CD16BF1B6}"/>
              </a:ext>
            </a:extLst>
          </p:cNvPr>
          <p:cNvSpPr/>
          <p:nvPr/>
        </p:nvSpPr>
        <p:spPr>
          <a:xfrm>
            <a:off x="913398" y="316613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9.1.1.1 Slide 4 5b.wav"/>
            </a:hlinkClick>
            <a:extLst>
              <a:ext uri="{FF2B5EF4-FFF2-40B4-BE49-F238E27FC236}">
                <a16:creationId xmlns:a16="http://schemas.microsoft.com/office/drawing/2014/main" id="{48E7ED33-5D4D-4DF2-B882-8F0063311430}"/>
              </a:ext>
            </a:extLst>
          </p:cNvPr>
          <p:cNvSpPr/>
          <p:nvPr/>
        </p:nvSpPr>
        <p:spPr>
          <a:xfrm>
            <a:off x="913398" y="359955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1.1.1 Slide 4 6b.wav"/>
            </a:hlinkClick>
            <a:extLst>
              <a:ext uri="{FF2B5EF4-FFF2-40B4-BE49-F238E27FC236}">
                <a16:creationId xmlns:a16="http://schemas.microsoft.com/office/drawing/2014/main" id="{5E55DDE4-A32D-4860-B85D-AA762C704705}"/>
              </a:ext>
            </a:extLst>
          </p:cNvPr>
          <p:cNvSpPr/>
          <p:nvPr/>
        </p:nvSpPr>
        <p:spPr>
          <a:xfrm>
            <a:off x="913398" y="403494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1.1.1 Slide 4 7b.wav"/>
            </a:hlinkClick>
            <a:extLst>
              <a:ext uri="{FF2B5EF4-FFF2-40B4-BE49-F238E27FC236}">
                <a16:creationId xmlns:a16="http://schemas.microsoft.com/office/drawing/2014/main" id="{FF9EB90E-1B57-4F85-A04C-3038F6BC197C}"/>
              </a:ext>
            </a:extLst>
          </p:cNvPr>
          <p:cNvSpPr/>
          <p:nvPr/>
        </p:nvSpPr>
        <p:spPr>
          <a:xfrm>
            <a:off x="913398" y="445242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9.1.1.1 Slide 4 8b.wav"/>
            </a:hlinkClick>
            <a:extLst>
              <a:ext uri="{FF2B5EF4-FFF2-40B4-BE49-F238E27FC236}">
                <a16:creationId xmlns:a16="http://schemas.microsoft.com/office/drawing/2014/main" id="{49E20834-68EC-4FBA-B3DE-EAF8D5355D44}"/>
              </a:ext>
            </a:extLst>
          </p:cNvPr>
          <p:cNvSpPr/>
          <p:nvPr/>
        </p:nvSpPr>
        <p:spPr>
          <a:xfrm>
            <a:off x="913398" y="487665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graphicFrame>
        <p:nvGraphicFramePr>
          <p:cNvPr id="16" name="Table 7">
            <a:extLst>
              <a:ext uri="{FF2B5EF4-FFF2-40B4-BE49-F238E27FC236}">
                <a16:creationId xmlns:a16="http://schemas.microsoft.com/office/drawing/2014/main" id="{6FB8BD65-C44A-4C56-9436-05A239B60025}"/>
              </a:ext>
            </a:extLst>
          </p:cNvPr>
          <p:cNvGraphicFramePr>
            <a:graphicFrameLocks noGrp="1"/>
          </p:cNvGraphicFramePr>
          <p:nvPr>
            <p:extLst>
              <p:ext uri="{D42A27DB-BD31-4B8C-83A1-F6EECF244321}">
                <p14:modId xmlns:p14="http://schemas.microsoft.com/office/powerpoint/2010/main" val="142878277"/>
              </p:ext>
            </p:extLst>
          </p:nvPr>
        </p:nvGraphicFramePr>
        <p:xfrm>
          <a:off x="1387929" y="1838160"/>
          <a:ext cx="4214087" cy="4328940"/>
        </p:xfrm>
        <a:graphic>
          <a:graphicData uri="http://schemas.openxmlformats.org/drawingml/2006/table">
            <a:tbl>
              <a:tblPr firstRow="1" bandRow="1">
                <a:tableStyleId>{5940675A-B579-460E-94D1-54222C63F5DA}</a:tableStyleId>
              </a:tblPr>
              <a:tblGrid>
                <a:gridCol w="4214087">
                  <a:extLst>
                    <a:ext uri="{9D8B030D-6E8A-4147-A177-3AD203B41FA5}">
                      <a16:colId xmlns:a16="http://schemas.microsoft.com/office/drawing/2014/main" val="4104228244"/>
                    </a:ext>
                  </a:extLst>
                </a:gridCol>
              </a:tblGrid>
              <a:tr h="432894">
                <a:tc>
                  <a:txBody>
                    <a:bodyPr/>
                    <a:lstStyle/>
                    <a:p>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Instrumente</a:t>
                      </a:r>
                      <a:r>
                        <a:rPr lang="en-GB"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latin typeface="Century Gothic" panose="020B0502020202020204" pitchFamily="34" charset="0"/>
                          <a:ea typeface="Calibri" panose="020F0502020204030204" pitchFamily="34" charset="0"/>
                          <a:cs typeface="Times New Roman" panose="02020603050405020304" pitchFamily="18" charset="0"/>
                        </a:rPr>
                        <a:t>spielen</a:t>
                      </a:r>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534676"/>
                  </a:ext>
                </a:extLst>
              </a:tr>
              <a:tr h="432894">
                <a:tc>
                  <a:txBody>
                    <a:bodyPr/>
                    <a:lstStyle/>
                    <a:p>
                      <a:r>
                        <a:rPr lang="en-GB" sz="2000" kern="1200" dirty="0" err="1">
                          <a:solidFill>
                            <a:schemeClr val="tx1"/>
                          </a:solidFill>
                          <a:latin typeface="Century Gothic" panose="020B0502020202020204" pitchFamily="34" charset="0"/>
                          <a:cs typeface="Times New Roman" panose="02020603050405020304" pitchFamily="18" charset="0"/>
                        </a:rPr>
                        <a:t>ein</a:t>
                      </a:r>
                      <a:r>
                        <a:rPr lang="en-GB" sz="2000" kern="1200" dirty="0">
                          <a:solidFill>
                            <a:schemeClr val="tx1"/>
                          </a:solidFill>
                          <a:latin typeface="Century Gothic" panose="020B0502020202020204" pitchFamily="34" charset="0"/>
                          <a:cs typeface="Times New Roman" panose="02020603050405020304" pitchFamily="18" charset="0"/>
                        </a:rPr>
                        <a:t> Lied </a:t>
                      </a:r>
                      <a:r>
                        <a:rPr lang="en-GB" sz="2000" kern="1200" dirty="0" err="1">
                          <a:solidFill>
                            <a:schemeClr val="tx1"/>
                          </a:solidFill>
                          <a:latin typeface="Century Gothic" panose="020B0502020202020204" pitchFamily="34" charset="0"/>
                          <a:cs typeface="Times New Roman" panose="02020603050405020304" pitchFamily="18" charset="0"/>
                        </a:rPr>
                        <a:t>schreiben</a:t>
                      </a:r>
                      <a:endParaRPr lang="en-GB" sz="2000" kern="1200" dirty="0">
                        <a:solidFill>
                          <a:schemeClr val="tx1"/>
                        </a:solidFill>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391402"/>
                  </a:ext>
                </a:extLst>
              </a:tr>
              <a:tr h="432894">
                <a:tc>
                  <a:txBody>
                    <a:bodyPr/>
                    <a:lstStyle/>
                    <a:p>
                      <a:r>
                        <a:rPr lang="en-GB" sz="2000" kern="1200" dirty="0">
                          <a:solidFill>
                            <a:schemeClr val="tx1"/>
                          </a:solidFill>
                          <a:latin typeface="Century Gothic" panose="020B0502020202020204" pitchFamily="34" charset="0"/>
                          <a:cs typeface="Times New Roman" panose="02020603050405020304" pitchFamily="18" charset="0"/>
                        </a:rPr>
                        <a:t>in </a:t>
                      </a:r>
                      <a:r>
                        <a:rPr lang="en-GB" sz="2000" kern="1200" dirty="0" err="1">
                          <a:solidFill>
                            <a:schemeClr val="tx1"/>
                          </a:solidFill>
                          <a:latin typeface="Century Gothic" panose="020B0502020202020204" pitchFamily="34" charset="0"/>
                          <a:cs typeface="Times New Roman" panose="02020603050405020304" pitchFamily="18" charset="0"/>
                        </a:rPr>
                        <a:t>ein</a:t>
                      </a:r>
                      <a:r>
                        <a:rPr lang="en-GB" sz="2000" kern="1200" dirty="0">
                          <a:solidFill>
                            <a:schemeClr val="tx1"/>
                          </a:solidFill>
                          <a:latin typeface="Century Gothic" panose="020B0502020202020204" pitchFamily="34" charset="0"/>
                          <a:cs typeface="Times New Roman" panose="02020603050405020304" pitchFamily="18" charset="0"/>
                        </a:rPr>
                        <a:t> Studio </a:t>
                      </a:r>
                      <a:r>
                        <a:rPr lang="en-GB" sz="2000" kern="1200" dirty="0" err="1">
                          <a:solidFill>
                            <a:schemeClr val="tx1"/>
                          </a:solidFill>
                          <a:latin typeface="Century Gothic" panose="020B0502020202020204" pitchFamily="34" charset="0"/>
                          <a:cs typeface="Times New Roman" panose="02020603050405020304" pitchFamily="18" charset="0"/>
                        </a:rPr>
                        <a:t>gehen</a:t>
                      </a:r>
                      <a:endParaRPr lang="en-GB" sz="2000" kern="1200" dirty="0">
                        <a:solidFill>
                          <a:schemeClr val="tx1"/>
                        </a:solidFill>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965382"/>
                  </a:ext>
                </a:extLst>
              </a:tr>
              <a:tr h="432894">
                <a:tc>
                  <a:txBody>
                    <a:bodyPr/>
                    <a:lstStyle/>
                    <a:p>
                      <a:r>
                        <a:rPr lang="en-GB" sz="2000" kern="1200" dirty="0" err="1">
                          <a:solidFill>
                            <a:schemeClr val="tx1"/>
                          </a:solidFill>
                          <a:latin typeface="Century Gothic" panose="020B0502020202020204" pitchFamily="34" charset="0"/>
                          <a:cs typeface="Times New Roman" panose="02020603050405020304" pitchFamily="18" charset="0"/>
                        </a:rPr>
                        <a:t>eine</a:t>
                      </a:r>
                      <a:r>
                        <a:rPr lang="en-GB" sz="2000" kern="1200" dirty="0">
                          <a:solidFill>
                            <a:schemeClr val="tx1"/>
                          </a:solidFill>
                          <a:latin typeface="Century Gothic" panose="020B0502020202020204" pitchFamily="34" charset="0"/>
                          <a:cs typeface="Times New Roman" panose="02020603050405020304" pitchFamily="18" charset="0"/>
                        </a:rPr>
                        <a:t> Single </a:t>
                      </a:r>
                      <a:r>
                        <a:rPr lang="en-GB" sz="2000" kern="1200" dirty="0" err="1">
                          <a:solidFill>
                            <a:schemeClr val="tx1"/>
                          </a:solidFill>
                          <a:latin typeface="Century Gothic" panose="020B0502020202020204" pitchFamily="34" charset="0"/>
                          <a:cs typeface="Times New Roman" panose="02020603050405020304" pitchFamily="18" charset="0"/>
                        </a:rPr>
                        <a:t>machen</a:t>
                      </a:r>
                      <a:endParaRPr lang="en-GB" sz="2000" kern="1200" dirty="0">
                        <a:solidFill>
                          <a:schemeClr val="tx1"/>
                        </a:solidFill>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055798"/>
                  </a:ext>
                </a:extLst>
              </a:tr>
              <a:tr h="432894">
                <a:tc>
                  <a:txBody>
                    <a:bodyPr/>
                    <a:lstStyle/>
                    <a:p>
                      <a:r>
                        <a:rPr lang="en-GB" sz="2000" kern="1200" dirty="0">
                          <a:solidFill>
                            <a:schemeClr val="tx1"/>
                          </a:solidFill>
                          <a:latin typeface="Century Gothic" panose="020B0502020202020204" pitchFamily="34" charset="0"/>
                          <a:cs typeface="Times New Roman" panose="02020603050405020304" pitchFamily="18" charset="0"/>
                        </a:rPr>
                        <a:t>die </a:t>
                      </a:r>
                      <a:r>
                        <a:rPr lang="en-GB" sz="2000" kern="1200" dirty="0" err="1">
                          <a:solidFill>
                            <a:schemeClr val="tx1"/>
                          </a:solidFill>
                          <a:latin typeface="Century Gothic" panose="020B0502020202020204" pitchFamily="34" charset="0"/>
                          <a:cs typeface="Times New Roman" panose="02020603050405020304" pitchFamily="18" charset="0"/>
                        </a:rPr>
                        <a:t>Musik</a:t>
                      </a:r>
                      <a:r>
                        <a:rPr lang="en-GB" sz="2000" kern="1200" dirty="0">
                          <a:solidFill>
                            <a:schemeClr val="tx1"/>
                          </a:solidFill>
                          <a:latin typeface="Century Gothic" panose="020B0502020202020204" pitchFamily="34" charset="0"/>
                          <a:cs typeface="Times New Roman" panose="02020603050405020304" pitchFamily="18" charset="0"/>
                        </a:rPr>
                        <a:t> </a:t>
                      </a:r>
                      <a:r>
                        <a:rPr lang="en-GB" sz="2000" kern="1200" dirty="0" err="1">
                          <a:solidFill>
                            <a:schemeClr val="tx1"/>
                          </a:solidFill>
                          <a:latin typeface="Century Gothic" panose="020B0502020202020204" pitchFamily="34" charset="0"/>
                          <a:cs typeface="Times New Roman" panose="02020603050405020304" pitchFamily="18" charset="0"/>
                        </a:rPr>
                        <a:t>mischen</a:t>
                      </a:r>
                      <a:endParaRPr lang="en-GB" sz="2000" kern="1200" dirty="0">
                        <a:solidFill>
                          <a:schemeClr val="tx1"/>
                        </a:solidFill>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459566"/>
                  </a:ext>
                </a:extLst>
              </a:tr>
              <a:tr h="432894">
                <a:tc>
                  <a:txBody>
                    <a:bodyPr/>
                    <a:lstStyle/>
                    <a:p>
                      <a:r>
                        <a:rPr lang="en-GB" sz="2000" kern="1200" dirty="0">
                          <a:solidFill>
                            <a:schemeClr val="tx1"/>
                          </a:solidFill>
                          <a:latin typeface="Century Gothic" panose="020B0502020202020204" pitchFamily="34" charset="0"/>
                          <a:cs typeface="Times New Roman" panose="02020603050405020304" pitchFamily="18" charset="0"/>
                        </a:rPr>
                        <a:t>die </a:t>
                      </a:r>
                      <a:r>
                        <a:rPr lang="en-GB" sz="2000" kern="1200" dirty="0" err="1">
                          <a:solidFill>
                            <a:schemeClr val="tx1"/>
                          </a:solidFill>
                          <a:latin typeface="Century Gothic" panose="020B0502020202020204" pitchFamily="34" charset="0"/>
                          <a:cs typeface="Times New Roman" panose="02020603050405020304" pitchFamily="18" charset="0"/>
                        </a:rPr>
                        <a:t>Musikkarriere</a:t>
                      </a:r>
                      <a:r>
                        <a:rPr lang="en-GB" sz="2000" kern="1200" dirty="0">
                          <a:solidFill>
                            <a:schemeClr val="tx1"/>
                          </a:solidFill>
                          <a:latin typeface="Century Gothic" panose="020B0502020202020204" pitchFamily="34" charset="0"/>
                          <a:cs typeface="Times New Roman" panose="02020603050405020304" pitchFamily="18" charset="0"/>
                        </a:rPr>
                        <a:t> </a:t>
                      </a:r>
                      <a:r>
                        <a:rPr lang="en-GB" sz="2000" kern="1200" dirty="0" err="1">
                          <a:solidFill>
                            <a:schemeClr val="tx1"/>
                          </a:solidFill>
                          <a:latin typeface="Century Gothic" panose="020B0502020202020204" pitchFamily="34" charset="0"/>
                          <a:cs typeface="Times New Roman" panose="02020603050405020304" pitchFamily="18" charset="0"/>
                        </a:rPr>
                        <a:t>beginnen</a:t>
                      </a:r>
                      <a:endParaRPr lang="en-GB" sz="2000" kern="1200" dirty="0">
                        <a:solidFill>
                          <a:schemeClr val="tx1"/>
                        </a:solidFill>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579339"/>
                  </a:ext>
                </a:extLst>
              </a:tr>
              <a:tr h="432894">
                <a:tc>
                  <a:txBody>
                    <a:bodyPr/>
                    <a:lstStyle/>
                    <a:p>
                      <a:r>
                        <a:rPr lang="en-GB" sz="2000" kern="1200" dirty="0">
                          <a:solidFill>
                            <a:schemeClr val="tx1"/>
                          </a:solidFill>
                          <a:latin typeface="Century Gothic" panose="020B0502020202020204" pitchFamily="34" charset="0"/>
                          <a:cs typeface="Times New Roman" panose="02020603050405020304" pitchFamily="18" charset="0"/>
                        </a:rPr>
                        <a:t>die Fans </a:t>
                      </a:r>
                      <a:r>
                        <a:rPr lang="en-GB" sz="2000" kern="1200" dirty="0" err="1">
                          <a:solidFill>
                            <a:schemeClr val="tx1"/>
                          </a:solidFill>
                          <a:latin typeface="Century Gothic" panose="020B0502020202020204" pitchFamily="34" charset="0"/>
                          <a:cs typeface="Times New Roman" panose="02020603050405020304" pitchFamily="18" charset="0"/>
                        </a:rPr>
                        <a:t>erreichen</a:t>
                      </a:r>
                      <a:endParaRPr lang="en-GB" sz="2000" kern="1200" dirty="0">
                        <a:solidFill>
                          <a:schemeClr val="tx1"/>
                        </a:solidFill>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809679"/>
                  </a:ext>
                </a:extLst>
              </a:tr>
              <a:tr h="432894">
                <a:tc>
                  <a:txBody>
                    <a:bodyPr/>
                    <a:lstStyle/>
                    <a:p>
                      <a:r>
                        <a:rPr lang="en-GB" sz="2000" kern="1200" dirty="0" err="1">
                          <a:solidFill>
                            <a:schemeClr val="tx1"/>
                          </a:solidFill>
                          <a:latin typeface="Century Gothic" panose="020B0502020202020204" pitchFamily="34" charset="0"/>
                          <a:cs typeface="Times New Roman" panose="02020603050405020304" pitchFamily="18" charset="0"/>
                        </a:rPr>
                        <a:t>viel</a:t>
                      </a:r>
                      <a:r>
                        <a:rPr lang="en-GB" sz="2000" kern="1200" dirty="0">
                          <a:solidFill>
                            <a:schemeClr val="tx1"/>
                          </a:solidFill>
                          <a:latin typeface="Century Gothic" panose="020B0502020202020204" pitchFamily="34" charset="0"/>
                          <a:cs typeface="Times New Roman" panose="02020603050405020304" pitchFamily="18" charset="0"/>
                        </a:rPr>
                        <a:t> Geld </a:t>
                      </a:r>
                      <a:r>
                        <a:rPr lang="en-GB" sz="2000" kern="1200" dirty="0" err="1">
                          <a:solidFill>
                            <a:schemeClr val="tx1"/>
                          </a:solidFill>
                          <a:latin typeface="Century Gothic" panose="020B0502020202020204" pitchFamily="34" charset="0"/>
                          <a:cs typeface="Times New Roman" panose="02020603050405020304" pitchFamily="18" charset="0"/>
                        </a:rPr>
                        <a:t>verdienen</a:t>
                      </a:r>
                      <a:endParaRPr lang="en-GB" sz="2000" kern="1200" dirty="0">
                        <a:solidFill>
                          <a:schemeClr val="tx1"/>
                        </a:solidFill>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664349"/>
                  </a:ext>
                </a:extLst>
              </a:tr>
              <a:tr h="432894">
                <a:tc>
                  <a:txBody>
                    <a:bodyPr/>
                    <a:lstStyle/>
                    <a:p>
                      <a:r>
                        <a:rPr lang="en-GB" sz="2000" kern="1200" dirty="0" err="1">
                          <a:solidFill>
                            <a:schemeClr val="tx1"/>
                          </a:solidFill>
                          <a:latin typeface="Century Gothic" panose="020B0502020202020204" pitchFamily="34" charset="0"/>
                          <a:cs typeface="Times New Roman" panose="02020603050405020304" pitchFamily="18" charset="0"/>
                        </a:rPr>
                        <a:t>ihre</a:t>
                      </a:r>
                      <a:r>
                        <a:rPr lang="en-GB" sz="2000" kern="1200" dirty="0">
                          <a:solidFill>
                            <a:schemeClr val="tx1"/>
                          </a:solidFill>
                          <a:latin typeface="Century Gothic" panose="020B0502020202020204" pitchFamily="34" charset="0"/>
                          <a:cs typeface="Times New Roman" panose="02020603050405020304" pitchFamily="18" charset="0"/>
                        </a:rPr>
                        <a:t> </a:t>
                      </a:r>
                      <a:r>
                        <a:rPr lang="en-GB" sz="2000" kern="1200" dirty="0" err="1">
                          <a:solidFill>
                            <a:schemeClr val="tx1"/>
                          </a:solidFill>
                          <a:latin typeface="Century Gothic" panose="020B0502020202020204" pitchFamily="34" charset="0"/>
                          <a:cs typeface="Times New Roman" panose="02020603050405020304" pitchFamily="18" charset="0"/>
                        </a:rPr>
                        <a:t>Geschichte</a:t>
                      </a:r>
                      <a:r>
                        <a:rPr lang="en-GB" sz="2000" kern="1200" dirty="0">
                          <a:solidFill>
                            <a:schemeClr val="tx1"/>
                          </a:solidFill>
                          <a:latin typeface="Century Gothic" panose="020B0502020202020204" pitchFamily="34" charset="0"/>
                          <a:cs typeface="Times New Roman" panose="02020603050405020304" pitchFamily="18" charset="0"/>
                        </a:rPr>
                        <a:t> </a:t>
                      </a:r>
                      <a:r>
                        <a:rPr lang="en-GB" sz="2000" kern="1200" dirty="0" err="1">
                          <a:solidFill>
                            <a:schemeClr val="tx1"/>
                          </a:solidFill>
                          <a:latin typeface="Century Gothic" panose="020B0502020202020204" pitchFamily="34" charset="0"/>
                          <a:cs typeface="Times New Roman" panose="02020603050405020304" pitchFamily="18" charset="0"/>
                        </a:rPr>
                        <a:t>erzählen</a:t>
                      </a:r>
                      <a:endParaRPr lang="en-GB" sz="2000" kern="1200" dirty="0">
                        <a:solidFill>
                          <a:schemeClr val="tx1"/>
                        </a:solidFill>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4247689"/>
                  </a:ext>
                </a:extLst>
              </a:tr>
              <a:tr h="432894">
                <a:tc>
                  <a:txBody>
                    <a:bodyPr/>
                    <a:lstStyle/>
                    <a:p>
                      <a:r>
                        <a:rPr lang="en-GB" sz="2000" kern="1200" dirty="0" err="1">
                          <a:solidFill>
                            <a:schemeClr val="tx1"/>
                          </a:solidFill>
                          <a:latin typeface="Century Gothic" panose="020B0502020202020204" pitchFamily="34" charset="0"/>
                          <a:cs typeface="Times New Roman" panose="02020603050405020304" pitchFamily="18" charset="0"/>
                        </a:rPr>
                        <a:t>glücklich</a:t>
                      </a:r>
                      <a:r>
                        <a:rPr lang="en-GB" sz="2000" kern="1200" dirty="0">
                          <a:solidFill>
                            <a:schemeClr val="tx1"/>
                          </a:solidFill>
                          <a:latin typeface="Century Gothic" panose="020B0502020202020204" pitchFamily="34" charset="0"/>
                          <a:cs typeface="Times New Roman" panose="02020603050405020304" pitchFamily="18" charset="0"/>
                        </a:rPr>
                        <a:t> </a:t>
                      </a:r>
                      <a:r>
                        <a:rPr lang="en-GB" sz="2000" kern="1200" dirty="0" err="1">
                          <a:solidFill>
                            <a:schemeClr val="tx1"/>
                          </a:solidFill>
                          <a:latin typeface="Century Gothic" panose="020B0502020202020204" pitchFamily="34" charset="0"/>
                          <a:cs typeface="Times New Roman" panose="02020603050405020304" pitchFamily="18" charset="0"/>
                        </a:rPr>
                        <a:t>für</a:t>
                      </a:r>
                      <a:r>
                        <a:rPr lang="en-GB" sz="2000" kern="1200" dirty="0">
                          <a:solidFill>
                            <a:schemeClr val="tx1"/>
                          </a:solidFill>
                          <a:latin typeface="Century Gothic" panose="020B0502020202020204" pitchFamily="34" charset="0"/>
                          <a:cs typeface="Times New Roman" panose="02020603050405020304" pitchFamily="18" charset="0"/>
                        </a:rPr>
                        <a:t> </a:t>
                      </a:r>
                      <a:r>
                        <a:rPr lang="en-GB" sz="2000" kern="1200" dirty="0" err="1">
                          <a:solidFill>
                            <a:schemeClr val="tx1"/>
                          </a:solidFill>
                          <a:latin typeface="Century Gothic" panose="020B0502020202020204" pitchFamily="34" charset="0"/>
                          <a:cs typeface="Times New Roman" panose="02020603050405020304" pitchFamily="18" charset="0"/>
                        </a:rPr>
                        <a:t>immer</a:t>
                      </a:r>
                      <a:r>
                        <a:rPr lang="en-GB" sz="2000" kern="1200" dirty="0">
                          <a:solidFill>
                            <a:schemeClr val="tx1"/>
                          </a:solidFill>
                          <a:latin typeface="Century Gothic" panose="020B0502020202020204" pitchFamily="34" charset="0"/>
                          <a:cs typeface="Times New Roman" panose="02020603050405020304" pitchFamily="18" charset="0"/>
                        </a:rPr>
                        <a:t> leben</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6359969"/>
                  </a:ext>
                </a:extLst>
              </a:tr>
            </a:tbl>
          </a:graphicData>
        </a:graphic>
      </p:graphicFrame>
      <p:graphicFrame>
        <p:nvGraphicFramePr>
          <p:cNvPr id="17" name="Table 17">
            <a:extLst>
              <a:ext uri="{FF2B5EF4-FFF2-40B4-BE49-F238E27FC236}">
                <a16:creationId xmlns:a16="http://schemas.microsoft.com/office/drawing/2014/main" id="{D2DBA7F7-D9FD-46B8-98F3-824CCA2BFA71}"/>
              </a:ext>
            </a:extLst>
          </p:cNvPr>
          <p:cNvGraphicFramePr>
            <a:graphicFrameLocks noGrp="1"/>
          </p:cNvGraphicFramePr>
          <p:nvPr>
            <p:extLst>
              <p:ext uri="{D42A27DB-BD31-4B8C-83A1-F6EECF244321}">
                <p14:modId xmlns:p14="http://schemas.microsoft.com/office/powerpoint/2010/main" val="2486502079"/>
              </p:ext>
            </p:extLst>
          </p:nvPr>
        </p:nvGraphicFramePr>
        <p:xfrm>
          <a:off x="5641281" y="5122727"/>
          <a:ext cx="6629250" cy="1024258"/>
        </p:xfrm>
        <a:graphic>
          <a:graphicData uri="http://schemas.openxmlformats.org/drawingml/2006/table">
            <a:tbl>
              <a:tblPr firstRow="1" bandRow="1">
                <a:tableStyleId>{5940675A-B579-460E-94D1-54222C63F5DA}</a:tableStyleId>
              </a:tblPr>
              <a:tblGrid>
                <a:gridCol w="1007487">
                  <a:extLst>
                    <a:ext uri="{9D8B030D-6E8A-4147-A177-3AD203B41FA5}">
                      <a16:colId xmlns:a16="http://schemas.microsoft.com/office/drawing/2014/main" val="3341335064"/>
                    </a:ext>
                  </a:extLst>
                </a:gridCol>
                <a:gridCol w="1398679">
                  <a:extLst>
                    <a:ext uri="{9D8B030D-6E8A-4147-A177-3AD203B41FA5}">
                      <a16:colId xmlns:a16="http://schemas.microsoft.com/office/drawing/2014/main" val="2114839063"/>
                    </a:ext>
                  </a:extLst>
                </a:gridCol>
                <a:gridCol w="1311442">
                  <a:extLst>
                    <a:ext uri="{9D8B030D-6E8A-4147-A177-3AD203B41FA5}">
                      <a16:colId xmlns:a16="http://schemas.microsoft.com/office/drawing/2014/main" val="156928823"/>
                    </a:ext>
                  </a:extLst>
                </a:gridCol>
                <a:gridCol w="1395663">
                  <a:extLst>
                    <a:ext uri="{9D8B030D-6E8A-4147-A177-3AD203B41FA5}">
                      <a16:colId xmlns:a16="http://schemas.microsoft.com/office/drawing/2014/main" val="2252497168"/>
                    </a:ext>
                  </a:extLst>
                </a:gridCol>
                <a:gridCol w="1515979">
                  <a:extLst>
                    <a:ext uri="{9D8B030D-6E8A-4147-A177-3AD203B41FA5}">
                      <a16:colId xmlns:a16="http://schemas.microsoft.com/office/drawing/2014/main" val="1189064046"/>
                    </a:ext>
                  </a:extLst>
                </a:gridCol>
              </a:tblGrid>
              <a:tr h="512129">
                <a:tc>
                  <a:txBody>
                    <a:bodyPr/>
                    <a:lstStyle/>
                    <a:p>
                      <a:pPr algn="ctr"/>
                      <a:r>
                        <a:rPr lang="en-GB" sz="2000" dirty="0">
                          <a:solidFill>
                            <a:schemeClr val="bg2"/>
                          </a:solidFill>
                        </a:rPr>
                        <a:t>leben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2"/>
                          </a:solidFill>
                        </a:rPr>
                        <a:t>machen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2"/>
                          </a:solidFill>
                        </a:rPr>
                        <a:t>spielen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2"/>
                          </a:solidFill>
                        </a:rPr>
                        <a:t>mischen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2"/>
                          </a:solidFill>
                        </a:rPr>
                        <a:t>verdienen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431579"/>
                  </a:ext>
                </a:extLst>
              </a:tr>
              <a:tr h="512129">
                <a:tc>
                  <a:txBody>
                    <a:bodyPr/>
                    <a:lstStyle/>
                    <a:p>
                      <a:pPr algn="ctr"/>
                      <a:r>
                        <a:rPr lang="en-GB" sz="2000" dirty="0" err="1">
                          <a:solidFill>
                            <a:schemeClr val="bg2"/>
                          </a:solidFill>
                        </a:rPr>
                        <a:t>gehen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2"/>
                          </a:solidFill>
                        </a:rPr>
                        <a:t>erreichen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2"/>
                          </a:solidFill>
                        </a:rPr>
                        <a:t>erzählen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2"/>
                          </a:solidFill>
                        </a:rPr>
                        <a:t>schreiben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dirty="0" err="1">
                          <a:solidFill>
                            <a:schemeClr val="bg2"/>
                          </a:solidFill>
                        </a:rPr>
                        <a:t>beginnen</a:t>
                      </a:r>
                      <a:endParaRPr lang="en-GB" sz="2000" dirty="0">
                        <a:solidFill>
                          <a:schemeClr val="bg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5478980"/>
                  </a:ext>
                </a:extLst>
              </a:tr>
            </a:tbl>
          </a:graphicData>
        </a:graphic>
      </p:graphicFrame>
      <p:sp>
        <p:nvSpPr>
          <p:cNvPr id="19" name="Action Button: Custom 16">
            <a:hlinkClick r:id="" action="ppaction://noaction" highlightClick="1">
              <a:snd r:embed="rId12" name="9.1.1.1 Slide 4 9b.wav"/>
            </a:hlinkClick>
            <a:extLst>
              <a:ext uri="{FF2B5EF4-FFF2-40B4-BE49-F238E27FC236}">
                <a16:creationId xmlns:a16="http://schemas.microsoft.com/office/drawing/2014/main" id="{2A9B3C63-AFA1-4F10-9A6C-9A38243C5713}"/>
              </a:ext>
            </a:extLst>
          </p:cNvPr>
          <p:cNvSpPr/>
          <p:nvPr/>
        </p:nvSpPr>
        <p:spPr>
          <a:xfrm>
            <a:off x="913398" y="5318875"/>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9</a:t>
            </a:r>
          </a:p>
        </p:txBody>
      </p:sp>
      <p:sp>
        <p:nvSpPr>
          <p:cNvPr id="20" name="Action Button: Custom 16">
            <a:hlinkClick r:id="" action="ppaction://noaction" highlightClick="1">
              <a:snd r:embed="rId13" name="9.1.1.1 Slide 4 10b.wav"/>
            </a:hlinkClick>
            <a:extLst>
              <a:ext uri="{FF2B5EF4-FFF2-40B4-BE49-F238E27FC236}">
                <a16:creationId xmlns:a16="http://schemas.microsoft.com/office/drawing/2014/main" id="{071F1FB4-6860-46F6-8573-CEA39FCDC116}"/>
              </a:ext>
            </a:extLst>
          </p:cNvPr>
          <p:cNvSpPr/>
          <p:nvPr/>
        </p:nvSpPr>
        <p:spPr>
          <a:xfrm>
            <a:off x="913398" y="577110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10</a:t>
            </a:r>
          </a:p>
        </p:txBody>
      </p:sp>
      <p:sp>
        <p:nvSpPr>
          <p:cNvPr id="21" name="Action Button: Custom 16">
            <a:hlinkClick r:id="" action="ppaction://noaction" highlightClick="1">
              <a:snd r:embed="rId14" name="9.1.1.1 Slide 4 1 .wav"/>
            </a:hlinkClick>
            <a:extLst>
              <a:ext uri="{FF2B5EF4-FFF2-40B4-BE49-F238E27FC236}">
                <a16:creationId xmlns:a16="http://schemas.microsoft.com/office/drawing/2014/main" id="{1F42E3EF-C8EA-4A66-AACD-4C6D7AA81A2D}"/>
              </a:ext>
            </a:extLst>
          </p:cNvPr>
          <p:cNvSpPr/>
          <p:nvPr/>
        </p:nvSpPr>
        <p:spPr>
          <a:xfrm>
            <a:off x="418726" y="1869357"/>
            <a:ext cx="393922" cy="357939"/>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15" name="9.1.1.1 Slide 4 2.wav"/>
            </a:hlinkClick>
            <a:extLst>
              <a:ext uri="{FF2B5EF4-FFF2-40B4-BE49-F238E27FC236}">
                <a16:creationId xmlns:a16="http://schemas.microsoft.com/office/drawing/2014/main" id="{81DD22E2-B214-45CA-95C9-521274BAF87F}"/>
              </a:ext>
            </a:extLst>
          </p:cNvPr>
          <p:cNvSpPr/>
          <p:nvPr/>
        </p:nvSpPr>
        <p:spPr>
          <a:xfrm>
            <a:off x="416648" y="2265400"/>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16" name="9.1.1.1 Slide 4 3.wav"/>
            </a:hlinkClick>
            <a:extLst>
              <a:ext uri="{FF2B5EF4-FFF2-40B4-BE49-F238E27FC236}">
                <a16:creationId xmlns:a16="http://schemas.microsoft.com/office/drawing/2014/main" id="{B1E6C1D4-8E37-4438-8A51-ADCEF8AFACBA}"/>
              </a:ext>
            </a:extLst>
          </p:cNvPr>
          <p:cNvSpPr/>
          <p:nvPr/>
        </p:nvSpPr>
        <p:spPr>
          <a:xfrm>
            <a:off x="416648" y="2709758"/>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17" name="9.1.1.1 Slide 4 4.wav"/>
            </a:hlinkClick>
            <a:extLst>
              <a:ext uri="{FF2B5EF4-FFF2-40B4-BE49-F238E27FC236}">
                <a16:creationId xmlns:a16="http://schemas.microsoft.com/office/drawing/2014/main" id="{9535B916-46A9-4A4E-B8D2-0F98E8823AED}"/>
              </a:ext>
            </a:extLst>
          </p:cNvPr>
          <p:cNvSpPr/>
          <p:nvPr/>
        </p:nvSpPr>
        <p:spPr>
          <a:xfrm>
            <a:off x="416648" y="3166133"/>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18" name="9.1.1.1 Slide 4 5.wav"/>
            </a:hlinkClick>
            <a:extLst>
              <a:ext uri="{FF2B5EF4-FFF2-40B4-BE49-F238E27FC236}">
                <a16:creationId xmlns:a16="http://schemas.microsoft.com/office/drawing/2014/main" id="{6FCFD35D-4B0F-41A5-9E1D-2AE164CA3851}"/>
              </a:ext>
            </a:extLst>
          </p:cNvPr>
          <p:cNvSpPr/>
          <p:nvPr/>
        </p:nvSpPr>
        <p:spPr>
          <a:xfrm>
            <a:off x="416648" y="3599556"/>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19" name="9.1.1.1 Slide 4 6.wav"/>
            </a:hlinkClick>
            <a:extLst>
              <a:ext uri="{FF2B5EF4-FFF2-40B4-BE49-F238E27FC236}">
                <a16:creationId xmlns:a16="http://schemas.microsoft.com/office/drawing/2014/main" id="{C57B66BC-B832-4211-9C6C-90C998B4DA6F}"/>
              </a:ext>
            </a:extLst>
          </p:cNvPr>
          <p:cNvSpPr/>
          <p:nvPr/>
        </p:nvSpPr>
        <p:spPr>
          <a:xfrm>
            <a:off x="416648" y="4030878"/>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20" name="9.1.1.1 Slide 4 7.wav"/>
            </a:hlinkClick>
            <a:extLst>
              <a:ext uri="{FF2B5EF4-FFF2-40B4-BE49-F238E27FC236}">
                <a16:creationId xmlns:a16="http://schemas.microsoft.com/office/drawing/2014/main" id="{D2EF58A7-F68D-481A-8B80-034B72BD4408}"/>
              </a:ext>
            </a:extLst>
          </p:cNvPr>
          <p:cNvSpPr/>
          <p:nvPr/>
        </p:nvSpPr>
        <p:spPr>
          <a:xfrm>
            <a:off x="416648" y="4452426"/>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21" name="9.1.1.1 Slide 4 8.wav"/>
            </a:hlinkClick>
            <a:extLst>
              <a:ext uri="{FF2B5EF4-FFF2-40B4-BE49-F238E27FC236}">
                <a16:creationId xmlns:a16="http://schemas.microsoft.com/office/drawing/2014/main" id="{89F91F8A-C533-4668-A560-DF1BC15F3B4C}"/>
              </a:ext>
            </a:extLst>
          </p:cNvPr>
          <p:cNvSpPr/>
          <p:nvPr/>
        </p:nvSpPr>
        <p:spPr>
          <a:xfrm>
            <a:off x="416648" y="4876656"/>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29" name="Action Button: Custom 16">
            <a:hlinkClick r:id="" action="ppaction://noaction" highlightClick="1">
              <a:snd r:embed="rId22" name="9.1.1.1 Slide 4 9.wav"/>
            </a:hlinkClick>
            <a:extLst>
              <a:ext uri="{FF2B5EF4-FFF2-40B4-BE49-F238E27FC236}">
                <a16:creationId xmlns:a16="http://schemas.microsoft.com/office/drawing/2014/main" id="{EAE0F6E0-F1A4-46F0-88E0-CC9AD88C1D0E}"/>
              </a:ext>
            </a:extLst>
          </p:cNvPr>
          <p:cNvSpPr/>
          <p:nvPr/>
        </p:nvSpPr>
        <p:spPr>
          <a:xfrm>
            <a:off x="416648" y="5318875"/>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9</a:t>
            </a:r>
          </a:p>
        </p:txBody>
      </p:sp>
      <p:sp>
        <p:nvSpPr>
          <p:cNvPr id="30" name="Action Button: Custom 16">
            <a:hlinkClick r:id="" action="ppaction://noaction" highlightClick="1">
              <a:snd r:embed="rId23" name="9.1.1.1 Slide 4 10.wav"/>
            </a:hlinkClick>
            <a:extLst>
              <a:ext uri="{FF2B5EF4-FFF2-40B4-BE49-F238E27FC236}">
                <a16:creationId xmlns:a16="http://schemas.microsoft.com/office/drawing/2014/main" id="{5625430A-0003-454C-9B19-F60BB18D5FBC}"/>
              </a:ext>
            </a:extLst>
          </p:cNvPr>
          <p:cNvSpPr/>
          <p:nvPr/>
        </p:nvSpPr>
        <p:spPr>
          <a:xfrm>
            <a:off x="416648" y="5771100"/>
            <a:ext cx="396000" cy="396000"/>
          </a:xfrm>
          <a:prstGeom prst="actionButtonBlank">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10</a:t>
            </a:r>
          </a:p>
        </p:txBody>
      </p:sp>
      <p:sp>
        <p:nvSpPr>
          <p:cNvPr id="31" name="Rectangle: Rounded Corners 30">
            <a:extLst>
              <a:ext uri="{FF2B5EF4-FFF2-40B4-BE49-F238E27FC236}">
                <a16:creationId xmlns:a16="http://schemas.microsoft.com/office/drawing/2014/main" id="{024B1451-5EC3-4199-A045-4AC2B739E67A}"/>
              </a:ext>
            </a:extLst>
          </p:cNvPr>
          <p:cNvSpPr/>
          <p:nvPr/>
        </p:nvSpPr>
        <p:spPr>
          <a:xfrm>
            <a:off x="1427194" y="1869356"/>
            <a:ext cx="256227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33" name="Straight Connector 32">
            <a:extLst>
              <a:ext uri="{FF2B5EF4-FFF2-40B4-BE49-F238E27FC236}">
                <a16:creationId xmlns:a16="http://schemas.microsoft.com/office/drawing/2014/main" id="{560AA26D-F320-4A68-993F-38C3644E0D2B}"/>
              </a:ext>
            </a:extLst>
          </p:cNvPr>
          <p:cNvCxnSpPr/>
          <p:nvPr/>
        </p:nvCxnSpPr>
        <p:spPr>
          <a:xfrm>
            <a:off x="8168640" y="5404219"/>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528A681C-F482-4294-912D-7CBA29F42B37}"/>
              </a:ext>
            </a:extLst>
          </p:cNvPr>
          <p:cNvSpPr/>
          <p:nvPr/>
        </p:nvSpPr>
        <p:spPr>
          <a:xfrm>
            <a:off x="1427194" y="2311788"/>
            <a:ext cx="256227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2A4035BA-C585-4C25-9087-44D67211EF4A}"/>
              </a:ext>
            </a:extLst>
          </p:cNvPr>
          <p:cNvSpPr/>
          <p:nvPr/>
        </p:nvSpPr>
        <p:spPr>
          <a:xfrm>
            <a:off x="1427194" y="2754219"/>
            <a:ext cx="256227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44DBA465-BC83-4030-B156-4B58B524EAE7}"/>
              </a:ext>
            </a:extLst>
          </p:cNvPr>
          <p:cNvSpPr/>
          <p:nvPr/>
        </p:nvSpPr>
        <p:spPr>
          <a:xfrm>
            <a:off x="1427194" y="3155250"/>
            <a:ext cx="256227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604120B6-6402-4E41-B4A4-DE0C41F221C5}"/>
              </a:ext>
            </a:extLst>
          </p:cNvPr>
          <p:cNvSpPr/>
          <p:nvPr/>
        </p:nvSpPr>
        <p:spPr>
          <a:xfrm>
            <a:off x="1427194" y="3599556"/>
            <a:ext cx="256227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568FD2E6-CE66-4914-A0D0-2EFC32B826AA}"/>
              </a:ext>
            </a:extLst>
          </p:cNvPr>
          <p:cNvSpPr/>
          <p:nvPr/>
        </p:nvSpPr>
        <p:spPr>
          <a:xfrm>
            <a:off x="1410148" y="4044976"/>
            <a:ext cx="3565430"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895DE158-687C-4DAA-BC4A-3AEDAB32CD8F}"/>
              </a:ext>
            </a:extLst>
          </p:cNvPr>
          <p:cNvSpPr/>
          <p:nvPr/>
        </p:nvSpPr>
        <p:spPr>
          <a:xfrm>
            <a:off x="1427194" y="4490487"/>
            <a:ext cx="256227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BCF323CE-BF53-461F-BB7F-3CD6F3462107}"/>
              </a:ext>
            </a:extLst>
          </p:cNvPr>
          <p:cNvSpPr/>
          <p:nvPr/>
        </p:nvSpPr>
        <p:spPr>
          <a:xfrm>
            <a:off x="1427194" y="4914717"/>
            <a:ext cx="2562279"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7B6B41D7-8566-4DA6-9EA0-840E15993B40}"/>
              </a:ext>
            </a:extLst>
          </p:cNvPr>
          <p:cNvSpPr/>
          <p:nvPr/>
        </p:nvSpPr>
        <p:spPr>
          <a:xfrm>
            <a:off x="1479270" y="5313844"/>
            <a:ext cx="3184072" cy="40103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8EAE7322-4FB7-4C5A-991A-ECE426AFB673}"/>
              </a:ext>
            </a:extLst>
          </p:cNvPr>
          <p:cNvSpPr/>
          <p:nvPr/>
        </p:nvSpPr>
        <p:spPr>
          <a:xfrm>
            <a:off x="1436456" y="5777052"/>
            <a:ext cx="3184072" cy="35793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42" name="Straight Connector 41">
            <a:extLst>
              <a:ext uri="{FF2B5EF4-FFF2-40B4-BE49-F238E27FC236}">
                <a16:creationId xmlns:a16="http://schemas.microsoft.com/office/drawing/2014/main" id="{40B7E454-61FB-4055-96EE-8EEF95E62FBD}"/>
              </a:ext>
            </a:extLst>
          </p:cNvPr>
          <p:cNvCxnSpPr/>
          <p:nvPr/>
        </p:nvCxnSpPr>
        <p:spPr>
          <a:xfrm>
            <a:off x="9546336" y="5928385"/>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88671B-E1E6-4487-82EE-6A9ACFC09AC3}"/>
              </a:ext>
            </a:extLst>
          </p:cNvPr>
          <p:cNvCxnSpPr>
            <a:cxnSpLocks/>
          </p:cNvCxnSpPr>
          <p:nvPr/>
        </p:nvCxnSpPr>
        <p:spPr>
          <a:xfrm>
            <a:off x="5719812" y="5956022"/>
            <a:ext cx="79071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AF03DD4-5075-4585-A5BE-EE1E92EE9056}"/>
              </a:ext>
            </a:extLst>
          </p:cNvPr>
          <p:cNvCxnSpPr/>
          <p:nvPr/>
        </p:nvCxnSpPr>
        <p:spPr>
          <a:xfrm>
            <a:off x="9546336" y="5397979"/>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31ADB7A-AE0D-4F1F-9D89-F85AC4A4B252}"/>
              </a:ext>
            </a:extLst>
          </p:cNvPr>
          <p:cNvCxnSpPr>
            <a:cxnSpLocks/>
          </p:cNvCxnSpPr>
          <p:nvPr/>
        </p:nvCxnSpPr>
        <p:spPr>
          <a:xfrm>
            <a:off x="10859862" y="5923068"/>
            <a:ext cx="1245571"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418C0C-E684-489E-BBDD-CC0039A3962B}"/>
              </a:ext>
            </a:extLst>
          </p:cNvPr>
          <p:cNvCxnSpPr/>
          <p:nvPr/>
        </p:nvCxnSpPr>
        <p:spPr>
          <a:xfrm>
            <a:off x="6807200" y="5931868"/>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D437F30-C705-4C03-BE6B-C79F36C1271C}"/>
              </a:ext>
            </a:extLst>
          </p:cNvPr>
          <p:cNvCxnSpPr>
            <a:cxnSpLocks/>
          </p:cNvCxnSpPr>
          <p:nvPr/>
        </p:nvCxnSpPr>
        <p:spPr>
          <a:xfrm>
            <a:off x="10945391" y="5419574"/>
            <a:ext cx="1246609"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329131E-9327-442B-87B4-50F72764383C}"/>
              </a:ext>
            </a:extLst>
          </p:cNvPr>
          <p:cNvCxnSpPr/>
          <p:nvPr/>
        </p:nvCxnSpPr>
        <p:spPr>
          <a:xfrm>
            <a:off x="8168640" y="5931868"/>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AD10C95-FB1B-4C2C-8697-9A451255D8A9}"/>
              </a:ext>
            </a:extLst>
          </p:cNvPr>
          <p:cNvCxnSpPr>
            <a:cxnSpLocks/>
          </p:cNvCxnSpPr>
          <p:nvPr/>
        </p:nvCxnSpPr>
        <p:spPr>
          <a:xfrm flipV="1">
            <a:off x="5742666" y="5419574"/>
            <a:ext cx="767862" cy="1"/>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BCABEED-B428-41FA-9A0A-C7C90B11227F}"/>
              </a:ext>
            </a:extLst>
          </p:cNvPr>
          <p:cNvCxnSpPr/>
          <p:nvPr/>
        </p:nvCxnSpPr>
        <p:spPr>
          <a:xfrm>
            <a:off x="6807200" y="5419574"/>
            <a:ext cx="1011936" cy="0"/>
          </a:xfrm>
          <a:prstGeom prst="line">
            <a:avLst/>
          </a:prstGeom>
          <a:ln w="7620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5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5"/>
                                        </p:tgtEl>
                                      </p:cBhvr>
                                    </p:animEffect>
                                    <p:set>
                                      <p:cBhvr>
                                        <p:cTn id="28" dur="1" fill="hold">
                                          <p:stCondLst>
                                            <p:cond delay="499"/>
                                          </p:stCondLst>
                                        </p:cTn>
                                        <p:tgtEl>
                                          <p:spTgt spid="3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6"/>
                                        </p:tgtEl>
                                      </p:cBhvr>
                                    </p:animEffect>
                                    <p:set>
                                      <p:cBhvr>
                                        <p:cTn id="35" dur="1" fill="hold">
                                          <p:stCondLst>
                                            <p:cond delay="499"/>
                                          </p:stCondLst>
                                        </p:cTn>
                                        <p:tgtEl>
                                          <p:spTgt spid="3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41"/>
                                        </p:tgtEl>
                                      </p:cBhvr>
                                    </p:animEffect>
                                    <p:set>
                                      <p:cBhvr>
                                        <p:cTn id="70" dur="1" fill="hold">
                                          <p:stCondLst>
                                            <p:cond delay="499"/>
                                          </p:stCondLst>
                                        </p:cTn>
                                        <p:tgtEl>
                                          <p:spTgt spid="41"/>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43175" cy="647577"/>
          </a:xfrm>
        </p:spPr>
        <p:txBody>
          <a:bodyPr>
            <a:normAutofit/>
          </a:bodyPr>
          <a:lstStyle/>
          <a:p>
            <a:r>
              <a:rPr lang="en-GB" sz="2800" b="1" dirty="0">
                <a:solidFill>
                  <a:schemeClr val="bg1"/>
                </a:solidFill>
              </a:rPr>
              <a:t>das </a:t>
            </a:r>
            <a:r>
              <a:rPr lang="en-GB" sz="2800" b="1" dirty="0" err="1">
                <a:solidFill>
                  <a:schemeClr val="bg1"/>
                </a:solidFill>
              </a:rPr>
              <a:t>Präsens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147363" cy="461665"/>
          </a:xfrm>
          <a:prstGeom prst="rect">
            <a:avLst/>
          </a:prstGeom>
          <a:noFill/>
        </p:spPr>
        <p:txBody>
          <a:bodyPr wrap="square" rtlCol="0">
            <a:spAutoFit/>
          </a:bodyPr>
          <a:lstStyle/>
          <a:p>
            <a:r>
              <a:rPr lang="en-US" sz="2400" dirty="0"/>
              <a:t>Remember, in German the verb ending changes to match the subject. </a:t>
            </a:r>
          </a:p>
        </p:txBody>
      </p:sp>
      <p:pic>
        <p:nvPicPr>
          <p:cNvPr id="6" name="Picture 5">
            <a:extLst>
              <a:ext uri="{FF2B5EF4-FFF2-40B4-BE49-F238E27FC236}">
                <a16:creationId xmlns:a16="http://schemas.microsoft.com/office/drawing/2014/main" id="{9682B126-73D9-4E70-9C01-82D865E76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1003" y="2943809"/>
            <a:ext cx="2260997" cy="3429000"/>
          </a:xfrm>
          <a:prstGeom prst="rect">
            <a:avLst/>
          </a:prstGeom>
        </p:spPr>
      </p:pic>
      <p:sp>
        <p:nvSpPr>
          <p:cNvPr id="8" name="TextBox 7">
            <a:extLst>
              <a:ext uri="{FF2B5EF4-FFF2-40B4-BE49-F238E27FC236}">
                <a16:creationId xmlns:a16="http://schemas.microsoft.com/office/drawing/2014/main" id="{EBBDA25E-4CE2-4491-ACD0-A4E4A54AA401}"/>
              </a:ext>
            </a:extLst>
          </p:cNvPr>
          <p:cNvSpPr txBox="1"/>
          <p:nvPr/>
        </p:nvSpPr>
        <p:spPr>
          <a:xfrm>
            <a:off x="180000" y="1778213"/>
            <a:ext cx="11147363" cy="461665"/>
          </a:xfrm>
          <a:prstGeom prst="rect">
            <a:avLst/>
          </a:prstGeom>
          <a:noFill/>
        </p:spPr>
        <p:txBody>
          <a:bodyPr wrap="square" rtlCol="0">
            <a:spAutoFit/>
          </a:bodyPr>
          <a:lstStyle/>
          <a:p>
            <a:r>
              <a:rPr lang="en-US" sz="2400" dirty="0"/>
              <a:t>This also happens with verbs that are borrowed from other languages!</a:t>
            </a:r>
          </a:p>
        </p:txBody>
      </p:sp>
      <p:graphicFrame>
        <p:nvGraphicFramePr>
          <p:cNvPr id="9" name="Table 9">
            <a:extLst>
              <a:ext uri="{FF2B5EF4-FFF2-40B4-BE49-F238E27FC236}">
                <a16:creationId xmlns:a16="http://schemas.microsoft.com/office/drawing/2014/main" id="{9E44EECE-9E2D-4D30-A519-3507D0DC290E}"/>
              </a:ext>
            </a:extLst>
          </p:cNvPr>
          <p:cNvGraphicFramePr>
            <a:graphicFrameLocks noGrp="1"/>
          </p:cNvGraphicFramePr>
          <p:nvPr>
            <p:extLst>
              <p:ext uri="{D42A27DB-BD31-4B8C-83A1-F6EECF244321}">
                <p14:modId xmlns:p14="http://schemas.microsoft.com/office/powerpoint/2010/main" val="2086538991"/>
              </p:ext>
            </p:extLst>
          </p:nvPr>
        </p:nvGraphicFramePr>
        <p:xfrm>
          <a:off x="-346392" y="2385984"/>
          <a:ext cx="6701454" cy="3790878"/>
        </p:xfrm>
        <a:graphic>
          <a:graphicData uri="http://schemas.openxmlformats.org/drawingml/2006/table">
            <a:tbl>
              <a:tblPr firstRow="1" bandRow="1">
                <a:tableStyleId>{5940675A-B579-460E-94D1-54222C63F5DA}</a:tableStyleId>
              </a:tblPr>
              <a:tblGrid>
                <a:gridCol w="3435739">
                  <a:extLst>
                    <a:ext uri="{9D8B030D-6E8A-4147-A177-3AD203B41FA5}">
                      <a16:colId xmlns:a16="http://schemas.microsoft.com/office/drawing/2014/main" val="3272501527"/>
                    </a:ext>
                  </a:extLst>
                </a:gridCol>
                <a:gridCol w="3265715">
                  <a:extLst>
                    <a:ext uri="{9D8B030D-6E8A-4147-A177-3AD203B41FA5}">
                      <a16:colId xmlns:a16="http://schemas.microsoft.com/office/drawing/2014/main" val="4071071911"/>
                    </a:ext>
                  </a:extLst>
                </a:gridCol>
              </a:tblGrid>
              <a:tr h="541554">
                <a:tc>
                  <a:txBody>
                    <a:bodyPr/>
                    <a:lstStyle/>
                    <a:p>
                      <a:pPr algn="ctr"/>
                      <a:r>
                        <a:rPr lang="en-GB" sz="2400" b="1" dirty="0">
                          <a:solidFill>
                            <a:schemeClr val="tx1"/>
                          </a:solidFill>
                        </a:rPr>
                        <a:t>to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err="1">
                          <a:solidFill>
                            <a:schemeClr val="tx1"/>
                          </a:solidFill>
                        </a:rPr>
                        <a:t>rappen</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tx1"/>
                          </a:solidFill>
                        </a:rPr>
                        <a:t>I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tx1"/>
                          </a:solidFill>
                        </a:rPr>
                        <a:t>ich </a:t>
                      </a:r>
                      <a:r>
                        <a:rPr lang="en-GB" sz="2400" dirty="0" err="1">
                          <a:solidFill>
                            <a:schemeClr val="tx1"/>
                          </a:solidFill>
                        </a:rPr>
                        <a:t>rapp</a:t>
                      </a:r>
                      <a:r>
                        <a:rPr lang="en-GB" sz="2400" b="1" dirty="0" err="1">
                          <a:solidFill>
                            <a:schemeClr val="tx1"/>
                          </a:solidFill>
                        </a:rPr>
                        <a:t>e</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tx1"/>
                          </a:solidFill>
                        </a:rPr>
                        <a:t>you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tx1"/>
                          </a:solidFill>
                        </a:rPr>
                        <a:t>du </a:t>
                      </a:r>
                      <a:r>
                        <a:rPr lang="en-GB" sz="2400" dirty="0" err="1">
                          <a:solidFill>
                            <a:schemeClr val="tx1"/>
                          </a:solidFill>
                        </a:rPr>
                        <a:t>rapp</a:t>
                      </a:r>
                      <a:r>
                        <a:rPr lang="en-GB" sz="2400" b="1" dirty="0" err="1">
                          <a:solidFill>
                            <a:schemeClr val="tx1"/>
                          </a:solidFill>
                        </a:rPr>
                        <a:t>st</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a:solidFill>
                            <a:schemeClr val="tx1"/>
                          </a:solidFill>
                        </a:rPr>
                        <a:t>s/he, it raps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tx1"/>
                          </a:solidFill>
                        </a:rPr>
                        <a:t>er</a:t>
                      </a:r>
                      <a:r>
                        <a:rPr lang="en-GB" sz="2400" dirty="0">
                          <a:solidFill>
                            <a:schemeClr val="tx1"/>
                          </a:solidFill>
                        </a:rPr>
                        <a:t>/</a:t>
                      </a:r>
                      <a:r>
                        <a:rPr lang="en-GB" sz="2400" dirty="0" err="1">
                          <a:solidFill>
                            <a:schemeClr val="tx1"/>
                          </a:solidFill>
                        </a:rPr>
                        <a:t>sie</a:t>
                      </a:r>
                      <a:r>
                        <a:rPr lang="en-GB" sz="2400" dirty="0">
                          <a:solidFill>
                            <a:schemeClr val="tx1"/>
                          </a:solidFill>
                        </a:rPr>
                        <a:t>/es </a:t>
                      </a:r>
                      <a:r>
                        <a:rPr lang="en-GB" sz="2400" dirty="0" err="1">
                          <a:solidFill>
                            <a:schemeClr val="tx1"/>
                          </a:solidFill>
                        </a:rPr>
                        <a:t>rapp</a:t>
                      </a:r>
                      <a:r>
                        <a:rPr lang="en-GB" sz="2400" b="1" dirty="0" err="1">
                          <a:solidFill>
                            <a:schemeClr val="tx1"/>
                          </a:solidFill>
                        </a:rPr>
                        <a:t>t</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dirty="0">
                          <a:solidFill>
                            <a:schemeClr val="tx1"/>
                          </a:solidFill>
                        </a:rPr>
                        <a:t>we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tx1"/>
                          </a:solidFill>
                        </a:rPr>
                        <a:t>wir</a:t>
                      </a:r>
                      <a:r>
                        <a:rPr lang="en-GB" sz="2400" dirty="0">
                          <a:solidFill>
                            <a:schemeClr val="tx1"/>
                          </a:solidFill>
                        </a:rPr>
                        <a:t> </a:t>
                      </a:r>
                      <a:r>
                        <a:rPr lang="en-GB" sz="2400" dirty="0" err="1">
                          <a:solidFill>
                            <a:schemeClr val="tx1"/>
                          </a:solidFill>
                        </a:rPr>
                        <a:t>rapp</a:t>
                      </a:r>
                      <a:r>
                        <a:rPr lang="en-GB" sz="2400" b="1" dirty="0" err="1">
                          <a:solidFill>
                            <a:schemeClr val="tx1"/>
                          </a:solidFill>
                        </a:rPr>
                        <a:t>en</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41554">
                <a:tc>
                  <a:txBody>
                    <a:bodyPr/>
                    <a:lstStyle/>
                    <a:p>
                      <a:pPr algn="ctr"/>
                      <a:r>
                        <a:rPr lang="en-GB" sz="2400" dirty="0">
                          <a:solidFill>
                            <a:schemeClr val="tx1"/>
                          </a:solidFill>
                        </a:rPr>
                        <a:t>you (formal)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a:solidFill>
                            <a:schemeClr val="tx1"/>
                          </a:solidFill>
                        </a:rPr>
                        <a:t>Sie </a:t>
                      </a:r>
                      <a:r>
                        <a:rPr lang="en-GB" sz="2400" dirty="0" err="1">
                          <a:solidFill>
                            <a:schemeClr val="tx1"/>
                          </a:solidFill>
                        </a:rPr>
                        <a:t>rapp</a:t>
                      </a:r>
                      <a:r>
                        <a:rPr lang="en-GB" sz="2400" b="1" dirty="0" err="1">
                          <a:solidFill>
                            <a:schemeClr val="tx1"/>
                          </a:solidFill>
                        </a:rPr>
                        <a:t>en</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41554">
                <a:tc>
                  <a:txBody>
                    <a:bodyPr/>
                    <a:lstStyle/>
                    <a:p>
                      <a:pPr algn="ctr"/>
                      <a:r>
                        <a:rPr lang="en-GB" sz="2400" dirty="0">
                          <a:solidFill>
                            <a:schemeClr val="tx1"/>
                          </a:solidFill>
                        </a:rPr>
                        <a:t>they 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err="1">
                          <a:solidFill>
                            <a:schemeClr val="tx1"/>
                          </a:solidFill>
                        </a:rPr>
                        <a:t>sie</a:t>
                      </a:r>
                      <a:r>
                        <a:rPr lang="en-GB" sz="2400" dirty="0">
                          <a:solidFill>
                            <a:schemeClr val="tx1"/>
                          </a:solidFill>
                        </a:rPr>
                        <a:t> </a:t>
                      </a:r>
                      <a:r>
                        <a:rPr lang="en-GB" sz="2400" dirty="0" err="1">
                          <a:solidFill>
                            <a:schemeClr val="tx1"/>
                          </a:solidFill>
                        </a:rPr>
                        <a:t>rapp</a:t>
                      </a:r>
                      <a:r>
                        <a:rPr lang="en-GB" sz="2400" b="1" dirty="0" err="1">
                          <a:solidFill>
                            <a:schemeClr val="tx1"/>
                          </a:solidFill>
                        </a:rPr>
                        <a:t>en</a:t>
                      </a: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1" name="Rectangle: Rounded Corners 10">
            <a:extLst>
              <a:ext uri="{FF2B5EF4-FFF2-40B4-BE49-F238E27FC236}">
                <a16:creationId xmlns:a16="http://schemas.microsoft.com/office/drawing/2014/main" id="{EB55CD87-2A00-463A-921D-C31FA56AE45A}"/>
              </a:ext>
            </a:extLst>
          </p:cNvPr>
          <p:cNvSpPr/>
          <p:nvPr/>
        </p:nvSpPr>
        <p:spPr>
          <a:xfrm>
            <a:off x="3873119" y="2943809"/>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a:t>
            </a:r>
          </a:p>
        </p:txBody>
      </p:sp>
      <p:sp>
        <p:nvSpPr>
          <p:cNvPr id="12" name="Rectangle: Rounded Corners 11">
            <a:extLst>
              <a:ext uri="{FF2B5EF4-FFF2-40B4-BE49-F238E27FC236}">
                <a16:creationId xmlns:a16="http://schemas.microsoft.com/office/drawing/2014/main" id="{C3C5A192-6DD0-4FCD-9AC9-ACFC3B737982}"/>
              </a:ext>
            </a:extLst>
          </p:cNvPr>
          <p:cNvSpPr/>
          <p:nvPr/>
        </p:nvSpPr>
        <p:spPr>
          <a:xfrm>
            <a:off x="3837353" y="3429000"/>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______</a:t>
            </a:r>
          </a:p>
        </p:txBody>
      </p:sp>
      <p:sp>
        <p:nvSpPr>
          <p:cNvPr id="13" name="Rectangle: Rounded Corners 12">
            <a:extLst>
              <a:ext uri="{FF2B5EF4-FFF2-40B4-BE49-F238E27FC236}">
                <a16:creationId xmlns:a16="http://schemas.microsoft.com/office/drawing/2014/main" id="{CC69F4CF-B522-4CF4-AC6E-E56F04922DCF}"/>
              </a:ext>
            </a:extLst>
          </p:cNvPr>
          <p:cNvSpPr/>
          <p:nvPr/>
        </p:nvSpPr>
        <p:spPr>
          <a:xfrm>
            <a:off x="3436198" y="4060297"/>
            <a:ext cx="2911150"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  ______</a:t>
            </a:r>
          </a:p>
        </p:txBody>
      </p:sp>
      <p:sp>
        <p:nvSpPr>
          <p:cNvPr id="14" name="Rectangle: Rounded Corners 13">
            <a:extLst>
              <a:ext uri="{FF2B5EF4-FFF2-40B4-BE49-F238E27FC236}">
                <a16:creationId xmlns:a16="http://schemas.microsoft.com/office/drawing/2014/main" id="{81BAD19E-9205-4C77-9CC8-1E5E3550A149}"/>
              </a:ext>
            </a:extLst>
          </p:cNvPr>
          <p:cNvSpPr/>
          <p:nvPr/>
        </p:nvSpPr>
        <p:spPr>
          <a:xfrm>
            <a:off x="3873119" y="4556300"/>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_______</a:t>
            </a:r>
          </a:p>
        </p:txBody>
      </p:sp>
      <p:sp>
        <p:nvSpPr>
          <p:cNvPr id="15" name="Rectangle: Rounded Corners 14">
            <a:extLst>
              <a:ext uri="{FF2B5EF4-FFF2-40B4-BE49-F238E27FC236}">
                <a16:creationId xmlns:a16="http://schemas.microsoft.com/office/drawing/2014/main" id="{E105F5EA-2FA2-4CB1-8576-7C0F062123F3}"/>
              </a:ext>
            </a:extLst>
          </p:cNvPr>
          <p:cNvSpPr/>
          <p:nvPr/>
        </p:nvSpPr>
        <p:spPr>
          <a:xfrm>
            <a:off x="3873119" y="5065774"/>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_______</a:t>
            </a:r>
          </a:p>
        </p:txBody>
      </p:sp>
      <p:sp>
        <p:nvSpPr>
          <p:cNvPr id="16" name="Rectangle: Rounded Corners 15">
            <a:extLst>
              <a:ext uri="{FF2B5EF4-FFF2-40B4-BE49-F238E27FC236}">
                <a16:creationId xmlns:a16="http://schemas.microsoft.com/office/drawing/2014/main" id="{2040C985-25DE-495F-A4F7-20F1A300FE1E}"/>
              </a:ext>
            </a:extLst>
          </p:cNvPr>
          <p:cNvSpPr/>
          <p:nvPr/>
        </p:nvSpPr>
        <p:spPr>
          <a:xfrm>
            <a:off x="3873119" y="5621318"/>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_______</a:t>
            </a:r>
          </a:p>
        </p:txBody>
      </p:sp>
      <p:sp>
        <p:nvSpPr>
          <p:cNvPr id="17" name="Speech Bubble: Rectangle with Corners Rounded 17">
            <a:extLst>
              <a:ext uri="{FF2B5EF4-FFF2-40B4-BE49-F238E27FC236}">
                <a16:creationId xmlns:a16="http://schemas.microsoft.com/office/drawing/2014/main" id="{3443579E-A76A-4CA6-8BAD-652646AB90DA}"/>
              </a:ext>
            </a:extLst>
          </p:cNvPr>
          <p:cNvSpPr/>
          <p:nvPr/>
        </p:nvSpPr>
        <p:spPr>
          <a:xfrm>
            <a:off x="6347348" y="366432"/>
            <a:ext cx="3083129" cy="707850"/>
          </a:xfrm>
          <a:prstGeom prst="wedgeRoundRectCallout">
            <a:avLst>
              <a:gd name="adj1" fmla="val -20029"/>
              <a:gd name="adj2" fmla="val 70552"/>
              <a:gd name="adj3" fmla="val 16667"/>
            </a:avLst>
          </a:prstGeom>
          <a:solidFill>
            <a:schemeClr val="accent4">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Century Gothic" panose="020F0302020204030204"/>
              </a:rPr>
              <a:t>As you know, t</a:t>
            </a: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he verb </a:t>
            </a:r>
            <a:r>
              <a:rPr kumimoji="0" lang="de-DE" sz="2000" b="1" i="1" u="none" strike="noStrike" kern="1200" cap="none" spc="0" normalizeH="0" baseline="0" noProof="0" dirty="0">
                <a:ln>
                  <a:noFill/>
                </a:ln>
                <a:solidFill>
                  <a:schemeClr val="tx1"/>
                </a:solidFill>
                <a:effectLst/>
                <a:uLnTx/>
                <a:uFillTx/>
                <a:latin typeface="Century Gothic" panose="020F0302020204030204"/>
                <a:ea typeface="+mn-ea"/>
                <a:cs typeface="+mn-cs"/>
              </a:rPr>
              <a:t>sein</a:t>
            </a:r>
            <a:r>
              <a:rPr kumimoji="0" lang="de-DE" sz="2000" b="0" i="0" u="none" strike="noStrike" kern="1200" cap="none" spc="0" normalizeH="0" baseline="0" noProof="0" dirty="0">
                <a:ln>
                  <a:noFill/>
                </a:ln>
                <a:solidFill>
                  <a:schemeClr val="tx1"/>
                </a:solidFill>
                <a:effectLst/>
                <a:uLnTx/>
                <a:uFillTx/>
                <a:latin typeface="Century Gothic" panose="020F0302020204030204"/>
                <a:ea typeface="+mn-ea"/>
                <a:cs typeface="+mn-cs"/>
              </a:rPr>
              <a:t> (to be) is irregular:</a:t>
            </a:r>
          </a:p>
        </p:txBody>
      </p:sp>
      <p:graphicFrame>
        <p:nvGraphicFramePr>
          <p:cNvPr id="18" name="Table 9">
            <a:extLst>
              <a:ext uri="{FF2B5EF4-FFF2-40B4-BE49-F238E27FC236}">
                <a16:creationId xmlns:a16="http://schemas.microsoft.com/office/drawing/2014/main" id="{678846B0-4300-463E-AA02-E231E18F6E7D}"/>
              </a:ext>
            </a:extLst>
          </p:cNvPr>
          <p:cNvGraphicFramePr>
            <a:graphicFrameLocks noGrp="1"/>
          </p:cNvGraphicFramePr>
          <p:nvPr>
            <p:extLst>
              <p:ext uri="{D42A27DB-BD31-4B8C-83A1-F6EECF244321}">
                <p14:modId xmlns:p14="http://schemas.microsoft.com/office/powerpoint/2010/main" val="2451717838"/>
              </p:ext>
            </p:extLst>
          </p:nvPr>
        </p:nvGraphicFramePr>
        <p:xfrm>
          <a:off x="6647278" y="2407453"/>
          <a:ext cx="2593259" cy="3790878"/>
        </p:xfrm>
        <a:graphic>
          <a:graphicData uri="http://schemas.openxmlformats.org/drawingml/2006/table">
            <a:tbl>
              <a:tblPr firstRow="1" bandRow="1">
                <a:tableStyleId>{5940675A-B579-460E-94D1-54222C63F5DA}</a:tableStyleId>
              </a:tblPr>
              <a:tblGrid>
                <a:gridCol w="2593259">
                  <a:extLst>
                    <a:ext uri="{9D8B030D-6E8A-4147-A177-3AD203B41FA5}">
                      <a16:colId xmlns:a16="http://schemas.microsoft.com/office/drawing/2014/main" val="3272501527"/>
                    </a:ext>
                  </a:extLst>
                </a:gridCol>
              </a:tblGrid>
              <a:tr h="541554">
                <a:tc>
                  <a:txBody>
                    <a:bodyPr/>
                    <a:lstStyle/>
                    <a:p>
                      <a:pPr algn="ctr"/>
                      <a:r>
                        <a:rPr lang="en-GB" sz="2400" b="1" dirty="0">
                          <a:solidFill>
                            <a:schemeClr val="tx1"/>
                          </a:solidFill>
                        </a:rPr>
                        <a:t>sein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tx1"/>
                          </a:solidFill>
                        </a:rPr>
                        <a:t>ich bin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tx1"/>
                          </a:solidFill>
                        </a:rPr>
                        <a:t>du </a:t>
                      </a:r>
                      <a:r>
                        <a:rPr lang="en-GB" sz="2400" dirty="0" err="1">
                          <a:solidFill>
                            <a:schemeClr val="tx1"/>
                          </a:solidFill>
                        </a:rPr>
                        <a:t>bist</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err="1">
                          <a:solidFill>
                            <a:schemeClr val="tx1"/>
                          </a:solidFill>
                        </a:rPr>
                        <a:t>er</a:t>
                      </a:r>
                      <a:r>
                        <a:rPr lang="en-GB" sz="2400" dirty="0">
                          <a:solidFill>
                            <a:schemeClr val="tx1"/>
                          </a:solidFill>
                        </a:rPr>
                        <a:t>/</a:t>
                      </a:r>
                      <a:r>
                        <a:rPr lang="en-GB" sz="2400" dirty="0" err="1">
                          <a:solidFill>
                            <a:schemeClr val="tx1"/>
                          </a:solidFill>
                        </a:rPr>
                        <a:t>sie</a:t>
                      </a:r>
                      <a:r>
                        <a:rPr lang="en-GB" sz="2400" dirty="0">
                          <a:solidFill>
                            <a:schemeClr val="tx1"/>
                          </a:solidFill>
                        </a:rPr>
                        <a:t>/es </a:t>
                      </a:r>
                      <a:r>
                        <a:rPr lang="en-GB" sz="2400" dirty="0" err="1">
                          <a:solidFill>
                            <a:schemeClr val="tx1"/>
                          </a:solidFill>
                        </a:rPr>
                        <a:t>ist</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dirty="0" err="1">
                          <a:solidFill>
                            <a:schemeClr val="tx1"/>
                          </a:solidFill>
                        </a:rPr>
                        <a:t>wir</a:t>
                      </a:r>
                      <a:r>
                        <a:rPr lang="en-GB" sz="2400" dirty="0">
                          <a:solidFill>
                            <a:schemeClr val="tx1"/>
                          </a:solidFill>
                        </a:rPr>
                        <a:t> </a:t>
                      </a:r>
                      <a:r>
                        <a:rPr lang="en-GB" sz="2400" dirty="0" err="1">
                          <a:solidFill>
                            <a:schemeClr val="tx1"/>
                          </a:solidFill>
                        </a:rPr>
                        <a:t>sind</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41554">
                <a:tc>
                  <a:txBody>
                    <a:bodyPr/>
                    <a:lstStyle/>
                    <a:p>
                      <a:pPr algn="ctr"/>
                      <a:r>
                        <a:rPr lang="en-GB" sz="2400" dirty="0">
                          <a:solidFill>
                            <a:schemeClr val="tx1"/>
                          </a:solidFill>
                        </a:rPr>
                        <a:t>Sie </a:t>
                      </a:r>
                      <a:r>
                        <a:rPr lang="en-GB" sz="2400" dirty="0" err="1">
                          <a:solidFill>
                            <a:schemeClr val="tx1"/>
                          </a:solidFill>
                        </a:rPr>
                        <a:t>sind</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41554">
                <a:tc>
                  <a:txBody>
                    <a:bodyPr/>
                    <a:lstStyle/>
                    <a:p>
                      <a:pPr algn="ctr"/>
                      <a:r>
                        <a:rPr lang="en-GB" sz="2400" dirty="0" err="1">
                          <a:solidFill>
                            <a:schemeClr val="tx1"/>
                          </a:solidFill>
                        </a:rPr>
                        <a:t>sie</a:t>
                      </a:r>
                      <a:r>
                        <a:rPr lang="en-GB" sz="2400" dirty="0">
                          <a:solidFill>
                            <a:schemeClr val="tx1"/>
                          </a:solidFill>
                        </a:rPr>
                        <a:t> </a:t>
                      </a:r>
                      <a:r>
                        <a:rPr lang="en-GB" sz="2400" dirty="0" err="1">
                          <a:solidFill>
                            <a:schemeClr val="tx1"/>
                          </a:solidFill>
                        </a:rPr>
                        <a:t>sind</a:t>
                      </a:r>
                      <a:endParaRPr lang="en-GB"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9" name="Rectangle: Rounded Corners 18">
            <a:extLst>
              <a:ext uri="{FF2B5EF4-FFF2-40B4-BE49-F238E27FC236}">
                <a16:creationId xmlns:a16="http://schemas.microsoft.com/office/drawing/2014/main" id="{49BECB9D-1198-421A-B0C6-398490556DCF}"/>
              </a:ext>
            </a:extLst>
          </p:cNvPr>
          <p:cNvSpPr/>
          <p:nvPr/>
        </p:nvSpPr>
        <p:spPr>
          <a:xfrm>
            <a:off x="7048168" y="2943808"/>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a:t>
            </a:r>
          </a:p>
        </p:txBody>
      </p:sp>
      <p:sp>
        <p:nvSpPr>
          <p:cNvPr id="20" name="Rectangle: Rounded Corners 19">
            <a:extLst>
              <a:ext uri="{FF2B5EF4-FFF2-40B4-BE49-F238E27FC236}">
                <a16:creationId xmlns:a16="http://schemas.microsoft.com/office/drawing/2014/main" id="{7AF62079-0A74-4A3D-A479-B84A62365904}"/>
              </a:ext>
            </a:extLst>
          </p:cNvPr>
          <p:cNvSpPr/>
          <p:nvPr/>
        </p:nvSpPr>
        <p:spPr>
          <a:xfrm>
            <a:off x="7041150" y="3475858"/>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______</a:t>
            </a:r>
          </a:p>
        </p:txBody>
      </p:sp>
      <p:sp>
        <p:nvSpPr>
          <p:cNvPr id="21" name="Rectangle: Rounded Corners 20">
            <a:extLst>
              <a:ext uri="{FF2B5EF4-FFF2-40B4-BE49-F238E27FC236}">
                <a16:creationId xmlns:a16="http://schemas.microsoft.com/office/drawing/2014/main" id="{B14CD3DB-FA24-434C-A624-89E2BBB070C2}"/>
              </a:ext>
            </a:extLst>
          </p:cNvPr>
          <p:cNvSpPr/>
          <p:nvPr/>
        </p:nvSpPr>
        <p:spPr>
          <a:xfrm>
            <a:off x="6639995" y="4107155"/>
            <a:ext cx="2911150"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  ______</a:t>
            </a:r>
          </a:p>
        </p:txBody>
      </p:sp>
      <p:sp>
        <p:nvSpPr>
          <p:cNvPr id="22" name="Rectangle: Rounded Corners 21">
            <a:extLst>
              <a:ext uri="{FF2B5EF4-FFF2-40B4-BE49-F238E27FC236}">
                <a16:creationId xmlns:a16="http://schemas.microsoft.com/office/drawing/2014/main" id="{075A3D6E-EEED-42AB-9C88-30E7F60E4F81}"/>
              </a:ext>
            </a:extLst>
          </p:cNvPr>
          <p:cNvSpPr/>
          <p:nvPr/>
        </p:nvSpPr>
        <p:spPr>
          <a:xfrm>
            <a:off x="7076916" y="4603158"/>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_______</a:t>
            </a:r>
          </a:p>
        </p:txBody>
      </p:sp>
      <p:sp>
        <p:nvSpPr>
          <p:cNvPr id="23" name="Rectangle: Rounded Corners 22">
            <a:extLst>
              <a:ext uri="{FF2B5EF4-FFF2-40B4-BE49-F238E27FC236}">
                <a16:creationId xmlns:a16="http://schemas.microsoft.com/office/drawing/2014/main" id="{95A46648-01F0-4EDA-86B3-746561E56906}"/>
              </a:ext>
            </a:extLst>
          </p:cNvPr>
          <p:cNvSpPr/>
          <p:nvPr/>
        </p:nvSpPr>
        <p:spPr>
          <a:xfrm>
            <a:off x="7076916" y="5112632"/>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_______</a:t>
            </a:r>
          </a:p>
        </p:txBody>
      </p:sp>
      <p:sp>
        <p:nvSpPr>
          <p:cNvPr id="24" name="Rectangle: Rounded Corners 23">
            <a:extLst>
              <a:ext uri="{FF2B5EF4-FFF2-40B4-BE49-F238E27FC236}">
                <a16:creationId xmlns:a16="http://schemas.microsoft.com/office/drawing/2014/main" id="{C86F6716-C481-4F8B-9195-CE63F2DDCA32}"/>
              </a:ext>
            </a:extLst>
          </p:cNvPr>
          <p:cNvSpPr/>
          <p:nvPr/>
        </p:nvSpPr>
        <p:spPr>
          <a:xfrm>
            <a:off x="7076916" y="5668176"/>
            <a:ext cx="1791477" cy="4851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  _______</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229350" cy="647577"/>
          </a:xfrm>
        </p:spPr>
        <p:txBody>
          <a:bodyPr>
            <a:noAutofit/>
          </a:bodyPr>
          <a:lstStyle/>
          <a:p>
            <a:r>
              <a:rPr lang="en-GB" sz="2400" b="1" dirty="0">
                <a:solidFill>
                  <a:schemeClr val="bg1"/>
                </a:solidFill>
              </a:rPr>
              <a:t>3A – </a:t>
            </a:r>
            <a:r>
              <a:rPr lang="en-GB" sz="2400" b="1" dirty="0" err="1">
                <a:solidFill>
                  <a:schemeClr val="bg1"/>
                </a:solidFill>
              </a:rPr>
              <a:t>eine</a:t>
            </a:r>
            <a:r>
              <a:rPr lang="en-GB" sz="2400" b="1" dirty="0">
                <a:solidFill>
                  <a:schemeClr val="bg1"/>
                </a:solidFill>
              </a:rPr>
              <a:t> Boyband </a:t>
            </a:r>
            <a:r>
              <a:rPr lang="en-GB" sz="2400" b="1" dirty="0" err="1">
                <a:solidFill>
                  <a:schemeClr val="bg1"/>
                </a:solidFill>
              </a:rPr>
              <a:t>aus</a:t>
            </a:r>
            <a:r>
              <a:rPr lang="en-GB" sz="2400" b="1" dirty="0">
                <a:solidFill>
                  <a:schemeClr val="bg1"/>
                </a:solidFill>
              </a:rPr>
              <a:t>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1200" y="247046"/>
            <a:ext cx="2358000" cy="459537"/>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1 – 14 und </a:t>
            </a:r>
            <a:r>
              <a:rPr kumimoji="0" lang="en-US" sz="2400" b="0" i="0" u="none" strike="noStrike" kern="1200" cap="none" spc="0" normalizeH="0" baseline="0" noProof="0" dirty="0" err="1">
                <a:ln>
                  <a:noFill/>
                </a:ln>
                <a:effectLst/>
                <a:uLnTx/>
                <a:uFillTx/>
                <a:latin typeface="Century Gothic" panose="020F0302020204030204"/>
                <a:ea typeface="+mn-ea"/>
                <a:cs typeface="+mn-cs"/>
              </a:rPr>
              <a:t>ein</a:t>
            </a:r>
            <a:r>
              <a:rPr kumimoji="0" lang="en-US" sz="2400" b="0" i="0" u="none" strike="noStrike" kern="1200" cap="none" spc="0" normalizeH="0" baseline="0" noProof="0" dirty="0">
                <a:ln>
                  <a:noFill/>
                </a:ln>
                <a:effectLst/>
                <a:uLnTx/>
                <a:uFillTx/>
                <a:latin typeface="Century Gothic" panose="020F0302020204030204"/>
                <a:ea typeface="+mn-ea"/>
                <a:cs typeface="+mn-cs"/>
              </a:rPr>
              <a:t> Verb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jedem</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Satz</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pic>
        <p:nvPicPr>
          <p:cNvPr id="7" name="Picture 6">
            <a:extLst>
              <a:ext uri="{FF2B5EF4-FFF2-40B4-BE49-F238E27FC236}">
                <a16:creationId xmlns:a16="http://schemas.microsoft.com/office/drawing/2014/main" id="{1E605FED-29B5-4142-8ABF-94AFBB9C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064" y="1001890"/>
            <a:ext cx="2962136" cy="1851335"/>
          </a:xfrm>
          <a:prstGeom prst="rect">
            <a:avLst/>
          </a:prstGeom>
        </p:spPr>
      </p:pic>
      <p:sp>
        <p:nvSpPr>
          <p:cNvPr id="8" name="Speech Bubble: Rectangle with Corners Rounded 7">
            <a:extLst>
              <a:ext uri="{FF2B5EF4-FFF2-40B4-BE49-F238E27FC236}">
                <a16:creationId xmlns:a16="http://schemas.microsoft.com/office/drawing/2014/main" id="{F2D6F3FA-00A7-4360-B1EF-A757FD304B9B}"/>
              </a:ext>
            </a:extLst>
          </p:cNvPr>
          <p:cNvSpPr/>
          <p:nvPr/>
        </p:nvSpPr>
        <p:spPr>
          <a:xfrm>
            <a:off x="5091545" y="1001890"/>
            <a:ext cx="3694333" cy="2177728"/>
          </a:xfrm>
          <a:prstGeom prst="wedgeRoundRectCallout">
            <a:avLst>
              <a:gd name="adj1" fmla="val 63349"/>
              <a:gd name="adj2" fmla="val -19888"/>
              <a:gd name="adj3" fmla="val 16667"/>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Hallo!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[1]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drei</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Brüder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Adam, Aaron und Abel.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[2]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kommen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aus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Deutschland.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[3]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machen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seit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16 Jahren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zusammen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Musik</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9" name="Rectangle: Rounded Corners 8">
            <a:extLst>
              <a:ext uri="{FF2B5EF4-FFF2-40B4-BE49-F238E27FC236}">
                <a16:creationId xmlns:a16="http://schemas.microsoft.com/office/drawing/2014/main" id="{6FE5FF76-47AB-4DC2-B7F3-BF647C947007}"/>
              </a:ext>
            </a:extLst>
          </p:cNvPr>
          <p:cNvSpPr/>
          <p:nvPr/>
        </p:nvSpPr>
        <p:spPr>
          <a:xfrm>
            <a:off x="7834246" y="3695691"/>
            <a:ext cx="590157" cy="286801"/>
          </a:xfrm>
          <a:prstGeom prst="round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10" name="Rectangle: Top Corners Rounded 9">
            <a:extLst>
              <a:ext uri="{FF2B5EF4-FFF2-40B4-BE49-F238E27FC236}">
                <a16:creationId xmlns:a16="http://schemas.microsoft.com/office/drawing/2014/main" id="{BCA7BFC6-182E-4672-9235-C028E40FFE26}"/>
              </a:ext>
            </a:extLst>
          </p:cNvPr>
          <p:cNvSpPr/>
          <p:nvPr/>
        </p:nvSpPr>
        <p:spPr>
          <a:xfrm>
            <a:off x="180000" y="2259006"/>
            <a:ext cx="5347964" cy="4099955"/>
          </a:xfrm>
          <a:prstGeom prst="round2SameRect">
            <a:avLst/>
          </a:prstGeom>
          <a:solidFill>
            <a:srgbClr val="FFFA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CD4CB519-C3F0-4AD1-8CFB-481B7183E620}"/>
              </a:ext>
            </a:extLst>
          </p:cNvPr>
          <p:cNvSpPr txBox="1"/>
          <p:nvPr/>
        </p:nvSpPr>
        <p:spPr>
          <a:xfrm>
            <a:off x="378273" y="2413337"/>
            <a:ext cx="51496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Adam [4] </a:t>
            </a:r>
            <a:r>
              <a:rPr kumimoji="0" lang="en-GB" sz="2000" b="1" i="0" u="none" strike="noStrike" kern="1200" cap="none" spc="0" normalizeH="0" baseline="0" noProof="0" dirty="0" err="1">
                <a:ln>
                  <a:noFill/>
                </a:ln>
                <a:effectLst/>
                <a:uLnTx/>
                <a:uFillTx/>
                <a:latin typeface="Century Gothic" panose="020F0302020204030204"/>
                <a:ea typeface="+mn-ea"/>
                <a:cs typeface="+mn-cs"/>
              </a:rPr>
              <a:t>ist</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Sänger</a:t>
            </a:r>
            <a:r>
              <a:rPr kumimoji="0" lang="en-GB" sz="2000" b="0" i="0" u="none" strike="noStrike" kern="1200" cap="none" spc="0" normalizeH="0" baseline="0" noProof="0" dirty="0">
                <a:ln>
                  <a:noFill/>
                </a:ln>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effectLst/>
                <a:uLnTx/>
                <a:uFillTx/>
                <a:latin typeface="Century Gothic" panose="020F0302020204030204"/>
                <a:ea typeface="+mn-ea"/>
                <a:cs typeface="+mn-cs"/>
              </a:rPr>
              <a:t>Gitarrist</a:t>
            </a:r>
            <a:r>
              <a:rPr kumimoji="0" lang="en-GB" sz="2000" b="0" i="0" u="none" strike="noStrike" kern="1200" cap="none" spc="0" normalizeH="0" baseline="0" noProof="0" dirty="0">
                <a:ln>
                  <a:noFill/>
                </a:ln>
                <a:effectLst/>
                <a:uLnTx/>
                <a:uFillTx/>
                <a:latin typeface="Century Gothic" panose="020F0302020204030204"/>
                <a:ea typeface="+mn-ea"/>
                <a:cs typeface="+mn-cs"/>
              </a:rPr>
              <a:t>. In seiner </a:t>
            </a:r>
            <a:r>
              <a:rPr kumimoji="0" lang="en-GB" sz="2000" b="0" i="0" u="none" strike="noStrike" kern="1200" cap="none" spc="0" normalizeH="0" baseline="0" noProof="0" dirty="0" err="1">
                <a:ln>
                  <a:noFill/>
                </a:ln>
                <a:effectLst/>
                <a:uLnTx/>
                <a:uFillTx/>
                <a:latin typeface="Century Gothic" panose="020F0302020204030204"/>
                <a:ea typeface="+mn-ea"/>
                <a:cs typeface="+mn-cs"/>
              </a:rPr>
              <a:t>Freizet</a:t>
            </a:r>
            <a:r>
              <a:rPr kumimoji="0" lang="en-GB" sz="2000" b="0" i="0" u="none" strike="noStrike" kern="1200" cap="none" spc="0" normalizeH="0" baseline="0" noProof="0" dirty="0">
                <a:ln>
                  <a:noFill/>
                </a:ln>
                <a:effectLst/>
                <a:uLnTx/>
                <a:uFillTx/>
                <a:latin typeface="Century Gothic" panose="020F0302020204030204"/>
                <a:ea typeface="+mn-ea"/>
                <a:cs typeface="+mn-cs"/>
              </a:rPr>
              <a:t> [5] </a:t>
            </a:r>
            <a:r>
              <a:rPr kumimoji="0" lang="en-GB" sz="2000" b="1" i="0" u="none" strike="noStrike" kern="1200" cap="none" spc="0" normalizeH="0" baseline="0" noProof="0" dirty="0" err="1">
                <a:ln>
                  <a:noFill/>
                </a:ln>
                <a:effectLst/>
                <a:uLnTx/>
                <a:uFillTx/>
                <a:latin typeface="Century Gothic" panose="020F0302020204030204"/>
                <a:ea typeface="+mn-ea"/>
                <a:cs typeface="+mn-cs"/>
              </a:rPr>
              <a:t>geht</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auch</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gern</a:t>
            </a:r>
            <a:r>
              <a:rPr kumimoji="0" lang="en-GB" sz="2000" b="0" i="0" u="none" strike="noStrike" kern="1200" cap="none" spc="0" normalizeH="0" baseline="0" noProof="0" dirty="0">
                <a:ln>
                  <a:noFill/>
                </a:ln>
                <a:effectLst/>
                <a:uLnTx/>
                <a:uFillTx/>
                <a:latin typeface="Century Gothic" panose="020F0302020204030204"/>
                <a:ea typeface="+mn-ea"/>
                <a:cs typeface="+mn-cs"/>
              </a:rPr>
              <a:t> ins </a:t>
            </a:r>
            <a:r>
              <a:rPr kumimoji="0" lang="en-GB" sz="2000" b="0" i="0" u="none" strike="noStrike" kern="1200" cap="none" spc="0" normalizeH="0" baseline="0" noProof="0" dirty="0" err="1">
                <a:ln>
                  <a:noFill/>
                </a:ln>
                <a:effectLst/>
                <a:uLnTx/>
                <a:uFillTx/>
                <a:latin typeface="Century Gothic" panose="020F0302020204030204"/>
                <a:ea typeface="+mn-ea"/>
                <a:cs typeface="+mn-cs"/>
              </a:rPr>
              <a:t>Fitnessstudio</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122D7B29-9E84-415A-A0ED-20505003B3B5}"/>
              </a:ext>
            </a:extLst>
          </p:cNvPr>
          <p:cNvSpPr txBox="1"/>
          <p:nvPr/>
        </p:nvSpPr>
        <p:spPr>
          <a:xfrm>
            <a:off x="387099" y="3530949"/>
            <a:ext cx="51496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Aaron [6] </a:t>
            </a:r>
            <a:r>
              <a:rPr kumimoji="0" lang="en-GB" sz="2000" b="1" i="0" u="none" strike="noStrike" kern="1200" cap="none" spc="0" normalizeH="0" baseline="0" noProof="0" dirty="0" err="1">
                <a:ln>
                  <a:noFill/>
                </a:ln>
                <a:effectLst/>
                <a:uLnTx/>
                <a:uFillTx/>
                <a:latin typeface="Century Gothic" panose="020F0302020204030204"/>
                <a:ea typeface="+mn-ea"/>
                <a:cs typeface="+mn-cs"/>
              </a:rPr>
              <a:t>spielt</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Schlagzeug</a:t>
            </a:r>
            <a:r>
              <a:rPr kumimoji="0" lang="en-GB" sz="2000" b="0" i="0" u="none" strike="noStrike" kern="1200" cap="none" spc="0" normalizeH="0" baseline="0" noProof="0" dirty="0">
                <a:ln>
                  <a:noFill/>
                </a:ln>
                <a:effectLst/>
                <a:uLnTx/>
                <a:uFillTx/>
                <a:latin typeface="Century Gothic" panose="020F0302020204030204"/>
                <a:ea typeface="+mn-ea"/>
                <a:cs typeface="+mn-cs"/>
              </a:rPr>
              <a:t>. Seine </a:t>
            </a:r>
            <a:r>
              <a:rPr kumimoji="0" lang="en-GB" sz="2000" b="0" i="0" u="none" strike="noStrike" kern="1200" cap="none" spc="0" normalizeH="0" baseline="0" noProof="0" dirty="0" err="1">
                <a:ln>
                  <a:noFill/>
                </a:ln>
                <a:effectLst/>
                <a:uLnTx/>
                <a:uFillTx/>
                <a:latin typeface="Century Gothic" panose="020F0302020204030204"/>
                <a:ea typeface="+mn-ea"/>
                <a:cs typeface="+mn-cs"/>
              </a:rPr>
              <a:t>Lieblingsgruppen</a:t>
            </a: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dirty="0" err="1">
                <a:ln>
                  <a:noFill/>
                </a:ln>
                <a:effectLst/>
                <a:uLnTx/>
                <a:uFillTx/>
                <a:latin typeface="Century Gothic" panose="020F0302020204030204"/>
                <a:ea typeface="+mn-ea"/>
                <a:cs typeface="+mn-cs"/>
              </a:rPr>
              <a:t>sänger</a:t>
            </a:r>
            <a:r>
              <a:rPr kumimoji="0" lang="en-GB" sz="2000" b="0" i="0" u="none" strike="noStrike" kern="1200" cap="none" spc="0" normalizeH="0" baseline="0" noProof="0" dirty="0">
                <a:ln>
                  <a:noFill/>
                </a:ln>
                <a:effectLst/>
                <a:uLnTx/>
                <a:uFillTx/>
                <a:latin typeface="Century Gothic" panose="020F0302020204030204"/>
                <a:ea typeface="+mn-ea"/>
                <a:cs typeface="+mn-cs"/>
              </a:rPr>
              <a:t> [7] </a:t>
            </a:r>
            <a:r>
              <a:rPr kumimoji="0" lang="en-GB" sz="2000" b="1" i="0" u="none" strike="noStrike" kern="1200" cap="none" spc="0" normalizeH="0" baseline="0" noProof="0" dirty="0" err="1">
                <a:ln>
                  <a:noFill/>
                </a:ln>
                <a:effectLst/>
                <a:uLnTx/>
                <a:uFillTx/>
                <a:latin typeface="Century Gothic" panose="020F0302020204030204"/>
                <a:ea typeface="+mn-ea"/>
                <a:cs typeface="+mn-cs"/>
              </a:rPr>
              <a:t>sind</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Cro</a:t>
            </a:r>
            <a:r>
              <a:rPr kumimoji="0" lang="en-GB" sz="2000" b="0" i="0" u="none" strike="noStrike" kern="1200" cap="none" spc="0" normalizeH="0" baseline="0" noProof="0" dirty="0">
                <a:ln>
                  <a:noFill/>
                </a:ln>
                <a:effectLst/>
                <a:uLnTx/>
                <a:uFillTx/>
                <a:latin typeface="Century Gothic" panose="020F0302020204030204"/>
                <a:ea typeface="+mn-ea"/>
                <a:cs typeface="+mn-cs"/>
              </a:rPr>
              <a:t>, Bruno Mars und Red Hot Chili Peppers.  </a:t>
            </a:r>
            <a:r>
              <a:rPr kumimoji="0" lang="en-GB" sz="2000" b="0" i="0" u="none" strike="noStrike" kern="1200" cap="none" spc="0" normalizeH="0" baseline="0" noProof="0" dirty="0" err="1">
                <a:ln>
                  <a:noFill/>
                </a:ln>
                <a:effectLst/>
                <a:uLnTx/>
                <a:uFillTx/>
                <a:latin typeface="Century Gothic" panose="020F0302020204030204"/>
                <a:ea typeface="+mn-ea"/>
                <a:cs typeface="+mn-cs"/>
              </a:rPr>
              <a:t>Er</a:t>
            </a:r>
            <a:r>
              <a:rPr kumimoji="0" lang="en-GB" sz="2000" b="0" i="0" u="none" strike="noStrike" kern="1200" cap="none" spc="0" normalizeH="0" baseline="0" noProof="0" dirty="0">
                <a:ln>
                  <a:noFill/>
                </a:ln>
                <a:effectLst/>
                <a:uLnTx/>
                <a:uFillTx/>
                <a:latin typeface="Century Gothic" panose="020F0302020204030204"/>
                <a:ea typeface="+mn-ea"/>
                <a:cs typeface="+mn-cs"/>
              </a:rPr>
              <a:t> [8] </a:t>
            </a:r>
            <a:r>
              <a:rPr kumimoji="0" lang="en-GB" sz="2000" b="1" i="0" u="none" strike="noStrike" kern="1200" cap="none" spc="0" normalizeH="0" baseline="0" noProof="0" dirty="0" err="1">
                <a:ln>
                  <a:noFill/>
                </a:ln>
                <a:effectLst/>
                <a:uLnTx/>
                <a:uFillTx/>
                <a:latin typeface="Century Gothic" panose="020F0302020204030204"/>
                <a:ea typeface="+mn-ea"/>
                <a:cs typeface="+mn-cs"/>
              </a:rPr>
              <a:t>schreibt</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Songs </a:t>
            </a:r>
            <a:r>
              <a:rPr kumimoji="0" lang="en-GB" sz="2000" b="0" i="0" u="none" strike="noStrike" kern="1200" cap="none" spc="0" normalizeH="0" baseline="0" noProof="0" dirty="0" err="1">
                <a:ln>
                  <a:noFill/>
                </a:ln>
                <a:effectLst/>
                <a:uLnTx/>
                <a:uFillTx/>
                <a:latin typeface="Century Gothic" panose="020F0302020204030204"/>
                <a:ea typeface="+mn-ea"/>
                <a:cs typeface="+mn-cs"/>
              </a:rPr>
              <a:t>für</a:t>
            </a:r>
            <a:r>
              <a:rPr kumimoji="0" lang="en-GB" sz="2000" b="0" i="0" u="none" strike="noStrike" kern="1200" cap="none" spc="0" normalizeH="0" baseline="0" noProof="0" dirty="0">
                <a:ln>
                  <a:noFill/>
                </a:ln>
                <a:effectLst/>
                <a:uLnTx/>
                <a:uFillTx/>
                <a:latin typeface="Century Gothic" panose="020F0302020204030204"/>
                <a:ea typeface="+mn-ea"/>
                <a:cs typeface="+mn-cs"/>
              </a:rPr>
              <a:t> die Band.</a:t>
            </a:r>
          </a:p>
        </p:txBody>
      </p:sp>
      <p:sp>
        <p:nvSpPr>
          <p:cNvPr id="13" name="TextBox 12">
            <a:extLst>
              <a:ext uri="{FF2B5EF4-FFF2-40B4-BE49-F238E27FC236}">
                <a16:creationId xmlns:a16="http://schemas.microsoft.com/office/drawing/2014/main" id="{9E0A9EBD-07D7-4AA6-889E-63E03655E248}"/>
              </a:ext>
            </a:extLst>
          </p:cNvPr>
          <p:cNvSpPr txBox="1"/>
          <p:nvPr/>
        </p:nvSpPr>
        <p:spPr>
          <a:xfrm>
            <a:off x="387099" y="4980185"/>
            <a:ext cx="51496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Abel [9] </a:t>
            </a:r>
            <a:r>
              <a:rPr kumimoji="0" lang="en-GB" sz="2000" b="1" i="0" u="none" strike="noStrike" kern="1200" cap="none" spc="0" normalizeH="0" baseline="0" noProof="0" dirty="0" err="1">
                <a:ln>
                  <a:noFill/>
                </a:ln>
                <a:effectLst/>
                <a:uLnTx/>
                <a:uFillTx/>
                <a:latin typeface="Century Gothic" panose="020F0302020204030204"/>
                <a:ea typeface="+mn-ea"/>
                <a:cs typeface="+mn-cs"/>
              </a:rPr>
              <a:t>ist</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lustig</a:t>
            </a:r>
            <a:r>
              <a:rPr kumimoji="0" lang="en-GB" sz="2000" b="0" i="0" u="none" strike="noStrike" kern="1200" cap="none" spc="0" normalizeH="0" baseline="0" noProof="0" dirty="0">
                <a:ln>
                  <a:noFill/>
                </a:ln>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effectLst/>
                <a:uLnTx/>
                <a:uFillTx/>
                <a:latin typeface="Century Gothic" panose="020F0302020204030204"/>
                <a:ea typeface="+mn-ea"/>
                <a:cs typeface="+mn-cs"/>
              </a:rPr>
              <a:t>musikalisch</a:t>
            </a:r>
            <a:r>
              <a:rPr kumimoji="0" lang="en-GB" sz="2000" b="0" i="0" u="none" strike="noStrike" kern="1200" cap="none" spc="0" normalizeH="0" baseline="0" noProof="0" dirty="0">
                <a:ln>
                  <a:noFill/>
                </a:ln>
                <a:effectLst/>
                <a:uLnTx/>
                <a:uFillTx/>
                <a:latin typeface="Century Gothic" panose="020F0302020204030204"/>
                <a:ea typeface="+mn-ea"/>
                <a:cs typeface="+mn-cs"/>
              </a:rPr>
              <a:t>. Seine </a:t>
            </a:r>
            <a:r>
              <a:rPr kumimoji="0" lang="en-GB" sz="2000" b="0" i="0" u="none" strike="noStrike" kern="1200" cap="none" spc="0" normalizeH="0" baseline="0" noProof="0" dirty="0" err="1">
                <a:ln>
                  <a:noFill/>
                </a:ln>
                <a:effectLst/>
                <a:uLnTx/>
                <a:uFillTx/>
                <a:latin typeface="Century Gothic" panose="020F0302020204030204"/>
                <a:ea typeface="+mn-ea"/>
                <a:cs typeface="+mn-cs"/>
              </a:rPr>
              <a:t>Brüder</a:t>
            </a:r>
            <a:r>
              <a:rPr kumimoji="0" lang="en-GB" sz="2000" b="0" i="0" u="none" strike="noStrike" kern="1200" cap="none" spc="0" normalizeH="0" baseline="0" noProof="0" dirty="0">
                <a:ln>
                  <a:noFill/>
                </a:ln>
                <a:effectLst/>
                <a:uLnTx/>
                <a:uFillTx/>
                <a:latin typeface="Century Gothic" panose="020F0302020204030204"/>
                <a:ea typeface="+mn-ea"/>
                <a:cs typeface="+mn-cs"/>
              </a:rPr>
              <a:t> [10] </a:t>
            </a:r>
            <a:r>
              <a:rPr kumimoji="0" lang="en-GB" sz="2000" b="1" i="0" u="none" strike="noStrike" kern="1200" cap="none" spc="0" normalizeH="0" baseline="0" noProof="0" dirty="0" err="1">
                <a:ln>
                  <a:noFill/>
                </a:ln>
                <a:effectLst/>
                <a:uLnTx/>
                <a:uFillTx/>
                <a:latin typeface="Century Gothic" panose="020F0302020204030204"/>
                <a:ea typeface="+mn-ea"/>
                <a:cs typeface="+mn-cs"/>
              </a:rPr>
              <a:t>sagen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dass</a:t>
            </a:r>
            <a:r>
              <a:rPr kumimoji="0" lang="en-GB" sz="2000" b="0" i="0" u="none" strike="noStrike" kern="1200" cap="none" spc="0" normalizeH="0" baseline="0" noProof="0" dirty="0">
                <a:ln>
                  <a:noFill/>
                </a:ln>
                <a:effectLst/>
                <a:uLnTx/>
                <a:uFillTx/>
                <a:latin typeface="Century Gothic" panose="020F0302020204030204"/>
                <a:ea typeface="+mn-ea"/>
                <a:cs typeface="+mn-cs"/>
              </a:rPr>
              <a:t> er </a:t>
            </a:r>
            <a:r>
              <a:rPr kumimoji="0" lang="en-GB" sz="2000" b="0" i="0" u="none" strike="noStrike" kern="1200" cap="none" spc="0" normalizeH="0" baseline="0" noProof="0" dirty="0" err="1">
                <a:ln>
                  <a:noFill/>
                </a:ln>
                <a:effectLst/>
                <a:uLnTx/>
                <a:uFillTx/>
                <a:latin typeface="Century Gothic" panose="020F0302020204030204"/>
                <a:ea typeface="+mn-ea"/>
                <a:cs typeface="+mn-cs"/>
              </a:rPr>
              <a:t>zu</a:t>
            </a:r>
            <a:r>
              <a:rPr kumimoji="0" lang="en-GB" sz="2000" b="0" i="0" u="none" strike="noStrike" kern="1200" cap="none" spc="0" normalizeH="0" baseline="0" noProof="0" dirty="0">
                <a:ln>
                  <a:noFill/>
                </a:ln>
                <a:effectLst/>
                <a:uLnTx/>
                <a:uFillTx/>
                <a:latin typeface="Century Gothic" panose="020F0302020204030204"/>
                <a:ea typeface="+mn-ea"/>
                <a:cs typeface="+mn-cs"/>
              </a:rPr>
              <a:t> schnell [11] </a:t>
            </a:r>
            <a:r>
              <a:rPr kumimoji="0" lang="en-GB" sz="2000" b="1" i="0" u="none" strike="noStrike" kern="1200" cap="none" spc="0" normalizeH="0" baseline="0" noProof="0" dirty="0" err="1">
                <a:ln>
                  <a:noFill/>
                </a:ln>
                <a:effectLst/>
                <a:uLnTx/>
                <a:uFillTx/>
                <a:latin typeface="Century Gothic" panose="020F0302020204030204"/>
                <a:ea typeface="+mn-ea"/>
                <a:cs typeface="+mn-cs"/>
              </a:rPr>
              <a:t>redet</a:t>
            </a:r>
            <a:r>
              <a:rPr kumimoji="0" lang="en-GB" sz="2000" b="0" i="0" u="none" strike="noStrike" kern="1200" cap="none" spc="0" normalizeH="0" baseline="0" noProof="0" dirty="0">
                <a:ln>
                  <a:noFill/>
                </a:ln>
                <a:effectLst/>
                <a:uLnTx/>
                <a:uFillTx/>
                <a:latin typeface="Century Gothic" panose="020F0302020204030204"/>
                <a:ea typeface="+mn-ea"/>
                <a:cs typeface="+mn-cs"/>
              </a:rPr>
              <a:t>.  Sie [12] </a:t>
            </a:r>
            <a:r>
              <a:rPr kumimoji="0" lang="en-GB" sz="2000" b="1" i="0" u="none" strike="noStrike" kern="1200" cap="none" spc="0" normalizeH="0" baseline="0" noProof="0" dirty="0">
                <a:ln>
                  <a:noFill/>
                </a:ln>
                <a:effectLst/>
                <a:uLnTx/>
                <a:uFillTx/>
                <a:latin typeface="Century Gothic" panose="020F0302020204030204"/>
                <a:ea typeface="+mn-ea"/>
                <a:cs typeface="+mn-cs"/>
              </a:rPr>
              <a:t>leben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zusammen</a:t>
            </a:r>
            <a:r>
              <a:rPr kumimoji="0" lang="en-GB" sz="2000" b="0" i="0" u="none" strike="noStrike" kern="1200" cap="none" spc="0" normalizeH="0" baseline="0" noProof="0" dirty="0">
                <a:ln>
                  <a:noFill/>
                </a:ln>
                <a:effectLst/>
                <a:uLnTx/>
                <a:uFillTx/>
                <a:latin typeface="Century Gothic" panose="020F0302020204030204"/>
                <a:ea typeface="+mn-ea"/>
                <a:cs typeface="+mn-cs"/>
              </a:rPr>
              <a:t> in </a:t>
            </a:r>
            <a:r>
              <a:rPr kumimoji="0" lang="en-GB" sz="2000" b="0" i="0" u="none" strike="noStrike" kern="1200" cap="none" spc="0" normalizeH="0" baseline="0" noProof="0" dirty="0" err="1">
                <a:ln>
                  <a:noFill/>
                </a:ln>
                <a:effectLst/>
                <a:uLnTx/>
                <a:uFillTx/>
                <a:latin typeface="Century Gothic" panose="020F0302020204030204"/>
                <a:ea typeface="+mn-ea"/>
                <a:cs typeface="+mn-cs"/>
              </a:rPr>
              <a:t>Kerken</a:t>
            </a:r>
            <a:r>
              <a:rPr kumimoji="0" lang="en-GB" sz="2000" b="0" i="0" u="none" strike="noStrike" kern="1200" cap="none" spc="0" normalizeH="0" baseline="0" noProof="0" dirty="0">
                <a:ln>
                  <a:noFill/>
                </a:ln>
                <a:effectLst/>
                <a:uLnTx/>
                <a:uFillTx/>
                <a:latin typeface="Century Gothic" panose="020F0302020204030204"/>
                <a:ea typeface="+mn-ea"/>
                <a:cs typeface="+mn-cs"/>
              </a:rPr>
              <a:t>, Nordrhein-Westfalen.</a:t>
            </a:r>
          </a:p>
        </p:txBody>
      </p:sp>
      <p:sp>
        <p:nvSpPr>
          <p:cNvPr id="14" name="Rectangle: Diagonal Corners Rounded 13">
            <a:extLst>
              <a:ext uri="{FF2B5EF4-FFF2-40B4-BE49-F238E27FC236}">
                <a16:creationId xmlns:a16="http://schemas.microsoft.com/office/drawing/2014/main" id="{49FB6745-D427-4F06-8B5C-BD827FD5F1AF}"/>
              </a:ext>
            </a:extLst>
          </p:cNvPr>
          <p:cNvSpPr/>
          <p:nvPr/>
        </p:nvSpPr>
        <p:spPr>
          <a:xfrm>
            <a:off x="5626221" y="3287993"/>
            <a:ext cx="6036382" cy="1692192"/>
          </a:xfrm>
          <a:prstGeom prst="round2DiagRect">
            <a:avLst/>
          </a:prstGeom>
          <a:solidFill>
            <a:srgbClr val="FFF5DE"/>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A1113AD-828E-4A32-98B0-C8F555895A01}"/>
              </a:ext>
            </a:extLst>
          </p:cNvPr>
          <p:cNvSpPr txBox="1"/>
          <p:nvPr/>
        </p:nvSpPr>
        <p:spPr>
          <a:xfrm>
            <a:off x="5987157" y="3528151"/>
            <a:ext cx="5149691" cy="707886"/>
          </a:xfrm>
          <a:prstGeom prst="rect">
            <a:avLst/>
          </a:prstGeom>
          <a:solidFill>
            <a:srgbClr val="FFF5D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Ihre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erste</a:t>
            </a:r>
            <a:r>
              <a:rPr kumimoji="0" lang="en-GB" sz="2000" b="0" i="0" u="none" strike="noStrike" kern="1200" cap="none" spc="0" normalizeH="0" baseline="0" noProof="0" dirty="0">
                <a:ln>
                  <a:noFill/>
                </a:ln>
                <a:effectLst/>
                <a:uLnTx/>
                <a:uFillTx/>
                <a:latin typeface="Century Gothic" panose="020F0302020204030204"/>
                <a:ea typeface="+mn-ea"/>
                <a:cs typeface="+mn-cs"/>
              </a:rPr>
              <a:t> Single </a:t>
            </a:r>
            <a:r>
              <a:rPr kumimoji="0" lang="en-GB" sz="2000" b="0" i="1" u="none" strike="noStrike" kern="1200" cap="none" spc="0" normalizeH="0" baseline="0" noProof="0" dirty="0">
                <a:ln>
                  <a:noFill/>
                </a:ln>
                <a:effectLst/>
                <a:uLnTx/>
                <a:uFillTx/>
                <a:latin typeface="Century Gothic" panose="020F0302020204030204"/>
                <a:ea typeface="+mn-ea"/>
                <a:cs typeface="+mn-cs"/>
              </a:rPr>
              <a:t>Sind </a:t>
            </a:r>
            <a:r>
              <a:rPr kumimoji="0" lang="en-GB" sz="2000" b="0" i="1" u="none" strike="noStrike" kern="1200" cap="none" spc="0" normalizeH="0" baseline="0" noProof="0" dirty="0" err="1">
                <a:ln>
                  <a:noFill/>
                </a:ln>
                <a:effectLst/>
                <a:uLnTx/>
                <a:uFillTx/>
                <a:latin typeface="Century Gothic" panose="020F0302020204030204"/>
                <a:ea typeface="+mn-ea"/>
                <a:cs typeface="+mn-cs"/>
              </a:rPr>
              <a:t>wir</a:t>
            </a:r>
            <a:r>
              <a:rPr kumimoji="0" lang="en-GB" sz="2000" b="0" i="1" u="none" strike="noStrike" kern="1200" cap="none" spc="0" normalizeH="0" baseline="0" noProof="0" dirty="0">
                <a:ln>
                  <a:noFill/>
                </a:ln>
                <a:effectLst/>
                <a:uLnTx/>
                <a:uFillTx/>
                <a:latin typeface="Century Gothic" panose="020F0302020204030204"/>
                <a:ea typeface="+mn-ea"/>
                <a:cs typeface="+mn-cs"/>
              </a:rPr>
              <a:t> Freunde? </a:t>
            </a:r>
            <a:br>
              <a:rPr kumimoji="0" lang="en-GB" sz="2000" b="0" i="1"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a:ln>
                  <a:noFill/>
                </a:ln>
                <a:effectLst/>
                <a:uLnTx/>
                <a:uFillTx/>
                <a:latin typeface="Century Gothic" panose="020F0302020204030204"/>
                <a:ea typeface="+mn-ea"/>
                <a:cs typeface="+mn-cs"/>
              </a:rPr>
              <a:t>[13] </a:t>
            </a:r>
            <a:r>
              <a:rPr kumimoji="0" lang="en-GB" sz="2000" b="1" i="0" u="none" strike="noStrike" kern="1200" cap="none" spc="0" normalizeH="0" baseline="0" noProof="0" dirty="0" err="1">
                <a:ln>
                  <a:noFill/>
                </a:ln>
                <a:effectLst/>
                <a:uLnTx/>
                <a:uFillTx/>
                <a:latin typeface="Century Gothic" panose="020F0302020204030204"/>
                <a:ea typeface="+mn-ea"/>
                <a:cs typeface="+mn-cs"/>
              </a:rPr>
              <a:t>erreicht</a:t>
            </a:r>
            <a:r>
              <a:rPr kumimoji="0" lang="en-GB" sz="2000" b="0" i="0" u="none" strike="noStrike" kern="1200" cap="none" spc="0" normalizeH="0" baseline="0" noProof="0" dirty="0">
                <a:ln>
                  <a:noFill/>
                </a:ln>
                <a:effectLst/>
                <a:uLnTx/>
                <a:uFillTx/>
                <a:latin typeface="Century Gothic" panose="020F0302020204030204"/>
                <a:ea typeface="+mn-ea"/>
                <a:cs typeface="+mn-cs"/>
              </a:rPr>
              <a:t> Platz 81 in den Charts.</a:t>
            </a:r>
          </a:p>
        </p:txBody>
      </p:sp>
      <p:sp>
        <p:nvSpPr>
          <p:cNvPr id="16" name="TextBox 15">
            <a:extLst>
              <a:ext uri="{FF2B5EF4-FFF2-40B4-BE49-F238E27FC236}">
                <a16:creationId xmlns:a16="http://schemas.microsoft.com/office/drawing/2014/main" id="{27D673BB-C182-4C01-A8FA-91A9A06521C7}"/>
              </a:ext>
            </a:extLst>
          </p:cNvPr>
          <p:cNvSpPr txBox="1"/>
          <p:nvPr/>
        </p:nvSpPr>
        <p:spPr>
          <a:xfrm>
            <a:off x="5987157" y="4234900"/>
            <a:ext cx="5149691" cy="707886"/>
          </a:xfrm>
          <a:prstGeom prst="rect">
            <a:avLst/>
          </a:prstGeom>
          <a:solidFill>
            <a:srgbClr val="FFF5D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Vielleicht</a:t>
            </a:r>
            <a:r>
              <a:rPr kumimoji="0" lang="en-GB" sz="2000" b="0" i="0" u="none" strike="noStrike" kern="1200" cap="none" spc="0" normalizeH="0" baseline="0" noProof="0" dirty="0">
                <a:ln>
                  <a:noFill/>
                </a:ln>
                <a:effectLst/>
                <a:uLnTx/>
                <a:uFillTx/>
                <a:latin typeface="Century Gothic" panose="020F0302020204030204"/>
                <a:ea typeface="+mn-ea"/>
                <a:cs typeface="+mn-cs"/>
              </a:rPr>
              <a:t> [14] </a:t>
            </a:r>
            <a:r>
              <a:rPr kumimoji="0" lang="en-GB" sz="2000" b="1" i="0" u="none" strike="noStrike" kern="1200" cap="none" spc="0" normalizeH="0" baseline="0" noProof="0" dirty="0" err="1">
                <a:ln>
                  <a:noFill/>
                </a:ln>
                <a:effectLst/>
                <a:uLnTx/>
                <a:uFillTx/>
                <a:latin typeface="Century Gothic" panose="020F0302020204030204"/>
                <a:ea typeface="+mn-ea"/>
                <a:cs typeface="+mn-cs"/>
              </a:rPr>
              <a:t>steigt</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ihre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Popularität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noch</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höher</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17" name="Rectangle: Rounded Corners 16">
            <a:extLst>
              <a:ext uri="{FF2B5EF4-FFF2-40B4-BE49-F238E27FC236}">
                <a16:creationId xmlns:a16="http://schemas.microsoft.com/office/drawing/2014/main" id="{EAA5C70B-2B3E-4DC4-9832-3086AC00EBCB}"/>
              </a:ext>
            </a:extLst>
          </p:cNvPr>
          <p:cNvSpPr/>
          <p:nvPr/>
        </p:nvSpPr>
        <p:spPr>
          <a:xfrm>
            <a:off x="6855906" y="1810314"/>
            <a:ext cx="1171171" cy="23448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p>
        </p:txBody>
      </p:sp>
      <p:sp>
        <p:nvSpPr>
          <p:cNvPr id="18" name="Rectangle: Rounded Corners 17">
            <a:extLst>
              <a:ext uri="{FF2B5EF4-FFF2-40B4-BE49-F238E27FC236}">
                <a16:creationId xmlns:a16="http://schemas.microsoft.com/office/drawing/2014/main" id="{B0389E4C-35D9-4319-B1DD-D11BE632BF6F}"/>
              </a:ext>
            </a:extLst>
          </p:cNvPr>
          <p:cNvSpPr/>
          <p:nvPr/>
        </p:nvSpPr>
        <p:spPr>
          <a:xfrm>
            <a:off x="5521017" y="2405142"/>
            <a:ext cx="1127248" cy="25964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p>
        </p:txBody>
      </p:sp>
      <p:sp>
        <p:nvSpPr>
          <p:cNvPr id="20" name="Rectangle: Rounded Corners 19">
            <a:extLst>
              <a:ext uri="{FF2B5EF4-FFF2-40B4-BE49-F238E27FC236}">
                <a16:creationId xmlns:a16="http://schemas.microsoft.com/office/drawing/2014/main" id="{F904C999-830D-4EB7-9CF6-30400365725D}"/>
              </a:ext>
            </a:extLst>
          </p:cNvPr>
          <p:cNvSpPr/>
          <p:nvPr/>
        </p:nvSpPr>
        <p:spPr>
          <a:xfrm>
            <a:off x="1657577" y="2500097"/>
            <a:ext cx="352108" cy="257748"/>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31076441-FD34-4CB7-9249-8AD73D68EEE9}"/>
              </a:ext>
            </a:extLst>
          </p:cNvPr>
          <p:cNvSpPr/>
          <p:nvPr/>
        </p:nvSpPr>
        <p:spPr>
          <a:xfrm>
            <a:off x="2455667" y="2777767"/>
            <a:ext cx="590157" cy="286801"/>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2" name="Rectangle: Rounded Corners 21">
            <a:extLst>
              <a:ext uri="{FF2B5EF4-FFF2-40B4-BE49-F238E27FC236}">
                <a16:creationId xmlns:a16="http://schemas.microsoft.com/office/drawing/2014/main" id="{253D197D-B3FE-409E-99FC-83C468FCB1B8}"/>
              </a:ext>
            </a:extLst>
          </p:cNvPr>
          <p:cNvSpPr/>
          <p:nvPr/>
        </p:nvSpPr>
        <p:spPr>
          <a:xfrm>
            <a:off x="1657577" y="3602989"/>
            <a:ext cx="714431" cy="289274"/>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3" name="Rectangle: Rounded Corners 22">
            <a:extLst>
              <a:ext uri="{FF2B5EF4-FFF2-40B4-BE49-F238E27FC236}">
                <a16:creationId xmlns:a16="http://schemas.microsoft.com/office/drawing/2014/main" id="{030A127B-9616-4616-A01F-E43DEE1C3A18}"/>
              </a:ext>
            </a:extLst>
          </p:cNvPr>
          <p:cNvSpPr/>
          <p:nvPr/>
        </p:nvSpPr>
        <p:spPr>
          <a:xfrm>
            <a:off x="3935427" y="3892263"/>
            <a:ext cx="584061" cy="286801"/>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4" name="Rectangle: Rounded Corners 23">
            <a:extLst>
              <a:ext uri="{FF2B5EF4-FFF2-40B4-BE49-F238E27FC236}">
                <a16:creationId xmlns:a16="http://schemas.microsoft.com/office/drawing/2014/main" id="{B5AD68BE-DC5F-431E-A565-1A98BD964A0F}"/>
              </a:ext>
            </a:extLst>
          </p:cNvPr>
          <p:cNvSpPr/>
          <p:nvPr/>
        </p:nvSpPr>
        <p:spPr>
          <a:xfrm>
            <a:off x="1083236" y="4496188"/>
            <a:ext cx="1111323" cy="311537"/>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p>
        </p:txBody>
      </p:sp>
      <p:sp>
        <p:nvSpPr>
          <p:cNvPr id="25" name="Rectangle: Rounded Corners 24">
            <a:extLst>
              <a:ext uri="{FF2B5EF4-FFF2-40B4-BE49-F238E27FC236}">
                <a16:creationId xmlns:a16="http://schemas.microsoft.com/office/drawing/2014/main" id="{11EC748C-A70D-4E3C-9D5C-879E0E57AB3A}"/>
              </a:ext>
            </a:extLst>
          </p:cNvPr>
          <p:cNvSpPr/>
          <p:nvPr/>
        </p:nvSpPr>
        <p:spPr>
          <a:xfrm>
            <a:off x="1408405" y="5077593"/>
            <a:ext cx="460986" cy="249382"/>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26" name="Rectangle: Rounded Corners 25">
            <a:extLst>
              <a:ext uri="{FF2B5EF4-FFF2-40B4-BE49-F238E27FC236}">
                <a16:creationId xmlns:a16="http://schemas.microsoft.com/office/drawing/2014/main" id="{ED880C09-B745-44C2-AA6A-FE8272368C57}"/>
              </a:ext>
            </a:extLst>
          </p:cNvPr>
          <p:cNvSpPr/>
          <p:nvPr/>
        </p:nvSpPr>
        <p:spPr>
          <a:xfrm>
            <a:off x="1869391" y="5376210"/>
            <a:ext cx="800657" cy="249382"/>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27" name="Rectangle: Rounded Corners 26">
            <a:extLst>
              <a:ext uri="{FF2B5EF4-FFF2-40B4-BE49-F238E27FC236}">
                <a16:creationId xmlns:a16="http://schemas.microsoft.com/office/drawing/2014/main" id="{B66AD776-34B4-4F5C-97E5-01CFFE46580F}"/>
              </a:ext>
            </a:extLst>
          </p:cNvPr>
          <p:cNvSpPr/>
          <p:nvPr/>
        </p:nvSpPr>
        <p:spPr>
          <a:xfrm>
            <a:off x="420554" y="5645295"/>
            <a:ext cx="804741" cy="286801"/>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28" name="Rectangle: Rounded Corners 27">
            <a:extLst>
              <a:ext uri="{FF2B5EF4-FFF2-40B4-BE49-F238E27FC236}">
                <a16:creationId xmlns:a16="http://schemas.microsoft.com/office/drawing/2014/main" id="{516FEE15-7F3D-40B0-8E20-A08111ED02CC}"/>
              </a:ext>
            </a:extLst>
          </p:cNvPr>
          <p:cNvSpPr/>
          <p:nvPr/>
        </p:nvSpPr>
        <p:spPr>
          <a:xfrm>
            <a:off x="2194559" y="5625592"/>
            <a:ext cx="800657" cy="330474"/>
          </a:xfrm>
          <a:prstGeom prst="roundRect">
            <a:avLst/>
          </a:prstGeom>
          <a:solidFill>
            <a:srgbClr val="FFF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a:t>
            </a:r>
          </a:p>
        </p:txBody>
      </p:sp>
      <p:sp>
        <p:nvSpPr>
          <p:cNvPr id="29" name="Rectangle: Rounded Corners 28">
            <a:extLst>
              <a:ext uri="{FF2B5EF4-FFF2-40B4-BE49-F238E27FC236}">
                <a16:creationId xmlns:a16="http://schemas.microsoft.com/office/drawing/2014/main" id="{F8A646C5-D118-4EF5-9F65-34566F087558}"/>
              </a:ext>
            </a:extLst>
          </p:cNvPr>
          <p:cNvSpPr/>
          <p:nvPr/>
        </p:nvSpPr>
        <p:spPr>
          <a:xfrm>
            <a:off x="6529394" y="3869019"/>
            <a:ext cx="1039103" cy="329480"/>
          </a:xfrm>
          <a:prstGeom prst="roundRect">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p>
        </p:txBody>
      </p:sp>
      <p:sp>
        <p:nvSpPr>
          <p:cNvPr id="30" name="Rectangle: Rounded Corners 29">
            <a:extLst>
              <a:ext uri="{FF2B5EF4-FFF2-40B4-BE49-F238E27FC236}">
                <a16:creationId xmlns:a16="http://schemas.microsoft.com/office/drawing/2014/main" id="{042E267D-923B-4700-863F-5CA15AE2181B}"/>
              </a:ext>
            </a:extLst>
          </p:cNvPr>
          <p:cNvSpPr/>
          <p:nvPr/>
        </p:nvSpPr>
        <p:spPr>
          <a:xfrm>
            <a:off x="7765332" y="4272556"/>
            <a:ext cx="728806" cy="316855"/>
          </a:xfrm>
          <a:prstGeom prst="roundRect">
            <a:avLst>
              <a:gd name="adj" fmla="val 16667"/>
            </a:avLst>
          </a:prstGeom>
          <a:solidFill>
            <a:srgbClr val="FFF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31" name="Rectangle: Rounded Corners 30">
            <a:extLst>
              <a:ext uri="{FF2B5EF4-FFF2-40B4-BE49-F238E27FC236}">
                <a16:creationId xmlns:a16="http://schemas.microsoft.com/office/drawing/2014/main" id="{B8D95935-CA5F-4FF9-8BD6-E59268AE3B58}"/>
              </a:ext>
            </a:extLst>
          </p:cNvPr>
          <p:cNvSpPr/>
          <p:nvPr/>
        </p:nvSpPr>
        <p:spPr>
          <a:xfrm>
            <a:off x="7215292" y="1208529"/>
            <a:ext cx="527476" cy="28680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16765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93EC28-0F94-4DAE-9CF6-335A95A2B896}"/>
              </a:ext>
            </a:extLst>
          </p:cNvPr>
          <p:cNvSpPr txBox="1"/>
          <p:nvPr/>
        </p:nvSpPr>
        <p:spPr>
          <a:xfrm>
            <a:off x="215956" y="1886452"/>
            <a:ext cx="49243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194531" y="2884369"/>
            <a:ext cx="7242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Present continuous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(BE +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ing</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ongoing; current</a:t>
            </a:r>
          </a:p>
        </p:txBody>
      </p:sp>
      <p:sp>
        <p:nvSpPr>
          <p:cNvPr id="24" name="TextBox 23">
            <a:extLst>
              <a:ext uri="{FF2B5EF4-FFF2-40B4-BE49-F238E27FC236}">
                <a16:creationId xmlns:a16="http://schemas.microsoft.com/office/drawing/2014/main" id="{9772736D-C1C0-4F4F-A65C-AEB778AD4D28}"/>
              </a:ext>
            </a:extLst>
          </p:cNvPr>
          <p:cNvSpPr txBox="1"/>
          <p:nvPr/>
        </p:nvSpPr>
        <p:spPr>
          <a:xfrm>
            <a:off x="215956" y="5563327"/>
            <a:ext cx="91407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In German, the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present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simple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is used with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all adverbs</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8C45CEA4-4553-0744-B2BB-CFA6153395A6}"/>
              </a:ext>
            </a:extLst>
          </p:cNvPr>
          <p:cNvSpPr>
            <a:spLocks noGrp="1"/>
          </p:cNvSpPr>
          <p:nvPr>
            <p:ph type="title"/>
          </p:nvPr>
        </p:nvSpPr>
        <p:spPr/>
        <p:txBody>
          <a:bodyPr>
            <a:normAutofit/>
          </a:bodyPr>
          <a:lstStyle/>
          <a:p>
            <a:r>
              <a:rPr lang="en-GB" sz="2400" b="1" dirty="0">
                <a:solidFill>
                  <a:schemeClr val="bg1"/>
                </a:solidFill>
              </a:rPr>
              <a:t>Closed (yes/no) questions</a:t>
            </a:r>
            <a:endParaRPr lang="en-US" sz="2400" dirty="0"/>
          </a:p>
        </p:txBody>
      </p:sp>
      <p:sp>
        <p:nvSpPr>
          <p:cNvPr id="11" name="Speech Bubble: Rectangle with Corners Rounded 45">
            <a:extLst>
              <a:ext uri="{FF2B5EF4-FFF2-40B4-BE49-F238E27FC236}">
                <a16:creationId xmlns:a16="http://schemas.microsoft.com/office/drawing/2014/main" id="{EA0AC8F6-0150-4502-AC47-555EA16149B8}"/>
              </a:ext>
            </a:extLst>
          </p:cNvPr>
          <p:cNvSpPr/>
          <p:nvPr/>
        </p:nvSpPr>
        <p:spPr>
          <a:xfrm>
            <a:off x="8834018" y="806587"/>
            <a:ext cx="2571872" cy="1289826"/>
          </a:xfrm>
          <a:prstGeom prst="wedgeRoundRectCallout">
            <a:avLst>
              <a:gd name="adj1" fmla="val -78881"/>
              <a:gd name="adj2" fmla="val 41106"/>
              <a:gd name="adj3" fmla="val 16667"/>
            </a:avLst>
          </a:prstGeom>
          <a:solidFill>
            <a:schemeClr val="accent4">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1" u="none" strike="noStrike" kern="1200" cap="none" spc="0" normalizeH="0" baseline="0" noProof="0" dirty="0" err="1">
                <a:ln>
                  <a:noFill/>
                </a:ln>
                <a:solidFill>
                  <a:schemeClr val="tx1"/>
                </a:solidFill>
                <a:effectLst/>
                <a:uLnTx/>
                <a:uFillTx/>
                <a:latin typeface="Century Gothic" panose="020F0302020204030204"/>
                <a:ea typeface="+mn-ea"/>
                <a:cs typeface="+mn-cs"/>
              </a:rPr>
              <a:t>Spielst</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 du? </a:t>
            </a:r>
            <a:r>
              <a:rPr lang="en-GB" sz="2000" dirty="0">
                <a:solidFill>
                  <a:schemeClr val="tx1"/>
                </a:solidFill>
              </a:rPr>
              <a:t>–</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Do you play?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AND</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Are you playing?</a:t>
            </a: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4" name="Rectangle 3">
            <a:extLst>
              <a:ext uri="{FF2B5EF4-FFF2-40B4-BE49-F238E27FC236}">
                <a16:creationId xmlns:a16="http://schemas.microsoft.com/office/drawing/2014/main" id="{D707055B-75CD-48F5-8DFA-BE5BE3F60B46}"/>
              </a:ext>
            </a:extLst>
          </p:cNvPr>
          <p:cNvSpPr/>
          <p:nvPr/>
        </p:nvSpPr>
        <p:spPr>
          <a:xfrm>
            <a:off x="194531" y="3952856"/>
            <a:ext cx="10441161" cy="738664"/>
          </a:xfrm>
          <a:prstGeom prst="rect">
            <a:avLst/>
          </a:prstGeom>
        </p:spPr>
        <p:txBody>
          <a:bodyPr wrap="square">
            <a:spAutoFit/>
          </a:bodyPr>
          <a:lstStyle/>
          <a:p>
            <a:pPr lvl="0">
              <a:defRPr/>
            </a:pPr>
            <a:r>
              <a:rPr lang="en-GB" sz="2100" dirty="0">
                <a:latin typeface="Century Gothic" panose="020B0502020202020204" pitchFamily="34" charset="0"/>
              </a:rPr>
              <a:t>Remember that English has </a:t>
            </a:r>
            <a:r>
              <a:rPr lang="en-GB" sz="2100" b="1" dirty="0">
                <a:latin typeface="Century Gothic" panose="020B0502020202020204" pitchFamily="34" charset="0"/>
              </a:rPr>
              <a:t>two present tense forms. </a:t>
            </a:r>
          </a:p>
          <a:p>
            <a:pPr lvl="0">
              <a:defRPr/>
            </a:pPr>
            <a:endParaRPr lang="en-GB" sz="2100" b="1" dirty="0">
              <a:latin typeface="Century Gothic" panose="020B0502020202020204" pitchFamily="34" charset="0"/>
            </a:endParaRPr>
          </a:p>
        </p:txBody>
      </p:sp>
      <p:sp>
        <p:nvSpPr>
          <p:cNvPr id="8" name="Rectangle 7">
            <a:extLst>
              <a:ext uri="{FF2B5EF4-FFF2-40B4-BE49-F238E27FC236}">
                <a16:creationId xmlns:a16="http://schemas.microsoft.com/office/drawing/2014/main" id="{01BF5359-F3B3-4D4B-B686-EA9C569F6415}"/>
              </a:ext>
            </a:extLst>
          </p:cNvPr>
          <p:cNvSpPr/>
          <p:nvPr/>
        </p:nvSpPr>
        <p:spPr>
          <a:xfrm>
            <a:off x="194531" y="4412631"/>
            <a:ext cx="9140702" cy="430887"/>
          </a:xfrm>
          <a:prstGeom prst="rect">
            <a:avLst/>
          </a:prstGeom>
        </p:spPr>
        <p:txBody>
          <a:bodyPr wrap="square">
            <a:spAutoFit/>
          </a:bodyPr>
          <a:lstStyle/>
          <a:p>
            <a:pPr lvl="0">
              <a:defRPr/>
            </a:pPr>
            <a:r>
              <a:rPr lang="en-GB" sz="2200" b="1" dirty="0">
                <a:highlight>
                  <a:srgbClr val="FFFF00"/>
                </a:highlight>
                <a:latin typeface="Century Gothic" panose="020B0502020202020204" pitchFamily="34" charset="0"/>
              </a:rPr>
              <a:t>Adverbs of time</a:t>
            </a:r>
            <a:r>
              <a:rPr lang="en-GB" sz="2200" dirty="0">
                <a:highlight>
                  <a:srgbClr val="FFFF00"/>
                </a:highlight>
                <a:latin typeface="Century Gothic" panose="020B0502020202020204" pitchFamily="34" charset="0"/>
              </a:rPr>
              <a:t> </a:t>
            </a:r>
            <a:r>
              <a:rPr lang="en-GB" sz="2200" dirty="0">
                <a:latin typeface="Century Gothic" panose="020B0502020202020204" pitchFamily="34" charset="0"/>
              </a:rPr>
              <a:t>tell us which English tense to choose.</a:t>
            </a:r>
          </a:p>
        </p:txBody>
      </p:sp>
      <p:sp>
        <p:nvSpPr>
          <p:cNvPr id="9" name="Rectangle 8">
            <a:extLst>
              <a:ext uri="{FF2B5EF4-FFF2-40B4-BE49-F238E27FC236}">
                <a16:creationId xmlns:a16="http://schemas.microsoft.com/office/drawing/2014/main" id="{10A9EFD6-4354-4136-BC13-F4D266F1A80E}"/>
              </a:ext>
            </a:extLst>
          </p:cNvPr>
          <p:cNvSpPr/>
          <p:nvPr/>
        </p:nvSpPr>
        <p:spPr>
          <a:xfrm>
            <a:off x="194531" y="5128353"/>
            <a:ext cx="10260993" cy="415498"/>
          </a:xfrm>
          <a:prstGeom prst="rect">
            <a:avLst/>
          </a:prstGeom>
        </p:spPr>
        <p:txBody>
          <a:bodyPr wrap="square">
            <a:spAutoFit/>
          </a:bodyPr>
          <a:lstStyle/>
          <a:p>
            <a:pPr lvl="0">
              <a:defRPr/>
            </a:pPr>
            <a:r>
              <a:rPr lang="en-GB" sz="2100" dirty="0">
                <a:latin typeface="Century Gothic" panose="020B0502020202020204" pitchFamily="34" charset="0"/>
              </a:rPr>
              <a:t>German has </a:t>
            </a:r>
            <a:r>
              <a:rPr lang="en-GB" sz="2100" b="1" dirty="0">
                <a:latin typeface="Century Gothic" panose="020B0502020202020204" pitchFamily="34" charset="0"/>
              </a:rPr>
              <a:t>one present tense </a:t>
            </a:r>
            <a:r>
              <a:rPr lang="en-GB" sz="2100" dirty="0">
                <a:latin typeface="Century Gothic" panose="020B0502020202020204" pitchFamily="34" charset="0"/>
              </a:rPr>
              <a:t>only. </a:t>
            </a:r>
          </a:p>
        </p:txBody>
      </p:sp>
      <p:sp>
        <p:nvSpPr>
          <p:cNvPr id="18" name="TextBox 17">
            <a:extLst>
              <a:ext uri="{FF2B5EF4-FFF2-40B4-BE49-F238E27FC236}">
                <a16:creationId xmlns:a16="http://schemas.microsoft.com/office/drawing/2014/main" id="{C85DCAA8-8764-40B8-8E9A-AFAA08B50C74}"/>
              </a:ext>
            </a:extLst>
          </p:cNvPr>
          <p:cNvSpPr txBox="1"/>
          <p:nvPr/>
        </p:nvSpPr>
        <p:spPr>
          <a:xfrm>
            <a:off x="194531" y="1216585"/>
            <a:ext cx="8542063"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Create </a:t>
            </a:r>
            <a:r>
              <a:rPr kumimoji="0" lang="en-US" sz="2200" b="1"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yes/no</a:t>
            </a:r>
            <a:r>
              <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 questions by swapping the </a:t>
            </a:r>
            <a:r>
              <a:rPr kumimoji="0" lang="en-US" sz="2200" b="1"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verb</a:t>
            </a:r>
            <a:r>
              <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 and </a:t>
            </a:r>
            <a:r>
              <a:rPr kumimoji="0" lang="en-US" sz="2200" b="1"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subject</a:t>
            </a:r>
            <a:r>
              <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20" name="Rectangle 19">
            <a:extLst>
              <a:ext uri="{FF2B5EF4-FFF2-40B4-BE49-F238E27FC236}">
                <a16:creationId xmlns:a16="http://schemas.microsoft.com/office/drawing/2014/main" id="{B853BD3F-7D8F-4A75-9538-07B1E28D1EE6}"/>
              </a:ext>
            </a:extLst>
          </p:cNvPr>
          <p:cNvSpPr/>
          <p:nvPr/>
        </p:nvSpPr>
        <p:spPr>
          <a:xfrm>
            <a:off x="194531" y="2242162"/>
            <a:ext cx="5724644" cy="415498"/>
          </a:xfrm>
          <a:prstGeom prst="rect">
            <a:avLst/>
          </a:prstGeom>
        </p:spPr>
        <p:txBody>
          <a:bodyPr wrap="none">
            <a:spAutoFit/>
          </a:bodyPr>
          <a:lstStyle/>
          <a:p>
            <a:r>
              <a:rPr lang="en-GB" sz="2100" b="1" dirty="0" err="1">
                <a:latin typeface="Century Gothic" panose="020B0502020202020204" pitchFamily="34" charset="0"/>
              </a:rPr>
              <a:t>Spielst</a:t>
            </a:r>
            <a:r>
              <a:rPr lang="en-GB" sz="2100" b="1" dirty="0">
                <a:latin typeface="Century Gothic" panose="020B0502020202020204" pitchFamily="34" charset="0"/>
              </a:rPr>
              <a:t> du </a:t>
            </a:r>
            <a:r>
              <a:rPr lang="en-GB" sz="2100" dirty="0" err="1">
                <a:latin typeface="Century Gothic" panose="020B0502020202020204" pitchFamily="34" charset="0"/>
              </a:rPr>
              <a:t>jede</a:t>
            </a:r>
            <a:r>
              <a:rPr lang="en-GB" sz="2100" dirty="0">
                <a:latin typeface="Century Gothic" panose="020B0502020202020204" pitchFamily="34" charset="0"/>
              </a:rPr>
              <a:t> </a:t>
            </a:r>
            <a:r>
              <a:rPr lang="en-GB" sz="2100" dirty="0" err="1">
                <a:latin typeface="Century Gothic" panose="020B0502020202020204" pitchFamily="34" charset="0"/>
              </a:rPr>
              <a:t>Woche</a:t>
            </a:r>
            <a:r>
              <a:rPr lang="en-GB" sz="2100" dirty="0">
                <a:latin typeface="Century Gothic" panose="020B0502020202020204" pitchFamily="34" charset="0"/>
              </a:rPr>
              <a:t> </a:t>
            </a:r>
            <a:r>
              <a:rPr lang="en-GB" sz="2100" dirty="0" err="1">
                <a:latin typeface="Century Gothic" panose="020B0502020202020204" pitchFamily="34" charset="0"/>
              </a:rPr>
              <a:t>Schlagzeug</a:t>
            </a:r>
            <a:r>
              <a:rPr lang="en-GB" sz="2100" dirty="0">
                <a:latin typeface="Century Gothic" panose="020B0502020202020204" pitchFamily="34" charset="0"/>
              </a:rPr>
              <a:t>?	</a:t>
            </a:r>
            <a:endParaRPr lang="en-GB" dirty="0"/>
          </a:p>
        </p:txBody>
      </p:sp>
      <p:sp>
        <p:nvSpPr>
          <p:cNvPr id="21" name="Rectangle 20">
            <a:extLst>
              <a:ext uri="{FF2B5EF4-FFF2-40B4-BE49-F238E27FC236}">
                <a16:creationId xmlns:a16="http://schemas.microsoft.com/office/drawing/2014/main" id="{7B3C4425-1FA0-411B-A90B-79AC587F7C78}"/>
              </a:ext>
            </a:extLst>
          </p:cNvPr>
          <p:cNvSpPr/>
          <p:nvPr/>
        </p:nvSpPr>
        <p:spPr>
          <a:xfrm>
            <a:off x="215956" y="3221915"/>
            <a:ext cx="4801314" cy="415498"/>
          </a:xfrm>
          <a:prstGeom prst="rect">
            <a:avLst/>
          </a:prstGeom>
        </p:spPr>
        <p:txBody>
          <a:bodyPr wrap="none">
            <a:spAutoFit/>
          </a:bodyPr>
          <a:lstStyle/>
          <a:p>
            <a:r>
              <a:rPr lang="en-GB" sz="2100" b="1" dirty="0" err="1">
                <a:latin typeface="Century Gothic" panose="020B0502020202020204" pitchFamily="34" charset="0"/>
              </a:rPr>
              <a:t>Spielst</a:t>
            </a:r>
            <a:r>
              <a:rPr lang="en-GB" sz="2100" b="1" dirty="0">
                <a:latin typeface="Century Gothic" panose="020B0502020202020204" pitchFamily="34" charset="0"/>
              </a:rPr>
              <a:t> du </a:t>
            </a:r>
            <a:r>
              <a:rPr lang="en-GB" sz="2100" dirty="0" err="1">
                <a:latin typeface="Century Gothic" panose="020B0502020202020204" pitchFamily="34" charset="0"/>
              </a:rPr>
              <a:t>im</a:t>
            </a:r>
            <a:r>
              <a:rPr lang="en-GB" sz="2100" dirty="0">
                <a:latin typeface="Century Gothic" panose="020B0502020202020204" pitchFamily="34" charset="0"/>
              </a:rPr>
              <a:t> Moment </a:t>
            </a:r>
            <a:r>
              <a:rPr lang="en-GB" sz="2100" dirty="0" err="1">
                <a:latin typeface="Century Gothic" panose="020B0502020202020204" pitchFamily="34" charset="0"/>
              </a:rPr>
              <a:t>Schlagzeug</a:t>
            </a:r>
            <a:r>
              <a:rPr lang="en-GB" sz="2100" dirty="0">
                <a:latin typeface="Century Gothic" panose="020B0502020202020204" pitchFamily="34" charset="0"/>
              </a:rPr>
              <a:t>?	</a:t>
            </a:r>
            <a:endParaRPr lang="en-GB" dirty="0"/>
          </a:p>
        </p:txBody>
      </p:sp>
      <p:sp>
        <p:nvSpPr>
          <p:cNvPr id="22" name="Rectangle 21">
            <a:extLst>
              <a:ext uri="{FF2B5EF4-FFF2-40B4-BE49-F238E27FC236}">
                <a16:creationId xmlns:a16="http://schemas.microsoft.com/office/drawing/2014/main" id="{118C12FF-76C9-425F-9015-896877F501E1}"/>
              </a:ext>
            </a:extLst>
          </p:cNvPr>
          <p:cNvSpPr/>
          <p:nvPr/>
        </p:nvSpPr>
        <p:spPr>
          <a:xfrm>
            <a:off x="5661682" y="2269509"/>
            <a:ext cx="4458272" cy="415498"/>
          </a:xfrm>
          <a:prstGeom prst="rect">
            <a:avLst/>
          </a:prstGeom>
        </p:spPr>
        <p:txBody>
          <a:bodyPr wrap="none">
            <a:spAutoFit/>
          </a:bodyPr>
          <a:lstStyle/>
          <a:p>
            <a:r>
              <a:rPr lang="en-GB" sz="2100" b="1" dirty="0">
                <a:latin typeface="Century Gothic" panose="020B0502020202020204" pitchFamily="34" charset="0"/>
              </a:rPr>
              <a:t>Do you play </a:t>
            </a:r>
            <a:r>
              <a:rPr lang="en-GB" sz="2100" dirty="0">
                <a:latin typeface="Century Gothic" panose="020B0502020202020204" pitchFamily="34" charset="0"/>
              </a:rPr>
              <a:t>drums every week?</a:t>
            </a:r>
            <a:endParaRPr lang="en-GB" dirty="0"/>
          </a:p>
        </p:txBody>
      </p:sp>
      <p:sp>
        <p:nvSpPr>
          <p:cNvPr id="25" name="Rectangle 24">
            <a:extLst>
              <a:ext uri="{FF2B5EF4-FFF2-40B4-BE49-F238E27FC236}">
                <a16:creationId xmlns:a16="http://schemas.microsoft.com/office/drawing/2014/main" id="{4C97F1DD-F8CE-426C-99D1-0FC10CC36285}"/>
              </a:ext>
            </a:extLst>
          </p:cNvPr>
          <p:cNvSpPr/>
          <p:nvPr/>
        </p:nvSpPr>
        <p:spPr>
          <a:xfrm>
            <a:off x="5661682" y="3230561"/>
            <a:ext cx="5306261" cy="415498"/>
          </a:xfrm>
          <a:prstGeom prst="rect">
            <a:avLst/>
          </a:prstGeom>
        </p:spPr>
        <p:txBody>
          <a:bodyPr wrap="none">
            <a:spAutoFit/>
          </a:bodyPr>
          <a:lstStyle/>
          <a:p>
            <a:r>
              <a:rPr lang="en-GB" sz="2100" b="1" dirty="0">
                <a:latin typeface="Century Gothic" panose="020B0502020202020204" pitchFamily="34" charset="0"/>
              </a:rPr>
              <a:t>Are you playing </a:t>
            </a:r>
            <a:r>
              <a:rPr lang="en-GB" sz="2100" dirty="0">
                <a:latin typeface="Century Gothic" panose="020B0502020202020204" pitchFamily="34" charset="0"/>
              </a:rPr>
              <a:t>drums at the moment?</a:t>
            </a:r>
            <a:endParaRPr lang="en-GB" dirty="0"/>
          </a:p>
        </p:txBody>
      </p:sp>
      <p:cxnSp>
        <p:nvCxnSpPr>
          <p:cNvPr id="17" name="Straight Connector 16">
            <a:extLst>
              <a:ext uri="{FF2B5EF4-FFF2-40B4-BE49-F238E27FC236}">
                <a16:creationId xmlns:a16="http://schemas.microsoft.com/office/drawing/2014/main" id="{CF9E5474-5980-4CE5-8708-FB85E6FAB580}"/>
              </a:ext>
            </a:extLst>
          </p:cNvPr>
          <p:cNvCxnSpPr>
            <a:cxnSpLocks/>
          </p:cNvCxnSpPr>
          <p:nvPr/>
        </p:nvCxnSpPr>
        <p:spPr>
          <a:xfrm>
            <a:off x="5744810" y="2616096"/>
            <a:ext cx="157039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763D-4F36-4A88-913B-BD505D37BFC4}"/>
              </a:ext>
            </a:extLst>
          </p:cNvPr>
          <p:cNvCxnSpPr>
            <a:cxnSpLocks/>
          </p:cNvCxnSpPr>
          <p:nvPr/>
        </p:nvCxnSpPr>
        <p:spPr>
          <a:xfrm>
            <a:off x="5744810" y="3595849"/>
            <a:ext cx="1986026"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4075CE-4E63-4130-BDB8-268D562F819A}"/>
              </a:ext>
            </a:extLst>
          </p:cNvPr>
          <p:cNvCxnSpPr>
            <a:cxnSpLocks/>
          </p:cNvCxnSpPr>
          <p:nvPr/>
        </p:nvCxnSpPr>
        <p:spPr>
          <a:xfrm>
            <a:off x="278302" y="2616096"/>
            <a:ext cx="121798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A6D0DF-070C-4D74-AB52-8E52BC82647F}"/>
              </a:ext>
            </a:extLst>
          </p:cNvPr>
          <p:cNvCxnSpPr>
            <a:cxnSpLocks/>
          </p:cNvCxnSpPr>
          <p:nvPr/>
        </p:nvCxnSpPr>
        <p:spPr>
          <a:xfrm>
            <a:off x="278302" y="3595849"/>
            <a:ext cx="121798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6426090B-99FA-4877-A22D-E15A42818984}"/>
              </a:ext>
            </a:extLst>
          </p:cNvPr>
          <p:cNvSpPr/>
          <p:nvPr/>
        </p:nvSpPr>
        <p:spPr>
          <a:xfrm>
            <a:off x="1496291" y="2317339"/>
            <a:ext cx="1675534" cy="315442"/>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F9B751D-A576-4F86-AC96-AAADF75DBA4F}"/>
              </a:ext>
            </a:extLst>
          </p:cNvPr>
          <p:cNvSpPr/>
          <p:nvPr/>
        </p:nvSpPr>
        <p:spPr>
          <a:xfrm>
            <a:off x="8256632" y="2298107"/>
            <a:ext cx="1430293" cy="315440"/>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965A485D-AD07-4072-8B98-747A0144E6FF}"/>
              </a:ext>
            </a:extLst>
          </p:cNvPr>
          <p:cNvSpPr/>
          <p:nvPr/>
        </p:nvSpPr>
        <p:spPr>
          <a:xfrm>
            <a:off x="1496291" y="3283949"/>
            <a:ext cx="1675534" cy="315442"/>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EEC2E363-9D43-453E-8862-8F889F3C918D}"/>
              </a:ext>
            </a:extLst>
          </p:cNvPr>
          <p:cNvSpPr/>
          <p:nvPr/>
        </p:nvSpPr>
        <p:spPr>
          <a:xfrm>
            <a:off x="8709684" y="3240958"/>
            <a:ext cx="1986025" cy="353225"/>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99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4" grpId="0"/>
      <p:bldP spid="11" grpId="0" animBg="1"/>
      <p:bldP spid="4" grpId="0"/>
      <p:bldP spid="8" grpId="0"/>
      <p:bldP spid="9" grpId="0"/>
      <p:bldP spid="18" grpId="0"/>
      <p:bldP spid="20" grpId="0"/>
      <p:bldP spid="21" grpId="0"/>
      <p:bldP spid="22" grpId="0"/>
      <p:bldP spid="25" grpId="0"/>
      <p:bldP spid="6" grpId="0" animBg="1"/>
      <p:bldP spid="23" grpId="0" animBg="1"/>
      <p:bldP spid="26"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29288" cy="647577"/>
          </a:xfrm>
        </p:spPr>
        <p:txBody>
          <a:bodyPr>
            <a:normAutofit/>
          </a:bodyPr>
          <a:lstStyle/>
          <a:p>
            <a:r>
              <a:rPr lang="en-GB" sz="2800" b="1" dirty="0">
                <a:solidFill>
                  <a:schemeClr val="bg1"/>
                </a:solidFill>
              </a:rPr>
              <a:t>Interview </a:t>
            </a:r>
            <a:r>
              <a:rPr lang="en-GB" sz="2800" b="1" dirty="0" err="1">
                <a:solidFill>
                  <a:schemeClr val="bg1"/>
                </a:solidFill>
              </a:rPr>
              <a:t>mit</a:t>
            </a:r>
            <a:r>
              <a:rPr lang="en-GB" sz="2800" b="1" dirty="0">
                <a:solidFill>
                  <a:schemeClr val="bg1"/>
                </a:solidFill>
              </a:rPr>
              <a:t> </a:t>
            </a:r>
            <a:r>
              <a:rPr lang="en-GB" sz="2800" b="1" dirty="0" err="1">
                <a:solidFill>
                  <a:schemeClr val="bg1"/>
                </a:solidFill>
              </a:rPr>
              <a:t>einem</a:t>
            </a:r>
            <a:r>
              <a:rPr lang="en-GB" sz="2800" b="1" dirty="0">
                <a:solidFill>
                  <a:schemeClr val="bg1"/>
                </a:solidFill>
              </a:rPr>
              <a:t> Musiker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chemeClr val="accent4">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0" y="980510"/>
            <a:ext cx="7858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1-8.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Fragen</a:t>
            </a:r>
            <a:r>
              <a:rPr kumimoji="0" lang="en-US" sz="2400" b="0" i="0" u="none" strike="noStrike" kern="1200" cap="none" spc="0" normalizeH="0" baseline="0" noProof="0" dirty="0">
                <a:ln>
                  <a:noFill/>
                </a:ln>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effectLst/>
                <a:uLnTx/>
                <a:uFillTx/>
                <a:latin typeface="Century Gothic" panose="020F0302020204030204"/>
                <a:ea typeface="+mn-ea"/>
                <a:cs typeface="+mn-cs"/>
              </a:rPr>
              <a:t>Englisch</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084491992"/>
              </p:ext>
            </p:extLst>
          </p:nvPr>
        </p:nvGraphicFramePr>
        <p:xfrm>
          <a:off x="436543" y="1984540"/>
          <a:ext cx="11318913" cy="3479469"/>
        </p:xfrm>
        <a:graphic>
          <a:graphicData uri="http://schemas.openxmlformats.org/drawingml/2006/table">
            <a:tbl>
              <a:tblPr firstRow="1" bandRow="1">
                <a:tableStyleId>{00A15C55-8517-42AA-B614-E9B94910E393}</a:tableStyleId>
              </a:tblPr>
              <a:tblGrid>
                <a:gridCol w="793681">
                  <a:extLst>
                    <a:ext uri="{9D8B030D-6E8A-4147-A177-3AD203B41FA5}">
                      <a16:colId xmlns:a16="http://schemas.microsoft.com/office/drawing/2014/main" val="2607353726"/>
                    </a:ext>
                  </a:extLst>
                </a:gridCol>
                <a:gridCol w="3389286">
                  <a:extLst>
                    <a:ext uri="{9D8B030D-6E8A-4147-A177-3AD203B41FA5}">
                      <a16:colId xmlns:a16="http://schemas.microsoft.com/office/drawing/2014/main" val="2894180989"/>
                    </a:ext>
                  </a:extLst>
                </a:gridCol>
                <a:gridCol w="7135946">
                  <a:extLst>
                    <a:ext uri="{9D8B030D-6E8A-4147-A177-3AD203B41FA5}">
                      <a16:colId xmlns:a16="http://schemas.microsoft.com/office/drawing/2014/main" val="4128092149"/>
                    </a:ext>
                  </a:extLst>
                </a:gridCol>
              </a:tblGrid>
              <a:tr h="497067">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tx1"/>
                          </a:solidFill>
                        </a:rPr>
                        <a:t>Frage</a:t>
                      </a:r>
                      <a:r>
                        <a:rPr lang="en-GB" sz="2400" b="1" dirty="0">
                          <a:solidFill>
                            <a:schemeClr val="tx1"/>
                          </a:solidFill>
                        </a:rPr>
                        <a:t> auf </a:t>
                      </a:r>
                      <a:r>
                        <a:rPr lang="en-GB" sz="2400" b="1" dirty="0" err="1">
                          <a:solidFill>
                            <a:schemeClr val="tx1"/>
                          </a:solidFill>
                        </a:rPr>
                        <a:t>Englisch</a:t>
                      </a:r>
                      <a:endParaRPr lang="en-GB" sz="2400" b="0" dirty="0">
                        <a:solidFill>
                          <a:schemeClr val="tx1"/>
                        </a:solidFill>
                      </a:endParaRPr>
                    </a:p>
                  </a:txBody>
                  <a:tcP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12700" cap="flat" cmpd="sng" algn="ctr">
                      <a:solidFill>
                        <a:schemeClr val="tx1"/>
                      </a:solidFill>
                      <a:prstDash val="solid"/>
                      <a:round/>
                      <a:headEnd type="none" w="med" len="med"/>
                      <a:tailEnd type="none" w="med" len="med"/>
                    </a:lnT>
                  </a:tcPr>
                </a:tc>
                <a:tc>
                  <a:txBody>
                    <a:bodyPr/>
                    <a:lstStyle/>
                    <a:p>
                      <a:pPr algn="ctr"/>
                      <a:r>
                        <a:rPr lang="en-GB" sz="2400" dirty="0">
                          <a:solidFill>
                            <a:schemeClr val="tx1"/>
                          </a:solidFill>
                        </a:rPr>
                        <a:t>Do you / Are you…</a:t>
                      </a:r>
                    </a:p>
                  </a:txBody>
                  <a:tcPr/>
                </a:tc>
                <a:tc>
                  <a:txBody>
                    <a:bodyPr/>
                    <a:lstStyle/>
                    <a:p>
                      <a:pPr algn="l"/>
                      <a:r>
                        <a:rPr lang="en-GB" sz="2400" dirty="0">
                          <a:solidFill>
                            <a:schemeClr val="tx1"/>
                          </a:solidFill>
                        </a:rPr>
                        <a:t>playing lots of gigs at the moment?</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tx1"/>
                          </a:solidFill>
                        </a:rPr>
                        <a:t>Are you / Do you…</a:t>
                      </a:r>
                    </a:p>
                  </a:txBody>
                  <a:tcPr/>
                </a:tc>
                <a:tc>
                  <a:txBody>
                    <a:bodyPr/>
                    <a:lstStyle/>
                    <a:p>
                      <a:pPr algn="l"/>
                      <a:r>
                        <a:rPr lang="en-GB" sz="2400" dirty="0">
                          <a:solidFill>
                            <a:schemeClr val="tx1"/>
                          </a:solidFill>
                        </a:rPr>
                        <a:t>write the songs on your own?</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tx1"/>
                          </a:solidFill>
                        </a:rPr>
                        <a:t>Do you / Are you …</a:t>
                      </a:r>
                    </a:p>
                  </a:txBody>
                  <a:tcPr/>
                </a:tc>
                <a:tc>
                  <a:txBody>
                    <a:bodyPr/>
                    <a:lstStyle/>
                    <a:p>
                      <a:pPr algn="l"/>
                      <a:r>
                        <a:rPr lang="en-GB" sz="2400" dirty="0">
                          <a:solidFill>
                            <a:schemeClr val="tx1"/>
                          </a:solidFill>
                        </a:rPr>
                        <a:t>use your own experience in the songs?</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tx1"/>
                          </a:solidFill>
                        </a:rPr>
                        <a:t>Do you / Are you…</a:t>
                      </a:r>
                    </a:p>
                  </a:txBody>
                  <a:tcPr/>
                </a:tc>
                <a:tc>
                  <a:txBody>
                    <a:bodyPr/>
                    <a:lstStyle/>
                    <a:p>
                      <a:pPr algn="l"/>
                      <a:r>
                        <a:rPr lang="en-GB" sz="2400" dirty="0">
                          <a:solidFill>
                            <a:schemeClr val="tx1"/>
                          </a:solidFill>
                        </a:rPr>
                        <a:t>telling the truth now?</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tx1"/>
                          </a:solidFill>
                        </a:rPr>
                        <a:t>Do you / Are you…</a:t>
                      </a:r>
                    </a:p>
                  </a:txBody>
                  <a:tcPr/>
                </a:tc>
                <a:tc>
                  <a:txBody>
                    <a:bodyPr/>
                    <a:lstStyle/>
                    <a:p>
                      <a:pPr algn="l"/>
                      <a:r>
                        <a:rPr lang="en-GB" sz="2400" dirty="0">
                          <a:solidFill>
                            <a:schemeClr val="tx1"/>
                          </a:solidFill>
                        </a:rPr>
                        <a:t>still living with your parents?</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400" dirty="0">
                          <a:solidFill>
                            <a:schemeClr val="tx1"/>
                          </a:solidFill>
                        </a:rPr>
                        <a:t>Do you / Are you…</a:t>
                      </a:r>
                    </a:p>
                  </a:txBody>
                  <a:tcPr/>
                </a:tc>
                <a:tc>
                  <a:txBody>
                    <a:bodyPr/>
                    <a:lstStyle/>
                    <a:p>
                      <a:pPr algn="l"/>
                      <a:r>
                        <a:rPr lang="en-GB" sz="2400" dirty="0">
                          <a:solidFill>
                            <a:schemeClr val="tx1"/>
                          </a:solidFill>
                        </a:rPr>
                        <a:t>lose contact with the fans sometimes?</a:t>
                      </a:r>
                    </a:p>
                  </a:txBody>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gigs.wav"/>
            </a:hlinkClick>
            <a:extLst>
              <a:ext uri="{FF2B5EF4-FFF2-40B4-BE49-F238E27FC236}">
                <a16:creationId xmlns:a16="http://schemas.microsoft.com/office/drawing/2014/main" id="{3B418770-1E72-B240-9307-3BBF955557C6}"/>
              </a:ext>
            </a:extLst>
          </p:cNvPr>
          <p:cNvSpPr/>
          <p:nvPr/>
        </p:nvSpPr>
        <p:spPr>
          <a:xfrm>
            <a:off x="607079" y="2535257"/>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396041" y="2549624"/>
            <a:ext cx="1393277" cy="36933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9.1.1.1 Slide 8 2 .wav"/>
            </a:hlinkClick>
            <a:extLst>
              <a:ext uri="{FF2B5EF4-FFF2-40B4-BE49-F238E27FC236}">
                <a16:creationId xmlns:a16="http://schemas.microsoft.com/office/drawing/2014/main" id="{F18D09F0-0D24-5B4F-A26E-132DCCD8073A}"/>
              </a:ext>
            </a:extLst>
          </p:cNvPr>
          <p:cNvSpPr/>
          <p:nvPr/>
        </p:nvSpPr>
        <p:spPr>
          <a:xfrm>
            <a:off x="607079" y="3007891"/>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633378" y="3034560"/>
            <a:ext cx="4892740" cy="36933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5" name="9.1.1.1 Slide 8 3 .wav"/>
            </a:hlinkClick>
            <a:extLst>
              <a:ext uri="{FF2B5EF4-FFF2-40B4-BE49-F238E27FC236}">
                <a16:creationId xmlns:a16="http://schemas.microsoft.com/office/drawing/2014/main" id="{747EFDEF-0DCF-DB44-BBF0-27990DDE521B}"/>
              </a:ext>
            </a:extLst>
          </p:cNvPr>
          <p:cNvSpPr/>
          <p:nvPr/>
        </p:nvSpPr>
        <p:spPr>
          <a:xfrm>
            <a:off x="605001" y="351858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6" name="9.1.1.1 Slide 8 4.wav"/>
            </a:hlinkClick>
            <a:extLst>
              <a:ext uri="{FF2B5EF4-FFF2-40B4-BE49-F238E27FC236}">
                <a16:creationId xmlns:a16="http://schemas.microsoft.com/office/drawing/2014/main" id="{408DED6B-8D00-7843-820C-3A35CED50594}"/>
              </a:ext>
            </a:extLst>
          </p:cNvPr>
          <p:cNvSpPr/>
          <p:nvPr/>
        </p:nvSpPr>
        <p:spPr>
          <a:xfrm>
            <a:off x="605001" y="400074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7" name="9.1.1.1 Slide 8 5.wav"/>
            </a:hlinkClick>
            <a:extLst>
              <a:ext uri="{FF2B5EF4-FFF2-40B4-BE49-F238E27FC236}">
                <a16:creationId xmlns:a16="http://schemas.microsoft.com/office/drawing/2014/main" id="{25121CCC-82F7-F14F-B30E-8A5AD31BE634}"/>
              </a:ext>
            </a:extLst>
          </p:cNvPr>
          <p:cNvSpPr/>
          <p:nvPr/>
        </p:nvSpPr>
        <p:spPr>
          <a:xfrm>
            <a:off x="605001" y="451828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8" name="9.1.1.1 Slide 8 7.wav"/>
            </a:hlinkClick>
            <a:extLst>
              <a:ext uri="{FF2B5EF4-FFF2-40B4-BE49-F238E27FC236}">
                <a16:creationId xmlns:a16="http://schemas.microsoft.com/office/drawing/2014/main" id="{DA5FAA28-0FFE-FD44-82BD-8BEA8CA05A2D}"/>
              </a:ext>
            </a:extLst>
          </p:cNvPr>
          <p:cNvSpPr/>
          <p:nvPr/>
        </p:nvSpPr>
        <p:spPr>
          <a:xfrm>
            <a:off x="609795" y="500421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39" name="TextBox 38" descr="text box hiding answer">
            <a:extLst>
              <a:ext uri="{FF2B5EF4-FFF2-40B4-BE49-F238E27FC236}">
                <a16:creationId xmlns:a16="http://schemas.microsoft.com/office/drawing/2014/main" id="{EF62651D-2547-4A08-A77E-3A93C3D72BD0}"/>
              </a:ext>
            </a:extLst>
          </p:cNvPr>
          <p:cNvSpPr txBox="1"/>
          <p:nvPr/>
        </p:nvSpPr>
        <p:spPr>
          <a:xfrm>
            <a:off x="4665939" y="2556383"/>
            <a:ext cx="5882485" cy="36933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970FCD45-1DBB-43CA-BF17-5EFE1423367F}"/>
              </a:ext>
            </a:extLst>
          </p:cNvPr>
          <p:cNvSpPr txBox="1"/>
          <p:nvPr/>
        </p:nvSpPr>
        <p:spPr>
          <a:xfrm>
            <a:off x="1437143" y="3079123"/>
            <a:ext cx="1540603" cy="313376"/>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7" name="Picture 56">
            <a:extLst>
              <a:ext uri="{FF2B5EF4-FFF2-40B4-BE49-F238E27FC236}">
                <a16:creationId xmlns:a16="http://schemas.microsoft.com/office/drawing/2014/main" id="{5ED284B7-87F7-4091-81C0-E7B9C57C628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99360" y="626573"/>
            <a:ext cx="1357967" cy="1357967"/>
          </a:xfrm>
          <a:prstGeom prst="rect">
            <a:avLst/>
          </a:prstGeom>
        </p:spPr>
      </p:pic>
      <p:sp>
        <p:nvSpPr>
          <p:cNvPr id="21" name="TextBox 20" descr="text box hiding answer">
            <a:extLst>
              <a:ext uri="{FF2B5EF4-FFF2-40B4-BE49-F238E27FC236}">
                <a16:creationId xmlns:a16="http://schemas.microsoft.com/office/drawing/2014/main" id="{065AFDD3-D8B9-488F-8022-AF72E0949329}"/>
              </a:ext>
            </a:extLst>
          </p:cNvPr>
          <p:cNvSpPr txBox="1"/>
          <p:nvPr/>
        </p:nvSpPr>
        <p:spPr>
          <a:xfrm>
            <a:off x="2591406" y="3522212"/>
            <a:ext cx="1452798" cy="395999"/>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CB246F02-A442-4980-A416-42B4D5395516}"/>
              </a:ext>
            </a:extLst>
          </p:cNvPr>
          <p:cNvSpPr txBox="1"/>
          <p:nvPr/>
        </p:nvSpPr>
        <p:spPr>
          <a:xfrm>
            <a:off x="4665939" y="3538710"/>
            <a:ext cx="5882485" cy="36933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40ABB7B5-8C31-402B-8C48-E99ED922D432}"/>
              </a:ext>
            </a:extLst>
          </p:cNvPr>
          <p:cNvSpPr txBox="1"/>
          <p:nvPr/>
        </p:nvSpPr>
        <p:spPr>
          <a:xfrm>
            <a:off x="1349649" y="4073856"/>
            <a:ext cx="1540603" cy="313376"/>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B086B168-1F9C-426E-B4F4-CD2AE9EA063B}"/>
              </a:ext>
            </a:extLst>
          </p:cNvPr>
          <p:cNvSpPr txBox="1"/>
          <p:nvPr/>
        </p:nvSpPr>
        <p:spPr>
          <a:xfrm>
            <a:off x="4647651" y="4027418"/>
            <a:ext cx="4892740" cy="36933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280E5236-D78A-4CB6-886C-B97157051B7D}"/>
              </a:ext>
            </a:extLst>
          </p:cNvPr>
          <p:cNvSpPr txBox="1"/>
          <p:nvPr/>
        </p:nvSpPr>
        <p:spPr>
          <a:xfrm>
            <a:off x="1441752" y="4563458"/>
            <a:ext cx="1420940" cy="395999"/>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7551420E-D196-49B5-9DC7-10BD3A04C8AA}"/>
              </a:ext>
            </a:extLst>
          </p:cNvPr>
          <p:cNvSpPr txBox="1"/>
          <p:nvPr/>
        </p:nvSpPr>
        <p:spPr>
          <a:xfrm>
            <a:off x="4665939" y="4521295"/>
            <a:ext cx="5882485" cy="36933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EA7B76C7-F1E1-469F-AA62-9A8C23EE833B}"/>
              </a:ext>
            </a:extLst>
          </p:cNvPr>
          <p:cNvSpPr txBox="1"/>
          <p:nvPr/>
        </p:nvSpPr>
        <p:spPr>
          <a:xfrm>
            <a:off x="2651062" y="5028992"/>
            <a:ext cx="1784309" cy="35145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95D3D3B9-1B69-4D38-9890-CD4A7280BEB7}"/>
              </a:ext>
            </a:extLst>
          </p:cNvPr>
          <p:cNvSpPr txBox="1"/>
          <p:nvPr/>
        </p:nvSpPr>
        <p:spPr>
          <a:xfrm>
            <a:off x="4633377" y="5066753"/>
            <a:ext cx="5882485" cy="34209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791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39" grpId="0" animBg="1"/>
      <p:bldP spid="48" grpId="0" animBg="1"/>
      <p:bldP spid="21" grpId="0" animBg="1"/>
      <p:bldP spid="22" grpId="0" animBg="1"/>
      <p:bldP spid="24" grpId="0" animBg="1"/>
      <p:bldP spid="25" grpId="0" animBg="1"/>
      <p:bldP spid="27" grpId="0" animBg="1"/>
      <p:bldP spid="28"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F50B86C-E7A5-493A-B4C7-62E816023B77}"/>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7091" y="939545"/>
            <a:ext cx="6618246" cy="5809046"/>
          </a:xfrm>
          <a:prstGeom prst="rect">
            <a:avLst/>
          </a:prstGeom>
        </p:spPr>
      </p:pic>
      <p:pic>
        <p:nvPicPr>
          <p:cNvPr id="13" name="Picture 12" descr="Shape&#10;&#10;Description automatically generated">
            <a:extLst>
              <a:ext uri="{FF2B5EF4-FFF2-40B4-BE49-F238E27FC236}">
                <a16:creationId xmlns:a16="http://schemas.microsoft.com/office/drawing/2014/main" id="{48FCA2C2-979C-4F0A-A46A-32628117B5D8}"/>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18909" y="908020"/>
            <a:ext cx="6618246" cy="5809046"/>
          </a:xfrm>
          <a:prstGeom prst="rect">
            <a:avLst/>
          </a:prstGeom>
        </p:spPr>
      </p:pic>
      <p:sp>
        <p:nvSpPr>
          <p:cNvPr id="4" name="Title 3"/>
          <p:cNvSpPr>
            <a:spLocks noGrp="1"/>
          </p:cNvSpPr>
          <p:nvPr>
            <p:ph type="title"/>
          </p:nvPr>
        </p:nvSpPr>
        <p:spPr/>
        <p:txBody>
          <a:bodyPr>
            <a:normAutofit/>
          </a:bodyPr>
          <a:lstStyle/>
          <a:p>
            <a:r>
              <a:rPr lang="en-GB" sz="2400" b="1" dirty="0">
                <a:solidFill>
                  <a:schemeClr val="bg1"/>
                </a:solidFill>
              </a:rPr>
              <a:t>Ein Interview </a:t>
            </a:r>
            <a:r>
              <a:rPr lang="en-GB" sz="2400" b="1" dirty="0" err="1">
                <a:solidFill>
                  <a:schemeClr val="bg1"/>
                </a:solidFill>
              </a:rPr>
              <a:t>vorbereiten</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4928973" y="202560"/>
            <a:ext cx="5646821" cy="461665"/>
          </a:xfrm>
          <a:prstGeom prst="rect">
            <a:avLst/>
          </a:prstGeom>
          <a:noFill/>
        </p:spPr>
        <p:txBody>
          <a:bodyPr wrap="square" rtlCol="0">
            <a:spAutoFit/>
          </a:bodyPr>
          <a:lstStyle/>
          <a:p>
            <a:r>
              <a:rPr lang="en-US" sz="2400" dirty="0" err="1"/>
              <a:t>Schreib</a:t>
            </a:r>
            <a:r>
              <a:rPr lang="en-US" sz="2400" dirty="0"/>
              <a:t> die </a:t>
            </a:r>
            <a:r>
              <a:rPr lang="en-US" sz="2400" dirty="0" err="1"/>
              <a:t>Fragen</a:t>
            </a:r>
            <a:r>
              <a:rPr lang="en-US" sz="2400" dirty="0"/>
              <a:t> auf Deutsch.</a:t>
            </a:r>
          </a:p>
        </p:txBody>
      </p:sp>
      <p:pic>
        <p:nvPicPr>
          <p:cNvPr id="11" name="Picture 10">
            <a:extLst>
              <a:ext uri="{FF2B5EF4-FFF2-40B4-BE49-F238E27FC236}">
                <a16:creationId xmlns:a16="http://schemas.microsoft.com/office/drawing/2014/main" id="{A81EBDB2-7D65-4D6A-92CA-A22AD8DA5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7900" y="305"/>
            <a:ext cx="1061073" cy="907715"/>
          </a:xfrm>
          <a:prstGeom prst="rect">
            <a:avLst/>
          </a:prstGeom>
        </p:spPr>
      </p:pic>
      <p:sp>
        <p:nvSpPr>
          <p:cNvPr id="16" name="TextBox 15">
            <a:extLst>
              <a:ext uri="{FF2B5EF4-FFF2-40B4-BE49-F238E27FC236}">
                <a16:creationId xmlns:a16="http://schemas.microsoft.com/office/drawing/2014/main" id="{66C55EE1-FF82-4DC1-B873-640D7C0420AB}"/>
              </a:ext>
            </a:extLst>
          </p:cNvPr>
          <p:cNvSpPr txBox="1"/>
          <p:nvPr/>
        </p:nvSpPr>
        <p:spPr>
          <a:xfrm>
            <a:off x="112588" y="2382999"/>
            <a:ext cx="5918079" cy="400110"/>
          </a:xfrm>
          <a:prstGeom prst="rect">
            <a:avLst/>
          </a:prstGeom>
          <a:noFill/>
        </p:spPr>
        <p:txBody>
          <a:bodyPr wrap="square" rtlCol="0">
            <a:spAutoFit/>
          </a:bodyPr>
          <a:lstStyle/>
          <a:p>
            <a:pPr algn="l"/>
            <a:r>
              <a:rPr lang="en-GB" sz="2000" dirty="0"/>
              <a:t>1 Are you doing / do you do other interviews?</a:t>
            </a:r>
          </a:p>
        </p:txBody>
      </p:sp>
      <p:sp>
        <p:nvSpPr>
          <p:cNvPr id="17" name="TextBox 16">
            <a:extLst>
              <a:ext uri="{FF2B5EF4-FFF2-40B4-BE49-F238E27FC236}">
                <a16:creationId xmlns:a16="http://schemas.microsoft.com/office/drawing/2014/main" id="{F8A18D54-A656-4CC7-8889-D7C42E9EC46A}"/>
              </a:ext>
            </a:extLst>
          </p:cNvPr>
          <p:cNvSpPr txBox="1"/>
          <p:nvPr/>
        </p:nvSpPr>
        <p:spPr>
          <a:xfrm>
            <a:off x="112587" y="2902756"/>
            <a:ext cx="5918079" cy="707886"/>
          </a:xfrm>
          <a:prstGeom prst="rect">
            <a:avLst/>
          </a:prstGeom>
          <a:noFill/>
        </p:spPr>
        <p:txBody>
          <a:bodyPr wrap="square" rtlCol="0">
            <a:spAutoFit/>
          </a:bodyPr>
          <a:lstStyle/>
          <a:p>
            <a:pPr algn="l"/>
            <a:r>
              <a:rPr lang="en-GB" sz="2000" dirty="0"/>
              <a:t>2 Are you understanding / do you understand my English?</a:t>
            </a:r>
          </a:p>
        </p:txBody>
      </p:sp>
      <p:sp>
        <p:nvSpPr>
          <p:cNvPr id="18" name="TextBox 17">
            <a:extLst>
              <a:ext uri="{FF2B5EF4-FFF2-40B4-BE49-F238E27FC236}">
                <a16:creationId xmlns:a16="http://schemas.microsoft.com/office/drawing/2014/main" id="{AA236C78-52C8-4A07-826A-EAED6C99A664}"/>
              </a:ext>
            </a:extLst>
          </p:cNvPr>
          <p:cNvSpPr txBox="1"/>
          <p:nvPr/>
        </p:nvSpPr>
        <p:spPr>
          <a:xfrm>
            <a:off x="112587" y="3761840"/>
            <a:ext cx="5918079" cy="707886"/>
          </a:xfrm>
          <a:prstGeom prst="rect">
            <a:avLst/>
          </a:prstGeom>
          <a:noFill/>
        </p:spPr>
        <p:txBody>
          <a:bodyPr wrap="square" rtlCol="0">
            <a:spAutoFit/>
          </a:bodyPr>
          <a:lstStyle/>
          <a:p>
            <a:pPr algn="l"/>
            <a:r>
              <a:rPr lang="en-GB" sz="2000" dirty="0"/>
              <a:t>3 Do you use / are you using the computer for your music?</a:t>
            </a:r>
          </a:p>
        </p:txBody>
      </p:sp>
      <p:sp>
        <p:nvSpPr>
          <p:cNvPr id="19" name="TextBox 18">
            <a:extLst>
              <a:ext uri="{FF2B5EF4-FFF2-40B4-BE49-F238E27FC236}">
                <a16:creationId xmlns:a16="http://schemas.microsoft.com/office/drawing/2014/main" id="{0C2BA4B9-594B-423A-812B-E7BFA47C5D93}"/>
              </a:ext>
            </a:extLst>
          </p:cNvPr>
          <p:cNvSpPr txBox="1"/>
          <p:nvPr/>
        </p:nvSpPr>
        <p:spPr>
          <a:xfrm>
            <a:off x="154151" y="4558296"/>
            <a:ext cx="5918079" cy="400110"/>
          </a:xfrm>
          <a:prstGeom prst="rect">
            <a:avLst/>
          </a:prstGeom>
          <a:noFill/>
        </p:spPr>
        <p:txBody>
          <a:bodyPr wrap="square" rtlCol="0">
            <a:spAutoFit/>
          </a:bodyPr>
          <a:lstStyle/>
          <a:p>
            <a:pPr algn="l"/>
            <a:r>
              <a:rPr lang="en-GB" sz="2000" dirty="0"/>
              <a:t>4 Are you coming / do you come to Berlin?</a:t>
            </a:r>
          </a:p>
        </p:txBody>
      </p:sp>
      <p:sp>
        <p:nvSpPr>
          <p:cNvPr id="20" name="TextBox 19">
            <a:extLst>
              <a:ext uri="{FF2B5EF4-FFF2-40B4-BE49-F238E27FC236}">
                <a16:creationId xmlns:a16="http://schemas.microsoft.com/office/drawing/2014/main" id="{78B17114-BACA-4864-AD20-642F2061091D}"/>
              </a:ext>
            </a:extLst>
          </p:cNvPr>
          <p:cNvSpPr txBox="1"/>
          <p:nvPr/>
        </p:nvSpPr>
        <p:spPr>
          <a:xfrm>
            <a:off x="154151" y="5127621"/>
            <a:ext cx="5918079" cy="400110"/>
          </a:xfrm>
          <a:prstGeom prst="rect">
            <a:avLst/>
          </a:prstGeom>
          <a:noFill/>
        </p:spPr>
        <p:txBody>
          <a:bodyPr wrap="square" rtlCol="0">
            <a:spAutoFit/>
          </a:bodyPr>
          <a:lstStyle/>
          <a:p>
            <a:pPr algn="l"/>
            <a:r>
              <a:rPr lang="en-GB" sz="2000" dirty="0"/>
              <a:t>5 Do you lose / are you losing things?</a:t>
            </a:r>
          </a:p>
        </p:txBody>
      </p:sp>
      <p:sp>
        <p:nvSpPr>
          <p:cNvPr id="22" name="TextBox 21">
            <a:extLst>
              <a:ext uri="{FF2B5EF4-FFF2-40B4-BE49-F238E27FC236}">
                <a16:creationId xmlns:a16="http://schemas.microsoft.com/office/drawing/2014/main" id="{7E9D4E8D-E036-480D-B93C-3BE1C334EDFA}"/>
              </a:ext>
            </a:extLst>
          </p:cNvPr>
          <p:cNvSpPr txBox="1"/>
          <p:nvPr/>
        </p:nvSpPr>
        <p:spPr>
          <a:xfrm>
            <a:off x="6242427" y="2263352"/>
            <a:ext cx="5918079" cy="400110"/>
          </a:xfrm>
          <a:prstGeom prst="rect">
            <a:avLst/>
          </a:prstGeom>
          <a:noFill/>
        </p:spPr>
        <p:txBody>
          <a:bodyPr wrap="square" rtlCol="0">
            <a:spAutoFit/>
          </a:bodyPr>
          <a:lstStyle/>
          <a:p>
            <a:pPr algn="l"/>
            <a:r>
              <a:rPr lang="en-GB" sz="2000" dirty="0"/>
              <a:t>1 Do you play / are you playing here?</a:t>
            </a:r>
          </a:p>
        </p:txBody>
      </p:sp>
      <p:sp>
        <p:nvSpPr>
          <p:cNvPr id="23" name="TextBox 22">
            <a:extLst>
              <a:ext uri="{FF2B5EF4-FFF2-40B4-BE49-F238E27FC236}">
                <a16:creationId xmlns:a16="http://schemas.microsoft.com/office/drawing/2014/main" id="{561DB037-171B-4D1F-95D9-8AC8589020E1}"/>
              </a:ext>
            </a:extLst>
          </p:cNvPr>
          <p:cNvSpPr txBox="1"/>
          <p:nvPr/>
        </p:nvSpPr>
        <p:spPr>
          <a:xfrm>
            <a:off x="6242426" y="2783109"/>
            <a:ext cx="5918079" cy="707886"/>
          </a:xfrm>
          <a:prstGeom prst="rect">
            <a:avLst/>
          </a:prstGeom>
          <a:noFill/>
        </p:spPr>
        <p:txBody>
          <a:bodyPr wrap="square" rtlCol="0">
            <a:spAutoFit/>
          </a:bodyPr>
          <a:lstStyle/>
          <a:p>
            <a:pPr algn="l"/>
            <a:r>
              <a:rPr lang="en-GB" sz="2000" dirty="0"/>
              <a:t>2 Are you using / do you use other instruments in the band?</a:t>
            </a:r>
          </a:p>
        </p:txBody>
      </p:sp>
      <p:sp>
        <p:nvSpPr>
          <p:cNvPr id="24" name="TextBox 23">
            <a:extLst>
              <a:ext uri="{FF2B5EF4-FFF2-40B4-BE49-F238E27FC236}">
                <a16:creationId xmlns:a16="http://schemas.microsoft.com/office/drawing/2014/main" id="{FA66A0A4-381E-42B4-9F29-17C1EFF10B84}"/>
              </a:ext>
            </a:extLst>
          </p:cNvPr>
          <p:cNvSpPr txBox="1"/>
          <p:nvPr/>
        </p:nvSpPr>
        <p:spPr>
          <a:xfrm>
            <a:off x="6242426" y="3642193"/>
            <a:ext cx="5918079" cy="707886"/>
          </a:xfrm>
          <a:prstGeom prst="rect">
            <a:avLst/>
          </a:prstGeom>
          <a:noFill/>
        </p:spPr>
        <p:txBody>
          <a:bodyPr wrap="square" rtlCol="0">
            <a:spAutoFit/>
          </a:bodyPr>
          <a:lstStyle/>
          <a:p>
            <a:pPr algn="l"/>
            <a:r>
              <a:rPr lang="en-GB" sz="2000" dirty="0"/>
              <a:t>3 Do you talk / are you talking with your family?</a:t>
            </a:r>
          </a:p>
        </p:txBody>
      </p:sp>
      <p:sp>
        <p:nvSpPr>
          <p:cNvPr id="25" name="TextBox 24">
            <a:extLst>
              <a:ext uri="{FF2B5EF4-FFF2-40B4-BE49-F238E27FC236}">
                <a16:creationId xmlns:a16="http://schemas.microsoft.com/office/drawing/2014/main" id="{46E7FBC0-3CB5-442D-87BE-9BA51F10CC21}"/>
              </a:ext>
            </a:extLst>
          </p:cNvPr>
          <p:cNvSpPr txBox="1"/>
          <p:nvPr/>
        </p:nvSpPr>
        <p:spPr>
          <a:xfrm>
            <a:off x="6283990" y="4380369"/>
            <a:ext cx="5918079" cy="707886"/>
          </a:xfrm>
          <a:prstGeom prst="rect">
            <a:avLst/>
          </a:prstGeom>
          <a:noFill/>
        </p:spPr>
        <p:txBody>
          <a:bodyPr wrap="square" rtlCol="0">
            <a:spAutoFit/>
          </a:bodyPr>
          <a:lstStyle/>
          <a:p>
            <a:pPr algn="l"/>
            <a:r>
              <a:rPr lang="en-GB" sz="2000" dirty="0"/>
              <a:t>4 Do you live / are you living together with friends?</a:t>
            </a:r>
          </a:p>
        </p:txBody>
      </p:sp>
      <p:sp>
        <p:nvSpPr>
          <p:cNvPr id="26" name="TextBox 25">
            <a:extLst>
              <a:ext uri="{FF2B5EF4-FFF2-40B4-BE49-F238E27FC236}">
                <a16:creationId xmlns:a16="http://schemas.microsoft.com/office/drawing/2014/main" id="{05CDEEBD-838A-4727-99E1-7710D911A3D2}"/>
              </a:ext>
            </a:extLst>
          </p:cNvPr>
          <p:cNvSpPr txBox="1"/>
          <p:nvPr/>
        </p:nvSpPr>
        <p:spPr>
          <a:xfrm>
            <a:off x="6283990" y="5007974"/>
            <a:ext cx="5918079" cy="707886"/>
          </a:xfrm>
          <a:prstGeom prst="rect">
            <a:avLst/>
          </a:prstGeom>
          <a:noFill/>
        </p:spPr>
        <p:txBody>
          <a:bodyPr wrap="square" rtlCol="0">
            <a:spAutoFit/>
          </a:bodyPr>
          <a:lstStyle/>
          <a:p>
            <a:pPr algn="l"/>
            <a:r>
              <a:rPr lang="en-GB" sz="2000" dirty="0"/>
              <a:t>5 Are you earning / do you earn lots of money?</a:t>
            </a:r>
          </a:p>
        </p:txBody>
      </p:sp>
    </p:spTree>
    <p:extLst>
      <p:ext uri="{BB962C8B-B14F-4D97-AF65-F5344CB8AC3E}">
        <p14:creationId xmlns:p14="http://schemas.microsoft.com/office/powerpoint/2010/main" val="1113475163"/>
      </p:ext>
    </p:extLst>
  </p:cSld>
  <p:clrMapOvr>
    <a:masterClrMapping/>
  </p:clrMapOvr>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1792</TotalTime>
  <Words>9972</Words>
  <Application>Microsoft Office PowerPoint</Application>
  <PresentationFormat>Widescreen</PresentationFormat>
  <Paragraphs>908</Paragraphs>
  <Slides>33</Slides>
  <Notes>33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Forte</vt:lpstr>
      <vt:lpstr>Wingdings 3</vt:lpstr>
      <vt:lpstr>1_NCELP_German_2022</vt:lpstr>
      <vt:lpstr>PowerPoint Presentation</vt:lpstr>
      <vt:lpstr>Auftakt</vt:lpstr>
      <vt:lpstr>Deutschland sucht den Superstar!</vt:lpstr>
      <vt:lpstr>Der Traum von jeder Band</vt:lpstr>
      <vt:lpstr>das Präsens</vt:lpstr>
      <vt:lpstr>3A – eine Boyband aus Deutschland</vt:lpstr>
      <vt:lpstr>Closed (yes/no) questions</vt:lpstr>
      <vt:lpstr>Interview mit einem Musiker</vt:lpstr>
      <vt:lpstr>Ein Interview vorbereiten</vt:lpstr>
      <vt:lpstr>Person A</vt:lpstr>
      <vt:lpstr>Person B</vt:lpstr>
      <vt:lpstr>Ein Interview machen</vt:lpstr>
      <vt:lpstr>ein Interview machen</vt:lpstr>
      <vt:lpstr>ein Interview machen</vt:lpstr>
      <vt:lpstr>Hausaufgaben</vt:lpstr>
      <vt:lpstr>PowerPoint Presentation</vt:lpstr>
      <vt:lpstr>Auftakt</vt:lpstr>
      <vt:lpstr>Das perfekte Rezept</vt:lpstr>
      <vt:lpstr>Das perfekte Rezept</vt:lpstr>
      <vt:lpstr>sie and ihr</vt:lpstr>
      <vt:lpstr>Wer ist das?</vt:lpstr>
      <vt:lpstr>Antworten</vt:lpstr>
      <vt:lpstr>Fragen</vt:lpstr>
      <vt:lpstr>Antworten</vt:lpstr>
      <vt:lpstr>das Adverb gern</vt:lpstr>
      <vt:lpstr>Word order 1 and 2</vt:lpstr>
      <vt:lpstr>Was, wann, wie, wo? [1-4]</vt:lpstr>
      <vt:lpstr>Was, wann, wie, wo? [5-7]</vt:lpstr>
      <vt:lpstr>Julia beschreibt ihren Bruder</vt:lpstr>
      <vt:lpstr>Julia beschreibt ihren Bruder</vt:lpstr>
      <vt:lpstr>Julia beschreibt ihren Bruder</vt:lpstr>
      <vt:lpstr>Mein Lieblingsmensch</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76</cp:revision>
  <dcterms:created xsi:type="dcterms:W3CDTF">2023-08-30T08:11:04Z</dcterms:created>
  <dcterms:modified xsi:type="dcterms:W3CDTF">2023-09-13T09:49:29Z</dcterms:modified>
</cp:coreProperties>
</file>