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15" r:id="rId2"/>
    <p:sldId id="316" r:id="rId3"/>
    <p:sldId id="317" r:id="rId4"/>
    <p:sldId id="318" r:id="rId5"/>
    <p:sldId id="319" r:id="rId6"/>
    <p:sldId id="320" r:id="rId7"/>
    <p:sldId id="31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ACBCF-FC7C-4D72-A52F-1BF6296A1063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E60D1-006E-4688-9B01-DBDD10546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693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Timing: 7 minutes</a:t>
            </a:r>
          </a:p>
          <a:p>
            <a:endParaRPr lang="en-GB" dirty="0"/>
          </a:p>
          <a:p>
            <a:r>
              <a:rPr lang="en-GB" b="1" dirty="0"/>
              <a:t>Aim: </a:t>
            </a:r>
            <a:r>
              <a:rPr lang="en-GB" dirty="0"/>
              <a:t>To</a:t>
            </a:r>
            <a:r>
              <a:rPr lang="en-GB" baseline="0" dirty="0"/>
              <a:t> introduce three new vocabulary items (</a:t>
            </a:r>
            <a:r>
              <a:rPr lang="en-GB" baseline="0" dirty="0" err="1"/>
              <a:t>dónde</a:t>
            </a:r>
            <a:r>
              <a:rPr lang="en-GB" baseline="0" dirty="0"/>
              <a:t>, está and hola) and identify new students/classmates</a:t>
            </a:r>
            <a:endParaRPr lang="en-GB" dirty="0"/>
          </a:p>
          <a:p>
            <a:endParaRPr lang="en-GB" dirty="0"/>
          </a:p>
          <a:p>
            <a:r>
              <a:rPr lang="en-GB" b="1" dirty="0"/>
              <a:t>Procedure: </a:t>
            </a:r>
          </a:p>
          <a:p>
            <a:pPr marL="228600" indent="-228600">
              <a:buAutoNum type="arabicPeriod"/>
            </a:pPr>
            <a:r>
              <a:rPr lang="en-GB" dirty="0"/>
              <a:t>Model ‘</a:t>
            </a:r>
            <a:r>
              <a:rPr lang="en-GB" dirty="0" err="1"/>
              <a:t>dónde</a:t>
            </a:r>
            <a:r>
              <a:rPr lang="en-GB" dirty="0"/>
              <a:t>‘ (with gesture/supported by picture, as preferred) and ‘está’ and the response of raising a hand.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Use “¿Dónde está + name of student?” to identify the new students in the Y7</a:t>
            </a:r>
            <a:r>
              <a:rPr lang="en-GB" baseline="0" dirty="0"/>
              <a:t> group.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baseline="0" dirty="0"/>
              <a:t>Say ‘hola’ and wave.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Then, having</a:t>
            </a:r>
            <a:r>
              <a:rPr lang="en-GB" baseline="0" dirty="0"/>
              <a:t> </a:t>
            </a:r>
            <a:r>
              <a:rPr lang="en-GB" dirty="0"/>
              <a:t>done the register,</a:t>
            </a:r>
            <a:r>
              <a:rPr lang="en-GB" baseline="0" dirty="0"/>
              <a:t> the teacher can continue </a:t>
            </a:r>
            <a:r>
              <a:rPr lang="en-GB" dirty="0"/>
              <a:t>with the next slide, having primed them thoroughly with 'está‘.</a:t>
            </a:r>
          </a:p>
          <a:p>
            <a:endParaRPr lang="en-GB" dirty="0"/>
          </a:p>
          <a:p>
            <a:r>
              <a:rPr lang="en-GB" b="1" dirty="0"/>
              <a:t>Notes:</a:t>
            </a:r>
          </a:p>
          <a:p>
            <a:pPr marL="228600" indent="-228600">
              <a:buAutoNum type="arabicPeriod"/>
            </a:pPr>
            <a:r>
              <a:rPr lang="en-GB" dirty="0"/>
              <a:t>We</a:t>
            </a:r>
            <a:r>
              <a:rPr lang="en-GB" baseline="0" dirty="0"/>
              <a:t> envisage that this is the first lesson with a new Y7 class, and that the teacher doesn’t know the students, and the students will likely not all know each other, either.</a:t>
            </a:r>
          </a:p>
          <a:p>
            <a:pPr marL="228600" indent="-228600">
              <a:buAutoNum type="arabicPeriod"/>
            </a:pPr>
            <a:r>
              <a:rPr lang="en-GB" dirty="0"/>
              <a:t>Teachers may choose to do this after they have got underway with the lesson material OR alternatively they may use this situation to introduce it.  </a:t>
            </a:r>
          </a:p>
          <a:p>
            <a:pPr marL="228600" indent="-228600">
              <a:buAutoNum type="arabicPeriod"/>
            </a:pPr>
            <a:r>
              <a:rPr lang="en-GB" dirty="0"/>
              <a:t>This</a:t>
            </a:r>
            <a:r>
              <a:rPr lang="en-GB" baseline="0" dirty="0"/>
              <a:t> is an </a:t>
            </a:r>
            <a:r>
              <a:rPr lang="en-GB" dirty="0"/>
              <a:t>opportunity to use the L2 clearly and successfully for a communicative</a:t>
            </a:r>
            <a:r>
              <a:rPr lang="en-GB" baseline="0" dirty="0"/>
              <a:t> </a:t>
            </a:r>
            <a:r>
              <a:rPr lang="en-GB" dirty="0"/>
              <a:t>purpose. </a:t>
            </a:r>
            <a:r>
              <a:rPr lang="en-GB" baseline="0" dirty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0537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62571446-7954-414E-9DB8-BF1D362188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 descr="Map&#10;&#10;Description automatically generated">
            <a:extLst>
              <a:ext uri="{FF2B5EF4-FFF2-40B4-BE49-F238E27FC236}">
                <a16:creationId xmlns:a16="http://schemas.microsoft.com/office/drawing/2014/main" id="{3141575F-F2C1-4566-A851-BE20CB6C51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630" y="161531"/>
            <a:ext cx="921940" cy="1180730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FFCC4F5-9CCC-4717-BE70-2F72AABF9B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3538" y="5329486"/>
            <a:ext cx="2974975" cy="115411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B2FBAE8-A440-4E2A-AF34-22068D446A4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3538" y="2796466"/>
            <a:ext cx="4864546" cy="47939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555EDF1-BA5E-4B1D-BBC1-D461B67A84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3538" y="1952625"/>
            <a:ext cx="6640512" cy="844550"/>
          </a:xfrm>
        </p:spPr>
        <p:txBody>
          <a:bodyPr>
            <a:norm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67F76C-DA5B-49DF-A177-918DB6A6C24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54384" y="6009187"/>
            <a:ext cx="1337616" cy="947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81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oss_Box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66587BCE-A7F1-4179-89F8-23987193176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44261" y="1951024"/>
            <a:ext cx="4826664" cy="2645545"/>
          </a:xfrm>
          <a:prstGeom prst="round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63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4126FFC4-E941-4B9B-8000-255A16B39787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534193" y="1260306"/>
            <a:ext cx="11123613" cy="468788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GB" dirty="0"/>
              <a:t>Click icon to edit chart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50B88E75-CE60-479E-AE59-FAAE8CABA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975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4126FFC4-E941-4B9B-8000-255A16B39787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558800" y="461639"/>
            <a:ext cx="11123613" cy="543313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icon to edit chart</a:t>
            </a:r>
          </a:p>
        </p:txBody>
      </p:sp>
    </p:spTree>
    <p:extLst>
      <p:ext uri="{BB962C8B-B14F-4D97-AF65-F5344CB8AC3E}">
        <p14:creationId xmlns:p14="http://schemas.microsoft.com/office/powerpoint/2010/main" val="1459396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036ABA6E-0756-48F7-A625-8EA2220E626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9128" y="1707156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56" name="Text Placeholder 15">
            <a:extLst>
              <a:ext uri="{FF2B5EF4-FFF2-40B4-BE49-F238E27FC236}">
                <a16:creationId xmlns:a16="http://schemas.microsoft.com/office/drawing/2014/main" id="{F06B0192-1A5A-4B80-AF1C-5C776E39E9D1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082563" y="2754077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2</a:t>
            </a:r>
          </a:p>
        </p:txBody>
      </p:sp>
      <p:sp>
        <p:nvSpPr>
          <p:cNvPr id="57" name="Text Placeholder 15">
            <a:extLst>
              <a:ext uri="{FF2B5EF4-FFF2-40B4-BE49-F238E27FC236}">
                <a16:creationId xmlns:a16="http://schemas.microsoft.com/office/drawing/2014/main" id="{E0221A15-F26C-497D-8296-4787B600AC25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75937" y="3860634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3</a:t>
            </a:r>
          </a:p>
        </p:txBody>
      </p:sp>
      <p:sp>
        <p:nvSpPr>
          <p:cNvPr id="58" name="Text Placeholder 15">
            <a:extLst>
              <a:ext uri="{FF2B5EF4-FFF2-40B4-BE49-F238E27FC236}">
                <a16:creationId xmlns:a16="http://schemas.microsoft.com/office/drawing/2014/main" id="{9D6B932B-8B45-4FFA-BDD8-9AB30FB5BCB4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089189" y="5076521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4</a:t>
            </a:r>
          </a:p>
        </p:txBody>
      </p:sp>
      <p:sp>
        <p:nvSpPr>
          <p:cNvPr id="59" name="Text Placeholder 15">
            <a:extLst>
              <a:ext uri="{FF2B5EF4-FFF2-40B4-BE49-F238E27FC236}">
                <a16:creationId xmlns:a16="http://schemas.microsoft.com/office/drawing/2014/main" id="{C27C6324-C464-44F5-B791-ACE63B3AC4C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608720" y="1720408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5</a:t>
            </a:r>
          </a:p>
        </p:txBody>
      </p:sp>
      <p:sp>
        <p:nvSpPr>
          <p:cNvPr id="60" name="Text Placeholder 15">
            <a:extLst>
              <a:ext uri="{FF2B5EF4-FFF2-40B4-BE49-F238E27FC236}">
                <a16:creationId xmlns:a16="http://schemas.microsoft.com/office/drawing/2014/main" id="{0A13D7AE-E34F-4CDB-AAF4-C132357CC51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592155" y="2767329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6</a:t>
            </a:r>
          </a:p>
        </p:txBody>
      </p:sp>
      <p:sp>
        <p:nvSpPr>
          <p:cNvPr id="61" name="Text Placeholder 15">
            <a:extLst>
              <a:ext uri="{FF2B5EF4-FFF2-40B4-BE49-F238E27FC236}">
                <a16:creationId xmlns:a16="http://schemas.microsoft.com/office/drawing/2014/main" id="{964E7422-ADB1-4670-A633-1C8F2D04D799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85529" y="3873886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7</a:t>
            </a:r>
          </a:p>
        </p:txBody>
      </p:sp>
      <p:sp>
        <p:nvSpPr>
          <p:cNvPr id="62" name="Text Placeholder 15">
            <a:extLst>
              <a:ext uri="{FF2B5EF4-FFF2-40B4-BE49-F238E27FC236}">
                <a16:creationId xmlns:a16="http://schemas.microsoft.com/office/drawing/2014/main" id="{C3ECA795-2EFA-4A36-949F-E8B4DE4C8419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598781" y="5089773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8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F8F179C9-7747-4DA5-BE58-0FD87A2A60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08671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s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 Placeholder 15">
            <a:extLst>
              <a:ext uri="{FF2B5EF4-FFF2-40B4-BE49-F238E27FC236}">
                <a16:creationId xmlns:a16="http://schemas.microsoft.com/office/drawing/2014/main" id="{E75A78C3-3EF9-4031-834A-4A152180ADE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9128" y="1240017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51" name="Text Placeholder 15">
            <a:extLst>
              <a:ext uri="{FF2B5EF4-FFF2-40B4-BE49-F238E27FC236}">
                <a16:creationId xmlns:a16="http://schemas.microsoft.com/office/drawing/2014/main" id="{80C6423B-4D1B-4C13-B607-9F8641A841F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082563" y="2286938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2</a:t>
            </a:r>
          </a:p>
        </p:txBody>
      </p:sp>
      <p:sp>
        <p:nvSpPr>
          <p:cNvPr id="52" name="Text Placeholder 15">
            <a:extLst>
              <a:ext uri="{FF2B5EF4-FFF2-40B4-BE49-F238E27FC236}">
                <a16:creationId xmlns:a16="http://schemas.microsoft.com/office/drawing/2014/main" id="{33483B4E-89A7-4CAD-AB6E-9B7D9C1A8005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75937" y="3393495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3</a:t>
            </a:r>
          </a:p>
        </p:txBody>
      </p:sp>
      <p:sp>
        <p:nvSpPr>
          <p:cNvPr id="53" name="Text Placeholder 15">
            <a:extLst>
              <a:ext uri="{FF2B5EF4-FFF2-40B4-BE49-F238E27FC236}">
                <a16:creationId xmlns:a16="http://schemas.microsoft.com/office/drawing/2014/main" id="{E024F041-31DA-4FF4-B7FC-4B081D82E4C3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089189" y="4609382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4</a:t>
            </a:r>
          </a:p>
        </p:txBody>
      </p:sp>
      <p:sp>
        <p:nvSpPr>
          <p:cNvPr id="54" name="Text Placeholder 15">
            <a:extLst>
              <a:ext uri="{FF2B5EF4-FFF2-40B4-BE49-F238E27FC236}">
                <a16:creationId xmlns:a16="http://schemas.microsoft.com/office/drawing/2014/main" id="{DDBCC5C5-AE2D-4CEC-8340-38F909376B0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608720" y="1253269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5</a:t>
            </a:r>
          </a:p>
        </p:txBody>
      </p:sp>
      <p:sp>
        <p:nvSpPr>
          <p:cNvPr id="55" name="Text Placeholder 15">
            <a:extLst>
              <a:ext uri="{FF2B5EF4-FFF2-40B4-BE49-F238E27FC236}">
                <a16:creationId xmlns:a16="http://schemas.microsoft.com/office/drawing/2014/main" id="{EE11F52F-BA8C-49A7-AB78-242ECCE09DAA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592155" y="2300190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6</a:t>
            </a:r>
          </a:p>
        </p:txBody>
      </p:sp>
      <p:sp>
        <p:nvSpPr>
          <p:cNvPr id="56" name="Text Placeholder 15">
            <a:extLst>
              <a:ext uri="{FF2B5EF4-FFF2-40B4-BE49-F238E27FC236}">
                <a16:creationId xmlns:a16="http://schemas.microsoft.com/office/drawing/2014/main" id="{C88B6196-AD7E-4C72-A796-2011CA63D099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85529" y="3406747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7</a:t>
            </a:r>
          </a:p>
        </p:txBody>
      </p:sp>
      <p:sp>
        <p:nvSpPr>
          <p:cNvPr id="57" name="Text Placeholder 15">
            <a:extLst>
              <a:ext uri="{FF2B5EF4-FFF2-40B4-BE49-F238E27FC236}">
                <a16:creationId xmlns:a16="http://schemas.microsoft.com/office/drawing/2014/main" id="{21A0D542-98BB-4D26-B7AD-027CB98AE0F9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598781" y="4622634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714330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566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68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661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9AA6F7-5009-43DA-A5BA-A7357987A6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42799C8-81C0-4519-88E3-F9A241FAF1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3063" y="1065213"/>
            <a:ext cx="11514137" cy="5105400"/>
          </a:xfrm>
        </p:spPr>
        <p:txBody>
          <a:bodyPr/>
          <a:lstStyle>
            <a:lvl1pPr marL="0" indent="0">
              <a:buNone/>
              <a:defRPr sz="2400">
                <a:solidFill>
                  <a:srgbClr val="525050"/>
                </a:solidFill>
              </a:defRPr>
            </a:lvl1pPr>
            <a:lvl2pPr marL="457200" indent="0">
              <a:buNone/>
              <a:defRPr sz="2200">
                <a:solidFill>
                  <a:srgbClr val="525050"/>
                </a:solidFill>
              </a:defRPr>
            </a:lvl2pPr>
            <a:lvl3pPr marL="914400" indent="0">
              <a:buNone/>
              <a:defRPr>
                <a:solidFill>
                  <a:srgbClr val="525050"/>
                </a:solidFill>
              </a:defRPr>
            </a:lvl3pPr>
            <a:lvl4pPr marL="1371600" indent="0">
              <a:buNone/>
              <a:defRPr>
                <a:solidFill>
                  <a:srgbClr val="525050"/>
                </a:solidFill>
              </a:defRPr>
            </a:lvl4pPr>
            <a:lvl5pPr marL="1828800" indent="0">
              <a:buNone/>
              <a:defRPr sz="1600">
                <a:solidFill>
                  <a:srgbClr val="525050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9293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Box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0C91D381-37F9-4BE8-A2AB-C70829F37D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6531" y="212956"/>
            <a:ext cx="11691690" cy="601916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2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243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29D7E454-4825-4E11-9D97-AC88417DE892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728663" y="1198563"/>
            <a:ext cx="10733087" cy="464343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GB" dirty="0"/>
              <a:t>Click icon to edit table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C98375E-B78B-4EF2-9183-21DDF299CF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59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29D7E454-4825-4E11-9D97-AC88417DE892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728663" y="479394"/>
            <a:ext cx="10733087" cy="5362606"/>
          </a:xfrm>
        </p:spPr>
        <p:txBody>
          <a:bodyPr/>
          <a:lstStyle>
            <a:lvl1pPr>
              <a:defRPr sz="24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Click icon to edit table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976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7445599D-3087-4CD8-84AE-3226DD4183E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9850" y="1757778"/>
            <a:ext cx="3681444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A4D76083-378C-4F18-A41A-DF691C5BBE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6991927" y="1790106"/>
            <a:ext cx="3694546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1C7ECA85-28B6-4349-80F0-9A682E4EFD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74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BCBF304C-CE99-40D8-AB7A-30072AC4CF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9850" y="1757778"/>
            <a:ext cx="3681444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E1024D67-5226-41E5-A06A-E4C244D0780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6991927" y="1790106"/>
            <a:ext cx="3694546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206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Gloss_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5535C424-5B8D-4C9E-A5A7-5D9ABAD23E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44261" y="1951024"/>
            <a:ext cx="4826664" cy="2645545"/>
          </a:xfrm>
          <a:prstGeom prst="round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334B27DC-A959-421A-92EF-A2685612DD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1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52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525050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German Y9 scheme of work overview: Term 1.1</a:t>
            </a:r>
            <a:endParaRPr lang="en-GB" sz="1600" dirty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69170"/>
              </p:ext>
            </p:extLst>
          </p:nvPr>
        </p:nvGraphicFramePr>
        <p:xfrm>
          <a:off x="194733" y="409304"/>
          <a:ext cx="11802533" cy="5556589"/>
        </p:xfrm>
        <a:graphic>
          <a:graphicData uri="http://schemas.openxmlformats.org/drawingml/2006/table">
            <a:tbl>
              <a:tblPr firstRow="1"/>
              <a:tblGrid>
                <a:gridCol w="74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9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7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517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6947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</a:t>
                      </a:r>
                      <a:r>
                        <a:rPr lang="en-GB" sz="1050" b="1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105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06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 1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Modern lives and tall tales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</a:t>
                      </a:r>
                      <a:b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1-4)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Being a musician</a:t>
                      </a:r>
                      <a:br>
                        <a:rPr lang="en-US" sz="105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050" b="1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Young German-speaking musicians</a:t>
                      </a:r>
                    </a:p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50" i="1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Once upon a time (a story)</a:t>
                      </a:r>
                      <a:br>
                        <a:rPr lang="en-US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68288" marR="0" lvl="0" indent="-1809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actions in the present (1)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Weak verbs (all persons) with simple and ongoing meanings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verbs </a:t>
                      </a: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To be, being – </a:t>
                      </a:r>
                      <a:r>
                        <a:rPr lang="en-GB" sz="100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SEIN </a:t>
                      </a:r>
                      <a:r>
                        <a:rPr lang="en-GB" sz="1000" b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(all)</a:t>
                      </a: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To have, having – </a:t>
                      </a:r>
                      <a:r>
                        <a:rPr lang="en-GB" sz="100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HABEN </a:t>
                      </a:r>
                      <a:r>
                        <a:rPr lang="en-GB" sz="1000" b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(all)</a:t>
                      </a:r>
                      <a:endParaRPr lang="en-GB" sz="1000" b="1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87313" marR="0" lvl="1" indent="952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Four words for ‘you – </a:t>
                      </a:r>
                      <a:r>
                        <a:rPr lang="en-GB" sz="100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du, man, </a:t>
                      </a:r>
                      <a:r>
                        <a:rPr lang="en-GB" sz="1000" b="1" u="none" strike="noStrike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ihr</a:t>
                      </a:r>
                      <a:r>
                        <a:rPr lang="en-GB" sz="100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, Sie </a:t>
                      </a:r>
                      <a:r>
                        <a:rPr lang="en-GB" sz="10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(formal address)</a:t>
                      </a:r>
                    </a:p>
                    <a:p>
                      <a:pPr marL="87313" marR="0" lvl="1" indent="952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VSO questions (with/without </a:t>
                      </a:r>
                      <a:r>
                        <a:rPr lang="en-GB" sz="1000" u="none" strike="noStrike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WH-words</a:t>
                      </a:r>
                      <a:r>
                        <a:rPr lang="en-GB" sz="10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) </a:t>
                      </a:r>
                    </a:p>
                    <a:p>
                      <a:pPr marL="87313" indent="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Verbs taking direct &amp; indirect objects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Long and short ‘a’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Long and short ‘e’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SSC ‘</a:t>
                      </a:r>
                      <a:r>
                        <a:rPr lang="en-GB" sz="10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ei</a:t>
                      </a:r>
                      <a:r>
                        <a:rPr lang="en-GB" sz="10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’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SSC ‘z’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develop vocabulary knowledge, we focus explicitly on some high frequency word patterns. To teach these patterns, a range of types of lexical item (e.g. frequent/infrequent; known/unknown) will be used as examples. We also develop learners’ knowledge of word families.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Cognates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Plural forms rules 1-5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Compound noun formation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en-GB" sz="1000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ieren</a:t>
                      </a:r>
                      <a:r>
                        <a:rPr lang="en-GB" sz="100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near cognate German verbs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Verb and noun pairs [-er] [-</a:t>
                      </a:r>
                      <a:r>
                        <a:rPr lang="en-GB" sz="1000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ung</a:t>
                      </a:r>
                      <a:r>
                        <a:rPr lang="en-GB" sz="100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 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Suffix [-</a:t>
                      </a:r>
                      <a:r>
                        <a:rPr lang="en-GB" sz="1000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heit</a:t>
                      </a:r>
                      <a:r>
                        <a:rPr lang="en-GB" sz="100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 for nouns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Continued focus on personalising students’ </a:t>
                      </a:r>
                      <a:r>
                        <a:rPr lang="en-GB" sz="1000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Wortschatz</a:t>
                      </a:r>
                      <a:r>
                        <a:rPr lang="en-GB" sz="100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(vocabulary repertoire)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Selecting vocabulary to write creatively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1, 2, 3, 4, 5, 7, </a:t>
                      </a:r>
                      <a:b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10, 12, 14, 15, 16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33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 2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Everyday culture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(Lessons </a:t>
                      </a:r>
                      <a:b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5-8)</a:t>
                      </a: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Preparing for a (birthday) event</a:t>
                      </a:r>
                      <a:endParaRPr lang="en-US" sz="1050" i="1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Describing </a:t>
                      </a:r>
                      <a:r>
                        <a:rPr lang="en-GB" sz="1050" b="1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places </a:t>
                      </a:r>
                      <a:r>
                        <a:rPr lang="en-GB" sz="105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and</a:t>
                      </a:r>
                      <a:r>
                        <a:rPr lang="en-GB" sz="1050" b="1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 paintings in German-speaking countries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i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actions in the present (2)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Strong verbs (all persons) with simple and ongoing meanings</a:t>
                      </a:r>
                    </a:p>
                    <a:p>
                      <a:pPr marL="87313" indent="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Negation (</a:t>
                      </a:r>
                      <a:r>
                        <a:rPr lang="en-GB" sz="1000" b="1" u="none" strike="noStrike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kein</a:t>
                      </a:r>
                      <a:r>
                        <a:rPr lang="en-GB" sz="10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/ </a:t>
                      </a:r>
                      <a:r>
                        <a:rPr lang="en-GB" sz="1000" b="1" u="none" strike="noStrike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nicht</a:t>
                      </a:r>
                      <a:r>
                        <a:rPr lang="en-GB" sz="10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182563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Numbers 1-100</a:t>
                      </a:r>
                    </a:p>
                    <a:p>
                      <a:pPr marL="182563" indent="-968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Plural rules 1-5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SSC ‘w’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Revisit SSC: a, e, </a:t>
                      </a:r>
                      <a:r>
                        <a:rPr lang="en-GB" sz="105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ei</a:t>
                      </a: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, z, w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SSC ‘</a:t>
                      </a:r>
                      <a:r>
                        <a:rPr lang="en-GB" sz="105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ie</a:t>
                      </a: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’</a:t>
                      </a:r>
                      <a:endParaRPr lang="en-GB" sz="1050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7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UNIT 3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Past lives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9 – 14)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Finding out about people’s lives</a:t>
                      </a: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when: now and in the past</a:t>
                      </a: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Childhood experiences: </a:t>
                      </a:r>
                      <a:r>
                        <a:rPr lang="en-GB" sz="105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two Germanys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actions in the past </a:t>
                      </a:r>
                    </a:p>
                    <a:p>
                      <a:pPr marL="182563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Past (perfect) weak and strong verbs</a:t>
                      </a:r>
                    </a:p>
                    <a:p>
                      <a:pPr marL="182563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Imperfect </a:t>
                      </a:r>
                      <a:r>
                        <a:rPr lang="en-GB" sz="1000" b="1" u="none" strike="noStrike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hatte</a:t>
                      </a:r>
                      <a:r>
                        <a:rPr lang="en-GB" sz="100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, war, es gab</a:t>
                      </a:r>
                    </a:p>
                    <a:p>
                      <a:pPr marL="182563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Word Order 3 (single verb) + conjunctions </a:t>
                      </a:r>
                      <a:r>
                        <a:rPr lang="en-GB" sz="1000" b="1" u="none" strike="noStrike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wenn</a:t>
                      </a:r>
                      <a:r>
                        <a:rPr lang="en-GB" sz="100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000" b="1" u="none" strike="noStrike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als</a:t>
                      </a:r>
                      <a:r>
                        <a:rPr lang="en-GB" sz="100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, bevor, </a:t>
                      </a:r>
                      <a:r>
                        <a:rPr lang="en-GB" sz="1000" b="1" u="none" strike="noStrike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nachdem</a:t>
                      </a:r>
                      <a:endParaRPr lang="en-GB" sz="1000" b="1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2563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Feminisation of person nouns</a:t>
                      </a:r>
                    </a:p>
                    <a:p>
                      <a:pPr marL="182563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Plural rule </a:t>
                      </a:r>
                    </a:p>
                    <a:p>
                      <a:pPr marL="182563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Using </a:t>
                      </a:r>
                      <a:r>
                        <a:rPr lang="en-GB" sz="1000" b="1" u="none" strike="noStrike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früher</a:t>
                      </a:r>
                      <a:r>
                        <a:rPr lang="en-GB" sz="100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00" b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(‘used to’ meaning)</a:t>
                      </a:r>
                      <a:r>
                        <a:rPr lang="en-GB" sz="100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endParaRPr lang="en-GB" sz="1000" b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9536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305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German Y9 scheme of work overview: Term 1.2</a:t>
            </a:r>
            <a:endParaRPr lang="en-GB" sz="1600" dirty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304854"/>
              </p:ext>
            </p:extLst>
          </p:nvPr>
        </p:nvGraphicFramePr>
        <p:xfrm>
          <a:off x="125064" y="446592"/>
          <a:ext cx="11802533" cy="5771329"/>
        </p:xfrm>
        <a:graphic>
          <a:graphicData uri="http://schemas.openxmlformats.org/drawingml/2006/table">
            <a:tbl>
              <a:tblPr firstRow="1"/>
              <a:tblGrid>
                <a:gridCol w="893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6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2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2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5060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8241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</a:t>
                      </a:r>
                      <a:r>
                        <a:rPr lang="en-GB" sz="1050" b="1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105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05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 4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Wishes, future plans and priorities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(Lessons 15 – 22)</a:t>
                      </a: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what you would like (to do) – </a:t>
                      </a:r>
                      <a:r>
                        <a:rPr lang="en-GB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Christmas Market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what you will do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what is important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what you will, would like and what it is important to do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2563" lvl="0" indent="-952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+mn-lt"/>
                        </a:rPr>
                        <a:t>M</a:t>
                      </a: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ÖCHT-</a:t>
                      </a: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+ nouns, + infinitive</a:t>
                      </a:r>
                    </a:p>
                    <a:p>
                      <a:pPr marL="182563" lvl="0" indent="-952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Future tense: plural forms </a:t>
                      </a: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WERDEN</a:t>
                      </a: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+ infinitive</a:t>
                      </a:r>
                    </a:p>
                    <a:p>
                      <a:pPr marL="182563" lvl="0" indent="-952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Verb (</a:t>
                      </a:r>
                      <a:r>
                        <a:rPr lang="en-GB" sz="1050" b="1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vorhaben</a:t>
                      </a: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050" b="1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planen</a:t>
                      </a: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) + </a:t>
                      </a:r>
                      <a:r>
                        <a:rPr lang="en-GB" sz="1050" b="1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zu</a:t>
                      </a: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+</a:t>
                      </a:r>
                      <a:r>
                        <a:rPr lang="en-GB" sz="1050" b="0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infinitive</a:t>
                      </a:r>
                      <a:endParaRPr lang="en-GB" sz="1050" b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182563" lvl="0" indent="-952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Uses of the infinitive: </a:t>
                      </a:r>
                      <a:r>
                        <a:rPr lang="en-GB" sz="1050" b="1" i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es </a:t>
                      </a:r>
                      <a:r>
                        <a:rPr lang="en-GB" sz="1050" b="1" i="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ist</a:t>
                      </a:r>
                      <a:r>
                        <a:rPr lang="en-GB" sz="1050" b="1" i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 adjective, </a:t>
                      </a:r>
                      <a:r>
                        <a:rPr lang="en-GB" sz="1050" b="1" i="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zu</a:t>
                      </a: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+ infinitive</a:t>
                      </a: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Verb stem +-er = person noun</a:t>
                      </a:r>
                    </a:p>
                    <a:p>
                      <a:pPr marL="182563" lvl="0" indent="-952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SSC [b] word final, before a consonant vs word initial, before a vowel</a:t>
                      </a: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[-er]</a:t>
                      </a: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Fluency practice</a:t>
                      </a: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past participle stress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8762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Verb stem +-er =  person noun</a:t>
                      </a:r>
                    </a:p>
                    <a:p>
                      <a:pPr marL="258762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Word family: Arbeit</a:t>
                      </a:r>
                    </a:p>
                    <a:p>
                      <a:pPr marL="258762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nominalisation of verbs</a:t>
                      </a:r>
                    </a:p>
                    <a:p>
                      <a:pPr marL="258762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Fluency practice</a:t>
                      </a: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24-hr and 12-hr clock (revisited)</a:t>
                      </a:r>
                    </a:p>
                    <a:p>
                      <a:pPr marL="258762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1, 2, 3, 4, 5, 7, </a:t>
                      </a:r>
                      <a:b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10, 12, 14, 15, 16</a:t>
                      </a:r>
                    </a:p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65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 5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Everyday routines and special events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(Lessons 23 – 26)</a:t>
                      </a: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everyday routines (featuring </a:t>
                      </a:r>
                      <a:r>
                        <a:rPr lang="en-GB" sz="105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animal trainer Tatjana </a:t>
                      </a:r>
                      <a:r>
                        <a:rPr lang="en-GB" sz="105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Zimek</a:t>
                      </a: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festivals and traditions (</a:t>
                      </a:r>
                      <a:r>
                        <a:rPr lang="de-DE" sz="105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Oktoberfest, Weihnachten in der Schweiz, Ramadan, Eid-al-Fitr, Ostern, Karneval</a:t>
                      </a:r>
                      <a:r>
                        <a:rPr lang="de-DE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</a:t>
                      </a:r>
                      <a:endParaRPr lang="en-GB" sz="1050" b="1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self-directed actions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00" b="1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Reflexive use of verbs [1] – reflexive vs. non-reflexive use (meaning change &amp; no meaning change) singular &amp;</a:t>
                      </a:r>
                      <a:r>
                        <a:rPr lang="en-GB" sz="1000" b="0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plural</a:t>
                      </a: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b="0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b="0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00" b="1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several SSC</a:t>
                      </a: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Fluency practice, applying SSC knowledge to unknown words in read aloud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3437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67BBDD3-BF90-4DDB-AE00-1C3CF64A25FE}"/>
              </a:ext>
            </a:extLst>
          </p:cNvPr>
          <p:cNvSpPr txBox="1"/>
          <p:nvPr/>
        </p:nvSpPr>
        <p:spPr>
          <a:xfrm>
            <a:off x="1149532" y="6442502"/>
            <a:ext cx="735003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50" dirty="0"/>
              <a:t>Revisit: R1(nom.)/R2(acc.) definite articles; </a:t>
            </a:r>
            <a:r>
              <a:rPr lang="en-GB" sz="1050" b="1" dirty="0"/>
              <a:t>dies-, </a:t>
            </a:r>
            <a:r>
              <a:rPr lang="en-GB" sz="1050" b="1" dirty="0" err="1"/>
              <a:t>jed</a:t>
            </a:r>
            <a:r>
              <a:rPr lang="en-GB" sz="1050" b="1" dirty="0"/>
              <a:t>-; alle; welch-</a:t>
            </a:r>
            <a:r>
              <a:rPr lang="en-GB" sz="1050" dirty="0"/>
              <a:t>; WO2; adjective agreement; </a:t>
            </a:r>
            <a:r>
              <a:rPr lang="en-GB" sz="1050" b="1" dirty="0" err="1"/>
              <a:t>zu</a:t>
            </a:r>
            <a:r>
              <a:rPr lang="en-GB" sz="1050" dirty="0"/>
              <a:t> + infinitive; modals + infinitive; capitalisation of nouns; R2/R3 prepositions; 12-/24-hr clock</a:t>
            </a:r>
          </a:p>
        </p:txBody>
      </p:sp>
    </p:spTree>
    <p:extLst>
      <p:ext uri="{BB962C8B-B14F-4D97-AF65-F5344CB8AC3E}">
        <p14:creationId xmlns:p14="http://schemas.microsoft.com/office/powerpoint/2010/main" val="1503751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German Y9 scheme of work overview: Term </a:t>
            </a:r>
            <a:r>
              <a:rPr lang="en-GB" sz="1600" dirty="0">
                <a:solidFill>
                  <a:schemeClr val="tx1">
                    <a:lumMod val="75000"/>
                  </a:schemeClr>
                </a:solidFill>
              </a:rPr>
              <a:t>2.1</a:t>
            </a:r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512633"/>
              </p:ext>
            </p:extLst>
          </p:nvPr>
        </p:nvGraphicFramePr>
        <p:xfrm>
          <a:off x="125064" y="446592"/>
          <a:ext cx="11802533" cy="5771328"/>
        </p:xfrm>
        <a:graphic>
          <a:graphicData uri="http://schemas.openxmlformats.org/drawingml/2006/table">
            <a:tbl>
              <a:tblPr firstRow="1"/>
              <a:tblGrid>
                <a:gridCol w="893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3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2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5060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6061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</a:t>
                      </a:r>
                      <a:r>
                        <a:rPr lang="en-GB" sz="1050" b="1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105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5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 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New Year’s resolutions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(Lessons 27 – 28)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5738" lvl="0" indent="-9842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87313" algn="l"/>
                        </a:tabLst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new year’s resolutions</a:t>
                      </a:r>
                    </a:p>
                    <a:p>
                      <a:pPr marL="185738" lvl="0" indent="-9842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87313" algn="l"/>
                        </a:tabLst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Finding out about </a:t>
                      </a:r>
                      <a:r>
                        <a:rPr lang="en-GB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Chinese New Year in Germany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Giving reasons using 2-verb structures (WO3)</a:t>
                      </a:r>
                    </a:p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WO3 with two-verb structures (future/modals)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several SSC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Add –los to nouns for adjectives with the English equivalent ‘-less’ or meaning ‘without’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Add suffix -</a:t>
                      </a:r>
                      <a:r>
                        <a:rPr lang="en-US" sz="1050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</a:t>
                      </a:r>
                      <a:r>
                        <a:rPr lang="en-US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(1-19) and -</a:t>
                      </a:r>
                      <a:r>
                        <a:rPr lang="en-US" sz="1050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ste</a:t>
                      </a:r>
                      <a:r>
                        <a:rPr lang="en-US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(20-) to change cardinal into ordinal numbers (e.g. </a:t>
                      </a:r>
                      <a:r>
                        <a:rPr lang="en-US" sz="1050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zweite</a:t>
                      </a:r>
                      <a:r>
                        <a:rPr lang="en-US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50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zwanzigste</a:t>
                      </a:r>
                      <a:r>
                        <a:rPr lang="en-US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prefixes </a:t>
                      </a:r>
                      <a:r>
                        <a:rPr lang="en-US" sz="1050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Lieblings</a:t>
                      </a:r>
                      <a:r>
                        <a:rPr lang="en-US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und Haupt-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1, 2, 3, 4, 5, 7, </a:t>
                      </a:r>
                      <a:b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10, 12, 14, 15, 16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4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 7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Family experiences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(Lessons 29 – 32)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lvl="0" indent="-952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Identifying neighbours</a:t>
                      </a:r>
                    </a:p>
                    <a:p>
                      <a:pPr marL="182563" lvl="0" indent="-952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props for a theatre show</a:t>
                      </a:r>
                    </a:p>
                    <a:p>
                      <a:pPr marL="182563" lvl="0" indent="-952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Working out the identity of the murderer in a murder mystery game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Defining and describing people and things</a:t>
                      </a:r>
                    </a:p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Relative clauses (defining) - R1 (nominative)</a:t>
                      </a:r>
                    </a:p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Indefinite pronouns </a:t>
                      </a:r>
                      <a:r>
                        <a:rPr lang="en-GB" sz="1050" b="1" i="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jemand</a:t>
                      </a:r>
                      <a:r>
                        <a:rPr lang="en-GB" sz="1050" b="1" i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050" b="1" i="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niemand</a:t>
                      </a:r>
                      <a:r>
                        <a:rPr lang="en-GB" sz="1050" b="1" i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(R1,2,3)</a:t>
                      </a:r>
                    </a:p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Relative clauses (non-defining)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[-d-] vs [d]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[s-] [-s-] [-s] [z]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[ß] or [ss] spelling rule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4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 8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Past and present lives and experiences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(Lessons 33 – 38)</a:t>
                      </a:r>
                      <a:b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lvl="0" indent="-952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Finding out about famous people and their languages</a:t>
                      </a:r>
                      <a:b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05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Johann Wolfgang von Goethe, David J. Peterson, Johann Sebastian Bach, Konrad </a:t>
                      </a:r>
                      <a:r>
                        <a:rPr lang="en-GB" sz="105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Duden</a:t>
                      </a:r>
                      <a:r>
                        <a:rPr lang="en-GB" sz="105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Cornelia Funke</a:t>
                      </a: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82563" lvl="0" indent="-952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childhood experiences</a:t>
                      </a:r>
                      <a:b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de-DE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de-DE" sz="105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Rolf Zuckowski, Zahnmaus, Monate zählen</a:t>
                      </a:r>
                      <a:r>
                        <a:rPr lang="de-DE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82563" lvl="0" indent="-952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moving to live in a new country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Narrating past lives and experiences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00" b="1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Perfect tense with </a:t>
                      </a:r>
                      <a:r>
                        <a:rPr lang="en-GB" sz="100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SEIN</a:t>
                      </a:r>
                      <a:r>
                        <a:rPr lang="en-GB" sz="10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- change of state verbs and exceptions</a:t>
                      </a:r>
                    </a:p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Formation of past participles of separable verbs</a:t>
                      </a:r>
                    </a:p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WO3 with two-verb structures (perfect)</a:t>
                      </a:r>
                    </a:p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Imperfect modal verbs - 1st, 2nd, 3rd persons singular </a:t>
                      </a:r>
                      <a:r>
                        <a:rPr lang="en-GB" sz="100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(WOLLTE(ST), MUSSTE(ST), KONNTE(ST))</a:t>
                      </a:r>
                    </a:p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Imperfect/Simple past plural forms of </a:t>
                      </a:r>
                      <a:r>
                        <a:rPr lang="en-GB" sz="100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HABEN</a:t>
                      </a:r>
                      <a:r>
                        <a:rPr lang="en-GB" sz="10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GB" sz="100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SEIN (HATTEN, HATTET, WART, WAREN)</a:t>
                      </a:r>
                    </a:p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WO3 with two-verb structures (imperfect modals)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Word stress patterns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SSC that are written differently but sound the same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</a:t>
                      </a:r>
                      <a:r>
                        <a:rPr lang="en-US" sz="1050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ee</a:t>
                      </a:r>
                      <a:r>
                        <a:rPr lang="en-US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| eh | e] vs [e]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3437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4589D44-F966-41D3-B0CA-48465FCA372F}"/>
              </a:ext>
            </a:extLst>
          </p:cNvPr>
          <p:cNvSpPr txBox="1"/>
          <p:nvPr/>
        </p:nvSpPr>
        <p:spPr>
          <a:xfrm>
            <a:off x="1297577" y="6399495"/>
            <a:ext cx="695814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50" dirty="0"/>
              <a:t>Revisit: future (plural forms </a:t>
            </a:r>
            <a:r>
              <a:rPr lang="en-GB" sz="1050" b="1" dirty="0" err="1"/>
              <a:t>werden</a:t>
            </a:r>
            <a:r>
              <a:rPr lang="en-GB" sz="1050" dirty="0"/>
              <a:t> + infinitive); </a:t>
            </a:r>
            <a:r>
              <a:rPr lang="en-GB" sz="1050" b="1" dirty="0" err="1"/>
              <a:t>vorhaben</a:t>
            </a:r>
            <a:r>
              <a:rPr lang="en-GB" sz="1050" b="1" dirty="0"/>
              <a:t>, </a:t>
            </a:r>
            <a:r>
              <a:rPr lang="en-GB" sz="1050" b="1" dirty="0" err="1"/>
              <a:t>planen</a:t>
            </a:r>
            <a:r>
              <a:rPr lang="en-GB" sz="1050" b="1" dirty="0"/>
              <a:t> </a:t>
            </a:r>
            <a:r>
              <a:rPr lang="en-GB" sz="1050" dirty="0"/>
              <a:t>+ </a:t>
            </a:r>
            <a:r>
              <a:rPr lang="en-GB" sz="1050" b="1" dirty="0" err="1"/>
              <a:t>zu</a:t>
            </a:r>
            <a:r>
              <a:rPr lang="en-GB" sz="1050" dirty="0"/>
              <a:t> + infinitive; WO3 with single-verb structures; adjective endings (def. articles R1,2,3); years, dates; </a:t>
            </a:r>
            <a:r>
              <a:rPr lang="en-GB" sz="1050" b="1" dirty="0"/>
              <a:t>es gab</a:t>
            </a:r>
            <a:r>
              <a:rPr lang="en-GB" sz="1050" dirty="0"/>
              <a:t>; pp formation (separable verbs)</a:t>
            </a:r>
          </a:p>
        </p:txBody>
      </p:sp>
    </p:spTree>
    <p:extLst>
      <p:ext uri="{BB962C8B-B14F-4D97-AF65-F5344CB8AC3E}">
        <p14:creationId xmlns:p14="http://schemas.microsoft.com/office/powerpoint/2010/main" val="2310566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German Y9 scheme of work overview: Term </a:t>
            </a:r>
            <a:r>
              <a:rPr lang="en-GB" sz="1600" dirty="0">
                <a:solidFill>
                  <a:schemeClr val="tx1">
                    <a:lumMod val="75000"/>
                  </a:schemeClr>
                </a:solidFill>
              </a:rPr>
              <a:t>2.2</a:t>
            </a:r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190525"/>
              </p:ext>
            </p:extLst>
          </p:nvPr>
        </p:nvGraphicFramePr>
        <p:xfrm>
          <a:off x="125064" y="446592"/>
          <a:ext cx="11802533" cy="5593908"/>
        </p:xfrm>
        <a:graphic>
          <a:graphicData uri="http://schemas.openxmlformats.org/drawingml/2006/table">
            <a:tbl>
              <a:tblPr firstRow="1"/>
              <a:tblGrid>
                <a:gridCol w="893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3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2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5060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8603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</a:t>
                      </a:r>
                      <a:r>
                        <a:rPr lang="en-GB" sz="1050" b="1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105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0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 8 Cont’d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Past and present lives and experiences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(Lessons 39 – 40)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5738" lvl="0" indent="-9842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Extended reading – </a:t>
                      </a:r>
                      <a:r>
                        <a:rPr lang="en-GB" sz="1050" b="1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Seiltanz</a:t>
                      </a:r>
                      <a:r>
                        <a:rPr lang="en-GB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– Adel </a:t>
                      </a:r>
                      <a:r>
                        <a:rPr lang="en-GB" sz="1050" b="1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Karasholi</a:t>
                      </a:r>
                      <a:r>
                        <a:rPr lang="en-GB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Narrating past lives and experiences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</a:t>
                      </a:r>
                      <a:r>
                        <a:rPr lang="en-GB" sz="1050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ei</a:t>
                      </a: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 [ai] vs [</a:t>
                      </a:r>
                      <a:r>
                        <a:rPr lang="en-GB" sz="1050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ie</a:t>
                      </a: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Ie</a:t>
                      </a: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vs </a:t>
                      </a:r>
                      <a:r>
                        <a:rPr lang="en-GB" sz="1050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i+e</a:t>
                      </a: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(two syllables)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Add suffix – </a:t>
                      </a:r>
                      <a:r>
                        <a:rPr lang="en-US" sz="1050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keit</a:t>
                      </a:r>
                      <a:r>
                        <a:rPr lang="en-US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to mean –ty or -ness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050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ieren</a:t>
                      </a:r>
                      <a:r>
                        <a:rPr lang="en-US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verbs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Add suffix –</a:t>
                      </a:r>
                      <a:r>
                        <a:rPr lang="en-US" sz="1050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ung</a:t>
                      </a:r>
                      <a:r>
                        <a:rPr lang="en-US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to a verb stem to change into nouns with equivalent and transparent meaning</a:t>
                      </a: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1, 2, 3, 4, 5, 6, 7, </a:t>
                      </a:r>
                      <a:b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10, 11, 12, 13, 14, 15, 16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0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 9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Hopes, aims, travel destinations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(Lessons 41 – 46)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lvl="0" indent="-952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things you like and would like</a:t>
                      </a:r>
                      <a:b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featuring Franz Marc</a:t>
                      </a: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82563" lvl="0" indent="-952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places you like and prefer</a:t>
                      </a:r>
                      <a:b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Lübeck, Potsdam, </a:t>
                      </a:r>
                      <a:r>
                        <a:rPr lang="en-GB" sz="1050" b="1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Frankreich</a:t>
                      </a:r>
                      <a:r>
                        <a:rPr lang="en-GB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b="1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Polen</a:t>
                      </a:r>
                      <a:r>
                        <a:rPr lang="en-GB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Glasgow</a:t>
                      </a: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82563" lvl="0" indent="-952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responding to emergencies (</a:t>
                      </a:r>
                      <a:r>
                        <a:rPr lang="en-GB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das Rote </a:t>
                      </a:r>
                      <a:r>
                        <a:rPr lang="en-GB" sz="1050" b="1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Kreuz</a:t>
                      </a: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82563" lvl="0" indent="-952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what you liked 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what you like, would like and prefer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2563" marR="0" lvl="0" indent="-968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i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Welch</a:t>
                      </a: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- R3 (dative)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Word stress – verbs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[</a:t>
                      </a:r>
                      <a:r>
                        <a:rPr lang="en-US" sz="105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th</a:t>
                      </a:r>
                      <a:r>
                        <a:rPr lang="en-US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 vs [t] + [h]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D5DCD9E-5B35-40E5-95F1-8BABD703CE72}"/>
              </a:ext>
            </a:extLst>
          </p:cNvPr>
          <p:cNvSpPr txBox="1"/>
          <p:nvPr/>
        </p:nvSpPr>
        <p:spPr>
          <a:xfrm>
            <a:off x="1201784" y="6411408"/>
            <a:ext cx="702781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50" dirty="0"/>
              <a:t>Revisit: past (perfect) tense; </a:t>
            </a:r>
            <a:r>
              <a:rPr lang="en-GB" sz="1050" b="1" dirty="0" err="1"/>
              <a:t>möcht</a:t>
            </a:r>
            <a:r>
              <a:rPr lang="en-GB" sz="1050" dirty="0"/>
              <a:t>- vs </a:t>
            </a:r>
            <a:r>
              <a:rPr lang="en-GB" sz="1050" b="1" dirty="0" err="1"/>
              <a:t>mögen</a:t>
            </a:r>
            <a:r>
              <a:rPr lang="en-GB" sz="1050" dirty="0"/>
              <a:t>; plural nouns rules 1-6; numbers 1-1000, years; zero article with professions; </a:t>
            </a:r>
            <a:r>
              <a:rPr lang="en-GB" sz="1050" b="1" dirty="0"/>
              <a:t>gut/</a:t>
            </a:r>
            <a:r>
              <a:rPr lang="en-GB" sz="1050" b="1" dirty="0" err="1"/>
              <a:t>besser</a:t>
            </a:r>
            <a:r>
              <a:rPr lang="en-GB" sz="1050" b="1" dirty="0"/>
              <a:t>, </a:t>
            </a:r>
            <a:r>
              <a:rPr lang="en-GB" sz="1050" b="1" dirty="0" err="1"/>
              <a:t>gern</a:t>
            </a:r>
            <a:r>
              <a:rPr lang="en-GB" sz="1050" b="1" dirty="0"/>
              <a:t>/</a:t>
            </a:r>
            <a:r>
              <a:rPr lang="en-GB" sz="1050" b="1" dirty="0" err="1"/>
              <a:t>lieber</a:t>
            </a:r>
            <a:r>
              <a:rPr lang="en-GB" sz="1050" dirty="0"/>
              <a:t>; verbs + indirect objects; questions; WO3 + 2-verb structures</a:t>
            </a:r>
          </a:p>
        </p:txBody>
      </p:sp>
    </p:spTree>
    <p:extLst>
      <p:ext uri="{BB962C8B-B14F-4D97-AF65-F5344CB8AC3E}">
        <p14:creationId xmlns:p14="http://schemas.microsoft.com/office/powerpoint/2010/main" val="2872136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German Y9 scheme of work overview: Term </a:t>
            </a:r>
            <a:r>
              <a:rPr lang="en-GB" sz="1600" dirty="0">
                <a:solidFill>
                  <a:schemeClr val="tx1">
                    <a:lumMod val="75000"/>
                  </a:schemeClr>
                </a:solidFill>
              </a:rPr>
              <a:t>3.1</a:t>
            </a:r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782689"/>
              </p:ext>
            </p:extLst>
          </p:nvPr>
        </p:nvGraphicFramePr>
        <p:xfrm>
          <a:off x="125064" y="446591"/>
          <a:ext cx="11802533" cy="5753911"/>
        </p:xfrm>
        <a:graphic>
          <a:graphicData uri="http://schemas.openxmlformats.org/drawingml/2006/table">
            <a:tbl>
              <a:tblPr firstRow="1"/>
              <a:tblGrid>
                <a:gridCol w="893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3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2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5060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8638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</a:t>
                      </a:r>
                      <a:r>
                        <a:rPr lang="en-GB" sz="1050" b="1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105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5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 10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Positive experiences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(Lessons 47-52)</a:t>
                      </a: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helping out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travelling to new places (</a:t>
                      </a:r>
                      <a:r>
                        <a:rPr lang="en-GB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Liechtenstein</a:t>
                      </a: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Spotlight on </a:t>
                      </a:r>
                      <a:r>
                        <a:rPr lang="en-GB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Neuschwanstein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making improvements at home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Answering the question why (with um…</a:t>
                      </a:r>
                      <a:r>
                        <a:rPr lang="en-GB" sz="1000" b="1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zu</a:t>
                      </a:r>
                      <a:r>
                        <a:rPr lang="en-GB" sz="100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Saying when, how, where you do things (TMP word order)</a:t>
                      </a:r>
                      <a:br>
                        <a:rPr lang="en-GB" sz="100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0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what goes where </a:t>
                      </a:r>
                      <a:br>
                        <a:rPr lang="en-GB" sz="100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endParaRPr lang="en-GB" sz="100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2563" lvl="0" indent="-968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um…</a:t>
                      </a:r>
                      <a:r>
                        <a:rPr lang="en-GB" sz="1000" b="1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zu</a:t>
                      </a:r>
                      <a:r>
                        <a:rPr lang="en-GB" sz="100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+ infinitive clauses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Imperfect modals </a:t>
                      </a:r>
                      <a:r>
                        <a:rPr lang="en-GB" sz="100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SOLLTE(ST), DURFTE(ST)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TMP word order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[w] [v]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</a:t>
                      </a:r>
                      <a:r>
                        <a:rPr lang="en-GB" sz="1050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sp</a:t>
                      </a: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-] [</a:t>
                      </a:r>
                      <a:r>
                        <a:rPr lang="en-GB" sz="1050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-] [</a:t>
                      </a:r>
                      <a:r>
                        <a:rPr lang="en-GB" sz="1050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sch</a:t>
                      </a: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[u] [ü]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time noun / adverb patterns</a:t>
                      </a:r>
                      <a:b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(e.g., am Morgen / morgens)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False friends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1, 2, 3, 4, 5, 6, 7, </a:t>
                      </a:r>
                      <a:b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10, 11, 12, 13, 14, 15, 16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0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 11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School exchange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(Lessons 53 – 56)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What you do for others in school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a school exchange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Saying what you do for someone else (using two objects)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Giving reactions (using verbs with prepositions) 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Sentences with two objects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Verbs + direct or indirect object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Plural indirect object pronoun </a:t>
                      </a:r>
                      <a:r>
                        <a:rPr lang="en-GB" sz="1050" b="1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euch</a:t>
                      </a:r>
                      <a:endParaRPr lang="en-GB" sz="105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Verbs with prepositions </a:t>
                      </a: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an, auf, </a:t>
                      </a:r>
                      <a:r>
                        <a:rPr lang="en-GB" sz="1050" b="1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für</a:t>
                      </a: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b="1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vor</a:t>
                      </a:r>
                      <a:endParaRPr lang="en-GB" sz="105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[-b] [-d]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[-g] [-</a:t>
                      </a:r>
                      <a:r>
                        <a:rPr lang="en-GB" sz="105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ig</a:t>
                      </a: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35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 12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What makes us happy?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(Lessons 57 -58)</a:t>
                      </a:r>
                      <a:b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Extended reading – </a:t>
                      </a:r>
                      <a:r>
                        <a:rPr lang="en-GB" sz="105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short, authentic texts about happiness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what makes you happy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Giving explanations (using relative clauses)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[er] [-er]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several SSC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3437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811467D-1197-4B08-A5B9-BCD938D8E083}"/>
              </a:ext>
            </a:extLst>
          </p:cNvPr>
          <p:cNvSpPr txBox="1"/>
          <p:nvPr/>
        </p:nvSpPr>
        <p:spPr>
          <a:xfrm>
            <a:off x="1193074" y="6358552"/>
            <a:ext cx="7045234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chemeClr val="tx1">
                    <a:lumMod val="75000"/>
                  </a:schemeClr>
                </a:solidFill>
              </a:rPr>
              <a:t>Revisit: </a:t>
            </a:r>
            <a:r>
              <a:rPr lang="en-GB" sz="1050" b="1" dirty="0" err="1">
                <a:solidFill>
                  <a:schemeClr val="tx1">
                    <a:lumMod val="75000"/>
                  </a:schemeClr>
                </a:solidFill>
              </a:rPr>
              <a:t>weil</a:t>
            </a:r>
            <a:r>
              <a:rPr lang="en-GB" sz="1050" b="1" dirty="0">
                <a:solidFill>
                  <a:schemeClr val="tx1">
                    <a:lumMod val="75000"/>
                  </a:schemeClr>
                </a:solidFill>
              </a:rPr>
              <a:t>/</a:t>
            </a:r>
            <a:r>
              <a:rPr lang="en-GB" sz="1050" b="1" dirty="0" err="1">
                <a:solidFill>
                  <a:schemeClr val="tx1">
                    <a:lumMod val="75000"/>
                  </a:schemeClr>
                </a:solidFill>
              </a:rPr>
              <a:t>denn</a:t>
            </a:r>
            <a:r>
              <a:rPr lang="en-GB" sz="1050" dirty="0">
                <a:solidFill>
                  <a:schemeClr val="tx1">
                    <a:lumMod val="75000"/>
                  </a:schemeClr>
                </a:solidFill>
              </a:rPr>
              <a:t>; </a:t>
            </a:r>
            <a:r>
              <a:rPr lang="en-GB" sz="1050" b="1" dirty="0" err="1">
                <a:solidFill>
                  <a:schemeClr val="tx1">
                    <a:lumMod val="75000"/>
                  </a:schemeClr>
                </a:solidFill>
              </a:rPr>
              <a:t>zu</a:t>
            </a:r>
            <a:r>
              <a:rPr lang="en-GB" sz="1050" dirty="0" err="1">
                <a:solidFill>
                  <a:schemeClr val="tx1">
                    <a:lumMod val="75000"/>
                  </a:schemeClr>
                </a:solidFill>
              </a:rPr>
              <a:t>+infinitive</a:t>
            </a:r>
            <a:r>
              <a:rPr lang="en-GB" sz="1050" dirty="0">
                <a:solidFill>
                  <a:schemeClr val="tx1">
                    <a:lumMod val="75000"/>
                  </a:schemeClr>
                </a:solidFill>
              </a:rPr>
              <a:t>; imperfect modals; pp formation; R2(acc.) vs R3(dat.) prepositions; reflexive and non-reflexive use of verbs; verbs with indirect objects; object pronouns </a:t>
            </a:r>
            <a:r>
              <a:rPr lang="en-GB" sz="1050" b="1" dirty="0" err="1">
                <a:solidFill>
                  <a:schemeClr val="tx1">
                    <a:lumMod val="75000"/>
                  </a:schemeClr>
                </a:solidFill>
              </a:rPr>
              <a:t>uns</a:t>
            </a:r>
            <a:r>
              <a:rPr lang="en-GB" sz="1050" b="1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GB" sz="1050" b="1" dirty="0" err="1">
                <a:solidFill>
                  <a:schemeClr val="tx1">
                    <a:lumMod val="75000"/>
                  </a:schemeClr>
                </a:solidFill>
              </a:rPr>
              <a:t>ihnen</a:t>
            </a:r>
            <a:r>
              <a:rPr lang="en-GB" sz="1050" dirty="0">
                <a:solidFill>
                  <a:schemeClr val="tx1">
                    <a:lumMod val="75000"/>
                  </a:schemeClr>
                </a:solidFill>
              </a:rPr>
              <a:t>; relative clauses, comparatives, </a:t>
            </a:r>
            <a:r>
              <a:rPr lang="en-GB" sz="1050" b="1" dirty="0">
                <a:solidFill>
                  <a:schemeClr val="tx1">
                    <a:lumMod val="75000"/>
                  </a:schemeClr>
                </a:solidFill>
              </a:rPr>
              <a:t>wenn</a:t>
            </a:r>
            <a:r>
              <a:rPr lang="en-GB" sz="1050" dirty="0">
                <a:solidFill>
                  <a:schemeClr val="tx1">
                    <a:lumMod val="75000"/>
                  </a:schemeClr>
                </a:solidFill>
              </a:rPr>
              <a:t>+WO3</a:t>
            </a:r>
          </a:p>
        </p:txBody>
      </p:sp>
    </p:spTree>
    <p:extLst>
      <p:ext uri="{BB962C8B-B14F-4D97-AF65-F5344CB8AC3E}">
        <p14:creationId xmlns:p14="http://schemas.microsoft.com/office/powerpoint/2010/main" val="78963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German Y9 scheme of work overview: Term </a:t>
            </a:r>
            <a:r>
              <a:rPr lang="en-GB" sz="1600" dirty="0">
                <a:solidFill>
                  <a:schemeClr val="tx1">
                    <a:lumMod val="75000"/>
                  </a:schemeClr>
                </a:solidFill>
              </a:rPr>
              <a:t>3.2</a:t>
            </a:r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678297"/>
              </p:ext>
            </p:extLst>
          </p:nvPr>
        </p:nvGraphicFramePr>
        <p:xfrm>
          <a:off x="125064" y="411757"/>
          <a:ext cx="11802533" cy="5934738"/>
        </p:xfrm>
        <a:graphic>
          <a:graphicData uri="http://schemas.openxmlformats.org/drawingml/2006/table">
            <a:tbl>
              <a:tblPr firstRow="1"/>
              <a:tblGrid>
                <a:gridCol w="963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6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8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75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0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5060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5479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</a:t>
                      </a:r>
                      <a:r>
                        <a:rPr lang="en-GB" sz="1050" b="1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105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6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 13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The future only with nature!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(Lessons 59 – 62)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concerns about the environment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Presenting a case for/against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Using da- and wo- with prepositions to refer back to things</a:t>
                      </a:r>
                      <a:br>
                        <a:rPr lang="en-GB" sz="100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00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Giving extended opinions (</a:t>
                      </a:r>
                      <a:r>
                        <a:rPr lang="en-GB" sz="1000" b="1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dass</a:t>
                      </a:r>
                      <a:r>
                        <a:rPr lang="en-GB" sz="100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+ WO3)</a:t>
                      </a:r>
                      <a:br>
                        <a:rPr lang="en-GB" sz="100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</a:br>
                      <a:endParaRPr lang="en-GB" sz="100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0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Wo-and da-compounds </a:t>
                      </a:r>
                      <a:r>
                        <a:rPr lang="de-DE" sz="1000" b="1" i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wo/darauf, wo/dafür, wo/davor</a:t>
                      </a: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Revisit:</a:t>
                      </a:r>
                    </a:p>
                    <a:p>
                      <a:pPr marL="357188" marR="0" lvl="1" indent="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R2(acc.) vs R3(dat.) prepositions</a:t>
                      </a:r>
                    </a:p>
                    <a:p>
                      <a:pPr marL="357188" marR="0" lvl="1" indent="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verbs of opinion; </a:t>
                      </a:r>
                      <a:r>
                        <a:rPr kumimoji="0" lang="en-GB" sz="10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dass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+ WO3 + 2-verb structures</a:t>
                      </a:r>
                      <a:endParaRPr lang="en-GB" sz="1000" b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lvl="0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 [-r] and [-r-]</a:t>
                      </a:r>
                    </a:p>
                    <a:p>
                      <a:pPr marL="182563" lvl="0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Introduce [</a:t>
                      </a:r>
                      <a:r>
                        <a:rPr lang="en-GB" sz="105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qu</a:t>
                      </a: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Uses of the word </a:t>
                      </a:r>
                      <a:r>
                        <a:rPr lang="en-GB" sz="1050" b="1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doch</a:t>
                      </a:r>
                      <a:endParaRPr lang="en-GB" sz="105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Prefix un- to make adjectives negative</a:t>
                      </a:r>
                      <a:b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</a:b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Diminutives –</a:t>
                      </a:r>
                      <a:r>
                        <a:rPr lang="en-GB" sz="1050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chen</a:t>
                      </a: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and –</a:t>
                      </a:r>
                      <a:r>
                        <a:rPr lang="en-GB" sz="1050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lein</a:t>
                      </a: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1, 2, 3, 4, 5, 6, 7, </a:t>
                      </a:r>
                      <a:b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10, 11, 12, 13, 14, 15, 16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UNIT 14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Places and projects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63 – 66)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past journeys (</a:t>
                      </a:r>
                      <a:r>
                        <a:rPr lang="en-GB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German islands: </a:t>
                      </a:r>
                      <a:r>
                        <a:rPr lang="en-GB" sz="1050" b="1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Röhr</a:t>
                      </a:r>
                      <a:r>
                        <a:rPr lang="en-GB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Helgoland, </a:t>
                      </a:r>
                      <a:r>
                        <a:rPr lang="en-GB" sz="1050" b="1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Rügen</a:t>
                      </a: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past events (planning a charity concert)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Young German personalities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past events</a:t>
                      </a:r>
                    </a:p>
                    <a:p>
                      <a:pPr marL="182563" marR="0" lvl="0" indent="-968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the past (perfect) tense</a:t>
                      </a:r>
                      <a:endParaRPr lang="en-GB" sz="1050" b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968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Sentence level intonation patterns</a:t>
                      </a:r>
                    </a:p>
                    <a:p>
                      <a:pPr marL="182563" marR="0" lvl="0" indent="-968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 [</a:t>
                      </a:r>
                      <a:r>
                        <a:rPr lang="en-GB" sz="105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eu</a:t>
                      </a: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 and [</a:t>
                      </a:r>
                      <a:r>
                        <a:rPr lang="en-GB" sz="105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äu</a:t>
                      </a: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 and [au]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410744"/>
                  </a:ext>
                </a:extLst>
              </a:tr>
              <a:tr h="1245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 15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Narrating a story</a:t>
                      </a:r>
                      <a:b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(Lessons 67-70)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Understanding summary extracts from </a:t>
                      </a:r>
                      <a:r>
                        <a:rPr lang="en-GB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four Grimm fairy tales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Practising inference with a </a:t>
                      </a:r>
                      <a:r>
                        <a:rPr lang="en-GB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poem</a:t>
                      </a: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en-GB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Joachim </a:t>
                      </a:r>
                      <a:r>
                        <a:rPr lang="en-GB" sz="1050" b="1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Ringelnatz</a:t>
                      </a: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Orally interpreting a version of the tale </a:t>
                      </a:r>
                      <a:r>
                        <a:rPr lang="en-GB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der </a:t>
                      </a:r>
                      <a:r>
                        <a:rPr lang="en-GB" sz="1050" b="1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Rattenfänger</a:t>
                      </a:r>
                      <a:r>
                        <a:rPr lang="en-GB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(Pied Piper of Hamlin)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Narrating a story (using the simple past)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</a:b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82563" marR="0" lvl="0" indent="-968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Simple</a:t>
                      </a: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past (imperfect) regular (and highly frequent irregular) verbs - 1st, 2nd, 3rd persons singular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hard and soft [</a:t>
                      </a:r>
                      <a:r>
                        <a:rPr lang="en-GB" sz="105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ch</a:t>
                      </a: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[j] and [y]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5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 16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Past ambitions and future goals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(Lessons 71-72)</a:t>
                      </a:r>
                      <a:b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what you wanted to do/be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what you want to do in the future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Famous young Germans – Edina Müller, Ali Can, Luisa-Marie Neubauer, Florian Wirtz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Talking about past ambitions and future goals</a:t>
                      </a:r>
                    </a:p>
                    <a:p>
                      <a:pPr marL="182563" marR="0" lvl="0" indent="-968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Revisit:</a:t>
                      </a:r>
                    </a:p>
                    <a:p>
                      <a:pPr marL="357188" marR="0" lvl="1" indent="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TMP, present and imperfect modals; perfect tense; future</a:t>
                      </a:r>
                      <a:endParaRPr lang="en-GB" sz="1000" b="1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34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128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0A2DEF20-60BE-4C6C-961E-D2593C3C4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45" y="0"/>
            <a:ext cx="10515600" cy="360947"/>
          </a:xfrm>
        </p:spPr>
        <p:txBody>
          <a:bodyPr>
            <a:normAutofit/>
          </a:bodyPr>
          <a:lstStyle/>
          <a:p>
            <a:r>
              <a:rPr kumimoji="0" lang="en-GB" altLang="zh-CN" sz="1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KS3 Languages National Curriculum and Knowledge strands matrix</a:t>
            </a:r>
            <a:endParaRPr lang="en-GB" sz="14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4EAA597-E7DB-4B04-B126-EA1438C8A2D5}"/>
              </a:ext>
            </a:extLst>
          </p:cNvPr>
          <p:cNvGraphicFramePr>
            <a:graphicFrameLocks noGrp="1"/>
          </p:cNvGraphicFramePr>
          <p:nvPr/>
        </p:nvGraphicFramePr>
        <p:xfrm>
          <a:off x="264844" y="545826"/>
          <a:ext cx="11662312" cy="5766347"/>
        </p:xfrm>
        <a:graphic>
          <a:graphicData uri="http://schemas.openxmlformats.org/drawingml/2006/table">
            <a:tbl>
              <a:tblPr firstRow="1" firstCol="1" bandRow="1"/>
              <a:tblGrid>
                <a:gridCol w="910287">
                  <a:extLst>
                    <a:ext uri="{9D8B030D-6E8A-4147-A177-3AD203B41FA5}">
                      <a16:colId xmlns:a16="http://schemas.microsoft.com/office/drawing/2014/main" val="1487117743"/>
                    </a:ext>
                  </a:extLst>
                </a:gridCol>
                <a:gridCol w="1249999">
                  <a:extLst>
                    <a:ext uri="{9D8B030D-6E8A-4147-A177-3AD203B41FA5}">
                      <a16:colId xmlns:a16="http://schemas.microsoft.com/office/drawing/2014/main" val="3925930936"/>
                    </a:ext>
                  </a:extLst>
                </a:gridCol>
                <a:gridCol w="9141209">
                  <a:extLst>
                    <a:ext uri="{9D8B030D-6E8A-4147-A177-3AD203B41FA5}">
                      <a16:colId xmlns:a16="http://schemas.microsoft.com/office/drawing/2014/main" val="2683211165"/>
                    </a:ext>
                  </a:extLst>
                </a:gridCol>
                <a:gridCol w="360817">
                  <a:extLst>
                    <a:ext uri="{9D8B030D-6E8A-4147-A177-3AD203B41FA5}">
                      <a16:colId xmlns:a16="http://schemas.microsoft.com/office/drawing/2014/main" val="3408956694"/>
                    </a:ext>
                  </a:extLst>
                </a:gridCol>
              </a:tblGrid>
              <a:tr h="3635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Knowledge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Strands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Modes and modalities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National Curriculum objectives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Pupils should be taught to: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NC no.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5324346"/>
                  </a:ext>
                </a:extLst>
              </a:tr>
              <a:tr h="699557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Phonics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Recognition &amp; Production</a:t>
                      </a:r>
                      <a:b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(Sound to print –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 &amp; W)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transcribe words and short sentences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that they hear with increasing accuracy.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058696"/>
                  </a:ext>
                </a:extLst>
              </a:tr>
              <a:tr h="6995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Recognition &amp; Production</a:t>
                      </a:r>
                      <a:b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(Print to sound –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 &amp; S)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speak coherently and confidently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, with increasingly accurate pronunciation and intonation.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8172383"/>
                  </a:ext>
                </a:extLst>
              </a:tr>
              <a:tr h="10782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Vocabulary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Understanding </a:t>
                      </a:r>
                      <a:b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(Aural (L) /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Written (R))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listen to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a variety of forms of spoken language 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to obtain information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respond 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appropriately.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read and show comprehension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of original and adapted materials from a range of different sources, understanding the purpose, important ideas and details, and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provide an accurate English translation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of short, suitable material.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read literary texts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in the language [such as stories, songs, poems and letters], to stimulate ideas, develop creative expression and expand understanding of the language and culture.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8316306"/>
                  </a:ext>
                </a:extLst>
              </a:tr>
              <a:tr h="7064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Production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(Oral (S) /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Written (W))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initiate and develop conversations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, coping with unfamiliar language and unexpected responses, making use of important social conventions such as formal modes of address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develop and use a wide-ranging and deepening vocabulary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that goes beyond their immediate needs and interests, allowing them to give and justify opinions and take part in discussion about wider issues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48528"/>
                  </a:ext>
                </a:extLst>
              </a:tr>
              <a:tr h="59090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Grammar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Understanding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(Aural (L) /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Written (R))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identify 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and use tenses or other structures which convey the present, past, and future as appropriate to the language being studied.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 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and manipulate a variety of key grammatical structures and patterns, including voices and moods, as appropriate.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057380"/>
                  </a:ext>
                </a:extLst>
              </a:tr>
              <a:tr h="15914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Production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(Oral (S) /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Written (W))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identify and 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tenses or other structures which convey the present, past, and future as appropriate to the language being studied.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 and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manipulate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a variety of key grammatical structures and patterns, including voices and moods, as appropriate.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express and develop ideas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clearly and with increasing accuracy, both orally and in writing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accurate grammar, spelling and punctuation.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write prose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using an increasingly wide range of grammar and vocabulary, 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write creatively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to express their own ideas and opinions, and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translate 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short written text accurately into the foreign language.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15 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07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36079"/>
      </p:ext>
    </p:extLst>
  </p:cSld>
  <p:clrMapOvr>
    <a:masterClrMapping/>
  </p:clrMapOvr>
</p:sld>
</file>

<file path=ppt/theme/theme1.xml><?xml version="1.0" encoding="utf-8"?>
<a:theme xmlns:a="http://schemas.openxmlformats.org/drawingml/2006/main" name="NCELP_German_2022">
  <a:themeElements>
    <a:clrScheme name="NCELP_German">
      <a:dk1>
        <a:srgbClr val="525050"/>
      </a:dk1>
      <a:lt1>
        <a:srgbClr val="3D3C3C"/>
      </a:lt1>
      <a:dk2>
        <a:srgbClr val="FFCC00"/>
      </a:dk2>
      <a:lt2>
        <a:srgbClr val="FFFFFF"/>
      </a:lt2>
      <a:accent1>
        <a:srgbClr val="FFCC00"/>
      </a:accent1>
      <a:accent2>
        <a:srgbClr val="AD1519"/>
      </a:accent2>
      <a:accent3>
        <a:srgbClr val="525050"/>
      </a:accent3>
      <a:accent4>
        <a:srgbClr val="FEE599"/>
      </a:accent4>
      <a:accent5>
        <a:srgbClr val="EA5559"/>
      </a:accent5>
      <a:accent6>
        <a:srgbClr val="FFF2CC"/>
      </a:accent6>
      <a:hlink>
        <a:srgbClr val="0071DC"/>
      </a:hlink>
      <a:folHlink>
        <a:srgbClr val="6F3B55"/>
      </a:folHlink>
    </a:clrScheme>
    <a:fontScheme name="NCELP_Default_Fo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52638B47-9C48-4E39-B248-D93845352569}" vid="{9BFAA737-D31B-4598-B06A-1D167B8500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2882</TotalTime>
  <Words>2924</Words>
  <Application>Microsoft Office PowerPoint</Application>
  <PresentationFormat>Widescreen</PresentationFormat>
  <Paragraphs>331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NCELP_German_2022</vt:lpstr>
      <vt:lpstr>German Y9 scheme of work overview: Term 1.1</vt:lpstr>
      <vt:lpstr>German Y9 scheme of work overview: Term 1.2</vt:lpstr>
      <vt:lpstr>German Y9 scheme of work overview: Term 2.1</vt:lpstr>
      <vt:lpstr>German Y9 scheme of work overview: Term 2.2</vt:lpstr>
      <vt:lpstr>German Y9 scheme of work overview: Term 3.1</vt:lpstr>
      <vt:lpstr>German Y9 scheme of work overview: Term 3.2</vt:lpstr>
      <vt:lpstr>KS3 Languages National Curriculum and Knowledge strands matrix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37</cp:revision>
  <dcterms:created xsi:type="dcterms:W3CDTF">2023-09-03T17:01:46Z</dcterms:created>
  <dcterms:modified xsi:type="dcterms:W3CDTF">2023-10-12T13:53:38Z</dcterms:modified>
</cp:coreProperties>
</file>