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4" r:id="rId2"/>
    <p:sldId id="316" r:id="rId3"/>
    <p:sldId id="726" r:id="rId4"/>
    <p:sldId id="724" r:id="rId5"/>
    <p:sldId id="728" r:id="rId6"/>
    <p:sldId id="677" r:id="rId7"/>
    <p:sldId id="662" r:id="rId8"/>
    <p:sldId id="331" r:id="rId9"/>
    <p:sldId id="664" r:id="rId10"/>
    <p:sldId id="729" r:id="rId11"/>
    <p:sldId id="721" r:id="rId12"/>
    <p:sldId id="722" r:id="rId13"/>
    <p:sldId id="730" r:id="rId14"/>
    <p:sldId id="271" r:id="rId15"/>
    <p:sldId id="725" r:id="rId16"/>
    <p:sldId id="315" r:id="rId17"/>
    <p:sldId id="673" r:id="rId18"/>
    <p:sldId id="688" r:id="rId19"/>
    <p:sldId id="712" r:id="rId20"/>
    <p:sldId id="671" r:id="rId21"/>
    <p:sldId id="709" r:id="rId22"/>
    <p:sldId id="675" r:id="rId23"/>
    <p:sldId id="683" r:id="rId24"/>
    <p:sldId id="684" r:id="rId25"/>
    <p:sldId id="685" r:id="rId26"/>
    <p:sldId id="686" r:id="rId27"/>
    <p:sldId id="714" r:id="rId28"/>
    <p:sldId id="679" r:id="rId29"/>
    <p:sldId id="715" r:id="rId30"/>
    <p:sldId id="680" r:id="rId31"/>
    <p:sldId id="681" r:id="rId32"/>
    <p:sldId id="682" r:id="rId33"/>
    <p:sldId id="325" r:id="rId34"/>
    <p:sldId id="6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EF4034"/>
    <a:srgbClr val="CCDFF1"/>
    <a:srgbClr val="FBFDFF"/>
    <a:srgbClr val="FFFBFB"/>
    <a:srgbClr val="B9B7B7"/>
    <a:srgbClr val="FCE1DF"/>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66256" autoAdjust="0"/>
  </p:normalViewPr>
  <p:slideViewPr>
    <p:cSldViewPr snapToGrid="0">
      <p:cViewPr varScale="1">
        <p:scale>
          <a:sx n="53" d="100"/>
          <a:sy n="53" d="100"/>
        </p:scale>
        <p:origin x="1675" y="58"/>
      </p:cViewPr>
      <p:guideLst/>
    </p:cSldViewPr>
  </p:slideViewPr>
  <p:notesTextViewPr>
    <p:cViewPr>
      <p:scale>
        <a:sx n="3" d="2"/>
        <a:sy n="3" d="2"/>
      </p:scale>
      <p:origin x="0" y="0"/>
    </p:cViewPr>
  </p:notesTextViewPr>
  <p:sorterViewPr>
    <p:cViewPr>
      <p:scale>
        <a:sx n="200" d="100"/>
        <a:sy n="200" d="100"/>
      </p:scale>
      <p:origin x="0" y="-1281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61873-95C0-4B68-913A-6021AB22E183}"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7E060-016F-40C8-99A0-51C960AF5AC7}" type="slidenum">
              <a:rPr lang="en-GB" smtClean="0"/>
              <a:t>‹#›</a:t>
            </a:fld>
            <a:endParaRPr lang="en-GB"/>
          </a:p>
        </p:txBody>
      </p:sp>
    </p:spTree>
    <p:extLst>
      <p:ext uri="{BB962C8B-B14F-4D97-AF65-F5344CB8AC3E}">
        <p14:creationId xmlns:p14="http://schemas.microsoft.com/office/powerpoint/2010/main" val="427802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solidFill>
                  <a:srgbClr val="FF0000"/>
                </a:solidFill>
              </a:rPr>
              <a:t>Note: no new vocabulary is introduced (continue to practise with vocabulary introduced in 9.1.1.4)</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b="1" dirty="0" err="1"/>
              <a:t>i</a:t>
            </a:r>
            <a:r>
              <a:rPr lang="en-GB" b="1" dirty="0"/>
              <a:t>]</a:t>
            </a:r>
          </a:p>
          <a:p>
            <a:pPr algn="l"/>
            <a:r>
              <a:rPr lang="en-GB" b="0" dirty="0"/>
              <a:t>Introduction</a:t>
            </a:r>
            <a:r>
              <a:rPr lang="en-GB" b="0" baseline="0" dirty="0"/>
              <a:t> of</a:t>
            </a:r>
            <a:r>
              <a:rPr lang="en-GB" dirty="0"/>
              <a:t> </a:t>
            </a:r>
            <a:r>
              <a:rPr lang="en-GB" sz="1200" b="1" dirty="0">
                <a:solidFill>
                  <a:prstClr val="white"/>
                </a:solidFill>
              </a:rPr>
              <a:t>il faut + infinitive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(introduce) </a:t>
            </a:r>
            <a:r>
              <a:rPr lang="fr-FR" dirty="0">
                <a:solidFill>
                  <a:srgbClr val="000000"/>
                </a:solidFill>
                <a:latin typeface="Century Gothic" panose="020B0502020202020204" pitchFamily="34" charset="0"/>
              </a:rPr>
              <a:t>devons, devez, doivent [39], peuvent [20], savent1,2 [67], veulent [57], attitude [834], collègue [1099], directeur2 [640], entreprise [298], stage [4007], piscine [&gt;5000], actif [1289], négatif [1502], positif [949], sportif [2670]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commencer [139], expliquer [252], emprunter [1121], quitter [507], bibliothèque [2511], cours [169], fois [49], tâche [887], déjà</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[58], enfin [349], toujours [103]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comprehension of text from the previous slide.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re-read the text from the previous slide and decide whether or not the sentences on the right are true or false.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r</a:t>
            </a:r>
            <a:r>
              <a:rPr lang="en-GB" b="0" baseline="0" dirty="0"/>
              <a:t>idicule [2411], </a:t>
            </a:r>
            <a:r>
              <a:rPr lang="en-GB" b="0" baseline="0" dirty="0" err="1"/>
              <a:t>élégant</a:t>
            </a:r>
            <a:r>
              <a:rPr lang="en-GB" b="0" baseline="0" dirty="0"/>
              <a:t> [4747], </a:t>
            </a:r>
            <a:r>
              <a:rPr lang="en-GB" b="0" baseline="0" dirty="0" err="1"/>
              <a:t>professionnel</a:t>
            </a:r>
            <a:r>
              <a:rPr lang="en-GB" b="0" baseline="0" dirty="0"/>
              <a:t> [1000]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seulement</a:t>
            </a:r>
            <a:r>
              <a:rPr lang="en-GB" baseline="0" dirty="0"/>
              <a:t> [130], apr</a:t>
            </a:r>
            <a:r>
              <a:rPr lang="en-GB" baseline="0" dirty="0">
                <a:latin typeface="Century Gothic" panose="020B0502020202020204" pitchFamily="34" charset="0"/>
              </a:rPr>
              <a:t>ès [82]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83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1/2</a:t>
            </a:r>
            <a:r>
              <a:rPr lang="en-US" b="0" dirty="0"/>
              <a:t>.</a:t>
            </a:r>
            <a:endParaRPr lang="en-US" b="1" dirty="0"/>
          </a:p>
          <a:p>
            <a:endParaRPr lang="en-US" b="1" dirty="0"/>
          </a:p>
          <a:p>
            <a:r>
              <a:rPr lang="en-US" b="1" dirty="0"/>
              <a:t>Aim: </a:t>
            </a:r>
            <a:r>
              <a:rPr lang="en-US" b="0" dirty="0"/>
              <a:t>Oral production of </a:t>
            </a:r>
            <a:r>
              <a:rPr lang="en-US" b="0" i="1" dirty="0"/>
              <a:t>devoir</a:t>
            </a:r>
            <a:r>
              <a:rPr lang="en-US" b="0" i="0" dirty="0"/>
              <a:t>+ long form and </a:t>
            </a:r>
            <a:r>
              <a:rPr lang="en-US" b="0" i="1" dirty="0"/>
              <a:t>il faut </a:t>
            </a:r>
            <a:r>
              <a:rPr lang="en-US" b="0" i="0" dirty="0"/>
              <a:t>+ long form to reinforce the idea that the form of </a:t>
            </a:r>
            <a:r>
              <a:rPr lang="en-US" b="0" i="1" dirty="0"/>
              <a:t>devoir </a:t>
            </a:r>
            <a:r>
              <a:rPr lang="en-US" b="0" i="0" dirty="0"/>
              <a:t>changes for all persons, whereas </a:t>
            </a:r>
            <a:r>
              <a:rPr lang="en-US" b="0" i="1" dirty="0"/>
              <a:t>il faut </a:t>
            </a:r>
            <a:r>
              <a:rPr lang="en-US" b="0" i="0" dirty="0"/>
              <a:t>stays the same.</a:t>
            </a:r>
            <a:endParaRPr lang="en-US" b="1" dirty="0"/>
          </a:p>
          <a:p>
            <a:endParaRPr lang="en-US" b="1" dirty="0"/>
          </a:p>
          <a:p>
            <a:r>
              <a:rPr lang="en-US" b="1" dirty="0"/>
              <a:t>Procedure:</a:t>
            </a:r>
          </a:p>
          <a:p>
            <a:pPr marL="0" indent="0">
              <a:buNone/>
            </a:pPr>
            <a:r>
              <a:rPr lang="en-US" b="0" dirty="0"/>
              <a:t>1. Check students understand the context – they may not yet have encountered the use of </a:t>
            </a:r>
            <a:r>
              <a:rPr lang="fr-FR" sz="1200" i="1" dirty="0">
                <a:solidFill>
                  <a:schemeClr val="accent5">
                    <a:lumMod val="50000"/>
                  </a:schemeClr>
                </a:solidFill>
              </a:rPr>
              <a:t>d’accord</a:t>
            </a:r>
            <a:r>
              <a:rPr lang="fr-FR" sz="1200" dirty="0">
                <a:solidFill>
                  <a:schemeClr val="accent5">
                    <a:lumMod val="50000"/>
                  </a:schemeClr>
                </a:solidFill>
              </a:rPr>
              <a:t> </a:t>
            </a:r>
            <a:r>
              <a:rPr lang="fr-FR" sz="1200" dirty="0" err="1">
                <a:solidFill>
                  <a:schemeClr val="accent5">
                    <a:lumMod val="50000"/>
                  </a:schemeClr>
                </a:solidFill>
              </a:rPr>
              <a:t>with</a:t>
            </a:r>
            <a:r>
              <a:rPr lang="fr-FR" sz="1200" dirty="0">
                <a:solidFill>
                  <a:schemeClr val="accent5">
                    <a:lumMod val="50000"/>
                  </a:schemeClr>
                </a:solidFill>
              </a:rPr>
              <a:t> </a:t>
            </a:r>
            <a:r>
              <a:rPr lang="en-GB" b="0" i="1" dirty="0" err="1">
                <a:solidFill>
                  <a:srgbClr val="222222"/>
                </a:solidFill>
                <a:effectLst/>
                <a:latin typeface="Georgia" panose="02040502050405020303" pitchFamily="18" charset="0"/>
              </a:rPr>
              <a:t>être</a:t>
            </a:r>
            <a:r>
              <a:rPr lang="en-GB" b="0" i="0" dirty="0">
                <a:solidFill>
                  <a:srgbClr val="222222"/>
                </a:solidFill>
                <a:effectLst/>
                <a:latin typeface="Georgia" panose="02040502050405020303" pitchFamily="18" charset="0"/>
              </a:rPr>
              <a:t> to mean ‘agree’.</a:t>
            </a:r>
            <a:endParaRPr lang="en-US" b="0" dirty="0"/>
          </a:p>
          <a:p>
            <a:r>
              <a:rPr lang="en-US" b="0" dirty="0"/>
              <a:t>2. Students translate each sentence in two different ways: with the conjugated form of </a:t>
            </a:r>
            <a:r>
              <a:rPr lang="en-US" b="0" i="1" dirty="0"/>
              <a:t>devoir</a:t>
            </a:r>
            <a:r>
              <a:rPr lang="en-US" b="0" i="0" dirty="0"/>
              <a:t> and with </a:t>
            </a:r>
            <a:r>
              <a:rPr lang="en-US" b="0" i="1" dirty="0"/>
              <a:t>il faut.</a:t>
            </a:r>
            <a:endParaRPr lang="en-US" b="0" dirty="0"/>
          </a:p>
          <a:p>
            <a:r>
              <a:rPr lang="en-US" b="0" dirty="0"/>
              <a:t>3. Check answers using the suggested translations on the next slide.</a:t>
            </a:r>
          </a:p>
          <a:p>
            <a:r>
              <a:rPr lang="en-US" b="0" dirty="0"/>
              <a:t>4. </a:t>
            </a:r>
            <a:r>
              <a:rPr lang="en-US" b="0" dirty="0" err="1"/>
              <a:t>Emphasise</a:t>
            </a:r>
            <a:r>
              <a:rPr lang="en-US" b="0" dirty="0"/>
              <a:t> the use of </a:t>
            </a:r>
            <a:r>
              <a:rPr lang="en-US" b="0" i="1" dirty="0"/>
              <a:t>devoir</a:t>
            </a:r>
            <a:r>
              <a:rPr lang="en-US" b="0" i="0" dirty="0"/>
              <a:t> in conjugated form and the use of </a:t>
            </a:r>
            <a:r>
              <a:rPr lang="en-US" b="0" i="1" dirty="0"/>
              <a:t>il faut</a:t>
            </a:r>
            <a:r>
              <a:rPr lang="en-US" b="0" i="0" dirty="0"/>
              <a:t> for all persons.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podcast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33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r>
              <a:rPr lang="en-US" b="0" dirty="0"/>
              <a:t>.</a:t>
            </a:r>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75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FF0000"/>
                </a:solidFill>
              </a:rPr>
              <a:t>Note: no new vocabulary is introduced (continue to practise with vocabulary introduced in 9.1.1.4)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rgbClr val="FF000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i</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il ne faut pas + infinitive</a:t>
            </a:r>
          </a:p>
          <a:p>
            <a:pPr algn="l"/>
            <a:r>
              <a:rPr lang="en-GB" b="0" dirty="0"/>
              <a:t>Introduction</a:t>
            </a:r>
            <a:r>
              <a:rPr lang="en-GB" b="0" baseline="0" dirty="0"/>
              <a:t> of</a:t>
            </a:r>
            <a:r>
              <a:rPr lang="en-GB" dirty="0"/>
              <a:t> </a:t>
            </a:r>
            <a:r>
              <a:rPr lang="en-GB" sz="1200" b="1" dirty="0">
                <a:solidFill>
                  <a:prstClr val="white"/>
                </a:solidFill>
              </a:rPr>
              <a:t>feminine adjective agreement rule 6: -f ➜ -</a:t>
            </a:r>
            <a:r>
              <a:rPr lang="en-GB" sz="1200" b="1" dirty="0" err="1">
                <a:solidFill>
                  <a:prstClr val="white"/>
                </a:solidFill>
              </a:rPr>
              <a:t>ve</a:t>
            </a:r>
            <a:endParaRPr lang="en-GB" sz="1200" b="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(introduce) </a:t>
            </a:r>
            <a:r>
              <a:rPr lang="fr-FR" dirty="0">
                <a:solidFill>
                  <a:srgbClr val="000000"/>
                </a:solidFill>
                <a:latin typeface="Century Gothic" panose="020B0502020202020204" pitchFamily="34" charset="0"/>
              </a:rPr>
              <a:t>devons, devez, doivent [39], peuvent [20], savent1,2 [67], veulent [57], attitude [834], collègue [1099], directeur2 [640], entreprise [298], stage [4007], piscine [&gt;5000], actif [1289], négatif [1502], positif [949], sportif [2670]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commencer [139], expliquer [252], emprunter [1121], quitter [507], bibliothèque [2511], cours [169], fois [49], tâche [887], déjà</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[58], enfin [349], toujours [103]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8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14</a:t>
            </a:fld>
            <a:endParaRPr lang="en-GB" dirty="0"/>
          </a:p>
        </p:txBody>
      </p:sp>
    </p:spTree>
    <p:extLst>
      <p:ext uri="{BB962C8B-B14F-4D97-AF65-F5344CB8AC3E}">
        <p14:creationId xmlns:p14="http://schemas.microsoft.com/office/powerpoint/2010/main" val="483521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a:t>
            </a:r>
            <a:r>
              <a:rPr lang="en-US" b="0" dirty="0" err="1"/>
              <a:t>ive</a:t>
            </a:r>
            <a:r>
              <a:rPr lang="en-US" b="0" dirty="0"/>
              <a:t>’ ➜ French ‘-if’ word pattern and connect these with SSC [</a:t>
            </a:r>
            <a:r>
              <a:rPr lang="en-US" b="0" dirty="0" err="1"/>
              <a:t>i</a:t>
            </a:r>
            <a:r>
              <a:rPr lang="en-US" b="0" dirty="0"/>
              <a:t>].</a:t>
            </a:r>
          </a:p>
          <a:p>
            <a:endParaRPr lang="en-US" b="1" dirty="0"/>
          </a:p>
          <a:p>
            <a:r>
              <a:rPr lang="en-US" b="1" dirty="0"/>
              <a:t>Procedure:</a:t>
            </a:r>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Practice pronouncing the endings French ‘-if’ and English ‘-</a:t>
            </a:r>
            <a:r>
              <a:rPr lang="en-US" b="0" dirty="0" err="1"/>
              <a:t>ive</a:t>
            </a:r>
            <a:r>
              <a:rPr lang="en-US" b="0" dirty="0"/>
              <a:t>’, focusing on the [</a:t>
            </a:r>
            <a:r>
              <a:rPr lang="en-US" b="0" dirty="0" err="1"/>
              <a:t>i</a:t>
            </a:r>
            <a:r>
              <a:rPr lang="en-US" b="0" dirty="0"/>
              <a:t>].</a:t>
            </a:r>
          </a:p>
          <a:p>
            <a:pPr marL="0" indent="0">
              <a:buNone/>
            </a:pPr>
            <a:r>
              <a:rPr lang="en-US" b="0" dirty="0"/>
              <a:t>3. Click on the French words to hear them said by a native speaker. Students repeat, and then say the English.</a:t>
            </a:r>
          </a:p>
          <a:p>
            <a:pPr marL="0" indent="0">
              <a:buNone/>
            </a:pPr>
            <a:endParaRPr lang="en-US" b="0" dirty="0"/>
          </a:p>
          <a:p>
            <a:r>
              <a:rPr lang="en-US" b="1" dirty="0"/>
              <a:t>Transcript:</a:t>
            </a:r>
          </a:p>
          <a:p>
            <a:r>
              <a:rPr lang="en-US" b="0" dirty="0" err="1"/>
              <a:t>actif</a:t>
            </a:r>
            <a:endParaRPr lang="en-US" b="0" dirty="0"/>
          </a:p>
          <a:p>
            <a:r>
              <a:rPr lang="en-US" b="0" dirty="0" err="1"/>
              <a:t>négatif</a:t>
            </a:r>
            <a:endParaRPr lang="en-US" b="0" dirty="0"/>
          </a:p>
          <a:p>
            <a:r>
              <a:rPr lang="en-US" b="0" dirty="0" err="1"/>
              <a:t>positif</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production of words ending in –if in French; application of English-French word patterns.</a:t>
            </a:r>
          </a:p>
          <a:p>
            <a:endParaRPr lang="en-US" b="1" dirty="0"/>
          </a:p>
          <a:p>
            <a:r>
              <a:rPr lang="en-US" b="1" dirty="0"/>
              <a:t>Procedure:</a:t>
            </a:r>
          </a:p>
          <a:p>
            <a:pPr marL="0" indent="0">
              <a:buNone/>
            </a:pPr>
            <a:r>
              <a:rPr lang="en-US" b="0" dirty="0"/>
              <a:t>1. Students use the rule English ‘-</a:t>
            </a:r>
            <a:r>
              <a:rPr lang="en-US" b="0" dirty="0" err="1"/>
              <a:t>ive</a:t>
            </a:r>
            <a:r>
              <a:rPr lang="en-US" b="0" dirty="0"/>
              <a:t>’ ➜ French ‘-if’  from the previous slide to translate the words into French.</a:t>
            </a:r>
          </a:p>
          <a:p>
            <a:pPr marL="0" indent="0">
              <a:buNone/>
            </a:pPr>
            <a:r>
              <a:rPr lang="en-US" b="0" dirty="0"/>
              <a:t>2. Click to reveal the English translations. </a:t>
            </a:r>
          </a:p>
          <a:p>
            <a:pPr marL="0" indent="0">
              <a:buNone/>
            </a:pPr>
            <a:r>
              <a:rPr lang="en-US" b="0" dirty="0"/>
              <a:t>3. Click the number to hear a French native speaker to pronounce the words. </a:t>
            </a:r>
          </a:p>
          <a:p>
            <a:pPr marL="0" indent="0">
              <a:buNone/>
            </a:pPr>
            <a:r>
              <a:rPr lang="en-US" b="0" dirty="0"/>
              <a:t>4. Students repeat, and then say the English.</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motif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productif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attentif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radioactif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alternatif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exclusif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explosif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massif</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motif [1369], </a:t>
            </a:r>
            <a:r>
              <a:rPr lang="en-GB" baseline="0" dirty="0" err="1"/>
              <a:t>productif</a:t>
            </a:r>
            <a:r>
              <a:rPr lang="en-GB" baseline="0" dirty="0"/>
              <a:t> [3975], </a:t>
            </a:r>
            <a:r>
              <a:rPr lang="en-GB" baseline="0" dirty="0" err="1"/>
              <a:t>attentif</a:t>
            </a:r>
            <a:r>
              <a:rPr lang="en-GB" baseline="0" dirty="0"/>
              <a:t> [2850], </a:t>
            </a:r>
            <a:r>
              <a:rPr lang="en-GB" baseline="0" dirty="0" err="1"/>
              <a:t>radioactif</a:t>
            </a:r>
            <a:r>
              <a:rPr lang="en-GB" baseline="0" dirty="0"/>
              <a:t> [4294], </a:t>
            </a:r>
            <a:r>
              <a:rPr lang="en-GB" baseline="0" dirty="0" err="1"/>
              <a:t>alternatif</a:t>
            </a:r>
            <a:r>
              <a:rPr lang="en-GB" baseline="0" dirty="0"/>
              <a:t> [4415], </a:t>
            </a:r>
            <a:r>
              <a:rPr lang="en-GB" baseline="0" dirty="0" err="1"/>
              <a:t>exclusif</a:t>
            </a:r>
            <a:r>
              <a:rPr lang="en-GB" baseline="0" dirty="0"/>
              <a:t> [2558], </a:t>
            </a:r>
            <a:r>
              <a:rPr lang="en-GB" baseline="0" dirty="0" err="1"/>
              <a:t>explosif</a:t>
            </a:r>
            <a:r>
              <a:rPr lang="en-GB" baseline="0" dirty="0"/>
              <a:t> [3558], massif [1760]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of </a:t>
            </a:r>
            <a:r>
              <a:rPr lang="en-US" b="0" i="1" dirty="0"/>
              <a:t>il ne faut pas + </a:t>
            </a:r>
            <a:r>
              <a:rPr lang="en-US" b="0" i="0" dirty="0"/>
              <a:t>infinitive as an alternative structure to </a:t>
            </a:r>
            <a:r>
              <a:rPr lang="en-US" b="0" i="1" dirty="0"/>
              <a:t>ne devoir pas </a:t>
            </a:r>
            <a:r>
              <a:rPr lang="en-US" b="0" i="0" dirty="0"/>
              <a:t>+ infinitive.</a:t>
            </a:r>
          </a:p>
          <a:p>
            <a:endParaRPr lang="en-US" b="1" dirty="0"/>
          </a:p>
          <a:p>
            <a:r>
              <a:rPr lang="en-US" b="1" dirty="0"/>
              <a:t>Procedure:</a:t>
            </a:r>
          </a:p>
          <a:p>
            <a:r>
              <a:rPr lang="en-US" b="0" dirty="0"/>
              <a:t>1. Recap </a:t>
            </a:r>
            <a:r>
              <a:rPr lang="en-US" b="0" i="0" dirty="0"/>
              <a:t>negative structures with modal verbs.</a:t>
            </a:r>
            <a:endParaRPr lang="en-US" b="0" dirty="0"/>
          </a:p>
          <a:p>
            <a:r>
              <a:rPr lang="en-US" b="0" dirty="0"/>
              <a:t>2. Introduce </a:t>
            </a:r>
            <a:r>
              <a:rPr lang="en-US" b="0" i="1" dirty="0"/>
              <a:t>il ne faut pas.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09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(slide 1 of 2).</a:t>
            </a:r>
          </a:p>
          <a:p>
            <a:endParaRPr lang="en-US" b="1" dirty="0"/>
          </a:p>
          <a:p>
            <a:r>
              <a:rPr lang="en-US" b="1" dirty="0"/>
              <a:t>Aim: </a:t>
            </a:r>
            <a:r>
              <a:rPr lang="en-US" b="0" dirty="0"/>
              <a:t>Written recognition of </a:t>
            </a:r>
            <a:r>
              <a:rPr lang="en-US" b="0" i="1" dirty="0"/>
              <a:t>il ne faut pas</a:t>
            </a:r>
            <a:r>
              <a:rPr lang="en-US" b="0" i="0" dirty="0"/>
              <a:t> and modal verbs in 3</a:t>
            </a:r>
            <a:r>
              <a:rPr lang="en-US" b="0" i="0" baseline="30000" dirty="0"/>
              <a:t>rd</a:t>
            </a:r>
            <a:r>
              <a:rPr lang="en-US" b="0" i="0" dirty="0"/>
              <a:t> person singular negative sentences.</a:t>
            </a:r>
            <a:endParaRPr lang="en-US" b="1" dirty="0"/>
          </a:p>
          <a:p>
            <a:endParaRPr lang="en-US" b="1" dirty="0"/>
          </a:p>
          <a:p>
            <a:r>
              <a:rPr lang="en-US" b="1" dirty="0"/>
              <a:t>Procedure:</a:t>
            </a:r>
          </a:p>
          <a:p>
            <a:pPr marL="0" indent="0">
              <a:buNone/>
            </a:pPr>
            <a:r>
              <a:rPr lang="en-US" b="0" dirty="0"/>
              <a:t>1. Students read </a:t>
            </a:r>
            <a:r>
              <a:rPr lang="en-US" b="0" dirty="0" err="1"/>
              <a:t>Océane’s</a:t>
            </a:r>
            <a:r>
              <a:rPr lang="en-US" b="0" dirty="0"/>
              <a:t> notes and tick whether each statement refers to Amir [</a:t>
            </a:r>
            <a:r>
              <a:rPr lang="en-US" b="0" i="1" dirty="0"/>
              <a:t>il ne doit pas/il ne </a:t>
            </a:r>
            <a:r>
              <a:rPr lang="en-US" b="0" i="1" dirty="0" err="1"/>
              <a:t>sait</a:t>
            </a:r>
            <a:r>
              <a:rPr lang="en-US" b="0" i="1" dirty="0"/>
              <a:t> pas/il ne </a:t>
            </a:r>
            <a:r>
              <a:rPr lang="en-US" b="0" i="1" dirty="0" err="1"/>
              <a:t>peut</a:t>
            </a:r>
            <a:r>
              <a:rPr lang="en-US" b="0" i="1" dirty="0"/>
              <a:t> pas/il ne </a:t>
            </a:r>
            <a:r>
              <a:rPr lang="en-US" b="0" i="1" dirty="0" err="1"/>
              <a:t>veut</a:t>
            </a:r>
            <a:r>
              <a:rPr lang="en-US" b="0" i="1" dirty="0"/>
              <a:t> pas</a:t>
            </a:r>
            <a:r>
              <a:rPr lang="en-US" b="0" i="0" dirty="0"/>
              <a:t>]</a:t>
            </a:r>
            <a:r>
              <a:rPr lang="en-US" b="0" dirty="0"/>
              <a:t> or people in general [</a:t>
            </a:r>
            <a:r>
              <a:rPr lang="en-US" b="0" i="1" dirty="0"/>
              <a:t>il ne faut pas</a:t>
            </a:r>
            <a:r>
              <a:rPr lang="en-US" b="0" i="0" dirty="0"/>
              <a:t>].</a:t>
            </a:r>
          </a:p>
          <a:p>
            <a:pPr marL="0" indent="0">
              <a:buNone/>
            </a:pPr>
            <a:r>
              <a:rPr lang="en-US" b="0" i="0" dirty="0"/>
              <a:t>2. Click to reveal answers.</a:t>
            </a:r>
          </a:p>
          <a:p>
            <a:pPr marL="0" indent="0">
              <a:buNone/>
            </a:pPr>
            <a:r>
              <a:rPr lang="en-US" b="0" i="0" dirty="0"/>
              <a:t>3. Students read the text again and note the activities in English (slide 2).</a:t>
            </a:r>
          </a:p>
          <a:p>
            <a:pPr marL="0" indent="0">
              <a:buNone/>
            </a:pPr>
            <a:r>
              <a:rPr lang="en-US" b="0" i="0" dirty="0"/>
              <a:t>4. Click to reveal answers.</a:t>
            </a:r>
          </a:p>
          <a:p>
            <a:pPr marL="0" indent="0">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respecter [673], note [1161]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588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endParaRPr lang="en-US" b="1" dirty="0"/>
          </a:p>
          <a:p>
            <a:r>
              <a:rPr lang="en-US" b="0" dirty="0"/>
              <a:t>Answers to the activity on the previous slide.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35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a:t>
            </a:r>
            <a:r>
              <a:rPr lang="en-US" b="0" i="1" dirty="0"/>
              <a:t>il faut</a:t>
            </a:r>
            <a:r>
              <a:rPr lang="en-US" b="0" i="0" dirty="0"/>
              <a:t> + infinitive and </a:t>
            </a:r>
            <a:r>
              <a:rPr lang="en-US" b="0" i="1" dirty="0"/>
              <a:t>il ne faut pas</a:t>
            </a:r>
            <a:r>
              <a:rPr lang="en-US" b="0" i="0" dirty="0"/>
              <a:t> + infinitive and connecting these with meaning.</a:t>
            </a:r>
            <a:endParaRPr lang="en-US" b="1" dirty="0"/>
          </a:p>
          <a:p>
            <a:endParaRPr lang="en-US" b="1" dirty="0"/>
          </a:p>
          <a:p>
            <a:r>
              <a:rPr lang="en-US" b="1" dirty="0"/>
              <a:t>Procedure:</a:t>
            </a:r>
          </a:p>
          <a:p>
            <a:pPr marL="0" indent="0">
              <a:buNone/>
            </a:pPr>
            <a:r>
              <a:rPr lang="en-US" b="0" dirty="0"/>
              <a:t>1. Check students understand the questions in the task rubric. Break down the </a:t>
            </a:r>
            <a:r>
              <a:rPr lang="en-US" b="0" i="1" dirty="0" err="1"/>
              <a:t>est-ce</a:t>
            </a:r>
            <a:r>
              <a:rPr lang="en-US" b="0" i="1" dirty="0"/>
              <a:t> que </a:t>
            </a:r>
            <a:r>
              <a:rPr lang="en-US" b="0" i="0" dirty="0"/>
              <a:t>questions into known single words, e.g. </a:t>
            </a:r>
            <a:r>
              <a:rPr lang="en-US" b="0" i="1" dirty="0"/>
              <a:t>Q</a:t>
            </a:r>
            <a:r>
              <a:rPr lang="en-GB" sz="1200" i="1" dirty="0" err="1">
                <a:solidFill>
                  <a:srgbClr val="4472C4">
                    <a:lumMod val="50000"/>
                  </a:srgbClr>
                </a:solidFill>
                <a:latin typeface="Century Gothic" panose="020B0502020202020204" pitchFamily="34" charset="0"/>
                <a:ea typeface="+mn-ea"/>
                <a:cs typeface="+mn-cs"/>
              </a:rPr>
              <a:t>u’est</a:t>
            </a:r>
            <a:r>
              <a:rPr lang="en-GB" sz="1200" i="1" dirty="0" err="1">
                <a:solidFill>
                  <a:srgbClr val="4472C4">
                    <a:lumMod val="50000"/>
                  </a:srgbClr>
                </a:solidFill>
                <a:latin typeface="Century Gothic" panose="020B0502020202020204" pitchFamily="34" charset="0"/>
              </a:rPr>
              <a:t>-ce</a:t>
            </a:r>
            <a:r>
              <a:rPr lang="en-GB" sz="1200" i="1" dirty="0">
                <a:solidFill>
                  <a:srgbClr val="4472C4">
                    <a:lumMod val="50000"/>
                  </a:srgbClr>
                </a:solidFill>
                <a:latin typeface="Century Gothic" panose="020B0502020202020204" pitchFamily="34" charset="0"/>
              </a:rPr>
              <a:t> </a:t>
            </a:r>
            <a:r>
              <a:rPr lang="en-GB" sz="1200" i="1" dirty="0" err="1">
                <a:solidFill>
                  <a:srgbClr val="4472C4">
                    <a:lumMod val="50000"/>
                  </a:srgbClr>
                </a:solidFill>
                <a:latin typeface="Century Gothic" panose="020B0502020202020204" pitchFamily="34" charset="0"/>
              </a:rPr>
              <a:t>qu’il</a:t>
            </a:r>
            <a:r>
              <a:rPr lang="en-GB" sz="1200" i="1" dirty="0">
                <a:solidFill>
                  <a:srgbClr val="4472C4">
                    <a:lumMod val="50000"/>
                  </a:srgbClr>
                </a:solidFill>
                <a:latin typeface="Century Gothic" panose="020B0502020202020204" pitchFamily="34" charset="0"/>
              </a:rPr>
              <a:t> faut faire ? What is it that it is necessary to do?</a:t>
            </a:r>
            <a:endParaRPr lang="en-US" b="0" i="1" dirty="0"/>
          </a:p>
          <a:p>
            <a:pPr marL="0" indent="0">
              <a:buNone/>
            </a:pPr>
            <a:r>
              <a:rPr lang="en-US" b="0" dirty="0"/>
              <a:t>2. Click the buttons to play audio. Students listen and tick whether they hear something that one must or must not do.</a:t>
            </a:r>
          </a:p>
          <a:p>
            <a:pPr marL="0" indent="0">
              <a:buNone/>
            </a:pPr>
            <a:r>
              <a:rPr lang="en-US" b="0" dirty="0"/>
              <a:t>3. Students listen again and note the activity in English.</a:t>
            </a:r>
          </a:p>
          <a:p>
            <a:pPr marL="0" indent="0">
              <a:buNone/>
            </a:pPr>
            <a:r>
              <a:rPr lang="en-US" b="0" dirty="0"/>
              <a:t>4. Click to reveal answers.</a:t>
            </a:r>
          </a:p>
          <a:p>
            <a:pPr marL="228600" indent="-228600">
              <a:buAutoNum type="arabicPeriod"/>
            </a:pPr>
            <a:endParaRPr lang="en-US" b="0" dirty="0"/>
          </a:p>
          <a:p>
            <a:pPr marL="0" indent="0">
              <a:buNone/>
            </a:pPr>
            <a:r>
              <a:rPr lang="en-US" b="1" dirty="0"/>
              <a:t>Transcript:</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Il ne </a:t>
            </a:r>
            <a:r>
              <a:rPr lang="en-GB" sz="1200" dirty="0">
                <a:solidFill>
                  <a:srgbClr val="4472C4">
                    <a:lumMod val="50000"/>
                  </a:srgbClr>
                </a:solidFill>
                <a:latin typeface="Century Gothic" panose="020B0502020202020204" pitchFamily="34" charset="0"/>
              </a:rPr>
              <a:t>faut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pas quitter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tôt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bureau.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Il</a:t>
            </a:r>
            <a:r>
              <a:rPr kumimoji="0" lang="en-GB" sz="1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manger dans le bureau.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Il ne </a:t>
            </a:r>
            <a:r>
              <a:rPr lang="en-GB" sz="1200" dirty="0">
                <a:solidFill>
                  <a:srgbClr val="4472C4">
                    <a:lumMod val="50000"/>
                  </a:srgbClr>
                </a:solidFill>
                <a:latin typeface="Century Gothic" panose="020B0502020202020204" pitchFamily="34" charset="0"/>
              </a:rPr>
              <a:t>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pas porter un manteau.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Il ne </a:t>
            </a:r>
            <a:r>
              <a:rPr lang="en-GB" sz="1200" dirty="0">
                <a:solidFill>
                  <a:srgbClr val="4472C4">
                    <a:lumMod val="50000"/>
                  </a:srgbClr>
                </a:solidFill>
                <a:latin typeface="Century Gothic" panose="020B0502020202020204" pitchFamily="34" charset="0"/>
              </a:rPr>
              <a:t>faut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pas utiliser le portable.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Il </a:t>
            </a:r>
            <a:r>
              <a:rPr lang="en-GB" sz="1200" dirty="0">
                <a:solidFill>
                  <a:srgbClr val="4472C4">
                    <a:lumMod val="50000"/>
                  </a:srgbClr>
                </a:solidFill>
                <a:latin typeface="Century Gothic" panose="020B0502020202020204" pitchFamily="34" charset="0"/>
              </a:rPr>
              <a:t>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travailler</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week-end.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Il ne </a:t>
            </a:r>
            <a:r>
              <a:rPr lang="en-GB" sz="1200" dirty="0">
                <a:solidFill>
                  <a:srgbClr val="4472C4">
                    <a:lumMod val="50000"/>
                  </a:srgbClr>
                </a:solidFill>
                <a:latin typeface="Century Gothic" panose="020B0502020202020204" pitchFamily="34" charset="0"/>
              </a:rPr>
              <a:t>faut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pas </a:t>
            </a:r>
            <a:r>
              <a:rPr lang="en-GB" sz="1200" dirty="0" err="1">
                <a:solidFill>
                  <a:srgbClr val="4472C4">
                    <a:lumMod val="50000"/>
                  </a:srgbClr>
                </a:solidFill>
                <a:latin typeface="Century Gothic" panose="020B0502020202020204" pitchFamily="34" charset="0"/>
              </a:rPr>
              <a:t>parler</a:t>
            </a:r>
            <a:r>
              <a:rPr lang="en-GB" sz="1200" dirty="0">
                <a:solidFill>
                  <a:srgbClr val="4472C4">
                    <a:lumMod val="50000"/>
                  </a:srgbClr>
                </a:solidFill>
                <a:latin typeface="Century Gothic" panose="020B0502020202020204" pitchFamily="34" charset="0"/>
              </a:rPr>
              <a:t> des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tâches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052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production of</a:t>
            </a:r>
            <a:r>
              <a:rPr lang="en-US" b="0" i="0" dirty="0"/>
              <a:t> negative statements</a:t>
            </a:r>
            <a:r>
              <a:rPr lang="en-US" b="1" i="0" dirty="0"/>
              <a:t> </a:t>
            </a:r>
            <a:r>
              <a:rPr lang="en-US" b="0" i="0" dirty="0"/>
              <a:t>with</a:t>
            </a:r>
            <a:r>
              <a:rPr lang="en-US" b="0" dirty="0"/>
              <a:t> </a:t>
            </a:r>
            <a:r>
              <a:rPr lang="en-US" b="0" i="1" dirty="0"/>
              <a:t>il faut</a:t>
            </a:r>
            <a:r>
              <a:rPr lang="en-US" b="0" i="0" dirty="0"/>
              <a:t> and modal verbs.</a:t>
            </a:r>
          </a:p>
          <a:p>
            <a:endParaRPr lang="en-US" b="1" dirty="0"/>
          </a:p>
          <a:p>
            <a:r>
              <a:rPr lang="en-US" b="1" dirty="0"/>
              <a:t>Procedure:</a:t>
            </a:r>
          </a:p>
          <a:p>
            <a:pPr marL="0" indent="0">
              <a:buNone/>
            </a:pPr>
            <a:r>
              <a:rPr lang="en-US" b="0" dirty="0"/>
              <a:t>1. Students work in pairs. Student A faces the board, student B turns away.</a:t>
            </a:r>
          </a:p>
          <a:p>
            <a:pPr marL="0" indent="0">
              <a:buNone/>
            </a:pPr>
            <a:r>
              <a:rPr lang="en-US" b="0" dirty="0"/>
              <a:t>2. Click to reveal a sentence from the previous exercise. Student A reads it aloud.</a:t>
            </a:r>
          </a:p>
          <a:p>
            <a:pPr marL="0" indent="0">
              <a:buNone/>
            </a:pPr>
            <a:r>
              <a:rPr lang="en-US" b="0" dirty="0"/>
              <a:t>3. Student B listens, then says the sentence again in the negative.</a:t>
            </a:r>
          </a:p>
          <a:p>
            <a:pPr marL="0" indent="0">
              <a:buNone/>
            </a:pPr>
            <a:r>
              <a:rPr lang="en-US" b="0" dirty="0"/>
              <a:t>4. Student B turns back to the board to check their answer, revealed on a click.</a:t>
            </a:r>
          </a:p>
          <a:p>
            <a:pPr marL="0" indent="0">
              <a:buNone/>
            </a:pPr>
            <a:r>
              <a:rPr lang="en-US" b="0" dirty="0"/>
              <a:t>5. Students swap roles.</a:t>
            </a:r>
          </a:p>
          <a:p>
            <a:pPr marL="0" indent="0">
              <a:buNone/>
            </a:pPr>
            <a:r>
              <a:rPr lang="en-US" b="0" dirty="0"/>
              <a:t>6. Repeat steps 1-5 for the remaining sentences.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4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 –</a:t>
            </a:r>
            <a:r>
              <a:rPr lang="en-US" b="0" i="1" dirty="0"/>
              <a:t>if/-</a:t>
            </a:r>
            <a:r>
              <a:rPr lang="en-US" b="0" i="1" dirty="0" err="1"/>
              <a:t>ive</a:t>
            </a:r>
            <a:r>
              <a:rPr lang="en-US" b="0" i="0" dirty="0"/>
              <a:t> adjective endings.</a:t>
            </a:r>
          </a:p>
          <a:p>
            <a:endParaRPr lang="en-US" b="1" dirty="0"/>
          </a:p>
          <a:p>
            <a:r>
              <a:rPr lang="en-US" b="1" dirty="0"/>
              <a:t>Procedure:</a:t>
            </a:r>
          </a:p>
          <a:p>
            <a:r>
              <a:rPr lang="en-US" b="0" dirty="0"/>
              <a:t>1. Introduce </a:t>
            </a:r>
            <a:r>
              <a:rPr lang="en-US" b="0" i="1" dirty="0"/>
              <a:t>–if/-</a:t>
            </a:r>
            <a:r>
              <a:rPr lang="en-US" b="0" i="1" dirty="0" err="1"/>
              <a:t>ive</a:t>
            </a:r>
            <a:r>
              <a:rPr lang="en-US" b="0" i="0" dirty="0"/>
              <a:t> adjective endings.</a:t>
            </a:r>
            <a:endParaRPr lang="en-US" b="0" dirty="0"/>
          </a:p>
          <a:p>
            <a:r>
              <a:rPr lang="en-US" b="0" dirty="0"/>
              <a:t>2. Ensure students connect them with masculine/feminine.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322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(This is slide </a:t>
            </a:r>
            <a:r>
              <a:rPr lang="en-US" b="1" dirty="0"/>
              <a:t>1/4</a:t>
            </a:r>
            <a:r>
              <a:rPr lang="en-US" b="0" dirty="0"/>
              <a:t>).</a:t>
            </a:r>
            <a:endParaRPr lang="en-US" b="1" dirty="0"/>
          </a:p>
          <a:p>
            <a:endParaRPr lang="en-US" b="1" dirty="0"/>
          </a:p>
          <a:p>
            <a:r>
              <a:rPr lang="en-US" b="1" dirty="0"/>
              <a:t>Aim: </a:t>
            </a:r>
            <a:r>
              <a:rPr lang="en-US" b="0" dirty="0"/>
              <a:t>Written recognition of </a:t>
            </a:r>
            <a:r>
              <a:rPr lang="en-US" b="0" i="1" dirty="0"/>
              <a:t>–if/-</a:t>
            </a:r>
            <a:r>
              <a:rPr lang="en-US" b="0" i="1" dirty="0" err="1"/>
              <a:t>ive</a:t>
            </a:r>
            <a:r>
              <a:rPr lang="en-US" b="0" i="0" dirty="0"/>
              <a:t> adjectives and connecting these with meaning (masculine/feminine).</a:t>
            </a:r>
            <a:endParaRPr lang="en-US" b="1" dirty="0"/>
          </a:p>
          <a:p>
            <a:endParaRPr lang="en-US" b="1" dirty="0"/>
          </a:p>
          <a:p>
            <a:r>
              <a:rPr lang="en-US" b="1" dirty="0"/>
              <a:t>Procedure:</a:t>
            </a:r>
          </a:p>
          <a:p>
            <a:pPr marL="0" indent="0">
              <a:buNone/>
            </a:pPr>
            <a:r>
              <a:rPr lang="en-US" b="0" dirty="0"/>
              <a:t>1. Students read the sentence and decide whether it refers to the male character or the female character.</a:t>
            </a:r>
          </a:p>
          <a:p>
            <a:pPr marL="0" indent="0">
              <a:buNone/>
            </a:pPr>
            <a:r>
              <a:rPr lang="en-US" b="0" dirty="0"/>
              <a:t>2. Click to reveal the answer.</a:t>
            </a:r>
          </a:p>
          <a:p>
            <a:pPr marL="0" indent="0">
              <a:buNone/>
            </a:pPr>
            <a:r>
              <a:rPr lang="en-US" b="0" dirty="0"/>
              <a:t>3. Click again to reveal the full sentence.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33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2/4.</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compréhensif</a:t>
            </a:r>
            <a:r>
              <a:rPr lang="en-GB" b="0" baseline="0" dirty="0"/>
              <a:t> [&lt;5000]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968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3/4.</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créatif</a:t>
            </a:r>
            <a:r>
              <a:rPr lang="en-GB" b="0" baseline="0" dirty="0"/>
              <a:t> [&lt;5000]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576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4/4.</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438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adjectives ending in </a:t>
            </a:r>
            <a:r>
              <a:rPr lang="en-US" b="0" i="1" dirty="0"/>
              <a:t>-if/-</a:t>
            </a:r>
            <a:r>
              <a:rPr lang="en-US" b="0" i="1" dirty="0" err="1"/>
              <a:t>ive</a:t>
            </a:r>
            <a:r>
              <a:rPr lang="en-US" b="0" i="0" dirty="0"/>
              <a:t> and connecting these with meaning (people identifying as male/female).</a:t>
            </a:r>
            <a:r>
              <a:rPr lang="en-US" b="1" i="0" dirty="0"/>
              <a:t> </a:t>
            </a:r>
            <a:r>
              <a:rPr lang="en-US" b="0" i="0" dirty="0"/>
              <a:t>Written production </a:t>
            </a:r>
            <a:r>
              <a:rPr lang="en-US" b="0" dirty="0"/>
              <a:t>adjectives ending in </a:t>
            </a:r>
            <a:r>
              <a:rPr lang="en-US" b="0" i="1" dirty="0"/>
              <a:t>-if/-</a:t>
            </a:r>
            <a:r>
              <a:rPr lang="en-US" b="0" i="1" dirty="0" err="1"/>
              <a:t>ive</a:t>
            </a:r>
            <a:r>
              <a:rPr lang="en-US" b="0"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the numbers to hear audio with the name of the character obscured. Note cognates (rather than known words) are used in examples 3., 4. and 5. </a:t>
            </a:r>
          </a:p>
          <a:p>
            <a:r>
              <a:rPr lang="en-US" b="0" dirty="0"/>
              <a:t>2. Students listen and decide based on the adjective they hear whether they think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Sophie are </a:t>
            </a:r>
            <a:r>
              <a:rPr lang="en-US" b="0" dirty="0"/>
              <a:t>describing Anne or Christophe.</a:t>
            </a:r>
          </a:p>
          <a:p>
            <a:r>
              <a:rPr lang="en-US" b="0" dirty="0"/>
              <a:t>3. Students listen again and note the adjective in English.</a:t>
            </a:r>
          </a:p>
          <a:p>
            <a:r>
              <a:rPr lang="en-US" b="0" dirty="0"/>
              <a:t>4. Click to reveal English.</a:t>
            </a:r>
          </a:p>
          <a:p>
            <a:r>
              <a:rPr lang="en-US" b="0" dirty="0"/>
              <a:t>5. Students reconstruct the original French sentences from their notes to describe Anne and Christophe.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Listen and check. Click the numbers in the last column to play the full audio.</a:t>
            </a:r>
          </a:p>
          <a:p>
            <a:endParaRPr lang="en-US" b="0" dirty="0"/>
          </a:p>
          <a:p>
            <a:r>
              <a:rPr lang="en-US" b="1" dirty="0"/>
              <a:t>Differentiation: </a:t>
            </a:r>
            <a:r>
              <a:rPr lang="en-US" b="0" dirty="0"/>
              <a:t>Classes who need more support could listen to the full audio first, then try to reconstruct the French from their notes (i.e., swap steps 5 &amp; 6 in the list above).</a:t>
            </a:r>
            <a:br>
              <a:rPr lang="en-US" b="0" dirty="0"/>
            </a:br>
            <a:endParaRPr lang="en-US" b="0" dirty="0"/>
          </a:p>
          <a:p>
            <a:r>
              <a:rPr lang="en-US" b="1" dirty="0"/>
              <a:t>Transcript:</a:t>
            </a:r>
          </a:p>
          <a:p>
            <a:pPr marL="0" indent="0">
              <a:buNone/>
            </a:pPr>
            <a:r>
              <a:rPr lang="en-US" b="0" dirty="0"/>
              <a:t>1. [Christophe] </a:t>
            </a:r>
            <a:r>
              <a:rPr lang="en-US" b="0" dirty="0" err="1"/>
              <a:t>est</a:t>
            </a:r>
            <a:r>
              <a:rPr lang="en-US" b="0" dirty="0"/>
              <a:t> sportif.</a:t>
            </a:r>
          </a:p>
          <a:p>
            <a:pPr marL="0" indent="0">
              <a:buNone/>
            </a:pPr>
            <a:r>
              <a:rPr lang="en-US" b="0" dirty="0"/>
              <a:t>2. [Anne] </a:t>
            </a:r>
            <a:r>
              <a:rPr lang="en-US" b="0" dirty="0" err="1"/>
              <a:t>est</a:t>
            </a:r>
            <a:r>
              <a:rPr lang="en-US" b="0" dirty="0"/>
              <a:t> </a:t>
            </a:r>
            <a:r>
              <a:rPr lang="en-US" b="0" dirty="0" err="1"/>
              <a:t>toujours</a:t>
            </a:r>
            <a:r>
              <a:rPr lang="en-US" b="0" dirty="0"/>
              <a:t> active.</a:t>
            </a:r>
          </a:p>
          <a:p>
            <a:pPr marL="0" indent="0">
              <a:buNone/>
            </a:pPr>
            <a:r>
              <a:rPr lang="en-US" b="0" dirty="0"/>
              <a:t>3. [Anne] </a:t>
            </a:r>
            <a:r>
              <a:rPr lang="en-US" b="0" dirty="0" err="1"/>
              <a:t>est</a:t>
            </a:r>
            <a:r>
              <a:rPr lang="en-US" b="0" dirty="0"/>
              <a:t> </a:t>
            </a:r>
            <a:r>
              <a:rPr lang="en-US" b="0" dirty="0" err="1"/>
              <a:t>créative</a:t>
            </a:r>
            <a:r>
              <a:rPr lang="en-US" b="0" dirty="0"/>
              <a:t>.</a:t>
            </a:r>
          </a:p>
          <a:p>
            <a:pPr marL="0" indent="0">
              <a:buNone/>
            </a:pPr>
            <a:r>
              <a:rPr lang="en-US" b="0" dirty="0"/>
              <a:t>4. [Christophe] </a:t>
            </a:r>
            <a:r>
              <a:rPr lang="en-US" b="0" dirty="0" err="1"/>
              <a:t>est</a:t>
            </a:r>
            <a:r>
              <a:rPr lang="en-US" b="0" dirty="0"/>
              <a:t> un </a:t>
            </a:r>
            <a:r>
              <a:rPr lang="en-US" b="0" dirty="0" err="1"/>
              <a:t>peu</a:t>
            </a:r>
            <a:r>
              <a:rPr lang="en-US" b="0" dirty="0"/>
              <a:t> </a:t>
            </a:r>
            <a:r>
              <a:rPr lang="en-US" b="0" dirty="0" err="1"/>
              <a:t>agressif</a:t>
            </a:r>
            <a:r>
              <a:rPr lang="en-US" b="0" dirty="0"/>
              <a:t>.</a:t>
            </a:r>
          </a:p>
          <a:p>
            <a:pPr marL="0" indent="0">
              <a:buNone/>
            </a:pPr>
            <a:r>
              <a:rPr lang="en-US" b="0" dirty="0"/>
              <a:t>5. [Anne] </a:t>
            </a:r>
            <a:r>
              <a:rPr lang="en-US" b="0" dirty="0" err="1"/>
              <a:t>est</a:t>
            </a:r>
            <a:r>
              <a:rPr lang="en-US" b="0" dirty="0"/>
              <a:t> </a:t>
            </a:r>
            <a:r>
              <a:rPr lang="en-US" b="0" dirty="0" err="1"/>
              <a:t>compréhensive</a:t>
            </a:r>
            <a:r>
              <a:rPr lang="en-US" b="0" dirty="0"/>
              <a:t>.</a:t>
            </a:r>
          </a:p>
          <a:p>
            <a:pPr marL="0" indent="0">
              <a:buNone/>
            </a:pPr>
            <a:r>
              <a:rPr lang="en-US" b="0" dirty="0"/>
              <a:t>6. [Christophe] </a:t>
            </a:r>
            <a:r>
              <a:rPr lang="en-US" b="0" dirty="0" err="1"/>
              <a:t>est</a:t>
            </a:r>
            <a:r>
              <a:rPr lang="en-US" b="0" dirty="0"/>
              <a:t> </a:t>
            </a:r>
            <a:r>
              <a:rPr lang="en-US" b="0" dirty="0" err="1"/>
              <a:t>actif</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agressif</a:t>
            </a:r>
            <a:r>
              <a:rPr lang="en-GB" b="0" baseline="0" dirty="0"/>
              <a:t> [3059], </a:t>
            </a:r>
            <a:r>
              <a:rPr lang="en-GB" b="0" baseline="0" dirty="0" err="1"/>
              <a:t>créatif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64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and oral production of sentences containing a mix of adjective types.</a:t>
            </a:r>
            <a:endParaRPr lang="en-US" b="1" dirty="0"/>
          </a:p>
          <a:p>
            <a:endParaRPr lang="en-US" b="1" dirty="0"/>
          </a:p>
          <a:p>
            <a:r>
              <a:rPr lang="en-US" b="1" dirty="0"/>
              <a:t>Procedure:</a:t>
            </a:r>
          </a:p>
          <a:p>
            <a:r>
              <a:rPr lang="en-US" b="0" dirty="0"/>
              <a:t>1. Students write five sentences to describe themselves, using adjectives and qualifiers and adverbs from this slide.</a:t>
            </a:r>
          </a:p>
          <a:p>
            <a:r>
              <a:rPr lang="en-US" b="0" dirty="0"/>
              <a:t>2. Remind students that the qualifiers appear before the adjective and the adverbs after the verb (and before the qualifier, if using both).</a:t>
            </a:r>
          </a:p>
          <a:p>
            <a:r>
              <a:rPr lang="en-US" b="0" dirty="0"/>
              <a:t>3. Use the sentences in the follow-up oral activity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parfait [1600], </a:t>
            </a:r>
            <a:r>
              <a:rPr lang="en-GB" baseline="0" dirty="0" err="1"/>
              <a:t>personnalité</a:t>
            </a:r>
            <a:r>
              <a:rPr lang="en-GB" baseline="0" dirty="0"/>
              <a:t> [1963], </a:t>
            </a:r>
            <a:r>
              <a:rPr lang="en-GB" b="0" baseline="0" dirty="0" err="1"/>
              <a:t>agressif</a:t>
            </a:r>
            <a:r>
              <a:rPr lang="en-GB" b="0" baseline="0" dirty="0"/>
              <a:t> [3059], </a:t>
            </a:r>
            <a:r>
              <a:rPr lang="en-GB" b="0" baseline="0" dirty="0" err="1"/>
              <a:t>créatif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07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a:t>
            </a:r>
          </a:p>
          <a:p>
            <a:endParaRPr lang="en-US" b="1" dirty="0"/>
          </a:p>
          <a:p>
            <a:r>
              <a:rPr lang="en-US" b="1" dirty="0"/>
              <a:t>Aim: </a:t>
            </a:r>
            <a:r>
              <a:rPr lang="en-US" b="0" dirty="0"/>
              <a:t>Written and oral production of sentences containing a mix of adjective types.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Use the example on this slide to model the task. Elicit the </a:t>
            </a:r>
            <a:r>
              <a:rPr lang="en-US" b="1" dirty="0"/>
              <a:t>inversion</a:t>
            </a:r>
            <a:r>
              <a:rPr lang="en-US" b="0" dirty="0"/>
              <a:t> questions necessary to find the information, and the yes/no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reveal suggested questions/answers.</a:t>
            </a:r>
          </a:p>
          <a:p>
            <a:r>
              <a:rPr lang="en-US" b="0" dirty="0"/>
              <a:t>3. Print role cards from next three slides – one set of 6 for each group of 6.</a:t>
            </a:r>
          </a:p>
          <a:p>
            <a:r>
              <a:rPr lang="en-US" b="0" dirty="0"/>
              <a:t>4. Students work in groups of 6. Each student in the group has a different role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Each student interviews the others in the group to find out if they have the required qualities for the job on their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answer the questions using the sentences they wrote in the previous activity as a prompt.</a:t>
            </a:r>
          </a:p>
          <a:p>
            <a:r>
              <a:rPr lang="en-US" b="0" dirty="0"/>
              <a:t>7. Students make notes about each person’s answers so they can find the person who fits their job advert best.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parfait [1600], </a:t>
            </a:r>
            <a:r>
              <a:rPr lang="en-GB" baseline="0" dirty="0" err="1"/>
              <a:t>personnalité</a:t>
            </a:r>
            <a:r>
              <a:rPr lang="en-GB" baseline="0" dirty="0"/>
              <a:t> [1963], </a:t>
            </a:r>
            <a:r>
              <a:rPr lang="en-GB" b="0" baseline="0" dirty="0" err="1"/>
              <a:t>agressif</a:t>
            </a:r>
            <a:r>
              <a:rPr lang="en-GB" b="0" baseline="0" dirty="0"/>
              <a:t> [3059], </a:t>
            </a:r>
            <a:r>
              <a:rPr lang="en-GB" b="0" baseline="0" dirty="0" err="1"/>
              <a:t>créatif</a:t>
            </a:r>
            <a:r>
              <a:rPr lang="en-GB" b="0" baseline="0" dirty="0"/>
              <a:t> [&gt;5000], inversion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5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draw attention to cross-linguistic differences in pronunciation of SSC [</a:t>
            </a:r>
            <a:r>
              <a:rPr lang="en-US" b="0" dirty="0" err="1"/>
              <a:t>i</a:t>
            </a:r>
            <a:r>
              <a:rPr lang="en-US" b="0" dirty="0"/>
              <a:t>].</a:t>
            </a:r>
          </a:p>
          <a:p>
            <a:endParaRPr lang="en-US" b="1" dirty="0"/>
          </a:p>
          <a:p>
            <a:r>
              <a:rPr lang="en-US" b="1" dirty="0"/>
              <a:t>Procedure:</a:t>
            </a:r>
          </a:p>
          <a:p>
            <a:pPr marL="0" indent="0">
              <a:buNone/>
            </a:pPr>
            <a:r>
              <a:rPr lang="en-US" b="0" dirty="0"/>
              <a:t>1. Click to animate the explanation. </a:t>
            </a:r>
          </a:p>
          <a:p>
            <a:pPr marL="0" indent="0">
              <a:buNone/>
            </a:pPr>
            <a:r>
              <a:rPr lang="en-US" b="0" dirty="0"/>
              <a:t>2. Students say the cognate words aloud in English and French. You can click on the words in orange to hear them read aloud in French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Encourage students to compare the position of their tongue when saying the words in English and French. Because the French SSC [</a:t>
            </a:r>
            <a:r>
              <a:rPr lang="en-US" b="0" dirty="0" err="1"/>
              <a:t>i</a:t>
            </a:r>
            <a:r>
              <a:rPr lang="en-US" b="0" dirty="0"/>
              <a:t>] is a </a:t>
            </a:r>
            <a:r>
              <a:rPr lang="en-GB" b="0" dirty="0"/>
              <a:t>more ‘closed’ vowel than </a:t>
            </a:r>
            <a:r>
              <a:rPr lang="en-GB" sz="1200" b="0" i="0" kern="1200" dirty="0">
                <a:solidFill>
                  <a:schemeClr val="tx1"/>
                </a:solidFill>
                <a:effectLst/>
                <a:latin typeface="+mn-lt"/>
                <a:ea typeface="+mn-ea"/>
                <a:cs typeface="+mn-cs"/>
              </a:rPr>
              <a:t>the English SSC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the position of the tongue should be higher in French than in English. </a:t>
            </a:r>
          </a:p>
          <a:p>
            <a:pPr marL="228600" indent="-228600">
              <a:buAutoNum type="arabicPeriod"/>
            </a:pPr>
            <a:endParaRPr lang="en-US" b="0" dirty="0"/>
          </a:p>
          <a:p>
            <a:r>
              <a:rPr lang="en-US" b="1" dirty="0"/>
              <a:t>Transcript:</a:t>
            </a:r>
          </a:p>
          <a:p>
            <a:r>
              <a:rPr lang="en-US" b="0" dirty="0"/>
              <a:t>kit</a:t>
            </a:r>
          </a:p>
          <a:p>
            <a:r>
              <a:rPr lang="en-US" b="0" dirty="0"/>
              <a:t>film</a:t>
            </a:r>
          </a:p>
          <a:p>
            <a:r>
              <a:rPr lang="en-US" b="0" dirty="0"/>
              <a:t>strict</a:t>
            </a:r>
          </a:p>
          <a:p>
            <a:endParaRPr lang="en-US" b="0" dirty="0"/>
          </a:p>
          <a:p>
            <a:pPr rtl="0" eaLnBrk="1" fontAlgn="t" latinLnBrk="0" hangingPunct="1"/>
            <a:r>
              <a:rPr lang="en-GB" b="1" baseline="0" dirty="0"/>
              <a:t>Word frequency of cognates used (1 is the most frequent word in French): </a:t>
            </a:r>
          </a:p>
          <a:p>
            <a:pPr rtl="0" eaLnBrk="1" fontAlgn="t" latinLnBrk="0" hangingPunct="1"/>
            <a:r>
              <a:rPr lang="en-GB" b="0" baseline="0" dirty="0"/>
              <a:t>kit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107000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504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65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r>
              <a:rPr lang="en-GB" b="1" dirty="0"/>
              <a:t>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732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Vocabulary learning homework answers for 9.1.1.6 can be found on the portal at https://rachelhawkes.com/LDPresources/Yr9French/French_Y9_Term1i_Wk6_HW_sheet_answers.docx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Timing: 10 minutes</a:t>
            </a:r>
            <a:br>
              <a:rPr lang="en-US" sz="2400" b="1" dirty="0"/>
            </a:br>
            <a:r>
              <a:rPr lang="en-US" sz="2400" b="0" i="1" dirty="0"/>
              <a:t>Note: This is optional and not included in the 50 minutes for the rest of the lesson activities.</a:t>
            </a:r>
          </a:p>
          <a:p>
            <a:endParaRPr lang="en-US" sz="2400" b="1" dirty="0"/>
          </a:p>
          <a:p>
            <a:r>
              <a:rPr lang="en-US" sz="2400" b="1" dirty="0"/>
              <a:t>Aim: </a:t>
            </a:r>
            <a:r>
              <a:rPr lang="en-US" sz="2400" b="0" dirty="0"/>
              <a:t>Written production of </a:t>
            </a:r>
            <a:r>
              <a:rPr lang="en-US" sz="2400" b="0" i="1" dirty="0"/>
              <a:t>il faut</a:t>
            </a:r>
            <a:r>
              <a:rPr lang="en-US" sz="2400" b="0" i="0" dirty="0"/>
              <a:t> and modals in both affirmative and negative sentences.</a:t>
            </a:r>
            <a:endParaRPr lang="en-US" sz="2400" b="1" dirty="0"/>
          </a:p>
          <a:p>
            <a:endParaRPr lang="en-US" sz="2400" b="1" dirty="0"/>
          </a:p>
          <a:p>
            <a:r>
              <a:rPr lang="en-US" sz="2400" b="1" dirty="0"/>
              <a:t>Procedure:</a:t>
            </a:r>
          </a:p>
          <a:p>
            <a:pPr marL="0" indent="0">
              <a:buNone/>
            </a:pPr>
            <a:r>
              <a:rPr lang="en-US" sz="2400" b="0" dirty="0"/>
              <a:t>1. Students choose a type of work experience placement, either from the suggestions on the slide or from the dictionary.</a:t>
            </a:r>
          </a:p>
          <a:p>
            <a:pPr marL="0" indent="0">
              <a:buNone/>
            </a:pPr>
            <a:r>
              <a:rPr lang="en-US" sz="2400" b="0" dirty="0"/>
              <a:t>2. Students use </a:t>
            </a:r>
            <a:r>
              <a:rPr lang="en-US" sz="2400" b="0" dirty="0" err="1"/>
              <a:t>rolecard</a:t>
            </a:r>
            <a:r>
              <a:rPr lang="en-US" sz="2400" b="0" dirty="0"/>
              <a:t> structure to write a similar advert for a </a:t>
            </a:r>
            <a:r>
              <a:rPr lang="en-US" sz="2400" b="0" i="1" dirty="0"/>
              <a:t>stagiaire.</a:t>
            </a:r>
          </a:p>
          <a:p>
            <a:pPr marL="457200" indent="-457200">
              <a:buAutoNum type="arabicPeriod"/>
            </a:pPr>
            <a:endParaRPr lang="en-US" sz="2400" b="0" i="1" dirty="0"/>
          </a:p>
          <a:p>
            <a:pPr marL="0" indent="0">
              <a:buNone/>
            </a:pPr>
            <a:r>
              <a:rPr lang="en-US" sz="2400" b="1" i="0" dirty="0"/>
              <a:t>Word frequency of unknown words used (1 is the most frequent word in French):</a:t>
            </a:r>
          </a:p>
          <a:p>
            <a:pPr marL="0" indent="0">
              <a:buNone/>
            </a:pPr>
            <a:r>
              <a:rPr lang="en-US" sz="2400" b="0" i="0" dirty="0" err="1"/>
              <a:t>boulanger</a:t>
            </a:r>
            <a:r>
              <a:rPr lang="en-US" sz="2400" b="0" i="0" dirty="0"/>
              <a:t> [&gt;5000]</a:t>
            </a:r>
          </a:p>
          <a:p>
            <a:endParaRPr lang="en-US" sz="2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aseline="0" dirty="0"/>
              <a:t>dentist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kern="1200" dirty="0">
                <a:solidFill>
                  <a:schemeClr val="tx1"/>
                </a:solidFill>
                <a:effectLst/>
                <a:latin typeface="Century Gothic" panose="020B0502020202020204" pitchFamily="34" charset="0"/>
                <a:ea typeface="+mn-ea"/>
                <a:cs typeface="+mn-cs"/>
              </a:rPr>
              <a:t>Source: </a:t>
            </a:r>
            <a:r>
              <a:rPr lang="en-GB" sz="2400" kern="1200" dirty="0">
                <a:solidFill>
                  <a:schemeClr val="tx1"/>
                </a:solidFill>
                <a:effectLst/>
                <a:latin typeface="Century Gothic" panose="020B0502020202020204" pitchFamily="34" charset="0"/>
                <a:ea typeface="+mn-ea"/>
                <a:cs typeface="+mn-cs"/>
              </a:rPr>
              <a:t>Lonsdale, D., &amp; Le Bras, Y.  (2009). </a:t>
            </a:r>
            <a:r>
              <a:rPr lang="en-GB" sz="2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24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79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[e] and [</a:t>
            </a:r>
            <a:r>
              <a:rPr lang="en-US" b="0" dirty="0" err="1"/>
              <a:t>i</a:t>
            </a:r>
            <a:r>
              <a:rPr lang="en-US" b="0" dirty="0"/>
              <a:t>]; raising awareness of cross-linguistic differences in pronunciation between cognates and near-cognates; to ‘break’ the association between English SSC [</a:t>
            </a:r>
            <a:r>
              <a:rPr lang="en-US" b="0" dirty="0" err="1"/>
              <a:t>i</a:t>
            </a:r>
            <a:r>
              <a:rPr lang="en-US" b="0" dirty="0"/>
              <a:t>] and the sound ‘</a:t>
            </a:r>
            <a:r>
              <a:rPr lang="en-US" b="0" dirty="0" err="1"/>
              <a:t>ih</a:t>
            </a:r>
            <a:r>
              <a:rPr lang="en-US" b="0" dirty="0"/>
              <a:t>’ and to connect this sound with its nearest French equivalent, SSC [e].</a:t>
            </a:r>
          </a:p>
          <a:p>
            <a:endParaRPr lang="en-US" b="1" dirty="0"/>
          </a:p>
          <a:p>
            <a:r>
              <a:rPr lang="en-US" b="1" dirty="0"/>
              <a:t>Procedure:</a:t>
            </a:r>
          </a:p>
          <a:p>
            <a:r>
              <a:rPr lang="en-US" b="0" dirty="0"/>
              <a:t>1. Depending on the needs of the class, click to bring up the reminder about pronunciation.</a:t>
            </a:r>
          </a:p>
          <a:p>
            <a:r>
              <a:rPr lang="en-US" b="0" dirty="0"/>
              <a:t>2. Click the number button on the left to hear the French word read aloud. </a:t>
            </a:r>
          </a:p>
          <a:p>
            <a:r>
              <a:rPr lang="en-US" b="0" dirty="0"/>
              <a:t>3. Students fill in the gap with the correct SSC. Note that these words have specifically been chosen because they are near cognates. </a:t>
            </a:r>
          </a:p>
          <a:p>
            <a:r>
              <a:rPr lang="en-US" b="0" dirty="0"/>
              <a:t>4. Click to reveal the missing SSC </a:t>
            </a:r>
            <a:r>
              <a:rPr lang="en-US" sz="1200" kern="1200" dirty="0">
                <a:solidFill>
                  <a:schemeClr val="tx1"/>
                </a:solidFill>
                <a:effectLst/>
                <a:latin typeface="+mn-lt"/>
                <a:ea typeface="+mn-ea"/>
                <a:cs typeface="+mn-cs"/>
              </a:rPr>
              <a:t>and a tick in the correct column.</a:t>
            </a:r>
          </a:p>
          <a:p>
            <a:r>
              <a:rPr lang="en-US" b="0" dirty="0"/>
              <a:t>5. Click to reveal the next task instruction. </a:t>
            </a:r>
          </a:p>
          <a:p>
            <a:r>
              <a:rPr lang="en-US" b="0" dirty="0"/>
              <a:t>6. Students try to volunteer the English translation.</a:t>
            </a:r>
          </a:p>
          <a:p>
            <a:r>
              <a:rPr lang="en-US" b="0" dirty="0"/>
              <a:t>7. Students say the pairs of words, first in French and then in English.</a:t>
            </a:r>
          </a:p>
          <a:p>
            <a:endParaRPr lang="en-US" b="0" dirty="0"/>
          </a:p>
          <a:p>
            <a:r>
              <a:rPr lang="en-US" b="1" dirty="0"/>
              <a:t>Transcript:</a:t>
            </a:r>
          </a:p>
          <a:p>
            <a:pPr marL="0" indent="0" rtl="0" fontAlgn="base">
              <a:buFont typeface="+mj-lt"/>
              <a:buNone/>
            </a:pPr>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mégab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t</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belle</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3. m</a:t>
            </a:r>
            <a:r>
              <a:rPr lang="en-GB" sz="1200" b="1" i="0" u="none" strike="noStrike" kern="1200" dirty="0">
                <a:solidFill>
                  <a:schemeClr val="tx1"/>
                </a:solidFill>
                <a:effectLst/>
                <a:latin typeface="+mn-lt"/>
                <a:ea typeface="+mn-ea"/>
                <a:cs typeface="+mn-cs"/>
              </a:rPr>
              <a:t>e</a:t>
            </a:r>
            <a:r>
              <a:rPr lang="en-GB" sz="1200" b="0" i="0" u="none" strike="noStrike" kern="1200" dirty="0">
                <a:solidFill>
                  <a:schemeClr val="tx1"/>
                </a:solidFill>
                <a:effectLst/>
                <a:latin typeface="+mn-lt"/>
                <a:ea typeface="+mn-ea"/>
                <a:cs typeface="+mn-cs"/>
              </a:rPr>
              <a:t>nu</a:t>
            </a:r>
          </a:p>
          <a:p>
            <a:pPr marL="0" indent="0" rtl="0" fontAlgn="base">
              <a:buFont typeface="+mj-lt"/>
              <a:buNone/>
            </a:pPr>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p</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5. r</a:t>
            </a:r>
            <a:r>
              <a:rPr lang="en-GB" sz="1200" b="1" i="0" u="none" strike="noStrike" kern="1200" dirty="0">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che</a:t>
            </a:r>
          </a:p>
          <a:p>
            <a:pPr marL="0" indent="0" rtl="0" fontAlgn="base">
              <a:buFont typeface="+mj-lt"/>
              <a:buNone/>
            </a:pPr>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jeté</a:t>
            </a:r>
            <a:endParaRPr lang="en-GB" sz="1200" b="0" i="0" u="none" strike="noStrike" kern="1200" dirty="0">
              <a:solidFill>
                <a:schemeClr val="tx1"/>
              </a:solidFill>
              <a:effectLst/>
              <a:latin typeface="+mn-lt"/>
              <a:ea typeface="+mn-ea"/>
              <a:cs typeface="+mn-cs"/>
            </a:endParaRPr>
          </a:p>
          <a:p>
            <a:pPr marL="0" indent="0" rtl="0" fontAlgn="base">
              <a:buFont typeface="+mj-lt"/>
              <a:buNone/>
            </a:pPr>
            <a:endParaRPr lang="en-US" b="1" dirty="0"/>
          </a:p>
          <a:p>
            <a:pPr rtl="0" eaLnBrk="1" fontAlgn="t" latinLnBrk="0" hangingPunct="1"/>
            <a:r>
              <a:rPr lang="en-GB" b="1" baseline="0" dirty="0"/>
              <a:t>Word frequency of cognates used (1 is the most frequent word in French): </a:t>
            </a:r>
            <a:endParaRPr lang="en-GB"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mégabit</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rebelle</a:t>
            </a:r>
            <a:r>
              <a:rPr lang="en-GB" sz="1200" b="0" i="0" u="none" strike="noStrike" kern="1200" dirty="0">
                <a:solidFill>
                  <a:schemeClr val="tx1"/>
                </a:solidFill>
                <a:effectLst/>
                <a:latin typeface="+mn-lt"/>
                <a:ea typeface="+mn-ea"/>
                <a:cs typeface="+mn-cs"/>
              </a:rPr>
              <a:t> [2621], menu [3470], </a:t>
            </a:r>
            <a:r>
              <a:rPr lang="en-GB" sz="1200" b="0" i="0" u="none" strike="noStrike" kern="1200" dirty="0" err="1">
                <a:solidFill>
                  <a:schemeClr val="tx1"/>
                </a:solidFill>
                <a:effectLst/>
                <a:latin typeface="+mn-lt"/>
                <a:ea typeface="+mn-ea"/>
                <a:cs typeface="+mn-cs"/>
              </a:rPr>
              <a:t>bip</a:t>
            </a:r>
            <a:r>
              <a:rPr lang="en-GB" sz="1200" b="0" i="0" u="none" strike="noStrike" kern="1200" dirty="0">
                <a:solidFill>
                  <a:schemeClr val="tx1"/>
                </a:solidFill>
                <a:effectLst/>
                <a:latin typeface="+mn-lt"/>
                <a:ea typeface="+mn-ea"/>
                <a:cs typeface="+mn-cs"/>
              </a:rPr>
              <a:t> [&lt;5000], riche [599], </a:t>
            </a:r>
            <a:r>
              <a:rPr lang="en-GB" sz="1200" b="0" i="0" u="none" strike="noStrike" kern="1200" dirty="0" err="1">
                <a:solidFill>
                  <a:schemeClr val="tx1"/>
                </a:solidFill>
                <a:effectLst/>
                <a:latin typeface="+mn-lt"/>
                <a:ea typeface="+mn-ea"/>
                <a:cs typeface="+mn-cs"/>
              </a:rPr>
              <a:t>rejeter</a:t>
            </a:r>
            <a:r>
              <a:rPr lang="en-GB" sz="1200" b="0" i="0" u="none" strike="noStrike" kern="1200" dirty="0">
                <a:solidFill>
                  <a:schemeClr val="tx1"/>
                </a:solidFill>
                <a:effectLst/>
                <a:latin typeface="+mn-lt"/>
                <a:ea typeface="+mn-ea"/>
                <a:cs typeface="+mn-cs"/>
              </a:rPr>
              <a:t> [981]</a:t>
            </a: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63385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Oral or written production of new vocabulary.</a:t>
            </a:r>
          </a:p>
          <a:p>
            <a:endParaRPr lang="en-US" b="1" dirty="0"/>
          </a:p>
          <a:p>
            <a:r>
              <a:rPr lang="en-US" b="1" dirty="0"/>
              <a:t>Procedure:</a:t>
            </a:r>
          </a:p>
          <a:p>
            <a:pPr marL="0" indent="0">
              <a:buNone/>
            </a:pPr>
            <a:r>
              <a:rPr lang="en-US" b="0" dirty="0"/>
              <a:t>1. Click to start. The first box spins.</a:t>
            </a:r>
          </a:p>
          <a:p>
            <a:pPr marL="0" indent="0">
              <a:buNone/>
            </a:pPr>
            <a:r>
              <a:rPr lang="en-US" b="0" dirty="0"/>
              <a:t>2. Students call out or write the French for that box before it stops spinning.</a:t>
            </a:r>
          </a:p>
          <a:p>
            <a:pPr marL="0" indent="0">
              <a:buNone/>
            </a:pPr>
            <a:r>
              <a:rPr lang="en-US" b="0" dirty="0"/>
              <a:t>3. The French appears.</a:t>
            </a:r>
          </a:p>
          <a:p>
            <a:pPr marL="0" indent="0">
              <a:buNone/>
            </a:pPr>
            <a:r>
              <a:rPr lang="en-US" b="0" dirty="0"/>
              <a:t>4. Repeat until all French words have been revealed.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5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Introduction of </a:t>
            </a:r>
            <a:r>
              <a:rPr lang="en-US" b="0" i="1" dirty="0"/>
              <a:t>il faut + </a:t>
            </a:r>
            <a:r>
              <a:rPr lang="en-US" b="0" i="0" dirty="0"/>
              <a:t>infinitive as an alternative structure to </a:t>
            </a:r>
            <a:r>
              <a:rPr lang="en-US" b="0" i="1" dirty="0"/>
              <a:t>devoir </a:t>
            </a:r>
            <a:r>
              <a:rPr lang="en-US" b="0" i="0" dirty="0"/>
              <a:t>+ infinitive.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6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a:t>
            </a:r>
            <a:r>
              <a:rPr lang="en-US" b="0" i="1" dirty="0"/>
              <a:t>il faut + long form</a:t>
            </a:r>
            <a:r>
              <a:rPr lang="en-US" b="0" i="0" dirty="0"/>
              <a:t> contrasted with </a:t>
            </a:r>
            <a:r>
              <a:rPr lang="en-US" b="0" i="1" dirty="0"/>
              <a:t>il + short form </a:t>
            </a:r>
            <a:r>
              <a:rPr lang="en-US" b="0" i="0" dirty="0"/>
              <a:t>and connecting these with meaning (what it is necessary to do vs what somebody is doing). Listening comprehension.</a:t>
            </a:r>
            <a:endParaRPr lang="en-US" b="1" dirty="0"/>
          </a:p>
          <a:p>
            <a:endParaRPr lang="en-US" b="1" dirty="0"/>
          </a:p>
          <a:p>
            <a:r>
              <a:rPr lang="en-US" b="1" dirty="0"/>
              <a:t>Procedure:</a:t>
            </a:r>
          </a:p>
          <a:p>
            <a:r>
              <a:rPr lang="en-US" b="0" dirty="0"/>
              <a:t>1. Click the numbers on the left to hear audio with a beep before the verb. </a:t>
            </a:r>
          </a:p>
          <a:p>
            <a:r>
              <a:rPr lang="en-US" b="0" dirty="0"/>
              <a:t>2. Students write 1-6. Explain that they need to decide in each case whether </a:t>
            </a:r>
            <a:r>
              <a:rPr lang="en-US" b="0" dirty="0" err="1"/>
              <a:t>Océane</a:t>
            </a:r>
            <a:r>
              <a:rPr lang="en-US" b="0" dirty="0"/>
              <a:t> is talking about what Amir does (</a:t>
            </a:r>
            <a:r>
              <a:rPr lang="en-US" b="0" i="1" dirty="0"/>
              <a:t>il + short form) </a:t>
            </a:r>
            <a:r>
              <a:rPr lang="en-US" b="0" dirty="0"/>
              <a:t>or what it’s necessary to do </a:t>
            </a:r>
            <a:r>
              <a:rPr lang="en-US" b="0" i="0" dirty="0"/>
              <a:t>(</a:t>
            </a:r>
            <a:r>
              <a:rPr lang="en-US" b="0" i="1" dirty="0"/>
              <a:t>il faut + long form</a:t>
            </a:r>
            <a:r>
              <a:rPr lang="en-US" b="0" i="0" dirty="0"/>
              <a:t>)</a:t>
            </a:r>
            <a:r>
              <a:rPr lang="en-US" b="0" dirty="0"/>
              <a:t>.</a:t>
            </a:r>
          </a:p>
          <a:p>
            <a:r>
              <a:rPr lang="en-US" b="0" dirty="0"/>
              <a:t>3. Click to reveal the answers.</a:t>
            </a:r>
          </a:p>
          <a:p>
            <a:r>
              <a:rPr lang="en-US" b="0" dirty="0"/>
              <a:t>4. Students listen again and note the activity mentioned in English.</a:t>
            </a:r>
          </a:p>
          <a:p>
            <a:r>
              <a:rPr lang="en-US" b="0" dirty="0"/>
              <a:t>5. The full audio (without beeps) is provided in the last column.</a:t>
            </a:r>
          </a:p>
          <a:p>
            <a:endParaRPr lang="en-US" b="0" dirty="0"/>
          </a:p>
          <a:p>
            <a:r>
              <a:rPr lang="en-US" b="1" dirty="0"/>
              <a:t>Transcript:</a:t>
            </a:r>
          </a:p>
          <a:p>
            <a:pPr marL="0" indent="0">
              <a:buNone/>
            </a:pPr>
            <a:r>
              <a:rPr lang="en-US" b="0" dirty="0"/>
              <a:t>1) </a:t>
            </a:r>
            <a:r>
              <a:rPr lang="en-US" b="0" dirty="0" err="1"/>
              <a:t>Parfois</a:t>
            </a:r>
            <a:r>
              <a:rPr lang="en-US" b="0" dirty="0"/>
              <a:t>, il [-] a </a:t>
            </a:r>
            <a:r>
              <a:rPr lang="en-US" b="0" dirty="0" err="1"/>
              <a:t>une</a:t>
            </a:r>
            <a:r>
              <a:rPr lang="en-US" b="0" dirty="0"/>
              <a:t> attitude </a:t>
            </a:r>
            <a:r>
              <a:rPr lang="en-US" b="0" dirty="0" err="1"/>
              <a:t>négative</a:t>
            </a:r>
            <a:r>
              <a:rPr lang="en-US" b="0" dirty="0"/>
              <a:t>.</a:t>
            </a:r>
          </a:p>
          <a:p>
            <a:pPr marL="0" indent="0">
              <a:buNone/>
            </a:pPr>
            <a:r>
              <a:rPr lang="en-US" b="0" dirty="0"/>
              <a:t>2) Il [faut] </a:t>
            </a:r>
            <a:r>
              <a:rPr lang="en-US" b="0" dirty="0" err="1"/>
              <a:t>avoir</a:t>
            </a:r>
            <a:r>
              <a:rPr lang="en-US" b="0" dirty="0"/>
              <a:t> </a:t>
            </a:r>
            <a:r>
              <a:rPr lang="en-US" b="0" dirty="0" err="1"/>
              <a:t>une</a:t>
            </a:r>
            <a:r>
              <a:rPr lang="en-US" b="0" dirty="0"/>
              <a:t> attitude positive au travail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3) Il [-] </a:t>
            </a:r>
            <a:r>
              <a:rPr lang="en-US" b="0" dirty="0" err="1">
                <a:latin typeface="Arial" panose="020B0604020202020204" pitchFamily="34" charset="0"/>
                <a:cs typeface="Arial" panose="020B0604020202020204" pitchFamily="34" charset="0"/>
              </a:rPr>
              <a:t>utilise</a:t>
            </a:r>
            <a:r>
              <a:rPr lang="en-US" b="0" dirty="0">
                <a:latin typeface="Arial" panose="020B0604020202020204" pitchFamily="34" charset="0"/>
                <a:cs typeface="Arial" panose="020B0604020202020204" pitchFamily="34" charset="0"/>
              </a:rPr>
              <a:t> les </a:t>
            </a:r>
            <a:r>
              <a:rPr lang="en-US" b="0" dirty="0" err="1">
                <a:latin typeface="Arial" panose="020B0604020202020204" pitchFamily="34" charset="0"/>
                <a:cs typeface="Arial" panose="020B0604020202020204" pitchFamily="34" charset="0"/>
              </a:rPr>
              <a:t>réseaux</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sociaux</a:t>
            </a:r>
            <a:r>
              <a:rPr lang="en-US" b="0" dirty="0">
                <a:latin typeface="Arial" panose="020B0604020202020204" pitchFamily="34" charset="0"/>
                <a:cs typeface="Arial" panose="020B0604020202020204" pitchFamily="34" charset="0"/>
              </a:rPr>
              <a:t> dans le bureau.</a:t>
            </a:r>
            <a:endParaRPr lang="en-US" b="0" dirty="0"/>
          </a:p>
          <a:p>
            <a:pPr marL="0" indent="0">
              <a:buNone/>
            </a:pPr>
            <a:r>
              <a:rPr lang="en-US" b="0" dirty="0"/>
              <a:t>4) Il [-] </a:t>
            </a:r>
            <a:r>
              <a:rPr lang="en-US" b="0" dirty="0" err="1"/>
              <a:t>quitte</a:t>
            </a:r>
            <a:r>
              <a:rPr lang="en-US" b="0" dirty="0"/>
              <a:t> </a:t>
            </a:r>
            <a:r>
              <a:rPr lang="en-GB" b="0" i="0" dirty="0" err="1">
                <a:solidFill>
                  <a:srgbClr val="222222"/>
                </a:solidFill>
                <a:effectLst/>
                <a:latin typeface="Georgia" panose="02040502050405020303" pitchFamily="18" charset="0"/>
              </a:rPr>
              <a:t>tôt</a:t>
            </a:r>
            <a:r>
              <a:rPr lang="en-US" b="0" dirty="0"/>
              <a:t> le travail </a:t>
            </a:r>
            <a:r>
              <a:rPr lang="en-GB" b="0" i="0" dirty="0" err="1">
                <a:solidFill>
                  <a:srgbClr val="222222"/>
                </a:solidFill>
                <a:effectLst/>
                <a:latin typeface="Georgia" panose="02040502050405020303" pitchFamily="18" charset="0"/>
              </a:rPr>
              <a:t>chaque</a:t>
            </a:r>
            <a:r>
              <a:rPr lang="en-GB" b="0" i="0" dirty="0">
                <a:solidFill>
                  <a:srgbClr val="222222"/>
                </a:solidFill>
                <a:effectLst/>
                <a:latin typeface="Georgia" panose="02040502050405020303" pitchFamily="18" charset="0"/>
              </a:rPr>
              <a:t> jour</a:t>
            </a:r>
            <a:r>
              <a:rPr lang="en-US" b="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5) Il [-] </a:t>
            </a:r>
            <a:r>
              <a:rPr lang="en-US" b="0" dirty="0" err="1">
                <a:latin typeface="Arial" panose="020B0604020202020204" pitchFamily="34" charset="0"/>
                <a:cs typeface="Arial" panose="020B0604020202020204" pitchFamily="34" charset="0"/>
              </a:rPr>
              <a:t>travaille</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lentement</a:t>
            </a:r>
            <a:r>
              <a:rPr lang="en-US" b="0" dirty="0">
                <a:latin typeface="Arial" panose="020B0604020202020204" pitchFamily="34" charset="0"/>
                <a:cs typeface="Arial" panose="020B0604020202020204" pitchFamily="34" charset="0"/>
              </a:rPr>
              <a:t>. </a:t>
            </a:r>
          </a:p>
          <a:p>
            <a:pPr marL="0" indent="0">
              <a:buNone/>
            </a:pPr>
            <a:r>
              <a:rPr lang="en-US" b="0" dirty="0">
                <a:latin typeface="Arial" panose="020B0604020202020204" pitchFamily="34" charset="0"/>
                <a:cs typeface="Arial" panose="020B0604020202020204" pitchFamily="34" charset="0"/>
              </a:rPr>
              <a:t>6) Il [faut] </a:t>
            </a:r>
            <a:r>
              <a:rPr lang="en-US" b="0" dirty="0" err="1">
                <a:latin typeface="Arial" panose="020B0604020202020204" pitchFamily="34" charset="0"/>
                <a:cs typeface="Arial" panose="020B0604020202020204" pitchFamily="34" charset="0"/>
              </a:rPr>
              <a:t>travailler</a:t>
            </a:r>
            <a:r>
              <a:rPr lang="en-US" b="0" dirty="0">
                <a:latin typeface="Arial" panose="020B0604020202020204" pitchFamily="34" charset="0"/>
                <a:cs typeface="Arial" panose="020B0604020202020204" pitchFamily="34" charset="0"/>
              </a:rPr>
              <a:t> dur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a:t>
            </a:r>
            <a:r>
              <a:rPr lang="en-US" b="0" i="1" dirty="0"/>
              <a:t>il faut + long form</a:t>
            </a:r>
            <a:r>
              <a:rPr lang="en-US" b="0" i="0" dirty="0"/>
              <a:t> contrasted with </a:t>
            </a:r>
            <a:r>
              <a:rPr lang="en-US" b="0" i="1" dirty="0"/>
              <a:t>il + short form </a:t>
            </a:r>
            <a:r>
              <a:rPr lang="en-US" b="0" i="0" dirty="0"/>
              <a:t>and connecting these with meaning (what it is necessary to do vs what somebody is doing). Reading comprehension.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write 1-6. They read the sentences and decide whether the question mark covers </a:t>
            </a:r>
            <a:r>
              <a:rPr lang="en-US" b="0" i="1" dirty="0"/>
              <a:t>faut </a:t>
            </a:r>
            <a:r>
              <a:rPr lang="en-US" b="0" dirty="0"/>
              <a:t>or ‘nothing’. Ensure they know that </a:t>
            </a:r>
            <a:r>
              <a:rPr lang="en-US" b="0" i="1" dirty="0"/>
              <a:t>faut </a:t>
            </a:r>
            <a:r>
              <a:rPr lang="en-US" b="0" i="0" dirty="0"/>
              <a:t>is followed by the long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read the sentences again and list in English what the </a:t>
            </a:r>
            <a:r>
              <a:rPr lang="fr-FR" sz="1200" dirty="0" err="1">
                <a:solidFill>
                  <a:schemeClr val="accent5">
                    <a:lumMod val="50000"/>
                  </a:schemeClr>
                </a:solidFill>
              </a:rPr>
              <a:t>Océane’s</a:t>
            </a:r>
            <a:r>
              <a:rPr lang="fr-FR" sz="1200" dirty="0">
                <a:solidFill>
                  <a:schemeClr val="accent5">
                    <a:lumMod val="50000"/>
                  </a:schemeClr>
                </a:solidFill>
              </a:rPr>
              <a:t> </a:t>
            </a:r>
            <a:r>
              <a:rPr lang="fr-FR" sz="1200" dirty="0" err="1">
                <a:solidFill>
                  <a:schemeClr val="accent5">
                    <a:lumMod val="50000"/>
                  </a:schemeClr>
                </a:solidFill>
              </a:rPr>
              <a:t>colleague</a:t>
            </a:r>
            <a:r>
              <a:rPr lang="en-US" b="0" dirty="0"/>
              <a:t> does (</a:t>
            </a:r>
            <a:r>
              <a:rPr lang="en-US" b="0" i="1" dirty="0"/>
              <a:t>il + </a:t>
            </a:r>
            <a:r>
              <a:rPr lang="en-US" b="0" i="0" dirty="0"/>
              <a:t>short form) and what it’s necessary for everyone to do (</a:t>
            </a:r>
            <a:r>
              <a:rPr lang="en-US" b="0" i="1" dirty="0"/>
              <a:t>il faut + </a:t>
            </a:r>
            <a:r>
              <a:rPr lang="en-US" b="0" i="0" dirty="0"/>
              <a:t>long 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groupe</a:t>
            </a:r>
            <a:r>
              <a:rPr lang="en-GB" baseline="0" dirty="0"/>
              <a:t> [187]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a range of known verbs in either the short form or the infinitive, depending on the presence or absence of a preceding modal verb.</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write 1-12 and translate the translate the English verbs using either the short or long form, depending on what words appear immediately before them. At more advanced levels, this activity could be conducted as a read-aloud/sight translation exercise. If this option is selected, teacher should run through the pronunciation of the cognate words before beginning.</a:t>
            </a:r>
          </a:p>
          <a:p>
            <a:r>
              <a:rPr lang="en-US" b="0" dirty="0"/>
              <a:t>2. Click to reveal answers. Explain choice of long form or short form for each answer.</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r</a:t>
            </a:r>
            <a:r>
              <a:rPr lang="en-GB" b="0" baseline="0" dirty="0"/>
              <a:t>idicule [2411], </a:t>
            </a:r>
            <a:r>
              <a:rPr lang="en-GB" b="0" baseline="0" dirty="0" err="1"/>
              <a:t>élégant</a:t>
            </a:r>
            <a:r>
              <a:rPr lang="en-GB" b="0" baseline="0" dirty="0"/>
              <a:t> [4747], </a:t>
            </a:r>
            <a:r>
              <a:rPr lang="en-GB" b="0" baseline="0" dirty="0" err="1"/>
              <a:t>professionnel</a:t>
            </a:r>
            <a:r>
              <a:rPr lang="en-GB" b="0" baseline="0" dirty="0"/>
              <a:t> [1000]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seulement</a:t>
            </a:r>
            <a:r>
              <a:rPr lang="en-GB" baseline="0" dirty="0"/>
              <a:t> [130], apr</a:t>
            </a:r>
            <a:r>
              <a:rPr lang="en-GB" baseline="0" dirty="0">
                <a:latin typeface="Century Gothic" panose="020B0502020202020204" pitchFamily="34" charset="0"/>
              </a:rPr>
              <a:t>ès [82]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09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190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657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39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3563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582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00229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631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56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08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199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779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58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9426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159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389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3884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17039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audio" Target="../media/audio26.wav"/><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4.xml"/><Relationship Id="rId16"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audio" Target="../media/audio25.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22.png"/><Relationship Id="rId10" Type="http://schemas.openxmlformats.org/officeDocument/2006/relationships/audio" Target="../media/audio29.wav"/><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0.wav"/><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audio" Target="../media/audio32.wav"/><Relationship Id="rId4" Type="http://schemas.openxmlformats.org/officeDocument/2006/relationships/audio" Target="../media/audio31.wav"/></Relationships>
</file>

<file path=ppt/slides/_rels/slide1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2.jpe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31.png"/><Relationship Id="rId2" Type="http://schemas.openxmlformats.org/officeDocument/2006/relationships/notesSlide" Target="../notesSlides/notesSlide16.xml"/><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audio" Target="../media/audio36.wav"/><Relationship Id="rId11" Type="http://schemas.openxmlformats.org/officeDocument/2006/relationships/image" Target="../media/image30.png"/><Relationship Id="rId5" Type="http://schemas.openxmlformats.org/officeDocument/2006/relationships/audio" Target="../media/audio35.wav"/><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audio" Target="../media/audio34.wav"/><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9.png"/><Relationship Id="rId7" Type="http://schemas.openxmlformats.org/officeDocument/2006/relationships/audio" Target="../media/audio42.wav"/><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audio" Target="../media/audio41.wav"/><Relationship Id="rId11" Type="http://schemas.openxmlformats.org/officeDocument/2006/relationships/image" Target="../media/image17.png"/><Relationship Id="rId5" Type="http://schemas.openxmlformats.org/officeDocument/2006/relationships/audio" Target="../media/audio40.wav"/><Relationship Id="rId10" Type="http://schemas.openxmlformats.org/officeDocument/2006/relationships/image" Target="../media/image37.png"/><Relationship Id="rId4" Type="http://schemas.openxmlformats.org/officeDocument/2006/relationships/audio" Target="../media/audio39.wav"/><Relationship Id="rId9" Type="http://schemas.openxmlformats.org/officeDocument/2006/relationships/audio" Target="../media/audio44.wav"/></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3" Type="http://schemas.openxmlformats.org/officeDocument/2006/relationships/image" Target="../media/image38.png"/><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27.xml"/><Relationship Id="rId16" Type="http://schemas.openxmlformats.org/officeDocument/2006/relationships/audio" Target="../media/audio55.wav"/><Relationship Id="rId1" Type="http://schemas.openxmlformats.org/officeDocument/2006/relationships/slideLayout" Target="../slideLayouts/slideLayout3.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image" Target="../media/image9.png"/><Relationship Id="rId15" Type="http://schemas.openxmlformats.org/officeDocument/2006/relationships/audio" Target="../media/audio54.wav"/><Relationship Id="rId10" Type="http://schemas.openxmlformats.org/officeDocument/2006/relationships/audio" Target="../media/audio49.wav"/><Relationship Id="rId4" Type="http://schemas.openxmlformats.org/officeDocument/2006/relationships/image" Target="../media/image39.png"/><Relationship Id="rId9" Type="http://schemas.openxmlformats.org/officeDocument/2006/relationships/audio" Target="../media/audio48.wav"/><Relationship Id="rId14" Type="http://schemas.openxmlformats.org/officeDocument/2006/relationships/audio" Target="../media/audio53.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audio" Target="../media/audio5.wav"/><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548848636/year-8-french-term-32-week-6-flash-cards/" TargetMode="External"/><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quizlet.com/gb/586689312/year-9-french-term-11-week-6-flash-cards/" TargetMode="External"/><Relationship Id="rId5" Type="http://schemas.openxmlformats.org/officeDocument/2006/relationships/hyperlink" Target="https://quizlet.com/gb/515991693/year-8-french-term-11-week-3-flash-cards/?new" TargetMode="External"/><Relationship Id="rId10" Type="http://schemas.openxmlformats.org/officeDocument/2006/relationships/hyperlink" Target="https://rachelhawkes.com/LDPresources/Yr9French/French_Y9_Term1i_Wk6_HW_sheet.docx" TargetMode="External"/><Relationship Id="rId4" Type="http://schemas.openxmlformats.org/officeDocument/2006/relationships/hyperlink" Target="https://www.rachelhawkes.com/LDPresources/Yr9French/French_Y9_Term1i_Wk6_audio.html" TargetMode="External"/><Relationship Id="rId9" Type="http://schemas.openxmlformats.org/officeDocument/2006/relationships/hyperlink" Target="https://quizlet.com/gb/540002269/year-8-french-term-31-week-4-flash-card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microsoft.com/office/2007/relationships/hdphoto" Target="../media/hdphoto2.wdp"/><Relationship Id="rId3" Type="http://schemas.openxmlformats.org/officeDocument/2006/relationships/audio" Target="../media/audio6.wav"/><Relationship Id="rId7" Type="http://schemas.openxmlformats.org/officeDocument/2006/relationships/audio" Target="../media/audio10.wav"/><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9.wav"/><Relationship Id="rId11" Type="http://schemas.microsoft.com/office/2007/relationships/hdphoto" Target="../media/hdphoto1.wdp"/><Relationship Id="rId5" Type="http://schemas.openxmlformats.org/officeDocument/2006/relationships/audio" Target="../media/audio8.wav"/><Relationship Id="rId10" Type="http://schemas.openxmlformats.org/officeDocument/2006/relationships/image" Target="../media/image10.png"/><Relationship Id="rId4" Type="http://schemas.openxmlformats.org/officeDocument/2006/relationships/audio" Target="../media/audio7.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image" Target="../media/image9.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7.xml"/><Relationship Id="rId16" Type="http://schemas.openxmlformats.org/officeDocument/2006/relationships/audio" Target="../media/audio23.wav"/><Relationship Id="rId1" Type="http://schemas.openxmlformats.org/officeDocument/2006/relationships/slideLayout" Target="../slideLayouts/slideLayout3.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5" Type="http://schemas.openxmlformats.org/officeDocument/2006/relationships/audio" Target="../media/audio22.wav"/><Relationship Id="rId10" Type="http://schemas.openxmlformats.org/officeDocument/2006/relationships/audio" Target="../media/audio17.wav"/><Relationship Id="rId4" Type="http://schemas.openxmlformats.org/officeDocument/2006/relationships/image" Target="../media/image12.png"/><Relationship Id="rId9" Type="http://schemas.openxmlformats.org/officeDocument/2006/relationships/audio" Target="../media/audio16.wav"/><Relationship Id="rId14" Type="http://schemas.openxmlformats.org/officeDocument/2006/relationships/audio" Target="../media/audio21.wav"/></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2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359400"/>
            <a:ext cx="4617765" cy="1373312"/>
          </a:xfrm>
        </p:spPr>
        <p:txBody>
          <a:bodyPr>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a:t>
            </a:r>
            <a:r>
              <a:rPr lang="en-GB" sz="1800" dirty="0">
                <a:solidFill>
                  <a:prstClr val="white"/>
                </a:solidFill>
                <a:latin typeface="Century Gothic" panose="020B0502020202020204" pitchFamily="34" charset="0"/>
              </a:rPr>
              <a:t>9</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a:t>
            </a:r>
            <a:r>
              <a:rPr lang="en-GB" sz="1200" dirty="0">
                <a:solidFill>
                  <a:prstClr val="white"/>
                </a:solidFill>
                <a:latin typeface="Century Gothic" panose="020B0502020202020204" pitchFamily="34" charset="0"/>
              </a:rPr>
              <a:t> /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a:t>
            </a:r>
            <a:r>
              <a:rPr lang="en-GB" sz="1200" dirty="0">
                <a:solidFill>
                  <a:prstClr val="white"/>
                </a:solidFill>
                <a:latin typeface="Century Gothic" panose="020B0502020202020204" pitchFamily="34" charset="0"/>
              </a:rPr>
              <a:t> /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10.10.23</a:t>
            </a:r>
          </a:p>
          <a:p>
            <a:endParaRPr lang="en-GB" sz="9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96557" y="2451267"/>
            <a:ext cx="6722795" cy="2312696"/>
          </a:xfrm>
        </p:spPr>
        <p:txBody>
          <a:bodyPr>
            <a:normAutofit/>
          </a:bodyPr>
          <a:lstStyle/>
          <a:p>
            <a:pPr algn="l"/>
            <a:r>
              <a:rPr lang="en-GB" sz="2400" dirty="0">
                <a:solidFill>
                  <a:prstClr val="white"/>
                </a:solidFill>
              </a:rPr>
              <a:t>il faut + infinitive</a:t>
            </a:r>
          </a:p>
          <a:p>
            <a:pPr algn="l"/>
            <a:r>
              <a:rPr lang="en-GB" sz="2400" dirty="0">
                <a:solidFill>
                  <a:prstClr val="white"/>
                </a:solidFill>
              </a:rPr>
              <a:t>SSC [</a:t>
            </a:r>
            <a:r>
              <a:rPr lang="en-GB" sz="2400" dirty="0" err="1">
                <a:solidFill>
                  <a:prstClr val="white"/>
                </a:solidFill>
              </a:rPr>
              <a:t>i</a:t>
            </a:r>
            <a:r>
              <a:rPr lang="en-GB" sz="2400" dirty="0">
                <a:solidFill>
                  <a:prstClr val="white"/>
                </a:solidFill>
              </a:rPr>
              <a:t>]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3600" b="1" dirty="0">
                <a:solidFill>
                  <a:prstClr val="white"/>
                </a:solidFill>
              </a:rPr>
              <a:t>Following instructions at work [2]</a:t>
            </a:r>
            <a:endParaRPr lang="en-GB" sz="3600" dirty="0"/>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BEF4DE2-BDED-495F-ABD6-D678C411F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0466" y="4945360"/>
            <a:ext cx="1367398" cy="1367398"/>
          </a:xfrm>
          <a:prstGeom prst="rect">
            <a:avLst/>
          </a:prstGeom>
        </p:spPr>
      </p:pic>
      <p:sp>
        <p:nvSpPr>
          <p:cNvPr id="3" name="TextBox 2">
            <a:extLst>
              <a:ext uri="{FF2B5EF4-FFF2-40B4-BE49-F238E27FC236}">
                <a16:creationId xmlns:a16="http://schemas.microsoft.com/office/drawing/2014/main" id="{00B9949C-F32E-4FBF-8BF9-CF8B964295A3}"/>
              </a:ext>
            </a:extLst>
          </p:cNvPr>
          <p:cNvSpPr txBox="1"/>
          <p:nvPr/>
        </p:nvSpPr>
        <p:spPr>
          <a:xfrm>
            <a:off x="173842" y="1145389"/>
            <a:ext cx="6425525"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Salut, Léa et Sophie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Enfin, je fais mon stage à la piscine avec Amir ! Nous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travaillons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samedis. Il faut</a:t>
            </a:r>
            <a:r>
              <a:rPr kumimoji="0" lang="fr-FR" sz="20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travailler</a:t>
            </a:r>
            <a:r>
              <a:rPr kumimoji="0" lang="fr-FR" sz="20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 mais Amir n’est pas travailleur ! Souvent, nous voulons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aller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café le matin, mais il faut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manger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seulement* pendant l’heure du déjeuner. Nous pouvons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prendre</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cours de natation après* le travail, mais Amir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préfère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aller au cinéma. C’est ridicule ! Il faut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faire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l’exercice!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stage en entreprise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est</a:t>
            </a:r>
            <a:r>
              <a:rPr lang="fr-FR" sz="2000" dirty="0">
                <a:solidFill>
                  <a:srgbClr val="ED7D31"/>
                </a:solidFill>
                <a:latin typeface="Century Gothic" panose="020F0302020204030204"/>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idéal pour vous puisque vous savez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utiliser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ordinateur et vous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prenez</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décisions avec soin. Il faut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être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professionnel au bureau. Vous devez vite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acheter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vêtements élégants.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bientôt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p>
        </p:txBody>
      </p:sp>
      <p:sp>
        <p:nvSpPr>
          <p:cNvPr id="4" name="Title 3"/>
          <p:cNvSpPr>
            <a:spLocks noGrp="1"/>
          </p:cNvSpPr>
          <p:nvPr>
            <p:ph type="title"/>
          </p:nvPr>
        </p:nvSpPr>
        <p:spPr>
          <a:xfrm>
            <a:off x="0" y="213557"/>
            <a:ext cx="5670466" cy="647577"/>
          </a:xfrm>
        </p:spPr>
        <p:txBody>
          <a:bodyPr>
            <a:normAutofit/>
          </a:bodyPr>
          <a:lstStyle/>
          <a:p>
            <a:r>
              <a:rPr lang="en-GB" sz="2800" b="1" dirty="0" err="1">
                <a:solidFill>
                  <a:schemeClr val="bg1"/>
                </a:solidFill>
              </a:rPr>
              <a:t>Océane</a:t>
            </a:r>
            <a:r>
              <a:rPr lang="en-GB" sz="2800" b="1" dirty="0">
                <a:solidFill>
                  <a:schemeClr val="bg1"/>
                </a:solidFill>
              </a:rPr>
              <a:t> parle de son stage</a:t>
            </a:r>
          </a:p>
        </p:txBody>
      </p:sp>
      <p:sp>
        <p:nvSpPr>
          <p:cNvPr id="2" name="Rounded Rectangle 46">
            <a:extLst>
              <a:ext uri="{FF2B5EF4-FFF2-40B4-BE49-F238E27FC236}">
                <a16:creationId xmlns:a16="http://schemas.microsoft.com/office/drawing/2014/main" id="{E8EC958A-1ACE-461C-B870-BAD64F3CA1CC}"/>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971B367F-2126-4A36-8036-9C1ACC8B454C}"/>
              </a:ext>
            </a:extLst>
          </p:cNvPr>
          <p:cNvSpPr txBox="1"/>
          <p:nvPr/>
        </p:nvSpPr>
        <p:spPr>
          <a:xfrm>
            <a:off x="2928938" y="5488518"/>
            <a:ext cx="2599406" cy="783193"/>
          </a:xfrm>
          <a:prstGeom prst="wedgeRoundRectCallout">
            <a:avLst>
              <a:gd name="adj1" fmla="val 61540"/>
              <a:gd name="adj2" fmla="val 10691"/>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seulement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*après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after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C7D5905F-67CB-4E43-A75E-04434E53B6BC}"/>
              </a:ext>
            </a:extLst>
          </p:cNvPr>
          <p:cNvSpPr txBox="1"/>
          <p:nvPr/>
        </p:nvSpPr>
        <p:spPr>
          <a:xfrm>
            <a:off x="6659765" y="1163992"/>
            <a:ext cx="5358393" cy="4669676"/>
          </a:xfrm>
          <a:prstGeom prst="rect">
            <a:avLst/>
          </a:prstGeom>
          <a:noFill/>
        </p:spPr>
        <p:txBody>
          <a:bodyPr wrap="square" rtlCol="0">
            <a:spAutoFit/>
          </a:bodyPr>
          <a:lstStyle/>
          <a:p>
            <a:pPr algn="l">
              <a:lnSpc>
                <a:spcPct val="125000"/>
              </a:lnSpc>
            </a:pPr>
            <a:r>
              <a:rPr lang="fr-FR" sz="2000" b="1" dirty="0">
                <a:solidFill>
                  <a:srgbClr val="002060"/>
                </a:solidFill>
              </a:rPr>
              <a:t>Ces phrases sont-elles vraies ou fausses?</a:t>
            </a:r>
          </a:p>
          <a:p>
            <a:pPr marL="457200" indent="-457200" algn="l">
              <a:lnSpc>
                <a:spcPct val="125000"/>
              </a:lnSpc>
              <a:buAutoNum type="arabicPeriod"/>
            </a:pPr>
            <a:r>
              <a:rPr lang="fr-FR" sz="2000" dirty="0">
                <a:solidFill>
                  <a:srgbClr val="002060"/>
                </a:solidFill>
              </a:rPr>
              <a:t>Océane </a:t>
            </a:r>
            <a:r>
              <a:rPr lang="fr-FR" sz="2000" dirty="0" err="1">
                <a:solidFill>
                  <a:srgbClr val="002060"/>
                </a:solidFill>
              </a:rPr>
              <a:t>is</a:t>
            </a:r>
            <a:r>
              <a:rPr lang="fr-FR" sz="2000" dirty="0">
                <a:solidFill>
                  <a:srgbClr val="002060"/>
                </a:solidFill>
              </a:rPr>
              <a:t> </a:t>
            </a:r>
            <a:r>
              <a:rPr lang="fr-FR" sz="2000" dirty="0" err="1">
                <a:solidFill>
                  <a:srgbClr val="002060"/>
                </a:solidFill>
              </a:rPr>
              <a:t>doing</a:t>
            </a:r>
            <a:r>
              <a:rPr lang="fr-FR" sz="2000" dirty="0">
                <a:solidFill>
                  <a:srgbClr val="002060"/>
                </a:solidFill>
              </a:rPr>
              <a:t> </a:t>
            </a:r>
            <a:r>
              <a:rPr lang="fr-FR" sz="2000" dirty="0" err="1">
                <a:solidFill>
                  <a:srgbClr val="002060"/>
                </a:solidFill>
              </a:rPr>
              <a:t>work</a:t>
            </a:r>
            <a:r>
              <a:rPr lang="fr-FR" sz="2000" dirty="0">
                <a:solidFill>
                  <a:srgbClr val="002060"/>
                </a:solidFill>
              </a:rPr>
              <a:t> </a:t>
            </a:r>
            <a:r>
              <a:rPr lang="fr-FR" sz="2000" dirty="0" err="1">
                <a:solidFill>
                  <a:srgbClr val="002060"/>
                </a:solidFill>
              </a:rPr>
              <a:t>experience</a:t>
            </a:r>
            <a:r>
              <a:rPr lang="fr-FR" sz="2000" dirty="0">
                <a:solidFill>
                  <a:srgbClr val="002060"/>
                </a:solidFill>
              </a:rPr>
              <a:t> at the </a:t>
            </a:r>
            <a:r>
              <a:rPr lang="fr-FR" sz="2000" dirty="0" err="1">
                <a:solidFill>
                  <a:srgbClr val="002060"/>
                </a:solidFill>
              </a:rPr>
              <a:t>beach</a:t>
            </a:r>
            <a:r>
              <a:rPr lang="fr-FR" sz="2000" dirty="0">
                <a:solidFill>
                  <a:srgbClr val="002060"/>
                </a:solidFill>
              </a:rPr>
              <a:t>.  </a:t>
            </a:r>
            <a:r>
              <a:rPr lang="fr-FR" sz="2000" b="1" dirty="0">
                <a:solidFill>
                  <a:srgbClr val="002060"/>
                </a:solidFill>
              </a:rPr>
              <a:t>FAUX</a:t>
            </a:r>
          </a:p>
          <a:p>
            <a:pPr marL="457200" indent="-457200" algn="l">
              <a:lnSpc>
                <a:spcPct val="125000"/>
              </a:lnSpc>
              <a:buAutoNum type="arabicPeriod"/>
            </a:pPr>
            <a:r>
              <a:rPr lang="fr-FR" sz="2000" dirty="0">
                <a:solidFill>
                  <a:srgbClr val="002060"/>
                </a:solidFill>
              </a:rPr>
              <a:t>Océane </a:t>
            </a:r>
            <a:r>
              <a:rPr lang="fr-FR" sz="2000" dirty="0" err="1">
                <a:solidFill>
                  <a:srgbClr val="002060"/>
                </a:solidFill>
              </a:rPr>
              <a:t>is</a:t>
            </a:r>
            <a:r>
              <a:rPr lang="fr-FR" sz="2000" dirty="0">
                <a:solidFill>
                  <a:srgbClr val="002060"/>
                </a:solidFill>
              </a:rPr>
              <a:t> not </a:t>
            </a:r>
            <a:r>
              <a:rPr lang="fr-FR" sz="2000" dirty="0" err="1">
                <a:solidFill>
                  <a:srgbClr val="002060"/>
                </a:solidFill>
              </a:rPr>
              <a:t>doing</a:t>
            </a:r>
            <a:r>
              <a:rPr lang="fr-FR" sz="2000" dirty="0">
                <a:solidFill>
                  <a:srgbClr val="002060"/>
                </a:solidFill>
              </a:rPr>
              <a:t> </a:t>
            </a:r>
            <a:r>
              <a:rPr lang="fr-FR" sz="2000" dirty="0" err="1">
                <a:solidFill>
                  <a:srgbClr val="002060"/>
                </a:solidFill>
              </a:rPr>
              <a:t>her</a:t>
            </a:r>
            <a:r>
              <a:rPr lang="fr-FR" sz="2000" dirty="0">
                <a:solidFill>
                  <a:srgbClr val="002060"/>
                </a:solidFill>
              </a:rPr>
              <a:t> </a:t>
            </a:r>
            <a:r>
              <a:rPr lang="fr-FR" sz="2000" dirty="0" err="1">
                <a:solidFill>
                  <a:srgbClr val="002060"/>
                </a:solidFill>
              </a:rPr>
              <a:t>work</a:t>
            </a:r>
            <a:r>
              <a:rPr lang="fr-FR" sz="2000" dirty="0">
                <a:solidFill>
                  <a:srgbClr val="002060"/>
                </a:solidFill>
              </a:rPr>
              <a:t> </a:t>
            </a:r>
            <a:r>
              <a:rPr lang="fr-FR" sz="2000" dirty="0" err="1">
                <a:solidFill>
                  <a:srgbClr val="002060"/>
                </a:solidFill>
              </a:rPr>
              <a:t>experience</a:t>
            </a:r>
            <a:r>
              <a:rPr lang="fr-FR" sz="2000" dirty="0">
                <a:solidFill>
                  <a:srgbClr val="002060"/>
                </a:solidFill>
              </a:rPr>
              <a:t> </a:t>
            </a:r>
            <a:r>
              <a:rPr lang="fr-FR" sz="2000" dirty="0" err="1">
                <a:solidFill>
                  <a:srgbClr val="002060"/>
                </a:solidFill>
              </a:rPr>
              <a:t>with</a:t>
            </a:r>
            <a:r>
              <a:rPr lang="fr-FR" sz="2000" dirty="0">
                <a:solidFill>
                  <a:srgbClr val="002060"/>
                </a:solidFill>
              </a:rPr>
              <a:t> Amir. </a:t>
            </a:r>
            <a:r>
              <a:rPr lang="fr-FR" sz="2000" b="1" dirty="0">
                <a:solidFill>
                  <a:srgbClr val="002060"/>
                </a:solidFill>
              </a:rPr>
              <a:t>FAUX</a:t>
            </a:r>
          </a:p>
          <a:p>
            <a:pPr marL="457200" indent="-457200" algn="l">
              <a:lnSpc>
                <a:spcPct val="125000"/>
              </a:lnSpc>
              <a:buAutoNum type="arabicPeriod"/>
            </a:pPr>
            <a:r>
              <a:rPr lang="fr-FR" sz="2000" dirty="0">
                <a:solidFill>
                  <a:srgbClr val="002060"/>
                </a:solidFill>
              </a:rPr>
              <a:t>Océane </a:t>
            </a:r>
            <a:r>
              <a:rPr lang="fr-FR" sz="2000" dirty="0" err="1">
                <a:solidFill>
                  <a:srgbClr val="002060"/>
                </a:solidFill>
              </a:rPr>
              <a:t>works</a:t>
            </a:r>
            <a:r>
              <a:rPr lang="fr-FR" sz="2000" dirty="0">
                <a:solidFill>
                  <a:srgbClr val="002060"/>
                </a:solidFill>
              </a:rPr>
              <a:t> </a:t>
            </a:r>
            <a:r>
              <a:rPr lang="fr-FR" sz="2000" dirty="0" err="1">
                <a:solidFill>
                  <a:srgbClr val="002060"/>
                </a:solidFill>
              </a:rPr>
              <a:t>every</a:t>
            </a:r>
            <a:r>
              <a:rPr lang="fr-FR" sz="2000" dirty="0">
                <a:solidFill>
                  <a:srgbClr val="002060"/>
                </a:solidFill>
              </a:rPr>
              <a:t> Saturday. </a:t>
            </a:r>
            <a:r>
              <a:rPr lang="fr-FR" sz="2000" b="1" dirty="0">
                <a:solidFill>
                  <a:srgbClr val="002060"/>
                </a:solidFill>
              </a:rPr>
              <a:t>VRAI</a:t>
            </a:r>
            <a:endParaRPr lang="fr-FR" sz="2000" dirty="0">
              <a:solidFill>
                <a:srgbClr val="002060"/>
              </a:solidFill>
            </a:endParaRPr>
          </a:p>
          <a:p>
            <a:pPr marL="457200" indent="-457200" algn="l">
              <a:lnSpc>
                <a:spcPct val="125000"/>
              </a:lnSpc>
              <a:buAutoNum type="arabicPeriod"/>
            </a:pPr>
            <a:r>
              <a:rPr lang="fr-FR" sz="2000" dirty="0">
                <a:solidFill>
                  <a:srgbClr val="002060"/>
                </a:solidFill>
              </a:rPr>
              <a:t>Océane </a:t>
            </a:r>
            <a:r>
              <a:rPr lang="fr-FR" sz="2000" dirty="0" err="1">
                <a:solidFill>
                  <a:srgbClr val="002060"/>
                </a:solidFill>
              </a:rPr>
              <a:t>can</a:t>
            </a:r>
            <a:r>
              <a:rPr lang="fr-FR" sz="2000" dirty="0">
                <a:solidFill>
                  <a:srgbClr val="002060"/>
                </a:solidFill>
              </a:rPr>
              <a:t> go to the café in the </a:t>
            </a:r>
            <a:r>
              <a:rPr lang="fr-FR" sz="2000" dirty="0" err="1">
                <a:solidFill>
                  <a:srgbClr val="002060"/>
                </a:solidFill>
              </a:rPr>
              <a:t>morning</a:t>
            </a:r>
            <a:r>
              <a:rPr lang="fr-FR" sz="2000" dirty="0">
                <a:solidFill>
                  <a:srgbClr val="002060"/>
                </a:solidFill>
              </a:rPr>
              <a:t>. </a:t>
            </a:r>
            <a:r>
              <a:rPr lang="fr-FR" sz="2000" b="1" dirty="0">
                <a:solidFill>
                  <a:srgbClr val="002060"/>
                </a:solidFill>
              </a:rPr>
              <a:t>FAUX</a:t>
            </a:r>
          </a:p>
          <a:p>
            <a:pPr marL="457200" indent="-457200" algn="l">
              <a:lnSpc>
                <a:spcPct val="125000"/>
              </a:lnSpc>
              <a:buAutoNum type="arabicPeriod"/>
            </a:pPr>
            <a:r>
              <a:rPr lang="fr-FR" sz="2000" dirty="0">
                <a:solidFill>
                  <a:srgbClr val="002060"/>
                </a:solidFill>
              </a:rPr>
              <a:t>Amir </a:t>
            </a:r>
            <a:r>
              <a:rPr lang="fr-FR" sz="2000" dirty="0" err="1">
                <a:solidFill>
                  <a:srgbClr val="002060"/>
                </a:solidFill>
              </a:rPr>
              <a:t>prefers</a:t>
            </a:r>
            <a:r>
              <a:rPr lang="fr-FR" sz="2000" dirty="0">
                <a:solidFill>
                  <a:srgbClr val="002060"/>
                </a:solidFill>
              </a:rPr>
              <a:t> to go to the </a:t>
            </a:r>
            <a:r>
              <a:rPr lang="fr-FR" sz="2000" dirty="0" err="1">
                <a:solidFill>
                  <a:srgbClr val="002060"/>
                </a:solidFill>
              </a:rPr>
              <a:t>cinema</a:t>
            </a:r>
            <a:r>
              <a:rPr lang="fr-FR" sz="2000" dirty="0">
                <a:solidFill>
                  <a:srgbClr val="002060"/>
                </a:solidFill>
              </a:rPr>
              <a:t> </a:t>
            </a:r>
            <a:r>
              <a:rPr lang="fr-FR" sz="2000" dirty="0" err="1">
                <a:solidFill>
                  <a:srgbClr val="002060"/>
                </a:solidFill>
              </a:rPr>
              <a:t>after</a:t>
            </a:r>
            <a:r>
              <a:rPr lang="fr-FR" sz="2000" dirty="0">
                <a:solidFill>
                  <a:srgbClr val="002060"/>
                </a:solidFill>
              </a:rPr>
              <a:t> </a:t>
            </a:r>
            <a:r>
              <a:rPr lang="fr-FR" sz="2000" dirty="0" err="1">
                <a:solidFill>
                  <a:srgbClr val="002060"/>
                </a:solidFill>
              </a:rPr>
              <a:t>work</a:t>
            </a:r>
            <a:r>
              <a:rPr lang="fr-FR" sz="2000" dirty="0">
                <a:solidFill>
                  <a:srgbClr val="002060"/>
                </a:solidFill>
              </a:rPr>
              <a:t>. </a:t>
            </a:r>
            <a:r>
              <a:rPr lang="fr-FR" sz="2000" b="1" dirty="0">
                <a:solidFill>
                  <a:srgbClr val="002060"/>
                </a:solidFill>
              </a:rPr>
              <a:t>VRAI</a:t>
            </a:r>
          </a:p>
          <a:p>
            <a:pPr marL="457200" indent="-457200" algn="l">
              <a:lnSpc>
                <a:spcPct val="125000"/>
              </a:lnSpc>
              <a:buAutoNum type="arabicPeriod"/>
            </a:pPr>
            <a:r>
              <a:rPr lang="fr-FR" sz="2000" dirty="0">
                <a:solidFill>
                  <a:srgbClr val="002060"/>
                </a:solidFill>
              </a:rPr>
              <a:t>Léa and Sophie know how to use a computer. </a:t>
            </a:r>
            <a:r>
              <a:rPr lang="fr-FR" sz="2000" b="1" dirty="0">
                <a:solidFill>
                  <a:srgbClr val="002060"/>
                </a:solidFill>
              </a:rPr>
              <a:t>VRAI</a:t>
            </a:r>
          </a:p>
        </p:txBody>
      </p:sp>
      <p:sp>
        <p:nvSpPr>
          <p:cNvPr id="6" name="Rectangle 5">
            <a:extLst>
              <a:ext uri="{FF2B5EF4-FFF2-40B4-BE49-F238E27FC236}">
                <a16:creationId xmlns:a16="http://schemas.microsoft.com/office/drawing/2014/main" id="{9BE0F75D-0755-854F-9493-7D70D2E5D011}"/>
              </a:ext>
            </a:extLst>
          </p:cNvPr>
          <p:cNvSpPr/>
          <p:nvPr/>
        </p:nvSpPr>
        <p:spPr>
          <a:xfrm>
            <a:off x="8667112" y="2012555"/>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B93F406-3789-4349-A559-F4212AB24FB4}"/>
              </a:ext>
            </a:extLst>
          </p:cNvPr>
          <p:cNvSpPr/>
          <p:nvPr/>
        </p:nvSpPr>
        <p:spPr>
          <a:xfrm>
            <a:off x="9952668" y="2773097"/>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592060-B0DA-7E4A-B791-5CA68768E601}"/>
              </a:ext>
            </a:extLst>
          </p:cNvPr>
          <p:cNvSpPr/>
          <p:nvPr/>
        </p:nvSpPr>
        <p:spPr>
          <a:xfrm>
            <a:off x="11032593" y="3113991"/>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2E907B-2B8D-8C4E-B9F6-0F77EA741250}"/>
              </a:ext>
            </a:extLst>
          </p:cNvPr>
          <p:cNvSpPr/>
          <p:nvPr/>
        </p:nvSpPr>
        <p:spPr>
          <a:xfrm>
            <a:off x="8336790" y="3923111"/>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C170F8F-8E51-4D4A-9708-768B66D6C7E0}"/>
              </a:ext>
            </a:extLst>
          </p:cNvPr>
          <p:cNvSpPr/>
          <p:nvPr/>
        </p:nvSpPr>
        <p:spPr>
          <a:xfrm>
            <a:off x="7885423" y="4636643"/>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C4251E-9822-9D4D-9260-7C900DDBE8FB}"/>
              </a:ext>
            </a:extLst>
          </p:cNvPr>
          <p:cNvSpPr/>
          <p:nvPr/>
        </p:nvSpPr>
        <p:spPr>
          <a:xfrm>
            <a:off x="8514917" y="5407905"/>
            <a:ext cx="748145" cy="3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30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14975" cy="647577"/>
          </a:xfrm>
        </p:spPr>
        <p:txBody>
          <a:bodyPr>
            <a:normAutofit/>
          </a:bodyPr>
          <a:lstStyle/>
          <a:p>
            <a:r>
              <a:rPr lang="en-GB" sz="2800" b="1" dirty="0">
                <a:solidFill>
                  <a:schemeClr val="bg1"/>
                </a:solidFill>
              </a:rPr>
              <a:t>Un podcast sur le stage</a:t>
            </a:r>
          </a:p>
        </p:txBody>
      </p:sp>
      <p:sp>
        <p:nvSpPr>
          <p:cNvPr id="2" name="TextBox 1">
            <a:extLst>
              <a:ext uri="{FF2B5EF4-FFF2-40B4-BE49-F238E27FC236}">
                <a16:creationId xmlns:a16="http://schemas.microsoft.com/office/drawing/2014/main" id="{137329B8-EA67-4776-8BA3-CC850CBE018C}"/>
              </a:ext>
            </a:extLst>
          </p:cNvPr>
          <p:cNvSpPr txBox="1"/>
          <p:nvPr/>
        </p:nvSpPr>
        <p:spPr>
          <a:xfrm>
            <a:off x="177612" y="1222668"/>
            <a:ext cx="116813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et Sophie font un podcast sur le stage au bureau. Elles ne sont pas d’accord ! Léa veut utiliser « devoir » et Sophie préf</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ère « il faut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traduit les phrases comment ? Et Sophie? Dis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dix phrases</a:t>
            </a:r>
            <a:r>
              <a:rPr lang="fr-FR" sz="2400" b="1" dirty="0">
                <a:solidFill>
                  <a:srgbClr val="4472C4">
                    <a:lumMod val="50000"/>
                  </a:srgbClr>
                </a:solidFill>
                <a:latin typeface="Century Gothic" panose="020F0302020204030204"/>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58A8CF94-5A89-47B0-A393-4BCE254F33B6}"/>
              </a:ext>
            </a:extLst>
          </p:cNvPr>
          <p:cNvSpPr/>
          <p:nvPr/>
        </p:nvSpPr>
        <p:spPr>
          <a:xfrm>
            <a:off x="2219068" y="2566897"/>
            <a:ext cx="8420100" cy="729104"/>
          </a:xfrm>
          <a:prstGeom prst="wedgeRoundRectCallout">
            <a:avLst>
              <a:gd name="adj1" fmla="val -53675"/>
              <a:gd name="adj2" fmla="val 24133"/>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Nous devons utiliser « devoir</a:t>
            </a:r>
            <a:r>
              <a:rPr kumimoji="0" lang="fr-FR" sz="24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2" name="Speech Bubble: Rectangle with Corners Rounded 11">
            <a:extLst>
              <a:ext uri="{FF2B5EF4-FFF2-40B4-BE49-F238E27FC236}">
                <a16:creationId xmlns:a16="http://schemas.microsoft.com/office/drawing/2014/main" id="{0037C358-F88C-4E61-8B57-3C19EB1A0F84}"/>
              </a:ext>
            </a:extLst>
          </p:cNvPr>
          <p:cNvSpPr/>
          <p:nvPr/>
        </p:nvSpPr>
        <p:spPr>
          <a:xfrm>
            <a:off x="1955731" y="3441969"/>
            <a:ext cx="8420100" cy="729104"/>
          </a:xfrm>
          <a:prstGeom prst="wedgeRoundRectCallout">
            <a:avLst>
              <a:gd name="adj1" fmla="val 52851"/>
              <a:gd name="adj2" fmla="val 14919"/>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faut utiliser « il faut » !</a:t>
            </a:r>
          </a:p>
        </p:txBody>
      </p:sp>
      <p:sp>
        <p:nvSpPr>
          <p:cNvPr id="13" name="TextBox 12">
            <a:extLst>
              <a:ext uri="{FF2B5EF4-FFF2-40B4-BE49-F238E27FC236}">
                <a16:creationId xmlns:a16="http://schemas.microsoft.com/office/drawing/2014/main" id="{4E219CD8-62BB-4E5F-939B-1719001EF1A9}"/>
              </a:ext>
            </a:extLst>
          </p:cNvPr>
          <p:cNvSpPr txBox="1"/>
          <p:nvPr/>
        </p:nvSpPr>
        <p:spPr>
          <a:xfrm>
            <a:off x="228600" y="4376475"/>
            <a:ext cx="11449050"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work</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hard at the office.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lots of messages.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secretary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 must organise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and Océane 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care of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swimming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pool.</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choose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job.</a:t>
            </a:r>
          </a:p>
        </p:txBody>
      </p:sp>
      <p:pic>
        <p:nvPicPr>
          <p:cNvPr id="14" name="Picture 13" descr="A picture containing toy, doll&#10;&#10;Description automatically generated">
            <a:extLst>
              <a:ext uri="{FF2B5EF4-FFF2-40B4-BE49-F238E27FC236}">
                <a16:creationId xmlns:a16="http://schemas.microsoft.com/office/drawing/2014/main" id="{57F374A2-1FB4-7646-9FB3-446BD72E6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6" y="1936302"/>
            <a:ext cx="2203200" cy="2203200"/>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F5A3D07E-9808-354B-8181-FA4B7E4B0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719" y="1934078"/>
            <a:ext cx="2207649" cy="2207649"/>
          </a:xfrm>
          <a:prstGeom prst="rect">
            <a:avLst/>
          </a:prstGeom>
        </p:spPr>
      </p:pic>
      <p:sp>
        <p:nvSpPr>
          <p:cNvPr id="16" name="Rounded Rectangle 46">
            <a:extLst>
              <a:ext uri="{FF2B5EF4-FFF2-40B4-BE49-F238E27FC236}">
                <a16:creationId xmlns:a16="http://schemas.microsoft.com/office/drawing/2014/main" id="{C6CBE099-387B-4AB5-BC0F-5193650243F7}"/>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Speech Bubble: Rectangle with Corners Rounded 2">
            <a:extLst>
              <a:ext uri="{FF2B5EF4-FFF2-40B4-BE49-F238E27FC236}">
                <a16:creationId xmlns:a16="http://schemas.microsoft.com/office/drawing/2014/main" id="{760DA850-2FB7-4673-A280-C53E4BA4E22F}"/>
              </a:ext>
            </a:extLst>
          </p:cNvPr>
          <p:cNvSpPr/>
          <p:nvPr/>
        </p:nvSpPr>
        <p:spPr>
          <a:xfrm>
            <a:off x="8466667" y="4347129"/>
            <a:ext cx="3496733" cy="910779"/>
          </a:xfrm>
          <a:prstGeom prst="wedgeRoundRectCallout">
            <a:avLst>
              <a:gd name="adj1" fmla="val -47925"/>
              <a:gd name="adj2" fmla="val 77374"/>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After saying these sentences with ‘devoir’, try to say them using ‘il faut’.</a:t>
            </a:r>
          </a:p>
        </p:txBody>
      </p:sp>
    </p:spTree>
    <p:extLst>
      <p:ext uri="{BB962C8B-B14F-4D97-AF65-F5344CB8AC3E}">
        <p14:creationId xmlns:p14="http://schemas.microsoft.com/office/powerpoint/2010/main" val="176773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533901" cy="647577"/>
          </a:xfrm>
        </p:spPr>
        <p:txBody>
          <a:bodyPr>
            <a:normAutofit/>
          </a:bodyPr>
          <a:lstStyle/>
          <a:p>
            <a:r>
              <a:rPr lang="en-GB" sz="2800" b="1" dirty="0">
                <a:solidFill>
                  <a:schemeClr val="bg1"/>
                </a:solidFill>
              </a:rPr>
              <a:t>Un article sur le stage</a:t>
            </a:r>
          </a:p>
        </p:txBody>
      </p:sp>
      <p:graphicFrame>
        <p:nvGraphicFramePr>
          <p:cNvPr id="3" name="Table 5">
            <a:extLst>
              <a:ext uri="{FF2B5EF4-FFF2-40B4-BE49-F238E27FC236}">
                <a16:creationId xmlns:a16="http://schemas.microsoft.com/office/drawing/2014/main" id="{68560C87-22B7-4176-83A9-EE77C088B227}"/>
              </a:ext>
            </a:extLst>
          </p:cNvPr>
          <p:cNvGraphicFramePr>
            <a:graphicFrameLocks noGrp="1"/>
          </p:cNvGraphicFramePr>
          <p:nvPr>
            <p:extLst>
              <p:ext uri="{D42A27DB-BD31-4B8C-83A1-F6EECF244321}">
                <p14:modId xmlns:p14="http://schemas.microsoft.com/office/powerpoint/2010/main" val="2076789397"/>
              </p:ext>
            </p:extLst>
          </p:nvPr>
        </p:nvGraphicFramePr>
        <p:xfrm>
          <a:off x="1938561" y="1117120"/>
          <a:ext cx="8128000" cy="493776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2865692185"/>
                    </a:ext>
                  </a:extLst>
                </a:gridCol>
                <a:gridCol w="4064000">
                  <a:extLst>
                    <a:ext uri="{9D8B030D-6E8A-4147-A177-3AD203B41FA5}">
                      <a16:colId xmlns:a16="http://schemas.microsoft.com/office/drawing/2014/main" val="233624742"/>
                    </a:ext>
                  </a:extLst>
                </a:gridCol>
              </a:tblGrid>
              <a:tr h="370840">
                <a:tc>
                  <a:txBody>
                    <a:bodyPr/>
                    <a:lstStyle/>
                    <a:p>
                      <a:pPr algn="ctr"/>
                      <a:r>
                        <a:rPr lang="fr-FR" sz="2400" dirty="0"/>
                        <a:t>devoir</a:t>
                      </a:r>
                    </a:p>
                  </a:txBody>
                  <a:tcPr/>
                </a:tc>
                <a:tc>
                  <a:txBody>
                    <a:bodyPr/>
                    <a:lstStyle/>
                    <a:p>
                      <a:pPr algn="ctr"/>
                      <a:r>
                        <a:rPr lang="fr-FR" sz="2400" dirty="0"/>
                        <a:t>il faut</a:t>
                      </a:r>
                    </a:p>
                  </a:txBody>
                  <a:tcPr/>
                </a:tc>
                <a:extLst>
                  <a:ext uri="{0D108BD9-81ED-4DB2-BD59-A6C34878D82A}">
                    <a16:rowId xmlns:a16="http://schemas.microsoft.com/office/drawing/2014/main" val="1041702176"/>
                  </a:ext>
                </a:extLst>
              </a:tr>
              <a:tr h="370840">
                <a:tc>
                  <a:txBody>
                    <a:bodyPr/>
                    <a:lstStyle/>
                    <a:p>
                      <a:r>
                        <a:rPr lang="fr-FR" sz="2400" dirty="0">
                          <a:solidFill>
                            <a:srgbClr val="115076"/>
                          </a:solidFill>
                        </a:rPr>
                        <a:t>1. Nous devons travailler dur au bureau.</a:t>
                      </a:r>
                    </a:p>
                  </a:txBody>
                  <a:tcPr/>
                </a:tc>
                <a:tc>
                  <a:txBody>
                    <a:bodyPr/>
                    <a:lstStyle/>
                    <a:p>
                      <a:r>
                        <a:rPr lang="fr-FR" sz="2400" dirty="0">
                          <a:solidFill>
                            <a:srgbClr val="115076"/>
                          </a:solidFill>
                        </a:rPr>
                        <a:t>1. Il faut travailler dur au bureau.</a:t>
                      </a:r>
                    </a:p>
                  </a:txBody>
                  <a:tcPr/>
                </a:tc>
                <a:extLst>
                  <a:ext uri="{0D108BD9-81ED-4DB2-BD59-A6C34878D82A}">
                    <a16:rowId xmlns:a16="http://schemas.microsoft.com/office/drawing/2014/main" val="1625434397"/>
                  </a:ext>
                </a:extLst>
              </a:tr>
              <a:tr h="370840">
                <a:tc>
                  <a:txBody>
                    <a:bodyPr/>
                    <a:lstStyle/>
                    <a:p>
                      <a:r>
                        <a:rPr lang="fr-FR" sz="2400" dirty="0">
                          <a:solidFill>
                            <a:srgbClr val="115076"/>
                          </a:solidFill>
                        </a:rPr>
                        <a:t>2. Je dois lire beaucoup de messages.</a:t>
                      </a:r>
                    </a:p>
                  </a:txBody>
                  <a:tcPr/>
                </a:tc>
                <a:tc>
                  <a:txBody>
                    <a:bodyPr/>
                    <a:lstStyle/>
                    <a:p>
                      <a:r>
                        <a:rPr lang="fr-FR" sz="2400" dirty="0">
                          <a:solidFill>
                            <a:srgbClr val="115076"/>
                          </a:solidFill>
                        </a:rPr>
                        <a:t>2. Il faut lire beaucoup de messages.</a:t>
                      </a:r>
                    </a:p>
                  </a:txBody>
                  <a:tcPr/>
                </a:tc>
                <a:extLst>
                  <a:ext uri="{0D108BD9-81ED-4DB2-BD59-A6C34878D82A}">
                    <a16:rowId xmlns:a16="http://schemas.microsoft.com/office/drawing/2014/main" val="1335131074"/>
                  </a:ext>
                </a:extLst>
              </a:tr>
              <a:tr h="370840">
                <a:tc>
                  <a:txBody>
                    <a:bodyPr/>
                    <a:lstStyle/>
                    <a:p>
                      <a:r>
                        <a:rPr lang="fr-FR" sz="2400" dirty="0">
                          <a:solidFill>
                            <a:srgbClr val="115076"/>
                          </a:solidFill>
                        </a:rPr>
                        <a:t>3. Le secrétaire doit organiser l’entreprise.</a:t>
                      </a:r>
                    </a:p>
                  </a:txBody>
                  <a:tcPr/>
                </a:tc>
                <a:tc>
                  <a:txBody>
                    <a:bodyPr/>
                    <a:lstStyle/>
                    <a:p>
                      <a:r>
                        <a:rPr lang="fr-FR" sz="2400" dirty="0">
                          <a:solidFill>
                            <a:srgbClr val="115076"/>
                          </a:solidFill>
                        </a:rPr>
                        <a:t>3. Il faut organiser l’entreprise.</a:t>
                      </a:r>
                    </a:p>
                  </a:txBody>
                  <a:tcPr/>
                </a:tc>
                <a:extLst>
                  <a:ext uri="{0D108BD9-81ED-4DB2-BD59-A6C34878D82A}">
                    <a16:rowId xmlns:a16="http://schemas.microsoft.com/office/drawing/2014/main" val="2780075464"/>
                  </a:ext>
                </a:extLst>
              </a:tr>
              <a:tr h="370840">
                <a:tc>
                  <a:txBody>
                    <a:bodyPr/>
                    <a:lstStyle/>
                    <a:p>
                      <a:r>
                        <a:rPr lang="fr-FR" sz="2400" dirty="0">
                          <a:solidFill>
                            <a:srgbClr val="115076"/>
                          </a:solidFill>
                        </a:rPr>
                        <a:t>4. Amir et Océane doivent prendre soin </a:t>
                      </a:r>
                      <a:r>
                        <a:rPr lang="fr-FR" sz="2400" dirty="0">
                          <a:solidFill>
                            <a:srgbClr val="115076"/>
                          </a:solidFill>
                          <a:latin typeface="Century Gothic" panose="020B0502020202020204" pitchFamily="34" charset="0"/>
                        </a:rPr>
                        <a:t>de la piscine.</a:t>
                      </a:r>
                      <a:endParaRPr lang="fr-FR" sz="2400" dirty="0">
                        <a:solidFill>
                          <a:srgbClr val="115076"/>
                        </a:solidFill>
                      </a:endParaRPr>
                    </a:p>
                  </a:txBody>
                  <a:tcPr/>
                </a:tc>
                <a:tc>
                  <a:txBody>
                    <a:bodyPr/>
                    <a:lstStyle/>
                    <a:p>
                      <a:r>
                        <a:rPr lang="fr-FR" sz="2400" dirty="0">
                          <a:solidFill>
                            <a:srgbClr val="115076"/>
                          </a:solidFill>
                        </a:rPr>
                        <a:t>4. Il faut prendre soin </a:t>
                      </a:r>
                      <a:r>
                        <a:rPr lang="fr-FR" sz="2400" dirty="0">
                          <a:solidFill>
                            <a:srgbClr val="115076"/>
                          </a:solidFill>
                          <a:latin typeface="Century Gothic" panose="020B0502020202020204" pitchFamily="34" charset="0"/>
                        </a:rPr>
                        <a:t>de la piscine.</a:t>
                      </a:r>
                      <a:endParaRPr lang="fr-FR" sz="2400" dirty="0">
                        <a:solidFill>
                          <a:srgbClr val="115076"/>
                        </a:solidFill>
                      </a:endParaRPr>
                    </a:p>
                  </a:txBody>
                  <a:tcPr/>
                </a:tc>
                <a:extLst>
                  <a:ext uri="{0D108BD9-81ED-4DB2-BD59-A6C34878D82A}">
                    <a16:rowId xmlns:a16="http://schemas.microsoft.com/office/drawing/2014/main" val="1895102221"/>
                  </a:ext>
                </a:extLst>
              </a:tr>
              <a:tr h="370840">
                <a:tc>
                  <a:txBody>
                    <a:bodyPr/>
                    <a:lstStyle/>
                    <a:p>
                      <a:r>
                        <a:rPr lang="fr-FR" sz="2400" dirty="0">
                          <a:solidFill>
                            <a:srgbClr val="115076"/>
                          </a:solidFill>
                        </a:rPr>
                        <a:t>5. Vous devez choisir un emploi.</a:t>
                      </a:r>
                    </a:p>
                  </a:txBody>
                  <a:tcPr/>
                </a:tc>
                <a:tc>
                  <a:txBody>
                    <a:bodyPr/>
                    <a:lstStyle/>
                    <a:p>
                      <a:r>
                        <a:rPr lang="fr-FR" sz="2400" dirty="0">
                          <a:solidFill>
                            <a:srgbClr val="115076"/>
                          </a:solidFill>
                        </a:rPr>
                        <a:t>5. Il faut choisir un emploi.</a:t>
                      </a:r>
                    </a:p>
                  </a:txBody>
                  <a:tcPr/>
                </a:tc>
                <a:extLst>
                  <a:ext uri="{0D108BD9-81ED-4DB2-BD59-A6C34878D82A}">
                    <a16:rowId xmlns:a16="http://schemas.microsoft.com/office/drawing/2014/main" val="4202384812"/>
                  </a:ext>
                </a:extLst>
              </a:tr>
            </a:tbl>
          </a:graphicData>
        </a:graphic>
      </p:graphicFrame>
      <p:pic>
        <p:nvPicPr>
          <p:cNvPr id="6" name="Picture 5" descr="A picture containing toy, doll&#10;&#10;Description automatically generated">
            <a:extLst>
              <a:ext uri="{FF2B5EF4-FFF2-40B4-BE49-F238E27FC236}">
                <a16:creationId xmlns:a16="http://schemas.microsoft.com/office/drawing/2014/main" id="{30962408-66F3-3346-9F43-199D98432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4" y="1004712"/>
            <a:ext cx="1800000" cy="1800000"/>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B2CFD3F7-E9AA-234C-87AF-4BECF8E80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1006" y="1004712"/>
            <a:ext cx="1800000" cy="1800000"/>
          </a:xfrm>
          <a:prstGeom prst="rect">
            <a:avLst/>
          </a:prstGeom>
        </p:spPr>
      </p:pic>
      <p:sp>
        <p:nvSpPr>
          <p:cNvPr id="9" name="Rounded Rectangle 46">
            <a:extLst>
              <a:ext uri="{FF2B5EF4-FFF2-40B4-BE49-F238E27FC236}">
                <a16:creationId xmlns:a16="http://schemas.microsoft.com/office/drawing/2014/main" id="{49F148EE-3D81-4C5E-B8DF-3D7F7485442B}"/>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2612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067300"/>
            <a:ext cx="4617765" cy="16654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10</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 / Catherine Morris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10.10.23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sz="9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15582" y="2376088"/>
            <a:ext cx="6722795" cy="2312696"/>
          </a:xfrm>
        </p:spPr>
        <p:txBody>
          <a:bodyPr>
            <a:normAutofit/>
          </a:bodyPr>
          <a:lstStyle/>
          <a:p>
            <a:pPr algn="l"/>
            <a:r>
              <a:rPr lang="en-GB" sz="2400" dirty="0">
                <a:solidFill>
                  <a:prstClr val="white"/>
                </a:solidFill>
              </a:rPr>
              <a:t>il ne faut pas + infinitive</a:t>
            </a:r>
          </a:p>
          <a:p>
            <a:pPr algn="l"/>
            <a:r>
              <a:rPr lang="en-GB" sz="2400" dirty="0">
                <a:solidFill>
                  <a:prstClr val="white"/>
                </a:solidFill>
              </a:rPr>
              <a:t>feminine adjectives: -f ➜ -</a:t>
            </a:r>
            <a:r>
              <a:rPr lang="en-GB" sz="2400" dirty="0" err="1">
                <a:solidFill>
                  <a:prstClr val="white"/>
                </a:solidFill>
              </a:rPr>
              <a:t>ve</a:t>
            </a:r>
            <a:r>
              <a:rPr lang="en-GB" sz="2400" dirty="0">
                <a:solidFill>
                  <a:prstClr val="white"/>
                </a:solidFill>
              </a:rPr>
              <a:t> </a:t>
            </a:r>
          </a:p>
          <a:p>
            <a:pPr algn="l"/>
            <a:r>
              <a:rPr lang="en-GB" sz="2400" dirty="0">
                <a:solidFill>
                  <a:prstClr val="white"/>
                </a:solidFill>
              </a:rPr>
              <a:t>SSC [</a:t>
            </a:r>
            <a:r>
              <a:rPr lang="en-GB" sz="2400" dirty="0" err="1">
                <a:solidFill>
                  <a:prstClr val="white"/>
                </a:solidFill>
              </a:rPr>
              <a:t>i</a:t>
            </a:r>
            <a:r>
              <a:rPr lang="en-GB" sz="2400" dirty="0">
                <a:solidFill>
                  <a:prstClr val="white"/>
                </a:solidFill>
              </a:rPr>
              <a:t>]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36754" y="1693987"/>
            <a:ext cx="8605216" cy="844550"/>
          </a:xfrm>
        </p:spPr>
        <p:txBody>
          <a:bodyPr>
            <a:normAutofit/>
          </a:bodyPr>
          <a:lstStyle/>
          <a:p>
            <a:r>
              <a:rPr lang="en-GB" sz="3600" b="1" dirty="0">
                <a:solidFill>
                  <a:prstClr val="white"/>
                </a:solidFill>
              </a:rPr>
              <a:t>Following instructions at work [2]</a:t>
            </a:r>
            <a:endParaRPr lang="en-GB" sz="3600" dirty="0"/>
          </a:p>
        </p:txBody>
      </p:sp>
    </p:spTree>
    <p:extLst>
      <p:ext uri="{BB962C8B-B14F-4D97-AF65-F5344CB8AC3E}">
        <p14:creationId xmlns:p14="http://schemas.microsoft.com/office/powerpoint/2010/main" val="1176644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pet</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r>
              <a:rPr lang="en-GB" sz="6000" dirty="0" err="1">
                <a:solidFill>
                  <a:srgbClr val="E65D00"/>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i</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r>
              <a:rPr lang="en-GB" sz="6000" dirty="0" err="1">
                <a:solidFill>
                  <a:srgbClr val="E65D00"/>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l</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qu</a:t>
            </a:r>
            <a:r>
              <a:rPr lang="en-GB" sz="6000" dirty="0">
                <a:solidFill>
                  <a:srgbClr val="E65D00"/>
                </a:solidFill>
                <a:latin typeface="Century Gothic" panose="020B0502020202020204" pitchFamily="34" charset="0"/>
                <a:cs typeface="Calibri" panose="020F0502020204030204" pitchFamily="34" charset="0"/>
              </a:rPr>
              <a:t>i </a:t>
            </a:r>
            <a:r>
              <a:rPr lang="en-GB" sz="6000" dirty="0">
                <a:solidFill>
                  <a:srgbClr val="115076"/>
                </a:solidFill>
                <a:latin typeface="Century Gothic" panose="020B0502020202020204" pitchFamily="34" charset="0"/>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r>
                <a:rPr lang="en-GB" sz="5400" b="1" dirty="0">
                  <a:solidFill>
                    <a:srgbClr val="E65D00"/>
                  </a:solidFill>
                  <a:latin typeface="Century Gothic" panose="020B0502020202020204" pitchFamily="34" charset="0"/>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54133" cy="647577"/>
          </a:xfrm>
        </p:spPr>
        <p:txBody>
          <a:bodyPr>
            <a:noAutofit/>
          </a:bodyPr>
          <a:lstStyle/>
          <a:p>
            <a:r>
              <a:rPr lang="en-GB" sz="3200" b="1" dirty="0">
                <a:solidFill>
                  <a:schemeClr val="bg1"/>
                </a:solidFill>
              </a:rPr>
              <a:t>Mots qui </a:t>
            </a:r>
            <a:r>
              <a:rPr lang="en-GB" sz="3200" b="1" dirty="0" err="1">
                <a:solidFill>
                  <a:schemeClr val="bg1"/>
                </a:solidFill>
              </a:rPr>
              <a:t>finissent</a:t>
            </a:r>
            <a:r>
              <a:rPr lang="en-GB" sz="3200" b="1" dirty="0">
                <a:solidFill>
                  <a:schemeClr val="bg1"/>
                </a:solidFill>
              </a:rPr>
              <a:t> par –if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80907" y="249869"/>
            <a:ext cx="1929013" cy="3960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word patterns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312274"/>
            <a:ext cx="11729921" cy="506614"/>
          </a:xfrm>
          <a:prstGeom prst="rect">
            <a:avLst/>
          </a:prstGeom>
          <a:noFill/>
        </p:spPr>
        <p:txBody>
          <a:bodyPr wrap="square" rtlCol="0">
            <a:spAutoFit/>
          </a:bodyPr>
          <a:lstStyle/>
          <a:p>
            <a:pPr>
              <a:lnSpc>
                <a:spcPct val="125000"/>
              </a:lnSpc>
              <a:spcAft>
                <a:spcPts val="1200"/>
              </a:spcAft>
            </a:pPr>
            <a:r>
              <a:rPr lang="en-US" sz="2400" dirty="0">
                <a:solidFill>
                  <a:srgbClr val="002060"/>
                </a:solidFill>
              </a:rPr>
              <a:t>This week, you have learnt several French words </a:t>
            </a:r>
            <a:r>
              <a:rPr lang="en-US" sz="2400" b="1" dirty="0">
                <a:solidFill>
                  <a:srgbClr val="002060"/>
                </a:solidFill>
              </a:rPr>
              <a:t>ending in </a:t>
            </a:r>
            <a:r>
              <a:rPr lang="en-US" sz="2400" b="1" dirty="0">
                <a:solidFill>
                  <a:srgbClr val="FA6501"/>
                </a:solidFill>
              </a:rPr>
              <a:t>–if</a:t>
            </a:r>
            <a:r>
              <a:rPr lang="en-US" sz="2400" dirty="0">
                <a:solidFill>
                  <a:schemeClr val="accent5">
                    <a:lumMod val="50000"/>
                  </a:schemeClr>
                </a:solidFill>
              </a:rPr>
              <a:t>. </a:t>
            </a:r>
          </a:p>
        </p:txBody>
      </p:sp>
      <p:sp>
        <p:nvSpPr>
          <p:cNvPr id="9" name="TextBox 8">
            <a:extLst>
              <a:ext uri="{FF2B5EF4-FFF2-40B4-BE49-F238E27FC236}">
                <a16:creationId xmlns:a16="http://schemas.microsoft.com/office/drawing/2014/main" id="{44CCAB99-927B-4CA3-B269-F7B1B76465A7}"/>
              </a:ext>
            </a:extLst>
          </p:cNvPr>
          <p:cNvSpPr txBox="1"/>
          <p:nvPr/>
        </p:nvSpPr>
        <p:spPr>
          <a:xfrm>
            <a:off x="180000" y="1932882"/>
            <a:ext cx="885922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These words contain the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hlinkClick r:id="" action="ppaction://noaction">
              <a:snd r:embed="rId3" name="-if actif.wav"/>
            </a:hlinkClick>
            <a:extLst>
              <a:ext uri="{FF2B5EF4-FFF2-40B4-BE49-F238E27FC236}">
                <a16:creationId xmlns:a16="http://schemas.microsoft.com/office/drawing/2014/main" id="{C1AA6957-5F99-496F-8B4E-26E6EBC629A2}"/>
              </a:ext>
            </a:extLst>
          </p:cNvPr>
          <p:cNvSpPr txBox="1"/>
          <p:nvPr/>
        </p:nvSpPr>
        <p:spPr>
          <a:xfrm>
            <a:off x="180001" y="2865469"/>
            <a:ext cx="242985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act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(act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D42A9093-8D75-40BE-BAE1-5E28879EA806}"/>
              </a:ext>
            </a:extLst>
          </p:cNvPr>
          <p:cNvSpPr txBox="1"/>
          <p:nvPr/>
        </p:nvSpPr>
        <p:spPr>
          <a:xfrm>
            <a:off x="180000" y="3909348"/>
            <a:ext cx="11573850" cy="830997"/>
          </a:xfrm>
          <a:prstGeom prst="rect">
            <a:avLst/>
          </a:prstGeom>
          <a:noFill/>
        </p:spPr>
        <p:txBody>
          <a:bodyPr wrap="square">
            <a:spAutoFit/>
          </a:bodyPr>
          <a:lstStyle/>
          <a:p>
            <a:pPr marL="0" marR="0" lvl="0" indent="0" algn="l" defTabSz="914400" rtl="0" eaLnBrk="1" fontAlgn="auto" latinLnBrk="0" hangingPunct="1">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You may have noticed that these words are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spelled similarly in English and French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have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same meaning</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This is because they are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0B2E8FAD-5975-456D-AEAA-ECB53A35B361}"/>
              </a:ext>
            </a:extLst>
          </p:cNvPr>
          <p:cNvSpPr txBox="1"/>
          <p:nvPr/>
        </p:nvSpPr>
        <p:spPr>
          <a:xfrm>
            <a:off x="179999" y="4955623"/>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only difference is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last syllable. </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It</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looks </a:t>
            </a:r>
            <a:r>
              <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rPr>
              <a:t>and </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sounds </a:t>
            </a:r>
            <a:r>
              <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16BA715C-1BFA-47AE-9B78-672C57BED0EA}"/>
              </a:ext>
            </a:extLst>
          </p:cNvPr>
          <p:cNvSpPr txBox="1"/>
          <p:nvPr/>
        </p:nvSpPr>
        <p:spPr>
          <a:xfrm>
            <a:off x="180000" y="5571176"/>
            <a:ext cx="1201200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French it’s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but in English it’s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two</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endings pronounced?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4" name="-if negatif.wav"/>
            </a:hlinkClick>
            <a:extLst>
              <a:ext uri="{FF2B5EF4-FFF2-40B4-BE49-F238E27FC236}">
                <a16:creationId xmlns:a16="http://schemas.microsoft.com/office/drawing/2014/main" id="{35CB68CC-08DB-46ED-B5D4-9F06110F7418}"/>
              </a:ext>
            </a:extLst>
          </p:cNvPr>
          <p:cNvSpPr txBox="1"/>
          <p:nvPr/>
        </p:nvSpPr>
        <p:spPr>
          <a:xfrm>
            <a:off x="3930175" y="2865600"/>
            <a:ext cx="3148012" cy="461665"/>
          </a:xfrm>
          <a:prstGeom prst="rect">
            <a:avLst/>
          </a:prstGeom>
          <a:noFill/>
        </p:spPr>
        <p:txBody>
          <a:bodyPr wrap="square">
            <a:spAutoFit/>
          </a:bodyPr>
          <a:lstStyle/>
          <a:p>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négat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rPr>
              <a:t>(negat</a:t>
            </a:r>
            <a:r>
              <a:rPr kumimoji="0" lang="en-US" sz="2400" b="1" i="0" u="none" strike="noStrike" kern="1200" cap="none" spc="0" normalizeH="0" baseline="0" noProof="0" dirty="0">
                <a:ln>
                  <a:noFill/>
                </a:ln>
                <a:solidFill>
                  <a:srgbClr val="002060"/>
                </a:solidFill>
                <a:effectLst/>
                <a:uLnTx/>
                <a:uFillTx/>
                <a:latin typeface="Century Gothic" panose="020F0302020204030204"/>
              </a:rPr>
              <a:t>ive</a:t>
            </a:r>
            <a:r>
              <a:rPr kumimoji="0" lang="en-US" sz="2400" b="0" i="0" u="none" strike="noStrike" kern="1200" cap="none" spc="0" normalizeH="0" baseline="0" noProof="0" dirty="0">
                <a:ln>
                  <a:noFill/>
                </a:ln>
                <a:solidFill>
                  <a:srgbClr val="002060"/>
                </a:solidFill>
                <a:effectLst/>
                <a:uLnTx/>
                <a:uFillTx/>
                <a:latin typeface="Century Gothic" panose="020F0302020204030204"/>
              </a:rPr>
              <a:t>)</a:t>
            </a:r>
            <a:endParaRPr lang="fr-FR" dirty="0">
              <a:solidFill>
                <a:srgbClr val="002060"/>
              </a:solidFill>
            </a:endParaRPr>
          </a:p>
        </p:txBody>
      </p:sp>
      <p:sp>
        <p:nvSpPr>
          <p:cNvPr id="21" name="TextBox 20">
            <a:hlinkClick r:id="" action="ppaction://noaction">
              <a:snd r:embed="rId5" name="-if positif.wav"/>
            </a:hlinkClick>
            <a:extLst>
              <a:ext uri="{FF2B5EF4-FFF2-40B4-BE49-F238E27FC236}">
                <a16:creationId xmlns:a16="http://schemas.microsoft.com/office/drawing/2014/main" id="{1459CFC5-C3FD-45C3-BDD7-526FE35E80D5}"/>
              </a:ext>
            </a:extLst>
          </p:cNvPr>
          <p:cNvSpPr txBox="1"/>
          <p:nvPr/>
        </p:nvSpPr>
        <p:spPr>
          <a:xfrm>
            <a:off x="7792057" y="2865600"/>
            <a:ext cx="2652712" cy="461665"/>
          </a:xfrm>
          <a:prstGeom prst="rect">
            <a:avLst/>
          </a:prstGeom>
          <a:noFill/>
        </p:spPr>
        <p:txBody>
          <a:bodyPr wrap="square">
            <a:spAutoFit/>
          </a:bodyPr>
          <a:lstStyle/>
          <a:p>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posit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rPr>
              <a:t>(posit</a:t>
            </a:r>
            <a:r>
              <a:rPr kumimoji="0" lang="en-US" sz="2400" b="1" i="0" u="none" strike="noStrike" kern="1200" cap="none" spc="0" normalizeH="0" baseline="0" noProof="0" dirty="0">
                <a:ln>
                  <a:noFill/>
                </a:ln>
                <a:solidFill>
                  <a:srgbClr val="002060"/>
                </a:solidFill>
                <a:effectLst/>
                <a:uLnTx/>
                <a:uFillTx/>
                <a:latin typeface="Century Gothic" panose="020F0302020204030204"/>
              </a:rPr>
              <a:t>ive</a:t>
            </a:r>
            <a:r>
              <a:rPr kumimoji="0" lang="en-US" sz="2400" b="0" i="0" u="none" strike="noStrike" kern="1200" cap="none" spc="0" normalizeH="0" baseline="0" noProof="0" dirty="0">
                <a:ln>
                  <a:noFill/>
                </a:ln>
                <a:solidFill>
                  <a:srgbClr val="002060"/>
                </a:solidFill>
                <a:effectLst/>
                <a:uLnTx/>
                <a:uFillTx/>
                <a:latin typeface="Century Gothic" panose="020F0302020204030204"/>
              </a:rPr>
              <a:t>)</a:t>
            </a:r>
            <a:endParaRPr lang="fr-FR" dirty="0">
              <a:solidFill>
                <a:srgbClr val="002060"/>
              </a:solidFill>
            </a:endParaRPr>
          </a:p>
        </p:txBody>
      </p:sp>
      <p:pic>
        <p:nvPicPr>
          <p:cNvPr id="1026" name="Picture 2" descr="Sports, Runner, Health, Fitness, Athlete, Run, Exercise">
            <a:extLst>
              <a:ext uri="{FF2B5EF4-FFF2-40B4-BE49-F238E27FC236}">
                <a16:creationId xmlns:a16="http://schemas.microsoft.com/office/drawing/2014/main" id="{1AAF591E-C50C-444B-9801-AB3D7DE8F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479" y="2645789"/>
            <a:ext cx="736826" cy="1138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st, Thumb, Finger, Anatomy, Gesture, Hand, Not Okay">
            <a:extLst>
              <a:ext uri="{FF2B5EF4-FFF2-40B4-BE49-F238E27FC236}">
                <a16:creationId xmlns:a16="http://schemas.microsoft.com/office/drawing/2014/main" id="{0B967FEF-8437-4419-9733-510153EFD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3225" y="2563339"/>
            <a:ext cx="609923" cy="1016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Smiley Face, Emoji, Happy, Smiley, Face">
            <a:extLst>
              <a:ext uri="{FF2B5EF4-FFF2-40B4-BE49-F238E27FC236}">
                <a16:creationId xmlns:a16="http://schemas.microsoft.com/office/drawing/2014/main" id="{0E412B72-6F14-4DFD-8D35-FA144D891B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7969" y="2544554"/>
            <a:ext cx="1385140" cy="96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8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7"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84800" cy="647577"/>
          </a:xfrm>
        </p:spPr>
        <p:txBody>
          <a:bodyPr>
            <a:normAutofit/>
          </a:bodyPr>
          <a:lstStyle/>
          <a:p>
            <a:r>
              <a:rPr lang="en-GB" sz="2800" b="1" dirty="0" err="1">
                <a:solidFill>
                  <a:schemeClr val="bg1"/>
                </a:solidFill>
              </a:rPr>
              <a:t>C’est</a:t>
            </a:r>
            <a:r>
              <a:rPr lang="en-GB" sz="2800" b="1" dirty="0">
                <a:solidFill>
                  <a:schemeClr val="bg1"/>
                </a:solidFill>
              </a:rPr>
              <a:t> quoi </a:t>
            </a:r>
            <a:r>
              <a:rPr lang="en-GB" sz="2800" b="1" dirty="0" err="1">
                <a:solidFill>
                  <a:schemeClr val="bg1"/>
                </a:solidFill>
              </a:rPr>
              <a:t>en</a:t>
            </a:r>
            <a:r>
              <a:rPr lang="en-GB" sz="2800" b="1" dirty="0">
                <a:solidFill>
                  <a:schemeClr val="bg1"/>
                </a:solidFill>
              </a:rPr>
              <a:t> </a:t>
            </a:r>
            <a:r>
              <a:rPr lang="en-GB" sz="2800" b="1" dirty="0" err="1">
                <a:solidFill>
                  <a:schemeClr val="bg1"/>
                </a:solidFill>
              </a:rPr>
              <a:t>français</a:t>
            </a:r>
            <a:r>
              <a:rPr lang="en-GB" sz="2800" b="1" dirty="0">
                <a:solidFill>
                  <a:schemeClr val="bg1"/>
                </a:solidFill>
              </a:rPr>
              <a:t> ?</a:t>
            </a:r>
          </a:p>
        </p:txBody>
      </p:sp>
      <p:graphicFrame>
        <p:nvGraphicFramePr>
          <p:cNvPr id="16" name="Table 10">
            <a:extLst>
              <a:ext uri="{FF2B5EF4-FFF2-40B4-BE49-F238E27FC236}">
                <a16:creationId xmlns:a16="http://schemas.microsoft.com/office/drawing/2014/main" id="{694E09AE-6E7C-B64F-8EBD-D3411483CA4D}"/>
              </a:ext>
            </a:extLst>
          </p:cNvPr>
          <p:cNvGraphicFramePr>
            <a:graphicFrameLocks noGrp="1"/>
          </p:cNvGraphicFramePr>
          <p:nvPr>
            <p:extLst>
              <p:ext uri="{D42A27DB-BD31-4B8C-83A1-F6EECF244321}">
                <p14:modId xmlns:p14="http://schemas.microsoft.com/office/powerpoint/2010/main" val="1929127079"/>
              </p:ext>
            </p:extLst>
          </p:nvPr>
        </p:nvGraphicFramePr>
        <p:xfrm>
          <a:off x="2525898" y="1309375"/>
          <a:ext cx="6984484" cy="3788255"/>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tblGrid>
              <a:tr h="449663">
                <a:tc>
                  <a:txBody>
                    <a:bodyPr/>
                    <a:lstStyle/>
                    <a:p>
                      <a:endParaRPr lang="fr-FR" sz="2200" dirty="0">
                        <a:solidFill>
                          <a:schemeClr val="bg1"/>
                        </a:solidFill>
                      </a:endParaRP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French</a:t>
                      </a:r>
                    </a:p>
                  </a:txBody>
                  <a:tcPr/>
                </a:tc>
                <a:extLst>
                  <a:ext uri="{0D108BD9-81ED-4DB2-BD59-A6C34878D82A}">
                    <a16:rowId xmlns:a16="http://schemas.microsoft.com/office/drawing/2014/main" val="3399173642"/>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motive</a:t>
                      </a:r>
                    </a:p>
                  </a:txBody>
                  <a:tcPr/>
                </a:tc>
                <a:tc>
                  <a:txBody>
                    <a:bodyPr/>
                    <a:lstStyle/>
                    <a:p>
                      <a:pPr algn="l"/>
                      <a:r>
                        <a:rPr lang="fr-FR" sz="2400" i="0" dirty="0">
                          <a:solidFill>
                            <a:srgbClr val="115076"/>
                          </a:solidFill>
                        </a:rPr>
                        <a:t>motif</a:t>
                      </a:r>
                    </a:p>
                  </a:txBody>
                  <a:tcPr/>
                </a:tc>
                <a:extLst>
                  <a:ext uri="{0D108BD9-81ED-4DB2-BD59-A6C34878D82A}">
                    <a16:rowId xmlns:a16="http://schemas.microsoft.com/office/drawing/2014/main" val="4178004420"/>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productive</a:t>
                      </a:r>
                    </a:p>
                  </a:txBody>
                  <a:tcPr/>
                </a:tc>
                <a:tc>
                  <a:txBody>
                    <a:bodyPr/>
                    <a:lstStyle/>
                    <a:p>
                      <a:pPr algn="l"/>
                      <a:r>
                        <a:rPr lang="fr-FR" sz="2400" i="0" dirty="0">
                          <a:solidFill>
                            <a:srgbClr val="115076"/>
                          </a:solidFill>
                        </a:rPr>
                        <a:t>productif</a:t>
                      </a:r>
                    </a:p>
                  </a:txBody>
                  <a:tcPr/>
                </a:tc>
                <a:extLst>
                  <a:ext uri="{0D108BD9-81ED-4DB2-BD59-A6C34878D82A}">
                    <a16:rowId xmlns:a16="http://schemas.microsoft.com/office/drawing/2014/main" val="4049511666"/>
                  </a:ext>
                </a:extLst>
              </a:tr>
              <a:tr h="556432">
                <a:tc>
                  <a:txBody>
                    <a:bodyPr/>
                    <a:lstStyle/>
                    <a:p>
                      <a:endParaRPr lang="fr-FR" sz="2000" dirty="0">
                        <a:solidFill>
                          <a:srgbClr val="115076"/>
                        </a:solidFill>
                      </a:endParaRPr>
                    </a:p>
                  </a:txBody>
                  <a:tcPr/>
                </a:tc>
                <a:tc>
                  <a:txBody>
                    <a:bodyPr/>
                    <a:lstStyle/>
                    <a:p>
                      <a:pPr algn="l"/>
                      <a:r>
                        <a:rPr lang="fr-FR" sz="2400" i="0" dirty="0">
                          <a:solidFill>
                            <a:srgbClr val="115076"/>
                          </a:solidFill>
                        </a:rPr>
                        <a:t>attentive </a:t>
                      </a:r>
                    </a:p>
                  </a:txBody>
                  <a:tcPr/>
                </a:tc>
                <a:tc>
                  <a:txBody>
                    <a:bodyPr/>
                    <a:lstStyle/>
                    <a:p>
                      <a:pPr algn="l"/>
                      <a:r>
                        <a:rPr lang="fr-FR" sz="2400" i="0" dirty="0">
                          <a:solidFill>
                            <a:srgbClr val="115076"/>
                          </a:solidFill>
                        </a:rPr>
                        <a:t>attentif</a:t>
                      </a:r>
                    </a:p>
                  </a:txBody>
                  <a:tcPr/>
                </a:tc>
                <a:extLst>
                  <a:ext uri="{0D108BD9-81ED-4DB2-BD59-A6C34878D82A}">
                    <a16:rowId xmlns:a16="http://schemas.microsoft.com/office/drawing/2014/main" val="4218684469"/>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radioactive</a:t>
                      </a:r>
                    </a:p>
                  </a:txBody>
                  <a:tcPr/>
                </a:tc>
                <a:tc>
                  <a:txBody>
                    <a:bodyPr/>
                    <a:lstStyle/>
                    <a:p>
                      <a:pPr algn="l"/>
                      <a:r>
                        <a:rPr lang="fr-FR" sz="2400" i="0" dirty="0" err="1">
                          <a:solidFill>
                            <a:srgbClr val="115076"/>
                          </a:solidFill>
                        </a:rPr>
                        <a:t>radiactif</a:t>
                      </a:r>
                      <a:endParaRPr lang="fr-FR" sz="2400" i="0" dirty="0">
                        <a:solidFill>
                          <a:srgbClr val="115076"/>
                        </a:solidFill>
                      </a:endParaRPr>
                    </a:p>
                  </a:txBody>
                  <a:tcPr/>
                </a:tc>
                <a:extLst>
                  <a:ext uri="{0D108BD9-81ED-4DB2-BD59-A6C34878D82A}">
                    <a16:rowId xmlns:a16="http://schemas.microsoft.com/office/drawing/2014/main" val="3161106014"/>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alternative</a:t>
                      </a:r>
                    </a:p>
                  </a:txBody>
                  <a:tcPr/>
                </a:tc>
                <a:tc>
                  <a:txBody>
                    <a:bodyPr/>
                    <a:lstStyle/>
                    <a:p>
                      <a:pPr algn="l"/>
                      <a:r>
                        <a:rPr lang="fr-FR" sz="2400" i="0" dirty="0">
                          <a:solidFill>
                            <a:srgbClr val="115076"/>
                          </a:solidFill>
                        </a:rPr>
                        <a:t>alternatif</a:t>
                      </a:r>
                    </a:p>
                  </a:txBody>
                  <a:tcPr/>
                </a:tc>
                <a:extLst>
                  <a:ext uri="{0D108BD9-81ED-4DB2-BD59-A6C34878D82A}">
                    <a16:rowId xmlns:a16="http://schemas.microsoft.com/office/drawing/2014/main" val="2582674464"/>
                  </a:ext>
                </a:extLst>
              </a:tr>
              <a:tr h="556432">
                <a:tc>
                  <a:txBody>
                    <a:bodyPr/>
                    <a:lstStyle/>
                    <a:p>
                      <a:endParaRPr lang="fr-FR" sz="2400" dirty="0">
                        <a:solidFill>
                          <a:srgbClr val="115076"/>
                        </a:solidFill>
                      </a:endParaRPr>
                    </a:p>
                  </a:txBody>
                  <a:tcPr/>
                </a:tc>
                <a:tc>
                  <a:txBody>
                    <a:bodyPr/>
                    <a:lstStyle/>
                    <a:p>
                      <a:pPr algn="l"/>
                      <a:r>
                        <a:rPr lang="fr-FR" sz="2400" i="0" dirty="0">
                          <a:solidFill>
                            <a:srgbClr val="115076"/>
                          </a:solidFill>
                        </a:rPr>
                        <a:t>exclusive</a:t>
                      </a:r>
                    </a:p>
                  </a:txBody>
                  <a:tcPr/>
                </a:tc>
                <a:tc>
                  <a:txBody>
                    <a:bodyPr/>
                    <a:lstStyle/>
                    <a:p>
                      <a:pPr algn="l"/>
                      <a:r>
                        <a:rPr lang="fr-FR" sz="2400" i="0" dirty="0">
                          <a:solidFill>
                            <a:srgbClr val="115076"/>
                          </a:solidFill>
                        </a:rPr>
                        <a:t>exclusif</a:t>
                      </a:r>
                    </a:p>
                  </a:txBody>
                  <a:tcPr/>
                </a:tc>
                <a:extLst>
                  <a:ext uri="{0D108BD9-81ED-4DB2-BD59-A6C34878D82A}">
                    <a16:rowId xmlns:a16="http://schemas.microsoft.com/office/drawing/2014/main" val="3196236344"/>
                  </a:ext>
                </a:extLst>
              </a:tr>
            </a:tbl>
          </a:graphicData>
        </a:graphic>
      </p:graphicFrame>
      <p:sp>
        <p:nvSpPr>
          <p:cNvPr id="18" name="Rectangle 17">
            <a:hlinkClick r:id="" action="ppaction://noaction">
              <a:snd r:embed="rId3" name="1 motif.wav"/>
            </a:hlinkClick>
            <a:extLst>
              <a:ext uri="{FF2B5EF4-FFF2-40B4-BE49-F238E27FC236}">
                <a16:creationId xmlns:a16="http://schemas.microsoft.com/office/drawing/2014/main" id="{BC4DA977-6284-AE43-9085-189005595363}"/>
              </a:ext>
            </a:extLst>
          </p:cNvPr>
          <p:cNvSpPr/>
          <p:nvPr/>
        </p:nvSpPr>
        <p:spPr>
          <a:xfrm>
            <a:off x="2605964" y="183667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4" name="2 productif.wav"/>
            </a:hlinkClick>
            <a:extLst>
              <a:ext uri="{FF2B5EF4-FFF2-40B4-BE49-F238E27FC236}">
                <a16:creationId xmlns:a16="http://schemas.microsoft.com/office/drawing/2014/main" id="{98869CB2-DAA7-134D-BEDB-005AF6C2F1BF}"/>
              </a:ext>
            </a:extLst>
          </p:cNvPr>
          <p:cNvSpPr/>
          <p:nvPr/>
        </p:nvSpPr>
        <p:spPr>
          <a:xfrm>
            <a:off x="2605964" y="239359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5" name="3 attentif.wav"/>
            </a:hlinkClick>
            <a:extLst>
              <a:ext uri="{FF2B5EF4-FFF2-40B4-BE49-F238E27FC236}">
                <a16:creationId xmlns:a16="http://schemas.microsoft.com/office/drawing/2014/main" id="{CFD5A876-1641-AF48-8700-8481A8D79266}"/>
              </a:ext>
            </a:extLst>
          </p:cNvPr>
          <p:cNvSpPr/>
          <p:nvPr/>
        </p:nvSpPr>
        <p:spPr>
          <a:xfrm>
            <a:off x="2605964" y="295051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6" name="4 radioactif.wav"/>
            </a:hlinkClick>
            <a:extLst>
              <a:ext uri="{FF2B5EF4-FFF2-40B4-BE49-F238E27FC236}">
                <a16:creationId xmlns:a16="http://schemas.microsoft.com/office/drawing/2014/main" id="{6BE4E727-2388-4948-A256-05A211A19942}"/>
              </a:ext>
            </a:extLst>
          </p:cNvPr>
          <p:cNvSpPr/>
          <p:nvPr/>
        </p:nvSpPr>
        <p:spPr>
          <a:xfrm>
            <a:off x="2605964" y="350744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2" name="Rectangle 21">
            <a:hlinkClick r:id="" action="ppaction://noaction">
              <a:snd r:embed="rId7" name="5 alternatif.wav"/>
            </a:hlinkClick>
            <a:extLst>
              <a:ext uri="{FF2B5EF4-FFF2-40B4-BE49-F238E27FC236}">
                <a16:creationId xmlns:a16="http://schemas.microsoft.com/office/drawing/2014/main" id="{78D051F9-B170-8740-8C74-36D8C1AEC1AF}"/>
              </a:ext>
            </a:extLst>
          </p:cNvPr>
          <p:cNvSpPr/>
          <p:nvPr/>
        </p:nvSpPr>
        <p:spPr>
          <a:xfrm>
            <a:off x="2605964" y="406436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8" name="6 exclusif.wav"/>
            </a:hlinkClick>
            <a:extLst>
              <a:ext uri="{FF2B5EF4-FFF2-40B4-BE49-F238E27FC236}">
                <a16:creationId xmlns:a16="http://schemas.microsoft.com/office/drawing/2014/main" id="{3762751F-D9A4-5741-83F1-CC446C54B1B1}"/>
              </a:ext>
            </a:extLst>
          </p:cNvPr>
          <p:cNvSpPr/>
          <p:nvPr/>
        </p:nvSpPr>
        <p:spPr>
          <a:xfrm>
            <a:off x="2605964" y="462128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Rectangle 41">
            <a:extLst>
              <a:ext uri="{FF2B5EF4-FFF2-40B4-BE49-F238E27FC236}">
                <a16:creationId xmlns:a16="http://schemas.microsoft.com/office/drawing/2014/main" id="{6CE030E7-0DAF-D741-A8C9-5EC073E383F3}"/>
              </a:ext>
            </a:extLst>
          </p:cNvPr>
          <p:cNvSpPr/>
          <p:nvPr/>
        </p:nvSpPr>
        <p:spPr>
          <a:xfrm>
            <a:off x="6340451" y="1788860"/>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1AE582F-F9FB-D748-A2F4-6838EDBB172C}"/>
              </a:ext>
            </a:extLst>
          </p:cNvPr>
          <p:cNvSpPr/>
          <p:nvPr/>
        </p:nvSpPr>
        <p:spPr>
          <a:xfrm>
            <a:off x="6343335" y="2347528"/>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1F4F444-2F57-5444-9FCE-900A5B4B8A86}"/>
              </a:ext>
            </a:extLst>
          </p:cNvPr>
          <p:cNvSpPr/>
          <p:nvPr/>
        </p:nvSpPr>
        <p:spPr>
          <a:xfrm>
            <a:off x="6363457" y="2906196"/>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6B31A51-461D-234A-B43C-A00D752BF3F0}"/>
              </a:ext>
            </a:extLst>
          </p:cNvPr>
          <p:cNvSpPr/>
          <p:nvPr/>
        </p:nvSpPr>
        <p:spPr>
          <a:xfrm>
            <a:off x="6363457" y="3464864"/>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C0E1FEE-033C-7549-ABCB-F7489B7C8A1B}"/>
              </a:ext>
            </a:extLst>
          </p:cNvPr>
          <p:cNvSpPr/>
          <p:nvPr/>
        </p:nvSpPr>
        <p:spPr>
          <a:xfrm>
            <a:off x="6363456" y="4023532"/>
            <a:ext cx="2341005"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9C0EA7E-2471-5144-9FF7-4DC14D7482E3}"/>
              </a:ext>
            </a:extLst>
          </p:cNvPr>
          <p:cNvSpPr/>
          <p:nvPr/>
        </p:nvSpPr>
        <p:spPr>
          <a:xfrm>
            <a:off x="6363457" y="4582200"/>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nalysis, Automation, Business, Man, Success, Planner">
            <a:extLst>
              <a:ext uri="{FF2B5EF4-FFF2-40B4-BE49-F238E27FC236}">
                <a16:creationId xmlns:a16="http://schemas.microsoft.com/office/drawing/2014/main" id="{CBE82CF1-DF43-4789-AF9F-1F93FECD97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354" y="1200438"/>
            <a:ext cx="975800" cy="10123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ime, Alarm, Clock, Deadline, Hand, Holding, Watch">
            <a:extLst>
              <a:ext uri="{FF2B5EF4-FFF2-40B4-BE49-F238E27FC236}">
                <a16:creationId xmlns:a16="http://schemas.microsoft.com/office/drawing/2014/main" id="{2716FF5B-0FE6-49F4-AFB4-6E1AA0AB1257}"/>
              </a:ext>
            </a:extLst>
          </p:cNvPr>
          <p:cNvPicPr>
            <a:picLocks noChangeAspect="1" noChangeArrowheads="1"/>
          </p:cNvPicPr>
          <p:nvPr/>
        </p:nvPicPr>
        <p:blipFill rotWithShape="1">
          <a:blip r:embed="rId10">
            <a:clrChange>
              <a:clrFrom>
                <a:srgbClr val="F26655"/>
              </a:clrFrom>
              <a:clrTo>
                <a:srgbClr val="F26655">
                  <a:alpha val="0"/>
                </a:srgbClr>
              </a:clrTo>
            </a:clrChange>
            <a:extLst>
              <a:ext uri="{28A0092B-C50C-407E-A947-70E740481C1C}">
                <a14:useLocalDpi xmlns:a14="http://schemas.microsoft.com/office/drawing/2010/main" val="0"/>
              </a:ext>
            </a:extLst>
          </a:blip>
          <a:srcRect l="24983" t="22969" r="26459" b="7627"/>
          <a:stretch/>
        </p:blipFill>
        <p:spPr bwMode="auto">
          <a:xfrm>
            <a:off x="9806682" y="1373361"/>
            <a:ext cx="922581" cy="830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brador, Dog, Animal, Pet, Adorable, Friendly, Crown">
            <a:extLst>
              <a:ext uri="{FF2B5EF4-FFF2-40B4-BE49-F238E27FC236}">
                <a16:creationId xmlns:a16="http://schemas.microsoft.com/office/drawing/2014/main" id="{D6747EDE-B7DF-498D-AC77-A96F114496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7832" y="2536467"/>
            <a:ext cx="671322" cy="6713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uclear, Radioactivity, Toxic, Hazard, Radioactive">
            <a:extLst>
              <a:ext uri="{FF2B5EF4-FFF2-40B4-BE49-F238E27FC236}">
                <a16:creationId xmlns:a16="http://schemas.microsoft.com/office/drawing/2014/main" id="{CEC36815-4405-4DC2-876D-A815B40E7E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2672" y="2561091"/>
            <a:ext cx="612641" cy="6126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ors, Choices, Choose, Open, Decision, Opportunity">
            <a:extLst>
              <a:ext uri="{FF2B5EF4-FFF2-40B4-BE49-F238E27FC236}">
                <a16:creationId xmlns:a16="http://schemas.microsoft.com/office/drawing/2014/main" id="{2F325E47-145C-4871-BF06-30E29956B72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8333" t="20860" r="29166" b="41179"/>
          <a:stretch/>
        </p:blipFill>
        <p:spPr bwMode="auto">
          <a:xfrm>
            <a:off x="728381" y="3613364"/>
            <a:ext cx="1417360" cy="6751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inema, Movie Premiere, Premiere, Red Carpet, Show">
            <a:extLst>
              <a:ext uri="{FF2B5EF4-FFF2-40B4-BE49-F238E27FC236}">
                <a16:creationId xmlns:a16="http://schemas.microsoft.com/office/drawing/2014/main" id="{FFE2BE54-50A4-4C1A-AF6B-8D81B20B2C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26224" y="3613364"/>
            <a:ext cx="1427616" cy="71380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xplosion, Detonation, Boom, Bomb, Dynamite, Danger">
            <a:extLst>
              <a:ext uri="{FF2B5EF4-FFF2-40B4-BE49-F238E27FC236}">
                <a16:creationId xmlns:a16="http://schemas.microsoft.com/office/drawing/2014/main" id="{EBD6E386-B30A-4BF3-8127-706559DEA12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9232" y="4599962"/>
            <a:ext cx="983095" cy="98720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lephant, Animal, Mammal, Wild, Nature, Wildlife, Zoo">
            <a:extLst>
              <a:ext uri="{FF2B5EF4-FFF2-40B4-BE49-F238E27FC236}">
                <a16:creationId xmlns:a16="http://schemas.microsoft.com/office/drawing/2014/main" id="{CE5E6D98-DFFB-448F-8B1A-3B1953AD01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39704" y="4687362"/>
            <a:ext cx="1219406" cy="82945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46">
            <a:extLst>
              <a:ext uri="{FF2B5EF4-FFF2-40B4-BE49-F238E27FC236}">
                <a16:creationId xmlns:a16="http://schemas.microsoft.com/office/drawing/2014/main" id="{2F7EE169-DF84-40AD-946B-D33BE2C3628C}"/>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625631-B340-4C93-8E3B-AA9A5AE56620}"/>
              </a:ext>
            </a:extLst>
          </p:cNvPr>
          <p:cNvSpPr txBox="1"/>
          <p:nvPr/>
        </p:nvSpPr>
        <p:spPr>
          <a:xfrm>
            <a:off x="175845" y="1378304"/>
            <a:ext cx="11734076" cy="3477875"/>
          </a:xfrm>
          <a:prstGeom prst="rect">
            <a:avLst/>
          </a:prstGeom>
          <a:noFill/>
        </p:spPr>
        <p:txBody>
          <a:bodyPr wrap="square" rtlCol="0">
            <a:spAutoFit/>
          </a:bodyPr>
          <a:lstStyle/>
          <a:p>
            <a:pPr lvl="0">
              <a:defRPr/>
            </a:pPr>
            <a:r>
              <a:rPr lang="en-US" sz="2400" dirty="0">
                <a:solidFill>
                  <a:srgbClr val="4472C4">
                    <a:lumMod val="50000"/>
                  </a:srgbClr>
                </a:solidFill>
              </a:rPr>
              <a:t>You already know how to make negative sentences with modal verbs:</a:t>
            </a:r>
          </a:p>
          <a:p>
            <a:pPr lvl="0">
              <a:defRPr/>
            </a:pPr>
            <a:endParaRPr lang="en-US" sz="2400" dirty="0">
              <a:solidFill>
                <a:srgbClr val="4472C4">
                  <a:lumMod val="50000"/>
                </a:srgbClr>
              </a:solidFill>
            </a:endParaRPr>
          </a:p>
          <a:p>
            <a:pPr lvl="0">
              <a:defRPr/>
            </a:pPr>
            <a:endParaRPr lang="en-US" sz="2400" dirty="0">
              <a:solidFill>
                <a:srgbClr val="4472C4">
                  <a:lumMod val="50000"/>
                </a:srgbClr>
              </a:solidFill>
            </a:endParaRPr>
          </a:p>
          <a:p>
            <a:pPr lvl="0">
              <a:defRPr/>
            </a:pPr>
            <a:endParaRPr lang="en-US" sz="2400" dirty="0">
              <a:solidFill>
                <a:srgbClr val="4472C4">
                  <a:lumMod val="50000"/>
                </a:srgbClr>
              </a:solidFill>
            </a:endParaRPr>
          </a:p>
          <a:p>
            <a:pPr lvl="0">
              <a:defRPr/>
            </a:pPr>
            <a:endParaRPr lang="en-US" sz="2400" dirty="0">
              <a:solidFill>
                <a:srgbClr val="4472C4">
                  <a:lumMod val="50000"/>
                </a:srgbClr>
              </a:solidFill>
            </a:endParaRPr>
          </a:p>
          <a:p>
            <a:pPr lvl="0">
              <a:defRPr/>
            </a:pPr>
            <a:r>
              <a:rPr lang="en-US" sz="2400" dirty="0">
                <a:solidFill>
                  <a:srgbClr val="4472C4">
                    <a:lumMod val="50000"/>
                  </a:srgbClr>
                </a:solidFill>
              </a:rPr>
              <a:t>We can also add </a:t>
            </a:r>
            <a:r>
              <a:rPr lang="en-US" sz="2400" b="1" dirty="0">
                <a:solidFill>
                  <a:srgbClr val="EE6000"/>
                </a:solidFill>
              </a:rPr>
              <a:t>ne … pas </a:t>
            </a:r>
            <a:r>
              <a:rPr lang="en-US" sz="2400" dirty="0">
                <a:solidFill>
                  <a:srgbClr val="4472C4">
                    <a:lumMod val="50000"/>
                  </a:srgbClr>
                </a:solidFill>
              </a:rPr>
              <a:t>to ‘</a:t>
            </a:r>
            <a:r>
              <a:rPr lang="en-US" sz="2400" b="1" dirty="0">
                <a:solidFill>
                  <a:srgbClr val="4472C4">
                    <a:lumMod val="50000"/>
                  </a:srgbClr>
                </a:solidFill>
              </a:rPr>
              <a:t>il faut’ </a:t>
            </a:r>
            <a:r>
              <a:rPr lang="en-US" sz="2400" dirty="0">
                <a:solidFill>
                  <a:srgbClr val="4472C4">
                    <a:lumMod val="50000"/>
                  </a:srgbClr>
                </a:solidFill>
              </a:rPr>
              <a:t>to say what </a:t>
            </a:r>
            <a:r>
              <a:rPr lang="en-US" sz="2400" b="1" dirty="0">
                <a:solidFill>
                  <a:srgbClr val="4472C4">
                    <a:lumMod val="50000"/>
                  </a:srgbClr>
                </a:solidFill>
              </a:rPr>
              <a:t>must not</a:t>
            </a:r>
            <a:r>
              <a:rPr lang="en-US" sz="2400" dirty="0">
                <a:solidFill>
                  <a:srgbClr val="4472C4">
                    <a:lumMod val="50000"/>
                  </a:srgbClr>
                </a:solidFill>
              </a:rPr>
              <a:t> be done:</a:t>
            </a:r>
          </a:p>
          <a:p>
            <a:pPr lvl="0">
              <a:defRPr/>
            </a:pPr>
            <a:endParaRPr lang="en-US" sz="2800" dirty="0">
              <a:solidFill>
                <a:srgbClr val="4472C4">
                  <a:lumMod val="50000"/>
                </a:srgbClr>
              </a:solidFill>
            </a:endParaRPr>
          </a:p>
          <a:p>
            <a:pPr lvl="0">
              <a:defRPr/>
            </a:pPr>
            <a:r>
              <a:rPr lang="en-US" sz="2400" b="1" dirty="0">
                <a:solidFill>
                  <a:srgbClr val="EE6000"/>
                </a:solidFill>
              </a:rPr>
              <a:t>Il ne faut pas </a:t>
            </a:r>
            <a:r>
              <a:rPr lang="en-US" sz="2400" b="1" dirty="0">
                <a:solidFill>
                  <a:srgbClr val="4472C4">
                    <a:lumMod val="50000"/>
                  </a:srgbClr>
                </a:solidFill>
              </a:rPr>
              <a:t>arriver </a:t>
            </a:r>
            <a:r>
              <a:rPr lang="en-US" sz="2400" b="1" dirty="0" err="1">
                <a:solidFill>
                  <a:srgbClr val="4472C4">
                    <a:lumMod val="50000"/>
                  </a:srgbClr>
                </a:solidFill>
              </a:rPr>
              <a:t>en</a:t>
            </a:r>
            <a:r>
              <a:rPr lang="en-US" sz="2400" b="1" dirty="0">
                <a:solidFill>
                  <a:srgbClr val="4472C4">
                    <a:lumMod val="50000"/>
                  </a:srgbClr>
                </a:solidFill>
              </a:rPr>
              <a:t> retard.		</a:t>
            </a:r>
            <a:r>
              <a:rPr lang="en-US" sz="2400" b="1" dirty="0">
                <a:solidFill>
                  <a:srgbClr val="EE6000"/>
                </a:solidFill>
              </a:rPr>
              <a:t>You must not </a:t>
            </a:r>
            <a:r>
              <a:rPr lang="en-US" sz="2400" dirty="0">
                <a:solidFill>
                  <a:srgbClr val="4472C4">
                    <a:lumMod val="50000"/>
                  </a:srgbClr>
                </a:solidFill>
              </a:rPr>
              <a:t>arrive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2833511" cy="647577"/>
          </a:xfrm>
        </p:spPr>
        <p:txBody>
          <a:bodyPr>
            <a:normAutofit/>
          </a:bodyPr>
          <a:lstStyle/>
          <a:p>
            <a:r>
              <a:rPr lang="en-GB" sz="2800" b="1" dirty="0">
                <a:solidFill>
                  <a:schemeClr val="bg1"/>
                </a:solidFill>
              </a:rPr>
              <a:t>Il ne faut pas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9A0C7AEF-DE29-4638-9EAD-70AD528BC9EA}"/>
              </a:ext>
            </a:extLst>
          </p:cNvPr>
          <p:cNvSpPr/>
          <p:nvPr/>
        </p:nvSpPr>
        <p:spPr>
          <a:xfrm>
            <a:off x="5413722" y="4817467"/>
            <a:ext cx="2438549" cy="1188719"/>
          </a:xfrm>
          <a:prstGeom prst="wedgeRoundRectCallout">
            <a:avLst>
              <a:gd name="adj1" fmla="val -18468"/>
              <a:gd name="adj2" fmla="val -69201"/>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the sense of ‘people in general’.</a:t>
            </a:r>
          </a:p>
        </p:txBody>
      </p:sp>
      <p:graphicFrame>
        <p:nvGraphicFramePr>
          <p:cNvPr id="6" name="Table 10">
            <a:extLst>
              <a:ext uri="{FF2B5EF4-FFF2-40B4-BE49-F238E27FC236}">
                <a16:creationId xmlns:a16="http://schemas.microsoft.com/office/drawing/2014/main" id="{CE660C4B-95FB-438A-83AF-EF3E7B2E6166}"/>
              </a:ext>
            </a:extLst>
          </p:cNvPr>
          <p:cNvGraphicFramePr>
            <a:graphicFrameLocks noGrp="1"/>
          </p:cNvGraphicFramePr>
          <p:nvPr/>
        </p:nvGraphicFramePr>
        <p:xfrm>
          <a:off x="175845" y="1933952"/>
          <a:ext cx="11734076" cy="1188720"/>
        </p:xfrm>
        <a:graphic>
          <a:graphicData uri="http://schemas.openxmlformats.org/drawingml/2006/table">
            <a:tbl>
              <a:tblPr firstRow="1" bandRow="1">
                <a:tableStyleId>{2D5ABB26-0587-4C30-8999-92F81FD0307C}</a:tableStyleId>
              </a:tblPr>
              <a:tblGrid>
                <a:gridCol w="2933519">
                  <a:extLst>
                    <a:ext uri="{9D8B030D-6E8A-4147-A177-3AD203B41FA5}">
                      <a16:colId xmlns:a16="http://schemas.microsoft.com/office/drawing/2014/main" val="2859438304"/>
                    </a:ext>
                  </a:extLst>
                </a:gridCol>
                <a:gridCol w="2933519">
                  <a:extLst>
                    <a:ext uri="{9D8B030D-6E8A-4147-A177-3AD203B41FA5}">
                      <a16:colId xmlns:a16="http://schemas.microsoft.com/office/drawing/2014/main" val="2606353821"/>
                    </a:ext>
                  </a:extLst>
                </a:gridCol>
                <a:gridCol w="2933519">
                  <a:extLst>
                    <a:ext uri="{9D8B030D-6E8A-4147-A177-3AD203B41FA5}">
                      <a16:colId xmlns:a16="http://schemas.microsoft.com/office/drawing/2014/main" val="1128985781"/>
                    </a:ext>
                  </a:extLst>
                </a:gridCol>
                <a:gridCol w="2933519">
                  <a:extLst>
                    <a:ext uri="{9D8B030D-6E8A-4147-A177-3AD203B41FA5}">
                      <a16:colId xmlns:a16="http://schemas.microsoft.com/office/drawing/2014/main" val="4161372579"/>
                    </a:ext>
                  </a:extLst>
                </a:gridCol>
              </a:tblGrid>
              <a:tr h="370840">
                <a:tc>
                  <a:txBody>
                    <a:bodyPr/>
                    <a:lstStyle/>
                    <a:p>
                      <a:r>
                        <a:rPr lang="fr-FR" sz="2200" b="1" dirty="0">
                          <a:solidFill>
                            <a:srgbClr val="002060"/>
                          </a:solidFill>
                        </a:rPr>
                        <a:t>il </a:t>
                      </a:r>
                      <a:r>
                        <a:rPr lang="fr-FR" sz="2200" b="1" dirty="0">
                          <a:solidFill>
                            <a:schemeClr val="accent2"/>
                          </a:solidFill>
                        </a:rPr>
                        <a:t>ne</a:t>
                      </a:r>
                      <a:r>
                        <a:rPr lang="fr-FR" sz="2200" b="1" dirty="0">
                          <a:solidFill>
                            <a:srgbClr val="002060"/>
                          </a:solidFill>
                        </a:rPr>
                        <a:t> sait </a:t>
                      </a:r>
                      <a:r>
                        <a:rPr lang="fr-FR" sz="2200" b="1" dirty="0">
                          <a:solidFill>
                            <a:schemeClr val="accent2"/>
                          </a:solidFill>
                        </a:rPr>
                        <a:t>pas</a:t>
                      </a:r>
                    </a:p>
                  </a:txBody>
                  <a:tcPr/>
                </a:tc>
                <a:tc>
                  <a:txBody>
                    <a:bodyPr/>
                    <a:lstStyle/>
                    <a:p>
                      <a:r>
                        <a:rPr lang="fr-FR" sz="2200" b="1" dirty="0">
                          <a:solidFill>
                            <a:srgbClr val="002060"/>
                          </a:solidFill>
                        </a:rPr>
                        <a:t>il </a:t>
                      </a:r>
                      <a:r>
                        <a:rPr lang="fr-FR" sz="2200" b="1" dirty="0">
                          <a:solidFill>
                            <a:schemeClr val="accent2"/>
                          </a:solidFill>
                        </a:rPr>
                        <a:t>ne</a:t>
                      </a:r>
                      <a:r>
                        <a:rPr lang="fr-FR" sz="2200" b="1" dirty="0">
                          <a:solidFill>
                            <a:srgbClr val="002060"/>
                          </a:solidFill>
                        </a:rPr>
                        <a:t> veut </a:t>
                      </a:r>
                      <a:r>
                        <a:rPr lang="fr-FR" sz="2200" b="1" dirty="0">
                          <a:solidFill>
                            <a:schemeClr val="accent2"/>
                          </a:solidFill>
                        </a:rPr>
                        <a:t>pas</a:t>
                      </a:r>
                    </a:p>
                  </a:txBody>
                  <a:tcPr/>
                </a:tc>
                <a:tc>
                  <a:txBody>
                    <a:bodyPr/>
                    <a:lstStyle/>
                    <a:p>
                      <a:r>
                        <a:rPr lang="fr-FR" sz="2200" b="1" dirty="0">
                          <a:solidFill>
                            <a:srgbClr val="002060"/>
                          </a:solidFill>
                        </a:rPr>
                        <a:t>il </a:t>
                      </a:r>
                      <a:r>
                        <a:rPr lang="fr-FR" sz="2200" b="1" dirty="0">
                          <a:solidFill>
                            <a:schemeClr val="accent2"/>
                          </a:solidFill>
                        </a:rPr>
                        <a:t>ne</a:t>
                      </a:r>
                      <a:r>
                        <a:rPr lang="fr-FR" sz="2200" b="1" dirty="0">
                          <a:solidFill>
                            <a:srgbClr val="002060"/>
                          </a:solidFill>
                        </a:rPr>
                        <a:t> peut </a:t>
                      </a:r>
                      <a:r>
                        <a:rPr lang="fr-FR" sz="2200" b="1" dirty="0">
                          <a:solidFill>
                            <a:schemeClr val="accent2"/>
                          </a:solidFill>
                        </a:rPr>
                        <a:t>pas</a:t>
                      </a:r>
                    </a:p>
                  </a:txBody>
                  <a:tcPr/>
                </a:tc>
                <a:tc>
                  <a:txBody>
                    <a:bodyPr/>
                    <a:lstStyle/>
                    <a:p>
                      <a:r>
                        <a:rPr lang="fr-FR" sz="2200" b="1" dirty="0">
                          <a:solidFill>
                            <a:srgbClr val="002060"/>
                          </a:solidFill>
                        </a:rPr>
                        <a:t>il </a:t>
                      </a:r>
                      <a:r>
                        <a:rPr lang="fr-FR" sz="2200" b="1" dirty="0">
                          <a:solidFill>
                            <a:schemeClr val="accent2"/>
                          </a:solidFill>
                        </a:rPr>
                        <a:t>ne </a:t>
                      </a:r>
                      <a:r>
                        <a:rPr lang="fr-FR" sz="2200" b="1" dirty="0">
                          <a:solidFill>
                            <a:srgbClr val="002060"/>
                          </a:solidFill>
                        </a:rPr>
                        <a:t>doit </a:t>
                      </a:r>
                      <a:r>
                        <a:rPr lang="fr-FR" sz="2200" b="1" dirty="0">
                          <a:solidFill>
                            <a:schemeClr val="accent2"/>
                          </a:solidFill>
                        </a:rPr>
                        <a:t>pas</a:t>
                      </a:r>
                    </a:p>
                  </a:txBody>
                  <a:tcPr/>
                </a:tc>
                <a:extLst>
                  <a:ext uri="{0D108BD9-81ED-4DB2-BD59-A6C34878D82A}">
                    <a16:rowId xmlns:a16="http://schemas.microsoft.com/office/drawing/2014/main" val="2651032146"/>
                  </a:ext>
                </a:extLst>
              </a:tr>
              <a:tr h="370840">
                <a:tc>
                  <a:txBody>
                    <a:bodyPr/>
                    <a:lstStyle/>
                    <a:p>
                      <a:r>
                        <a:rPr lang="fr-FR" sz="2200" dirty="0" err="1">
                          <a:solidFill>
                            <a:srgbClr val="002060"/>
                          </a:solidFill>
                        </a:rPr>
                        <a:t>he</a:t>
                      </a:r>
                      <a:r>
                        <a:rPr lang="fr-FR" sz="2200" dirty="0">
                          <a:solidFill>
                            <a:srgbClr val="002060"/>
                          </a:solidFill>
                        </a:rPr>
                        <a:t> </a:t>
                      </a:r>
                      <a:r>
                        <a:rPr lang="fr-FR" sz="2200" dirty="0" err="1">
                          <a:solidFill>
                            <a:schemeClr val="accent2"/>
                          </a:solidFill>
                        </a:rPr>
                        <a:t>doesn’t</a:t>
                      </a:r>
                      <a:r>
                        <a:rPr lang="fr-FR" sz="2200" dirty="0">
                          <a:solidFill>
                            <a:schemeClr val="accent2"/>
                          </a:solidFill>
                        </a:rPr>
                        <a:t> </a:t>
                      </a:r>
                      <a:r>
                        <a:rPr lang="fr-FR" sz="2200" dirty="0">
                          <a:solidFill>
                            <a:srgbClr val="002060"/>
                          </a:solidFill>
                        </a:rPr>
                        <a:t>know how to</a:t>
                      </a:r>
                    </a:p>
                  </a:txBody>
                  <a:tcPr/>
                </a:tc>
                <a:tc>
                  <a:txBody>
                    <a:bodyPr/>
                    <a:lstStyle/>
                    <a:p>
                      <a:r>
                        <a:rPr lang="fr-FR" sz="2200" dirty="0" err="1">
                          <a:solidFill>
                            <a:srgbClr val="002060"/>
                          </a:solidFill>
                        </a:rPr>
                        <a:t>he</a:t>
                      </a:r>
                      <a:r>
                        <a:rPr lang="fr-FR" sz="2200" dirty="0">
                          <a:solidFill>
                            <a:srgbClr val="002060"/>
                          </a:solidFill>
                        </a:rPr>
                        <a:t> </a:t>
                      </a:r>
                      <a:r>
                        <a:rPr lang="fr-FR" sz="2200" dirty="0" err="1">
                          <a:solidFill>
                            <a:schemeClr val="accent2"/>
                          </a:solidFill>
                        </a:rPr>
                        <a:t>doesn’t</a:t>
                      </a:r>
                      <a:r>
                        <a:rPr lang="fr-FR" sz="2200" dirty="0">
                          <a:solidFill>
                            <a:srgbClr val="002060"/>
                          </a:solidFill>
                        </a:rPr>
                        <a:t> </a:t>
                      </a:r>
                      <a:r>
                        <a:rPr lang="fr-FR" sz="2200" dirty="0" err="1">
                          <a:solidFill>
                            <a:srgbClr val="002060"/>
                          </a:solidFill>
                        </a:rPr>
                        <a:t>want</a:t>
                      </a:r>
                      <a:r>
                        <a:rPr lang="fr-FR" sz="2200" dirty="0">
                          <a:solidFill>
                            <a:srgbClr val="002060"/>
                          </a:solidFill>
                        </a:rPr>
                        <a:t> to</a:t>
                      </a:r>
                    </a:p>
                  </a:txBody>
                  <a:tcPr/>
                </a:tc>
                <a:tc>
                  <a:txBody>
                    <a:bodyPr/>
                    <a:lstStyle/>
                    <a:p>
                      <a:r>
                        <a:rPr lang="fr-FR" sz="2200" dirty="0" err="1">
                          <a:solidFill>
                            <a:srgbClr val="002060"/>
                          </a:solidFill>
                        </a:rPr>
                        <a:t>he</a:t>
                      </a:r>
                      <a:r>
                        <a:rPr lang="fr-FR" sz="2200" dirty="0">
                          <a:solidFill>
                            <a:srgbClr val="002060"/>
                          </a:solidFill>
                        </a:rPr>
                        <a:t> </a:t>
                      </a:r>
                      <a:r>
                        <a:rPr lang="fr-FR" sz="2200" dirty="0" err="1">
                          <a:solidFill>
                            <a:srgbClr val="002060"/>
                          </a:solidFill>
                        </a:rPr>
                        <a:t>can</a:t>
                      </a:r>
                      <a:r>
                        <a:rPr lang="fr-FR" sz="2200" dirty="0" err="1">
                          <a:solidFill>
                            <a:schemeClr val="accent2"/>
                          </a:solidFill>
                        </a:rPr>
                        <a:t>not</a:t>
                      </a:r>
                      <a:r>
                        <a:rPr lang="fr-FR" sz="2200" dirty="0">
                          <a:solidFill>
                            <a:srgbClr val="002060"/>
                          </a:solidFill>
                        </a:rPr>
                        <a:t>/</a:t>
                      </a:r>
                      <a:r>
                        <a:rPr lang="fr-FR" sz="2200" dirty="0" err="1">
                          <a:solidFill>
                            <a:srgbClr val="002060"/>
                          </a:solidFill>
                        </a:rPr>
                        <a:t>is</a:t>
                      </a:r>
                      <a:r>
                        <a:rPr lang="fr-FR" sz="2200" dirty="0">
                          <a:solidFill>
                            <a:srgbClr val="002060"/>
                          </a:solidFill>
                        </a:rPr>
                        <a:t> </a:t>
                      </a:r>
                      <a:r>
                        <a:rPr lang="fr-FR" sz="2200" dirty="0">
                          <a:solidFill>
                            <a:schemeClr val="accent2"/>
                          </a:solidFill>
                        </a:rPr>
                        <a:t>not</a:t>
                      </a:r>
                      <a:r>
                        <a:rPr lang="fr-FR" sz="2200" dirty="0">
                          <a:solidFill>
                            <a:srgbClr val="002060"/>
                          </a:solidFill>
                        </a:rPr>
                        <a:t> able to</a:t>
                      </a:r>
                    </a:p>
                  </a:txBody>
                  <a:tcPr/>
                </a:tc>
                <a:tc>
                  <a:txBody>
                    <a:bodyPr/>
                    <a:lstStyle/>
                    <a:p>
                      <a:r>
                        <a:rPr lang="fr-FR" sz="2200" dirty="0" err="1">
                          <a:solidFill>
                            <a:srgbClr val="002060"/>
                          </a:solidFill>
                        </a:rPr>
                        <a:t>he</a:t>
                      </a:r>
                      <a:r>
                        <a:rPr lang="fr-FR" sz="2200" dirty="0">
                          <a:solidFill>
                            <a:srgbClr val="002060"/>
                          </a:solidFill>
                        </a:rPr>
                        <a:t> must </a:t>
                      </a:r>
                      <a:r>
                        <a:rPr lang="fr-FR" sz="2200" dirty="0">
                          <a:solidFill>
                            <a:schemeClr val="accent2"/>
                          </a:solidFill>
                        </a:rPr>
                        <a:t>not</a:t>
                      </a:r>
                    </a:p>
                  </a:txBody>
                  <a:tcPr/>
                </a:tc>
                <a:extLst>
                  <a:ext uri="{0D108BD9-81ED-4DB2-BD59-A6C34878D82A}">
                    <a16:rowId xmlns:a16="http://schemas.microsoft.com/office/drawing/2014/main" val="636774032"/>
                  </a:ext>
                </a:extLst>
              </a:tr>
            </a:tbl>
          </a:graphicData>
        </a:graphic>
      </p:graphicFrame>
      <p:sp>
        <p:nvSpPr>
          <p:cNvPr id="11" name="Rectangle 10">
            <a:extLst>
              <a:ext uri="{FF2B5EF4-FFF2-40B4-BE49-F238E27FC236}">
                <a16:creationId xmlns:a16="http://schemas.microsoft.com/office/drawing/2014/main" id="{C8B9F725-6494-4E51-8745-E8A7547BA2CF}"/>
              </a:ext>
            </a:extLst>
          </p:cNvPr>
          <p:cNvSpPr/>
          <p:nvPr/>
        </p:nvSpPr>
        <p:spPr>
          <a:xfrm>
            <a:off x="175845" y="1933952"/>
            <a:ext cx="2925943" cy="3803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id="{B725B98D-05D0-4589-92DD-A070396A01ED}"/>
              </a:ext>
            </a:extLst>
          </p:cNvPr>
          <p:cNvSpPr/>
          <p:nvPr/>
        </p:nvSpPr>
        <p:spPr>
          <a:xfrm>
            <a:off x="175845" y="2366009"/>
            <a:ext cx="2925943" cy="756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8CE05783-CA3B-4723-A14B-AD2E51E66FBB}"/>
              </a:ext>
            </a:extLst>
          </p:cNvPr>
          <p:cNvSpPr/>
          <p:nvPr/>
        </p:nvSpPr>
        <p:spPr>
          <a:xfrm>
            <a:off x="3101788" y="1959064"/>
            <a:ext cx="2925943" cy="3552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id="{6F56701F-B8CA-43BF-BF62-B0C57D35D060}"/>
              </a:ext>
            </a:extLst>
          </p:cNvPr>
          <p:cNvSpPr/>
          <p:nvPr/>
        </p:nvSpPr>
        <p:spPr>
          <a:xfrm>
            <a:off x="3101788" y="2394193"/>
            <a:ext cx="2925943" cy="7284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5" name="Rectangle 14">
            <a:extLst>
              <a:ext uri="{FF2B5EF4-FFF2-40B4-BE49-F238E27FC236}">
                <a16:creationId xmlns:a16="http://schemas.microsoft.com/office/drawing/2014/main" id="{C3BC8F8C-7193-48AD-B43C-414F08C1077E}"/>
              </a:ext>
            </a:extLst>
          </p:cNvPr>
          <p:cNvSpPr/>
          <p:nvPr/>
        </p:nvSpPr>
        <p:spPr>
          <a:xfrm>
            <a:off x="6027731" y="1959064"/>
            <a:ext cx="2925943" cy="3552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6" name="Rectangle 15">
            <a:extLst>
              <a:ext uri="{FF2B5EF4-FFF2-40B4-BE49-F238E27FC236}">
                <a16:creationId xmlns:a16="http://schemas.microsoft.com/office/drawing/2014/main" id="{AF78D90D-76E0-446F-A799-C40F2E6A2506}"/>
              </a:ext>
            </a:extLst>
          </p:cNvPr>
          <p:cNvSpPr/>
          <p:nvPr/>
        </p:nvSpPr>
        <p:spPr>
          <a:xfrm>
            <a:off x="6027731" y="2393023"/>
            <a:ext cx="2925943" cy="7284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7" name="Rectangle 16">
            <a:extLst>
              <a:ext uri="{FF2B5EF4-FFF2-40B4-BE49-F238E27FC236}">
                <a16:creationId xmlns:a16="http://schemas.microsoft.com/office/drawing/2014/main" id="{903DC5C0-5CA9-44DC-AB80-CA7D2F48CFAE}"/>
              </a:ext>
            </a:extLst>
          </p:cNvPr>
          <p:cNvSpPr/>
          <p:nvPr/>
        </p:nvSpPr>
        <p:spPr>
          <a:xfrm>
            <a:off x="8983978" y="1933952"/>
            <a:ext cx="2925943" cy="4320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8" name="Rectangle 17">
            <a:extLst>
              <a:ext uri="{FF2B5EF4-FFF2-40B4-BE49-F238E27FC236}">
                <a16:creationId xmlns:a16="http://schemas.microsoft.com/office/drawing/2014/main" id="{049C19D4-D7BE-485E-B360-AFF127D8F701}"/>
              </a:ext>
            </a:extLst>
          </p:cNvPr>
          <p:cNvSpPr/>
          <p:nvPr/>
        </p:nvSpPr>
        <p:spPr>
          <a:xfrm>
            <a:off x="8953674" y="2311644"/>
            <a:ext cx="2925943" cy="719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81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5DC6398-2A09-404C-9566-868ECD595613}"/>
              </a:ext>
            </a:extLst>
          </p:cNvPr>
          <p:cNvGraphicFramePr>
            <a:graphicFrameLocks noGrp="1"/>
          </p:cNvGraphicFramePr>
          <p:nvPr>
            <p:extLst>
              <p:ext uri="{D42A27DB-BD31-4B8C-83A1-F6EECF244321}">
                <p14:modId xmlns:p14="http://schemas.microsoft.com/office/powerpoint/2010/main" val="2022180925"/>
              </p:ext>
            </p:extLst>
          </p:nvPr>
        </p:nvGraphicFramePr>
        <p:xfrm>
          <a:off x="7162483" y="1777385"/>
          <a:ext cx="4747437" cy="3307668"/>
        </p:xfrm>
        <a:graphic>
          <a:graphicData uri="http://schemas.openxmlformats.org/drawingml/2006/table">
            <a:tbl>
              <a:tblPr firstRow="1" bandRow="1">
                <a:tableStyleId>{21E4AEA4-8DFA-4A89-87EB-49C32662AFE0}</a:tableStyleId>
              </a:tblPr>
              <a:tblGrid>
                <a:gridCol w="535775">
                  <a:extLst>
                    <a:ext uri="{9D8B030D-6E8A-4147-A177-3AD203B41FA5}">
                      <a16:colId xmlns:a16="http://schemas.microsoft.com/office/drawing/2014/main" val="1198336627"/>
                    </a:ext>
                  </a:extLst>
                </a:gridCol>
                <a:gridCol w="2105831">
                  <a:extLst>
                    <a:ext uri="{9D8B030D-6E8A-4147-A177-3AD203B41FA5}">
                      <a16:colId xmlns:a16="http://schemas.microsoft.com/office/drawing/2014/main" val="1946373101"/>
                    </a:ext>
                  </a:extLst>
                </a:gridCol>
                <a:gridCol w="2105831">
                  <a:extLst>
                    <a:ext uri="{9D8B030D-6E8A-4147-A177-3AD203B41FA5}">
                      <a16:colId xmlns:a16="http://schemas.microsoft.com/office/drawing/2014/main" val="2025877289"/>
                    </a:ext>
                  </a:extLst>
                </a:gridCol>
              </a:tblGrid>
              <a:tr h="472524">
                <a:tc>
                  <a:txBody>
                    <a:bodyPr/>
                    <a:lstStyle/>
                    <a:p>
                      <a:pPr algn="ctr"/>
                      <a:endParaRPr lang="fr-FR" sz="2400" dirty="0"/>
                    </a:p>
                  </a:txBody>
                  <a:tcPr/>
                </a:tc>
                <a:tc>
                  <a:txBody>
                    <a:bodyPr/>
                    <a:lstStyle/>
                    <a:p>
                      <a:pPr algn="ctr"/>
                      <a:r>
                        <a:rPr lang="fr-FR" sz="2400" dirty="0"/>
                        <a:t>Amir</a:t>
                      </a:r>
                    </a:p>
                  </a:txBody>
                  <a:tcPr/>
                </a:tc>
                <a:tc>
                  <a:txBody>
                    <a:bodyPr/>
                    <a:lstStyle/>
                    <a:p>
                      <a:pPr algn="ctr"/>
                      <a:r>
                        <a:rPr lang="fr-FR" sz="2400" dirty="0" err="1"/>
                        <a:t>general</a:t>
                      </a:r>
                      <a:r>
                        <a:rPr lang="fr-FR" sz="2400" dirty="0"/>
                        <a:t> </a:t>
                      </a:r>
                      <a:r>
                        <a:rPr lang="fr-FR" sz="2400" dirty="0" err="1"/>
                        <a:t>rules</a:t>
                      </a:r>
                      <a:r>
                        <a:rPr lang="fr-FR" sz="2400" dirty="0"/>
                        <a:t> </a:t>
                      </a:r>
                    </a:p>
                  </a:txBody>
                  <a:tcPr/>
                </a:tc>
                <a:extLst>
                  <a:ext uri="{0D108BD9-81ED-4DB2-BD59-A6C34878D82A}">
                    <a16:rowId xmlns:a16="http://schemas.microsoft.com/office/drawing/2014/main" val="1592991680"/>
                  </a:ext>
                </a:extLst>
              </a:tr>
              <a:tr h="472524">
                <a:tc>
                  <a:txBody>
                    <a:bodyPr/>
                    <a:lstStyle/>
                    <a:p>
                      <a:pPr algn="ctr"/>
                      <a:r>
                        <a:rPr lang="en-GB" sz="2000" dirty="0">
                          <a:solidFill>
                            <a:schemeClr val="accent1">
                              <a:lumMod val="50000"/>
                            </a:schemeClr>
                          </a:solidFill>
                        </a:rPr>
                        <a:t>1.</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2090380955"/>
                  </a:ext>
                </a:extLst>
              </a:tr>
              <a:tr h="472524">
                <a:tc>
                  <a:txBody>
                    <a:bodyPr/>
                    <a:lstStyle/>
                    <a:p>
                      <a:pPr algn="ctr"/>
                      <a:r>
                        <a:rPr lang="en-GB" sz="2000" dirty="0">
                          <a:solidFill>
                            <a:schemeClr val="accent1">
                              <a:lumMod val="50000"/>
                            </a:schemeClr>
                          </a:solidFill>
                        </a:rPr>
                        <a:t>2.</a:t>
                      </a:r>
                      <a:endParaRPr lang="fr-FR" sz="2000" dirty="0">
                        <a:solidFill>
                          <a:schemeClr val="accent1">
                            <a:lumMod val="50000"/>
                          </a:schemeClr>
                        </a:solidFill>
                      </a:endParaRP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656882900"/>
                  </a:ext>
                </a:extLst>
              </a:tr>
              <a:tr h="472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3.</a:t>
                      </a:r>
                      <a:endParaRPr lang="fr-FR" sz="2000" dirty="0">
                        <a:solidFill>
                          <a:schemeClr val="accent1">
                            <a:lumMod val="50000"/>
                          </a:schemeClr>
                        </a:solidFill>
                      </a:endParaRP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14357004"/>
                  </a:ext>
                </a:extLst>
              </a:tr>
              <a:tr h="472524">
                <a:tc>
                  <a:txBody>
                    <a:bodyPr/>
                    <a:lstStyle/>
                    <a:p>
                      <a:pPr algn="ctr"/>
                      <a:r>
                        <a:rPr lang="en-GB" sz="2000" dirty="0">
                          <a:solidFill>
                            <a:schemeClr val="accent1">
                              <a:lumMod val="50000"/>
                            </a:schemeClr>
                          </a:solidFill>
                        </a:rPr>
                        <a:t>4.</a:t>
                      </a:r>
                      <a:endParaRPr lang="fr-FR" sz="2000" dirty="0">
                        <a:solidFill>
                          <a:schemeClr val="accent1">
                            <a:lumMod val="50000"/>
                          </a:schemeClr>
                        </a:solidFill>
                      </a:endParaRP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307549456"/>
                  </a:ext>
                </a:extLst>
              </a:tr>
              <a:tr h="472524">
                <a:tc>
                  <a:txBody>
                    <a:bodyPr/>
                    <a:lstStyle/>
                    <a:p>
                      <a:pPr algn="ctr"/>
                      <a:r>
                        <a:rPr lang="en-GB" sz="2000" dirty="0">
                          <a:solidFill>
                            <a:schemeClr val="accent1">
                              <a:lumMod val="50000"/>
                            </a:schemeClr>
                          </a:solidFill>
                        </a:rPr>
                        <a:t>5.</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449614027"/>
                  </a:ext>
                </a:extLst>
              </a:tr>
              <a:tr h="472524">
                <a:tc>
                  <a:txBody>
                    <a:bodyPr/>
                    <a:lstStyle/>
                    <a:p>
                      <a:pPr algn="ctr"/>
                      <a:r>
                        <a:rPr lang="en-GB" sz="2000" dirty="0">
                          <a:solidFill>
                            <a:schemeClr val="accent1">
                              <a:lumMod val="50000"/>
                            </a:schemeClr>
                          </a:solidFill>
                        </a:rPr>
                        <a:t>6.</a:t>
                      </a:r>
                      <a:endParaRPr lang="fr-FR" sz="2000" dirty="0">
                        <a:solidFill>
                          <a:schemeClr val="accent1">
                            <a:lumMod val="50000"/>
                          </a:schemeClr>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3274319532"/>
                  </a:ext>
                </a:extLst>
              </a:tr>
            </a:tbl>
          </a:graphicData>
        </a:graphic>
      </p:graphicFrame>
      <p:sp>
        <p:nvSpPr>
          <p:cNvPr id="4" name="Title 3"/>
          <p:cNvSpPr>
            <a:spLocks noGrp="1"/>
          </p:cNvSpPr>
          <p:nvPr>
            <p:ph type="title"/>
          </p:nvPr>
        </p:nvSpPr>
        <p:spPr>
          <a:xfrm>
            <a:off x="0" y="219390"/>
            <a:ext cx="4876800" cy="647577"/>
          </a:xfrm>
        </p:spPr>
        <p:txBody>
          <a:bodyPr>
            <a:normAutofit/>
          </a:bodyPr>
          <a:lstStyle/>
          <a:p>
            <a:r>
              <a:rPr lang="en-GB" sz="2800" b="1" dirty="0">
                <a:solidFill>
                  <a:schemeClr val="bg1"/>
                </a:solidFill>
              </a:rPr>
              <a:t>Les </a:t>
            </a:r>
            <a:r>
              <a:rPr lang="en-GB" sz="2800" b="1" dirty="0" err="1">
                <a:solidFill>
                  <a:schemeClr val="bg1"/>
                </a:solidFill>
              </a:rPr>
              <a:t>règles</a:t>
            </a:r>
            <a:r>
              <a:rPr lang="en-GB" sz="2800" b="1" dirty="0">
                <a:solidFill>
                  <a:schemeClr val="bg1"/>
                </a:solidFill>
              </a:rPr>
              <a:t> de la piscine</a:t>
            </a:r>
          </a:p>
        </p:txBody>
      </p:sp>
      <p:pic>
        <p:nvPicPr>
          <p:cNvPr id="10" name="Picture 9" descr="green checkmark">
            <a:extLst>
              <a:ext uri="{FF2B5EF4-FFF2-40B4-BE49-F238E27FC236}">
                <a16:creationId xmlns:a16="http://schemas.microsoft.com/office/drawing/2014/main" id="{9BE891A1-456C-40FA-8945-6106CA907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3379" y="2327049"/>
            <a:ext cx="282522" cy="294294"/>
          </a:xfrm>
          <a:prstGeom prst="rect">
            <a:avLst/>
          </a:prstGeom>
        </p:spPr>
      </p:pic>
      <p:pic>
        <p:nvPicPr>
          <p:cNvPr id="11" name="Picture 10" descr="green checkmark">
            <a:extLst>
              <a:ext uri="{FF2B5EF4-FFF2-40B4-BE49-F238E27FC236}">
                <a16:creationId xmlns:a16="http://schemas.microsoft.com/office/drawing/2014/main" id="{17D79D34-60AE-4407-AFA0-157491A6F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3379" y="2776414"/>
            <a:ext cx="282522" cy="294294"/>
          </a:xfrm>
          <a:prstGeom prst="rect">
            <a:avLst/>
          </a:prstGeom>
        </p:spPr>
      </p:pic>
      <p:pic>
        <p:nvPicPr>
          <p:cNvPr id="12" name="Picture 11" descr="green checkmark">
            <a:extLst>
              <a:ext uri="{FF2B5EF4-FFF2-40B4-BE49-F238E27FC236}">
                <a16:creationId xmlns:a16="http://schemas.microsoft.com/office/drawing/2014/main" id="{8FE5789F-5912-41FD-A774-54A9E7E29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362" y="3281853"/>
            <a:ext cx="282522" cy="294294"/>
          </a:xfrm>
          <a:prstGeom prst="rect">
            <a:avLst/>
          </a:prstGeom>
        </p:spPr>
      </p:pic>
      <p:pic>
        <p:nvPicPr>
          <p:cNvPr id="13" name="Picture 12" descr="green checkmark">
            <a:extLst>
              <a:ext uri="{FF2B5EF4-FFF2-40B4-BE49-F238E27FC236}">
                <a16:creationId xmlns:a16="http://schemas.microsoft.com/office/drawing/2014/main" id="{E8C38400-985C-48D9-92BD-63FD62347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3379" y="3719078"/>
            <a:ext cx="282522" cy="294294"/>
          </a:xfrm>
          <a:prstGeom prst="rect">
            <a:avLst/>
          </a:prstGeom>
        </p:spPr>
      </p:pic>
      <p:pic>
        <p:nvPicPr>
          <p:cNvPr id="14" name="Picture 13" descr="green checkmark">
            <a:extLst>
              <a:ext uri="{FF2B5EF4-FFF2-40B4-BE49-F238E27FC236}">
                <a16:creationId xmlns:a16="http://schemas.microsoft.com/office/drawing/2014/main" id="{8F8FE191-BDCF-48BC-BB7F-4552E4182B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362" y="4229540"/>
            <a:ext cx="282522" cy="294294"/>
          </a:xfrm>
          <a:prstGeom prst="rect">
            <a:avLst/>
          </a:prstGeom>
        </p:spPr>
      </p:pic>
      <p:pic>
        <p:nvPicPr>
          <p:cNvPr id="15" name="Picture 14" descr="green checkmark">
            <a:extLst>
              <a:ext uri="{FF2B5EF4-FFF2-40B4-BE49-F238E27FC236}">
                <a16:creationId xmlns:a16="http://schemas.microsoft.com/office/drawing/2014/main" id="{0B10E3E2-5EC0-4435-9CCF-C806CDEAA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362" y="4720852"/>
            <a:ext cx="282522" cy="294294"/>
          </a:xfrm>
          <a:prstGeom prst="rect">
            <a:avLst/>
          </a:prstGeom>
        </p:spPr>
      </p:pic>
      <p:sp>
        <p:nvSpPr>
          <p:cNvPr id="2" name="Rectangle 1">
            <a:extLst>
              <a:ext uri="{FF2B5EF4-FFF2-40B4-BE49-F238E27FC236}">
                <a16:creationId xmlns:a16="http://schemas.microsoft.com/office/drawing/2014/main" id="{ADC17BAF-080B-4E03-B451-D984B85802B9}"/>
              </a:ext>
            </a:extLst>
          </p:cNvPr>
          <p:cNvSpPr/>
          <p:nvPr/>
        </p:nvSpPr>
        <p:spPr>
          <a:xfrm>
            <a:off x="218085" y="1777385"/>
            <a:ext cx="6798778" cy="44558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2060"/>
              </a:solidFill>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endParaRPr lang="fr-FR" sz="2000" dirty="0">
              <a:solidFill>
                <a:srgbClr val="00206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b="1" dirty="0">
                <a:solidFill>
                  <a:srgbClr val="002060"/>
                </a:solidFill>
                <a:latin typeface="Century Gothic" panose="020B0502020202020204" pitchFamily="34" charset="0"/>
              </a:rPr>
              <a:t>Amir ne respecte pas les règles de la piscine !</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rgbClr val="002060"/>
                </a:solidFill>
                <a:latin typeface="Century Gothic" panose="020B0502020202020204" pitchFamily="34" charset="0"/>
              </a:rPr>
              <a:t>1. Il ne doit pas prendre l’autobus.</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rgbClr val="002060"/>
                </a:solidFill>
                <a:latin typeface="Century Gothic" panose="020B0502020202020204" pitchFamily="34" charset="0"/>
              </a:rPr>
              <a:t>2. Il ne veut pas répondre aux questions du directeur.</a:t>
            </a:r>
          </a:p>
          <a:p>
            <a:pPr marL="0" indent="0" algn="l">
              <a:lnSpc>
                <a:spcPct val="150000"/>
              </a:lnSpc>
              <a:buFont typeface="+mj-lt"/>
              <a:buNone/>
            </a:pPr>
            <a:r>
              <a:rPr lang="fr-FR" sz="2000" dirty="0">
                <a:solidFill>
                  <a:srgbClr val="002060"/>
                </a:solidFill>
                <a:latin typeface="Century Gothic" panose="020B0502020202020204" pitchFamily="34" charset="0"/>
              </a:rPr>
              <a:t>3. Il ne faut pas écouter de musique.</a:t>
            </a:r>
          </a:p>
          <a:p>
            <a:pPr marL="0" indent="0" algn="l">
              <a:lnSpc>
                <a:spcPct val="150000"/>
              </a:lnSpc>
              <a:buFont typeface="+mj-lt"/>
              <a:buNone/>
            </a:pPr>
            <a:r>
              <a:rPr lang="fr-FR" sz="2000" dirty="0">
                <a:solidFill>
                  <a:srgbClr val="002060"/>
                </a:solidFill>
                <a:latin typeface="Century Gothic" panose="020B0502020202020204" pitchFamily="34" charset="0"/>
              </a:rPr>
              <a:t>4. Il ne sait pas utiliser l’ordinateur.</a:t>
            </a:r>
          </a:p>
          <a:p>
            <a:pPr marL="0" indent="0" algn="l">
              <a:lnSpc>
                <a:spcPct val="150000"/>
              </a:lnSpc>
              <a:buFont typeface="+mj-lt"/>
              <a:buNone/>
            </a:pPr>
            <a:r>
              <a:rPr lang="fr-FR" sz="2000" dirty="0">
                <a:solidFill>
                  <a:srgbClr val="002060"/>
                </a:solidFill>
                <a:latin typeface="Century Gothic" panose="020B0502020202020204" pitchFamily="34" charset="0"/>
              </a:rPr>
              <a:t>5. Il ne faut pas regarder les réseaux sociaux.</a:t>
            </a:r>
          </a:p>
          <a:p>
            <a:pPr marL="0" indent="0" algn="l">
              <a:lnSpc>
                <a:spcPct val="150000"/>
              </a:lnSpc>
              <a:buFont typeface="+mj-lt"/>
              <a:buNone/>
            </a:pPr>
            <a:r>
              <a:rPr lang="fr-FR" sz="2000" dirty="0">
                <a:solidFill>
                  <a:srgbClr val="002060"/>
                </a:solidFill>
                <a:latin typeface="Century Gothic" panose="020B0502020202020204" pitchFamily="34" charset="0"/>
              </a:rPr>
              <a:t>6. Il ne faut pas aller au café le matin.</a:t>
            </a:r>
          </a:p>
          <a:p>
            <a:pPr algn="ctr"/>
            <a:endParaRPr lang="fr-FR" sz="2000" dirty="0">
              <a:solidFill>
                <a:srgbClr val="002060"/>
              </a:solidFill>
              <a:latin typeface="Century Gothic" panose="020B0502020202020204" pitchFamily="34" charset="0"/>
            </a:endParaRPr>
          </a:p>
          <a:p>
            <a:pPr algn="ctr"/>
            <a:endParaRPr lang="fr-FR" sz="2000" dirty="0">
              <a:solidFill>
                <a:srgbClr val="002060"/>
              </a:solidFill>
            </a:endParaRPr>
          </a:p>
        </p:txBody>
      </p:sp>
      <p:pic>
        <p:nvPicPr>
          <p:cNvPr id="42" name="Picture 41">
            <a:extLst>
              <a:ext uri="{FF2B5EF4-FFF2-40B4-BE49-F238E27FC236}">
                <a16:creationId xmlns:a16="http://schemas.microsoft.com/office/drawing/2014/main" id="{E75C1B8F-9C52-46EA-964E-768E21510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032" y="4311628"/>
            <a:ext cx="1903308" cy="1903308"/>
          </a:xfrm>
          <a:prstGeom prst="rect">
            <a:avLst/>
          </a:prstGeom>
        </p:spPr>
      </p:pic>
      <p:sp>
        <p:nvSpPr>
          <p:cNvPr id="33" name="Rounded Rectangle 46">
            <a:extLst>
              <a:ext uri="{FF2B5EF4-FFF2-40B4-BE49-F238E27FC236}">
                <a16:creationId xmlns:a16="http://schemas.microsoft.com/office/drawing/2014/main" id="{5576CCD3-67E0-419B-80BA-75D65484A16F}"/>
              </a:ext>
            </a:extLst>
          </p:cNvPr>
          <p:cNvSpPr/>
          <p:nvPr/>
        </p:nvSpPr>
        <p:spPr>
          <a:xfrm>
            <a:off x="10812162" y="21939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3" name="TextBox 42">
            <a:extLst>
              <a:ext uri="{FF2B5EF4-FFF2-40B4-BE49-F238E27FC236}">
                <a16:creationId xmlns:a16="http://schemas.microsoft.com/office/drawing/2014/main" id="{36E49ACD-3E22-45CB-88B9-FD14CFDF7487}"/>
              </a:ext>
            </a:extLst>
          </p:cNvPr>
          <p:cNvSpPr txBox="1"/>
          <p:nvPr/>
        </p:nvSpPr>
        <p:spPr>
          <a:xfrm>
            <a:off x="47625" y="1254196"/>
            <a:ext cx="12285081" cy="400110"/>
          </a:xfrm>
          <a:prstGeom prst="rect">
            <a:avLst/>
          </a:prstGeom>
          <a:noFill/>
        </p:spPr>
        <p:txBody>
          <a:bodyPr wrap="square" rtlCol="0">
            <a:spAutoFit/>
          </a:bodyPr>
          <a:lstStyle/>
          <a:p>
            <a:pPr algn="l"/>
            <a:r>
              <a:rPr lang="fr-FR" sz="2000" dirty="0">
                <a:solidFill>
                  <a:srgbClr val="002060"/>
                </a:solidFill>
              </a:rPr>
              <a:t>Océane prend des notes sur les r</a:t>
            </a:r>
            <a:r>
              <a:rPr lang="fr-FR" sz="2000" dirty="0">
                <a:solidFill>
                  <a:srgbClr val="002060"/>
                </a:solidFill>
                <a:latin typeface="Century Gothic" panose="020B0502020202020204" pitchFamily="34" charset="0"/>
              </a:rPr>
              <a:t>ègles de la piscine. Parle</a:t>
            </a:r>
            <a:r>
              <a:rPr lang="fr-FR" sz="2000" dirty="0">
                <a:solidFill>
                  <a:srgbClr val="002060"/>
                </a:solidFill>
              </a:rPr>
              <a:t>-t-elle d’Amir ou des règles en général ?</a:t>
            </a:r>
          </a:p>
        </p:txBody>
      </p:sp>
    </p:spTree>
    <p:extLst>
      <p:ext uri="{BB962C8B-B14F-4D97-AF65-F5344CB8AC3E}">
        <p14:creationId xmlns:p14="http://schemas.microsoft.com/office/powerpoint/2010/main" val="20500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E04DBD-A549-4B5E-8E94-5DD0FB4BC591}"/>
              </a:ext>
            </a:extLst>
          </p:cNvPr>
          <p:cNvGraphicFramePr>
            <a:graphicFrameLocks noGrp="1"/>
          </p:cNvGraphicFramePr>
          <p:nvPr>
            <p:extLst>
              <p:ext uri="{D42A27DB-BD31-4B8C-83A1-F6EECF244321}">
                <p14:modId xmlns:p14="http://schemas.microsoft.com/office/powerpoint/2010/main" val="825540766"/>
              </p:ext>
            </p:extLst>
          </p:nvPr>
        </p:nvGraphicFramePr>
        <p:xfrm>
          <a:off x="7117347" y="1782707"/>
          <a:ext cx="4953550" cy="4061354"/>
        </p:xfrm>
        <a:graphic>
          <a:graphicData uri="http://schemas.openxmlformats.org/drawingml/2006/table">
            <a:tbl>
              <a:tblPr firstRow="1" bandRow="1">
                <a:tableStyleId>{72833802-FEF1-4C79-8D5D-14CF1EAF98D9}</a:tableStyleId>
              </a:tblPr>
              <a:tblGrid>
                <a:gridCol w="2476775">
                  <a:extLst>
                    <a:ext uri="{9D8B030D-6E8A-4147-A177-3AD203B41FA5}">
                      <a16:colId xmlns:a16="http://schemas.microsoft.com/office/drawing/2014/main" val="84782286"/>
                    </a:ext>
                  </a:extLst>
                </a:gridCol>
                <a:gridCol w="2476775">
                  <a:extLst>
                    <a:ext uri="{9D8B030D-6E8A-4147-A177-3AD203B41FA5}">
                      <a16:colId xmlns:a16="http://schemas.microsoft.com/office/drawing/2014/main" val="1624708344"/>
                    </a:ext>
                  </a:extLst>
                </a:gridCol>
              </a:tblGrid>
              <a:tr h="511314">
                <a:tc>
                  <a:txBody>
                    <a:bodyPr/>
                    <a:lstStyle/>
                    <a:p>
                      <a:pPr algn="ctr"/>
                      <a:r>
                        <a:rPr lang="fr-FR" sz="2000" dirty="0"/>
                        <a:t>Amir</a:t>
                      </a:r>
                    </a:p>
                  </a:txBody>
                  <a:tcPr/>
                </a:tc>
                <a:tc>
                  <a:txBody>
                    <a:bodyPr/>
                    <a:lstStyle/>
                    <a:p>
                      <a:pPr algn="ctr"/>
                      <a:r>
                        <a:rPr lang="fr-FR" sz="2000" dirty="0" err="1"/>
                        <a:t>rules</a:t>
                      </a:r>
                      <a:r>
                        <a:rPr lang="fr-FR" sz="2000" dirty="0"/>
                        <a:t> in </a:t>
                      </a:r>
                      <a:r>
                        <a:rPr lang="fr-FR" sz="2000" dirty="0" err="1"/>
                        <a:t>general</a:t>
                      </a:r>
                      <a:endParaRPr lang="fr-FR" sz="2000" dirty="0"/>
                    </a:p>
                  </a:txBody>
                  <a:tcPr/>
                </a:tc>
                <a:extLst>
                  <a:ext uri="{0D108BD9-81ED-4DB2-BD59-A6C34878D82A}">
                    <a16:rowId xmlns:a16="http://schemas.microsoft.com/office/drawing/2014/main" val="827396804"/>
                  </a:ext>
                </a:extLst>
              </a:tr>
              <a:tr h="3550040">
                <a:tc>
                  <a:txBody>
                    <a:bodyPr/>
                    <a:lstStyle/>
                    <a:p>
                      <a:pPr marL="342900" indent="-342900">
                        <a:buFont typeface="Arial" panose="020B0604020202020204" pitchFamily="34" charset="0"/>
                        <a:buChar char="•"/>
                      </a:pPr>
                      <a:r>
                        <a:rPr lang="fr-FR" sz="2000" dirty="0">
                          <a:solidFill>
                            <a:srgbClr val="002060"/>
                          </a:solidFill>
                        </a:rPr>
                        <a:t>must not </a:t>
                      </a:r>
                      <a:r>
                        <a:rPr lang="fr-FR" sz="2000" dirty="0" err="1">
                          <a:solidFill>
                            <a:srgbClr val="002060"/>
                          </a:solidFill>
                        </a:rPr>
                        <a:t>take</a:t>
                      </a:r>
                      <a:r>
                        <a:rPr lang="fr-FR" sz="2000" dirty="0">
                          <a:solidFill>
                            <a:srgbClr val="002060"/>
                          </a:solidFill>
                        </a:rPr>
                        <a:t> the bus</a:t>
                      </a:r>
                    </a:p>
                    <a:p>
                      <a:pPr marL="342900" indent="-342900">
                        <a:buFont typeface="Arial" panose="020B0604020202020204" pitchFamily="34" charset="0"/>
                        <a:buChar char="•"/>
                      </a:pPr>
                      <a:r>
                        <a:rPr lang="fr-FR" sz="2000" dirty="0" err="1">
                          <a:solidFill>
                            <a:srgbClr val="002060"/>
                          </a:solidFill>
                        </a:rPr>
                        <a:t>doesn’t</a:t>
                      </a:r>
                      <a:r>
                        <a:rPr lang="fr-FR" sz="2000" dirty="0">
                          <a:solidFill>
                            <a:srgbClr val="002060"/>
                          </a:solidFill>
                        </a:rPr>
                        <a:t> </a:t>
                      </a:r>
                      <a:r>
                        <a:rPr lang="fr-FR" sz="2000" dirty="0" err="1">
                          <a:solidFill>
                            <a:srgbClr val="002060"/>
                          </a:solidFill>
                        </a:rPr>
                        <a:t>want</a:t>
                      </a:r>
                      <a:r>
                        <a:rPr lang="fr-FR" sz="2000" dirty="0">
                          <a:solidFill>
                            <a:srgbClr val="002060"/>
                          </a:solidFill>
                        </a:rPr>
                        <a:t> to </a:t>
                      </a:r>
                      <a:r>
                        <a:rPr lang="fr-FR" sz="2000" dirty="0" err="1">
                          <a:solidFill>
                            <a:srgbClr val="002060"/>
                          </a:solidFill>
                        </a:rPr>
                        <a:t>answer</a:t>
                      </a:r>
                      <a:r>
                        <a:rPr lang="fr-FR" sz="2000" dirty="0">
                          <a:solidFill>
                            <a:srgbClr val="002060"/>
                          </a:solidFill>
                        </a:rPr>
                        <a:t> the </a:t>
                      </a:r>
                      <a:r>
                        <a:rPr lang="fr-FR" sz="2000" dirty="0" err="1">
                          <a:solidFill>
                            <a:srgbClr val="002060"/>
                          </a:solidFill>
                        </a:rPr>
                        <a:t>manager’s</a:t>
                      </a:r>
                      <a:r>
                        <a:rPr lang="fr-FR" sz="2000" dirty="0">
                          <a:solidFill>
                            <a:srgbClr val="002060"/>
                          </a:solidFill>
                        </a:rPr>
                        <a:t> questions</a:t>
                      </a:r>
                    </a:p>
                    <a:p>
                      <a:pPr marL="342900" indent="-342900">
                        <a:buFont typeface="Arial" panose="020B0604020202020204" pitchFamily="34" charset="0"/>
                        <a:buChar char="•"/>
                      </a:pPr>
                      <a:r>
                        <a:rPr lang="fr-FR" sz="2000" dirty="0" err="1">
                          <a:solidFill>
                            <a:srgbClr val="002060"/>
                          </a:solidFill>
                        </a:rPr>
                        <a:t>doesn’t</a:t>
                      </a:r>
                      <a:r>
                        <a:rPr lang="fr-FR" sz="2000" dirty="0">
                          <a:solidFill>
                            <a:srgbClr val="002060"/>
                          </a:solidFill>
                        </a:rPr>
                        <a:t> know how to use the computer</a:t>
                      </a:r>
                    </a:p>
                  </a:txBody>
                  <a:tcPr/>
                </a:tc>
                <a:tc>
                  <a:txBody>
                    <a:bodyPr/>
                    <a:lstStyle/>
                    <a:p>
                      <a:pPr marL="285750" indent="-285750">
                        <a:buFont typeface="Arial" panose="020B0604020202020204" pitchFamily="34" charset="0"/>
                        <a:buChar char="•"/>
                      </a:pPr>
                      <a:r>
                        <a:rPr lang="fr-FR" sz="2000" dirty="0">
                          <a:solidFill>
                            <a:srgbClr val="002060"/>
                          </a:solidFill>
                        </a:rPr>
                        <a:t>must not </a:t>
                      </a:r>
                      <a:r>
                        <a:rPr lang="fr-FR" sz="2000" dirty="0" err="1">
                          <a:solidFill>
                            <a:srgbClr val="002060"/>
                          </a:solidFill>
                        </a:rPr>
                        <a:t>listen</a:t>
                      </a:r>
                      <a:r>
                        <a:rPr lang="fr-FR" sz="2000" dirty="0">
                          <a:solidFill>
                            <a:srgbClr val="002060"/>
                          </a:solidFill>
                        </a:rPr>
                        <a:t> to music</a:t>
                      </a:r>
                    </a:p>
                    <a:p>
                      <a:pPr marL="285750" indent="-285750">
                        <a:buFont typeface="Arial" panose="020B0604020202020204" pitchFamily="34" charset="0"/>
                        <a:buChar char="•"/>
                      </a:pPr>
                      <a:r>
                        <a:rPr lang="fr-FR" sz="2000" dirty="0">
                          <a:solidFill>
                            <a:srgbClr val="002060"/>
                          </a:solidFill>
                        </a:rPr>
                        <a:t>must not look at social networks</a:t>
                      </a:r>
                    </a:p>
                    <a:p>
                      <a:pPr marL="285750" indent="-285750">
                        <a:buFont typeface="Arial" panose="020B0604020202020204" pitchFamily="34" charset="0"/>
                        <a:buChar char="•"/>
                      </a:pPr>
                      <a:r>
                        <a:rPr lang="fr-FR" sz="2000" dirty="0">
                          <a:solidFill>
                            <a:srgbClr val="002060"/>
                          </a:solidFill>
                        </a:rPr>
                        <a:t>must not go to the café in the </a:t>
                      </a:r>
                      <a:r>
                        <a:rPr lang="fr-FR" sz="2000" dirty="0" err="1">
                          <a:solidFill>
                            <a:srgbClr val="002060"/>
                          </a:solidFill>
                        </a:rPr>
                        <a:t>morning</a:t>
                      </a:r>
                      <a:endParaRPr lang="fr-FR" sz="2000" dirty="0">
                        <a:solidFill>
                          <a:srgbClr val="002060"/>
                        </a:solidFill>
                      </a:endParaRPr>
                    </a:p>
                  </a:txBody>
                  <a:tcPr/>
                </a:tc>
                <a:extLst>
                  <a:ext uri="{0D108BD9-81ED-4DB2-BD59-A6C34878D82A}">
                    <a16:rowId xmlns:a16="http://schemas.microsoft.com/office/drawing/2014/main" val="1235025207"/>
                  </a:ext>
                </a:extLst>
              </a:tr>
            </a:tbl>
          </a:graphicData>
        </a:graphic>
      </p:graphicFrame>
      <p:sp>
        <p:nvSpPr>
          <p:cNvPr id="4" name="Title 3"/>
          <p:cNvSpPr>
            <a:spLocks noGrp="1"/>
          </p:cNvSpPr>
          <p:nvPr>
            <p:ph type="title"/>
          </p:nvPr>
        </p:nvSpPr>
        <p:spPr>
          <a:xfrm>
            <a:off x="0" y="213557"/>
            <a:ext cx="5023556" cy="647577"/>
          </a:xfrm>
        </p:spPr>
        <p:txBody>
          <a:bodyPr>
            <a:normAutofit/>
          </a:bodyPr>
          <a:lstStyle/>
          <a:p>
            <a:r>
              <a:rPr lang="en-GB" sz="2800" b="1" dirty="0">
                <a:solidFill>
                  <a:schemeClr val="bg1"/>
                </a:solidFill>
              </a:rPr>
              <a:t>Les </a:t>
            </a:r>
            <a:r>
              <a:rPr lang="en-GB" sz="2800" b="1" dirty="0" err="1">
                <a:solidFill>
                  <a:schemeClr val="bg1"/>
                </a:solidFill>
              </a:rPr>
              <a:t>règles</a:t>
            </a:r>
            <a:r>
              <a:rPr lang="en-GB" sz="2800" b="1" dirty="0">
                <a:solidFill>
                  <a:schemeClr val="bg1"/>
                </a:solidFill>
              </a:rPr>
              <a:t> de la piscine</a:t>
            </a:r>
          </a:p>
        </p:txBody>
      </p:sp>
      <p:sp>
        <p:nvSpPr>
          <p:cNvPr id="32" name="Rounded Rectangle 46">
            <a:extLst>
              <a:ext uri="{FF2B5EF4-FFF2-40B4-BE49-F238E27FC236}">
                <a16:creationId xmlns:a16="http://schemas.microsoft.com/office/drawing/2014/main" id="{0F2AF8CE-9C8F-4778-B497-F0BAC17497AC}"/>
              </a:ext>
            </a:extLst>
          </p:cNvPr>
          <p:cNvSpPr/>
          <p:nvPr/>
        </p:nvSpPr>
        <p:spPr>
          <a:xfrm>
            <a:off x="10812162" y="21939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3" name="Rectangle 32">
            <a:extLst>
              <a:ext uri="{FF2B5EF4-FFF2-40B4-BE49-F238E27FC236}">
                <a16:creationId xmlns:a16="http://schemas.microsoft.com/office/drawing/2014/main" id="{403E8A78-C96B-440A-8C6A-CE7749D67FD7}"/>
              </a:ext>
            </a:extLst>
          </p:cNvPr>
          <p:cNvSpPr/>
          <p:nvPr/>
        </p:nvSpPr>
        <p:spPr>
          <a:xfrm>
            <a:off x="219600" y="1782708"/>
            <a:ext cx="6798778" cy="44558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2060"/>
              </a:solidFill>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endParaRPr lang="fr-FR" sz="2000" dirty="0">
              <a:solidFill>
                <a:srgbClr val="00206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rgbClr val="002060"/>
                </a:solidFill>
                <a:latin typeface="Century Gothic" panose="020B0502020202020204" pitchFamily="34" charset="0"/>
              </a:rPr>
              <a:t>Amir ne respecte pas les règles de la piscine !</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rgbClr val="002060"/>
                </a:solidFill>
                <a:latin typeface="Century Gothic" panose="020B0502020202020204" pitchFamily="34" charset="0"/>
              </a:rPr>
              <a:t>1. Il ne doit pas prendre l’autobus.</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000" dirty="0">
                <a:solidFill>
                  <a:srgbClr val="002060"/>
                </a:solidFill>
                <a:latin typeface="Century Gothic" panose="020B0502020202020204" pitchFamily="34" charset="0"/>
              </a:rPr>
              <a:t>2. Il ne veut pas répondre aux questions du directeur.</a:t>
            </a:r>
          </a:p>
          <a:p>
            <a:pPr marL="0" indent="0" algn="l">
              <a:lnSpc>
                <a:spcPct val="150000"/>
              </a:lnSpc>
              <a:buFont typeface="+mj-lt"/>
              <a:buNone/>
            </a:pPr>
            <a:r>
              <a:rPr lang="fr-FR" sz="2000" dirty="0">
                <a:solidFill>
                  <a:srgbClr val="002060"/>
                </a:solidFill>
                <a:latin typeface="Century Gothic" panose="020B0502020202020204" pitchFamily="34" charset="0"/>
              </a:rPr>
              <a:t>3. Il ne faut pas écouter de musique.</a:t>
            </a:r>
          </a:p>
          <a:p>
            <a:pPr marL="0" indent="0" algn="l">
              <a:lnSpc>
                <a:spcPct val="150000"/>
              </a:lnSpc>
              <a:buFont typeface="+mj-lt"/>
              <a:buNone/>
            </a:pPr>
            <a:r>
              <a:rPr lang="fr-FR" sz="2000" dirty="0">
                <a:solidFill>
                  <a:srgbClr val="002060"/>
                </a:solidFill>
                <a:latin typeface="Century Gothic" panose="020B0502020202020204" pitchFamily="34" charset="0"/>
              </a:rPr>
              <a:t>4. Il ne sait pas utiliser l’ordinateur.</a:t>
            </a:r>
          </a:p>
          <a:p>
            <a:pPr marL="0" indent="0" algn="l">
              <a:lnSpc>
                <a:spcPct val="150000"/>
              </a:lnSpc>
              <a:buFont typeface="+mj-lt"/>
              <a:buNone/>
            </a:pPr>
            <a:r>
              <a:rPr lang="fr-FR" sz="2000" dirty="0">
                <a:solidFill>
                  <a:srgbClr val="002060"/>
                </a:solidFill>
                <a:latin typeface="Century Gothic" panose="020B0502020202020204" pitchFamily="34" charset="0"/>
              </a:rPr>
              <a:t>5. Il ne faut pas regarder les réseaux sociaux.</a:t>
            </a:r>
          </a:p>
          <a:p>
            <a:pPr marL="0" indent="0" algn="l">
              <a:lnSpc>
                <a:spcPct val="150000"/>
              </a:lnSpc>
              <a:buFont typeface="+mj-lt"/>
              <a:buNone/>
            </a:pPr>
            <a:r>
              <a:rPr lang="fr-FR" sz="2000" dirty="0">
                <a:solidFill>
                  <a:srgbClr val="002060"/>
                </a:solidFill>
                <a:latin typeface="Century Gothic" panose="020B0502020202020204" pitchFamily="34" charset="0"/>
              </a:rPr>
              <a:t>6. Il ne faut pas aller au café le matin.</a:t>
            </a:r>
          </a:p>
          <a:p>
            <a:pPr algn="ctr"/>
            <a:endParaRPr lang="fr-FR" sz="2000" dirty="0">
              <a:solidFill>
                <a:srgbClr val="002060"/>
              </a:solidFill>
              <a:latin typeface="Century Gothic" panose="020B0502020202020204" pitchFamily="34" charset="0"/>
            </a:endParaRPr>
          </a:p>
          <a:p>
            <a:pPr algn="ctr"/>
            <a:endParaRPr lang="fr-FR" sz="2000" dirty="0">
              <a:solidFill>
                <a:srgbClr val="002060"/>
              </a:solidFill>
            </a:endParaRPr>
          </a:p>
        </p:txBody>
      </p:sp>
      <p:sp>
        <p:nvSpPr>
          <p:cNvPr id="3" name="TextBox 2">
            <a:extLst>
              <a:ext uri="{FF2B5EF4-FFF2-40B4-BE49-F238E27FC236}">
                <a16:creationId xmlns:a16="http://schemas.microsoft.com/office/drawing/2014/main" id="{63FDBBB4-A11E-4E00-ACC6-7047E3538936}"/>
              </a:ext>
            </a:extLst>
          </p:cNvPr>
          <p:cNvSpPr txBox="1"/>
          <p:nvPr/>
        </p:nvSpPr>
        <p:spPr>
          <a:xfrm>
            <a:off x="6437037" y="235289"/>
            <a:ext cx="4068961" cy="830997"/>
          </a:xfrm>
          <a:prstGeom prst="rect">
            <a:avLst/>
          </a:prstGeom>
          <a:noFill/>
        </p:spPr>
        <p:txBody>
          <a:bodyPr wrap="square" rtlCol="0">
            <a:spAutoFit/>
          </a:bodyPr>
          <a:lstStyle/>
          <a:p>
            <a:pPr algn="l"/>
            <a:r>
              <a:rPr lang="fr-FR" sz="2400" dirty="0">
                <a:solidFill>
                  <a:srgbClr val="002060"/>
                </a:solidFill>
              </a:rPr>
              <a:t>Qui fait quoi ?</a:t>
            </a:r>
          </a:p>
          <a:p>
            <a:pPr algn="l"/>
            <a:r>
              <a:rPr lang="fr-FR" sz="2400" dirty="0">
                <a:solidFill>
                  <a:srgbClr val="002060"/>
                </a:solidFill>
              </a:rPr>
              <a:t>Écris des notes en anglais.</a:t>
            </a:r>
          </a:p>
        </p:txBody>
      </p:sp>
      <p:sp>
        <p:nvSpPr>
          <p:cNvPr id="7" name="Rectangle 6">
            <a:extLst>
              <a:ext uri="{FF2B5EF4-FFF2-40B4-BE49-F238E27FC236}">
                <a16:creationId xmlns:a16="http://schemas.microsoft.com/office/drawing/2014/main" id="{FE186493-D19C-4CE0-92AB-7D57EDD73763}"/>
              </a:ext>
            </a:extLst>
          </p:cNvPr>
          <p:cNvSpPr/>
          <p:nvPr/>
        </p:nvSpPr>
        <p:spPr>
          <a:xfrm>
            <a:off x="7160520" y="2346882"/>
            <a:ext cx="2443748"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2E84288D-4116-4B4C-83F1-460D88E799CB}"/>
              </a:ext>
            </a:extLst>
          </p:cNvPr>
          <p:cNvSpPr/>
          <p:nvPr/>
        </p:nvSpPr>
        <p:spPr>
          <a:xfrm>
            <a:off x="7165593" y="3021462"/>
            <a:ext cx="2443748" cy="117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93B1FD1C-8C4D-480A-8A19-E7AB74F0936E}"/>
              </a:ext>
            </a:extLst>
          </p:cNvPr>
          <p:cNvSpPr/>
          <p:nvPr/>
        </p:nvSpPr>
        <p:spPr>
          <a:xfrm>
            <a:off x="9533141" y="2366679"/>
            <a:ext cx="2443748" cy="65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88806F5-13A9-4EF8-A29C-97FFFA125281}"/>
              </a:ext>
            </a:extLst>
          </p:cNvPr>
          <p:cNvSpPr/>
          <p:nvPr/>
        </p:nvSpPr>
        <p:spPr>
          <a:xfrm>
            <a:off x="7122420" y="4184367"/>
            <a:ext cx="2443748" cy="98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2E9A53DF-F43C-44ED-ADB8-7BE48ECDEB6E}"/>
              </a:ext>
            </a:extLst>
          </p:cNvPr>
          <p:cNvSpPr/>
          <p:nvPr/>
        </p:nvSpPr>
        <p:spPr>
          <a:xfrm>
            <a:off x="9533141" y="2986811"/>
            <a:ext cx="2443748" cy="533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FF0EC59C-B2B1-428F-BC5D-A22FBD772605}"/>
              </a:ext>
            </a:extLst>
          </p:cNvPr>
          <p:cNvSpPr/>
          <p:nvPr/>
        </p:nvSpPr>
        <p:spPr>
          <a:xfrm>
            <a:off x="9438218" y="3611610"/>
            <a:ext cx="2443748" cy="90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93A0F522-75BC-451C-B3E1-5BE28B02220A}"/>
              </a:ext>
            </a:extLst>
          </p:cNvPr>
          <p:cNvSpPr/>
          <p:nvPr/>
        </p:nvSpPr>
        <p:spPr>
          <a:xfrm>
            <a:off x="7122420" y="5107701"/>
            <a:ext cx="2443748"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535F12F-616A-425C-B136-7B8E3F40C063}"/>
              </a:ext>
            </a:extLst>
          </p:cNvPr>
          <p:cNvSpPr/>
          <p:nvPr/>
        </p:nvSpPr>
        <p:spPr>
          <a:xfrm>
            <a:off x="9438218" y="4481715"/>
            <a:ext cx="2443748"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6">
            <a:extLst>
              <a:ext uri="{FF2B5EF4-FFF2-40B4-BE49-F238E27FC236}">
                <a16:creationId xmlns:a16="http://schemas.microsoft.com/office/drawing/2014/main" id="{3550D104-9C82-4301-A2B1-3CCD5EC3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032" y="4311628"/>
            <a:ext cx="1903308" cy="1903308"/>
          </a:xfrm>
          <a:prstGeom prst="rect">
            <a:avLst/>
          </a:prstGeom>
        </p:spPr>
      </p:pic>
    </p:spTree>
    <p:extLst>
      <p:ext uri="{BB962C8B-B14F-4D97-AF65-F5344CB8AC3E}">
        <p14:creationId xmlns:p14="http://schemas.microsoft.com/office/powerpoint/2010/main" val="38587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5" grpId="0" animBg="1"/>
      <p:bldP spid="46" grpId="0" animBg="1"/>
      <p:bldP spid="47"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436534" cy="647577"/>
          </a:xfrm>
        </p:spPr>
        <p:txBody>
          <a:bodyPr>
            <a:normAutofit/>
          </a:bodyPr>
          <a:lstStyle/>
          <a:p>
            <a:r>
              <a:rPr lang="en-GB" sz="2800" b="1" dirty="0">
                <a:solidFill>
                  <a:schemeClr val="bg1"/>
                </a:solidFill>
              </a:rPr>
              <a:t>Les </a:t>
            </a:r>
            <a:r>
              <a:rPr lang="en-GB" sz="2800" b="1" dirty="0" err="1">
                <a:solidFill>
                  <a:schemeClr val="bg1"/>
                </a:solidFill>
              </a:rPr>
              <a:t>règles</a:t>
            </a:r>
            <a:r>
              <a:rPr lang="en-GB" sz="2800" b="1" dirty="0">
                <a:solidFill>
                  <a:schemeClr val="bg1"/>
                </a:solidFill>
              </a:rPr>
              <a:t> du bureau</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60353"/>
            <a:ext cx="12012000" cy="10156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ègue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qui parle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règles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du bureau.</a:t>
            </a:r>
          </a:p>
          <a:p>
            <a:pPr marL="0" marR="0" lvl="0" indent="0" algn="l" defTabSz="914400" rtl="0" eaLnBrk="1" fontAlgn="auto" latinLnBrk="0" hangingPunct="1">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ea typeface="+mn-ea"/>
                <a:cs typeface="+mn-cs"/>
              </a:rPr>
              <a:t>Qu’est</a:t>
            </a:r>
            <a:r>
              <a:rPr lang="en-GB" sz="2400" dirty="0" err="1">
                <a:solidFill>
                  <a:srgbClr val="4472C4">
                    <a:lumMod val="50000"/>
                  </a:srgbClr>
                </a:solidFill>
                <a:latin typeface="Century Gothic" panose="020B0502020202020204" pitchFamily="34" charset="0"/>
              </a:rPr>
              <a:t>-ce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qu’il</a:t>
            </a:r>
            <a:r>
              <a:rPr lang="en-GB" sz="2400" dirty="0">
                <a:solidFill>
                  <a:srgbClr val="4472C4">
                    <a:lumMod val="50000"/>
                  </a:srgbClr>
                </a:solidFill>
                <a:latin typeface="Century Gothic" panose="020B0502020202020204" pitchFamily="34" charset="0"/>
              </a:rPr>
              <a:t> faut faire ? </a:t>
            </a:r>
            <a:r>
              <a:rPr lang="en-GB" sz="2400" dirty="0" err="1">
                <a:solidFill>
                  <a:srgbClr val="4472C4">
                    <a:lumMod val="50000"/>
                  </a:srgbClr>
                </a:solidFill>
                <a:latin typeface="Century Gothic" panose="020B0502020202020204" pitchFamily="34" charset="0"/>
              </a:rPr>
              <a:t>Qu’est-ce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qu’il</a:t>
            </a:r>
            <a:r>
              <a:rPr lang="en-GB" sz="2400" dirty="0">
                <a:solidFill>
                  <a:srgbClr val="4472C4">
                    <a:lumMod val="50000"/>
                  </a:srgbClr>
                </a:solidFill>
                <a:latin typeface="Century Gothic" panose="020B0502020202020204" pitchFamily="34" charset="0"/>
              </a:rPr>
              <a:t> ne faut pas faire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2">
            <a:extLst>
              <a:ext uri="{FF2B5EF4-FFF2-40B4-BE49-F238E27FC236}">
                <a16:creationId xmlns:a16="http://schemas.microsoft.com/office/drawing/2014/main" id="{E1DA894F-C90D-4466-9B69-F43A53B7304F}"/>
              </a:ext>
            </a:extLst>
          </p:cNvPr>
          <p:cNvGraphicFramePr>
            <a:graphicFrameLocks noGrp="1"/>
          </p:cNvGraphicFramePr>
          <p:nvPr>
            <p:extLst>
              <p:ext uri="{D42A27DB-BD31-4B8C-83A1-F6EECF244321}">
                <p14:modId xmlns:p14="http://schemas.microsoft.com/office/powerpoint/2010/main" val="2551196316"/>
              </p:ext>
            </p:extLst>
          </p:nvPr>
        </p:nvGraphicFramePr>
        <p:xfrm>
          <a:off x="180000" y="2471263"/>
          <a:ext cx="11729920" cy="2987040"/>
        </p:xfrm>
        <a:graphic>
          <a:graphicData uri="http://schemas.openxmlformats.org/drawingml/2006/table">
            <a:tbl>
              <a:tblPr firstRow="1" bandRow="1">
                <a:tableStyleId>{21E4AEA4-8DFA-4A89-87EB-49C32662AFE0}</a:tableStyleId>
              </a:tblPr>
              <a:tblGrid>
                <a:gridCol w="670232">
                  <a:extLst>
                    <a:ext uri="{9D8B030D-6E8A-4147-A177-3AD203B41FA5}">
                      <a16:colId xmlns:a16="http://schemas.microsoft.com/office/drawing/2014/main" val="535289154"/>
                    </a:ext>
                  </a:extLst>
                </a:gridCol>
                <a:gridCol w="2005263">
                  <a:extLst>
                    <a:ext uri="{9D8B030D-6E8A-4147-A177-3AD203B41FA5}">
                      <a16:colId xmlns:a16="http://schemas.microsoft.com/office/drawing/2014/main" val="2031579825"/>
                    </a:ext>
                  </a:extLst>
                </a:gridCol>
                <a:gridCol w="2005263">
                  <a:extLst>
                    <a:ext uri="{9D8B030D-6E8A-4147-A177-3AD203B41FA5}">
                      <a16:colId xmlns:a16="http://schemas.microsoft.com/office/drawing/2014/main" val="1545225780"/>
                    </a:ext>
                  </a:extLst>
                </a:gridCol>
                <a:gridCol w="7049162">
                  <a:extLst>
                    <a:ext uri="{9D8B030D-6E8A-4147-A177-3AD203B41FA5}">
                      <a16:colId xmlns:a16="http://schemas.microsoft.com/office/drawing/2014/main" val="4228893322"/>
                    </a:ext>
                  </a:extLst>
                </a:gridCol>
              </a:tblGrid>
              <a:tr h="370840">
                <a:tc>
                  <a:txBody>
                    <a:bodyPr/>
                    <a:lstStyle/>
                    <a:p>
                      <a:pPr algn="ctr"/>
                      <a:r>
                        <a:rPr lang="fr-FR" sz="2200" dirty="0"/>
                        <a:t>Q</a:t>
                      </a:r>
                    </a:p>
                  </a:txBody>
                  <a:tcPr/>
                </a:tc>
                <a:tc>
                  <a:txBody>
                    <a:bodyPr/>
                    <a:lstStyle/>
                    <a:p>
                      <a:pPr algn="ctr"/>
                      <a:r>
                        <a:rPr lang="fr-FR" sz="2200" dirty="0" err="1"/>
                        <a:t>you</a:t>
                      </a:r>
                      <a:r>
                        <a:rPr lang="fr-FR" sz="2200" dirty="0"/>
                        <a:t> must</a:t>
                      </a:r>
                    </a:p>
                  </a:txBody>
                  <a:tcPr/>
                </a:tc>
                <a:tc>
                  <a:txBody>
                    <a:bodyPr/>
                    <a:lstStyle/>
                    <a:p>
                      <a:pPr algn="ctr"/>
                      <a:r>
                        <a:rPr lang="fr-FR" sz="2200" dirty="0" err="1"/>
                        <a:t>you</a:t>
                      </a:r>
                      <a:r>
                        <a:rPr lang="fr-FR" sz="2200" dirty="0"/>
                        <a:t> must not</a:t>
                      </a:r>
                    </a:p>
                  </a:txBody>
                  <a:tcPr/>
                </a:tc>
                <a:tc>
                  <a:txBody>
                    <a:bodyPr/>
                    <a:lstStyle/>
                    <a:p>
                      <a:pPr algn="ctr"/>
                      <a:r>
                        <a:rPr lang="fr-FR" sz="2200" dirty="0" err="1"/>
                        <a:t>activity</a:t>
                      </a:r>
                      <a:r>
                        <a:rPr lang="fr-FR" sz="2200" dirty="0"/>
                        <a:t> in English</a:t>
                      </a:r>
                    </a:p>
                  </a:txBody>
                  <a:tcPr/>
                </a:tc>
                <a:extLst>
                  <a:ext uri="{0D108BD9-81ED-4DB2-BD59-A6C34878D82A}">
                    <a16:rowId xmlns:a16="http://schemas.microsoft.com/office/drawing/2014/main" val="1568566536"/>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leave</a:t>
                      </a:r>
                      <a:r>
                        <a:rPr lang="fr-FR" sz="2200" dirty="0">
                          <a:solidFill>
                            <a:srgbClr val="002060"/>
                          </a:solidFill>
                        </a:rPr>
                        <a:t> the office </a:t>
                      </a:r>
                      <a:r>
                        <a:rPr lang="fr-FR" sz="2200" dirty="0" err="1">
                          <a:solidFill>
                            <a:srgbClr val="002060"/>
                          </a:solidFill>
                        </a:rPr>
                        <a:t>early</a:t>
                      </a:r>
                      <a:endParaRPr lang="fr-FR" sz="2200" dirty="0">
                        <a:solidFill>
                          <a:srgbClr val="002060"/>
                        </a:solidFill>
                      </a:endParaRPr>
                    </a:p>
                  </a:txBody>
                  <a:tcPr/>
                </a:tc>
                <a:extLst>
                  <a:ext uri="{0D108BD9-81ED-4DB2-BD59-A6C34878D82A}">
                    <a16:rowId xmlns:a16="http://schemas.microsoft.com/office/drawing/2014/main" val="1243750931"/>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eat</a:t>
                      </a:r>
                      <a:r>
                        <a:rPr lang="fr-FR" sz="2200" dirty="0">
                          <a:solidFill>
                            <a:srgbClr val="002060"/>
                          </a:solidFill>
                        </a:rPr>
                        <a:t> in the office</a:t>
                      </a:r>
                    </a:p>
                  </a:txBody>
                  <a:tcPr/>
                </a:tc>
                <a:extLst>
                  <a:ext uri="{0D108BD9-81ED-4DB2-BD59-A6C34878D82A}">
                    <a16:rowId xmlns:a16="http://schemas.microsoft.com/office/drawing/2014/main" val="1437767495"/>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wear a </a:t>
                      </a:r>
                      <a:r>
                        <a:rPr lang="fr-FR" sz="2200" dirty="0" err="1">
                          <a:solidFill>
                            <a:srgbClr val="002060"/>
                          </a:solidFill>
                        </a:rPr>
                        <a:t>coat</a:t>
                      </a:r>
                      <a:endParaRPr lang="fr-FR" sz="2200" dirty="0">
                        <a:solidFill>
                          <a:srgbClr val="002060"/>
                        </a:solidFill>
                      </a:endParaRPr>
                    </a:p>
                  </a:txBody>
                  <a:tcPr/>
                </a:tc>
                <a:extLst>
                  <a:ext uri="{0D108BD9-81ED-4DB2-BD59-A6C34878D82A}">
                    <a16:rowId xmlns:a16="http://schemas.microsoft.com/office/drawing/2014/main" val="1581262726"/>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use a mobile phone</a:t>
                      </a:r>
                    </a:p>
                  </a:txBody>
                  <a:tcPr/>
                </a:tc>
                <a:extLst>
                  <a:ext uri="{0D108BD9-81ED-4DB2-BD59-A6C34878D82A}">
                    <a16:rowId xmlns:a16="http://schemas.microsoft.com/office/drawing/2014/main" val="729170438"/>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err="1">
                          <a:solidFill>
                            <a:srgbClr val="002060"/>
                          </a:solidFill>
                        </a:rPr>
                        <a:t>work</a:t>
                      </a:r>
                      <a:r>
                        <a:rPr lang="fr-FR" sz="2200" dirty="0">
                          <a:solidFill>
                            <a:srgbClr val="002060"/>
                          </a:solidFill>
                        </a:rPr>
                        <a:t> at the weekend</a:t>
                      </a:r>
                    </a:p>
                  </a:txBody>
                  <a:tcPr/>
                </a:tc>
                <a:extLst>
                  <a:ext uri="{0D108BD9-81ED-4DB2-BD59-A6C34878D82A}">
                    <a16:rowId xmlns:a16="http://schemas.microsoft.com/office/drawing/2014/main" val="2571987474"/>
                  </a:ext>
                </a:extLst>
              </a:tr>
              <a:tr h="370840">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talk about the </a:t>
                      </a:r>
                      <a:r>
                        <a:rPr lang="fr-FR" sz="2200" dirty="0" err="1">
                          <a:solidFill>
                            <a:srgbClr val="002060"/>
                          </a:solidFill>
                        </a:rPr>
                        <a:t>tasks</a:t>
                      </a:r>
                      <a:endParaRPr lang="fr-FR" sz="2200" dirty="0">
                        <a:solidFill>
                          <a:srgbClr val="002060"/>
                        </a:solidFill>
                      </a:endParaRPr>
                    </a:p>
                  </a:txBody>
                  <a:tcPr/>
                </a:tc>
                <a:extLst>
                  <a:ext uri="{0D108BD9-81ED-4DB2-BD59-A6C34878D82A}">
                    <a16:rowId xmlns:a16="http://schemas.microsoft.com/office/drawing/2014/main" val="1434237477"/>
                  </a:ext>
                </a:extLst>
              </a:tr>
            </a:tbl>
          </a:graphicData>
        </a:graphic>
      </p:graphicFrame>
      <p:pic>
        <p:nvPicPr>
          <p:cNvPr id="23" name="Picture 22" descr="green checkmark">
            <a:extLst>
              <a:ext uri="{FF2B5EF4-FFF2-40B4-BE49-F238E27FC236}">
                <a16:creationId xmlns:a16="http://schemas.microsoft.com/office/drawing/2014/main" id="{FD8E46DB-2BFD-49CC-AEDE-9209B6A35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387" y="2930460"/>
            <a:ext cx="282522" cy="294294"/>
          </a:xfrm>
          <a:prstGeom prst="rect">
            <a:avLst/>
          </a:prstGeom>
        </p:spPr>
      </p:pic>
      <p:pic>
        <p:nvPicPr>
          <p:cNvPr id="24" name="Picture 23" descr="green checkmark">
            <a:extLst>
              <a:ext uri="{FF2B5EF4-FFF2-40B4-BE49-F238E27FC236}">
                <a16:creationId xmlns:a16="http://schemas.microsoft.com/office/drawing/2014/main" id="{9122802E-6D67-423B-A141-185189E3B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058" y="3425254"/>
            <a:ext cx="282522" cy="294294"/>
          </a:xfrm>
          <a:prstGeom prst="rect">
            <a:avLst/>
          </a:prstGeom>
        </p:spPr>
      </p:pic>
      <p:pic>
        <p:nvPicPr>
          <p:cNvPr id="25" name="Picture 24" descr="green checkmark">
            <a:extLst>
              <a:ext uri="{FF2B5EF4-FFF2-40B4-BE49-F238E27FC236}">
                <a16:creationId xmlns:a16="http://schemas.microsoft.com/office/drawing/2014/main" id="{BF9CB0E7-89CC-4B94-B860-8583B7865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387" y="3792249"/>
            <a:ext cx="282522" cy="294294"/>
          </a:xfrm>
          <a:prstGeom prst="rect">
            <a:avLst/>
          </a:prstGeom>
        </p:spPr>
      </p:pic>
      <p:pic>
        <p:nvPicPr>
          <p:cNvPr id="26" name="Picture 25" descr="green checkmark">
            <a:extLst>
              <a:ext uri="{FF2B5EF4-FFF2-40B4-BE49-F238E27FC236}">
                <a16:creationId xmlns:a16="http://schemas.microsoft.com/office/drawing/2014/main" id="{2F7C83F7-6B1B-439C-A3E8-701763C0D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387" y="4224212"/>
            <a:ext cx="282522" cy="294294"/>
          </a:xfrm>
          <a:prstGeom prst="rect">
            <a:avLst/>
          </a:prstGeom>
        </p:spPr>
      </p:pic>
      <p:pic>
        <p:nvPicPr>
          <p:cNvPr id="27" name="Picture 26" descr="green checkmark">
            <a:extLst>
              <a:ext uri="{FF2B5EF4-FFF2-40B4-BE49-F238E27FC236}">
                <a16:creationId xmlns:a16="http://schemas.microsoft.com/office/drawing/2014/main" id="{36F17C72-586E-416D-8CED-4DD53F14A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058" y="4763635"/>
            <a:ext cx="282522" cy="294294"/>
          </a:xfrm>
          <a:prstGeom prst="rect">
            <a:avLst/>
          </a:prstGeom>
        </p:spPr>
      </p:pic>
      <p:pic>
        <p:nvPicPr>
          <p:cNvPr id="28" name="Picture 27" descr="green checkmark">
            <a:extLst>
              <a:ext uri="{FF2B5EF4-FFF2-40B4-BE49-F238E27FC236}">
                <a16:creationId xmlns:a16="http://schemas.microsoft.com/office/drawing/2014/main" id="{1F2EB0DF-3EB6-4E0D-982F-15D3B48FE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387" y="5110758"/>
            <a:ext cx="282522" cy="294294"/>
          </a:xfrm>
          <a:prstGeom prst="rect">
            <a:avLst/>
          </a:prstGeom>
        </p:spPr>
      </p:pic>
      <p:sp>
        <p:nvSpPr>
          <p:cNvPr id="31" name="Rounded Rectangle 46">
            <a:extLst>
              <a:ext uri="{FF2B5EF4-FFF2-40B4-BE49-F238E27FC236}">
                <a16:creationId xmlns:a16="http://schemas.microsoft.com/office/drawing/2014/main" id="{8737A165-F00F-422F-852C-7F1DB1D45D22}"/>
              </a:ext>
            </a:extLst>
          </p:cNvPr>
          <p:cNvSpPr/>
          <p:nvPr/>
        </p:nvSpPr>
        <p:spPr>
          <a:xfrm>
            <a:off x="10277475" y="198883"/>
            <a:ext cx="1632445" cy="400919"/>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2950953-8034-4084-BF34-3BBC249CAC69}"/>
              </a:ext>
            </a:extLst>
          </p:cNvPr>
          <p:cNvSpPr/>
          <p:nvPr/>
        </p:nvSpPr>
        <p:spPr>
          <a:xfrm>
            <a:off x="4936349" y="2973100"/>
            <a:ext cx="6917119" cy="34713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DF5C3C90-D9A9-4008-97E3-8352247FBE26}"/>
              </a:ext>
            </a:extLst>
          </p:cNvPr>
          <p:cNvSpPr/>
          <p:nvPr/>
        </p:nvSpPr>
        <p:spPr>
          <a:xfrm>
            <a:off x="4885133" y="3381712"/>
            <a:ext cx="6917119" cy="3362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1B619F2-8CFA-4CCD-8C47-4B22B636BE78}"/>
              </a:ext>
            </a:extLst>
          </p:cNvPr>
          <p:cNvSpPr/>
          <p:nvPr/>
        </p:nvSpPr>
        <p:spPr>
          <a:xfrm>
            <a:off x="4885133" y="3772385"/>
            <a:ext cx="6978124" cy="32236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A3D9DC13-EA09-4F2E-9C6E-5516192070CD}"/>
              </a:ext>
            </a:extLst>
          </p:cNvPr>
          <p:cNvSpPr/>
          <p:nvPr/>
        </p:nvSpPr>
        <p:spPr>
          <a:xfrm>
            <a:off x="4936349" y="4195869"/>
            <a:ext cx="6902533" cy="36165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id="{C0948EB5-78B0-4965-9E26-0FF4169EB290}"/>
              </a:ext>
            </a:extLst>
          </p:cNvPr>
          <p:cNvSpPr/>
          <p:nvPr/>
        </p:nvSpPr>
        <p:spPr>
          <a:xfrm>
            <a:off x="4875344" y="4645240"/>
            <a:ext cx="6978124"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735FF7EE-71B9-42F4-9755-A00B2EB520DC}"/>
              </a:ext>
            </a:extLst>
          </p:cNvPr>
          <p:cNvSpPr/>
          <p:nvPr/>
        </p:nvSpPr>
        <p:spPr>
          <a:xfrm>
            <a:off x="4937203" y="5074442"/>
            <a:ext cx="6953749" cy="34751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Action Button: Custom 16">
            <a:hlinkClick r:id="" action="ppaction://noaction" highlightClick="1">
              <a:snd r:embed="rId4" name="1 regles de bureau.wav"/>
            </a:hlinkClick>
            <a:extLst>
              <a:ext uri="{FF2B5EF4-FFF2-40B4-BE49-F238E27FC236}">
                <a16:creationId xmlns:a16="http://schemas.microsoft.com/office/drawing/2014/main" id="{6D47A0FE-0DB2-4D0F-980E-EDA650EA5FC6}"/>
              </a:ext>
            </a:extLst>
          </p:cNvPr>
          <p:cNvSpPr/>
          <p:nvPr/>
        </p:nvSpPr>
        <p:spPr>
          <a:xfrm>
            <a:off x="328743" y="293046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5" name="2 regles de bureau.wav"/>
            </a:hlinkClick>
            <a:extLst>
              <a:ext uri="{FF2B5EF4-FFF2-40B4-BE49-F238E27FC236}">
                <a16:creationId xmlns:a16="http://schemas.microsoft.com/office/drawing/2014/main" id="{B476A216-25BF-4E7C-BE74-DFD0737C2EA3}"/>
              </a:ext>
            </a:extLst>
          </p:cNvPr>
          <p:cNvSpPr/>
          <p:nvPr/>
        </p:nvSpPr>
        <p:spPr>
          <a:xfrm>
            <a:off x="328743" y="335800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6" name="3 regles de bureau.wav"/>
            </a:hlinkClick>
            <a:extLst>
              <a:ext uri="{FF2B5EF4-FFF2-40B4-BE49-F238E27FC236}">
                <a16:creationId xmlns:a16="http://schemas.microsoft.com/office/drawing/2014/main" id="{7CA6C489-7D5D-4A9E-A75D-3605C5DF29AA}"/>
              </a:ext>
            </a:extLst>
          </p:cNvPr>
          <p:cNvSpPr/>
          <p:nvPr/>
        </p:nvSpPr>
        <p:spPr>
          <a:xfrm>
            <a:off x="328743" y="378555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7" name="4 regles de bureau.wav"/>
            </a:hlinkClick>
            <a:extLst>
              <a:ext uri="{FF2B5EF4-FFF2-40B4-BE49-F238E27FC236}">
                <a16:creationId xmlns:a16="http://schemas.microsoft.com/office/drawing/2014/main" id="{A16C72BB-3697-4029-BB69-845E702393C9}"/>
              </a:ext>
            </a:extLst>
          </p:cNvPr>
          <p:cNvSpPr/>
          <p:nvPr/>
        </p:nvSpPr>
        <p:spPr>
          <a:xfrm>
            <a:off x="328743" y="421310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8" name="5 regles de bureau.wav"/>
            </a:hlinkClick>
            <a:extLst>
              <a:ext uri="{FF2B5EF4-FFF2-40B4-BE49-F238E27FC236}">
                <a16:creationId xmlns:a16="http://schemas.microsoft.com/office/drawing/2014/main" id="{4FBDBB85-2440-4ED6-BD63-72EF35F5B8FB}"/>
              </a:ext>
            </a:extLst>
          </p:cNvPr>
          <p:cNvSpPr/>
          <p:nvPr/>
        </p:nvSpPr>
        <p:spPr>
          <a:xfrm>
            <a:off x="334511" y="464065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9" name="6 regles de bureau.wav"/>
            </a:hlinkClick>
            <a:extLst>
              <a:ext uri="{FF2B5EF4-FFF2-40B4-BE49-F238E27FC236}">
                <a16:creationId xmlns:a16="http://schemas.microsoft.com/office/drawing/2014/main" id="{683FB1D2-6F31-4BF7-904D-0F2F16FA2DB6}"/>
              </a:ext>
            </a:extLst>
          </p:cNvPr>
          <p:cNvSpPr/>
          <p:nvPr/>
        </p:nvSpPr>
        <p:spPr>
          <a:xfrm>
            <a:off x="328743" y="506820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8" name="Picture 47" descr="A picture containing toy, doll&#10;&#10;Description automatically generated">
            <a:extLst>
              <a:ext uri="{FF2B5EF4-FFF2-40B4-BE49-F238E27FC236}">
                <a16:creationId xmlns:a16="http://schemas.microsoft.com/office/drawing/2014/main" id="{DC1A8995-EEC5-D242-B4C6-8041627794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37218" y="1397985"/>
            <a:ext cx="1320800" cy="1320800"/>
          </a:xfrm>
          <a:prstGeom prst="rect">
            <a:avLst/>
          </a:prstGeom>
        </p:spPr>
      </p:pic>
      <p:pic>
        <p:nvPicPr>
          <p:cNvPr id="49" name="Picture 48" descr="A picture containing toy, doll&#10;&#10;Description automatically generated">
            <a:extLst>
              <a:ext uri="{FF2B5EF4-FFF2-40B4-BE49-F238E27FC236}">
                <a16:creationId xmlns:a16="http://schemas.microsoft.com/office/drawing/2014/main" id="{EA06ED30-D931-E84D-B302-A4825E42C4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745" y="1492530"/>
            <a:ext cx="1226255" cy="1226255"/>
          </a:xfrm>
          <a:prstGeom prst="rect">
            <a:avLst/>
          </a:prstGeom>
        </p:spPr>
      </p:pic>
    </p:spTree>
    <p:extLst>
      <p:ext uri="{BB962C8B-B14F-4D97-AF65-F5344CB8AC3E}">
        <p14:creationId xmlns:p14="http://schemas.microsoft.com/office/powerpoint/2010/main" val="18393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p:bldP spid="34"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560711" cy="647577"/>
          </a:xfrm>
        </p:spPr>
        <p:txBody>
          <a:bodyPr>
            <a:normAutofit/>
          </a:bodyPr>
          <a:lstStyle/>
          <a:p>
            <a:r>
              <a:rPr lang="en-GB" sz="2800" b="1" dirty="0" err="1">
                <a:solidFill>
                  <a:schemeClr val="bg1"/>
                </a:solidFill>
              </a:rPr>
              <a:t>L’emploi</a:t>
            </a:r>
            <a:r>
              <a:rPr lang="en-GB" sz="2800" b="1" dirty="0">
                <a:solidFill>
                  <a:schemeClr val="bg1"/>
                </a:solidFill>
              </a:rPr>
              <a:t> </a:t>
            </a:r>
            <a:r>
              <a:rPr lang="en-GB" sz="2800" b="1" dirty="0" err="1">
                <a:solidFill>
                  <a:schemeClr val="bg1"/>
                </a:solidFill>
              </a:rPr>
              <a:t>d’Abdel</a:t>
            </a:r>
            <a:endParaRPr lang="en-GB" sz="2800" b="1" dirty="0">
              <a:solidFill>
                <a:schemeClr val="bg1"/>
              </a:solidFill>
            </a:endParaRPr>
          </a:p>
        </p:txBody>
      </p:sp>
      <p:sp>
        <p:nvSpPr>
          <p:cNvPr id="2" name="TextBox 1">
            <a:extLst>
              <a:ext uri="{FF2B5EF4-FFF2-40B4-BE49-F238E27FC236}">
                <a16:creationId xmlns:a16="http://schemas.microsoft.com/office/drawing/2014/main" id="{5B7239E1-5294-48AE-B9F2-9880CEDA44B4}"/>
              </a:ext>
            </a:extLst>
          </p:cNvPr>
          <p:cNvSpPr txBox="1"/>
          <p:nvPr/>
        </p:nvSpPr>
        <p:spPr>
          <a:xfrm>
            <a:off x="282080" y="1339313"/>
            <a:ext cx="11471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les phrases au négatif.</a:t>
            </a:r>
          </a:p>
        </p:txBody>
      </p:sp>
      <p:sp>
        <p:nvSpPr>
          <p:cNvPr id="5" name="Speech Bubble: Rectangle with Corners Rounded 4">
            <a:extLst>
              <a:ext uri="{FF2B5EF4-FFF2-40B4-BE49-F238E27FC236}">
                <a16:creationId xmlns:a16="http://schemas.microsoft.com/office/drawing/2014/main" id="{388A087C-D1AB-4480-95B3-639B01EDD491}"/>
              </a:ext>
            </a:extLst>
          </p:cNvPr>
          <p:cNvSpPr/>
          <p:nvPr/>
        </p:nvSpPr>
        <p:spPr>
          <a:xfrm>
            <a:off x="1219199"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faut arriver t</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ôt.</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9F360DAD-8E8F-47D8-92AD-2A897CF68726}"/>
              </a:ext>
            </a:extLst>
          </p:cNvPr>
          <p:cNvSpPr/>
          <p:nvPr/>
        </p:nvSpPr>
        <p:spPr>
          <a:xfrm>
            <a:off x="4101765"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arriver t</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ôt.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0" name="Speech Bubble: Rectangle with Corners Rounded 29">
            <a:extLst>
              <a:ext uri="{FF2B5EF4-FFF2-40B4-BE49-F238E27FC236}">
                <a16:creationId xmlns:a16="http://schemas.microsoft.com/office/drawing/2014/main" id="{BB253B86-2030-40B4-9D2F-FCD74DD70D19}"/>
              </a:ext>
            </a:extLst>
          </p:cNvPr>
          <p:cNvSpPr/>
          <p:nvPr/>
        </p:nvSpPr>
        <p:spPr>
          <a:xfrm>
            <a:off x="1219199"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peut manger dans le bureau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2018CD0B-704E-48BC-B301-3EAD251A2F72}"/>
              </a:ext>
            </a:extLst>
          </p:cNvPr>
          <p:cNvSpPr/>
          <p:nvPr/>
        </p:nvSpPr>
        <p:spPr>
          <a:xfrm>
            <a:off x="4101764"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peut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manger dans le bureau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3" name="Speech Bubble: Rectangle with Corners Rounded 32">
            <a:extLst>
              <a:ext uri="{FF2B5EF4-FFF2-40B4-BE49-F238E27FC236}">
                <a16:creationId xmlns:a16="http://schemas.microsoft.com/office/drawing/2014/main" id="{A5A7B162-8694-4F76-9324-82EEC14AE6E5}"/>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Normalement il veut aller au café.</a:t>
            </a:r>
          </a:p>
        </p:txBody>
      </p:sp>
      <p:sp>
        <p:nvSpPr>
          <p:cNvPr id="35" name="Speech Bubble: Rectangle with Corners Rounded 34">
            <a:extLst>
              <a:ext uri="{FF2B5EF4-FFF2-40B4-BE49-F238E27FC236}">
                <a16:creationId xmlns:a16="http://schemas.microsoft.com/office/drawing/2014/main" id="{5E98D5ED-5BFB-4F7B-9ECD-C72EE776AF75}"/>
              </a:ext>
            </a:extLst>
          </p:cNvPr>
          <p:cNvSpPr/>
          <p:nvPr/>
        </p:nvSpPr>
        <p:spPr>
          <a:xfrm>
            <a:off x="4101763"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Normalement 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veut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aller au café</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6" name="Speech Bubble: Rectangle with Corners Rounded 35">
            <a:extLst>
              <a:ext uri="{FF2B5EF4-FFF2-40B4-BE49-F238E27FC236}">
                <a16:creationId xmlns:a16="http://schemas.microsoft.com/office/drawing/2014/main" id="{1D0BF9F2-608F-4539-838A-25336BC9707E}"/>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sait faire le travail difficile.</a:t>
            </a:r>
          </a:p>
        </p:txBody>
      </p:sp>
      <p:sp>
        <p:nvSpPr>
          <p:cNvPr id="37" name="Speech Bubble: Rectangle with Corners Rounded 36">
            <a:extLst>
              <a:ext uri="{FF2B5EF4-FFF2-40B4-BE49-F238E27FC236}">
                <a16:creationId xmlns:a16="http://schemas.microsoft.com/office/drawing/2014/main" id="{89D7BCD2-2E78-48A7-AAD0-F010B89CF588}"/>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sait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faire le travail difficile</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8" name="Speech Bubble: Rectangle with Corners Rounded 37">
            <a:extLst>
              <a:ext uri="{FF2B5EF4-FFF2-40B4-BE49-F238E27FC236}">
                <a16:creationId xmlns:a16="http://schemas.microsoft.com/office/drawing/2014/main" id="{EA6D65FF-E5A4-4821-B282-7199F8F67A74}"/>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doit parler anglais.</a:t>
            </a:r>
          </a:p>
        </p:txBody>
      </p:sp>
      <p:sp>
        <p:nvSpPr>
          <p:cNvPr id="39" name="Speech Bubble: Rectangle with Corners Rounded 38">
            <a:extLst>
              <a:ext uri="{FF2B5EF4-FFF2-40B4-BE49-F238E27FC236}">
                <a16:creationId xmlns:a16="http://schemas.microsoft.com/office/drawing/2014/main" id="{247DD80B-60A5-45B9-B64C-C8A1ADDAF06F}"/>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doit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parler anglais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0" name="Speech Bubble: Rectangle with Corners Rounded 39">
            <a:extLst>
              <a:ext uri="{FF2B5EF4-FFF2-40B4-BE49-F238E27FC236}">
                <a16:creationId xmlns:a16="http://schemas.microsoft.com/office/drawing/2014/main" id="{D499B3C5-54E3-4C04-A38C-6EC6592AC0DE}"/>
              </a:ext>
            </a:extLst>
          </p:cNvPr>
          <p:cNvSpPr/>
          <p:nvPr/>
        </p:nvSpPr>
        <p:spPr>
          <a:xfrm>
            <a:off x="1219198"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sait expliquer des choses en anglais.</a:t>
            </a:r>
          </a:p>
        </p:txBody>
      </p:sp>
      <p:sp>
        <p:nvSpPr>
          <p:cNvPr id="41" name="Speech Bubble: Rectangle with Corners Rounded 40">
            <a:extLst>
              <a:ext uri="{FF2B5EF4-FFF2-40B4-BE49-F238E27FC236}">
                <a16:creationId xmlns:a16="http://schemas.microsoft.com/office/drawing/2014/main" id="{63E5E441-D11D-4010-94EE-B82A13890A7B}"/>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sait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expliquer des choses en anglais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2" name="Speech Bubble: Rectangle with Corners Rounded 41">
            <a:extLst>
              <a:ext uri="{FF2B5EF4-FFF2-40B4-BE49-F238E27FC236}">
                <a16:creationId xmlns:a16="http://schemas.microsoft.com/office/drawing/2014/main" id="{CB0D707D-D3EB-4BA8-ABAD-C29896EE65F8}"/>
              </a:ext>
            </a:extLst>
          </p:cNvPr>
          <p:cNvSpPr/>
          <p:nvPr/>
        </p:nvSpPr>
        <p:spPr>
          <a:xfrm>
            <a:off x="1219197"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faut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être travailleur.</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Speech Bubble: Rectangle with Corners Rounded 42">
            <a:extLst>
              <a:ext uri="{FF2B5EF4-FFF2-40B4-BE49-F238E27FC236}">
                <a16:creationId xmlns:a16="http://schemas.microsoft.com/office/drawing/2014/main" id="{E1D9C82A-8B00-4DAD-9E78-FFD6C08F4C7F}"/>
              </a:ext>
            </a:extLst>
          </p:cNvPr>
          <p:cNvSpPr/>
          <p:nvPr/>
        </p:nvSpPr>
        <p:spPr>
          <a:xfrm>
            <a:off x="4101761"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être travailleur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4" name="Speech Bubble: Rectangle with Corners Rounded 43">
            <a:extLst>
              <a:ext uri="{FF2B5EF4-FFF2-40B4-BE49-F238E27FC236}">
                <a16:creationId xmlns:a16="http://schemas.microsoft.com/office/drawing/2014/main" id="{8A532B2F-E66D-494D-9A75-42438A490635}"/>
              </a:ext>
            </a:extLst>
          </p:cNvPr>
          <p:cNvSpPr/>
          <p:nvPr/>
        </p:nvSpPr>
        <p:spPr>
          <a:xfrm>
            <a:off x="1219195" y="2131200"/>
            <a:ext cx="7122695" cy="930442"/>
          </a:xfrm>
          <a:prstGeom prst="wedgeRoundRectCallout">
            <a:avLst>
              <a:gd name="adj1" fmla="val -49437"/>
              <a:gd name="adj2" fmla="val 7801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veut devenir professeur d’anglais.</a:t>
            </a:r>
          </a:p>
        </p:txBody>
      </p:sp>
      <p:sp>
        <p:nvSpPr>
          <p:cNvPr id="45" name="Speech Bubble: Rectangle with Corners Rounded 44">
            <a:extLst>
              <a:ext uri="{FF2B5EF4-FFF2-40B4-BE49-F238E27FC236}">
                <a16:creationId xmlns:a16="http://schemas.microsoft.com/office/drawing/2014/main" id="{5AAE83B6-9FA0-441A-8A02-257371E9530C}"/>
              </a:ext>
            </a:extLst>
          </p:cNvPr>
          <p:cNvSpPr/>
          <p:nvPr/>
        </p:nvSpPr>
        <p:spPr>
          <a:xfrm>
            <a:off x="4101760" y="3254400"/>
            <a:ext cx="7122695" cy="930442"/>
          </a:xfrm>
          <a:prstGeom prst="wedgeRoundRectCallout">
            <a:avLst>
              <a:gd name="adj1" fmla="val 49662"/>
              <a:gd name="adj2" fmla="val 8491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veut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pas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devenir professeur d’anglais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46" name="Picture 2" descr="Girl, Happy, Laughing, Cartoon, Anime">
            <a:extLst>
              <a:ext uri="{FF2B5EF4-FFF2-40B4-BE49-F238E27FC236}">
                <a16:creationId xmlns:a16="http://schemas.microsoft.com/office/drawing/2014/main" id="{AA13C332-51AB-450D-B442-942A70CE89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4593" y="4673603"/>
            <a:ext cx="1329257" cy="14035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usinessman, Teacher, Cartoon, Lecture">
            <a:extLst>
              <a:ext uri="{FF2B5EF4-FFF2-40B4-BE49-F238E27FC236}">
                <a16:creationId xmlns:a16="http://schemas.microsoft.com/office/drawing/2014/main" id="{B6737A33-E60E-49BA-9187-3A32771F25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06" y="3525566"/>
            <a:ext cx="1402983" cy="1402983"/>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46">
            <a:extLst>
              <a:ext uri="{FF2B5EF4-FFF2-40B4-BE49-F238E27FC236}">
                <a16:creationId xmlns:a16="http://schemas.microsoft.com/office/drawing/2014/main" id="{EA6DFB1D-8F86-48F4-9ADC-5320D54B46A6}"/>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5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P spid="29" grpId="1" animBg="1"/>
      <p:bldP spid="30" grpId="0" animBg="1"/>
      <p:bldP spid="31" grpId="0" animBg="1"/>
      <p:bldP spid="31" grpId="1" animBg="1"/>
      <p:bldP spid="33" grpId="0" animBg="1"/>
      <p:bldP spid="35" grpId="0" animBg="1"/>
      <p:bldP spid="35" grpId="1" animBg="1"/>
      <p:bldP spid="36" grpId="0" animBg="1"/>
      <p:bldP spid="37" grpId="0" animBg="1"/>
      <p:bldP spid="37" grpId="1" animBg="1"/>
      <p:bldP spid="38" grpId="0" animBg="1"/>
      <p:bldP spid="39" grpId="0" animBg="1"/>
      <p:bldP spid="39" grpId="1" animBg="1"/>
      <p:bldP spid="40" grpId="0" animBg="1"/>
      <p:bldP spid="41" grpId="0" animBg="1"/>
      <p:bldP spid="41" grpId="1" animBg="1"/>
      <p:bldP spid="42" grpId="0" animBg="1"/>
      <p:bldP spid="43" grpId="0" animBg="1"/>
      <p:bldP spid="43" grpId="1" animBg="1"/>
      <p:bldP spid="44" grpId="0" animBg="1"/>
      <p:bldP spid="45" grpId="0" animBg="1"/>
      <p:bldP spid="4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570133" cy="647577"/>
          </a:xfrm>
        </p:spPr>
        <p:txBody>
          <a:bodyPr>
            <a:normAutofit/>
          </a:bodyPr>
          <a:lstStyle/>
          <a:p>
            <a:r>
              <a:rPr lang="en-GB" sz="2800" b="1" dirty="0">
                <a:solidFill>
                  <a:schemeClr val="bg1"/>
                </a:solidFill>
              </a:rPr>
              <a:t>La </a:t>
            </a:r>
            <a:r>
              <a:rPr lang="en-GB" sz="2800" b="1" dirty="0" err="1">
                <a:solidFill>
                  <a:schemeClr val="bg1"/>
                </a:solidFill>
              </a:rPr>
              <a:t>féminisation</a:t>
            </a:r>
            <a:r>
              <a:rPr lang="en-GB" sz="2800" b="1" dirty="0">
                <a:solidFill>
                  <a:schemeClr val="bg1"/>
                </a:solidFill>
              </a:rPr>
              <a:t> des </a:t>
            </a:r>
            <a:r>
              <a:rPr lang="en-GB" sz="2800" b="1" dirty="0" err="1">
                <a:solidFill>
                  <a:schemeClr val="bg1"/>
                </a:solidFill>
              </a:rPr>
              <a:t>adjectifs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3A263F2-EEF0-4576-992C-D5F5135CA250}"/>
              </a:ext>
            </a:extLst>
          </p:cNvPr>
          <p:cNvSpPr txBox="1"/>
          <p:nvPr/>
        </p:nvSpPr>
        <p:spPr>
          <a:xfrm>
            <a:off x="180000" y="1296000"/>
            <a:ext cx="1119808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various ways to make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adjective feminine.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is another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		feminine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égat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négat</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ive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64670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27111" cy="647577"/>
          </a:xfrm>
        </p:spPr>
        <p:txBody>
          <a:bodyPr>
            <a:normAutofit/>
          </a:bodyPr>
          <a:lstStyle/>
          <a:p>
            <a:r>
              <a:rPr lang="en-GB" sz="2800" b="1" dirty="0" err="1">
                <a:solidFill>
                  <a:schemeClr val="bg1"/>
                </a:solidFill>
              </a:rPr>
              <a:t>C’est</a:t>
            </a:r>
            <a:r>
              <a:rPr lang="en-GB" sz="2800" b="1" dirty="0">
                <a:solidFill>
                  <a:schemeClr val="bg1"/>
                </a:solidFill>
              </a:rPr>
              <a:t> qui ?</a:t>
            </a:r>
          </a:p>
        </p:txBody>
      </p:sp>
      <p:pic>
        <p:nvPicPr>
          <p:cNvPr id="6" name="Picture 5">
            <a:extLst>
              <a:ext uri="{FF2B5EF4-FFF2-40B4-BE49-F238E27FC236}">
                <a16:creationId xmlns:a16="http://schemas.microsoft.com/office/drawing/2014/main" id="{6C002961-E52D-474C-959C-872EA443B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326" y="1227195"/>
            <a:ext cx="2759548" cy="4684643"/>
          </a:xfrm>
          <a:prstGeom prst="rect">
            <a:avLst/>
          </a:prstGeom>
        </p:spPr>
      </p:pic>
      <p:pic>
        <p:nvPicPr>
          <p:cNvPr id="9" name="Picture 8">
            <a:extLst>
              <a:ext uri="{FF2B5EF4-FFF2-40B4-BE49-F238E27FC236}">
                <a16:creationId xmlns:a16="http://schemas.microsoft.com/office/drawing/2014/main" id="{F5F391D1-6DCB-4A87-B6F9-A07BC792598E}"/>
              </a:ext>
            </a:extLst>
          </p:cNvPr>
          <p:cNvPicPr>
            <a:picLocks noChangeAspect="1"/>
          </p:cNvPicPr>
          <p:nvPr/>
        </p:nvPicPr>
        <p:blipFill rotWithShape="1">
          <a:blip r:embed="rId4">
            <a:extLst>
              <a:ext uri="{28A0092B-C50C-407E-A947-70E740481C1C}">
                <a14:useLocalDpi xmlns:a14="http://schemas.microsoft.com/office/drawing/2010/main" val="0"/>
              </a:ext>
            </a:extLst>
          </a:blip>
          <a:srcRect r="66394"/>
          <a:stretch/>
        </p:blipFill>
        <p:spPr>
          <a:xfrm>
            <a:off x="7394980" y="1163992"/>
            <a:ext cx="2062934" cy="4747846"/>
          </a:xfrm>
          <a:prstGeom prst="rect">
            <a:avLst/>
          </a:prstGeom>
        </p:spPr>
      </p:pic>
      <p:sp>
        <p:nvSpPr>
          <p:cNvPr id="10" name="Rounded Rectangle 46">
            <a:extLst>
              <a:ext uri="{FF2B5EF4-FFF2-40B4-BE49-F238E27FC236}">
                <a16:creationId xmlns:a16="http://schemas.microsoft.com/office/drawing/2014/main" id="{A519485F-3682-4155-8D3F-8E74F1AF6B1A}"/>
              </a:ext>
            </a:extLst>
          </p:cNvPr>
          <p:cNvSpPr/>
          <p:nvPr/>
        </p:nvSpPr>
        <p:spPr>
          <a:xfrm>
            <a:off x="520326" y="356951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Yannick</a:t>
            </a:r>
          </a:p>
        </p:txBody>
      </p:sp>
      <p:sp>
        <p:nvSpPr>
          <p:cNvPr id="11" name="Rounded Rectangle 46">
            <a:extLst>
              <a:ext uri="{FF2B5EF4-FFF2-40B4-BE49-F238E27FC236}">
                <a16:creationId xmlns:a16="http://schemas.microsoft.com/office/drawing/2014/main" id="{64AA2711-85E8-4B80-B2A1-BDB698F91294}"/>
              </a:ext>
            </a:extLst>
          </p:cNvPr>
          <p:cNvSpPr/>
          <p:nvPr/>
        </p:nvSpPr>
        <p:spPr>
          <a:xfrm>
            <a:off x="9646921" y="3429000"/>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Jennifer</a:t>
            </a:r>
          </a:p>
        </p:txBody>
      </p:sp>
      <p:pic>
        <p:nvPicPr>
          <p:cNvPr id="16" name="Picture 15" descr="green checkmark">
            <a:extLst>
              <a:ext uri="{FF2B5EF4-FFF2-40B4-BE49-F238E27FC236}">
                <a16:creationId xmlns:a16="http://schemas.microsoft.com/office/drawing/2014/main" id="{73FD95D3-AA7A-4805-9437-14442E508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4711" y="1441938"/>
            <a:ext cx="1467419" cy="1528563"/>
          </a:xfrm>
          <a:prstGeom prst="rect">
            <a:avLst/>
          </a:prstGeom>
        </p:spPr>
      </p:pic>
      <p:sp>
        <p:nvSpPr>
          <p:cNvPr id="24" name="Rounded Rectangle 46">
            <a:extLst>
              <a:ext uri="{FF2B5EF4-FFF2-40B4-BE49-F238E27FC236}">
                <a16:creationId xmlns:a16="http://schemas.microsoft.com/office/drawing/2014/main" id="{364E6AAE-DAD1-4A10-A1D4-8AC18DF17804}"/>
              </a:ext>
            </a:extLst>
          </p:cNvPr>
          <p:cNvSpPr/>
          <p:nvPr/>
        </p:nvSpPr>
        <p:spPr>
          <a:xfrm>
            <a:off x="5131980" y="3981600"/>
            <a:ext cx="2263000"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active.</a:t>
            </a:r>
          </a:p>
        </p:txBody>
      </p:sp>
      <p:sp>
        <p:nvSpPr>
          <p:cNvPr id="19" name="Rounded Rectangle 46">
            <a:extLst>
              <a:ext uri="{FF2B5EF4-FFF2-40B4-BE49-F238E27FC236}">
                <a16:creationId xmlns:a16="http://schemas.microsoft.com/office/drawing/2014/main" id="{8BAE2368-9543-446F-B493-5230C7EE6B6B}"/>
              </a:ext>
            </a:extLst>
          </p:cNvPr>
          <p:cNvSpPr/>
          <p:nvPr/>
        </p:nvSpPr>
        <p:spPr>
          <a:xfrm>
            <a:off x="5131980" y="3981600"/>
            <a:ext cx="2263000"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Jennifer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active.</a:t>
            </a:r>
          </a:p>
        </p:txBody>
      </p:sp>
      <p:sp>
        <p:nvSpPr>
          <p:cNvPr id="12" name="Rounded Rectangle 46">
            <a:extLst>
              <a:ext uri="{FF2B5EF4-FFF2-40B4-BE49-F238E27FC236}">
                <a16:creationId xmlns:a16="http://schemas.microsoft.com/office/drawing/2014/main" id="{518EA0E5-AF68-47F9-BD0C-6CB4F4D4C0E5}"/>
              </a:ext>
            </a:extLst>
          </p:cNvPr>
          <p:cNvSpPr/>
          <p:nvPr/>
        </p:nvSpPr>
        <p:spPr>
          <a:xfrm>
            <a:off x="10812162" y="21939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115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81956" cy="647577"/>
          </a:xfrm>
        </p:spPr>
        <p:txBody>
          <a:bodyPr>
            <a:normAutofit/>
          </a:bodyPr>
          <a:lstStyle/>
          <a:p>
            <a:r>
              <a:rPr lang="en-GB" sz="2800" b="1" dirty="0" err="1">
                <a:solidFill>
                  <a:schemeClr val="bg1"/>
                </a:solidFill>
              </a:rPr>
              <a:t>C’est</a:t>
            </a:r>
            <a:r>
              <a:rPr lang="en-GB" sz="2800" b="1" dirty="0">
                <a:solidFill>
                  <a:schemeClr val="bg1"/>
                </a:solidFill>
              </a:rPr>
              <a:t> qui ?</a:t>
            </a:r>
          </a:p>
        </p:txBody>
      </p:sp>
      <p:pic>
        <p:nvPicPr>
          <p:cNvPr id="5" name="Picture 4">
            <a:extLst>
              <a:ext uri="{FF2B5EF4-FFF2-40B4-BE49-F238E27FC236}">
                <a16:creationId xmlns:a16="http://schemas.microsoft.com/office/drawing/2014/main" id="{BC2B9969-4E3A-4D3E-B798-B1A4D6559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245" y="1460856"/>
            <a:ext cx="5073252" cy="3614692"/>
          </a:xfrm>
          <a:prstGeom prst="rect">
            <a:avLst/>
          </a:prstGeom>
        </p:spPr>
      </p:pic>
      <p:pic>
        <p:nvPicPr>
          <p:cNvPr id="10" name="Picture 9">
            <a:extLst>
              <a:ext uri="{FF2B5EF4-FFF2-40B4-BE49-F238E27FC236}">
                <a16:creationId xmlns:a16="http://schemas.microsoft.com/office/drawing/2014/main" id="{D016C6C9-F481-4F0E-9B57-8F0479FF2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55" y="1460855"/>
            <a:ext cx="5601457" cy="3614691"/>
          </a:xfrm>
          <a:prstGeom prst="rect">
            <a:avLst/>
          </a:prstGeom>
        </p:spPr>
      </p:pic>
      <p:sp>
        <p:nvSpPr>
          <p:cNvPr id="12" name="Rounded Rectangle 46">
            <a:extLst>
              <a:ext uri="{FF2B5EF4-FFF2-40B4-BE49-F238E27FC236}">
                <a16:creationId xmlns:a16="http://schemas.microsoft.com/office/drawing/2014/main" id="{45DC4810-63E8-46B3-AA25-561C1B361B38}"/>
              </a:ext>
            </a:extLst>
          </p:cNvPr>
          <p:cNvSpPr/>
          <p:nvPr/>
        </p:nvSpPr>
        <p:spPr>
          <a:xfrm>
            <a:off x="2142583" y="519734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Jeanne</a:t>
            </a:r>
          </a:p>
        </p:txBody>
      </p:sp>
      <p:sp>
        <p:nvSpPr>
          <p:cNvPr id="14" name="Rounded Rectangle 46">
            <a:extLst>
              <a:ext uri="{FF2B5EF4-FFF2-40B4-BE49-F238E27FC236}">
                <a16:creationId xmlns:a16="http://schemas.microsoft.com/office/drawing/2014/main" id="{440BB6D2-A999-4631-A7BA-63606FDC012D}"/>
              </a:ext>
            </a:extLst>
          </p:cNvPr>
          <p:cNvSpPr/>
          <p:nvPr/>
        </p:nvSpPr>
        <p:spPr>
          <a:xfrm>
            <a:off x="7862371" y="519734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Simon</a:t>
            </a:r>
          </a:p>
        </p:txBody>
      </p:sp>
      <p:pic>
        <p:nvPicPr>
          <p:cNvPr id="15" name="Picture 14" descr="green checkmark">
            <a:extLst>
              <a:ext uri="{FF2B5EF4-FFF2-40B4-BE49-F238E27FC236}">
                <a16:creationId xmlns:a16="http://schemas.microsoft.com/office/drawing/2014/main" id="{7BF68D5E-F5E4-4327-9375-6F563DFD49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4658" y="4832663"/>
            <a:ext cx="1467419" cy="1528563"/>
          </a:xfrm>
          <a:prstGeom prst="rect">
            <a:avLst/>
          </a:prstGeom>
        </p:spPr>
      </p:pic>
      <p:sp>
        <p:nvSpPr>
          <p:cNvPr id="21" name="Rounded Rectangle 46">
            <a:extLst>
              <a:ext uri="{FF2B5EF4-FFF2-40B4-BE49-F238E27FC236}">
                <a16:creationId xmlns:a16="http://schemas.microsoft.com/office/drawing/2014/main" id="{FA0DCFFF-E020-4FFE-A793-A8826EB10375}"/>
              </a:ext>
            </a:extLst>
          </p:cNvPr>
          <p:cNvSpPr/>
          <p:nvPr/>
        </p:nvSpPr>
        <p:spPr>
          <a:xfrm>
            <a:off x="4711019" y="5153901"/>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compréhensif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ounded Rectangle 46">
            <a:extLst>
              <a:ext uri="{FF2B5EF4-FFF2-40B4-BE49-F238E27FC236}">
                <a16:creationId xmlns:a16="http://schemas.microsoft.com/office/drawing/2014/main" id="{6900818A-443A-46E6-9878-92B3D9C6319D}"/>
              </a:ext>
            </a:extLst>
          </p:cNvPr>
          <p:cNvSpPr/>
          <p:nvPr/>
        </p:nvSpPr>
        <p:spPr>
          <a:xfrm>
            <a:off x="4711019" y="5153901"/>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compréhensif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Speech Bubble: Rectangle with Corners Rounded 21">
            <a:extLst>
              <a:ext uri="{FF2B5EF4-FFF2-40B4-BE49-F238E27FC236}">
                <a16:creationId xmlns:a16="http://schemas.microsoft.com/office/drawing/2014/main" id="{5D1E932F-8E8E-475F-B250-9400CCA03EAB}"/>
              </a:ext>
            </a:extLst>
          </p:cNvPr>
          <p:cNvSpPr/>
          <p:nvPr/>
        </p:nvSpPr>
        <p:spPr>
          <a:xfrm>
            <a:off x="3940119" y="649468"/>
            <a:ext cx="5073252" cy="1571217"/>
          </a:xfrm>
          <a:prstGeom prst="wedgeRoundRectCallout">
            <a:avLst>
              <a:gd name="adj1" fmla="val 51352"/>
              <a:gd name="adj2" fmla="val 85097"/>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*compréhensif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understanding</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links to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already</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know: ‘comprendre’ = to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understand</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EB20C8BF-E38C-4BEE-A0CA-9E8ED1DF2775}"/>
              </a:ext>
            </a:extLst>
          </p:cNvPr>
          <p:cNvSpPr/>
          <p:nvPr/>
        </p:nvSpPr>
        <p:spPr>
          <a:xfrm>
            <a:off x="10812162" y="21939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09949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60978" cy="647577"/>
          </a:xfrm>
        </p:spPr>
        <p:txBody>
          <a:bodyPr>
            <a:normAutofit/>
          </a:bodyPr>
          <a:lstStyle/>
          <a:p>
            <a:r>
              <a:rPr lang="en-GB" sz="2800" b="1" dirty="0" err="1">
                <a:solidFill>
                  <a:schemeClr val="bg1"/>
                </a:solidFill>
              </a:rPr>
              <a:t>C’est</a:t>
            </a:r>
            <a:r>
              <a:rPr lang="en-GB" sz="2800" b="1" dirty="0">
                <a:solidFill>
                  <a:schemeClr val="bg1"/>
                </a:solidFill>
              </a:rPr>
              <a:t> qui ?</a:t>
            </a:r>
          </a:p>
        </p:txBody>
      </p:sp>
      <p:pic>
        <p:nvPicPr>
          <p:cNvPr id="5" name="Picture 4">
            <a:extLst>
              <a:ext uri="{FF2B5EF4-FFF2-40B4-BE49-F238E27FC236}">
                <a16:creationId xmlns:a16="http://schemas.microsoft.com/office/drawing/2014/main" id="{7BC95A5E-8373-4F06-847B-DDB205536CEC}"/>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2136899" y="1401965"/>
            <a:ext cx="2959000" cy="4447746"/>
          </a:xfrm>
          <a:prstGeom prst="rect">
            <a:avLst/>
          </a:prstGeom>
        </p:spPr>
      </p:pic>
      <p:pic>
        <p:nvPicPr>
          <p:cNvPr id="10" name="Picture 9">
            <a:extLst>
              <a:ext uri="{FF2B5EF4-FFF2-40B4-BE49-F238E27FC236}">
                <a16:creationId xmlns:a16="http://schemas.microsoft.com/office/drawing/2014/main" id="{417A7DFD-ED7D-48EC-8336-17F9C3B9E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568" y="1163992"/>
            <a:ext cx="3104234" cy="4923692"/>
          </a:xfrm>
          <a:prstGeom prst="rect">
            <a:avLst/>
          </a:prstGeom>
        </p:spPr>
      </p:pic>
      <p:sp>
        <p:nvSpPr>
          <p:cNvPr id="12" name="Rounded Rectangle 46">
            <a:extLst>
              <a:ext uri="{FF2B5EF4-FFF2-40B4-BE49-F238E27FC236}">
                <a16:creationId xmlns:a16="http://schemas.microsoft.com/office/drawing/2014/main" id="{A0516B29-6A90-4077-A0C8-B80BAB74A844}"/>
              </a:ext>
            </a:extLst>
          </p:cNvPr>
          <p:cNvSpPr/>
          <p:nvPr/>
        </p:nvSpPr>
        <p:spPr>
          <a:xfrm>
            <a:off x="9830179" y="479490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Thérèse</a:t>
            </a:r>
          </a:p>
        </p:txBody>
      </p:sp>
      <p:sp>
        <p:nvSpPr>
          <p:cNvPr id="14" name="Rounded Rectangle 46">
            <a:extLst>
              <a:ext uri="{FF2B5EF4-FFF2-40B4-BE49-F238E27FC236}">
                <a16:creationId xmlns:a16="http://schemas.microsoft.com/office/drawing/2014/main" id="{E92A284C-1A88-4CB7-A3D0-8CB466D2AE1D}"/>
              </a:ext>
            </a:extLst>
          </p:cNvPr>
          <p:cNvSpPr/>
          <p:nvPr/>
        </p:nvSpPr>
        <p:spPr>
          <a:xfrm>
            <a:off x="369692" y="4797753"/>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Pascal</a:t>
            </a:r>
          </a:p>
        </p:txBody>
      </p:sp>
      <p:pic>
        <p:nvPicPr>
          <p:cNvPr id="15" name="Picture 14" descr="green checkmark">
            <a:extLst>
              <a:ext uri="{FF2B5EF4-FFF2-40B4-BE49-F238E27FC236}">
                <a16:creationId xmlns:a16="http://schemas.microsoft.com/office/drawing/2014/main" id="{728B6E71-78AF-4A3E-810B-B54B839462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82" y="3020677"/>
            <a:ext cx="1467419" cy="1528563"/>
          </a:xfrm>
          <a:prstGeom prst="rect">
            <a:avLst/>
          </a:prstGeom>
        </p:spPr>
      </p:pic>
      <p:sp>
        <p:nvSpPr>
          <p:cNvPr id="21" name="Rounded Rectangle 46">
            <a:extLst>
              <a:ext uri="{FF2B5EF4-FFF2-40B4-BE49-F238E27FC236}">
                <a16:creationId xmlns:a16="http://schemas.microsoft.com/office/drawing/2014/main" id="{9BC1A3EE-256A-4CAD-BD85-2A7DC94637FA}"/>
              </a:ext>
            </a:extLst>
          </p:cNvPr>
          <p:cNvSpPr/>
          <p:nvPr/>
        </p:nvSpPr>
        <p:spPr>
          <a:xfrm>
            <a:off x="4668317" y="4976713"/>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créatif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ounded Rectangle 46">
            <a:extLst>
              <a:ext uri="{FF2B5EF4-FFF2-40B4-BE49-F238E27FC236}">
                <a16:creationId xmlns:a16="http://schemas.microsoft.com/office/drawing/2014/main" id="{F7906EBD-472B-4EAD-A70D-EE476ED1C355}"/>
              </a:ext>
            </a:extLst>
          </p:cNvPr>
          <p:cNvSpPr/>
          <p:nvPr/>
        </p:nvSpPr>
        <p:spPr>
          <a:xfrm>
            <a:off x="4668317" y="4976713"/>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Pascal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créatif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Rounded Rectangle 46">
            <a:extLst>
              <a:ext uri="{FF2B5EF4-FFF2-40B4-BE49-F238E27FC236}">
                <a16:creationId xmlns:a16="http://schemas.microsoft.com/office/drawing/2014/main" id="{ED27FA5D-8C6B-46A6-8C0E-2ADF669851E8}"/>
              </a:ext>
            </a:extLst>
          </p:cNvPr>
          <p:cNvSpPr/>
          <p:nvPr/>
        </p:nvSpPr>
        <p:spPr>
          <a:xfrm>
            <a:off x="10812162" y="21939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1244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2263000" cy="647577"/>
          </a:xfrm>
        </p:spPr>
        <p:txBody>
          <a:bodyPr>
            <a:normAutofit/>
          </a:bodyPr>
          <a:lstStyle/>
          <a:p>
            <a:r>
              <a:rPr lang="en-GB" sz="2800" b="1" dirty="0" err="1">
                <a:solidFill>
                  <a:schemeClr val="bg1"/>
                </a:solidFill>
              </a:rPr>
              <a:t>C’est</a:t>
            </a:r>
            <a:r>
              <a:rPr lang="en-GB" sz="2800" b="1" dirty="0">
                <a:solidFill>
                  <a:schemeClr val="bg1"/>
                </a:solidFill>
              </a:rPr>
              <a:t> qui ?</a:t>
            </a:r>
          </a:p>
        </p:txBody>
      </p:sp>
      <p:pic>
        <p:nvPicPr>
          <p:cNvPr id="5" name="Picture 4">
            <a:extLst>
              <a:ext uri="{FF2B5EF4-FFF2-40B4-BE49-F238E27FC236}">
                <a16:creationId xmlns:a16="http://schemas.microsoft.com/office/drawing/2014/main" id="{87961623-4FCC-4602-A712-CECA5D985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089" y="1304734"/>
            <a:ext cx="2815164" cy="4785405"/>
          </a:xfrm>
          <a:prstGeom prst="rect">
            <a:avLst/>
          </a:prstGeom>
        </p:spPr>
      </p:pic>
      <p:pic>
        <p:nvPicPr>
          <p:cNvPr id="10" name="Picture 9">
            <a:extLst>
              <a:ext uri="{FF2B5EF4-FFF2-40B4-BE49-F238E27FC236}">
                <a16:creationId xmlns:a16="http://schemas.microsoft.com/office/drawing/2014/main" id="{83293A28-62D8-483C-B244-3BDE2B562A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784" y="1243221"/>
            <a:ext cx="2791338" cy="4783015"/>
          </a:xfrm>
          <a:prstGeom prst="rect">
            <a:avLst/>
          </a:prstGeom>
        </p:spPr>
      </p:pic>
      <p:sp>
        <p:nvSpPr>
          <p:cNvPr id="12" name="Rounded Rectangle 46">
            <a:extLst>
              <a:ext uri="{FF2B5EF4-FFF2-40B4-BE49-F238E27FC236}">
                <a16:creationId xmlns:a16="http://schemas.microsoft.com/office/drawing/2014/main" id="{0B349205-1E99-41E5-96F7-5E9F97B8CB03}"/>
              </a:ext>
            </a:extLst>
          </p:cNvPr>
          <p:cNvSpPr/>
          <p:nvPr/>
        </p:nvSpPr>
        <p:spPr>
          <a:xfrm>
            <a:off x="369692" y="481014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Denise</a:t>
            </a:r>
          </a:p>
        </p:txBody>
      </p:sp>
      <p:sp>
        <p:nvSpPr>
          <p:cNvPr id="14" name="Rounded Rectangle 46">
            <a:extLst>
              <a:ext uri="{FF2B5EF4-FFF2-40B4-BE49-F238E27FC236}">
                <a16:creationId xmlns:a16="http://schemas.microsoft.com/office/drawing/2014/main" id="{75B7AE0E-75BE-4EC1-A09E-2C9305E47E32}"/>
              </a:ext>
            </a:extLst>
          </p:cNvPr>
          <p:cNvSpPr/>
          <p:nvPr/>
        </p:nvSpPr>
        <p:spPr>
          <a:xfrm>
            <a:off x="9646921" y="4810146"/>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Francis</a:t>
            </a:r>
          </a:p>
        </p:txBody>
      </p:sp>
      <p:pic>
        <p:nvPicPr>
          <p:cNvPr id="15" name="Picture 14" descr="green checkmark">
            <a:extLst>
              <a:ext uri="{FF2B5EF4-FFF2-40B4-BE49-F238E27FC236}">
                <a16:creationId xmlns:a16="http://schemas.microsoft.com/office/drawing/2014/main" id="{89BE1BEF-3AE9-418F-B37B-091F328D02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011" y="3122304"/>
            <a:ext cx="1467419" cy="1528563"/>
          </a:xfrm>
          <a:prstGeom prst="rect">
            <a:avLst/>
          </a:prstGeom>
        </p:spPr>
      </p:pic>
      <p:sp>
        <p:nvSpPr>
          <p:cNvPr id="21" name="Rounded Rectangle 46">
            <a:extLst>
              <a:ext uri="{FF2B5EF4-FFF2-40B4-BE49-F238E27FC236}">
                <a16:creationId xmlns:a16="http://schemas.microsoft.com/office/drawing/2014/main" id="{7AA97287-0166-47F0-BEAA-6590F9232889}"/>
              </a:ext>
            </a:extLst>
          </p:cNvPr>
          <p:cNvSpPr/>
          <p:nvPr/>
        </p:nvSpPr>
        <p:spPr>
          <a:xfrm>
            <a:off x="5166755" y="5120154"/>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sportive.</a:t>
            </a:r>
          </a:p>
        </p:txBody>
      </p:sp>
      <p:sp>
        <p:nvSpPr>
          <p:cNvPr id="20" name="Rounded Rectangle 46">
            <a:extLst>
              <a:ext uri="{FF2B5EF4-FFF2-40B4-BE49-F238E27FC236}">
                <a16:creationId xmlns:a16="http://schemas.microsoft.com/office/drawing/2014/main" id="{87ECF1D6-C7A2-40BB-9326-30E2C81CF8B4}"/>
              </a:ext>
            </a:extLst>
          </p:cNvPr>
          <p:cNvSpPr/>
          <p:nvPr/>
        </p:nvSpPr>
        <p:spPr>
          <a:xfrm>
            <a:off x="5166755" y="5111745"/>
            <a:ext cx="2907612" cy="112896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Denise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sportive.</a:t>
            </a:r>
          </a:p>
        </p:txBody>
      </p:sp>
      <p:sp>
        <p:nvSpPr>
          <p:cNvPr id="13" name="Rounded Rectangle 46">
            <a:extLst>
              <a:ext uri="{FF2B5EF4-FFF2-40B4-BE49-F238E27FC236}">
                <a16:creationId xmlns:a16="http://schemas.microsoft.com/office/drawing/2014/main" id="{A1F85283-23C1-4E0C-AE91-25AA4428B869}"/>
              </a:ext>
            </a:extLst>
          </p:cNvPr>
          <p:cNvSpPr/>
          <p:nvPr/>
        </p:nvSpPr>
        <p:spPr>
          <a:xfrm>
            <a:off x="10812162" y="21939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5054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59289" cy="647577"/>
          </a:xfrm>
        </p:spPr>
        <p:txBody>
          <a:bodyPr>
            <a:normAutofit/>
          </a:bodyPr>
          <a:lstStyle/>
          <a:p>
            <a:r>
              <a:rPr lang="en-GB" sz="2800" b="1" dirty="0">
                <a:solidFill>
                  <a:schemeClr val="bg1"/>
                </a:solidFill>
              </a:rPr>
              <a:t>Les </a:t>
            </a:r>
            <a:r>
              <a:rPr lang="en-GB" sz="2800" b="1" dirty="0" err="1">
                <a:solidFill>
                  <a:schemeClr val="bg1"/>
                </a:solidFill>
              </a:rPr>
              <a:t>collègues</a:t>
            </a:r>
            <a:endParaRPr lang="en-GB" sz="2800" b="1" dirty="0">
              <a:solidFill>
                <a:schemeClr val="bg1"/>
              </a:solidFill>
            </a:endParaRPr>
          </a:p>
        </p:txBody>
      </p:sp>
      <p:sp>
        <p:nvSpPr>
          <p:cNvPr id="2" name="TextBox 1">
            <a:extLst>
              <a:ext uri="{FF2B5EF4-FFF2-40B4-BE49-F238E27FC236}">
                <a16:creationId xmlns:a16="http://schemas.microsoft.com/office/drawing/2014/main" id="{C3A263F2-EEF0-4576-992C-D5F5135CA250}"/>
              </a:ext>
            </a:extLst>
          </p:cNvPr>
          <p:cNvSpPr txBox="1"/>
          <p:nvPr/>
        </p:nvSpPr>
        <p:spPr>
          <a:xfrm>
            <a:off x="145244" y="1132864"/>
            <a:ext cx="11729921"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parlent-elles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Anne et Christophe.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Girl, Happy, Laughing, Cartoon, Anime">
            <a:extLst>
              <a:ext uri="{FF2B5EF4-FFF2-40B4-BE49-F238E27FC236}">
                <a16:creationId xmlns:a16="http://schemas.microsoft.com/office/drawing/2014/main" id="{9AD38B85-1171-44EA-9224-F97AB93097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483" y="2694617"/>
            <a:ext cx="914153" cy="965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inessman, Teacher, Cartoon, Lecture">
            <a:extLst>
              <a:ext uri="{FF2B5EF4-FFF2-40B4-BE49-F238E27FC236}">
                <a16:creationId xmlns:a16="http://schemas.microsoft.com/office/drawing/2014/main" id="{7F2BB29D-5A54-4863-95DB-2C93B027B2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3" y="4575505"/>
            <a:ext cx="1005436" cy="10054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6">
            <a:extLst>
              <a:ext uri="{FF2B5EF4-FFF2-40B4-BE49-F238E27FC236}">
                <a16:creationId xmlns:a16="http://schemas.microsoft.com/office/drawing/2014/main" id="{AD45DB5D-8F6E-4BFA-878B-510D8CFC2D01}"/>
              </a:ext>
            </a:extLst>
          </p:cNvPr>
          <p:cNvGraphicFramePr>
            <a:graphicFrameLocks noGrp="1"/>
          </p:cNvGraphicFramePr>
          <p:nvPr/>
        </p:nvGraphicFramePr>
        <p:xfrm>
          <a:off x="2186714" y="2643921"/>
          <a:ext cx="9723207" cy="3479469"/>
        </p:xfrm>
        <a:graphic>
          <a:graphicData uri="http://schemas.openxmlformats.org/drawingml/2006/table">
            <a:tbl>
              <a:tblPr firstRow="1" bandRow="1">
                <a:tableStyleId>{21E4AEA4-8DFA-4A89-87EB-49C32662AFE0}</a:tableStyleId>
              </a:tblPr>
              <a:tblGrid>
                <a:gridCol w="893714">
                  <a:extLst>
                    <a:ext uri="{9D8B030D-6E8A-4147-A177-3AD203B41FA5}">
                      <a16:colId xmlns:a16="http://schemas.microsoft.com/office/drawing/2014/main" val="2607353726"/>
                    </a:ext>
                  </a:extLst>
                </a:gridCol>
                <a:gridCol w="2207373">
                  <a:extLst>
                    <a:ext uri="{9D8B030D-6E8A-4147-A177-3AD203B41FA5}">
                      <a16:colId xmlns:a16="http://schemas.microsoft.com/office/drawing/2014/main" val="4128092149"/>
                    </a:ext>
                  </a:extLst>
                </a:gridCol>
                <a:gridCol w="2207373">
                  <a:extLst>
                    <a:ext uri="{9D8B030D-6E8A-4147-A177-3AD203B41FA5}">
                      <a16:colId xmlns:a16="http://schemas.microsoft.com/office/drawing/2014/main" val="2609792770"/>
                    </a:ext>
                  </a:extLst>
                </a:gridCol>
                <a:gridCol w="2707515">
                  <a:extLst>
                    <a:ext uri="{9D8B030D-6E8A-4147-A177-3AD203B41FA5}">
                      <a16:colId xmlns:a16="http://schemas.microsoft.com/office/drawing/2014/main" val="815060191"/>
                    </a:ext>
                  </a:extLst>
                </a:gridCol>
                <a:gridCol w="1707232">
                  <a:extLst>
                    <a:ext uri="{9D8B030D-6E8A-4147-A177-3AD203B41FA5}">
                      <a16:colId xmlns:a16="http://schemas.microsoft.com/office/drawing/2014/main" val="717808927"/>
                    </a:ext>
                  </a:extLst>
                </a:gridCol>
              </a:tblGrid>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bg1"/>
                          </a:solidFill>
                        </a:rPr>
                        <a:t>Anne</a:t>
                      </a:r>
                    </a:p>
                  </a:txBody>
                  <a:tcPr anchor="ctr"/>
                </a:tc>
                <a:tc>
                  <a:txBody>
                    <a:bodyPr/>
                    <a:lstStyle/>
                    <a:p>
                      <a:pPr algn="ctr"/>
                      <a:r>
                        <a:rPr lang="en-GB" sz="2000" dirty="0">
                          <a:solidFill>
                            <a:schemeClr val="bg1"/>
                          </a:solidFill>
                        </a:rPr>
                        <a:t>Christophe</a:t>
                      </a:r>
                    </a:p>
                  </a:txBody>
                  <a:tcPr anchor="ctr"/>
                </a:tc>
                <a:tc>
                  <a:txBody>
                    <a:bodyPr/>
                    <a:lstStyle/>
                    <a:p>
                      <a:pPr algn="ctr"/>
                      <a:r>
                        <a:rPr lang="en-GB" sz="2000" dirty="0">
                          <a:solidFill>
                            <a:schemeClr val="bg1"/>
                          </a:solidFill>
                        </a:rPr>
                        <a:t>English</a:t>
                      </a:r>
                    </a:p>
                  </a:txBody>
                  <a:tcPr anchor="ctr"/>
                </a:tc>
                <a:tc>
                  <a:txBody>
                    <a:bodyPr/>
                    <a:lstStyle/>
                    <a:p>
                      <a:pPr algn="ctr"/>
                      <a:r>
                        <a:rPr lang="en-GB" sz="2000" dirty="0">
                          <a:solidFill>
                            <a:schemeClr val="bg1"/>
                          </a:solidFill>
                        </a:rPr>
                        <a:t>les </a:t>
                      </a:r>
                      <a:r>
                        <a:rPr lang="en-GB" sz="2000" dirty="0" err="1">
                          <a:solidFill>
                            <a:schemeClr val="bg1"/>
                          </a:solidFill>
                        </a:rPr>
                        <a:t>réponses</a:t>
                      </a:r>
                      <a:endParaRPr lang="en-GB" sz="2000" dirty="0">
                        <a:solidFill>
                          <a:schemeClr val="bg1"/>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athletic</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active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creative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 bit aggressive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understanding</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692155692"/>
                  </a:ext>
                </a:extLst>
              </a:tr>
              <a:tr h="49706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active</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491397310"/>
                  </a:ext>
                </a:extLst>
              </a:tr>
            </a:tbl>
          </a:graphicData>
        </a:graphic>
      </p:graphicFrame>
      <p:sp>
        <p:nvSpPr>
          <p:cNvPr id="7" name="Rounded Rectangle 46">
            <a:extLst>
              <a:ext uri="{FF2B5EF4-FFF2-40B4-BE49-F238E27FC236}">
                <a16:creationId xmlns:a16="http://schemas.microsoft.com/office/drawing/2014/main" id="{6CDDE3FE-642E-4656-AF40-0E04DEA48F56}"/>
              </a:ext>
            </a:extLst>
          </p:cNvPr>
          <p:cNvSpPr/>
          <p:nvPr/>
        </p:nvSpPr>
        <p:spPr>
          <a:xfrm>
            <a:off x="289623" y="3775579"/>
            <a:ext cx="1559355"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a:t>
            </a:r>
          </a:p>
        </p:txBody>
      </p:sp>
      <p:sp>
        <p:nvSpPr>
          <p:cNvPr id="10" name="Rounded Rectangle 46">
            <a:extLst>
              <a:ext uri="{FF2B5EF4-FFF2-40B4-BE49-F238E27FC236}">
                <a16:creationId xmlns:a16="http://schemas.microsoft.com/office/drawing/2014/main" id="{C1949555-D98C-4773-886A-98A2EB24B150}"/>
              </a:ext>
            </a:extLst>
          </p:cNvPr>
          <p:cNvSpPr/>
          <p:nvPr/>
        </p:nvSpPr>
        <p:spPr>
          <a:xfrm>
            <a:off x="197530" y="5732456"/>
            <a:ext cx="1684541" cy="39599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a:t>
            </a:r>
          </a:p>
        </p:txBody>
      </p:sp>
      <p:pic>
        <p:nvPicPr>
          <p:cNvPr id="31" name="Picture 30" descr="green checkmark">
            <a:extLst>
              <a:ext uri="{FF2B5EF4-FFF2-40B4-BE49-F238E27FC236}">
                <a16:creationId xmlns:a16="http://schemas.microsoft.com/office/drawing/2014/main" id="{A8507DCA-0A56-4820-BBEF-4543EAA17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8219" y="3228097"/>
            <a:ext cx="282522" cy="294294"/>
          </a:xfrm>
          <a:prstGeom prst="rect">
            <a:avLst/>
          </a:prstGeom>
        </p:spPr>
      </p:pic>
      <p:pic>
        <p:nvPicPr>
          <p:cNvPr id="32" name="Picture 31" descr="green checkmark">
            <a:extLst>
              <a:ext uri="{FF2B5EF4-FFF2-40B4-BE49-F238E27FC236}">
                <a16:creationId xmlns:a16="http://schemas.microsoft.com/office/drawing/2014/main" id="{F24BD826-59AE-4DF0-87A3-8DDBD78E99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912" y="3721083"/>
            <a:ext cx="282522" cy="294294"/>
          </a:xfrm>
          <a:prstGeom prst="rect">
            <a:avLst/>
          </a:prstGeom>
        </p:spPr>
      </p:pic>
      <p:pic>
        <p:nvPicPr>
          <p:cNvPr id="33" name="Picture 32" descr="green checkmark">
            <a:extLst>
              <a:ext uri="{FF2B5EF4-FFF2-40B4-BE49-F238E27FC236}">
                <a16:creationId xmlns:a16="http://schemas.microsoft.com/office/drawing/2014/main" id="{510C2500-C287-4714-ACD5-A1B45288C4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912" y="4257491"/>
            <a:ext cx="282522" cy="294294"/>
          </a:xfrm>
          <a:prstGeom prst="rect">
            <a:avLst/>
          </a:prstGeom>
        </p:spPr>
      </p:pic>
      <p:pic>
        <p:nvPicPr>
          <p:cNvPr id="34" name="Picture 33" descr="green checkmark">
            <a:extLst>
              <a:ext uri="{FF2B5EF4-FFF2-40B4-BE49-F238E27FC236}">
                <a16:creationId xmlns:a16="http://schemas.microsoft.com/office/drawing/2014/main" id="{3CD0D26A-70AD-42B9-8198-1D3F50EDF5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788" y="4693345"/>
            <a:ext cx="282522" cy="294294"/>
          </a:xfrm>
          <a:prstGeom prst="rect">
            <a:avLst/>
          </a:prstGeom>
        </p:spPr>
      </p:pic>
      <p:pic>
        <p:nvPicPr>
          <p:cNvPr id="59" name="Picture 58" descr="green checkmark">
            <a:extLst>
              <a:ext uri="{FF2B5EF4-FFF2-40B4-BE49-F238E27FC236}">
                <a16:creationId xmlns:a16="http://schemas.microsoft.com/office/drawing/2014/main" id="{8F312778-6C64-4827-8760-1CA4A45FC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912" y="5203653"/>
            <a:ext cx="282522" cy="294294"/>
          </a:xfrm>
          <a:prstGeom prst="rect">
            <a:avLst/>
          </a:prstGeom>
        </p:spPr>
      </p:pic>
      <p:pic>
        <p:nvPicPr>
          <p:cNvPr id="60" name="Picture 59" descr="green checkmark">
            <a:extLst>
              <a:ext uri="{FF2B5EF4-FFF2-40B4-BE49-F238E27FC236}">
                <a16:creationId xmlns:a16="http://schemas.microsoft.com/office/drawing/2014/main" id="{462F3866-04BE-4377-B1FD-E3DA557453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685" y="5714304"/>
            <a:ext cx="282522" cy="294294"/>
          </a:xfrm>
          <a:prstGeom prst="rect">
            <a:avLst/>
          </a:prstGeom>
        </p:spPr>
      </p:pic>
      <p:sp>
        <p:nvSpPr>
          <p:cNvPr id="61" name="Rectangle 60">
            <a:extLst>
              <a:ext uri="{FF2B5EF4-FFF2-40B4-BE49-F238E27FC236}">
                <a16:creationId xmlns:a16="http://schemas.microsoft.com/office/drawing/2014/main" id="{2AEF1DD2-9A76-48DF-860B-E1BA7CEDC903}"/>
              </a:ext>
            </a:extLst>
          </p:cNvPr>
          <p:cNvSpPr/>
          <p:nvPr/>
        </p:nvSpPr>
        <p:spPr>
          <a:xfrm>
            <a:off x="7607717" y="3167080"/>
            <a:ext cx="255040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C7F976E0-96DC-4F5C-8F7C-74B71DDD3184}"/>
              </a:ext>
            </a:extLst>
          </p:cNvPr>
          <p:cNvSpPr/>
          <p:nvPr/>
        </p:nvSpPr>
        <p:spPr>
          <a:xfrm>
            <a:off x="7607717" y="3708116"/>
            <a:ext cx="271146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057187B2-2025-4735-BEC9-0B00887D8A05}"/>
              </a:ext>
            </a:extLst>
          </p:cNvPr>
          <p:cNvSpPr/>
          <p:nvPr/>
        </p:nvSpPr>
        <p:spPr>
          <a:xfrm>
            <a:off x="7506772" y="4205785"/>
            <a:ext cx="2665907"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2B413120-7219-4EF1-A832-25C7A440E589}"/>
              </a:ext>
            </a:extLst>
          </p:cNvPr>
          <p:cNvSpPr/>
          <p:nvPr/>
        </p:nvSpPr>
        <p:spPr>
          <a:xfrm>
            <a:off x="7506772" y="4688896"/>
            <a:ext cx="2587509"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CED09693-6753-444F-B019-FB4435E11ED8}"/>
              </a:ext>
            </a:extLst>
          </p:cNvPr>
          <p:cNvSpPr/>
          <p:nvPr/>
        </p:nvSpPr>
        <p:spPr>
          <a:xfrm>
            <a:off x="7616170" y="5148475"/>
            <a:ext cx="2587508"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8E791D06-25CC-4D57-8F5C-D2BF6306B6B8}"/>
              </a:ext>
            </a:extLst>
          </p:cNvPr>
          <p:cNvSpPr/>
          <p:nvPr/>
        </p:nvSpPr>
        <p:spPr>
          <a:xfrm>
            <a:off x="7630495" y="5686273"/>
            <a:ext cx="2665907"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ounded Rectangle 46">
            <a:extLst>
              <a:ext uri="{FF2B5EF4-FFF2-40B4-BE49-F238E27FC236}">
                <a16:creationId xmlns:a16="http://schemas.microsoft.com/office/drawing/2014/main" id="{999CD40F-3A69-4DFB-AC77-1344887C8C24}"/>
              </a:ext>
            </a:extLst>
          </p:cNvPr>
          <p:cNvSpPr/>
          <p:nvPr/>
        </p:nvSpPr>
        <p:spPr>
          <a:xfrm>
            <a:off x="9514703" y="249869"/>
            <a:ext cx="239521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6" name="1b Christophe.wav"/>
            </a:hlinkClick>
            <a:extLst>
              <a:ext uri="{FF2B5EF4-FFF2-40B4-BE49-F238E27FC236}">
                <a16:creationId xmlns:a16="http://schemas.microsoft.com/office/drawing/2014/main" id="{5A2B3F11-1260-4508-BA85-45DC83AD3F7D}"/>
              </a:ext>
            </a:extLst>
          </p:cNvPr>
          <p:cNvSpPr/>
          <p:nvPr/>
        </p:nvSpPr>
        <p:spPr>
          <a:xfrm>
            <a:off x="2454871" y="31741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3" name="Action Button: Custom 16">
            <a:hlinkClick r:id="" action="ppaction://noaction" highlightClick="1">
              <a:snd r:embed="rId7" name="2b Anne.wav"/>
            </a:hlinkClick>
            <a:extLst>
              <a:ext uri="{FF2B5EF4-FFF2-40B4-BE49-F238E27FC236}">
                <a16:creationId xmlns:a16="http://schemas.microsoft.com/office/drawing/2014/main" id="{642EEC93-DBD9-4240-9A71-BFDC788C27D3}"/>
              </a:ext>
            </a:extLst>
          </p:cNvPr>
          <p:cNvSpPr/>
          <p:nvPr/>
        </p:nvSpPr>
        <p:spPr>
          <a:xfrm>
            <a:off x="2454871" y="36467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8" name="3b Anne.wav"/>
            </a:hlinkClick>
            <a:extLst>
              <a:ext uri="{FF2B5EF4-FFF2-40B4-BE49-F238E27FC236}">
                <a16:creationId xmlns:a16="http://schemas.microsoft.com/office/drawing/2014/main" id="{A7512AB2-9145-4978-BAFF-4A2D97CAD3F2}"/>
              </a:ext>
            </a:extLst>
          </p:cNvPr>
          <p:cNvSpPr/>
          <p:nvPr/>
        </p:nvSpPr>
        <p:spPr>
          <a:xfrm>
            <a:off x="2452793" y="4157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6" name="Action Button: Custom 16">
            <a:hlinkClick r:id="" action="ppaction://noaction" highlightClick="1">
              <a:snd r:embed="rId9" name="4b Christophe.wav"/>
            </a:hlinkClick>
            <a:extLst>
              <a:ext uri="{FF2B5EF4-FFF2-40B4-BE49-F238E27FC236}">
                <a16:creationId xmlns:a16="http://schemas.microsoft.com/office/drawing/2014/main" id="{E9027D5F-F161-4ABA-8351-EA6FABD2215C}"/>
              </a:ext>
            </a:extLst>
          </p:cNvPr>
          <p:cNvSpPr/>
          <p:nvPr/>
        </p:nvSpPr>
        <p:spPr>
          <a:xfrm>
            <a:off x="2452793" y="46395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7" name="Action Button: Custom 16">
            <a:hlinkClick r:id="" action="ppaction://noaction" highlightClick="1">
              <a:snd r:embed="rId10" name="5b Anne.wav"/>
            </a:hlinkClick>
            <a:extLst>
              <a:ext uri="{FF2B5EF4-FFF2-40B4-BE49-F238E27FC236}">
                <a16:creationId xmlns:a16="http://schemas.microsoft.com/office/drawing/2014/main" id="{9E24109C-5867-45F3-8AF7-48D17741FB1F}"/>
              </a:ext>
            </a:extLst>
          </p:cNvPr>
          <p:cNvSpPr/>
          <p:nvPr/>
        </p:nvSpPr>
        <p:spPr>
          <a:xfrm>
            <a:off x="2452793" y="51571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8" name="Action Button: Custom 16">
            <a:hlinkClick r:id="" action="ppaction://noaction" highlightClick="1">
              <a:snd r:embed="rId11" name="6b Christophe.wav"/>
            </a:hlinkClick>
            <a:extLst>
              <a:ext uri="{FF2B5EF4-FFF2-40B4-BE49-F238E27FC236}">
                <a16:creationId xmlns:a16="http://schemas.microsoft.com/office/drawing/2014/main" id="{D2F70DFA-76C0-42C0-8483-46135CC987CD}"/>
              </a:ext>
            </a:extLst>
          </p:cNvPr>
          <p:cNvSpPr/>
          <p:nvPr/>
        </p:nvSpPr>
        <p:spPr>
          <a:xfrm>
            <a:off x="2457587" y="56430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2" name="1a Christophe.wav"/>
            </a:hlinkClick>
            <a:extLst>
              <a:ext uri="{FF2B5EF4-FFF2-40B4-BE49-F238E27FC236}">
                <a16:creationId xmlns:a16="http://schemas.microsoft.com/office/drawing/2014/main" id="{19D4E858-1DEE-419B-80C4-1E2B94AE2DC9}"/>
              </a:ext>
            </a:extLst>
          </p:cNvPr>
          <p:cNvSpPr/>
          <p:nvPr/>
        </p:nvSpPr>
        <p:spPr>
          <a:xfrm>
            <a:off x="10843368" y="3186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13" name="2a Anne.wav"/>
            </a:hlinkClick>
            <a:extLst>
              <a:ext uri="{FF2B5EF4-FFF2-40B4-BE49-F238E27FC236}">
                <a16:creationId xmlns:a16="http://schemas.microsoft.com/office/drawing/2014/main" id="{F252B0C9-5610-41A9-9A5A-51E7D85E1698}"/>
              </a:ext>
            </a:extLst>
          </p:cNvPr>
          <p:cNvSpPr/>
          <p:nvPr/>
        </p:nvSpPr>
        <p:spPr>
          <a:xfrm>
            <a:off x="10843368" y="36594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9" name="Action Button: Custom 16">
            <a:hlinkClick r:id="" action="ppaction://noaction" highlightClick="1">
              <a:snd r:embed="rId14" name="3a Anne.wav"/>
            </a:hlinkClick>
            <a:extLst>
              <a:ext uri="{FF2B5EF4-FFF2-40B4-BE49-F238E27FC236}">
                <a16:creationId xmlns:a16="http://schemas.microsoft.com/office/drawing/2014/main" id="{3D631458-96BF-470F-99D6-6EAD52C74DE3}"/>
              </a:ext>
            </a:extLst>
          </p:cNvPr>
          <p:cNvSpPr/>
          <p:nvPr/>
        </p:nvSpPr>
        <p:spPr>
          <a:xfrm>
            <a:off x="10843368" y="41700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0" name="Action Button: Custom 16">
            <a:hlinkClick r:id="" action="ppaction://noaction" highlightClick="1">
              <a:snd r:embed="rId15" name="4a Christophe.wav"/>
            </a:hlinkClick>
            <a:extLst>
              <a:ext uri="{FF2B5EF4-FFF2-40B4-BE49-F238E27FC236}">
                <a16:creationId xmlns:a16="http://schemas.microsoft.com/office/drawing/2014/main" id="{5D12BB18-F2BA-43E4-8D58-112EE34DBB7D}"/>
              </a:ext>
            </a:extLst>
          </p:cNvPr>
          <p:cNvSpPr/>
          <p:nvPr/>
        </p:nvSpPr>
        <p:spPr>
          <a:xfrm>
            <a:off x="10843368" y="46522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1" name="Action Button: Custom 16">
            <a:hlinkClick r:id="" action="ppaction://noaction" highlightClick="1">
              <a:snd r:embed="rId16" name="5a Anne.wav"/>
            </a:hlinkClick>
            <a:extLst>
              <a:ext uri="{FF2B5EF4-FFF2-40B4-BE49-F238E27FC236}">
                <a16:creationId xmlns:a16="http://schemas.microsoft.com/office/drawing/2014/main" id="{3329C271-F7BA-4553-B04E-7B53CC7AD6A2}"/>
              </a:ext>
            </a:extLst>
          </p:cNvPr>
          <p:cNvSpPr/>
          <p:nvPr/>
        </p:nvSpPr>
        <p:spPr>
          <a:xfrm>
            <a:off x="10843368" y="5167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2" name="Action Button: Custom 16">
            <a:hlinkClick r:id="" action="ppaction://noaction" highlightClick="1">
              <a:snd r:embed="rId17" name="6a Christophe.wav"/>
            </a:hlinkClick>
            <a:extLst>
              <a:ext uri="{FF2B5EF4-FFF2-40B4-BE49-F238E27FC236}">
                <a16:creationId xmlns:a16="http://schemas.microsoft.com/office/drawing/2014/main" id="{D54D205D-CB34-4AAD-A718-82AE1AFCD091}"/>
              </a:ext>
            </a:extLst>
          </p:cNvPr>
          <p:cNvSpPr/>
          <p:nvPr/>
        </p:nvSpPr>
        <p:spPr>
          <a:xfrm>
            <a:off x="10848162" y="5653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Rounded Rectangle 46">
            <a:extLst>
              <a:ext uri="{FF2B5EF4-FFF2-40B4-BE49-F238E27FC236}">
                <a16:creationId xmlns:a16="http://schemas.microsoft.com/office/drawing/2014/main" id="{4178894F-C585-4E6E-8552-12725774984C}"/>
              </a:ext>
            </a:extLst>
          </p:cNvPr>
          <p:cNvSpPr/>
          <p:nvPr/>
        </p:nvSpPr>
        <p:spPr>
          <a:xfrm>
            <a:off x="7526192" y="3203984"/>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sportif.</a:t>
            </a:r>
          </a:p>
        </p:txBody>
      </p:sp>
      <p:sp>
        <p:nvSpPr>
          <p:cNvPr id="41" name="Rounded Rectangle 46">
            <a:extLst>
              <a:ext uri="{FF2B5EF4-FFF2-40B4-BE49-F238E27FC236}">
                <a16:creationId xmlns:a16="http://schemas.microsoft.com/office/drawing/2014/main" id="{A236D517-09D4-44A5-8B29-3B0611B3AB69}"/>
              </a:ext>
            </a:extLst>
          </p:cNvPr>
          <p:cNvSpPr/>
          <p:nvPr/>
        </p:nvSpPr>
        <p:spPr>
          <a:xfrm>
            <a:off x="7530858" y="3693529"/>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toujours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active.</a:t>
            </a:r>
          </a:p>
        </p:txBody>
      </p:sp>
      <p:sp>
        <p:nvSpPr>
          <p:cNvPr id="43" name="Rounded Rectangle 46">
            <a:extLst>
              <a:ext uri="{FF2B5EF4-FFF2-40B4-BE49-F238E27FC236}">
                <a16:creationId xmlns:a16="http://schemas.microsoft.com/office/drawing/2014/main" id="{DC3F0D97-0B4F-41F9-B560-4369DDF98189}"/>
              </a:ext>
            </a:extLst>
          </p:cNvPr>
          <p:cNvSpPr/>
          <p:nvPr/>
        </p:nvSpPr>
        <p:spPr>
          <a:xfrm>
            <a:off x="7526192" y="4190134"/>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créative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5" name="Rounded Rectangle 46">
            <a:extLst>
              <a:ext uri="{FF2B5EF4-FFF2-40B4-BE49-F238E27FC236}">
                <a16:creationId xmlns:a16="http://schemas.microsoft.com/office/drawing/2014/main" id="{F178AD38-1C50-460F-A37F-0ADF07F76D16}"/>
              </a:ext>
            </a:extLst>
          </p:cNvPr>
          <p:cNvSpPr/>
          <p:nvPr/>
        </p:nvSpPr>
        <p:spPr>
          <a:xfrm>
            <a:off x="7526191" y="4687842"/>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agressif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7" name="Rounded Rectangle 46">
            <a:extLst>
              <a:ext uri="{FF2B5EF4-FFF2-40B4-BE49-F238E27FC236}">
                <a16:creationId xmlns:a16="http://schemas.microsoft.com/office/drawing/2014/main" id="{82AFD0D7-0BAE-4BFE-9225-67EAB6FA895E}"/>
              </a:ext>
            </a:extLst>
          </p:cNvPr>
          <p:cNvSpPr/>
          <p:nvPr/>
        </p:nvSpPr>
        <p:spPr>
          <a:xfrm>
            <a:off x="7526190" y="5183573"/>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compréhensive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9" name="Rounded Rectangle 46">
            <a:extLst>
              <a:ext uri="{FF2B5EF4-FFF2-40B4-BE49-F238E27FC236}">
                <a16:creationId xmlns:a16="http://schemas.microsoft.com/office/drawing/2014/main" id="{7E556113-F91F-4805-B2E0-7825FA68EEFC}"/>
              </a:ext>
            </a:extLst>
          </p:cNvPr>
          <p:cNvSpPr/>
          <p:nvPr/>
        </p:nvSpPr>
        <p:spPr>
          <a:xfrm>
            <a:off x="7531309" y="5677556"/>
            <a:ext cx="43489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Christophe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78304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35" grpId="0" animBg="1"/>
      <p:bldP spid="41" grpId="0" animBg="1"/>
      <p:bldP spid="43" grpId="0" animBg="1"/>
      <p:bldP spid="45" grpId="0" animBg="1"/>
      <p:bldP spid="47"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67726" cy="647577"/>
          </a:xfrm>
        </p:spPr>
        <p:txBody>
          <a:bodyPr>
            <a:normAutofit/>
          </a:bodyPr>
          <a:lstStyle/>
          <a:p>
            <a:r>
              <a:rPr lang="en-GB" sz="2800" b="1" dirty="0">
                <a:solidFill>
                  <a:schemeClr val="bg1"/>
                </a:solidFill>
              </a:rPr>
              <a:t>Un(e) </a:t>
            </a:r>
            <a:r>
              <a:rPr lang="en-GB" sz="2800" b="1" dirty="0" err="1">
                <a:solidFill>
                  <a:schemeClr val="bg1"/>
                </a:solidFill>
              </a:rPr>
              <a:t>candidat</a:t>
            </a:r>
            <a:r>
              <a:rPr lang="en-GB" sz="28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0" y="1296000"/>
            <a:ext cx="11729921"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cinq phrases pour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personnalité</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assez</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suis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lang="en-GB" sz="2200" dirty="0">
                <a:solidFill>
                  <a:srgbClr val="4472C4">
                    <a:lumMod val="50000"/>
                  </a:srgbClr>
                </a:solidFill>
                <a:latin typeface="Century Gothic" panose="020F0302020204030204"/>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ounded Rectangle 46">
            <a:extLst>
              <a:ext uri="{FF2B5EF4-FFF2-40B4-BE49-F238E27FC236}">
                <a16:creationId xmlns:a16="http://schemas.microsoft.com/office/drawing/2014/main" id="{8CB3ADC5-65E2-4280-966A-4760EF7FE4CE}"/>
              </a:ext>
            </a:extLst>
          </p:cNvPr>
          <p:cNvSpPr/>
          <p:nvPr/>
        </p:nvSpPr>
        <p:spPr>
          <a:xfrm>
            <a:off x="2238347" y="5089662"/>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/active</a:t>
            </a:r>
          </a:p>
        </p:txBody>
      </p:sp>
      <p:sp>
        <p:nvSpPr>
          <p:cNvPr id="7" name="Rounded Rectangle 46">
            <a:extLst>
              <a:ext uri="{FF2B5EF4-FFF2-40B4-BE49-F238E27FC236}">
                <a16:creationId xmlns:a16="http://schemas.microsoft.com/office/drawing/2014/main" id="{7B4B7FE9-ECA3-48F7-BD0C-0148050518AA}"/>
              </a:ext>
            </a:extLst>
          </p:cNvPr>
          <p:cNvSpPr/>
          <p:nvPr/>
        </p:nvSpPr>
        <p:spPr>
          <a:xfrm>
            <a:off x="6163387" y="2608522"/>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sportif/sportive</a:t>
            </a:r>
          </a:p>
        </p:txBody>
      </p:sp>
      <p:sp>
        <p:nvSpPr>
          <p:cNvPr id="11" name="Rounded Rectangle 46">
            <a:extLst>
              <a:ext uri="{FF2B5EF4-FFF2-40B4-BE49-F238E27FC236}">
                <a16:creationId xmlns:a16="http://schemas.microsoft.com/office/drawing/2014/main" id="{FA18DB41-05DD-4E8C-9E71-2E66B7B82816}"/>
              </a:ext>
            </a:extLst>
          </p:cNvPr>
          <p:cNvSpPr/>
          <p:nvPr/>
        </p:nvSpPr>
        <p:spPr>
          <a:xfrm>
            <a:off x="5749924" y="4255070"/>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créatif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créative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4D2E3CB6-B333-48AA-9861-3CBFE12774DE}"/>
              </a:ext>
            </a:extLst>
          </p:cNvPr>
          <p:cNvSpPr/>
          <p:nvPr/>
        </p:nvSpPr>
        <p:spPr>
          <a:xfrm>
            <a:off x="780497" y="3612712"/>
            <a:ext cx="25893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agressif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agressive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CA13ADEB-9A85-4A4D-BABA-071DCF291A53}"/>
              </a:ext>
            </a:extLst>
          </p:cNvPr>
          <p:cNvSpPr/>
          <p:nvPr/>
        </p:nvSpPr>
        <p:spPr>
          <a:xfrm>
            <a:off x="3745852" y="3588183"/>
            <a:ext cx="3116625" cy="4269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travailleur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travailleuse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46">
            <a:extLst>
              <a:ext uri="{FF2B5EF4-FFF2-40B4-BE49-F238E27FC236}">
                <a16:creationId xmlns:a16="http://schemas.microsoft.com/office/drawing/2014/main" id="{D92DC31E-A147-4908-9AAE-60684B3C25F5}"/>
              </a:ext>
            </a:extLst>
          </p:cNvPr>
          <p:cNvSpPr/>
          <p:nvPr/>
        </p:nvSpPr>
        <p:spPr>
          <a:xfrm>
            <a:off x="3748216" y="5761340"/>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intelligent(e)</a:t>
            </a:r>
          </a:p>
        </p:txBody>
      </p:sp>
      <p:sp>
        <p:nvSpPr>
          <p:cNvPr id="19" name="Rounded Rectangle 46">
            <a:extLst>
              <a:ext uri="{FF2B5EF4-FFF2-40B4-BE49-F238E27FC236}">
                <a16:creationId xmlns:a16="http://schemas.microsoft.com/office/drawing/2014/main" id="{029096B8-F94F-4156-A702-5C7A5032C0F7}"/>
              </a:ext>
            </a:extLst>
          </p:cNvPr>
          <p:cNvSpPr/>
          <p:nvPr/>
        </p:nvSpPr>
        <p:spPr>
          <a:xfrm>
            <a:off x="3604725" y="2868991"/>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drôle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46">
            <a:extLst>
              <a:ext uri="{FF2B5EF4-FFF2-40B4-BE49-F238E27FC236}">
                <a16:creationId xmlns:a16="http://schemas.microsoft.com/office/drawing/2014/main" id="{6D42D6C2-3D53-46ED-A8B3-A6557D6AC016}"/>
              </a:ext>
            </a:extLst>
          </p:cNvPr>
          <p:cNvSpPr/>
          <p:nvPr/>
        </p:nvSpPr>
        <p:spPr>
          <a:xfrm>
            <a:off x="4879716" y="490830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méchant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3" name="Rounded Rectangle 46">
            <a:extLst>
              <a:ext uri="{FF2B5EF4-FFF2-40B4-BE49-F238E27FC236}">
                <a16:creationId xmlns:a16="http://schemas.microsoft.com/office/drawing/2014/main" id="{A12B47F9-FA23-4335-A08F-9E8A77725BDB}"/>
              </a:ext>
            </a:extLst>
          </p:cNvPr>
          <p:cNvSpPr/>
          <p:nvPr/>
        </p:nvSpPr>
        <p:spPr>
          <a:xfrm>
            <a:off x="180000" y="5672222"/>
            <a:ext cx="318984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ambitieux</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ambitieuse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78C2DE2B-A8DF-4EE4-9B6E-5B8DC6CBF855}"/>
              </a:ext>
            </a:extLst>
          </p:cNvPr>
          <p:cNvSpPr/>
          <p:nvPr/>
        </p:nvSpPr>
        <p:spPr>
          <a:xfrm>
            <a:off x="6511222" y="5695894"/>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prudent(e)</a:t>
            </a:r>
          </a:p>
        </p:txBody>
      </p:sp>
      <p:sp>
        <p:nvSpPr>
          <p:cNvPr id="27" name="Rounded Rectangle 46">
            <a:extLst>
              <a:ext uri="{FF2B5EF4-FFF2-40B4-BE49-F238E27FC236}">
                <a16:creationId xmlns:a16="http://schemas.microsoft.com/office/drawing/2014/main" id="{5FACA83B-BCF7-4468-AAFE-53C1CCE786C6}"/>
              </a:ext>
            </a:extLst>
          </p:cNvPr>
          <p:cNvSpPr/>
          <p:nvPr/>
        </p:nvSpPr>
        <p:spPr>
          <a:xfrm>
            <a:off x="180000" y="4550987"/>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gentil(le)</a:t>
            </a:r>
          </a:p>
        </p:txBody>
      </p:sp>
      <p:sp>
        <p:nvSpPr>
          <p:cNvPr id="29" name="Rounded Rectangle 46">
            <a:extLst>
              <a:ext uri="{FF2B5EF4-FFF2-40B4-BE49-F238E27FC236}">
                <a16:creationId xmlns:a16="http://schemas.microsoft.com/office/drawing/2014/main" id="{A9BDBE26-47F0-4249-8E6A-7EC145D137F3}"/>
              </a:ext>
            </a:extLst>
          </p:cNvPr>
          <p:cNvSpPr/>
          <p:nvPr/>
        </p:nvSpPr>
        <p:spPr>
          <a:xfrm>
            <a:off x="2857500" y="4278695"/>
            <a:ext cx="2263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calme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86F8E863-8519-4F9D-9719-25D9C83C426E}"/>
              </a:ext>
            </a:extLst>
          </p:cNvPr>
          <p:cNvSpPr/>
          <p:nvPr/>
        </p:nvSpPr>
        <p:spPr>
          <a:xfrm>
            <a:off x="8895375" y="2014538"/>
            <a:ext cx="3116625" cy="3474724"/>
          </a:xfrm>
          <a:prstGeom prst="wedgeRoundRectCallout">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err="1">
                <a:solidFill>
                  <a:prstClr val="white"/>
                </a:solidFill>
                <a:latin typeface="Century Gothic" panose="020B0502020202020204" pitchFamily="34" charset="0"/>
              </a:rPr>
              <a:t>Add</a:t>
            </a:r>
            <a:r>
              <a:rPr lang="fr-FR" sz="2000" b="1" dirty="0">
                <a:solidFill>
                  <a:prstClr val="white"/>
                </a:solidFill>
                <a:latin typeface="Century Gothic" panose="020B0502020202020204" pitchFamily="34" charset="0"/>
              </a:rPr>
              <a:t> more </a:t>
            </a:r>
            <a:r>
              <a:rPr lang="fr-FR" sz="2000" b="1" dirty="0" err="1">
                <a:solidFill>
                  <a:prstClr val="white"/>
                </a:solidFill>
                <a:latin typeface="Century Gothic" panose="020B0502020202020204" pitchFamily="34" charset="0"/>
              </a:rPr>
              <a:t>detail</a:t>
            </a:r>
            <a:r>
              <a:rPr lang="fr-FR" sz="2000" b="1" dirty="0">
                <a:solidFill>
                  <a:prstClr val="white"/>
                </a:solidFill>
                <a:latin typeface="Century Gothic" panose="020B0502020202020204" pitchFamily="34" charset="0"/>
              </a:rPr>
              <a:t> to </a:t>
            </a:r>
            <a:r>
              <a:rPr lang="fr-FR" sz="2000" b="1" dirty="0" err="1">
                <a:solidFill>
                  <a:prstClr val="white"/>
                </a:solidFill>
                <a:latin typeface="Century Gothic" panose="020B0502020202020204" pitchFamily="34" charset="0"/>
              </a:rPr>
              <a:t>your</a:t>
            </a:r>
            <a:r>
              <a:rPr lang="fr-FR" sz="2000" b="1" dirty="0">
                <a:solidFill>
                  <a:prstClr val="white"/>
                </a:solidFill>
                <a:latin typeface="Century Gothic" panose="020B0502020202020204" pitchFamily="34" charset="0"/>
              </a:rPr>
              <a:t> </a:t>
            </a:r>
            <a:r>
              <a:rPr lang="fr-FR" sz="2000" b="1" dirty="0" err="1">
                <a:solidFill>
                  <a:prstClr val="white"/>
                </a:solidFill>
                <a:latin typeface="Century Gothic" panose="020B0502020202020204" pitchFamily="34" charset="0"/>
              </a:rPr>
              <a:t>answers</a:t>
            </a:r>
            <a:r>
              <a:rPr lang="fr-FR" sz="2000" b="1" dirty="0">
                <a:solidFill>
                  <a:prstClr val="white"/>
                </a:solidFill>
                <a:latin typeface="Century Gothic" panose="020B0502020202020204" pitchFamily="34" charset="0"/>
              </a:rPr>
              <a:t> </a:t>
            </a:r>
            <a:r>
              <a:rPr lang="fr-FR" sz="2000" b="1" dirty="0" err="1">
                <a:solidFill>
                  <a:prstClr val="white"/>
                </a:solidFill>
                <a:latin typeface="Century Gothic" panose="020B0502020202020204" pitchFamily="34" charset="0"/>
              </a:rPr>
              <a:t>using</a:t>
            </a:r>
            <a:r>
              <a:rPr lang="fr-FR" sz="2000" b="1" dirty="0">
                <a:solidFill>
                  <a:prstClr val="white"/>
                </a:solidFill>
                <a:latin typeface="Century Gothic" panose="020B0502020202020204" pitchFamily="34" charset="0"/>
              </a:rPr>
              <a:t> :</a:t>
            </a:r>
            <a:br>
              <a:rPr lang="fr-FR" sz="2000" b="1" dirty="0">
                <a:solidFill>
                  <a:prstClr val="white"/>
                </a:solidFill>
                <a:latin typeface="Century Gothic" panose="020B0502020202020204" pitchFamily="34" charset="0"/>
              </a:rPr>
            </a:br>
            <a:endParaRPr lang="fr-FR" sz="2000" b="1" dirty="0">
              <a:solidFill>
                <a:prstClr val="white"/>
              </a:solidFill>
              <a:latin typeface="Century Gothic" panose="020B0502020202020204" pitchFamily="34" charset="0"/>
            </a:endParaRPr>
          </a:p>
          <a:p>
            <a:pPr algn="ctr"/>
            <a:r>
              <a:rPr lang="fr-FR" sz="2000" dirty="0">
                <a:solidFill>
                  <a:prstClr val="white"/>
                </a:solidFill>
                <a:latin typeface="Century Gothic" panose="020B0502020202020204" pitchFamily="34" charset="0"/>
              </a:rPr>
              <a:t>un peu</a:t>
            </a:r>
          </a:p>
          <a:p>
            <a:pPr algn="ctr"/>
            <a:r>
              <a:rPr lang="fr-FR" sz="2000" dirty="0">
                <a:solidFill>
                  <a:prstClr val="white"/>
                </a:solidFill>
                <a:latin typeface="Century Gothic" panose="020B0502020202020204" pitchFamily="34" charset="0"/>
              </a:rPr>
              <a:t>assez</a:t>
            </a:r>
          </a:p>
          <a:p>
            <a:pPr algn="ctr"/>
            <a:r>
              <a:rPr lang="fr-FR" sz="2000" dirty="0">
                <a:solidFill>
                  <a:prstClr val="white"/>
                </a:solidFill>
                <a:latin typeface="Century Gothic" panose="020B0502020202020204" pitchFamily="34" charset="0"/>
              </a:rPr>
              <a:t>très</a:t>
            </a:r>
          </a:p>
          <a:p>
            <a:pPr algn="ctr"/>
            <a:r>
              <a:rPr lang="fr-FR" sz="2000" dirty="0">
                <a:solidFill>
                  <a:prstClr val="white"/>
                </a:solidFill>
                <a:latin typeface="Century Gothic" panose="020B0502020202020204" pitchFamily="34" charset="0"/>
              </a:rPr>
              <a:t>toujours</a:t>
            </a:r>
          </a:p>
          <a:p>
            <a:pPr algn="ctr"/>
            <a:r>
              <a:rPr lang="fr-FR" sz="2000" dirty="0">
                <a:solidFill>
                  <a:prstClr val="white"/>
                </a:solidFill>
                <a:latin typeface="Century Gothic" panose="020B0502020202020204" pitchFamily="34" charset="0"/>
              </a:rPr>
              <a:t>souvent</a:t>
            </a:r>
          </a:p>
          <a:p>
            <a:pPr algn="ctr"/>
            <a:r>
              <a:rPr lang="fr-FR" sz="2000" dirty="0">
                <a:solidFill>
                  <a:prstClr val="white"/>
                </a:solidFill>
                <a:latin typeface="Century Gothic" panose="020B0502020202020204" pitchFamily="34" charset="0"/>
              </a:rPr>
              <a:t>rarement</a:t>
            </a:r>
          </a:p>
          <a:p>
            <a:pPr algn="ctr"/>
            <a:r>
              <a:rPr lang="fr-FR" sz="2000" dirty="0">
                <a:solidFill>
                  <a:prstClr val="white"/>
                </a:solidFill>
                <a:latin typeface="Century Gothic" panose="020B0502020202020204" pitchFamily="34" charset="0"/>
              </a:rPr>
              <a:t>normalement</a:t>
            </a:r>
          </a:p>
        </p:txBody>
      </p:sp>
    </p:spTree>
    <p:extLst>
      <p:ext uri="{BB962C8B-B14F-4D97-AF65-F5344CB8AC3E}">
        <p14:creationId xmlns:p14="http://schemas.microsoft.com/office/powerpoint/2010/main" val="2728270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916319" cy="647577"/>
          </a:xfrm>
        </p:spPr>
        <p:txBody>
          <a:bodyPr>
            <a:normAutofit/>
          </a:bodyPr>
          <a:lstStyle/>
          <a:p>
            <a:r>
              <a:rPr lang="en-GB" sz="2800" b="1" dirty="0">
                <a:solidFill>
                  <a:schemeClr val="bg1"/>
                </a:solidFill>
              </a:rPr>
              <a:t>Un(e) </a:t>
            </a:r>
            <a:r>
              <a:rPr lang="en-GB" sz="2800" b="1" dirty="0" err="1">
                <a:solidFill>
                  <a:schemeClr val="bg1"/>
                </a:solidFill>
              </a:rPr>
              <a:t>candidat</a:t>
            </a:r>
            <a:r>
              <a:rPr lang="en-GB" sz="28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47D240A-9D59-4E52-981A-CEB3A7801079}"/>
              </a:ext>
            </a:extLst>
          </p:cNvPr>
          <p:cNvSpPr txBox="1"/>
          <p:nvPr/>
        </p:nvSpPr>
        <p:spPr>
          <a:xfrm>
            <a:off x="176463" y="1556084"/>
            <a:ext cx="5919537" cy="4524315"/>
          </a:xfrm>
          <a:prstGeom prst="rect">
            <a:avLst/>
          </a:prstGeom>
          <a:noFill/>
          <a:ln>
            <a:solidFill>
              <a:srgbClr val="002060"/>
            </a:solidFill>
          </a:ln>
        </p:spPr>
        <p:txBody>
          <a:bodyPr wrap="square" rtlCol="0">
            <a:spAutoFit/>
          </a:bodyPr>
          <a:lstStyle/>
          <a:p>
            <a:pPr algn="ctr"/>
            <a:r>
              <a:rPr lang="fr-FR" sz="2400" b="1" dirty="0">
                <a:solidFill>
                  <a:srgbClr val="002060"/>
                </a:solidFill>
              </a:rPr>
              <a:t>Nous cherchons un(e) médecin !</a:t>
            </a:r>
          </a:p>
          <a:p>
            <a:pPr algn="ctr"/>
            <a:endParaRPr lang="fr-FR" sz="2400" b="1" dirty="0">
              <a:solidFill>
                <a:srgbClr val="002060"/>
              </a:solidFill>
            </a:endParaRPr>
          </a:p>
          <a:p>
            <a:pPr marL="342900" indent="-342900">
              <a:buFont typeface="Wingdings" panose="05000000000000000000" pitchFamily="2" charset="2"/>
              <a:buChar char="ü"/>
            </a:pPr>
            <a:r>
              <a:rPr lang="fr-FR" sz="2400" dirty="0">
                <a:solidFill>
                  <a:srgbClr val="002060"/>
                </a:solidFill>
              </a:rPr>
              <a:t>Il faut </a:t>
            </a:r>
            <a:r>
              <a:rPr lang="fr-FR" sz="2400" dirty="0">
                <a:solidFill>
                  <a:srgbClr val="002060"/>
                </a:solidFill>
                <a:latin typeface="Century Gothic" panose="020B0502020202020204" pitchFamily="34" charset="0"/>
              </a:rPr>
              <a:t>être ambitieux/ambitieuse.</a:t>
            </a:r>
          </a:p>
          <a:p>
            <a:pPr marL="342900" indent="-342900">
              <a:buFont typeface="Wingdings" panose="05000000000000000000" pitchFamily="2" charset="2"/>
              <a:buChar char="ü"/>
            </a:pPr>
            <a:endParaRPr lang="fr-FR" sz="2400" dirty="0">
              <a:solidFill>
                <a:srgbClr val="002060"/>
              </a:solidFill>
              <a:latin typeface="Century Gothic" panose="020B0502020202020204" pitchFamily="34" charset="0"/>
            </a:endParaRPr>
          </a:p>
          <a:p>
            <a:pPr marL="342900" indent="-342900">
              <a:buFont typeface="Wingdings" panose="05000000000000000000" pitchFamily="2" charset="2"/>
              <a:buChar char="ü"/>
            </a:pPr>
            <a:r>
              <a:rPr lang="fr-FR" sz="2400" dirty="0">
                <a:solidFill>
                  <a:srgbClr val="002060"/>
                </a:solidFill>
                <a:latin typeface="Century Gothic" panose="020B0502020202020204" pitchFamily="34" charset="0"/>
              </a:rPr>
              <a:t>Il/Elle doit être intelligent(e).</a:t>
            </a:r>
          </a:p>
          <a:p>
            <a:pPr marL="342900" indent="-342900">
              <a:buFont typeface="Wingdings" panose="05000000000000000000" pitchFamily="2" charset="2"/>
              <a:buChar char="ü"/>
            </a:pPr>
            <a:endParaRPr lang="fr-FR" sz="2400" dirty="0">
              <a:solidFill>
                <a:srgbClr val="002060"/>
              </a:solidFill>
              <a:latin typeface="Century Gothic" panose="020B0502020202020204" pitchFamily="34" charset="0"/>
            </a:endParaRPr>
          </a:p>
          <a:p>
            <a:pPr marL="342900" indent="-342900">
              <a:buFont typeface="Wingdings" panose="05000000000000000000" pitchFamily="2" charset="2"/>
              <a:buChar char="ü"/>
            </a:pPr>
            <a:r>
              <a:rPr lang="fr-FR" sz="2400" dirty="0">
                <a:solidFill>
                  <a:srgbClr val="002060"/>
                </a:solidFill>
                <a:latin typeface="Century Gothic" panose="020B0502020202020204" pitchFamily="34" charset="0"/>
              </a:rPr>
              <a:t>Il ne faut pas être agressif/agressive.</a:t>
            </a:r>
          </a:p>
          <a:p>
            <a:r>
              <a:rPr lang="fr-FR" sz="2400" dirty="0">
                <a:solidFill>
                  <a:srgbClr val="002060"/>
                </a:solidFill>
                <a:latin typeface="Century Gothic" panose="020B0502020202020204" pitchFamily="34" charset="0"/>
              </a:rPr>
              <a:t> </a:t>
            </a:r>
          </a:p>
          <a:p>
            <a:pPr marL="342900" indent="-342900">
              <a:buFont typeface="Wingdings" panose="05000000000000000000" pitchFamily="2" charset="2"/>
              <a:buChar char="ü"/>
            </a:pPr>
            <a:endParaRPr lang="fr-FR" sz="2400" dirty="0">
              <a:solidFill>
                <a:srgbClr val="002060"/>
              </a:solidFill>
              <a:latin typeface="Century Gothic" panose="020B0502020202020204" pitchFamily="34" charset="0"/>
            </a:endParaRPr>
          </a:p>
          <a:p>
            <a:pPr marL="342900" indent="-342900">
              <a:buFont typeface="Wingdings" panose="05000000000000000000" pitchFamily="2" charset="2"/>
              <a:buChar char="ü"/>
            </a:pPr>
            <a:endParaRPr lang="fr-FR" sz="2400" dirty="0">
              <a:solidFill>
                <a:srgbClr val="002060"/>
              </a:solidFill>
              <a:latin typeface="Century Gothic" panose="020B0502020202020204" pitchFamily="34" charset="0"/>
            </a:endParaRPr>
          </a:p>
          <a:p>
            <a:endParaRPr lang="fr-FR" sz="2400" dirty="0">
              <a:solidFill>
                <a:srgbClr val="002060"/>
              </a:solidFill>
              <a:latin typeface="Century Gothic" panose="020B0502020202020204" pitchFamily="34" charset="0"/>
            </a:endParaRPr>
          </a:p>
          <a:p>
            <a:endParaRPr lang="fr-FR" sz="2400" dirty="0">
              <a:solidFill>
                <a:srgbClr val="002060"/>
              </a:solidFill>
            </a:endParaRPr>
          </a:p>
        </p:txBody>
      </p:sp>
      <p:pic>
        <p:nvPicPr>
          <p:cNvPr id="7" name="Picture 6">
            <a:extLst>
              <a:ext uri="{FF2B5EF4-FFF2-40B4-BE49-F238E27FC236}">
                <a16:creationId xmlns:a16="http://schemas.microsoft.com/office/drawing/2014/main" id="{EA8E84ED-1186-4D4A-BC3C-3630359E8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90" y="4319269"/>
            <a:ext cx="1033288" cy="1761130"/>
          </a:xfrm>
          <a:prstGeom prst="rect">
            <a:avLst/>
          </a:prstGeom>
        </p:spPr>
      </p:pic>
      <p:sp>
        <p:nvSpPr>
          <p:cNvPr id="9" name="Speech Bubble: Rectangle with Corners Rounded 8">
            <a:extLst>
              <a:ext uri="{FF2B5EF4-FFF2-40B4-BE49-F238E27FC236}">
                <a16:creationId xmlns:a16="http://schemas.microsoft.com/office/drawing/2014/main" id="{7ED3E569-C882-4267-8E5C-E95D656E1075}"/>
              </a:ext>
            </a:extLst>
          </p:cNvPr>
          <p:cNvSpPr/>
          <p:nvPr/>
        </p:nvSpPr>
        <p:spPr>
          <a:xfrm>
            <a:off x="6768746" y="1044671"/>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ambitieux/ambitieuse ?</a:t>
            </a:r>
          </a:p>
        </p:txBody>
      </p:sp>
      <p:sp>
        <p:nvSpPr>
          <p:cNvPr id="10" name="Speech Bubble: Rectangle with Corners Rounded 9">
            <a:extLst>
              <a:ext uri="{FF2B5EF4-FFF2-40B4-BE49-F238E27FC236}">
                <a16:creationId xmlns:a16="http://schemas.microsoft.com/office/drawing/2014/main" id="{1FC2B94C-1D54-4FB1-AF38-A9B3A52BBE90}"/>
              </a:ext>
            </a:extLst>
          </p:cNvPr>
          <p:cNvSpPr/>
          <p:nvPr/>
        </p:nvSpPr>
        <p:spPr>
          <a:xfrm>
            <a:off x="6294121" y="2676533"/>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intelligent(e) ?</a:t>
            </a:r>
          </a:p>
        </p:txBody>
      </p:sp>
      <p:sp>
        <p:nvSpPr>
          <p:cNvPr id="11" name="Speech Bubble: Rectangle with Corners Rounded 10">
            <a:extLst>
              <a:ext uri="{FF2B5EF4-FFF2-40B4-BE49-F238E27FC236}">
                <a16:creationId xmlns:a16="http://schemas.microsoft.com/office/drawing/2014/main" id="{F3EAA7BC-A861-405E-9F5C-808AF446B60B}"/>
              </a:ext>
            </a:extLst>
          </p:cNvPr>
          <p:cNvSpPr/>
          <p:nvPr/>
        </p:nvSpPr>
        <p:spPr>
          <a:xfrm>
            <a:off x="6294121" y="4408158"/>
            <a:ext cx="4010524" cy="705853"/>
          </a:xfrm>
          <a:prstGeom prst="wedgeRoundRectCallout">
            <a:avLst>
              <a:gd name="adj1" fmla="val -67089"/>
              <a:gd name="adj2" fmla="val 31250"/>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Es-tu agressif/agressive?</a:t>
            </a:r>
          </a:p>
        </p:txBody>
      </p:sp>
      <p:sp>
        <p:nvSpPr>
          <p:cNvPr id="12" name="Speech Bubble: Rectangle with Corners Rounded 11">
            <a:extLst>
              <a:ext uri="{FF2B5EF4-FFF2-40B4-BE49-F238E27FC236}">
                <a16:creationId xmlns:a16="http://schemas.microsoft.com/office/drawing/2014/main" id="{8F17B34C-9195-4C78-9BC8-CC68DB173E7D}"/>
              </a:ext>
            </a:extLst>
          </p:cNvPr>
          <p:cNvSpPr/>
          <p:nvPr/>
        </p:nvSpPr>
        <p:spPr>
          <a:xfrm>
            <a:off x="5696264" y="1848547"/>
            <a:ext cx="5755752" cy="705853"/>
          </a:xfrm>
          <a:prstGeom prst="wedgeRoundRectCallout">
            <a:avLst>
              <a:gd name="adj1" fmla="val 56732"/>
              <a:gd name="adj2" fmla="val 6250"/>
              <a:gd name="adj3" fmla="val 16667"/>
            </a:avLst>
          </a:prstGeom>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toujours ambitieux/ambitieuse.</a:t>
            </a:r>
          </a:p>
        </p:txBody>
      </p:sp>
      <p:sp>
        <p:nvSpPr>
          <p:cNvPr id="13" name="Speech Bubble: Rectangle with Corners Rounded 12">
            <a:extLst>
              <a:ext uri="{FF2B5EF4-FFF2-40B4-BE49-F238E27FC236}">
                <a16:creationId xmlns:a16="http://schemas.microsoft.com/office/drawing/2014/main" id="{5C0901D7-0476-490D-ACD5-F8F089D9BD2D}"/>
              </a:ext>
            </a:extLst>
          </p:cNvPr>
          <p:cNvSpPr/>
          <p:nvPr/>
        </p:nvSpPr>
        <p:spPr>
          <a:xfrm>
            <a:off x="6095998" y="3506259"/>
            <a:ext cx="5576071" cy="705853"/>
          </a:xfrm>
          <a:prstGeom prst="wedgeRoundRectCallout">
            <a:avLst>
              <a:gd name="adj1" fmla="val 56732"/>
              <a:gd name="adj2" fmla="val 6250"/>
              <a:gd name="adj3" fmla="val 16667"/>
            </a:avLst>
          </a:prstGeom>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très intelligent(e).</a:t>
            </a:r>
          </a:p>
        </p:txBody>
      </p:sp>
      <p:sp>
        <p:nvSpPr>
          <p:cNvPr id="14" name="Speech Bubble: Rectangle with Corners Rounded 13">
            <a:extLst>
              <a:ext uri="{FF2B5EF4-FFF2-40B4-BE49-F238E27FC236}">
                <a16:creationId xmlns:a16="http://schemas.microsoft.com/office/drawing/2014/main" id="{7BC30046-BF21-474E-A613-19C3D92CAC99}"/>
              </a:ext>
            </a:extLst>
          </p:cNvPr>
          <p:cNvSpPr/>
          <p:nvPr/>
        </p:nvSpPr>
        <p:spPr>
          <a:xfrm>
            <a:off x="6095999" y="5240843"/>
            <a:ext cx="5310295" cy="705853"/>
          </a:xfrm>
          <a:prstGeom prst="wedgeRoundRectCallout">
            <a:avLst>
              <a:gd name="adj1" fmla="val 56732"/>
              <a:gd name="adj2" fmla="val 6250"/>
              <a:gd name="adj3" fmla="val 16667"/>
            </a:avLst>
          </a:prstGeom>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Oui, je suis/Non, je ne suis pas souvent agressif/agressive.</a:t>
            </a:r>
          </a:p>
        </p:txBody>
      </p:sp>
      <p:sp>
        <p:nvSpPr>
          <p:cNvPr id="15" name="TextBox 14">
            <a:extLst>
              <a:ext uri="{FF2B5EF4-FFF2-40B4-BE49-F238E27FC236}">
                <a16:creationId xmlns:a16="http://schemas.microsoft.com/office/drawing/2014/main" id="{6E05B2B3-93F8-4A0A-B04A-4B6B6ED158A5}"/>
              </a:ext>
            </a:extLst>
          </p:cNvPr>
          <p:cNvSpPr txBox="1"/>
          <p:nvPr/>
        </p:nvSpPr>
        <p:spPr>
          <a:xfrm>
            <a:off x="6522769" y="192215"/>
            <a:ext cx="2812802" cy="83099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questions avec inversion! </a:t>
            </a:r>
          </a:p>
        </p:txBody>
      </p:sp>
    </p:spTree>
    <p:extLst>
      <p:ext uri="{BB962C8B-B14F-4D97-AF65-F5344CB8AC3E}">
        <p14:creationId xmlns:p14="http://schemas.microsoft.com/office/powerpoint/2010/main" val="27693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en-GB" sz="2800" b="1" dirty="0">
                <a:solidFill>
                  <a:schemeClr val="bg1"/>
                </a:solidFill>
              </a:rPr>
              <a:t>SSCs [</a:t>
            </a:r>
            <a:r>
              <a:rPr lang="en-GB" sz="2800" b="1" dirty="0" err="1">
                <a:solidFill>
                  <a:schemeClr val="bg1"/>
                </a:solidFill>
              </a:rPr>
              <a:t>i</a:t>
            </a:r>
            <a:r>
              <a:rPr lang="en-GB" sz="2800" b="1" dirty="0">
                <a:solidFill>
                  <a:schemeClr val="bg1"/>
                </a:solidFill>
              </a:rPr>
              <a:t>] in English and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58401" y="249869"/>
            <a:ext cx="18515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1E6837E-8613-4C44-94B2-E61992C75122}"/>
              </a:ext>
            </a:extLst>
          </p:cNvPr>
          <p:cNvSpPr txBox="1"/>
          <p:nvPr/>
        </p:nvSpPr>
        <p:spPr>
          <a:xfrm>
            <a:off x="116917" y="1300475"/>
            <a:ext cx="11958165" cy="895310"/>
          </a:xfrm>
          <a:prstGeom prst="rect">
            <a:avLst/>
          </a:prstGeom>
          <a:noFill/>
        </p:spPr>
        <p:txBody>
          <a:bodyPr wrap="square" rtlCol="0">
            <a:spAutoFit/>
          </a:bodyPr>
          <a:lstStyle/>
          <a:p>
            <a:pPr algn="l">
              <a:lnSpc>
                <a:spcPct val="125000"/>
              </a:lnSpc>
              <a:spcAft>
                <a:spcPts val="1200"/>
              </a:spcAft>
            </a:pPr>
            <a:r>
              <a:rPr lang="en-GB" sz="2200" dirty="0">
                <a:solidFill>
                  <a:srgbClr val="002060"/>
                </a:solidFill>
              </a:rPr>
              <a:t>Below are three words that have the </a:t>
            </a:r>
            <a:r>
              <a:rPr lang="en-GB" sz="2200" b="1" dirty="0">
                <a:solidFill>
                  <a:srgbClr val="002060"/>
                </a:solidFill>
              </a:rPr>
              <a:t>same meaning and spelling </a:t>
            </a:r>
            <a:r>
              <a:rPr lang="en-GB" sz="2200" dirty="0">
                <a:solidFill>
                  <a:srgbClr val="002060"/>
                </a:solidFill>
              </a:rPr>
              <a:t>in English and French. They are </a:t>
            </a:r>
            <a:r>
              <a:rPr lang="en-GB" sz="2200" b="1" dirty="0">
                <a:solidFill>
                  <a:srgbClr val="002060"/>
                </a:solidFill>
              </a:rPr>
              <a:t>cognates</a:t>
            </a:r>
            <a:r>
              <a:rPr lang="en-GB" sz="2200" dirty="0">
                <a:solidFill>
                  <a:srgbClr val="002060"/>
                </a:solidFill>
              </a:rPr>
              <a:t>.  </a:t>
            </a:r>
          </a:p>
        </p:txBody>
      </p:sp>
      <p:sp>
        <p:nvSpPr>
          <p:cNvPr id="3" name="Rounded Rectangular Callout 2">
            <a:extLst>
              <a:ext uri="{FF2B5EF4-FFF2-40B4-BE49-F238E27FC236}">
                <a16:creationId xmlns:a16="http://schemas.microsoft.com/office/drawing/2014/main" id="{1400A998-96B9-3146-B9DF-CB02F62F9B81}"/>
              </a:ext>
            </a:extLst>
          </p:cNvPr>
          <p:cNvSpPr/>
          <p:nvPr/>
        </p:nvSpPr>
        <p:spPr>
          <a:xfrm>
            <a:off x="7021932" y="171616"/>
            <a:ext cx="5053150" cy="1620114"/>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When you make these sounds, notice how your </a:t>
            </a:r>
            <a:r>
              <a:rPr lang="en-GB" sz="2400" b="1" dirty="0">
                <a:solidFill>
                  <a:schemeClr val="bg1"/>
                </a:solidFill>
              </a:rPr>
              <a:t>tongue is higher </a:t>
            </a:r>
            <a:r>
              <a:rPr lang="en-GB" sz="2400" dirty="0">
                <a:solidFill>
                  <a:schemeClr val="bg1"/>
                </a:solidFill>
              </a:rPr>
              <a:t>in French than in English.</a:t>
            </a:r>
          </a:p>
        </p:txBody>
      </p:sp>
      <p:sp>
        <p:nvSpPr>
          <p:cNvPr id="10" name="TextBox 9">
            <a:hlinkClick r:id="" action="ppaction://noaction">
              <a:snd r:embed="rId3" name="ssc i kit.wav"/>
            </a:hlinkClick>
            <a:extLst>
              <a:ext uri="{FF2B5EF4-FFF2-40B4-BE49-F238E27FC236}">
                <a16:creationId xmlns:a16="http://schemas.microsoft.com/office/drawing/2014/main" id="{5806ACFA-F8D1-47A5-9119-F571EA6A28C3}"/>
              </a:ext>
            </a:extLst>
          </p:cNvPr>
          <p:cNvSpPr txBox="1"/>
          <p:nvPr/>
        </p:nvSpPr>
        <p:spPr>
          <a:xfrm>
            <a:off x="1658363" y="3601809"/>
            <a:ext cx="957262"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kit</a:t>
            </a:r>
            <a:endParaRPr lang="fr-FR" dirty="0"/>
          </a:p>
        </p:txBody>
      </p:sp>
      <p:sp>
        <p:nvSpPr>
          <p:cNvPr id="11" name="TextBox 10">
            <a:hlinkClick r:id="" action="ppaction://noaction">
              <a:snd r:embed="rId4" name="ssc i film.wav"/>
            </a:hlinkClick>
            <a:extLst>
              <a:ext uri="{FF2B5EF4-FFF2-40B4-BE49-F238E27FC236}">
                <a16:creationId xmlns:a16="http://schemas.microsoft.com/office/drawing/2014/main" id="{80DF1B50-5F82-4394-B992-D84B0463F872}"/>
              </a:ext>
            </a:extLst>
          </p:cNvPr>
          <p:cNvSpPr txBox="1"/>
          <p:nvPr/>
        </p:nvSpPr>
        <p:spPr>
          <a:xfrm>
            <a:off x="5512382" y="3602915"/>
            <a:ext cx="957262"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film</a:t>
            </a:r>
            <a:endParaRPr lang="fr-FR" dirty="0"/>
          </a:p>
        </p:txBody>
      </p:sp>
      <p:sp>
        <p:nvSpPr>
          <p:cNvPr id="12" name="TextBox 11">
            <a:hlinkClick r:id="" action="ppaction://noaction">
              <a:snd r:embed="rId5" name="ssc i strict.wav"/>
            </a:hlinkClick>
            <a:extLst>
              <a:ext uri="{FF2B5EF4-FFF2-40B4-BE49-F238E27FC236}">
                <a16:creationId xmlns:a16="http://schemas.microsoft.com/office/drawing/2014/main" id="{3FCA0158-3450-4D1C-BA63-CC9E210FC8BB}"/>
              </a:ext>
            </a:extLst>
          </p:cNvPr>
          <p:cNvSpPr txBox="1"/>
          <p:nvPr/>
        </p:nvSpPr>
        <p:spPr>
          <a:xfrm>
            <a:off x="9366401" y="3599128"/>
            <a:ext cx="957262"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strict</a:t>
            </a:r>
            <a:endParaRPr lang="fr-FR" dirty="0"/>
          </a:p>
        </p:txBody>
      </p:sp>
      <p:sp>
        <p:nvSpPr>
          <p:cNvPr id="16" name="TextBox 15">
            <a:extLst>
              <a:ext uri="{FF2B5EF4-FFF2-40B4-BE49-F238E27FC236}">
                <a16:creationId xmlns:a16="http://schemas.microsoft.com/office/drawing/2014/main" id="{99DBB988-1DE5-494B-88B3-1106319F949B}"/>
              </a:ext>
            </a:extLst>
          </p:cNvPr>
          <p:cNvSpPr txBox="1"/>
          <p:nvPr/>
        </p:nvSpPr>
        <p:spPr>
          <a:xfrm>
            <a:off x="84577" y="4189663"/>
            <a:ext cx="11592558" cy="430887"/>
          </a:xfrm>
          <a:prstGeom prst="rect">
            <a:avLst/>
          </a:prstGeom>
          <a:noFill/>
        </p:spPr>
        <p:txBody>
          <a:bodyPr wrap="square">
            <a:spAutoFit/>
          </a:bodyPr>
          <a:lstStyle/>
          <a:p>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words aloud </a:t>
            </a:r>
            <a:r>
              <a:rPr lang="en-GB" sz="2200" dirty="0">
                <a:solidFill>
                  <a:srgbClr val="4472C4">
                    <a:lumMod val="50000"/>
                  </a:srgbClr>
                </a:solidFill>
              </a:rPr>
              <a:t>in English. Then, </a:t>
            </a:r>
            <a:r>
              <a:rPr lang="en-GB" sz="2200" b="1" dirty="0">
                <a:solidFill>
                  <a:srgbClr val="4472C4">
                    <a:lumMod val="50000"/>
                  </a:srgbClr>
                </a:solidFill>
              </a:rPr>
              <a:t>listen to the words </a:t>
            </a:r>
            <a:r>
              <a:rPr lang="en-GB" sz="2200" dirty="0">
                <a:solidFill>
                  <a:srgbClr val="4472C4">
                    <a:lumMod val="50000"/>
                  </a:srgbClr>
                </a:solidFill>
              </a:rPr>
              <a:t>in French and repeat.</a:t>
            </a:r>
          </a:p>
        </p:txBody>
      </p:sp>
      <p:sp>
        <p:nvSpPr>
          <p:cNvPr id="22" name="TextBox 21">
            <a:extLst>
              <a:ext uri="{FF2B5EF4-FFF2-40B4-BE49-F238E27FC236}">
                <a16:creationId xmlns:a16="http://schemas.microsoft.com/office/drawing/2014/main" id="{6748FB97-2FEA-4487-9EC3-32059E50CA91}"/>
              </a:ext>
            </a:extLst>
          </p:cNvPr>
          <p:cNvSpPr txBox="1"/>
          <p:nvPr/>
        </p:nvSpPr>
        <p:spPr>
          <a:xfrm>
            <a:off x="116916" y="4891252"/>
            <a:ext cx="8376766" cy="430887"/>
          </a:xfrm>
          <a:prstGeom prst="rect">
            <a:avLst/>
          </a:prstGeom>
          <a:noFill/>
        </p:spPr>
        <p:txBody>
          <a:bodyPr wrap="square">
            <a:spAutoFit/>
          </a:bodyPr>
          <a:lstStyle/>
          <a:p>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Notice how the SSC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sounds different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and French. </a:t>
            </a:r>
            <a:endParaRPr lang="fr-FR" dirty="0"/>
          </a:p>
        </p:txBody>
      </p:sp>
      <p:sp>
        <p:nvSpPr>
          <p:cNvPr id="24" name="TextBox 23">
            <a:extLst>
              <a:ext uri="{FF2B5EF4-FFF2-40B4-BE49-F238E27FC236}">
                <a16:creationId xmlns:a16="http://schemas.microsoft.com/office/drawing/2014/main" id="{4F062E0C-0DC0-4748-A0E2-BBC821F9A07E}"/>
              </a:ext>
            </a:extLst>
          </p:cNvPr>
          <p:cNvSpPr txBox="1"/>
          <p:nvPr/>
        </p:nvSpPr>
        <p:spPr>
          <a:xfrm>
            <a:off x="116916" y="5642740"/>
            <a:ext cx="10472266" cy="430887"/>
          </a:xfrm>
          <a:prstGeom prst="rect">
            <a:avLst/>
          </a:prstGeom>
          <a:noFill/>
        </p:spPr>
        <p:txBody>
          <a:bodyPr wrap="square">
            <a:spAutoFit/>
          </a:bodyPr>
          <a:lstStyle/>
          <a:p>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 SSC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sounds like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dirty="0">
                <a:solidFill>
                  <a:srgbClr val="002060"/>
                </a:solidFill>
              </a:rPr>
              <a:t>But in French, it sounds like </a:t>
            </a:r>
            <a:r>
              <a:rPr lang="en-GB" sz="2200" b="1" dirty="0">
                <a:solidFill>
                  <a:srgbClr val="002060"/>
                </a:solidFill>
              </a:rPr>
              <a:t>‘</a:t>
            </a:r>
            <a:r>
              <a:rPr lang="en-GB" sz="2200" b="1" dirty="0" err="1">
                <a:solidFill>
                  <a:srgbClr val="002060"/>
                </a:solidFill>
              </a:rPr>
              <a:t>ee</a:t>
            </a:r>
            <a:r>
              <a:rPr lang="en-GB" sz="2200" b="1" dirty="0">
                <a:solidFill>
                  <a:srgbClr val="002060"/>
                </a:solidFill>
              </a:rPr>
              <a:t>’. </a:t>
            </a:r>
            <a:endParaRPr lang="fr-FR" dirty="0">
              <a:solidFill>
                <a:srgbClr val="002060"/>
              </a:solidFill>
            </a:endParaRPr>
          </a:p>
        </p:txBody>
      </p:sp>
      <p:pic>
        <p:nvPicPr>
          <p:cNvPr id="1026" name="Picture 2" descr="Kit, Computer, Arduino, Board, Chip">
            <a:extLst>
              <a:ext uri="{FF2B5EF4-FFF2-40B4-BE49-F238E27FC236}">
                <a16:creationId xmlns:a16="http://schemas.microsoft.com/office/drawing/2014/main" id="{98159417-CEBC-4526-BCF1-7452AEB51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8667" y="2462642"/>
            <a:ext cx="1476653" cy="1108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m, Cinema, Popcorn, Coke, Fun">
            <a:extLst>
              <a:ext uri="{FF2B5EF4-FFF2-40B4-BE49-F238E27FC236}">
                <a16:creationId xmlns:a16="http://schemas.microsoft.com/office/drawing/2014/main" id="{4E4FB7FE-CF18-4785-AD59-C639AE7C6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3602" y="2297313"/>
            <a:ext cx="1876949" cy="14025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lice, Man, Stop, Strict, Stick, Angry">
            <a:extLst>
              <a:ext uri="{FF2B5EF4-FFF2-40B4-BE49-F238E27FC236}">
                <a16:creationId xmlns:a16="http://schemas.microsoft.com/office/drawing/2014/main" id="{AFE2CFB8-1B8B-4CEF-9560-EB543081E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0980" y="2236661"/>
            <a:ext cx="1438202" cy="132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P spid="12" grpId="0"/>
      <p:bldP spid="16" grpId="0"/>
      <p:bldP spid="2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633156" cy="647577"/>
          </a:xfrm>
        </p:spPr>
        <p:txBody>
          <a:bodyPr>
            <a:noAutofit/>
          </a:bodyPr>
          <a:lstStyle/>
          <a:p>
            <a:r>
              <a:rPr lang="en-GB" sz="2800" b="1" dirty="0">
                <a:solidFill>
                  <a:schemeClr val="bg1"/>
                </a:solidFill>
              </a:rPr>
              <a:t>Un(e) </a:t>
            </a:r>
            <a:r>
              <a:rPr lang="en-GB" sz="2800" b="1" dirty="0" err="1">
                <a:solidFill>
                  <a:schemeClr val="bg1"/>
                </a:solidFill>
              </a:rPr>
              <a:t>candidat</a:t>
            </a:r>
            <a:r>
              <a:rPr lang="en-GB" sz="28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pompier/</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pompi</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ère</a:t>
            </a: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prudent(e) pour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avec les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puisque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travail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peut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agressif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agressive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serveur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serveuse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méchant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76396611-1CB4-4FAE-8418-62CB3554C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591" y="3907405"/>
            <a:ext cx="1818187" cy="2220686"/>
          </a:xfrm>
          <a:prstGeom prst="rect">
            <a:avLst/>
          </a:prstGeom>
        </p:spPr>
      </p:pic>
      <p:pic>
        <p:nvPicPr>
          <p:cNvPr id="11" name="Picture 10">
            <a:extLst>
              <a:ext uri="{FF2B5EF4-FFF2-40B4-BE49-F238E27FC236}">
                <a16:creationId xmlns:a16="http://schemas.microsoft.com/office/drawing/2014/main" id="{1B775BE3-8A12-40A3-91B0-596152998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245" y="3907405"/>
            <a:ext cx="2079908" cy="2003536"/>
          </a:xfrm>
          <a:prstGeom prst="rect">
            <a:avLst/>
          </a:prstGeom>
        </p:spPr>
      </p:pic>
      <p:sp>
        <p:nvSpPr>
          <p:cNvPr id="6" name="Speech Bubble: Rectangle with Corners Rounded 5">
            <a:extLst>
              <a:ext uri="{FF2B5EF4-FFF2-40B4-BE49-F238E27FC236}">
                <a16:creationId xmlns:a16="http://schemas.microsoft.com/office/drawing/2014/main" id="{74F0D27E-8F13-496E-A750-2D910CD237C7}"/>
              </a:ext>
            </a:extLst>
          </p:cNvPr>
          <p:cNvSpPr/>
          <p:nvPr/>
        </p:nvSpPr>
        <p:spPr>
          <a:xfrm>
            <a:off x="385012" y="5293895"/>
            <a:ext cx="2839452" cy="617046"/>
          </a:xfrm>
          <a:prstGeom prst="wedgeRoundRectCallout">
            <a:avLst>
              <a:gd name="adj1" fmla="val 71713"/>
              <a:gd name="adj2" fmla="val 13104"/>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*pompier/pompière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firefighter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4212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916000" cy="647577"/>
          </a:xfrm>
        </p:spPr>
        <p:txBody>
          <a:bodyPr>
            <a:normAutofit/>
          </a:bodyPr>
          <a:lstStyle/>
          <a:p>
            <a:r>
              <a:rPr lang="en-GB" sz="2800" b="1" dirty="0">
                <a:solidFill>
                  <a:schemeClr val="bg1"/>
                </a:solidFill>
              </a:rPr>
              <a:t>Un(e) </a:t>
            </a:r>
            <a:r>
              <a:rPr lang="en-GB" sz="2800" b="1" dirty="0" err="1">
                <a:solidFill>
                  <a:schemeClr val="bg1"/>
                </a:solidFill>
              </a:rPr>
              <a:t>candidat</a:t>
            </a:r>
            <a:r>
              <a:rPr lang="en-GB" sz="28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avocat(e)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intelligent,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sportif/sportive.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ôle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pouvons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secrétaire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pital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travailleuse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ambitieux</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ambitieuse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698929D2-AAE4-481D-8CDA-B8B8D135A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741" y="3891077"/>
            <a:ext cx="1346597" cy="2122714"/>
          </a:xfrm>
          <a:prstGeom prst="rect">
            <a:avLst/>
          </a:prstGeom>
        </p:spPr>
      </p:pic>
      <p:pic>
        <p:nvPicPr>
          <p:cNvPr id="12" name="Picture 11">
            <a:extLst>
              <a:ext uri="{FF2B5EF4-FFF2-40B4-BE49-F238E27FC236}">
                <a16:creationId xmlns:a16="http://schemas.microsoft.com/office/drawing/2014/main" id="{B0380B3D-ED0F-4EAA-8845-46487322D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6921" y="3785618"/>
            <a:ext cx="2343518" cy="2228173"/>
          </a:xfrm>
          <a:prstGeom prst="rect">
            <a:avLst/>
          </a:prstGeom>
        </p:spPr>
      </p:pic>
    </p:spTree>
    <p:extLst>
      <p:ext uri="{BB962C8B-B14F-4D97-AF65-F5344CB8AC3E}">
        <p14:creationId xmlns:p14="http://schemas.microsoft.com/office/powerpoint/2010/main" val="1050912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85337" cy="647577"/>
          </a:xfrm>
        </p:spPr>
        <p:txBody>
          <a:bodyPr>
            <a:noAutofit/>
          </a:bodyPr>
          <a:lstStyle/>
          <a:p>
            <a:r>
              <a:rPr lang="en-GB" sz="2800" b="1" dirty="0">
                <a:solidFill>
                  <a:schemeClr val="bg1"/>
                </a:solidFill>
              </a:rPr>
              <a:t>Un(e) </a:t>
            </a:r>
            <a:r>
              <a:rPr lang="en-GB" sz="2800" b="1" dirty="0" err="1">
                <a:solidFill>
                  <a:schemeClr val="bg1"/>
                </a:solidFill>
              </a:rPr>
              <a:t>candidat</a:t>
            </a:r>
            <a:r>
              <a:rPr lang="en-GB" sz="2800" b="1" dirty="0">
                <a:solidFill>
                  <a:schemeClr val="bg1"/>
                </a:solidFill>
              </a:rPr>
              <a:t>(e) parfait(e)</a:t>
            </a:r>
          </a:p>
        </p:txBody>
      </p:sp>
      <p:sp>
        <p:nvSpPr>
          <p:cNvPr id="3" name="Rounded Rectangle 46">
            <a:extLst>
              <a:ext uri="{FF2B5EF4-FFF2-40B4-BE49-F238E27FC236}">
                <a16:creationId xmlns:a16="http://schemas.microsoft.com/office/drawing/2014/main" id="{33F3056E-E344-4439-A6C4-587259EC7A32}"/>
              </a:ext>
            </a:extLst>
          </p:cNvPr>
          <p:cNvSpPr/>
          <p:nvPr/>
        </p:nvSpPr>
        <p:spPr>
          <a:xfrm>
            <a:off x="9646921" y="249869"/>
            <a:ext cx="2263000"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9DA851C-5B3E-472A-B561-9AA8C0EE5649}"/>
              </a:ext>
            </a:extLst>
          </p:cNvPr>
          <p:cNvSpPr txBox="1"/>
          <p:nvPr/>
        </p:nvSpPr>
        <p:spPr>
          <a:xfrm>
            <a:off x="180001" y="1296000"/>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actrice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créatif</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/creative.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sportif/sportive,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puisque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film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d’action</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Il/Elle ne doit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gentil(le).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10F8848-B9AA-4C61-9127-6749EB3F0564}"/>
              </a:ext>
            </a:extLst>
          </p:cNvPr>
          <p:cNvSpPr txBox="1"/>
          <p:nvPr/>
        </p:nvSpPr>
        <p:spPr>
          <a:xfrm>
            <a:off x="6096000" y="1295999"/>
            <a:ext cx="5916000" cy="483209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directeur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directrice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doit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intelligent(e).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ôle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ne faut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être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méchant</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CAA1EDF6-94DF-485E-A7F8-EFFF9E084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292" y="3918857"/>
            <a:ext cx="1644045" cy="1943100"/>
          </a:xfrm>
          <a:prstGeom prst="rect">
            <a:avLst/>
          </a:prstGeom>
        </p:spPr>
      </p:pic>
      <p:pic>
        <p:nvPicPr>
          <p:cNvPr id="10" name="Picture 9">
            <a:extLst>
              <a:ext uri="{FF2B5EF4-FFF2-40B4-BE49-F238E27FC236}">
                <a16:creationId xmlns:a16="http://schemas.microsoft.com/office/drawing/2014/main" id="{84E5ABCF-19B5-4313-9914-F842F62B2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798" y="3657600"/>
            <a:ext cx="1235246" cy="2470491"/>
          </a:xfrm>
          <a:prstGeom prst="rect">
            <a:avLst/>
          </a:prstGeom>
        </p:spPr>
      </p:pic>
    </p:spTree>
    <p:extLst>
      <p:ext uri="{BB962C8B-B14F-4D97-AF65-F5344CB8AC3E}">
        <p14:creationId xmlns:p14="http://schemas.microsoft.com/office/powerpoint/2010/main" val="3734083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291644" cy="647577"/>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16494"/>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205739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hlinkClick r:id="rId5"/>
            <a:extLst>
              <a:ext uri="{FF2B5EF4-FFF2-40B4-BE49-F238E27FC236}">
                <a16:creationId xmlns:a16="http://schemas.microsoft.com/office/drawing/2014/main" id="{99D3DB3D-063A-44FB-9C93-A65627A6E32C}"/>
              </a:ext>
            </a:extLst>
          </p:cNvPr>
          <p:cNvSpPr txBox="1"/>
          <p:nvPr/>
        </p:nvSpPr>
        <p:spPr>
          <a:xfrm>
            <a:off x="175149" y="4057515"/>
            <a:ext cx="239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hlinkClick r:id="rId6"/>
              </a:rPr>
              <a:t>Quizlet link</a:t>
            </a:r>
            <a:endPar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11" name="Rectangle 10">
            <a:extLst>
              <a:ext uri="{FF2B5EF4-FFF2-40B4-BE49-F238E27FC236}">
                <a16:creationId xmlns:a16="http://schemas.microsoft.com/office/drawing/2014/main" id="{9C4A548E-1719-4240-AD86-D269599CFB4F}"/>
              </a:ext>
            </a:extLst>
          </p:cNvPr>
          <p:cNvSpPr/>
          <p:nvPr/>
        </p:nvSpPr>
        <p:spPr>
          <a:xfrm>
            <a:off x="175149" y="4994797"/>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8"/>
              </a:rPr>
              <a:t>Y8 Term 3.2 Week 6</a:t>
            </a:r>
            <a:endParaRPr lang="en-GB" sz="24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9"/>
              </a:rPr>
              <a:t>Y8 Term 3.1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9"/>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601A7B8-6258-42BE-BA99-932ABCD693BB}"/>
              </a:ext>
            </a:extLst>
          </p:cNvPr>
          <p:cNvSpPr txBox="1"/>
          <p:nvPr/>
        </p:nvSpPr>
        <p:spPr>
          <a:xfrm>
            <a:off x="175149" y="301416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10"/>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6861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02844" cy="647577"/>
          </a:xfrm>
        </p:spPr>
        <p:txBody>
          <a:bodyPr>
            <a:normAutofit/>
          </a:bodyPr>
          <a:lstStyle/>
          <a:p>
            <a:r>
              <a:rPr lang="en-GB" sz="2800" b="1" dirty="0">
                <a:solidFill>
                  <a:schemeClr val="bg1"/>
                </a:solidFill>
              </a:rPr>
              <a:t>Une </a:t>
            </a:r>
            <a:r>
              <a:rPr lang="en-GB" sz="2800" b="1" dirty="0" err="1">
                <a:solidFill>
                  <a:schemeClr val="bg1"/>
                </a:solidFill>
              </a:rPr>
              <a:t>annonce</a:t>
            </a:r>
            <a:endParaRPr lang="en-GB" sz="2800" b="1" dirty="0">
              <a:solidFill>
                <a:schemeClr val="bg1"/>
              </a:solidFill>
            </a:endParaRPr>
          </a:p>
        </p:txBody>
      </p:sp>
      <p:sp>
        <p:nvSpPr>
          <p:cNvPr id="6" name="TextBox 5">
            <a:extLst>
              <a:ext uri="{FF2B5EF4-FFF2-40B4-BE49-F238E27FC236}">
                <a16:creationId xmlns:a16="http://schemas.microsoft.com/office/drawing/2014/main" id="{93F299E2-24AB-4080-8D79-D3B69AEB5584}"/>
              </a:ext>
            </a:extLst>
          </p:cNvPr>
          <p:cNvSpPr txBox="1"/>
          <p:nvPr/>
        </p:nvSpPr>
        <p:spPr>
          <a:xfrm>
            <a:off x="140605" y="1225689"/>
            <a:ext cx="7721967" cy="5201424"/>
          </a:xfrm>
          <a:prstGeom prst="rect">
            <a:avLst/>
          </a:prstGeom>
          <a:noFill/>
        </p:spPr>
        <p:txBody>
          <a:bodyPr wrap="square" rtlCol="0">
            <a:spAutoFit/>
          </a:bodyPr>
          <a:lstStyle/>
          <a:p>
            <a:pPr algn="l"/>
            <a:r>
              <a:rPr lang="fr-FR" sz="2200" dirty="0" err="1">
                <a:solidFill>
                  <a:srgbClr val="002060"/>
                </a:solidFill>
              </a:rPr>
              <a:t>Remember</a:t>
            </a:r>
            <a:r>
              <a:rPr lang="fr-FR" sz="2200" dirty="0">
                <a:solidFill>
                  <a:srgbClr val="002060"/>
                </a:solidFill>
              </a:rPr>
              <a:t>, </a:t>
            </a:r>
            <a:r>
              <a:rPr lang="fr-FR" sz="2200" b="1" dirty="0">
                <a:solidFill>
                  <a:srgbClr val="002060"/>
                </a:solidFill>
              </a:rPr>
              <a:t>chez</a:t>
            </a:r>
            <a:r>
              <a:rPr lang="fr-FR" sz="2200" dirty="0">
                <a:solidFill>
                  <a:srgbClr val="002060"/>
                </a:solidFill>
              </a:rPr>
              <a:t> </a:t>
            </a:r>
            <a:r>
              <a:rPr lang="fr-FR" sz="2200" dirty="0" err="1">
                <a:solidFill>
                  <a:srgbClr val="002060"/>
                </a:solidFill>
              </a:rPr>
              <a:t>means</a:t>
            </a:r>
            <a:r>
              <a:rPr lang="fr-FR" sz="2200" dirty="0">
                <a:solidFill>
                  <a:srgbClr val="002060"/>
                </a:solidFill>
              </a:rPr>
              <a:t> </a:t>
            </a:r>
            <a:r>
              <a:rPr lang="fr-FR" sz="2200" b="1" dirty="0">
                <a:solidFill>
                  <a:srgbClr val="002060"/>
                </a:solidFill>
              </a:rPr>
              <a:t>at the place of:</a:t>
            </a:r>
          </a:p>
          <a:p>
            <a:pPr algn="l"/>
            <a:endParaRPr lang="fr-FR" sz="2200" b="1" dirty="0">
              <a:solidFill>
                <a:srgbClr val="002060"/>
              </a:solidFill>
            </a:endParaRPr>
          </a:p>
          <a:p>
            <a:pPr algn="l"/>
            <a:r>
              <a:rPr lang="fr-FR" sz="2200" b="1" dirty="0">
                <a:solidFill>
                  <a:srgbClr val="002060"/>
                </a:solidFill>
              </a:rPr>
              <a:t>chez Abdel		</a:t>
            </a:r>
            <a:r>
              <a:rPr lang="fr-FR" sz="2200" dirty="0">
                <a:solidFill>
                  <a:srgbClr val="002060"/>
                </a:solidFill>
              </a:rPr>
              <a:t>at </a:t>
            </a:r>
            <a:r>
              <a:rPr lang="fr-FR" sz="2200" dirty="0" err="1">
                <a:solidFill>
                  <a:srgbClr val="002060"/>
                </a:solidFill>
              </a:rPr>
              <a:t>Abdel’s</a:t>
            </a:r>
            <a:r>
              <a:rPr lang="fr-FR" sz="2200" dirty="0">
                <a:solidFill>
                  <a:srgbClr val="002060"/>
                </a:solidFill>
              </a:rPr>
              <a:t> place</a:t>
            </a:r>
          </a:p>
          <a:p>
            <a:pPr algn="l"/>
            <a:r>
              <a:rPr lang="fr-FR" sz="2200" b="1" dirty="0">
                <a:solidFill>
                  <a:srgbClr val="002060"/>
                </a:solidFill>
              </a:rPr>
              <a:t>chez l’avocat	</a:t>
            </a:r>
            <a:r>
              <a:rPr lang="fr-FR" sz="2200" dirty="0">
                <a:solidFill>
                  <a:srgbClr val="002060"/>
                </a:solidFill>
              </a:rPr>
              <a:t>at the </a:t>
            </a:r>
            <a:r>
              <a:rPr lang="fr-FR" sz="2200" dirty="0" err="1">
                <a:solidFill>
                  <a:srgbClr val="002060"/>
                </a:solidFill>
              </a:rPr>
              <a:t>lawyer’s</a:t>
            </a:r>
            <a:r>
              <a:rPr lang="fr-FR" sz="2200" dirty="0">
                <a:solidFill>
                  <a:srgbClr val="002060"/>
                </a:solidFill>
              </a:rPr>
              <a:t> place (office)</a:t>
            </a:r>
            <a:endParaRPr lang="fr-FR" sz="2200" b="1" dirty="0">
              <a:solidFill>
                <a:srgbClr val="002060"/>
              </a:solidFill>
            </a:endParaRPr>
          </a:p>
          <a:p>
            <a:pPr algn="l"/>
            <a:endParaRPr lang="fr-FR" sz="2200" dirty="0">
              <a:solidFill>
                <a:srgbClr val="002060"/>
              </a:solidFill>
            </a:endParaRPr>
          </a:p>
          <a:p>
            <a:pPr algn="l"/>
            <a:r>
              <a:rPr lang="fr-FR" sz="2200" dirty="0">
                <a:solidFill>
                  <a:srgbClr val="002060"/>
                </a:solidFill>
              </a:rPr>
              <a:t>Écris une annonce pour trouver un stagiaire. Tu peux prendre une idée du tableau, ou tu peux utiliser le dictionnaire.</a:t>
            </a:r>
          </a:p>
          <a:p>
            <a:pPr algn="l"/>
            <a:endParaRPr lang="fr-FR" sz="2200" i="1" dirty="0">
              <a:solidFill>
                <a:srgbClr val="002060"/>
              </a:solidFill>
            </a:endParaRPr>
          </a:p>
          <a:p>
            <a:pPr algn="l"/>
            <a:r>
              <a:rPr lang="fr-FR" sz="2200" i="1" dirty="0">
                <a:solidFill>
                  <a:srgbClr val="002060"/>
                </a:solidFill>
              </a:rPr>
              <a:t>Pour un stage chez </a:t>
            </a:r>
            <a:r>
              <a:rPr lang="fr-FR" sz="2200" i="1" u="sng" dirty="0">
                <a:solidFill>
                  <a:srgbClr val="002060"/>
                </a:solidFill>
              </a:rPr>
              <a:t>le dentiste</a:t>
            </a:r>
            <a:r>
              <a:rPr lang="fr-FR" sz="2200" i="1" dirty="0">
                <a:solidFill>
                  <a:srgbClr val="002060"/>
                </a:solidFill>
              </a:rPr>
              <a:t>, il faut/il ne faut pas…</a:t>
            </a:r>
          </a:p>
          <a:p>
            <a:pPr algn="l"/>
            <a:r>
              <a:rPr lang="fr-FR" sz="2200" i="1" u="sng" dirty="0">
                <a:solidFill>
                  <a:srgbClr val="002060"/>
                </a:solidFill>
              </a:rPr>
              <a:t>Un dentiste </a:t>
            </a:r>
            <a:r>
              <a:rPr lang="fr-FR" sz="2200" i="1" dirty="0">
                <a:solidFill>
                  <a:srgbClr val="002060"/>
                </a:solidFill>
              </a:rPr>
              <a:t>doit…</a:t>
            </a:r>
          </a:p>
          <a:p>
            <a:pPr algn="l"/>
            <a:endParaRPr lang="fr-FR" sz="2200" i="1" dirty="0">
              <a:solidFill>
                <a:srgbClr val="002060"/>
              </a:solidFill>
            </a:endParaRPr>
          </a:p>
          <a:p>
            <a:pPr algn="l"/>
            <a:r>
              <a:rPr lang="fr-FR" sz="2200" i="1" dirty="0">
                <a:solidFill>
                  <a:srgbClr val="002060"/>
                </a:solidFill>
              </a:rPr>
              <a:t>Pour un stage chez </a:t>
            </a:r>
            <a:r>
              <a:rPr lang="fr-FR" sz="2200" i="1" u="sng" dirty="0">
                <a:solidFill>
                  <a:srgbClr val="002060"/>
                </a:solidFill>
              </a:rPr>
              <a:t>le boulanger*</a:t>
            </a:r>
            <a:r>
              <a:rPr lang="fr-FR" sz="2200" i="1" dirty="0">
                <a:solidFill>
                  <a:srgbClr val="002060"/>
                </a:solidFill>
              </a:rPr>
              <a:t>, il faut/il ne faut pas…</a:t>
            </a:r>
          </a:p>
          <a:p>
            <a:pPr algn="l"/>
            <a:r>
              <a:rPr lang="fr-FR" sz="2200" i="1" u="sng" dirty="0">
                <a:solidFill>
                  <a:srgbClr val="002060"/>
                </a:solidFill>
              </a:rPr>
              <a:t>Un boulanger </a:t>
            </a:r>
            <a:r>
              <a:rPr lang="fr-FR" sz="2200" i="1" dirty="0">
                <a:solidFill>
                  <a:srgbClr val="002060"/>
                </a:solidFill>
              </a:rPr>
              <a:t>doit…</a:t>
            </a:r>
          </a:p>
          <a:p>
            <a:pPr algn="l"/>
            <a:endParaRPr lang="fr-FR" sz="2400" i="1" dirty="0">
              <a:solidFill>
                <a:schemeClr val="accent5">
                  <a:lumMod val="50000"/>
                </a:schemeClr>
              </a:solidFill>
            </a:endParaRPr>
          </a:p>
        </p:txBody>
      </p:sp>
      <p:sp>
        <p:nvSpPr>
          <p:cNvPr id="7" name="Rounded Rectangle 46">
            <a:extLst>
              <a:ext uri="{FF2B5EF4-FFF2-40B4-BE49-F238E27FC236}">
                <a16:creationId xmlns:a16="http://schemas.microsoft.com/office/drawing/2014/main" id="{97BDFAAB-6B44-41C8-92B5-874712FE1308}"/>
              </a:ext>
            </a:extLst>
          </p:cNvPr>
          <p:cNvSpPr/>
          <p:nvPr/>
        </p:nvSpPr>
        <p:spPr>
          <a:xfrm>
            <a:off x="10639168" y="21939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FBDC84E-F876-481D-944A-124FEC5E08C9}"/>
              </a:ext>
            </a:extLst>
          </p:cNvPr>
          <p:cNvSpPr txBox="1"/>
          <p:nvPr/>
        </p:nvSpPr>
        <p:spPr>
          <a:xfrm>
            <a:off x="7988968" y="1432317"/>
            <a:ext cx="3972331" cy="4524315"/>
          </a:xfrm>
          <a:prstGeom prst="rect">
            <a:avLst/>
          </a:prstGeom>
          <a:solidFill>
            <a:srgbClr val="FFFFCC"/>
          </a:solidFill>
        </p:spPr>
        <p:txBody>
          <a:bodyPr wrap="square" rtlCol="0">
            <a:spAutoFit/>
          </a:bodyPr>
          <a:lstStyle/>
          <a:p>
            <a:pPr algn="l"/>
            <a:r>
              <a:rPr lang="fr-FR" sz="2400" dirty="0">
                <a:solidFill>
                  <a:srgbClr val="002060"/>
                </a:solidFill>
              </a:rPr>
              <a:t>Pour un stage chez…</a:t>
            </a:r>
          </a:p>
          <a:p>
            <a:pPr algn="l"/>
            <a:endParaRPr lang="fr-FR" sz="2400" dirty="0">
              <a:solidFill>
                <a:srgbClr val="002060"/>
              </a:solidFill>
            </a:endParaRPr>
          </a:p>
          <a:p>
            <a:pPr marL="342900" indent="-342900" algn="l">
              <a:buFont typeface="Wingdings" panose="05000000000000000000" pitchFamily="2" charset="2"/>
              <a:buChar char="Ø"/>
            </a:pPr>
            <a:r>
              <a:rPr lang="fr-FR" sz="2400" dirty="0">
                <a:solidFill>
                  <a:srgbClr val="002060"/>
                </a:solidFill>
              </a:rPr>
              <a:t>le mécanicien</a:t>
            </a:r>
          </a:p>
          <a:p>
            <a:pPr marL="342900" indent="-342900" algn="l">
              <a:buFont typeface="Wingdings" panose="05000000000000000000" pitchFamily="2" charset="2"/>
              <a:buChar char="Ø"/>
            </a:pPr>
            <a:r>
              <a:rPr lang="fr-FR" sz="2400" dirty="0">
                <a:solidFill>
                  <a:srgbClr val="002060"/>
                </a:solidFill>
              </a:rPr>
              <a:t>le coiffeur*</a:t>
            </a:r>
          </a:p>
          <a:p>
            <a:pPr marL="342900" indent="-342900" algn="l">
              <a:buFont typeface="Wingdings" panose="05000000000000000000" pitchFamily="2" charset="2"/>
              <a:buChar char="Ø"/>
            </a:pPr>
            <a:r>
              <a:rPr lang="fr-FR" sz="2400" dirty="0">
                <a:solidFill>
                  <a:srgbClr val="002060"/>
                </a:solidFill>
              </a:rPr>
              <a:t>le cuisinier</a:t>
            </a:r>
          </a:p>
          <a:p>
            <a:pPr marL="342900" indent="-342900" algn="l">
              <a:buFont typeface="Wingdings" panose="05000000000000000000" pitchFamily="2" charset="2"/>
              <a:buChar char="Ø"/>
            </a:pPr>
            <a:endParaRPr lang="fr-FR" sz="2400" dirty="0">
              <a:solidFill>
                <a:srgbClr val="002060"/>
              </a:solidFill>
            </a:endParaRPr>
          </a:p>
          <a:p>
            <a:pPr marL="342900" indent="-342900" algn="l">
              <a:buFont typeface="Wingdings" panose="05000000000000000000" pitchFamily="2" charset="2"/>
              <a:buChar char="ü"/>
            </a:pPr>
            <a:r>
              <a:rPr lang="fr-FR" sz="2400" dirty="0">
                <a:solidFill>
                  <a:srgbClr val="002060"/>
                </a:solidFill>
              </a:rPr>
              <a:t>Il faut…</a:t>
            </a:r>
          </a:p>
          <a:p>
            <a:pPr marL="342900" indent="-342900" algn="l">
              <a:buFont typeface="Wingdings" panose="05000000000000000000" pitchFamily="2" charset="2"/>
              <a:buChar char="ü"/>
            </a:pPr>
            <a:r>
              <a:rPr lang="fr-FR" sz="2400" dirty="0">
                <a:solidFill>
                  <a:srgbClr val="002060"/>
                </a:solidFill>
              </a:rPr>
              <a:t>Il ne faut pas…</a:t>
            </a:r>
          </a:p>
          <a:p>
            <a:pPr marL="342900" indent="-342900" algn="l">
              <a:buFont typeface="Wingdings" panose="05000000000000000000" pitchFamily="2" charset="2"/>
              <a:buChar char="ü"/>
            </a:pPr>
            <a:r>
              <a:rPr lang="fr-FR" sz="2400" dirty="0">
                <a:solidFill>
                  <a:srgbClr val="002060"/>
                </a:solidFill>
              </a:rPr>
              <a:t>Il/Elle doit </a:t>
            </a:r>
            <a:r>
              <a:rPr lang="fr-FR" sz="2400" dirty="0">
                <a:solidFill>
                  <a:srgbClr val="002060"/>
                </a:solidFill>
                <a:latin typeface="Century Gothic" panose="020B0502020202020204" pitchFamily="34" charset="0"/>
              </a:rPr>
              <a:t>être…</a:t>
            </a:r>
          </a:p>
          <a:p>
            <a:pPr marL="342900" indent="-342900" algn="l">
              <a:buFont typeface="Wingdings" panose="05000000000000000000" pitchFamily="2" charset="2"/>
              <a:buChar char="ü"/>
            </a:pPr>
            <a:r>
              <a:rPr lang="fr-FR" sz="2400" dirty="0">
                <a:solidFill>
                  <a:srgbClr val="002060"/>
                </a:solidFill>
                <a:latin typeface="Century Gothic" panose="020B0502020202020204" pitchFamily="34" charset="0"/>
              </a:rPr>
              <a:t>Il/Elle sait…</a:t>
            </a:r>
          </a:p>
          <a:p>
            <a:pPr marL="342900" indent="-342900" algn="l">
              <a:buFont typeface="Wingdings" panose="05000000000000000000" pitchFamily="2" charset="2"/>
              <a:buChar char="ü"/>
            </a:pPr>
            <a:r>
              <a:rPr lang="fr-FR" sz="2400" dirty="0">
                <a:solidFill>
                  <a:srgbClr val="002060"/>
                </a:solidFill>
                <a:latin typeface="Century Gothic" panose="020B0502020202020204" pitchFamily="34" charset="0"/>
              </a:rPr>
              <a:t>Il/Elle peut…</a:t>
            </a:r>
          </a:p>
          <a:p>
            <a:pPr marL="342900" indent="-342900" algn="l">
              <a:buFont typeface="Wingdings" panose="05000000000000000000" pitchFamily="2" charset="2"/>
              <a:buChar char="ü"/>
            </a:pPr>
            <a:r>
              <a:rPr lang="fr-FR" sz="2400" dirty="0">
                <a:solidFill>
                  <a:srgbClr val="002060"/>
                </a:solidFill>
                <a:latin typeface="Century Gothic" panose="020B0502020202020204" pitchFamily="34" charset="0"/>
              </a:rPr>
              <a:t>Il/Elle veut…</a:t>
            </a:r>
            <a:endParaRPr lang="fr-FR" sz="2400" dirty="0">
              <a:solidFill>
                <a:srgbClr val="002060"/>
              </a:solidFill>
            </a:endParaRPr>
          </a:p>
        </p:txBody>
      </p:sp>
      <p:sp>
        <p:nvSpPr>
          <p:cNvPr id="3" name="Speech Bubble: Rectangle with Corners Rounded 2">
            <a:extLst>
              <a:ext uri="{FF2B5EF4-FFF2-40B4-BE49-F238E27FC236}">
                <a16:creationId xmlns:a16="http://schemas.microsoft.com/office/drawing/2014/main" id="{4A375DD5-6007-4ABA-9BAB-B4FE4C74A667}"/>
              </a:ext>
            </a:extLst>
          </p:cNvPr>
          <p:cNvSpPr/>
          <p:nvPr/>
        </p:nvSpPr>
        <p:spPr>
          <a:xfrm>
            <a:off x="6457246" y="219390"/>
            <a:ext cx="2686754" cy="944602"/>
          </a:xfrm>
          <a:prstGeom prst="wedgeRoundRectCallout">
            <a:avLst>
              <a:gd name="adj1" fmla="val 62437"/>
              <a:gd name="adj2" fmla="val 20002"/>
              <a:gd name="adj3" fmla="val 16667"/>
            </a:avLst>
          </a:prstGeom>
          <a:solidFill>
            <a:srgbClr val="10507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*le boulanger</a:t>
            </a:r>
            <a:r>
              <a:rPr lang="fr-FR" dirty="0"/>
              <a:t> – </a:t>
            </a:r>
            <a:r>
              <a:rPr lang="fr-FR" dirty="0" err="1"/>
              <a:t>baker</a:t>
            </a:r>
            <a:endParaRPr lang="fr-FR" dirty="0"/>
          </a:p>
          <a:p>
            <a:pPr algn="ctr"/>
            <a:r>
              <a:rPr lang="fr-FR" b="1" dirty="0"/>
              <a:t>*le coiffeur </a:t>
            </a:r>
            <a:r>
              <a:rPr lang="fr-FR" dirty="0"/>
              <a:t>= the </a:t>
            </a:r>
            <a:r>
              <a:rPr lang="fr-FR" dirty="0" err="1"/>
              <a:t>hairdresser</a:t>
            </a:r>
            <a:endParaRPr lang="fr-FR" dirty="0"/>
          </a:p>
        </p:txBody>
      </p:sp>
      <p:pic>
        <p:nvPicPr>
          <p:cNvPr id="9" name="Picture 8">
            <a:extLst>
              <a:ext uri="{FF2B5EF4-FFF2-40B4-BE49-F238E27FC236}">
                <a16:creationId xmlns:a16="http://schemas.microsoft.com/office/drawing/2014/main" id="{D278B531-EA78-46B6-8B19-71493828B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6883" y="-48935"/>
            <a:ext cx="1558726" cy="1558726"/>
          </a:xfrm>
          <a:prstGeom prst="rect">
            <a:avLst/>
          </a:prstGeom>
        </p:spPr>
      </p:pic>
      <p:pic>
        <p:nvPicPr>
          <p:cNvPr id="10" name="Picture 9">
            <a:extLst>
              <a:ext uri="{FF2B5EF4-FFF2-40B4-BE49-F238E27FC236}">
                <a16:creationId xmlns:a16="http://schemas.microsoft.com/office/drawing/2014/main" id="{EDCB0BD3-AEC7-4123-890E-79CEBB004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609" y="1972803"/>
            <a:ext cx="616335" cy="700629"/>
          </a:xfrm>
          <a:prstGeom prst="rect">
            <a:avLst/>
          </a:prstGeom>
        </p:spPr>
      </p:pic>
      <p:pic>
        <p:nvPicPr>
          <p:cNvPr id="12" name="Picture 11">
            <a:extLst>
              <a:ext uri="{FF2B5EF4-FFF2-40B4-BE49-F238E27FC236}">
                <a16:creationId xmlns:a16="http://schemas.microsoft.com/office/drawing/2014/main" id="{6F9B666F-1083-4A41-9A51-97B06B6F8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3776" y="2497331"/>
            <a:ext cx="914826" cy="726858"/>
          </a:xfrm>
          <a:prstGeom prst="rect">
            <a:avLst/>
          </a:prstGeom>
        </p:spPr>
      </p:pic>
      <p:pic>
        <p:nvPicPr>
          <p:cNvPr id="14" name="Picture 13">
            <a:extLst>
              <a:ext uri="{FF2B5EF4-FFF2-40B4-BE49-F238E27FC236}">
                <a16:creationId xmlns:a16="http://schemas.microsoft.com/office/drawing/2014/main" id="{E2AFC72D-7EDD-498E-8804-851F7AA7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7755" y="2847349"/>
            <a:ext cx="776021" cy="901368"/>
          </a:xfrm>
          <a:prstGeom prst="rect">
            <a:avLst/>
          </a:prstGeom>
        </p:spPr>
      </p:pic>
    </p:spTree>
    <p:extLst>
      <p:ext uri="{BB962C8B-B14F-4D97-AF65-F5344CB8AC3E}">
        <p14:creationId xmlns:p14="http://schemas.microsoft.com/office/powerpoint/2010/main" val="310848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67100" cy="647577"/>
          </a:xfrm>
        </p:spPr>
        <p:txBody>
          <a:bodyPr>
            <a:normAutofit/>
          </a:bodyPr>
          <a:lstStyle/>
          <a:p>
            <a:r>
              <a:rPr lang="en-GB" sz="2800" b="1" dirty="0">
                <a:solidFill>
                  <a:schemeClr val="bg1"/>
                </a:solidFill>
              </a:rPr>
              <a:t>SSCs: [e] vs. [</a:t>
            </a:r>
            <a:r>
              <a:rPr lang="en-GB" sz="2800" b="1" dirty="0" err="1">
                <a:solidFill>
                  <a:schemeClr val="bg1"/>
                </a:solidFill>
              </a:rPr>
              <a:t>i</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10">
            <a:extLst>
              <a:ext uri="{FF2B5EF4-FFF2-40B4-BE49-F238E27FC236}">
                <a16:creationId xmlns:a16="http://schemas.microsoft.com/office/drawing/2014/main" id="{1E77892B-C5E0-C043-807E-6A6DE64F567F}"/>
              </a:ext>
            </a:extLst>
          </p:cNvPr>
          <p:cNvGraphicFramePr>
            <a:graphicFrameLocks noGrp="1"/>
          </p:cNvGraphicFramePr>
          <p:nvPr>
            <p:extLst>
              <p:ext uri="{D42A27DB-BD31-4B8C-83A1-F6EECF244321}">
                <p14:modId xmlns:p14="http://schemas.microsoft.com/office/powerpoint/2010/main" val="2066566498"/>
              </p:ext>
            </p:extLst>
          </p:nvPr>
        </p:nvGraphicFramePr>
        <p:xfrm>
          <a:off x="296079" y="1841432"/>
          <a:ext cx="9938610" cy="352800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[e] </a:t>
                      </a:r>
                    </a:p>
                  </a:txBody>
                  <a:tcPr/>
                </a:tc>
                <a:tc>
                  <a:txBody>
                    <a:bodyPr/>
                    <a:lstStyle/>
                    <a:p>
                      <a:pPr algn="ctr"/>
                      <a:r>
                        <a:rPr lang="fr-FR" sz="2200" dirty="0">
                          <a:solidFill>
                            <a:schemeClr val="bg1"/>
                          </a:solidFill>
                        </a:rPr>
                        <a:t>[i]</a:t>
                      </a:r>
                    </a:p>
                  </a:txBody>
                  <a:tcPr/>
                </a:tc>
                <a:extLst>
                  <a:ext uri="{0D108BD9-81ED-4DB2-BD59-A6C34878D82A}">
                    <a16:rowId xmlns:a16="http://schemas.microsoft.com/office/drawing/2014/main" val="3399173642"/>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méga</a:t>
                      </a:r>
                      <a:r>
                        <a:rPr lang="fr-FR" sz="2400" i="0" spc="400" baseline="0" dirty="0">
                          <a:solidFill>
                            <a:srgbClr val="115076"/>
                          </a:solidFill>
                        </a:rPr>
                        <a:t>b</a:t>
                      </a:r>
                      <a:r>
                        <a:rPr lang="fr-FR" sz="2400" b="1" i="0" spc="400" baseline="0" dirty="0">
                          <a:solidFill>
                            <a:srgbClr val="115076"/>
                          </a:solidFill>
                        </a:rPr>
                        <a:t>i</a:t>
                      </a:r>
                      <a:r>
                        <a:rPr lang="fr-FR" sz="2400" i="0" dirty="0">
                          <a:solidFill>
                            <a:srgbClr val="115076"/>
                          </a:solidFill>
                        </a:rPr>
                        <a:t>t</a:t>
                      </a:r>
                    </a:p>
                  </a:txBody>
                  <a:tcPr/>
                </a:tc>
                <a:tc>
                  <a:txBody>
                    <a:bodyPr/>
                    <a:lstStyle/>
                    <a:p>
                      <a:pPr algn="l"/>
                      <a:r>
                        <a:rPr lang="fr-FR" sz="2400" i="0" dirty="0" err="1">
                          <a:solidFill>
                            <a:srgbClr val="115076"/>
                          </a:solidFill>
                        </a:rPr>
                        <a:t>megabyte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belle</a:t>
                      </a:r>
                    </a:p>
                  </a:txBody>
                  <a:tcPr/>
                </a:tc>
                <a:tc>
                  <a:txBody>
                    <a:bodyPr/>
                    <a:lstStyle/>
                    <a:p>
                      <a:pPr algn="l"/>
                      <a:r>
                        <a:rPr lang="fr-FR" sz="2400" i="0" dirty="0" err="1">
                          <a:solidFill>
                            <a:srgbClr val="115076"/>
                          </a:solidFill>
                        </a:rPr>
                        <a:t>rebel</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400" i="0" dirty="0">
                          <a:solidFill>
                            <a:srgbClr val="115076"/>
                          </a:solidFill>
                        </a:rPr>
                        <a:t>m</a:t>
                      </a:r>
                      <a:r>
                        <a:rPr lang="fr-FR" sz="2400" b="1" i="0" dirty="0">
                          <a:solidFill>
                            <a:srgbClr val="115076"/>
                          </a:solidFill>
                        </a:rPr>
                        <a:t>e</a:t>
                      </a:r>
                      <a:r>
                        <a:rPr lang="fr-FR" sz="2400" i="0" dirty="0">
                          <a:solidFill>
                            <a:srgbClr val="115076"/>
                          </a:solidFill>
                        </a:rPr>
                        <a:t>nu </a:t>
                      </a:r>
                    </a:p>
                  </a:txBody>
                  <a:tcPr/>
                </a:tc>
                <a:tc>
                  <a:txBody>
                    <a:bodyPr/>
                    <a:lstStyle/>
                    <a:p>
                      <a:pPr algn="l"/>
                      <a:r>
                        <a:rPr lang="fr-FR" sz="2400" i="0" dirty="0">
                          <a:solidFill>
                            <a:srgbClr val="115076"/>
                          </a:solidFill>
                        </a:rPr>
                        <a:t>menu</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b</a:t>
                      </a:r>
                      <a:r>
                        <a:rPr lang="fr-FR" sz="2400" b="1" i="0" spc="400" baseline="0" dirty="0">
                          <a:solidFill>
                            <a:srgbClr val="115076"/>
                          </a:solidFill>
                        </a:rPr>
                        <a:t>i</a:t>
                      </a:r>
                      <a:r>
                        <a:rPr lang="fr-FR" sz="2400" i="0" spc="400" baseline="0" dirty="0">
                          <a:solidFill>
                            <a:srgbClr val="115076"/>
                          </a:solidFill>
                        </a:rPr>
                        <a:t>p</a:t>
                      </a:r>
                      <a:endParaRPr lang="fr-FR" sz="2400" i="0" dirty="0">
                        <a:solidFill>
                          <a:srgbClr val="115076"/>
                        </a:solidFill>
                      </a:endParaRPr>
                    </a:p>
                  </a:txBody>
                  <a:tcPr/>
                </a:tc>
                <a:tc>
                  <a:txBody>
                    <a:bodyPr/>
                    <a:lstStyle/>
                    <a:p>
                      <a:pPr algn="l"/>
                      <a:r>
                        <a:rPr lang="fr-FR" sz="2400" i="0" dirty="0" err="1">
                          <a:solidFill>
                            <a:srgbClr val="115076"/>
                          </a:solidFill>
                        </a:rPr>
                        <a:t>beep</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r</a:t>
                      </a:r>
                      <a:r>
                        <a:rPr lang="fr-FR" sz="2400" b="1" i="0" spc="400" baseline="0" dirty="0">
                          <a:solidFill>
                            <a:srgbClr val="115076"/>
                          </a:solidFill>
                        </a:rPr>
                        <a:t>i</a:t>
                      </a:r>
                      <a:r>
                        <a:rPr lang="fr-FR" sz="2400" i="0" dirty="0">
                          <a:solidFill>
                            <a:srgbClr val="115076"/>
                          </a:solidFill>
                        </a:rPr>
                        <a:t>che</a:t>
                      </a:r>
                    </a:p>
                  </a:txBody>
                  <a:tcPr/>
                </a:tc>
                <a:tc>
                  <a:txBody>
                    <a:bodyPr/>
                    <a:lstStyle/>
                    <a:p>
                      <a:pPr algn="l"/>
                      <a:r>
                        <a:rPr lang="fr-FR" sz="2400" i="0" dirty="0" err="1">
                          <a:solidFill>
                            <a:srgbClr val="115076"/>
                          </a:solidFill>
                        </a:rPr>
                        <a:t>rich</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jeté</a:t>
                      </a:r>
                    </a:p>
                  </a:txBody>
                  <a:tcPr/>
                </a:tc>
                <a:tc>
                  <a:txBody>
                    <a:bodyPr/>
                    <a:lstStyle/>
                    <a:p>
                      <a:pPr algn="l"/>
                      <a:r>
                        <a:rPr lang="fr-FR" sz="2400" i="0" dirty="0" err="1">
                          <a:solidFill>
                            <a:srgbClr val="115076"/>
                          </a:solidFill>
                        </a:rPr>
                        <a:t>rejected</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bl>
          </a:graphicData>
        </a:graphic>
      </p:graphicFrame>
      <p:sp>
        <p:nvSpPr>
          <p:cNvPr id="10" name="Rectangle 9">
            <a:hlinkClick r:id="" action="ppaction://noaction">
              <a:snd r:embed="rId3" name="1. megabit.wav"/>
            </a:hlinkClick>
            <a:extLst>
              <a:ext uri="{FF2B5EF4-FFF2-40B4-BE49-F238E27FC236}">
                <a16:creationId xmlns:a16="http://schemas.microsoft.com/office/drawing/2014/main" id="{C4F0A361-C5A0-354C-A4C8-45F1CCF9C1AB}"/>
              </a:ext>
            </a:extLst>
          </p:cNvPr>
          <p:cNvSpPr/>
          <p:nvPr/>
        </p:nvSpPr>
        <p:spPr>
          <a:xfrm>
            <a:off x="363240" y="241482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4" name="2 rebelle.wav"/>
            </a:hlinkClick>
            <a:extLst>
              <a:ext uri="{FF2B5EF4-FFF2-40B4-BE49-F238E27FC236}">
                <a16:creationId xmlns:a16="http://schemas.microsoft.com/office/drawing/2014/main" id="{626A91A9-3E23-E245-9DC9-FB1504850A61}"/>
              </a:ext>
            </a:extLst>
          </p:cNvPr>
          <p:cNvSpPr/>
          <p:nvPr/>
        </p:nvSpPr>
        <p:spPr>
          <a:xfrm>
            <a:off x="363240" y="291836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5" name="3 menu.wav"/>
            </a:hlinkClick>
            <a:extLst>
              <a:ext uri="{FF2B5EF4-FFF2-40B4-BE49-F238E27FC236}">
                <a16:creationId xmlns:a16="http://schemas.microsoft.com/office/drawing/2014/main" id="{57151BBB-E839-AF4C-9E57-94A14CB8F331}"/>
              </a:ext>
            </a:extLst>
          </p:cNvPr>
          <p:cNvSpPr/>
          <p:nvPr/>
        </p:nvSpPr>
        <p:spPr>
          <a:xfrm>
            <a:off x="363240" y="342189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6" name="4 bip.wav"/>
            </a:hlinkClick>
            <a:extLst>
              <a:ext uri="{FF2B5EF4-FFF2-40B4-BE49-F238E27FC236}">
                <a16:creationId xmlns:a16="http://schemas.microsoft.com/office/drawing/2014/main" id="{3E9D7F09-2BF3-B449-9D0F-5CBF315F3208}"/>
              </a:ext>
            </a:extLst>
          </p:cNvPr>
          <p:cNvSpPr/>
          <p:nvPr/>
        </p:nvSpPr>
        <p:spPr>
          <a:xfrm>
            <a:off x="363240" y="392542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7" name="5 riche.wav"/>
            </a:hlinkClick>
            <a:extLst>
              <a:ext uri="{FF2B5EF4-FFF2-40B4-BE49-F238E27FC236}">
                <a16:creationId xmlns:a16="http://schemas.microsoft.com/office/drawing/2014/main" id="{DCC5551E-685E-F647-A9A4-240DDCFE7CCE}"/>
              </a:ext>
            </a:extLst>
          </p:cNvPr>
          <p:cNvSpPr/>
          <p:nvPr/>
        </p:nvSpPr>
        <p:spPr>
          <a:xfrm>
            <a:off x="363240" y="442895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8" name="6 rejeté.wav"/>
            </a:hlinkClick>
            <a:extLst>
              <a:ext uri="{FF2B5EF4-FFF2-40B4-BE49-F238E27FC236}">
                <a16:creationId xmlns:a16="http://schemas.microsoft.com/office/drawing/2014/main" id="{DD2E1866-4665-E148-A0A0-0FCD2593EFF0}"/>
              </a:ext>
            </a:extLst>
          </p:cNvPr>
          <p:cNvSpPr/>
          <p:nvPr/>
        </p:nvSpPr>
        <p:spPr>
          <a:xfrm>
            <a:off x="363240" y="493248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18" name="Picture 17" descr="green checkmark">
            <a:extLst>
              <a:ext uri="{FF2B5EF4-FFF2-40B4-BE49-F238E27FC236}">
                <a16:creationId xmlns:a16="http://schemas.microsoft.com/office/drawing/2014/main" id="{CF3C2B6E-99AA-014E-9252-A2CDE10F10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3474" y="2449036"/>
            <a:ext cx="282522" cy="294294"/>
          </a:xfrm>
          <a:prstGeom prst="rect">
            <a:avLst/>
          </a:prstGeom>
        </p:spPr>
      </p:pic>
      <p:pic>
        <p:nvPicPr>
          <p:cNvPr id="19" name="Picture 18" descr="green checkmark">
            <a:extLst>
              <a:ext uri="{FF2B5EF4-FFF2-40B4-BE49-F238E27FC236}">
                <a16:creationId xmlns:a16="http://schemas.microsoft.com/office/drawing/2014/main" id="{AFBF0D8F-4810-1244-A743-2A46CB8D61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8601" y="2951214"/>
            <a:ext cx="282522" cy="294294"/>
          </a:xfrm>
          <a:prstGeom prst="rect">
            <a:avLst/>
          </a:prstGeom>
        </p:spPr>
      </p:pic>
      <p:pic>
        <p:nvPicPr>
          <p:cNvPr id="20" name="Picture 19" descr="green checkmark">
            <a:extLst>
              <a:ext uri="{FF2B5EF4-FFF2-40B4-BE49-F238E27FC236}">
                <a16:creationId xmlns:a16="http://schemas.microsoft.com/office/drawing/2014/main" id="{10A50D8F-B59B-9E46-93ED-1D8760D8C3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8601" y="3454746"/>
            <a:ext cx="282522" cy="294294"/>
          </a:xfrm>
          <a:prstGeom prst="rect">
            <a:avLst/>
          </a:prstGeom>
        </p:spPr>
      </p:pic>
      <p:pic>
        <p:nvPicPr>
          <p:cNvPr id="21" name="Picture 20" descr="green checkmark">
            <a:extLst>
              <a:ext uri="{FF2B5EF4-FFF2-40B4-BE49-F238E27FC236}">
                <a16:creationId xmlns:a16="http://schemas.microsoft.com/office/drawing/2014/main" id="{B2939CCA-E3A7-114A-857C-3CAE1CFB19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3474" y="3959632"/>
            <a:ext cx="282522" cy="294294"/>
          </a:xfrm>
          <a:prstGeom prst="rect">
            <a:avLst/>
          </a:prstGeom>
        </p:spPr>
      </p:pic>
      <p:pic>
        <p:nvPicPr>
          <p:cNvPr id="22" name="Picture 21" descr="green checkmark">
            <a:extLst>
              <a:ext uri="{FF2B5EF4-FFF2-40B4-BE49-F238E27FC236}">
                <a16:creationId xmlns:a16="http://schemas.microsoft.com/office/drawing/2014/main" id="{11AD8523-364B-F645-9C4D-8338647209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3474" y="4447864"/>
            <a:ext cx="282522" cy="294294"/>
          </a:xfrm>
          <a:prstGeom prst="rect">
            <a:avLst/>
          </a:prstGeom>
        </p:spPr>
      </p:pic>
      <p:pic>
        <p:nvPicPr>
          <p:cNvPr id="23" name="Picture 22" descr="green checkmark">
            <a:extLst>
              <a:ext uri="{FF2B5EF4-FFF2-40B4-BE49-F238E27FC236}">
                <a16:creationId xmlns:a16="http://schemas.microsoft.com/office/drawing/2014/main" id="{7B035AEA-8FB7-0442-8738-A68996212C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4134" y="4965342"/>
            <a:ext cx="282522" cy="294294"/>
          </a:xfrm>
          <a:prstGeom prst="rect">
            <a:avLst/>
          </a:prstGeom>
        </p:spPr>
      </p:pic>
      <p:sp>
        <p:nvSpPr>
          <p:cNvPr id="2" name="TextBox 1">
            <a:extLst>
              <a:ext uri="{FF2B5EF4-FFF2-40B4-BE49-F238E27FC236}">
                <a16:creationId xmlns:a16="http://schemas.microsoft.com/office/drawing/2014/main" id="{C1E6837E-8613-4C44-94B2-E61992C75122}"/>
              </a:ext>
            </a:extLst>
          </p:cNvPr>
          <p:cNvSpPr txBox="1"/>
          <p:nvPr/>
        </p:nvSpPr>
        <p:spPr>
          <a:xfrm>
            <a:off x="200395" y="1186639"/>
            <a:ext cx="8077852" cy="430887"/>
          </a:xfrm>
          <a:prstGeom prst="rect">
            <a:avLst/>
          </a:prstGeom>
          <a:solidFill>
            <a:schemeClr val="bg1"/>
          </a:solidFill>
        </p:spPr>
        <p:txBody>
          <a:bodyPr wrap="none" rtlCol="0">
            <a:spAutoFit/>
          </a:bodyPr>
          <a:lstStyle/>
          <a:p>
            <a:pPr algn="l"/>
            <a:r>
              <a:rPr lang="en-US" sz="2200" dirty="0" err="1">
                <a:solidFill>
                  <a:srgbClr val="002060"/>
                </a:solidFill>
              </a:rPr>
              <a:t>Écoute</a:t>
            </a:r>
            <a:r>
              <a:rPr lang="en-US" sz="2200" dirty="0">
                <a:solidFill>
                  <a:srgbClr val="002060"/>
                </a:solidFill>
              </a:rPr>
              <a:t> </a:t>
            </a:r>
            <a:r>
              <a:rPr lang="en-US" sz="2200" dirty="0" err="1">
                <a:solidFill>
                  <a:srgbClr val="002060"/>
                </a:solidFill>
              </a:rPr>
              <a:t>ces</a:t>
            </a:r>
            <a:r>
              <a:rPr lang="en-US" sz="2200" dirty="0">
                <a:solidFill>
                  <a:srgbClr val="002060"/>
                </a:solidFill>
              </a:rPr>
              <a:t> mots et </a:t>
            </a:r>
            <a:r>
              <a:rPr lang="en-US" sz="2200" dirty="0" err="1">
                <a:solidFill>
                  <a:srgbClr val="002060"/>
                </a:solidFill>
              </a:rPr>
              <a:t>remplis</a:t>
            </a:r>
            <a:r>
              <a:rPr lang="en-US" sz="2200" dirty="0">
                <a:solidFill>
                  <a:srgbClr val="002060"/>
                </a:solidFill>
              </a:rPr>
              <a:t> les </a:t>
            </a:r>
            <a:r>
              <a:rPr lang="en-US" sz="2200" dirty="0" err="1">
                <a:solidFill>
                  <a:srgbClr val="002060"/>
                </a:solidFill>
              </a:rPr>
              <a:t>blancs</a:t>
            </a:r>
            <a:r>
              <a:rPr lang="en-US" sz="2200" dirty="0">
                <a:solidFill>
                  <a:srgbClr val="002060"/>
                </a:solidFill>
              </a:rPr>
              <a:t> avec la bonne SSC.</a:t>
            </a:r>
          </a:p>
        </p:txBody>
      </p:sp>
      <p:sp>
        <p:nvSpPr>
          <p:cNvPr id="36" name="Rectangle 35">
            <a:extLst>
              <a:ext uri="{FF2B5EF4-FFF2-40B4-BE49-F238E27FC236}">
                <a16:creationId xmlns:a16="http://schemas.microsoft.com/office/drawing/2014/main" id="{EE411150-7941-324E-839C-2CBEA79DE784}"/>
              </a:ext>
            </a:extLst>
          </p:cNvPr>
          <p:cNvSpPr/>
          <p:nvPr/>
        </p:nvSpPr>
        <p:spPr>
          <a:xfrm>
            <a:off x="1990927" y="2394676"/>
            <a:ext cx="17781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9" name="Rectangle 38">
            <a:extLst>
              <a:ext uri="{FF2B5EF4-FFF2-40B4-BE49-F238E27FC236}">
                <a16:creationId xmlns:a16="http://schemas.microsoft.com/office/drawing/2014/main" id="{FDA1D846-83C3-FC4B-81BB-AED04B474ED5}"/>
              </a:ext>
            </a:extLst>
          </p:cNvPr>
          <p:cNvSpPr/>
          <p:nvPr/>
        </p:nvSpPr>
        <p:spPr>
          <a:xfrm>
            <a:off x="989940" y="2898208"/>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0" name="Rectangle 39">
            <a:extLst>
              <a:ext uri="{FF2B5EF4-FFF2-40B4-BE49-F238E27FC236}">
                <a16:creationId xmlns:a16="http://schemas.microsoft.com/office/drawing/2014/main" id="{5A6A6523-E0E1-B446-81F4-24A1055C97BD}"/>
              </a:ext>
            </a:extLst>
          </p:cNvPr>
          <p:cNvSpPr/>
          <p:nvPr/>
        </p:nvSpPr>
        <p:spPr>
          <a:xfrm>
            <a:off x="1089226" y="3905272"/>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1" name="Rectangle 40">
            <a:extLst>
              <a:ext uri="{FF2B5EF4-FFF2-40B4-BE49-F238E27FC236}">
                <a16:creationId xmlns:a16="http://schemas.microsoft.com/office/drawing/2014/main" id="{0FB3C744-8964-CF45-B06E-F119579B0A46}"/>
              </a:ext>
            </a:extLst>
          </p:cNvPr>
          <p:cNvSpPr/>
          <p:nvPr/>
        </p:nvSpPr>
        <p:spPr>
          <a:xfrm>
            <a:off x="1179761" y="3396891"/>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2" name="Rectangle 41">
            <a:extLst>
              <a:ext uri="{FF2B5EF4-FFF2-40B4-BE49-F238E27FC236}">
                <a16:creationId xmlns:a16="http://schemas.microsoft.com/office/drawing/2014/main" id="{2A06B3DE-1661-6040-90AB-B1AF7AE67E49}"/>
              </a:ext>
            </a:extLst>
          </p:cNvPr>
          <p:cNvSpPr/>
          <p:nvPr/>
        </p:nvSpPr>
        <p:spPr>
          <a:xfrm>
            <a:off x="1012495" y="4414699"/>
            <a:ext cx="144712"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43" name="Rectangle 42">
            <a:extLst>
              <a:ext uri="{FF2B5EF4-FFF2-40B4-BE49-F238E27FC236}">
                <a16:creationId xmlns:a16="http://schemas.microsoft.com/office/drawing/2014/main" id="{940DB208-F16D-3245-800A-525BC7A1B30F}"/>
              </a:ext>
            </a:extLst>
          </p:cNvPr>
          <p:cNvSpPr/>
          <p:nvPr/>
        </p:nvSpPr>
        <p:spPr>
          <a:xfrm>
            <a:off x="969702" y="4912336"/>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 name="Rectangle 2">
            <a:extLst>
              <a:ext uri="{FF2B5EF4-FFF2-40B4-BE49-F238E27FC236}">
                <a16:creationId xmlns:a16="http://schemas.microsoft.com/office/drawing/2014/main" id="{434605EC-00B6-4340-9652-E13AABCAD191}"/>
              </a:ext>
            </a:extLst>
          </p:cNvPr>
          <p:cNvSpPr/>
          <p:nvPr/>
        </p:nvSpPr>
        <p:spPr>
          <a:xfrm>
            <a:off x="4135478" y="2449036"/>
            <a:ext cx="2476163"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721F1C0-7630-D643-929B-58BDF4CBC130}"/>
              </a:ext>
            </a:extLst>
          </p:cNvPr>
          <p:cNvSpPr/>
          <p:nvPr/>
        </p:nvSpPr>
        <p:spPr>
          <a:xfrm>
            <a:off x="4115357" y="2883641"/>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A08108D-0263-9245-9FCD-9800C959E724}"/>
              </a:ext>
            </a:extLst>
          </p:cNvPr>
          <p:cNvSpPr/>
          <p:nvPr/>
        </p:nvSpPr>
        <p:spPr>
          <a:xfrm>
            <a:off x="4135479" y="3432071"/>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8C8144F-0949-2546-B021-A6CD1860BB5B}"/>
              </a:ext>
            </a:extLst>
          </p:cNvPr>
          <p:cNvSpPr/>
          <p:nvPr/>
        </p:nvSpPr>
        <p:spPr>
          <a:xfrm>
            <a:off x="4135479" y="3915450"/>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F5DDCFC-D4FC-D04C-ABA0-994DD00C8910}"/>
              </a:ext>
            </a:extLst>
          </p:cNvPr>
          <p:cNvSpPr/>
          <p:nvPr/>
        </p:nvSpPr>
        <p:spPr>
          <a:xfrm>
            <a:off x="4135478" y="4391807"/>
            <a:ext cx="2341005"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471BEB6-EA0F-0843-B3B8-71ED3171F894}"/>
              </a:ext>
            </a:extLst>
          </p:cNvPr>
          <p:cNvSpPr/>
          <p:nvPr/>
        </p:nvSpPr>
        <p:spPr>
          <a:xfrm>
            <a:off x="4135479" y="4928974"/>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E3D9048-3842-4F55-A62E-1360C98366B0}"/>
              </a:ext>
            </a:extLst>
          </p:cNvPr>
          <p:cNvSpPr txBox="1"/>
          <p:nvPr/>
        </p:nvSpPr>
        <p:spPr>
          <a:xfrm>
            <a:off x="200395" y="1195116"/>
            <a:ext cx="7862200" cy="430887"/>
          </a:xfrm>
          <a:prstGeom prst="rect">
            <a:avLst/>
          </a:prstGeom>
          <a:solidFill>
            <a:schemeClr val="bg1"/>
          </a:solidFill>
        </p:spPr>
        <p:txBody>
          <a:bodyPr wrap="square" rtlCol="0">
            <a:spAutoFit/>
          </a:bodyPr>
          <a:lstStyle/>
          <a:p>
            <a:pPr algn="l"/>
            <a:r>
              <a:rPr lang="en-US" sz="2200" dirty="0" err="1">
                <a:solidFill>
                  <a:srgbClr val="002060"/>
                </a:solidFill>
              </a:rPr>
              <a:t>C’est</a:t>
            </a:r>
            <a:r>
              <a:rPr lang="en-US" sz="2200" dirty="0">
                <a:solidFill>
                  <a:srgbClr val="002060"/>
                </a:solidFill>
              </a:rPr>
              <a:t> quoi </a:t>
            </a:r>
            <a:r>
              <a:rPr lang="en-US" sz="2200" dirty="0" err="1">
                <a:solidFill>
                  <a:srgbClr val="002060"/>
                </a:solidFill>
              </a:rPr>
              <a:t>en</a:t>
            </a:r>
            <a:r>
              <a:rPr lang="en-US" sz="2200" dirty="0">
                <a:solidFill>
                  <a:srgbClr val="002060"/>
                </a:solidFill>
              </a:rPr>
              <a:t> </a:t>
            </a:r>
            <a:r>
              <a:rPr lang="en-US" sz="2200" dirty="0" err="1">
                <a:solidFill>
                  <a:srgbClr val="002060"/>
                </a:solidFill>
              </a:rPr>
              <a:t>anglais</a:t>
            </a:r>
            <a:r>
              <a:rPr lang="en-US" sz="2200" dirty="0">
                <a:solidFill>
                  <a:srgbClr val="002060"/>
                </a:solidFill>
              </a:rPr>
              <a:t> ?</a:t>
            </a:r>
          </a:p>
        </p:txBody>
      </p:sp>
      <p:sp>
        <p:nvSpPr>
          <p:cNvPr id="55" name="Rounded Rectangular Callout 2">
            <a:extLst>
              <a:ext uri="{FF2B5EF4-FFF2-40B4-BE49-F238E27FC236}">
                <a16:creationId xmlns:a16="http://schemas.microsoft.com/office/drawing/2014/main" id="{5E41292A-6585-4342-AC1E-AE1A1D963207}"/>
              </a:ext>
            </a:extLst>
          </p:cNvPr>
          <p:cNvSpPr/>
          <p:nvPr/>
        </p:nvSpPr>
        <p:spPr>
          <a:xfrm>
            <a:off x="7463790" y="171616"/>
            <a:ext cx="4611292" cy="1495102"/>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Remember! </a:t>
            </a:r>
            <a:r>
              <a:rPr lang="en-GB" sz="2400" dirty="0">
                <a:solidFill>
                  <a:schemeClr val="bg1"/>
                </a:solidFill>
              </a:rPr>
              <a:t>In English, the SSC [</a:t>
            </a:r>
            <a:r>
              <a:rPr lang="en-GB" sz="2400" dirty="0" err="1">
                <a:solidFill>
                  <a:schemeClr val="bg1"/>
                </a:solidFill>
              </a:rPr>
              <a:t>i</a:t>
            </a:r>
            <a:r>
              <a:rPr lang="en-GB" sz="2400" dirty="0">
                <a:solidFill>
                  <a:schemeClr val="bg1"/>
                </a:solidFill>
              </a:rPr>
              <a:t>] sounds like ‘</a:t>
            </a:r>
            <a:r>
              <a:rPr lang="en-GB" sz="2400" dirty="0" err="1">
                <a:solidFill>
                  <a:schemeClr val="bg1"/>
                </a:solidFill>
              </a:rPr>
              <a:t>ih</a:t>
            </a:r>
            <a:r>
              <a:rPr lang="en-GB" sz="2400" dirty="0">
                <a:solidFill>
                  <a:schemeClr val="bg1"/>
                </a:solidFill>
              </a:rPr>
              <a:t>’. But in French, it sounds like ‘</a:t>
            </a:r>
            <a:r>
              <a:rPr lang="en-GB" sz="2400" dirty="0" err="1">
                <a:solidFill>
                  <a:schemeClr val="bg1"/>
                </a:solidFill>
              </a:rPr>
              <a:t>ee</a:t>
            </a:r>
            <a:r>
              <a:rPr lang="en-GB" sz="2400" dirty="0">
                <a:solidFill>
                  <a:schemeClr val="bg1"/>
                </a:solidFill>
              </a:rPr>
              <a:t>’. </a:t>
            </a:r>
          </a:p>
        </p:txBody>
      </p:sp>
      <p:pic>
        <p:nvPicPr>
          <p:cNvPr id="2050" name="Picture 2" descr="E, Letter, Alphabet, Alphabetically, Abc">
            <a:extLst>
              <a:ext uri="{FF2B5EF4-FFF2-40B4-BE49-F238E27FC236}">
                <a16:creationId xmlns:a16="http://schemas.microsoft.com/office/drawing/2014/main" id="{A873BDC5-677A-482E-96CB-3A9C1A3BEB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15685" y="1661125"/>
            <a:ext cx="2173381" cy="2173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Letter, Alphabet, Alphabetically, Abc">
            <a:extLst>
              <a:ext uri="{FF2B5EF4-FFF2-40B4-BE49-F238E27FC236}">
                <a16:creationId xmlns:a16="http://schemas.microsoft.com/office/drawing/2014/main" id="{9B6D09B1-A7E0-4A66-9BE1-C8452ABD5C8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33122" y="4058412"/>
            <a:ext cx="2262799" cy="226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0" grpId="0" animBg="1"/>
      <p:bldP spid="41" grpId="0" animBg="1"/>
      <p:bldP spid="42" grpId="0" animBg="1"/>
      <p:bldP spid="43" grpId="0" animBg="1"/>
      <p:bldP spid="3" grpId="0" animBg="1"/>
      <p:bldP spid="47" grpId="0" animBg="1"/>
      <p:bldP spid="48" grpId="0" animBg="1"/>
      <p:bldP spid="49" grpId="0" animBg="1"/>
      <p:bldP spid="50" grpId="0" animBg="1"/>
      <p:bldP spid="51" grpId="0" animBg="1"/>
      <p:bldP spid="45"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0035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49" name="Rounded Rectangle 46">
            <a:extLst>
              <a:ext uri="{FF2B5EF4-FFF2-40B4-BE49-F238E27FC236}">
                <a16:creationId xmlns:a16="http://schemas.microsoft.com/office/drawing/2014/main" id="{66D10249-B8A5-434B-B187-C17038065D88}"/>
              </a:ext>
            </a:extLst>
          </p:cNvPr>
          <p:cNvSpPr/>
          <p:nvPr/>
        </p:nvSpPr>
        <p:spPr>
          <a:xfrm>
            <a:off x="9722069" y="249870"/>
            <a:ext cx="2187851"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Rectangle: Rounded Corners 4">
            <a:extLst>
              <a:ext uri="{FF2B5EF4-FFF2-40B4-BE49-F238E27FC236}">
                <a16:creationId xmlns:a16="http://schemas.microsoft.com/office/drawing/2014/main" id="{2D6754F7-BE85-4866-A539-B7C7F04BE1F1}"/>
              </a:ext>
            </a:extLst>
          </p:cNvPr>
          <p:cNvSpPr/>
          <p:nvPr/>
        </p:nvSpPr>
        <p:spPr>
          <a:xfrm>
            <a:off x="3240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have to, must	</a:t>
            </a:r>
          </a:p>
        </p:txBody>
      </p:sp>
      <p:sp>
        <p:nvSpPr>
          <p:cNvPr id="113" name="Rectangle: Rounded Corners 112">
            <a:extLst>
              <a:ext uri="{FF2B5EF4-FFF2-40B4-BE49-F238E27FC236}">
                <a16:creationId xmlns:a16="http://schemas.microsoft.com/office/drawing/2014/main" id="{CBB6C012-36D4-49A6-A8B6-2A7DD234F336}"/>
              </a:ext>
            </a:extLst>
          </p:cNvPr>
          <p:cNvSpPr/>
          <p:nvPr/>
        </p:nvSpPr>
        <p:spPr>
          <a:xfrm>
            <a:off x="33264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1400" b="0" i="0" u="none" strike="noStrike" kern="1200" cap="none" spc="0" normalizeH="0" baseline="0" noProof="0" dirty="0">
                <a:ln>
                  <a:noFill/>
                </a:ln>
                <a:solidFill>
                  <a:srgbClr val="002060"/>
                </a:solidFill>
                <a:effectLst/>
                <a:uLnTx/>
                <a:uFillTx/>
                <a:latin typeface="Century Gothic" panose="020F0302020204030204"/>
                <a:ea typeface="+mn-ea"/>
                <a:cs typeface="+mn-cs"/>
              </a:rPr>
              <a:t>(pl/</a:t>
            </a:r>
            <a:r>
              <a:rPr kumimoji="0" lang="fr-FR"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fml</a:t>
            </a:r>
            <a:r>
              <a:rPr kumimoji="0" lang="fr-FR"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have to, must</a:t>
            </a:r>
          </a:p>
        </p:txBody>
      </p:sp>
      <p:sp>
        <p:nvSpPr>
          <p:cNvPr id="114" name="Rectangle: Rounded Corners 113">
            <a:extLst>
              <a:ext uri="{FF2B5EF4-FFF2-40B4-BE49-F238E27FC236}">
                <a16:creationId xmlns:a16="http://schemas.microsoft.com/office/drawing/2014/main" id="{D4CEE455-96EC-4815-8CE2-0E3AE2EE30D0}"/>
              </a:ext>
            </a:extLst>
          </p:cNvPr>
          <p:cNvSpPr/>
          <p:nvPr/>
        </p:nvSpPr>
        <p:spPr>
          <a:xfrm>
            <a:off x="62460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must</a:t>
            </a:r>
          </a:p>
        </p:txBody>
      </p:sp>
      <p:sp>
        <p:nvSpPr>
          <p:cNvPr id="115" name="Rectangle: Rounded Corners 114">
            <a:extLst>
              <a:ext uri="{FF2B5EF4-FFF2-40B4-BE49-F238E27FC236}">
                <a16:creationId xmlns:a16="http://schemas.microsoft.com/office/drawing/2014/main" id="{087DA58A-AA6C-4329-9668-8C793BB5E305}"/>
              </a:ext>
            </a:extLst>
          </p:cNvPr>
          <p:cNvSpPr/>
          <p:nvPr/>
        </p:nvSpPr>
        <p:spPr>
          <a:xfrm>
            <a:off x="9180000" y="15444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swimming</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pool</a:t>
            </a:r>
          </a:p>
        </p:txBody>
      </p:sp>
      <p:sp>
        <p:nvSpPr>
          <p:cNvPr id="116" name="Rectangle: Rounded Corners 115">
            <a:extLst>
              <a:ext uri="{FF2B5EF4-FFF2-40B4-BE49-F238E27FC236}">
                <a16:creationId xmlns:a16="http://schemas.microsoft.com/office/drawing/2014/main" id="{6C546EE4-DF81-4D8F-B989-FBE5F0484826}"/>
              </a:ext>
            </a:extLst>
          </p:cNvPr>
          <p:cNvSpPr/>
          <p:nvPr/>
        </p:nvSpPr>
        <p:spPr>
          <a:xfrm>
            <a:off x="3240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can, are able to</a:t>
            </a:r>
          </a:p>
        </p:txBody>
      </p:sp>
      <p:sp>
        <p:nvSpPr>
          <p:cNvPr id="117" name="Rectangle: Rounded Corners 116">
            <a:extLst>
              <a:ext uri="{FF2B5EF4-FFF2-40B4-BE49-F238E27FC236}">
                <a16:creationId xmlns:a16="http://schemas.microsoft.com/office/drawing/2014/main" id="{45056981-7BB0-431F-B16C-1C9BB2EBD00E}"/>
              </a:ext>
            </a:extLst>
          </p:cNvPr>
          <p:cNvSpPr/>
          <p:nvPr/>
        </p:nvSpPr>
        <p:spPr>
          <a:xfrm>
            <a:off x="33264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know how to</a:t>
            </a:r>
          </a:p>
        </p:txBody>
      </p:sp>
      <p:sp>
        <p:nvSpPr>
          <p:cNvPr id="118" name="Rectangle: Rounded Corners 117">
            <a:extLst>
              <a:ext uri="{FF2B5EF4-FFF2-40B4-BE49-F238E27FC236}">
                <a16:creationId xmlns:a16="http://schemas.microsoft.com/office/drawing/2014/main" id="{294FFA90-67D4-4409-8470-5CBB68B69BDC}"/>
              </a:ext>
            </a:extLst>
          </p:cNvPr>
          <p:cNvSpPr/>
          <p:nvPr/>
        </p:nvSpPr>
        <p:spPr>
          <a:xfrm>
            <a:off x="62460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want</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(to)</a:t>
            </a:r>
          </a:p>
        </p:txBody>
      </p:sp>
      <p:sp>
        <p:nvSpPr>
          <p:cNvPr id="119" name="Rectangle: Rounded Corners 118">
            <a:extLst>
              <a:ext uri="{FF2B5EF4-FFF2-40B4-BE49-F238E27FC236}">
                <a16:creationId xmlns:a16="http://schemas.microsoft.com/office/drawing/2014/main" id="{ECD12FD0-CDA3-409B-A58F-32C2E574B279}"/>
              </a:ext>
            </a:extLst>
          </p:cNvPr>
          <p:cNvSpPr/>
          <p:nvPr/>
        </p:nvSpPr>
        <p:spPr>
          <a:xfrm>
            <a:off x="9180000" y="27612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company</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0" name="Rectangle: Rounded Corners 119">
            <a:extLst>
              <a:ext uri="{FF2B5EF4-FFF2-40B4-BE49-F238E27FC236}">
                <a16:creationId xmlns:a16="http://schemas.microsoft.com/office/drawing/2014/main" id="{3357F3EC-4BF8-491B-8B07-18A32EB14D7A}"/>
              </a:ext>
            </a:extLst>
          </p:cNvPr>
          <p:cNvSpPr/>
          <p:nvPr/>
        </p:nvSpPr>
        <p:spPr>
          <a:xfrm>
            <a:off x="3240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attitude</a:t>
            </a:r>
          </a:p>
        </p:txBody>
      </p:sp>
      <p:sp>
        <p:nvSpPr>
          <p:cNvPr id="121" name="Rectangle: Rounded Corners 120">
            <a:extLst>
              <a:ext uri="{FF2B5EF4-FFF2-40B4-BE49-F238E27FC236}">
                <a16:creationId xmlns:a16="http://schemas.microsoft.com/office/drawing/2014/main" id="{DD826894-F71A-4BD6-BB7F-E59A0780E8AD}"/>
              </a:ext>
            </a:extLst>
          </p:cNvPr>
          <p:cNvSpPr/>
          <p:nvPr/>
        </p:nvSpPr>
        <p:spPr>
          <a:xfrm>
            <a:off x="33264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colleague</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122" name="Rectangle: Rounded Corners 121">
            <a:extLst>
              <a:ext uri="{FF2B5EF4-FFF2-40B4-BE49-F238E27FC236}">
                <a16:creationId xmlns:a16="http://schemas.microsoft.com/office/drawing/2014/main" id="{1D7D5532-0EA0-4FAB-9E80-54BCDC0996E4}"/>
              </a:ext>
            </a:extLst>
          </p:cNvPr>
          <p:cNvSpPr/>
          <p:nvPr/>
        </p:nvSpPr>
        <p:spPr>
          <a:xfrm>
            <a:off x="62460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manager (f)</a:t>
            </a:r>
          </a:p>
        </p:txBody>
      </p:sp>
      <p:sp>
        <p:nvSpPr>
          <p:cNvPr id="123" name="Rectangle: Rounded Corners 122">
            <a:extLst>
              <a:ext uri="{FF2B5EF4-FFF2-40B4-BE49-F238E27FC236}">
                <a16:creationId xmlns:a16="http://schemas.microsoft.com/office/drawing/2014/main" id="{40D0B9ED-DCC9-4EF1-AD40-53AC38EE63E3}"/>
              </a:ext>
            </a:extLst>
          </p:cNvPr>
          <p:cNvSpPr/>
          <p:nvPr/>
        </p:nvSpPr>
        <p:spPr>
          <a:xfrm>
            <a:off x="9180000" y="39780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experience</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4" name="Rectangle: Rounded Corners 123">
            <a:extLst>
              <a:ext uri="{FF2B5EF4-FFF2-40B4-BE49-F238E27FC236}">
                <a16:creationId xmlns:a16="http://schemas.microsoft.com/office/drawing/2014/main" id="{0011839C-E456-4DDA-A85B-312FEBFD8974}"/>
              </a:ext>
            </a:extLst>
          </p:cNvPr>
          <p:cNvSpPr/>
          <p:nvPr/>
        </p:nvSpPr>
        <p:spPr>
          <a:xfrm>
            <a:off x="3240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energetic</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(m)</a:t>
            </a:r>
          </a:p>
        </p:txBody>
      </p:sp>
      <p:sp>
        <p:nvSpPr>
          <p:cNvPr id="125" name="Rectangle: Rounded Corners 124">
            <a:extLst>
              <a:ext uri="{FF2B5EF4-FFF2-40B4-BE49-F238E27FC236}">
                <a16:creationId xmlns:a16="http://schemas.microsoft.com/office/drawing/2014/main" id="{A3914F78-DC14-4952-9176-925245766AF4}"/>
              </a:ext>
            </a:extLst>
          </p:cNvPr>
          <p:cNvSpPr/>
          <p:nvPr/>
        </p:nvSpPr>
        <p:spPr>
          <a:xfrm>
            <a:off x="33264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negative</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126" name="Rectangle: Rounded Corners 125">
            <a:extLst>
              <a:ext uri="{FF2B5EF4-FFF2-40B4-BE49-F238E27FC236}">
                <a16:creationId xmlns:a16="http://schemas.microsoft.com/office/drawing/2014/main" id="{ACFD325C-2FFD-499B-9ED9-F7E2773B4B04}"/>
              </a:ext>
            </a:extLst>
          </p:cNvPr>
          <p:cNvSpPr/>
          <p:nvPr/>
        </p:nvSpPr>
        <p:spPr>
          <a:xfrm>
            <a:off x="62460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positive (m)</a:t>
            </a:r>
          </a:p>
        </p:txBody>
      </p:sp>
      <p:sp>
        <p:nvSpPr>
          <p:cNvPr id="127" name="Rectangle: Rounded Corners 126">
            <a:extLst>
              <a:ext uri="{FF2B5EF4-FFF2-40B4-BE49-F238E27FC236}">
                <a16:creationId xmlns:a16="http://schemas.microsoft.com/office/drawing/2014/main" id="{3AC9EBF0-65FD-4DD9-B343-EF0EAD88AF60}"/>
              </a:ext>
            </a:extLst>
          </p:cNvPr>
          <p:cNvSpPr/>
          <p:nvPr/>
        </p:nvSpPr>
        <p:spPr>
          <a:xfrm>
            <a:off x="9180000" y="5194800"/>
            <a:ext cx="2608248" cy="867128"/>
          </a:xfrm>
          <a:prstGeom prst="round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sporty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(f)</a:t>
            </a:r>
          </a:p>
        </p:txBody>
      </p:sp>
      <p:sp>
        <p:nvSpPr>
          <p:cNvPr id="128" name="Rectangle: Rounded Corners 127">
            <a:extLst>
              <a:ext uri="{FF2B5EF4-FFF2-40B4-BE49-F238E27FC236}">
                <a16:creationId xmlns:a16="http://schemas.microsoft.com/office/drawing/2014/main" id="{497E8F23-02DC-4833-868B-342A2924B4C6}"/>
              </a:ext>
            </a:extLst>
          </p:cNvPr>
          <p:cNvSpPr/>
          <p:nvPr/>
        </p:nvSpPr>
        <p:spPr>
          <a:xfrm>
            <a:off x="3240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nous devons</a:t>
            </a:r>
          </a:p>
        </p:txBody>
      </p:sp>
      <p:sp>
        <p:nvSpPr>
          <p:cNvPr id="129" name="Rectangle: Rounded Corners 128">
            <a:extLst>
              <a:ext uri="{FF2B5EF4-FFF2-40B4-BE49-F238E27FC236}">
                <a16:creationId xmlns:a16="http://schemas.microsoft.com/office/drawing/2014/main" id="{45B742E7-41B4-4940-A5E4-4AEA796C67E9}"/>
              </a:ext>
            </a:extLst>
          </p:cNvPr>
          <p:cNvSpPr/>
          <p:nvPr/>
        </p:nvSpPr>
        <p:spPr>
          <a:xfrm>
            <a:off x="33264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vous devez</a:t>
            </a:r>
          </a:p>
        </p:txBody>
      </p:sp>
      <p:sp>
        <p:nvSpPr>
          <p:cNvPr id="130" name="Rectangle: Rounded Corners 129">
            <a:extLst>
              <a:ext uri="{FF2B5EF4-FFF2-40B4-BE49-F238E27FC236}">
                <a16:creationId xmlns:a16="http://schemas.microsoft.com/office/drawing/2014/main" id="{9B81E573-5792-4737-B20C-F97596FB414C}"/>
              </a:ext>
            </a:extLst>
          </p:cNvPr>
          <p:cNvSpPr/>
          <p:nvPr/>
        </p:nvSpPr>
        <p:spPr>
          <a:xfrm>
            <a:off x="62460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doivent</a:t>
            </a:r>
          </a:p>
        </p:txBody>
      </p:sp>
      <p:sp>
        <p:nvSpPr>
          <p:cNvPr id="131" name="Rectangle: Rounded Corners 130">
            <a:extLst>
              <a:ext uri="{FF2B5EF4-FFF2-40B4-BE49-F238E27FC236}">
                <a16:creationId xmlns:a16="http://schemas.microsoft.com/office/drawing/2014/main" id="{82F14B60-B43D-48BC-BB68-25BC3ACB7B9F}"/>
              </a:ext>
            </a:extLst>
          </p:cNvPr>
          <p:cNvSpPr/>
          <p:nvPr/>
        </p:nvSpPr>
        <p:spPr>
          <a:xfrm>
            <a:off x="9180000" y="15444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piscine</a:t>
            </a:r>
          </a:p>
        </p:txBody>
      </p:sp>
      <p:sp>
        <p:nvSpPr>
          <p:cNvPr id="132" name="Rectangle: Rounded Corners 131">
            <a:extLst>
              <a:ext uri="{FF2B5EF4-FFF2-40B4-BE49-F238E27FC236}">
                <a16:creationId xmlns:a16="http://schemas.microsoft.com/office/drawing/2014/main" id="{68753A72-04FE-41C2-89D7-26E1995FAB56}"/>
              </a:ext>
            </a:extLst>
          </p:cNvPr>
          <p:cNvSpPr/>
          <p:nvPr/>
        </p:nvSpPr>
        <p:spPr>
          <a:xfrm>
            <a:off x="3240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peuvent</a:t>
            </a:r>
          </a:p>
        </p:txBody>
      </p:sp>
      <p:sp>
        <p:nvSpPr>
          <p:cNvPr id="133" name="Rectangle: Rounded Corners 132">
            <a:extLst>
              <a:ext uri="{FF2B5EF4-FFF2-40B4-BE49-F238E27FC236}">
                <a16:creationId xmlns:a16="http://schemas.microsoft.com/office/drawing/2014/main" id="{E2402B6E-6220-406A-9412-850084AA886A}"/>
              </a:ext>
            </a:extLst>
          </p:cNvPr>
          <p:cNvSpPr/>
          <p:nvPr/>
        </p:nvSpPr>
        <p:spPr>
          <a:xfrm>
            <a:off x="33264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savent</a:t>
            </a:r>
          </a:p>
        </p:txBody>
      </p:sp>
      <p:sp>
        <p:nvSpPr>
          <p:cNvPr id="134" name="Rectangle: Rounded Corners 133">
            <a:extLst>
              <a:ext uri="{FF2B5EF4-FFF2-40B4-BE49-F238E27FC236}">
                <a16:creationId xmlns:a16="http://schemas.microsoft.com/office/drawing/2014/main" id="{9B71FA4B-FAD9-4359-874B-58C05F824437}"/>
              </a:ext>
            </a:extLst>
          </p:cNvPr>
          <p:cNvSpPr/>
          <p:nvPr/>
        </p:nvSpPr>
        <p:spPr>
          <a:xfrm>
            <a:off x="62460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ils veulent</a:t>
            </a:r>
          </a:p>
        </p:txBody>
      </p:sp>
      <p:sp>
        <p:nvSpPr>
          <p:cNvPr id="135" name="Rectangle: Rounded Corners 134">
            <a:extLst>
              <a:ext uri="{FF2B5EF4-FFF2-40B4-BE49-F238E27FC236}">
                <a16:creationId xmlns:a16="http://schemas.microsoft.com/office/drawing/2014/main" id="{F01C182F-7C2E-4E04-A946-5E2D130C87BB}"/>
              </a:ext>
            </a:extLst>
          </p:cNvPr>
          <p:cNvSpPr/>
          <p:nvPr/>
        </p:nvSpPr>
        <p:spPr>
          <a:xfrm>
            <a:off x="9180000" y="27612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l’entreprise (f)</a:t>
            </a:r>
          </a:p>
        </p:txBody>
      </p:sp>
      <p:sp>
        <p:nvSpPr>
          <p:cNvPr id="136" name="Rectangle: Rounded Corners 135">
            <a:extLst>
              <a:ext uri="{FF2B5EF4-FFF2-40B4-BE49-F238E27FC236}">
                <a16:creationId xmlns:a16="http://schemas.microsoft.com/office/drawing/2014/main" id="{4F3037F9-5878-45E0-9EE7-5AAE046B65DF}"/>
              </a:ext>
            </a:extLst>
          </p:cNvPr>
          <p:cNvSpPr/>
          <p:nvPr/>
        </p:nvSpPr>
        <p:spPr>
          <a:xfrm>
            <a:off x="3240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l’attitude (f)</a:t>
            </a:r>
          </a:p>
        </p:txBody>
      </p:sp>
      <p:sp>
        <p:nvSpPr>
          <p:cNvPr id="137" name="Rectangle: Rounded Corners 136">
            <a:extLst>
              <a:ext uri="{FF2B5EF4-FFF2-40B4-BE49-F238E27FC236}">
                <a16:creationId xmlns:a16="http://schemas.microsoft.com/office/drawing/2014/main" id="{CA2A7753-A51D-4054-97AB-CEC36360AA11}"/>
              </a:ext>
            </a:extLst>
          </p:cNvPr>
          <p:cNvSpPr/>
          <p:nvPr/>
        </p:nvSpPr>
        <p:spPr>
          <a:xfrm>
            <a:off x="33264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le coll</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ègue</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8" name="Rectangle: Rounded Corners 137">
            <a:extLst>
              <a:ext uri="{FF2B5EF4-FFF2-40B4-BE49-F238E27FC236}">
                <a16:creationId xmlns:a16="http://schemas.microsoft.com/office/drawing/2014/main" id="{AB540CDB-0E0A-45B2-BE7F-1A5A82F36002}"/>
              </a:ext>
            </a:extLst>
          </p:cNvPr>
          <p:cNvSpPr/>
          <p:nvPr/>
        </p:nvSpPr>
        <p:spPr>
          <a:xfrm>
            <a:off x="62460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directrice</a:t>
            </a:r>
          </a:p>
        </p:txBody>
      </p:sp>
      <p:sp>
        <p:nvSpPr>
          <p:cNvPr id="139" name="Rectangle: Rounded Corners 138">
            <a:extLst>
              <a:ext uri="{FF2B5EF4-FFF2-40B4-BE49-F238E27FC236}">
                <a16:creationId xmlns:a16="http://schemas.microsoft.com/office/drawing/2014/main" id="{943361AC-582F-4160-A1F5-28535CD600E4}"/>
              </a:ext>
            </a:extLst>
          </p:cNvPr>
          <p:cNvSpPr/>
          <p:nvPr/>
        </p:nvSpPr>
        <p:spPr>
          <a:xfrm>
            <a:off x="9180000" y="39780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le stage</a:t>
            </a:r>
          </a:p>
        </p:txBody>
      </p:sp>
      <p:sp>
        <p:nvSpPr>
          <p:cNvPr id="140" name="Rectangle: Rounded Corners 139">
            <a:extLst>
              <a:ext uri="{FF2B5EF4-FFF2-40B4-BE49-F238E27FC236}">
                <a16:creationId xmlns:a16="http://schemas.microsoft.com/office/drawing/2014/main" id="{D8D235D4-E35E-4CD0-8C6E-702421CBA80B}"/>
              </a:ext>
            </a:extLst>
          </p:cNvPr>
          <p:cNvSpPr/>
          <p:nvPr/>
        </p:nvSpPr>
        <p:spPr>
          <a:xfrm>
            <a:off x="3240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actif</a:t>
            </a:r>
          </a:p>
        </p:txBody>
      </p:sp>
      <p:sp>
        <p:nvSpPr>
          <p:cNvPr id="141" name="Rectangle: Rounded Corners 140">
            <a:extLst>
              <a:ext uri="{FF2B5EF4-FFF2-40B4-BE49-F238E27FC236}">
                <a16:creationId xmlns:a16="http://schemas.microsoft.com/office/drawing/2014/main" id="{CBF1ED3E-DED2-4528-B41B-879EAE718AA6}"/>
              </a:ext>
            </a:extLst>
          </p:cNvPr>
          <p:cNvSpPr/>
          <p:nvPr/>
        </p:nvSpPr>
        <p:spPr>
          <a:xfrm>
            <a:off x="33264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négative</a:t>
            </a:r>
          </a:p>
        </p:txBody>
      </p:sp>
      <p:sp>
        <p:nvSpPr>
          <p:cNvPr id="142" name="Rectangle: Rounded Corners 141">
            <a:extLst>
              <a:ext uri="{FF2B5EF4-FFF2-40B4-BE49-F238E27FC236}">
                <a16:creationId xmlns:a16="http://schemas.microsoft.com/office/drawing/2014/main" id="{38FF6343-82CC-4009-9E28-63A965D85FA6}"/>
              </a:ext>
            </a:extLst>
          </p:cNvPr>
          <p:cNvSpPr/>
          <p:nvPr/>
        </p:nvSpPr>
        <p:spPr>
          <a:xfrm>
            <a:off x="62460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positif</a:t>
            </a:r>
          </a:p>
        </p:txBody>
      </p:sp>
      <p:sp>
        <p:nvSpPr>
          <p:cNvPr id="143" name="Rectangle: Rounded Corners 142">
            <a:extLst>
              <a:ext uri="{FF2B5EF4-FFF2-40B4-BE49-F238E27FC236}">
                <a16:creationId xmlns:a16="http://schemas.microsoft.com/office/drawing/2014/main" id="{43B3D9D3-1141-43D4-A43E-A60CB4BF826E}"/>
              </a:ext>
            </a:extLst>
          </p:cNvPr>
          <p:cNvSpPr/>
          <p:nvPr/>
        </p:nvSpPr>
        <p:spPr>
          <a:xfrm>
            <a:off x="9180000" y="5194800"/>
            <a:ext cx="2608248" cy="867128"/>
          </a:xfrm>
          <a:prstGeom prst="roundRect">
            <a:avLst/>
          </a:prstGeom>
          <a:solidFill>
            <a:schemeClr val="accent1">
              <a:lumMod val="20000"/>
              <a:lumOff val="80000"/>
            </a:schemeClr>
          </a:solidFill>
          <a:ln w="571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sportive</a:t>
            </a:r>
          </a:p>
        </p:txBody>
      </p:sp>
    </p:spTree>
    <p:extLst>
      <p:ext uri="{BB962C8B-B14F-4D97-AF65-F5344CB8AC3E}">
        <p14:creationId xmlns:p14="http://schemas.microsoft.com/office/powerpoint/2010/main" val="23123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3000" fill="hold"/>
                                        <p:tgtEl>
                                          <p:spTgt spid="122"/>
                                        </p:tgtEl>
                                        <p:attrNameLst>
                                          <p:attrName>r</p:attrName>
                                        </p:attrNameLst>
                                      </p:cBhvr>
                                    </p:animRo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0"/>
                                          </p:stCondLst>
                                        </p:cTn>
                                        <p:tgtEl>
                                          <p:spTgt spid="13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3000" fill="hold"/>
                                        <p:tgtEl>
                                          <p:spTgt spid="113"/>
                                        </p:tgtEl>
                                        <p:attrNameLst>
                                          <p:attrName>r</p:attrName>
                                        </p:attrNameLst>
                                      </p:cBhvr>
                                    </p:animRo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3000" fill="hold"/>
                                        <p:tgtEl>
                                          <p:spTgt spid="115"/>
                                        </p:tgtEl>
                                        <p:attrNameLst>
                                          <p:attrName>r</p:attrName>
                                        </p:attrNameLst>
                                      </p:cBhvr>
                                    </p:animRo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0" nodeType="clickEffect">
                                  <p:stCondLst>
                                    <p:cond delay="0"/>
                                  </p:stCondLst>
                                  <p:childTnLst>
                                    <p:animRot by="21600000">
                                      <p:cBhvr>
                                        <p:cTn id="27" dur="3000" fill="hold"/>
                                        <p:tgtEl>
                                          <p:spTgt spid="120"/>
                                        </p:tgtEl>
                                        <p:attrNameLst>
                                          <p:attrName>r</p:attrName>
                                        </p:attrNameLst>
                                      </p:cBhvr>
                                    </p:animRo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3000" fill="hold"/>
                                        <p:tgtEl>
                                          <p:spTgt spid="127"/>
                                        </p:tgtEl>
                                        <p:attrNameLst>
                                          <p:attrName>r</p:attrName>
                                        </p:attrNameLst>
                                      </p:cBhvr>
                                    </p:animRot>
                                  </p:childTnLst>
                                </p:cTn>
                              </p:par>
                            </p:childTnLst>
                          </p:cTn>
                        </p:par>
                        <p:par>
                          <p:cTn id="35" fill="hold">
                            <p:stCondLst>
                              <p:cond delay="3000"/>
                            </p:stCondLst>
                            <p:childTnLst>
                              <p:par>
                                <p:cTn id="36" presetID="1" presetClass="entr" presetSubtype="0" fill="hold" grpId="0" nodeType="afterEffect">
                                  <p:stCondLst>
                                    <p:cond delay="0"/>
                                  </p:stCondLst>
                                  <p:childTnLst>
                                    <p:set>
                                      <p:cBhvr>
                                        <p:cTn id="37" dur="1" fill="hold">
                                          <p:stCondLst>
                                            <p:cond delay="0"/>
                                          </p:stCondLst>
                                        </p:cTn>
                                        <p:tgtEl>
                                          <p:spTgt spid="14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grpId="0" nodeType="clickEffect">
                                  <p:stCondLst>
                                    <p:cond delay="0"/>
                                  </p:stCondLst>
                                  <p:childTnLst>
                                    <p:animRot by="21600000">
                                      <p:cBhvr>
                                        <p:cTn id="41" dur="3000" fill="hold"/>
                                        <p:tgtEl>
                                          <p:spTgt spid="116"/>
                                        </p:tgtEl>
                                        <p:attrNameLst>
                                          <p:attrName>r</p:attrName>
                                        </p:attrNameLst>
                                      </p:cBhvr>
                                    </p:animRot>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0" nodeType="clickEffect">
                                  <p:stCondLst>
                                    <p:cond delay="0"/>
                                  </p:stCondLst>
                                  <p:childTnLst>
                                    <p:animRot by="21600000">
                                      <p:cBhvr>
                                        <p:cTn id="48" dur="3000" fill="hold"/>
                                        <p:tgtEl>
                                          <p:spTgt spid="118"/>
                                        </p:tgtEl>
                                        <p:attrNameLst>
                                          <p:attrName>r</p:attrName>
                                        </p:attrNameLst>
                                      </p:cBhvr>
                                    </p:animRot>
                                  </p:child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0"/>
                                          </p:stCondLst>
                                        </p:cTn>
                                        <p:tgtEl>
                                          <p:spTgt spid="1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grpId="0" nodeType="clickEffect">
                                  <p:stCondLst>
                                    <p:cond delay="0"/>
                                  </p:stCondLst>
                                  <p:childTnLst>
                                    <p:animRot by="21600000">
                                      <p:cBhvr>
                                        <p:cTn id="55" dur="3000" fill="hold"/>
                                        <p:tgtEl>
                                          <p:spTgt spid="124"/>
                                        </p:tgtEl>
                                        <p:attrNameLst>
                                          <p:attrName>r</p:attrName>
                                        </p:attrNameLst>
                                      </p:cBhvr>
                                    </p:animRot>
                                  </p:childTnLst>
                                </p:cTn>
                              </p:par>
                            </p:childTnLst>
                          </p:cTn>
                        </p:par>
                        <p:par>
                          <p:cTn id="56" fill="hold">
                            <p:stCondLst>
                              <p:cond delay="3000"/>
                            </p:stCondLst>
                            <p:childTnLst>
                              <p:par>
                                <p:cTn id="57" presetID="1" presetClass="entr" presetSubtype="0" fill="hold" grpId="0" nodeType="afterEffect">
                                  <p:stCondLst>
                                    <p:cond delay="0"/>
                                  </p:stCondLst>
                                  <p:childTnLst>
                                    <p:set>
                                      <p:cBhvr>
                                        <p:cTn id="58" dur="1" fill="hold">
                                          <p:stCondLst>
                                            <p:cond delay="0"/>
                                          </p:stCondLst>
                                        </p:cTn>
                                        <p:tgtEl>
                                          <p:spTgt spid="1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3000" fill="hold"/>
                                        <p:tgtEl>
                                          <p:spTgt spid="126"/>
                                        </p:tgtEl>
                                        <p:attrNameLst>
                                          <p:attrName>r</p:attrName>
                                        </p:attrNameLst>
                                      </p:cBhvr>
                                    </p:animRot>
                                  </p:childTnLst>
                                </p:cTn>
                              </p:par>
                            </p:childTnLst>
                          </p:cTn>
                        </p:par>
                        <p:par>
                          <p:cTn id="63" fill="hold">
                            <p:stCondLst>
                              <p:cond delay="3000"/>
                            </p:stCondLst>
                            <p:childTnLst>
                              <p:par>
                                <p:cTn id="64" presetID="1" presetClass="entr" presetSubtype="0" fill="hold" grpId="0" nodeType="afterEffect">
                                  <p:stCondLst>
                                    <p:cond delay="0"/>
                                  </p:stCondLst>
                                  <p:childTnLst>
                                    <p:set>
                                      <p:cBhvr>
                                        <p:cTn id="65" dur="1" fill="hold">
                                          <p:stCondLst>
                                            <p:cond delay="0"/>
                                          </p:stCondLst>
                                        </p:cTn>
                                        <p:tgtEl>
                                          <p:spTgt spid="14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grpId="0" nodeType="clickEffect">
                                  <p:stCondLst>
                                    <p:cond delay="0"/>
                                  </p:stCondLst>
                                  <p:childTnLst>
                                    <p:animRot by="21600000">
                                      <p:cBhvr>
                                        <p:cTn id="69" dur="3000" fill="hold"/>
                                        <p:tgtEl>
                                          <p:spTgt spid="5"/>
                                        </p:tgtEl>
                                        <p:attrNameLst>
                                          <p:attrName>r</p:attrName>
                                        </p:attrNameLst>
                                      </p:cBhvr>
                                    </p:animRo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1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grpId="0" nodeType="clickEffect">
                                  <p:stCondLst>
                                    <p:cond delay="0"/>
                                  </p:stCondLst>
                                  <p:childTnLst>
                                    <p:animRot by="21600000">
                                      <p:cBhvr>
                                        <p:cTn id="76" dur="3000" fill="hold"/>
                                        <p:tgtEl>
                                          <p:spTgt spid="121"/>
                                        </p:tgtEl>
                                        <p:attrNameLst>
                                          <p:attrName>r</p:attrName>
                                        </p:attrNameLst>
                                      </p:cBhvr>
                                    </p:animRot>
                                  </p:childTnLst>
                                </p:cTn>
                              </p:par>
                            </p:childTnLst>
                          </p:cTn>
                        </p:par>
                        <p:par>
                          <p:cTn id="77" fill="hold">
                            <p:stCondLst>
                              <p:cond delay="3000"/>
                            </p:stCondLst>
                            <p:childTnLst>
                              <p:par>
                                <p:cTn id="78" presetID="1" presetClass="entr" presetSubtype="0" fill="hold" grpId="0" nodeType="afterEffect">
                                  <p:stCondLst>
                                    <p:cond delay="0"/>
                                  </p:stCondLst>
                                  <p:childTnLst>
                                    <p:set>
                                      <p:cBhvr>
                                        <p:cTn id="79" dur="1" fill="hold">
                                          <p:stCondLst>
                                            <p:cond delay="0"/>
                                          </p:stCondLst>
                                        </p:cTn>
                                        <p:tgtEl>
                                          <p:spTgt spid="13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grpId="0" nodeType="clickEffect">
                                  <p:stCondLst>
                                    <p:cond delay="0"/>
                                  </p:stCondLst>
                                  <p:childTnLst>
                                    <p:animRot by="21600000">
                                      <p:cBhvr>
                                        <p:cTn id="83" dur="3000" fill="hold"/>
                                        <p:tgtEl>
                                          <p:spTgt spid="114"/>
                                        </p:tgtEl>
                                        <p:attrNameLst>
                                          <p:attrName>r</p:attrName>
                                        </p:attrNameLst>
                                      </p:cBhvr>
                                    </p:animRot>
                                  </p:childTnLst>
                                </p:cTn>
                              </p:par>
                            </p:childTnLst>
                          </p:cTn>
                        </p:par>
                        <p:par>
                          <p:cTn id="84" fill="hold">
                            <p:stCondLst>
                              <p:cond delay="3000"/>
                            </p:stCondLst>
                            <p:childTnLst>
                              <p:par>
                                <p:cTn id="85" presetID="1" presetClass="entr" presetSubtype="0" fill="hold" grpId="0" nodeType="afterEffect">
                                  <p:stCondLst>
                                    <p:cond delay="0"/>
                                  </p:stCondLst>
                                  <p:childTnLst>
                                    <p:set>
                                      <p:cBhvr>
                                        <p:cTn id="86" dur="1" fill="hold">
                                          <p:stCondLst>
                                            <p:cond delay="0"/>
                                          </p:stCondLst>
                                        </p:cTn>
                                        <p:tgtEl>
                                          <p:spTgt spid="1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grpId="0" nodeType="clickEffect">
                                  <p:stCondLst>
                                    <p:cond delay="0"/>
                                  </p:stCondLst>
                                  <p:childTnLst>
                                    <p:animRot by="21600000">
                                      <p:cBhvr>
                                        <p:cTn id="90" dur="3000" fill="hold"/>
                                        <p:tgtEl>
                                          <p:spTgt spid="117"/>
                                        </p:tgtEl>
                                        <p:attrNameLst>
                                          <p:attrName>r</p:attrName>
                                        </p:attrNameLst>
                                      </p:cBhvr>
                                    </p:animRo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13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grpId="0" nodeType="clickEffect">
                                  <p:stCondLst>
                                    <p:cond delay="0"/>
                                  </p:stCondLst>
                                  <p:childTnLst>
                                    <p:animRot by="21600000">
                                      <p:cBhvr>
                                        <p:cTn id="97" dur="3000" fill="hold"/>
                                        <p:tgtEl>
                                          <p:spTgt spid="125"/>
                                        </p:tgtEl>
                                        <p:attrNameLst>
                                          <p:attrName>r</p:attrName>
                                        </p:attrNameLst>
                                      </p:cBhvr>
                                    </p:animRot>
                                  </p:childTnLst>
                                </p:cTn>
                              </p:par>
                            </p:childTnLst>
                          </p:cTn>
                        </p:par>
                        <p:par>
                          <p:cTn id="98" fill="hold">
                            <p:stCondLst>
                              <p:cond delay="3000"/>
                            </p:stCondLst>
                            <p:childTnLst>
                              <p:par>
                                <p:cTn id="99" presetID="1" presetClass="entr" presetSubtype="0" fill="hold" grpId="0" nodeType="afterEffect">
                                  <p:stCondLst>
                                    <p:cond delay="0"/>
                                  </p:stCondLst>
                                  <p:childTnLst>
                                    <p:set>
                                      <p:cBhvr>
                                        <p:cTn id="100" dur="1" fill="hold">
                                          <p:stCondLst>
                                            <p:cond delay="0"/>
                                          </p:stCondLst>
                                        </p:cTn>
                                        <p:tgtEl>
                                          <p:spTgt spid="14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grpId="0" nodeType="clickEffect">
                                  <p:stCondLst>
                                    <p:cond delay="0"/>
                                  </p:stCondLst>
                                  <p:childTnLst>
                                    <p:animRot by="21600000">
                                      <p:cBhvr>
                                        <p:cTn id="104" dur="3000" fill="hold"/>
                                        <p:tgtEl>
                                          <p:spTgt spid="123"/>
                                        </p:tgtEl>
                                        <p:attrNameLst>
                                          <p:attrName>r</p:attrName>
                                        </p:attrNameLst>
                                      </p:cBhvr>
                                    </p:animRot>
                                  </p:childTnLst>
                                </p:cTn>
                              </p:par>
                            </p:childTnLst>
                          </p:cTn>
                        </p:par>
                        <p:par>
                          <p:cTn id="105" fill="hold">
                            <p:stCondLst>
                              <p:cond delay="3000"/>
                            </p:stCondLst>
                            <p:childTnLst>
                              <p:par>
                                <p:cTn id="106" presetID="1" presetClass="entr" presetSubtype="0" fill="hold" grpId="0" nodeType="afterEffect">
                                  <p:stCondLst>
                                    <p:cond delay="0"/>
                                  </p:stCondLst>
                                  <p:childTnLst>
                                    <p:set>
                                      <p:cBhvr>
                                        <p:cTn id="107" dur="1" fill="hold">
                                          <p:stCondLst>
                                            <p:cond delay="0"/>
                                          </p:stCondLst>
                                        </p:cTn>
                                        <p:tgtEl>
                                          <p:spTgt spid="13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grpId="0" nodeType="clickEffect">
                                  <p:stCondLst>
                                    <p:cond delay="0"/>
                                  </p:stCondLst>
                                  <p:childTnLst>
                                    <p:animRot by="21600000">
                                      <p:cBhvr>
                                        <p:cTn id="111" dur="3000" fill="hold"/>
                                        <p:tgtEl>
                                          <p:spTgt spid="119"/>
                                        </p:tgtEl>
                                        <p:attrNameLst>
                                          <p:attrName>r</p:attrName>
                                        </p:attrNameLst>
                                      </p:cBhvr>
                                    </p:animRot>
                                  </p:childTnLst>
                                </p:cTn>
                              </p:par>
                            </p:childTnLst>
                          </p:cTn>
                        </p:par>
                        <p:par>
                          <p:cTn id="112" fill="hold">
                            <p:stCondLst>
                              <p:cond delay="3000"/>
                            </p:stCondLst>
                            <p:childTnLst>
                              <p:par>
                                <p:cTn id="113" presetID="1" presetClass="entr" presetSubtype="0" fill="hold" grpId="0" nodeType="afterEffect">
                                  <p:stCondLst>
                                    <p:cond delay="0"/>
                                  </p:stCondLst>
                                  <p:childTnLst>
                                    <p:set>
                                      <p:cBhvr>
                                        <p:cTn id="11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Il faut + infinitive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3D2058-C03B-467D-96BD-90F2C7A5E47F}"/>
              </a:ext>
            </a:extLst>
          </p:cNvPr>
          <p:cNvSpPr txBox="1"/>
          <p:nvPr/>
        </p:nvSpPr>
        <p:spPr>
          <a:xfrm>
            <a:off x="180000" y="1296000"/>
            <a:ext cx="11729921"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already know one way to talk about necessity: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Nous </a:t>
            </a:r>
            <a:r>
              <a:rPr kumimoji="0" lang="en-US" sz="2100" b="1" i="0" u="none" strike="noStrike" kern="1200" cap="none" spc="0" normalizeH="0" baseline="0" noProof="0" dirty="0" err="1">
                <a:ln>
                  <a:noFill/>
                </a:ln>
                <a:solidFill>
                  <a:srgbClr val="EE6000"/>
                </a:solidFill>
                <a:effectLst/>
                <a:uLnTx/>
                <a:uFillTx/>
                <a:latin typeface="Century Gothic" panose="020F0302020204030204"/>
                <a:ea typeface="+mn-ea"/>
                <a:cs typeface="+mn-cs"/>
              </a:rPr>
              <a:t>devons</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messages.</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We must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look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messages.</a:t>
            </a:r>
            <a:endPar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On doit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messages.</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You/we have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to look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is another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Il faut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messages.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It is necessary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to</a:t>
            </a:r>
            <a:r>
              <a:rPr kumimoji="0" lang="en-US" sz="21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at the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‘Il faut’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is a special verb form that is only used in the 3rd person singular.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‘Il faut’</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never changes form. It </a:t>
            </a: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does not</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give information about who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must do something.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It is the same for one person or multiple people. It simply states that </a:t>
            </a:r>
            <a:r>
              <a:rPr kumimoji="0" lang="en-US" sz="2100" b="1" i="0" u="none" strike="noStrike" kern="1200" cap="none" spc="0" normalizeH="0" baseline="0" noProof="0" dirty="0">
                <a:ln>
                  <a:noFill/>
                </a:ln>
                <a:solidFill>
                  <a:srgbClr val="115076"/>
                </a:solidFill>
                <a:effectLst/>
                <a:uLnTx/>
                <a:uFillTx/>
                <a:latin typeface="Century Gothic" panose="020F0302020204030204"/>
                <a:ea typeface="+mn-ea"/>
                <a:cs typeface="+mn-cs"/>
              </a:rPr>
              <a:t>it</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is necessary to do it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6600"/>
                </a:solidFill>
                <a:effectLst/>
                <a:uLnTx/>
                <a:uFillTx/>
                <a:latin typeface="Century Gothic" panose="020F0302020204030204"/>
                <a:ea typeface="+mn-ea"/>
                <a:cs typeface="+mn-cs"/>
              </a:rPr>
              <a:t>Il faut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corriger</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US" sz="21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FF6600"/>
                </a:solidFill>
                <a:effectLst/>
                <a:uLnTx/>
                <a:uFillTx/>
                <a:latin typeface="Century Gothic" panose="020F0302020204030204"/>
                <a:ea typeface="+mn-ea"/>
                <a:cs typeface="+mn-cs"/>
              </a:rPr>
              <a:t>It is necessary </a:t>
            </a:r>
            <a:r>
              <a:rPr kumimoji="0" lang="en-US" sz="21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correct the mistakes.</a:t>
            </a:r>
          </a:p>
        </p:txBody>
      </p:sp>
      <p:sp>
        <p:nvSpPr>
          <p:cNvPr id="3" name="Speech Bubble: Rectangle with Corners Rounded 2">
            <a:extLst>
              <a:ext uri="{FF2B5EF4-FFF2-40B4-BE49-F238E27FC236}">
                <a16:creationId xmlns:a16="http://schemas.microsoft.com/office/drawing/2014/main" id="{B2E5B58B-987E-407C-A9DA-A82EEAFC3773}"/>
              </a:ext>
            </a:extLst>
          </p:cNvPr>
          <p:cNvSpPr/>
          <p:nvPr/>
        </p:nvSpPr>
        <p:spPr>
          <a:xfrm>
            <a:off x="178047" y="420320"/>
            <a:ext cx="2454644" cy="1390202"/>
          </a:xfrm>
          <a:prstGeom prst="wedgeRoundRectCallout">
            <a:avLst/>
          </a:prstGeom>
          <a:solidFill>
            <a:srgbClr val="11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Devoir</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changes to tell us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must do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something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0" name="Speech Bubble: Rectangle with Corners Rounded 9">
            <a:extLst>
              <a:ext uri="{FF2B5EF4-FFF2-40B4-BE49-F238E27FC236}">
                <a16:creationId xmlns:a16="http://schemas.microsoft.com/office/drawing/2014/main" id="{011497E2-72EB-4B00-A322-A5EEF56FB8F8}"/>
              </a:ext>
            </a:extLst>
          </p:cNvPr>
          <p:cNvSpPr/>
          <p:nvPr/>
        </p:nvSpPr>
        <p:spPr>
          <a:xfrm>
            <a:off x="178047" y="4171798"/>
            <a:ext cx="2454645" cy="1390202"/>
          </a:xfrm>
          <a:prstGeom prst="wedgeRoundRectCallout">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faut’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stays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doesn’t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tell us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must do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something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3A237609-5182-4166-8784-04DD3389C7D8}"/>
              </a:ext>
            </a:extLst>
          </p:cNvPr>
          <p:cNvSpPr/>
          <p:nvPr/>
        </p:nvSpPr>
        <p:spPr>
          <a:xfrm>
            <a:off x="6637867" y="2004752"/>
            <a:ext cx="5272054" cy="701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8831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343401" cy="647577"/>
          </a:xfrm>
        </p:spPr>
        <p:txBody>
          <a:bodyPr>
            <a:normAutofit/>
          </a:bodyPr>
          <a:lstStyle/>
          <a:p>
            <a:r>
              <a:rPr lang="en-GB" sz="2800" b="1" dirty="0">
                <a:solidFill>
                  <a:schemeClr val="bg1"/>
                </a:solidFill>
              </a:rPr>
              <a:t>Le stage à la piscine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81182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 parle de l’attitude d’Amir.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talking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about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everyone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needs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activities in English.</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407975482"/>
              </p:ext>
            </p:extLst>
          </p:nvPr>
        </p:nvGraphicFramePr>
        <p:xfrm>
          <a:off x="3432943" y="1367241"/>
          <a:ext cx="7939094" cy="3683442"/>
        </p:xfrm>
        <a:graphic>
          <a:graphicData uri="http://schemas.openxmlformats.org/drawingml/2006/table">
            <a:tbl>
              <a:tblPr firstRow="1" bandRow="1">
                <a:tableStyleId>{21E4AEA4-8DFA-4A89-87EB-49C32662AFE0}</a:tableStyleId>
              </a:tblPr>
              <a:tblGrid>
                <a:gridCol w="797132">
                  <a:extLst>
                    <a:ext uri="{9D8B030D-6E8A-4147-A177-3AD203B41FA5}">
                      <a16:colId xmlns:a16="http://schemas.microsoft.com/office/drawing/2014/main" val="2607353726"/>
                    </a:ext>
                  </a:extLst>
                </a:gridCol>
                <a:gridCol w="1606119">
                  <a:extLst>
                    <a:ext uri="{9D8B030D-6E8A-4147-A177-3AD203B41FA5}">
                      <a16:colId xmlns:a16="http://schemas.microsoft.com/office/drawing/2014/main" val="4128092149"/>
                    </a:ext>
                  </a:extLst>
                </a:gridCol>
                <a:gridCol w="1579418">
                  <a:extLst>
                    <a:ext uri="{9D8B030D-6E8A-4147-A177-3AD203B41FA5}">
                      <a16:colId xmlns:a16="http://schemas.microsoft.com/office/drawing/2014/main" val="2609792770"/>
                    </a:ext>
                  </a:extLst>
                </a:gridCol>
                <a:gridCol w="3956425">
                  <a:extLst>
                    <a:ext uri="{9D8B030D-6E8A-4147-A177-3AD203B41FA5}">
                      <a16:colId xmlns:a16="http://schemas.microsoft.com/office/drawing/2014/main" val="2140995250"/>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dirty="0">
                        <a:ln>
                          <a:noFill/>
                        </a:ln>
                        <a:solidFill>
                          <a:prstClr val="white"/>
                        </a:solidFill>
                        <a:effectLst/>
                        <a:uLnTx/>
                        <a:uFillTx/>
                        <a:latin typeface="+mn-lt"/>
                        <a:ea typeface="+mn-ea"/>
                        <a:cs typeface="+mn-cs"/>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Everyone needs to …</a:t>
                      </a:r>
                      <a:endParaRPr kumimoji="0" lang="en-GB" sz="2000" b="1" i="0" u="none" strike="noStrike" kern="1200" cap="none" spc="0" normalizeH="0" baseline="0" dirty="0">
                        <a:ln>
                          <a:noFill/>
                        </a:ln>
                        <a:solidFill>
                          <a:prstClr val="white"/>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But Amir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Activity</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has a negative attitude</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have a positive attitude</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uses social media in the office</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leaves work early every day</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work hard</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works slowly</a:t>
                      </a:r>
                    </a:p>
                  </a:txBody>
                  <a:tcPr/>
                </a:tc>
                <a:extLst>
                  <a:ext uri="{0D108BD9-81ED-4DB2-BD59-A6C34878D82A}">
                    <a16:rowId xmlns:a16="http://schemas.microsoft.com/office/drawing/2014/main" val="664931564"/>
                  </a:ext>
                </a:extLst>
              </a:tr>
            </a:tbl>
          </a:graphicData>
        </a:graphic>
      </p:graphicFrame>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498" y="2225216"/>
            <a:ext cx="282522" cy="294294"/>
          </a:xfrm>
          <a:prstGeom prst="rect">
            <a:avLst/>
          </a:prstGeom>
        </p:spPr>
      </p:pic>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484" y="2672516"/>
            <a:ext cx="282522" cy="294294"/>
          </a:xfrm>
          <a:prstGeom prst="rect">
            <a:avLst/>
          </a:prstGeom>
        </p:spPr>
      </p:pic>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498" y="3196580"/>
            <a:ext cx="282522" cy="294294"/>
          </a:xfrm>
          <a:prstGeom prst="rect">
            <a:avLst/>
          </a:prstGeom>
        </p:spPr>
      </p:pic>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498" y="3690708"/>
            <a:ext cx="282522" cy="294294"/>
          </a:xfrm>
          <a:prstGeom prst="rect">
            <a:avLst/>
          </a:prstGeom>
        </p:spPr>
      </p:pic>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484" y="4121483"/>
            <a:ext cx="282522" cy="294294"/>
          </a:xfrm>
          <a:prstGeom prst="rect">
            <a:avLst/>
          </a:prstGeom>
        </p:spPr>
      </p:pic>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037" y="4691733"/>
            <a:ext cx="282522" cy="294294"/>
          </a:xfrm>
          <a:prstGeom prst="rect">
            <a:avLst/>
          </a:prstGeom>
        </p:spPr>
      </p:pic>
      <p:pic>
        <p:nvPicPr>
          <p:cNvPr id="3" name="Picture 2">
            <a:extLst>
              <a:ext uri="{FF2B5EF4-FFF2-40B4-BE49-F238E27FC236}">
                <a16:creationId xmlns:a16="http://schemas.microsoft.com/office/drawing/2014/main" id="{13CFF837-ED09-4AD7-AF45-E4A96CCF5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35" y="4435045"/>
            <a:ext cx="1609772" cy="1609772"/>
          </a:xfrm>
          <a:prstGeom prst="rect">
            <a:avLst/>
          </a:prstGeom>
        </p:spPr>
      </p:pic>
      <p:sp>
        <p:nvSpPr>
          <p:cNvPr id="2" name="Action Button: Custom 16">
            <a:hlinkClick r:id="" action="ppaction://noaction" highlightClick="1">
              <a:snd r:embed="rId5" name="1b le stage.wav"/>
            </a:hlinkClick>
            <a:extLst>
              <a:ext uri="{FF2B5EF4-FFF2-40B4-BE49-F238E27FC236}">
                <a16:creationId xmlns:a16="http://schemas.microsoft.com/office/drawing/2014/main" id="{A94727F7-876B-415E-AA9C-0CED464D7226}"/>
              </a:ext>
            </a:extLst>
          </p:cNvPr>
          <p:cNvSpPr/>
          <p:nvPr/>
        </p:nvSpPr>
        <p:spPr>
          <a:xfrm>
            <a:off x="3654705" y="21235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 name="Action Button: Custom 16">
            <a:hlinkClick r:id="" action="ppaction://noaction" highlightClick="1">
              <a:snd r:embed="rId6" name="2b le stage.wav"/>
            </a:hlinkClick>
            <a:extLst>
              <a:ext uri="{FF2B5EF4-FFF2-40B4-BE49-F238E27FC236}">
                <a16:creationId xmlns:a16="http://schemas.microsoft.com/office/drawing/2014/main" id="{6E3743BF-0CAB-43F7-988E-7027B54FAF7A}"/>
              </a:ext>
            </a:extLst>
          </p:cNvPr>
          <p:cNvSpPr/>
          <p:nvPr/>
        </p:nvSpPr>
        <p:spPr>
          <a:xfrm>
            <a:off x="3656161" y="26181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7" name="3b le stage.wav"/>
            </a:hlinkClick>
            <a:extLst>
              <a:ext uri="{FF2B5EF4-FFF2-40B4-BE49-F238E27FC236}">
                <a16:creationId xmlns:a16="http://schemas.microsoft.com/office/drawing/2014/main" id="{16ACE63A-2CCB-4C0F-9F5E-7FB826F4A589}"/>
              </a:ext>
            </a:extLst>
          </p:cNvPr>
          <p:cNvSpPr/>
          <p:nvPr/>
        </p:nvSpPr>
        <p:spPr>
          <a:xfrm>
            <a:off x="3648881" y="31127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8" name="4b le stage.wav"/>
            </a:hlinkClick>
            <a:extLst>
              <a:ext uri="{FF2B5EF4-FFF2-40B4-BE49-F238E27FC236}">
                <a16:creationId xmlns:a16="http://schemas.microsoft.com/office/drawing/2014/main" id="{8243858D-D527-4C34-A211-1D4B5AE55AD5}"/>
              </a:ext>
            </a:extLst>
          </p:cNvPr>
          <p:cNvSpPr/>
          <p:nvPr/>
        </p:nvSpPr>
        <p:spPr>
          <a:xfrm>
            <a:off x="3650337" y="36074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6">
            <a:hlinkClick r:id="" action="ppaction://noaction" highlightClick="1">
              <a:snd r:embed="rId9" name="6b le stage.wav"/>
            </a:hlinkClick>
            <a:extLst>
              <a:ext uri="{FF2B5EF4-FFF2-40B4-BE49-F238E27FC236}">
                <a16:creationId xmlns:a16="http://schemas.microsoft.com/office/drawing/2014/main" id="{F540002E-5C5B-4119-AEA5-F23DAD3C9016}"/>
              </a:ext>
            </a:extLst>
          </p:cNvPr>
          <p:cNvSpPr/>
          <p:nvPr/>
        </p:nvSpPr>
        <p:spPr>
          <a:xfrm>
            <a:off x="3651793" y="45966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Action Button: Custom 16">
            <a:hlinkClick r:id="" action="ppaction://noaction" highlightClick="1">
              <a:snd r:embed="rId10" name="5b le stage.wav"/>
            </a:hlinkClick>
            <a:extLst>
              <a:ext uri="{FF2B5EF4-FFF2-40B4-BE49-F238E27FC236}">
                <a16:creationId xmlns:a16="http://schemas.microsoft.com/office/drawing/2014/main" id="{724740EE-C837-4594-A136-63A684DE8C34}"/>
              </a:ext>
            </a:extLst>
          </p:cNvPr>
          <p:cNvSpPr/>
          <p:nvPr/>
        </p:nvSpPr>
        <p:spPr>
          <a:xfrm>
            <a:off x="3657617" y="41020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Rectangle 21">
            <a:extLst>
              <a:ext uri="{FF2B5EF4-FFF2-40B4-BE49-F238E27FC236}">
                <a16:creationId xmlns:a16="http://schemas.microsoft.com/office/drawing/2014/main" id="{C553B72C-223D-47DC-A0D0-0062096627A2}"/>
              </a:ext>
            </a:extLst>
          </p:cNvPr>
          <p:cNvSpPr/>
          <p:nvPr/>
        </p:nvSpPr>
        <p:spPr>
          <a:xfrm>
            <a:off x="7473150" y="2123510"/>
            <a:ext cx="3790891"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EC8E1DE-D73A-4994-8659-26F0B9EA2A5B}"/>
              </a:ext>
            </a:extLst>
          </p:cNvPr>
          <p:cNvSpPr/>
          <p:nvPr/>
        </p:nvSpPr>
        <p:spPr>
          <a:xfrm>
            <a:off x="7515291" y="2663953"/>
            <a:ext cx="3790891" cy="25725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C3C3553A-5DFB-4F07-99E1-409F5DF3ED44}"/>
              </a:ext>
            </a:extLst>
          </p:cNvPr>
          <p:cNvSpPr/>
          <p:nvPr/>
        </p:nvSpPr>
        <p:spPr>
          <a:xfrm>
            <a:off x="7515291" y="3096283"/>
            <a:ext cx="3741237" cy="30653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D36045D3-91EF-43FF-AD2F-D9902DC9E6FC}"/>
              </a:ext>
            </a:extLst>
          </p:cNvPr>
          <p:cNvSpPr/>
          <p:nvPr/>
        </p:nvSpPr>
        <p:spPr>
          <a:xfrm>
            <a:off x="7439598" y="3653537"/>
            <a:ext cx="3741237" cy="34661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680E6C72-4E48-48E9-8FF8-3611440F7F70}"/>
              </a:ext>
            </a:extLst>
          </p:cNvPr>
          <p:cNvSpPr/>
          <p:nvPr/>
        </p:nvSpPr>
        <p:spPr>
          <a:xfrm>
            <a:off x="7459398" y="4152793"/>
            <a:ext cx="3797127"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AFC553D0-D1EC-44BE-88E5-2B804437BDA1}"/>
              </a:ext>
            </a:extLst>
          </p:cNvPr>
          <p:cNvSpPr/>
          <p:nvPr/>
        </p:nvSpPr>
        <p:spPr>
          <a:xfrm>
            <a:off x="7439598" y="4628864"/>
            <a:ext cx="3824444" cy="3217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Action Button: Custom 16">
            <a:hlinkClick r:id="" action="ppaction://noaction" highlightClick="1">
              <a:snd r:embed="rId11" name="1a le stage.wav"/>
            </a:hlinkClick>
            <a:extLst>
              <a:ext uri="{FF2B5EF4-FFF2-40B4-BE49-F238E27FC236}">
                <a16:creationId xmlns:a16="http://schemas.microsoft.com/office/drawing/2014/main" id="{20ACF803-061B-4BFC-918A-224771EF3296}"/>
              </a:ext>
            </a:extLst>
          </p:cNvPr>
          <p:cNvSpPr/>
          <p:nvPr/>
        </p:nvSpPr>
        <p:spPr>
          <a:xfrm>
            <a:off x="11447869" y="21235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12" name="2a le stage.wav"/>
            </a:hlinkClick>
            <a:extLst>
              <a:ext uri="{FF2B5EF4-FFF2-40B4-BE49-F238E27FC236}">
                <a16:creationId xmlns:a16="http://schemas.microsoft.com/office/drawing/2014/main" id="{BE9A4B6A-DC49-447A-948E-0734F008924F}"/>
              </a:ext>
            </a:extLst>
          </p:cNvPr>
          <p:cNvSpPr/>
          <p:nvPr/>
        </p:nvSpPr>
        <p:spPr>
          <a:xfrm>
            <a:off x="11449325" y="26181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13" name="3a le stage.wav"/>
            </a:hlinkClick>
            <a:extLst>
              <a:ext uri="{FF2B5EF4-FFF2-40B4-BE49-F238E27FC236}">
                <a16:creationId xmlns:a16="http://schemas.microsoft.com/office/drawing/2014/main" id="{03103E05-851A-402C-B408-E9B3A0428096}"/>
              </a:ext>
            </a:extLst>
          </p:cNvPr>
          <p:cNvSpPr/>
          <p:nvPr/>
        </p:nvSpPr>
        <p:spPr>
          <a:xfrm>
            <a:off x="11442045" y="31127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14" name="4a le stage.wav"/>
            </a:hlinkClick>
            <a:extLst>
              <a:ext uri="{FF2B5EF4-FFF2-40B4-BE49-F238E27FC236}">
                <a16:creationId xmlns:a16="http://schemas.microsoft.com/office/drawing/2014/main" id="{60FAAC5A-B3C8-4CBE-A58F-D4CF8A784A9E}"/>
              </a:ext>
            </a:extLst>
          </p:cNvPr>
          <p:cNvSpPr/>
          <p:nvPr/>
        </p:nvSpPr>
        <p:spPr>
          <a:xfrm>
            <a:off x="11443501" y="36074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15" name="6a le stage.wav"/>
            </a:hlinkClick>
            <a:extLst>
              <a:ext uri="{FF2B5EF4-FFF2-40B4-BE49-F238E27FC236}">
                <a16:creationId xmlns:a16="http://schemas.microsoft.com/office/drawing/2014/main" id="{3C0A02F8-3230-4EAE-A2B1-2FDCD9308CE8}"/>
              </a:ext>
            </a:extLst>
          </p:cNvPr>
          <p:cNvSpPr/>
          <p:nvPr/>
        </p:nvSpPr>
        <p:spPr>
          <a:xfrm>
            <a:off x="11444957" y="45966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16">
            <a:hlinkClick r:id="" action="ppaction://noaction" highlightClick="1">
              <a:snd r:embed="rId16" name="5a le stage.wav"/>
            </a:hlinkClick>
            <a:extLst>
              <a:ext uri="{FF2B5EF4-FFF2-40B4-BE49-F238E27FC236}">
                <a16:creationId xmlns:a16="http://schemas.microsoft.com/office/drawing/2014/main" id="{77F9A639-8A3C-4CD4-A141-AB017A646958}"/>
              </a:ext>
            </a:extLst>
          </p:cNvPr>
          <p:cNvSpPr/>
          <p:nvPr/>
        </p:nvSpPr>
        <p:spPr>
          <a:xfrm>
            <a:off x="11450781" y="41020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TextBox 46">
            <a:extLst>
              <a:ext uri="{FF2B5EF4-FFF2-40B4-BE49-F238E27FC236}">
                <a16:creationId xmlns:a16="http://schemas.microsoft.com/office/drawing/2014/main" id="{BB99E821-8341-4C58-AE05-23AD50B4BCC0}"/>
              </a:ext>
            </a:extLst>
          </p:cNvPr>
          <p:cNvSpPr txBox="1"/>
          <p:nvPr/>
        </p:nvSpPr>
        <p:spPr>
          <a:xfrm>
            <a:off x="11396263" y="1507866"/>
            <a:ext cx="487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59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95C7ED-B129-435C-A0F9-60800FC29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7" y="2071128"/>
            <a:ext cx="6759263" cy="3320159"/>
          </a:xfrm>
          <a:prstGeom prst="rect">
            <a:avLst/>
          </a:prstGeom>
        </p:spPr>
      </p:pic>
      <p:sp>
        <p:nvSpPr>
          <p:cNvPr id="13" name="TextBox 12">
            <a:extLst>
              <a:ext uri="{FF2B5EF4-FFF2-40B4-BE49-F238E27FC236}">
                <a16:creationId xmlns:a16="http://schemas.microsoft.com/office/drawing/2014/main" id="{5840016C-59A7-4FBE-8BB2-D946CF44EB87}"/>
              </a:ext>
            </a:extLst>
          </p:cNvPr>
          <p:cNvSpPr txBox="1"/>
          <p:nvPr/>
        </p:nvSpPr>
        <p:spPr>
          <a:xfrm>
            <a:off x="735651" y="2344299"/>
            <a:ext cx="5785337"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arrive tôt.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aller au bureau.</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lire les notes.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écrit des notes.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organise les cours de natation.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choisir des groupes d’élèves.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8" name="Table 17">
            <a:extLst>
              <a:ext uri="{FF2B5EF4-FFF2-40B4-BE49-F238E27FC236}">
                <a16:creationId xmlns:a16="http://schemas.microsoft.com/office/drawing/2014/main" id="{F0C3E866-5C4C-4A7D-A474-49BC9DD8589C}"/>
              </a:ext>
            </a:extLst>
          </p:cNvPr>
          <p:cNvGraphicFramePr>
            <a:graphicFrameLocks noGrp="1"/>
          </p:cNvGraphicFramePr>
          <p:nvPr>
            <p:extLst>
              <p:ext uri="{D42A27DB-BD31-4B8C-83A1-F6EECF244321}">
                <p14:modId xmlns:p14="http://schemas.microsoft.com/office/powerpoint/2010/main" val="702526105"/>
              </p:ext>
            </p:extLst>
          </p:nvPr>
        </p:nvGraphicFramePr>
        <p:xfrm>
          <a:off x="6826262" y="2203393"/>
          <a:ext cx="5083658" cy="2194560"/>
        </p:xfrm>
        <a:graphic>
          <a:graphicData uri="http://schemas.openxmlformats.org/drawingml/2006/table">
            <a:tbl>
              <a:tblPr firstRow="1" bandRow="1">
                <a:tableStyleId>{21E4AEA4-8DFA-4A89-87EB-49C32662AFE0}</a:tableStyleId>
              </a:tblPr>
              <a:tblGrid>
                <a:gridCol w="2541829">
                  <a:extLst>
                    <a:ext uri="{9D8B030D-6E8A-4147-A177-3AD203B41FA5}">
                      <a16:colId xmlns:a16="http://schemas.microsoft.com/office/drawing/2014/main" val="3355613372"/>
                    </a:ext>
                  </a:extLst>
                </a:gridCol>
                <a:gridCol w="2541829">
                  <a:extLst>
                    <a:ext uri="{9D8B030D-6E8A-4147-A177-3AD203B41FA5}">
                      <a16:colId xmlns:a16="http://schemas.microsoft.com/office/drawing/2014/main" val="2761828700"/>
                    </a:ext>
                  </a:extLst>
                </a:gridCol>
              </a:tblGrid>
              <a:tr h="370840">
                <a:tc>
                  <a:txBody>
                    <a:bodyPr/>
                    <a:lstStyle/>
                    <a:p>
                      <a:pPr algn="ctr"/>
                      <a:r>
                        <a:rPr lang="fr-FR" sz="2000" dirty="0" err="1"/>
                        <a:t>what</a:t>
                      </a:r>
                      <a:r>
                        <a:rPr lang="fr-FR" sz="2000" dirty="0"/>
                        <a:t> </a:t>
                      </a:r>
                      <a:r>
                        <a:rPr lang="fr-FR" sz="2000" dirty="0" err="1"/>
                        <a:t>her</a:t>
                      </a:r>
                      <a:r>
                        <a:rPr lang="fr-FR" sz="2000" dirty="0"/>
                        <a:t> </a:t>
                      </a:r>
                      <a:r>
                        <a:rPr lang="fr-FR" sz="2000" dirty="0" err="1"/>
                        <a:t>colleague</a:t>
                      </a:r>
                      <a:r>
                        <a:rPr lang="fr-FR" sz="2000" dirty="0"/>
                        <a:t> </a:t>
                      </a:r>
                      <a:r>
                        <a:rPr lang="fr-FR" sz="2000" dirty="0" err="1"/>
                        <a:t>does</a:t>
                      </a:r>
                      <a:endParaRPr lang="fr-FR" sz="2000" dirty="0"/>
                    </a:p>
                  </a:txBody>
                  <a:tcPr/>
                </a:tc>
                <a:tc>
                  <a:txBody>
                    <a:bodyPr/>
                    <a:lstStyle/>
                    <a:p>
                      <a:pPr algn="ctr"/>
                      <a:r>
                        <a:rPr lang="fr-FR" sz="2000" dirty="0" err="1"/>
                        <a:t>what</a:t>
                      </a:r>
                      <a:r>
                        <a:rPr lang="fr-FR" sz="2000" dirty="0"/>
                        <a:t> </a:t>
                      </a:r>
                      <a:r>
                        <a:rPr lang="fr-FR" sz="2000" dirty="0" err="1"/>
                        <a:t>everyone</a:t>
                      </a:r>
                      <a:r>
                        <a:rPr lang="fr-FR" sz="2000" dirty="0"/>
                        <a:t> </a:t>
                      </a:r>
                      <a:r>
                        <a:rPr lang="fr-FR" sz="2000" dirty="0" err="1"/>
                        <a:t>needs</a:t>
                      </a:r>
                      <a:r>
                        <a:rPr lang="fr-FR" sz="2000" dirty="0"/>
                        <a:t> to do</a:t>
                      </a:r>
                    </a:p>
                  </a:txBody>
                  <a:tcPr/>
                </a:tc>
                <a:extLst>
                  <a:ext uri="{0D108BD9-81ED-4DB2-BD59-A6C34878D82A}">
                    <a16:rowId xmlns:a16="http://schemas.microsoft.com/office/drawing/2014/main" val="1602284499"/>
                  </a:ext>
                </a:extLst>
              </a:tr>
              <a:tr h="370840">
                <a:tc>
                  <a:txBody>
                    <a:bodyPr/>
                    <a:lstStyle/>
                    <a:p>
                      <a:pPr algn="ctr"/>
                      <a:r>
                        <a:rPr lang="fr-FR" sz="2000" dirty="0">
                          <a:solidFill>
                            <a:srgbClr val="002060"/>
                          </a:solidFill>
                        </a:rPr>
                        <a:t>arrives </a:t>
                      </a:r>
                      <a:r>
                        <a:rPr lang="fr-FR" sz="2000" dirty="0" err="1">
                          <a:solidFill>
                            <a:srgbClr val="002060"/>
                          </a:solidFill>
                        </a:rPr>
                        <a:t>early</a:t>
                      </a:r>
                      <a:endParaRPr lang="fr-FR" sz="2000" dirty="0">
                        <a:solidFill>
                          <a:srgbClr val="002060"/>
                        </a:solidFill>
                      </a:endParaRPr>
                    </a:p>
                  </a:txBody>
                  <a:tcPr/>
                </a:tc>
                <a:tc>
                  <a:txBody>
                    <a:bodyPr/>
                    <a:lstStyle/>
                    <a:p>
                      <a:pPr algn="ctr"/>
                      <a:r>
                        <a:rPr lang="fr-FR" sz="2000" dirty="0">
                          <a:solidFill>
                            <a:srgbClr val="002060"/>
                          </a:solidFill>
                        </a:rPr>
                        <a:t>go to the office</a:t>
                      </a:r>
                    </a:p>
                  </a:txBody>
                  <a:tcPr/>
                </a:tc>
                <a:extLst>
                  <a:ext uri="{0D108BD9-81ED-4DB2-BD59-A6C34878D82A}">
                    <a16:rowId xmlns:a16="http://schemas.microsoft.com/office/drawing/2014/main" val="3747571918"/>
                  </a:ext>
                </a:extLst>
              </a:tr>
              <a:tr h="370840">
                <a:tc>
                  <a:txBody>
                    <a:bodyPr/>
                    <a:lstStyle/>
                    <a:p>
                      <a:pPr algn="ctr"/>
                      <a:r>
                        <a:rPr lang="fr-FR" sz="2000" dirty="0" err="1">
                          <a:solidFill>
                            <a:srgbClr val="002060"/>
                          </a:solidFill>
                        </a:rPr>
                        <a:t>writes</a:t>
                      </a:r>
                      <a:r>
                        <a:rPr lang="fr-FR" sz="2000" dirty="0">
                          <a:solidFill>
                            <a:srgbClr val="002060"/>
                          </a:solidFill>
                        </a:rPr>
                        <a:t> notes</a:t>
                      </a:r>
                    </a:p>
                  </a:txBody>
                  <a:tcPr/>
                </a:tc>
                <a:tc>
                  <a:txBody>
                    <a:bodyPr/>
                    <a:lstStyle/>
                    <a:p>
                      <a:pPr algn="ctr"/>
                      <a:r>
                        <a:rPr lang="fr-FR" sz="2000" dirty="0" err="1">
                          <a:solidFill>
                            <a:srgbClr val="002060"/>
                          </a:solidFill>
                        </a:rPr>
                        <a:t>read</a:t>
                      </a:r>
                      <a:r>
                        <a:rPr lang="fr-FR" sz="2000" dirty="0">
                          <a:solidFill>
                            <a:srgbClr val="002060"/>
                          </a:solidFill>
                        </a:rPr>
                        <a:t> the notes</a:t>
                      </a:r>
                    </a:p>
                  </a:txBody>
                  <a:tcPr/>
                </a:tc>
                <a:extLst>
                  <a:ext uri="{0D108BD9-81ED-4DB2-BD59-A6C34878D82A}">
                    <a16:rowId xmlns:a16="http://schemas.microsoft.com/office/drawing/2014/main" val="1918459408"/>
                  </a:ext>
                </a:extLst>
              </a:tr>
              <a:tr h="370840">
                <a:tc>
                  <a:txBody>
                    <a:bodyPr/>
                    <a:lstStyle/>
                    <a:p>
                      <a:pPr algn="ctr"/>
                      <a:r>
                        <a:rPr lang="fr-FR" sz="2000" dirty="0">
                          <a:solidFill>
                            <a:srgbClr val="002060"/>
                          </a:solidFill>
                        </a:rPr>
                        <a:t>organises </a:t>
                      </a:r>
                      <a:r>
                        <a:rPr lang="fr-FR" sz="2000" dirty="0" err="1">
                          <a:solidFill>
                            <a:srgbClr val="002060"/>
                          </a:solidFill>
                        </a:rPr>
                        <a:t>swimming</a:t>
                      </a:r>
                      <a:r>
                        <a:rPr lang="fr-FR" sz="2000" dirty="0">
                          <a:solidFill>
                            <a:srgbClr val="002060"/>
                          </a:solidFill>
                        </a:rPr>
                        <a:t> </a:t>
                      </a:r>
                      <a:r>
                        <a:rPr lang="fr-FR" sz="2000" dirty="0" err="1">
                          <a:solidFill>
                            <a:srgbClr val="002060"/>
                          </a:solidFill>
                        </a:rPr>
                        <a:t>lessons</a:t>
                      </a:r>
                      <a:endParaRPr lang="fr-FR" sz="2000" dirty="0">
                        <a:solidFill>
                          <a:srgbClr val="002060"/>
                        </a:solidFill>
                      </a:endParaRPr>
                    </a:p>
                  </a:txBody>
                  <a:tcPr/>
                </a:tc>
                <a:tc>
                  <a:txBody>
                    <a:bodyPr/>
                    <a:lstStyle/>
                    <a:p>
                      <a:pPr algn="ctr"/>
                      <a:r>
                        <a:rPr lang="fr-FR" sz="2000" dirty="0" err="1">
                          <a:solidFill>
                            <a:srgbClr val="002060"/>
                          </a:solidFill>
                        </a:rPr>
                        <a:t>choose</a:t>
                      </a:r>
                      <a:r>
                        <a:rPr lang="fr-FR" sz="2000" dirty="0">
                          <a:solidFill>
                            <a:srgbClr val="002060"/>
                          </a:solidFill>
                        </a:rPr>
                        <a:t> groups of </a:t>
                      </a:r>
                      <a:r>
                        <a:rPr lang="fr-FR" sz="2000" dirty="0" err="1">
                          <a:solidFill>
                            <a:srgbClr val="002060"/>
                          </a:solidFill>
                        </a:rPr>
                        <a:t>pupils</a:t>
                      </a:r>
                      <a:endParaRPr lang="fr-FR" sz="2000" dirty="0">
                        <a:solidFill>
                          <a:srgbClr val="002060"/>
                        </a:solidFill>
                      </a:endParaRPr>
                    </a:p>
                  </a:txBody>
                  <a:tcPr/>
                </a:tc>
                <a:extLst>
                  <a:ext uri="{0D108BD9-81ED-4DB2-BD59-A6C34878D82A}">
                    <a16:rowId xmlns:a16="http://schemas.microsoft.com/office/drawing/2014/main" val="1223091601"/>
                  </a:ext>
                </a:extLst>
              </a:tr>
            </a:tbl>
          </a:graphicData>
        </a:graphic>
      </p:graphicFrame>
      <p:sp>
        <p:nvSpPr>
          <p:cNvPr id="4" name="Title 3"/>
          <p:cNvSpPr>
            <a:spLocks noGrp="1"/>
          </p:cNvSpPr>
          <p:nvPr>
            <p:ph type="title"/>
          </p:nvPr>
        </p:nvSpPr>
        <p:spPr>
          <a:xfrm>
            <a:off x="0" y="213557"/>
            <a:ext cx="5334000" cy="647577"/>
          </a:xfrm>
        </p:spPr>
        <p:txBody>
          <a:bodyPr>
            <a:normAutofit/>
          </a:bodyPr>
          <a:lstStyle/>
          <a:p>
            <a:r>
              <a:rPr lang="en-GB" sz="3600" b="1" dirty="0">
                <a:solidFill>
                  <a:schemeClr val="bg1"/>
                </a:solidFill>
              </a:rPr>
              <a:t>Le stage à la piscine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F37DE79A-53AA-4F91-95F9-8059170A7C4F}"/>
              </a:ext>
            </a:extLst>
          </p:cNvPr>
          <p:cNvSpPr txBox="1"/>
          <p:nvPr/>
        </p:nvSpPr>
        <p:spPr>
          <a:xfrm>
            <a:off x="66906" y="1250583"/>
            <a:ext cx="116285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 regarde son coll</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ègue et prend des notes.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ce coll</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ègue ? Et q</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ue doit-on faire en général ? Écris ‘faut’ ou ‘[-]’ et fais deux listes en 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BD620A15-77CD-4A81-B964-A9B4C518B445}"/>
              </a:ext>
            </a:extLst>
          </p:cNvPr>
          <p:cNvSpPr/>
          <p:nvPr/>
        </p:nvSpPr>
        <p:spPr>
          <a:xfrm>
            <a:off x="6854955" y="2936890"/>
            <a:ext cx="2451477" cy="3564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12765ABD-6A07-4879-8AC7-E4F021AEA157}"/>
              </a:ext>
            </a:extLst>
          </p:cNvPr>
          <p:cNvSpPr/>
          <p:nvPr/>
        </p:nvSpPr>
        <p:spPr>
          <a:xfrm>
            <a:off x="9429749" y="2936890"/>
            <a:ext cx="2451477" cy="3564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C28F05F-D396-499F-BAB5-C1C4EE529B5B}"/>
              </a:ext>
            </a:extLst>
          </p:cNvPr>
          <p:cNvSpPr/>
          <p:nvPr/>
        </p:nvSpPr>
        <p:spPr>
          <a:xfrm>
            <a:off x="9396783" y="3323532"/>
            <a:ext cx="2484443" cy="35643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BA638D8-1E71-46E6-8F26-69E851CA4963}"/>
              </a:ext>
            </a:extLst>
          </p:cNvPr>
          <p:cNvSpPr/>
          <p:nvPr/>
        </p:nvSpPr>
        <p:spPr>
          <a:xfrm>
            <a:off x="6854955" y="3323532"/>
            <a:ext cx="2451477" cy="35643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2F087042-110F-4F3C-AAA4-4759F8C44168}"/>
              </a:ext>
            </a:extLst>
          </p:cNvPr>
          <p:cNvSpPr/>
          <p:nvPr/>
        </p:nvSpPr>
        <p:spPr>
          <a:xfrm>
            <a:off x="6854955" y="3710174"/>
            <a:ext cx="2451477" cy="6429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ADE6705-4563-46BF-8B08-AAD47A87DD9A}"/>
              </a:ext>
            </a:extLst>
          </p:cNvPr>
          <p:cNvSpPr/>
          <p:nvPr/>
        </p:nvSpPr>
        <p:spPr>
          <a:xfrm>
            <a:off x="9382436" y="3710174"/>
            <a:ext cx="2513136" cy="6429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24FAD4DC-E477-4B6A-89A4-DB42BE1DA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6155" y="4583397"/>
            <a:ext cx="1609772" cy="1609772"/>
          </a:xfrm>
          <a:prstGeom prst="rect">
            <a:avLst/>
          </a:prstGeom>
        </p:spPr>
      </p:pic>
      <p:pic>
        <p:nvPicPr>
          <p:cNvPr id="2050" name="Picture 2" descr="Pencil 1 Clip Art">
            <a:extLst>
              <a:ext uri="{FF2B5EF4-FFF2-40B4-BE49-F238E27FC236}">
                <a16:creationId xmlns:a16="http://schemas.microsoft.com/office/drawing/2014/main" id="{92BF95DD-7909-449E-A023-033DE2B04F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4339" y="4728794"/>
            <a:ext cx="875916" cy="120032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46">
            <a:extLst>
              <a:ext uri="{FF2B5EF4-FFF2-40B4-BE49-F238E27FC236}">
                <a16:creationId xmlns:a16="http://schemas.microsoft.com/office/drawing/2014/main" id="{D422E4D6-574B-4478-92BE-F30DE6AE3297}"/>
              </a:ext>
            </a:extLst>
          </p:cNvPr>
          <p:cNvSpPr/>
          <p:nvPr/>
        </p:nvSpPr>
        <p:spPr>
          <a:xfrm>
            <a:off x="1319435" y="2431828"/>
            <a:ext cx="694506" cy="31133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0" name="Rounded Rectangle 46">
            <a:extLst>
              <a:ext uri="{FF2B5EF4-FFF2-40B4-BE49-F238E27FC236}">
                <a16:creationId xmlns:a16="http://schemas.microsoft.com/office/drawing/2014/main" id="{EFE58FBC-2FBB-4093-88CD-45434A683D46}"/>
              </a:ext>
            </a:extLst>
          </p:cNvPr>
          <p:cNvSpPr/>
          <p:nvPr/>
        </p:nvSpPr>
        <p:spPr>
          <a:xfrm>
            <a:off x="1319435" y="2797574"/>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Rounded Rectangle 46">
            <a:extLst>
              <a:ext uri="{FF2B5EF4-FFF2-40B4-BE49-F238E27FC236}">
                <a16:creationId xmlns:a16="http://schemas.microsoft.com/office/drawing/2014/main" id="{ED18E7B2-E0F4-4B9C-9461-BBE9EF5A01BC}"/>
              </a:ext>
            </a:extLst>
          </p:cNvPr>
          <p:cNvSpPr/>
          <p:nvPr/>
        </p:nvSpPr>
        <p:spPr>
          <a:xfrm>
            <a:off x="1319435" y="3165181"/>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4" name="Rounded Rectangle 46">
            <a:extLst>
              <a:ext uri="{FF2B5EF4-FFF2-40B4-BE49-F238E27FC236}">
                <a16:creationId xmlns:a16="http://schemas.microsoft.com/office/drawing/2014/main" id="{D61CE096-91BE-459A-B3DC-80A6C0257F63}"/>
              </a:ext>
            </a:extLst>
          </p:cNvPr>
          <p:cNvSpPr/>
          <p:nvPr/>
        </p:nvSpPr>
        <p:spPr>
          <a:xfrm>
            <a:off x="1319435" y="3532788"/>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5" name="Rounded Rectangle 46">
            <a:extLst>
              <a:ext uri="{FF2B5EF4-FFF2-40B4-BE49-F238E27FC236}">
                <a16:creationId xmlns:a16="http://schemas.microsoft.com/office/drawing/2014/main" id="{08BA9481-4E14-4CB5-A4E0-0793D27CA42F}"/>
              </a:ext>
            </a:extLst>
          </p:cNvPr>
          <p:cNvSpPr/>
          <p:nvPr/>
        </p:nvSpPr>
        <p:spPr>
          <a:xfrm>
            <a:off x="1319435" y="3900394"/>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6" name="Rounded Rectangle 46">
            <a:extLst>
              <a:ext uri="{FF2B5EF4-FFF2-40B4-BE49-F238E27FC236}">
                <a16:creationId xmlns:a16="http://schemas.microsoft.com/office/drawing/2014/main" id="{491C97DF-6E66-4832-B20F-3D6176BCFACB}"/>
              </a:ext>
            </a:extLst>
          </p:cNvPr>
          <p:cNvSpPr/>
          <p:nvPr/>
        </p:nvSpPr>
        <p:spPr>
          <a:xfrm>
            <a:off x="1319435" y="4620939"/>
            <a:ext cx="694506" cy="31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8" grpId="0" animBg="1"/>
      <p:bldP spid="30" grpId="0" animBg="1"/>
      <p:bldP spid="31"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BEF4DE2-BDED-495F-ABD6-D678C411F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522" y="4945360"/>
            <a:ext cx="1367398" cy="1367398"/>
          </a:xfrm>
          <a:prstGeom prst="rect">
            <a:avLst/>
          </a:prstGeom>
        </p:spPr>
      </p:pic>
      <p:sp>
        <p:nvSpPr>
          <p:cNvPr id="3" name="TextBox 2">
            <a:extLst>
              <a:ext uri="{FF2B5EF4-FFF2-40B4-BE49-F238E27FC236}">
                <a16:creationId xmlns:a16="http://schemas.microsoft.com/office/drawing/2014/main" id="{00B9949C-F32E-4FBF-8BF9-CF8B964295A3}"/>
              </a:ext>
            </a:extLst>
          </p:cNvPr>
          <p:cNvSpPr txBox="1"/>
          <p:nvPr/>
        </p:nvSpPr>
        <p:spPr>
          <a:xfrm>
            <a:off x="173842" y="1145389"/>
            <a:ext cx="1160540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Salut, Léa et Sophie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Enfin, je fais mon stage à la piscine avec Amir ! Nous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travaillons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samedis. Il faut</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travailler</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 mais Amir n’est pas travailleur ! Souvent, nous voulons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aller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café le matin, mais il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manger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seulement* pendant l’heure du déjeuner. Nous pouvons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prendre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cours de natation après* le travail, mais Amir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préfère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aller au cinéma. C’est ridicule ! Il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faire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l’exercice!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stage en entreprise   </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est</a:t>
            </a:r>
            <a:r>
              <a:rPr kumimoji="0" lang="fr-FR" sz="2400" b="0"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idéal pour vous puisque vous savez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utiliser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ordinateur et vous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prenez</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décisions avec soin. Il faut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être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professionnel au bureau. Vous devez vite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vêtements élégants.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bientôt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p>
        </p:txBody>
      </p:sp>
      <p:sp>
        <p:nvSpPr>
          <p:cNvPr id="4" name="Title 3"/>
          <p:cNvSpPr>
            <a:spLocks noGrp="1"/>
          </p:cNvSpPr>
          <p:nvPr>
            <p:ph type="title"/>
          </p:nvPr>
        </p:nvSpPr>
        <p:spPr>
          <a:xfrm>
            <a:off x="0" y="213557"/>
            <a:ext cx="5749998" cy="647577"/>
          </a:xfrm>
        </p:spPr>
        <p:txBody>
          <a:bodyPr>
            <a:normAutofit/>
          </a:bodyPr>
          <a:lstStyle/>
          <a:p>
            <a:r>
              <a:rPr lang="en-GB" sz="2800" b="1" dirty="0" err="1">
                <a:solidFill>
                  <a:schemeClr val="bg1"/>
                </a:solidFill>
              </a:rPr>
              <a:t>Océane</a:t>
            </a:r>
            <a:r>
              <a:rPr lang="en-GB" sz="2800" b="1" dirty="0">
                <a:solidFill>
                  <a:schemeClr val="bg1"/>
                </a:solidFill>
              </a:rPr>
              <a:t> parle de son stage</a:t>
            </a:r>
          </a:p>
        </p:txBody>
      </p:sp>
      <p:sp>
        <p:nvSpPr>
          <p:cNvPr id="2" name="Rounded Rectangle 46">
            <a:extLst>
              <a:ext uri="{FF2B5EF4-FFF2-40B4-BE49-F238E27FC236}">
                <a16:creationId xmlns:a16="http://schemas.microsoft.com/office/drawing/2014/main" id="{E8EC958A-1ACE-461C-B870-BAD64F3CA1CC}"/>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F232FFD1-03DF-4C89-82FC-3B663B158E4C}"/>
              </a:ext>
            </a:extLst>
          </p:cNvPr>
          <p:cNvSpPr/>
          <p:nvPr/>
        </p:nvSpPr>
        <p:spPr>
          <a:xfrm>
            <a:off x="8024884" y="1928788"/>
            <a:ext cx="1568295"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work</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1D4D0A63-9F59-43D9-BA44-2F8873C8C24A}"/>
              </a:ext>
            </a:extLst>
          </p:cNvPr>
          <p:cNvSpPr/>
          <p:nvPr/>
        </p:nvSpPr>
        <p:spPr>
          <a:xfrm>
            <a:off x="905339" y="2317363"/>
            <a:ext cx="1358862"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work</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B586F371-9106-456E-AC8C-82BBEC8D796C}"/>
              </a:ext>
            </a:extLst>
          </p:cNvPr>
          <p:cNvSpPr/>
          <p:nvPr/>
        </p:nvSpPr>
        <p:spPr>
          <a:xfrm>
            <a:off x="10902250" y="2317363"/>
            <a:ext cx="1160358"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 go</a:t>
            </a:r>
          </a:p>
        </p:txBody>
      </p:sp>
      <p:sp>
        <p:nvSpPr>
          <p:cNvPr id="13" name="Rectangle: Rounded Corners 12">
            <a:extLst>
              <a:ext uri="{FF2B5EF4-FFF2-40B4-BE49-F238E27FC236}">
                <a16:creationId xmlns:a16="http://schemas.microsoft.com/office/drawing/2014/main" id="{83724A00-1AF9-4C81-B38C-ED54DD46993B}"/>
              </a:ext>
            </a:extLst>
          </p:cNvPr>
          <p:cNvSpPr/>
          <p:nvPr/>
        </p:nvSpPr>
        <p:spPr>
          <a:xfrm>
            <a:off x="4490974" y="2677363"/>
            <a:ext cx="1259023"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eat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2949A1A5-B56F-4E01-B7DE-487986EDBEA4}"/>
              </a:ext>
            </a:extLst>
          </p:cNvPr>
          <p:cNvSpPr/>
          <p:nvPr/>
        </p:nvSpPr>
        <p:spPr>
          <a:xfrm>
            <a:off x="3890239" y="3054654"/>
            <a:ext cx="1259023"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take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55CA085-80E0-47BC-B0C8-EFD3EADFAC2A}"/>
              </a:ext>
            </a:extLst>
          </p:cNvPr>
          <p:cNvSpPr/>
          <p:nvPr/>
        </p:nvSpPr>
        <p:spPr>
          <a:xfrm>
            <a:off x="953106" y="3414195"/>
            <a:ext cx="1263328"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prefer</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039724F2-724C-4B48-AB8D-27B31D34806C}"/>
              </a:ext>
            </a:extLst>
          </p:cNvPr>
          <p:cNvSpPr/>
          <p:nvPr/>
        </p:nvSpPr>
        <p:spPr>
          <a:xfrm>
            <a:off x="7784431" y="3398812"/>
            <a:ext cx="960030"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 do</a:t>
            </a:r>
          </a:p>
        </p:txBody>
      </p:sp>
      <p:sp>
        <p:nvSpPr>
          <p:cNvPr id="17" name="Rectangle: Rounded Corners 16">
            <a:extLst>
              <a:ext uri="{FF2B5EF4-FFF2-40B4-BE49-F238E27FC236}">
                <a16:creationId xmlns:a16="http://schemas.microsoft.com/office/drawing/2014/main" id="{AB3AEAFB-9C2E-443F-9648-790978CA9CE7}"/>
              </a:ext>
            </a:extLst>
          </p:cNvPr>
          <p:cNvSpPr/>
          <p:nvPr/>
        </p:nvSpPr>
        <p:spPr>
          <a:xfrm>
            <a:off x="3629580" y="4134727"/>
            <a:ext cx="925886"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8848C33C-9D0F-4197-8033-681CBF86EBFF}"/>
              </a:ext>
            </a:extLst>
          </p:cNvPr>
          <p:cNvSpPr/>
          <p:nvPr/>
        </p:nvSpPr>
        <p:spPr>
          <a:xfrm>
            <a:off x="9924106" y="4152018"/>
            <a:ext cx="1236832"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9) use</a:t>
            </a:r>
          </a:p>
        </p:txBody>
      </p:sp>
      <p:sp>
        <p:nvSpPr>
          <p:cNvPr id="19" name="Rectangle: Rounded Corners 18">
            <a:extLst>
              <a:ext uri="{FF2B5EF4-FFF2-40B4-BE49-F238E27FC236}">
                <a16:creationId xmlns:a16="http://schemas.microsoft.com/office/drawing/2014/main" id="{CDB45C3A-81ED-47F8-B275-FADB23FE192B}"/>
              </a:ext>
            </a:extLst>
          </p:cNvPr>
          <p:cNvSpPr/>
          <p:nvPr/>
        </p:nvSpPr>
        <p:spPr>
          <a:xfrm>
            <a:off x="3439652" y="4512018"/>
            <a:ext cx="1115814" cy="360000"/>
          </a:xfrm>
          <a:prstGeom prst="roundRect">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take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90EDCCFC-52D0-40AC-AD7A-22BC4533D2C0}"/>
              </a:ext>
            </a:extLst>
          </p:cNvPr>
          <p:cNvSpPr/>
          <p:nvPr/>
        </p:nvSpPr>
        <p:spPr>
          <a:xfrm>
            <a:off x="9091090" y="4512018"/>
            <a:ext cx="833016" cy="360000"/>
          </a:xfrm>
          <a:prstGeom prst="roundRect">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11)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35172791-314E-4479-85F4-C20C7EC2E3B5}"/>
              </a:ext>
            </a:extLst>
          </p:cNvPr>
          <p:cNvSpPr/>
          <p:nvPr/>
        </p:nvSpPr>
        <p:spPr>
          <a:xfrm>
            <a:off x="6349912" y="4878180"/>
            <a:ext cx="1236832" cy="360000"/>
          </a:xfrm>
          <a:prstGeom prst="roundRect">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12)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buy</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71B367F-2126-4A36-8036-9C1ACC8B454C}"/>
              </a:ext>
            </a:extLst>
          </p:cNvPr>
          <p:cNvSpPr txBox="1"/>
          <p:nvPr/>
        </p:nvSpPr>
        <p:spPr>
          <a:xfrm>
            <a:off x="7415963" y="5488518"/>
            <a:ext cx="2984437" cy="783193"/>
          </a:xfrm>
          <a:prstGeom prst="wedgeRoundRectCallout">
            <a:avLst>
              <a:gd name="adj1" fmla="val 61540"/>
              <a:gd name="adj2" fmla="val 10691"/>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seulement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*après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after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AE21672E-B640-46E4-8F2B-79BD70F120AA}"/>
              </a:ext>
            </a:extLst>
          </p:cNvPr>
          <p:cNvSpPr/>
          <p:nvPr/>
        </p:nvSpPr>
        <p:spPr>
          <a:xfrm>
            <a:off x="6593305" y="294966"/>
            <a:ext cx="3625516" cy="1331004"/>
          </a:xfrm>
          <a:prstGeom prst="roundRect">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Océane écrit à Léa et Sophie. Écris les verbes en français.</a:t>
            </a:r>
          </a:p>
        </p:txBody>
      </p:sp>
    </p:spTree>
    <p:extLst>
      <p:ext uri="{BB962C8B-B14F-4D97-AF65-F5344CB8AC3E}">
        <p14:creationId xmlns:p14="http://schemas.microsoft.com/office/powerpoint/2010/main" val="9634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0" nodeType="click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0" nodeType="clickEffect">
                                  <p:stCondLst>
                                    <p:cond delay="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2517</TotalTime>
  <Words>7515</Words>
  <Application>Microsoft Office PowerPoint</Application>
  <PresentationFormat>Widescreen</PresentationFormat>
  <Paragraphs>1003</Paragraphs>
  <Slides>34</Slides>
  <Notes>34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Century Gothic</vt:lpstr>
      <vt:lpstr>Georgia</vt:lpstr>
      <vt:lpstr>Wingdings</vt:lpstr>
      <vt:lpstr>NCELP_German_2022</vt:lpstr>
      <vt:lpstr>Bitmap Image</vt:lpstr>
      <vt:lpstr>PowerPoint Presentation</vt:lpstr>
      <vt:lpstr>i</vt:lpstr>
      <vt:lpstr>SSCs [i] in English and French</vt:lpstr>
      <vt:lpstr>SSCs: [e] vs. [i]</vt:lpstr>
      <vt:lpstr>Vocabulaire</vt:lpstr>
      <vt:lpstr>Il faut + infinitive</vt:lpstr>
      <vt:lpstr>Le stage à la piscine</vt:lpstr>
      <vt:lpstr>Le stage à la piscine</vt:lpstr>
      <vt:lpstr>Océane parle de son stage</vt:lpstr>
      <vt:lpstr>Océane parle de son stage</vt:lpstr>
      <vt:lpstr>Un podcast sur le stage</vt:lpstr>
      <vt:lpstr>Un article sur le stage</vt:lpstr>
      <vt:lpstr>PowerPoint Presentation</vt:lpstr>
      <vt:lpstr>i</vt:lpstr>
      <vt:lpstr>Mots qui finissent par –if  </vt:lpstr>
      <vt:lpstr>C’est quoi en français ?</vt:lpstr>
      <vt:lpstr>Il ne faut pas</vt:lpstr>
      <vt:lpstr>Les règles de la piscine</vt:lpstr>
      <vt:lpstr>Les règles de la piscine</vt:lpstr>
      <vt:lpstr>Les règles du bureau</vt:lpstr>
      <vt:lpstr>L’emploi d’Abdel</vt:lpstr>
      <vt:lpstr>La féminisation des adjectifs</vt:lpstr>
      <vt:lpstr>C’est qui ?</vt:lpstr>
      <vt:lpstr>C’est qui ?</vt:lpstr>
      <vt:lpstr>C’est qui ?</vt:lpstr>
      <vt:lpstr>C’est qui ?</vt:lpstr>
      <vt:lpstr>Les collègues</vt:lpstr>
      <vt:lpstr>Un(e) candidat(e) parfait(e)</vt:lpstr>
      <vt:lpstr>Un(e) candidat(e) parfait(e)</vt:lpstr>
      <vt:lpstr>Un(e) candidat(e) parfait(e)</vt:lpstr>
      <vt:lpstr>Un(e) candidat(e) parfait(e)</vt:lpstr>
      <vt:lpstr>Un(e) candidat(e) parfait(e)</vt:lpstr>
      <vt:lpstr>Devoirs</vt:lpstr>
      <vt:lpstr>Une annonce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75</cp:revision>
  <dcterms:created xsi:type="dcterms:W3CDTF">2023-08-20T13:48:13Z</dcterms:created>
  <dcterms:modified xsi:type="dcterms:W3CDTF">2023-10-18T17:28:18Z</dcterms:modified>
</cp:coreProperties>
</file>